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164"/>
  </p:notesMasterIdLst>
  <p:sldIdLst>
    <p:sldId id="256" r:id="rId2"/>
    <p:sldId id="549" r:id="rId3"/>
    <p:sldId id="550" r:id="rId4"/>
    <p:sldId id="576" r:id="rId5"/>
    <p:sldId id="577" r:id="rId6"/>
    <p:sldId id="578" r:id="rId7"/>
    <p:sldId id="579" r:id="rId8"/>
    <p:sldId id="580" r:id="rId9"/>
    <p:sldId id="581" r:id="rId10"/>
    <p:sldId id="582" r:id="rId11"/>
    <p:sldId id="583" r:id="rId12"/>
    <p:sldId id="584" r:id="rId13"/>
    <p:sldId id="585" r:id="rId14"/>
    <p:sldId id="586" r:id="rId15"/>
    <p:sldId id="587" r:id="rId16"/>
    <p:sldId id="588" r:id="rId17"/>
    <p:sldId id="589" r:id="rId18"/>
    <p:sldId id="590" r:id="rId19"/>
    <p:sldId id="591" r:id="rId20"/>
    <p:sldId id="592" r:id="rId21"/>
    <p:sldId id="593" r:id="rId22"/>
    <p:sldId id="594" r:id="rId23"/>
    <p:sldId id="595" r:id="rId24"/>
    <p:sldId id="596" r:id="rId25"/>
    <p:sldId id="597" r:id="rId26"/>
    <p:sldId id="598" r:id="rId27"/>
    <p:sldId id="599" r:id="rId28"/>
    <p:sldId id="600" r:id="rId29"/>
    <p:sldId id="601" r:id="rId30"/>
    <p:sldId id="602" r:id="rId31"/>
    <p:sldId id="603" r:id="rId32"/>
    <p:sldId id="604" r:id="rId33"/>
    <p:sldId id="605" r:id="rId34"/>
    <p:sldId id="606" r:id="rId35"/>
    <p:sldId id="607" r:id="rId36"/>
    <p:sldId id="552" r:id="rId37"/>
    <p:sldId id="553" r:id="rId38"/>
    <p:sldId id="554" r:id="rId39"/>
    <p:sldId id="608" r:id="rId40"/>
    <p:sldId id="609" r:id="rId41"/>
    <p:sldId id="610" r:id="rId42"/>
    <p:sldId id="611" r:id="rId43"/>
    <p:sldId id="612" r:id="rId44"/>
    <p:sldId id="613" r:id="rId45"/>
    <p:sldId id="614" r:id="rId46"/>
    <p:sldId id="615" r:id="rId47"/>
    <p:sldId id="616" r:id="rId48"/>
    <p:sldId id="617" r:id="rId49"/>
    <p:sldId id="618" r:id="rId50"/>
    <p:sldId id="619" r:id="rId51"/>
    <p:sldId id="620" r:id="rId52"/>
    <p:sldId id="621" r:id="rId53"/>
    <p:sldId id="622" r:id="rId54"/>
    <p:sldId id="623" r:id="rId55"/>
    <p:sldId id="624" r:id="rId56"/>
    <p:sldId id="625" r:id="rId57"/>
    <p:sldId id="555" r:id="rId58"/>
    <p:sldId id="626" r:id="rId59"/>
    <p:sldId id="627" r:id="rId60"/>
    <p:sldId id="628" r:id="rId61"/>
    <p:sldId id="389" r:id="rId62"/>
    <p:sldId id="390" r:id="rId63"/>
    <p:sldId id="391" r:id="rId64"/>
    <p:sldId id="539" r:id="rId65"/>
    <p:sldId id="260" r:id="rId66"/>
    <p:sldId id="510" r:id="rId67"/>
    <p:sldId id="557" r:id="rId68"/>
    <p:sldId id="512" r:id="rId69"/>
    <p:sldId id="558" r:id="rId70"/>
    <p:sldId id="559" r:id="rId71"/>
    <p:sldId id="560" r:id="rId72"/>
    <p:sldId id="561" r:id="rId73"/>
    <p:sldId id="562" r:id="rId74"/>
    <p:sldId id="563" r:id="rId75"/>
    <p:sldId id="564" r:id="rId76"/>
    <p:sldId id="565" r:id="rId77"/>
    <p:sldId id="566" r:id="rId78"/>
    <p:sldId id="567" r:id="rId79"/>
    <p:sldId id="513" r:id="rId80"/>
    <p:sldId id="514" r:id="rId81"/>
    <p:sldId id="515" r:id="rId82"/>
    <p:sldId id="516" r:id="rId83"/>
    <p:sldId id="517" r:id="rId84"/>
    <p:sldId id="518" r:id="rId85"/>
    <p:sldId id="401" r:id="rId86"/>
    <p:sldId id="407" r:id="rId87"/>
    <p:sldId id="524" r:id="rId88"/>
    <p:sldId id="409" r:id="rId89"/>
    <p:sldId id="410" r:id="rId90"/>
    <p:sldId id="520" r:id="rId91"/>
    <p:sldId id="521" r:id="rId92"/>
    <p:sldId id="413" r:id="rId93"/>
    <p:sldId id="629" r:id="rId94"/>
    <p:sldId id="422" r:id="rId95"/>
    <p:sldId id="423" r:id="rId96"/>
    <p:sldId id="425" r:id="rId97"/>
    <p:sldId id="426" r:id="rId98"/>
    <p:sldId id="428" r:id="rId99"/>
    <p:sldId id="432" r:id="rId100"/>
    <p:sldId id="444" r:id="rId101"/>
    <p:sldId id="436" r:id="rId102"/>
    <p:sldId id="439" r:id="rId103"/>
    <p:sldId id="440" r:id="rId104"/>
    <p:sldId id="441" r:id="rId105"/>
    <p:sldId id="529" r:id="rId106"/>
    <p:sldId id="523" r:id="rId107"/>
    <p:sldId id="569" r:id="rId108"/>
    <p:sldId id="570" r:id="rId109"/>
    <p:sldId id="571" r:id="rId110"/>
    <p:sldId id="572" r:id="rId111"/>
    <p:sldId id="573" r:id="rId112"/>
    <p:sldId id="574" r:id="rId113"/>
    <p:sldId id="544" r:id="rId114"/>
    <p:sldId id="545" r:id="rId115"/>
    <p:sldId id="546" r:id="rId116"/>
    <p:sldId id="443" r:id="rId117"/>
    <p:sldId id="445" r:id="rId118"/>
    <p:sldId id="630" r:id="rId119"/>
    <p:sldId id="531" r:id="rId120"/>
    <p:sldId id="532" r:id="rId121"/>
    <p:sldId id="533" r:id="rId122"/>
    <p:sldId id="534" r:id="rId123"/>
    <p:sldId id="535" r:id="rId124"/>
    <p:sldId id="575" r:id="rId125"/>
    <p:sldId id="525" r:id="rId126"/>
    <p:sldId id="631" r:id="rId127"/>
    <p:sldId id="453" r:id="rId128"/>
    <p:sldId id="454" r:id="rId129"/>
    <p:sldId id="505" r:id="rId130"/>
    <p:sldId id="547" r:id="rId131"/>
    <p:sldId id="506" r:id="rId132"/>
    <p:sldId id="456" r:id="rId133"/>
    <p:sldId id="457" r:id="rId134"/>
    <p:sldId id="509" r:id="rId135"/>
    <p:sldId id="458" r:id="rId136"/>
    <p:sldId id="632" r:id="rId137"/>
    <p:sldId id="548" r:id="rId138"/>
    <p:sldId id="464" r:id="rId139"/>
    <p:sldId id="465" r:id="rId140"/>
    <p:sldId id="466" r:id="rId141"/>
    <p:sldId id="467" r:id="rId142"/>
    <p:sldId id="468" r:id="rId143"/>
    <p:sldId id="469" r:id="rId144"/>
    <p:sldId id="471" r:id="rId145"/>
    <p:sldId id="473" r:id="rId146"/>
    <p:sldId id="474" r:id="rId147"/>
    <p:sldId id="475" r:id="rId148"/>
    <p:sldId id="482" r:id="rId149"/>
    <p:sldId id="483" r:id="rId150"/>
    <p:sldId id="484" r:id="rId151"/>
    <p:sldId id="536" r:id="rId152"/>
    <p:sldId id="485" r:id="rId153"/>
    <p:sldId id="491" r:id="rId154"/>
    <p:sldId id="495" r:id="rId155"/>
    <p:sldId id="497" r:id="rId156"/>
    <p:sldId id="498" r:id="rId157"/>
    <p:sldId id="568" r:id="rId158"/>
    <p:sldId id="537" r:id="rId159"/>
    <p:sldId id="538" r:id="rId160"/>
    <p:sldId id="366" r:id="rId161"/>
    <p:sldId id="296" r:id="rId162"/>
    <p:sldId id="369" r:id="rId163"/>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FB4D9"/>
    <a:srgbClr val="D6F4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66" d="100"/>
          <a:sy n="66" d="100"/>
        </p:scale>
        <p:origin x="-1506" y="-11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presProps" Target="pres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s>
</file>

<file path=ppt/diagrams/colors1.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F2338D2-70F9-4B45-BF39-6B1AB0BEAFD6}" type="doc">
      <dgm:prSet loTypeId="urn:microsoft.com/office/officeart/2005/8/layout/radial5" loCatId="relationship" qsTypeId="urn:microsoft.com/office/officeart/2005/8/quickstyle/3d2" qsCatId="3D" csTypeId="urn:microsoft.com/office/officeart/2005/8/colors/accent5_4" csCatId="accent5" phldr="1"/>
      <dgm:spPr/>
      <dgm:t>
        <a:bodyPr/>
        <a:lstStyle/>
        <a:p>
          <a:pPr rtl="1"/>
          <a:endParaRPr lang="ar-SA"/>
        </a:p>
      </dgm:t>
    </dgm:pt>
    <dgm:pt modelId="{2386354A-0D93-47CF-8892-B5E7A25FD28B}">
      <dgm:prSet phldrT="[نص]"/>
      <dgm:spPr/>
      <dgm:t>
        <a:bodyPr/>
        <a:lstStyle/>
        <a:p>
          <a:pPr rtl="1"/>
          <a:r>
            <a:rPr lang="ar-SA" smtClean="0"/>
            <a:t>حفظ الإسلام حق المرأة</a:t>
          </a:r>
        </a:p>
        <a:p>
          <a:pPr rtl="1"/>
          <a:r>
            <a:rPr lang="ar-SA" smtClean="0"/>
            <a:t>منذ الطفولة</a:t>
          </a:r>
          <a:endParaRPr lang="ar-SA"/>
        </a:p>
      </dgm:t>
    </dgm:pt>
    <dgm:pt modelId="{DA716C9A-89CF-4B65-90F3-7096DE93A2A0}" type="parTrans" cxnId="{C9A762C4-2B5D-401D-ADC4-36B41E189129}">
      <dgm:prSet/>
      <dgm:spPr/>
      <dgm:t>
        <a:bodyPr/>
        <a:lstStyle/>
        <a:p>
          <a:pPr rtl="1"/>
          <a:endParaRPr lang="ar-SA"/>
        </a:p>
      </dgm:t>
    </dgm:pt>
    <dgm:pt modelId="{FAB05DC6-5AE7-4E45-AF64-A396861F082F}" type="sibTrans" cxnId="{C9A762C4-2B5D-401D-ADC4-36B41E189129}">
      <dgm:prSet/>
      <dgm:spPr/>
      <dgm:t>
        <a:bodyPr/>
        <a:lstStyle/>
        <a:p>
          <a:pPr rtl="1"/>
          <a:endParaRPr lang="ar-SA"/>
        </a:p>
      </dgm:t>
    </dgm:pt>
    <dgm:pt modelId="{763050C4-226D-4C29-9905-D9EBBB82E426}">
      <dgm:prSet phldrT="[نص]"/>
      <dgm:spPr/>
      <dgm:t>
        <a:bodyPr/>
        <a:lstStyle/>
        <a:p>
          <a:pPr rtl="1"/>
          <a:r>
            <a:rPr lang="ar-SA" smtClean="0"/>
            <a:t>في بطن أمها</a:t>
          </a:r>
          <a:endParaRPr lang="ar-SA"/>
        </a:p>
      </dgm:t>
    </dgm:pt>
    <dgm:pt modelId="{162B2158-62CC-4D66-89E5-7FA500EFA584}" type="parTrans" cxnId="{854355D8-A521-448E-BCCD-F80AF20AC121}">
      <dgm:prSet/>
      <dgm:spPr/>
      <dgm:t>
        <a:bodyPr/>
        <a:lstStyle/>
        <a:p>
          <a:pPr rtl="1"/>
          <a:endParaRPr lang="ar-SA"/>
        </a:p>
      </dgm:t>
    </dgm:pt>
    <dgm:pt modelId="{57E4FB23-4510-4EC2-B24B-DDE3F4840E1D}" type="sibTrans" cxnId="{854355D8-A521-448E-BCCD-F80AF20AC121}">
      <dgm:prSet/>
      <dgm:spPr/>
      <dgm:t>
        <a:bodyPr/>
        <a:lstStyle/>
        <a:p>
          <a:pPr rtl="1"/>
          <a:endParaRPr lang="ar-SA"/>
        </a:p>
      </dgm:t>
    </dgm:pt>
    <dgm:pt modelId="{70E3BF4E-E200-4BFE-95DB-C5D1919C8E99}">
      <dgm:prSet phldrT="[نص]"/>
      <dgm:spPr/>
      <dgm:t>
        <a:bodyPr/>
        <a:lstStyle/>
        <a:p>
          <a:pPr rtl="1"/>
          <a:r>
            <a:rPr lang="ar-SA" smtClean="0"/>
            <a:t>رضيعة</a:t>
          </a:r>
          <a:endParaRPr lang="ar-SA"/>
        </a:p>
      </dgm:t>
    </dgm:pt>
    <dgm:pt modelId="{75A39D2E-27FC-4BC6-8D46-CED3BA3C9C99}" type="parTrans" cxnId="{2C53F775-EE0B-470B-A62F-97B5C110F545}">
      <dgm:prSet/>
      <dgm:spPr/>
      <dgm:t>
        <a:bodyPr/>
        <a:lstStyle/>
        <a:p>
          <a:pPr rtl="1"/>
          <a:endParaRPr lang="ar-SA"/>
        </a:p>
      </dgm:t>
    </dgm:pt>
    <dgm:pt modelId="{6E627D4F-C8D8-4F24-845E-8776006088B7}" type="sibTrans" cxnId="{2C53F775-EE0B-470B-A62F-97B5C110F545}">
      <dgm:prSet/>
      <dgm:spPr/>
      <dgm:t>
        <a:bodyPr/>
        <a:lstStyle/>
        <a:p>
          <a:pPr rtl="1"/>
          <a:endParaRPr lang="ar-SA"/>
        </a:p>
      </dgm:t>
    </dgm:pt>
    <dgm:pt modelId="{BC3F6F6D-3917-494E-8EA1-C87D7E6073C4}">
      <dgm:prSet phldrT="[نص]"/>
      <dgm:spPr/>
      <dgm:t>
        <a:bodyPr/>
        <a:lstStyle/>
        <a:p>
          <a:pPr rtl="1"/>
          <a:r>
            <a:rPr lang="ar-SA" smtClean="0"/>
            <a:t>مولودة</a:t>
          </a:r>
          <a:endParaRPr lang="ar-SA"/>
        </a:p>
      </dgm:t>
    </dgm:pt>
    <dgm:pt modelId="{D400CFA9-E5D8-441D-800F-AB67FDAA1294}" type="parTrans" cxnId="{8BD4038F-01AD-4275-A9FF-F579F8B178B2}">
      <dgm:prSet/>
      <dgm:spPr/>
      <dgm:t>
        <a:bodyPr/>
        <a:lstStyle/>
        <a:p>
          <a:pPr rtl="1"/>
          <a:endParaRPr lang="ar-SA"/>
        </a:p>
      </dgm:t>
    </dgm:pt>
    <dgm:pt modelId="{8C6445B7-76B5-4251-90B9-12D0646BCFDC}" type="sibTrans" cxnId="{8BD4038F-01AD-4275-A9FF-F579F8B178B2}">
      <dgm:prSet/>
      <dgm:spPr/>
      <dgm:t>
        <a:bodyPr/>
        <a:lstStyle/>
        <a:p>
          <a:pPr rtl="1"/>
          <a:endParaRPr lang="ar-SA"/>
        </a:p>
      </dgm:t>
    </dgm:pt>
    <dgm:pt modelId="{E103E2FC-1016-44DE-BD34-4357658730E8}">
      <dgm:prSet phldrT="[نص]"/>
      <dgm:spPr/>
      <dgm:t>
        <a:bodyPr/>
        <a:lstStyle/>
        <a:p>
          <a:pPr rtl="1"/>
          <a:r>
            <a:rPr lang="ar-SA" smtClean="0"/>
            <a:t>فترة الحضانة</a:t>
          </a:r>
          <a:endParaRPr lang="ar-SA"/>
        </a:p>
      </dgm:t>
    </dgm:pt>
    <dgm:pt modelId="{90788D3E-C2F5-4273-9AC0-2786DA00F16D}" type="parTrans" cxnId="{9D11E2BA-8650-4C09-A20A-5CA7989F99D9}">
      <dgm:prSet/>
      <dgm:spPr/>
      <dgm:t>
        <a:bodyPr/>
        <a:lstStyle/>
        <a:p>
          <a:pPr rtl="1"/>
          <a:endParaRPr lang="ar-SA"/>
        </a:p>
      </dgm:t>
    </dgm:pt>
    <dgm:pt modelId="{8ED33595-7013-4740-BACA-EDBD4B97FC13}" type="sibTrans" cxnId="{9D11E2BA-8650-4C09-A20A-5CA7989F99D9}">
      <dgm:prSet/>
      <dgm:spPr/>
      <dgm:t>
        <a:bodyPr/>
        <a:lstStyle/>
        <a:p>
          <a:pPr rtl="1"/>
          <a:endParaRPr lang="ar-SA"/>
        </a:p>
      </dgm:t>
    </dgm:pt>
    <dgm:pt modelId="{08B882D8-65A3-4393-AF63-CCD7F62DB841}" type="pres">
      <dgm:prSet presAssocID="{4F2338D2-70F9-4B45-BF39-6B1AB0BEAFD6}" presName="Name0" presStyleCnt="0">
        <dgm:presLayoutVars>
          <dgm:chMax val="1"/>
          <dgm:dir/>
          <dgm:animLvl val="ctr"/>
          <dgm:resizeHandles val="exact"/>
        </dgm:presLayoutVars>
      </dgm:prSet>
      <dgm:spPr/>
      <dgm:t>
        <a:bodyPr/>
        <a:lstStyle/>
        <a:p>
          <a:pPr rtl="1"/>
          <a:endParaRPr lang="ar-SA"/>
        </a:p>
      </dgm:t>
    </dgm:pt>
    <dgm:pt modelId="{73C75FFD-8596-4B16-998C-70C6E8686DA4}" type="pres">
      <dgm:prSet presAssocID="{2386354A-0D93-47CF-8892-B5E7A25FD28B}" presName="centerShape" presStyleLbl="node0" presStyleIdx="0" presStyleCnt="1"/>
      <dgm:spPr/>
      <dgm:t>
        <a:bodyPr/>
        <a:lstStyle/>
        <a:p>
          <a:pPr rtl="1"/>
          <a:endParaRPr lang="ar-SA"/>
        </a:p>
      </dgm:t>
    </dgm:pt>
    <dgm:pt modelId="{576AF3C5-67B2-43C2-8D7B-D6570170B326}" type="pres">
      <dgm:prSet presAssocID="{162B2158-62CC-4D66-89E5-7FA500EFA584}" presName="parTrans" presStyleLbl="sibTrans2D1" presStyleIdx="0" presStyleCnt="4"/>
      <dgm:spPr/>
      <dgm:t>
        <a:bodyPr/>
        <a:lstStyle/>
        <a:p>
          <a:pPr rtl="1"/>
          <a:endParaRPr lang="ar-SA"/>
        </a:p>
      </dgm:t>
    </dgm:pt>
    <dgm:pt modelId="{A67D3378-33C6-4372-BC7A-2ADF0C4EFE7A}" type="pres">
      <dgm:prSet presAssocID="{162B2158-62CC-4D66-89E5-7FA500EFA584}" presName="connectorText" presStyleLbl="sibTrans2D1" presStyleIdx="0" presStyleCnt="4"/>
      <dgm:spPr/>
      <dgm:t>
        <a:bodyPr/>
        <a:lstStyle/>
        <a:p>
          <a:pPr rtl="1"/>
          <a:endParaRPr lang="ar-SA"/>
        </a:p>
      </dgm:t>
    </dgm:pt>
    <dgm:pt modelId="{A7E7D286-5F6D-4A84-90D9-0966AAA74824}" type="pres">
      <dgm:prSet presAssocID="{763050C4-226D-4C29-9905-D9EBBB82E426}" presName="node" presStyleLbl="node1" presStyleIdx="0" presStyleCnt="4">
        <dgm:presLayoutVars>
          <dgm:bulletEnabled val="1"/>
        </dgm:presLayoutVars>
      </dgm:prSet>
      <dgm:spPr/>
      <dgm:t>
        <a:bodyPr/>
        <a:lstStyle/>
        <a:p>
          <a:pPr rtl="1"/>
          <a:endParaRPr lang="ar-SA"/>
        </a:p>
      </dgm:t>
    </dgm:pt>
    <dgm:pt modelId="{96B6B740-C483-46BF-AD47-14118F04CCE8}" type="pres">
      <dgm:prSet presAssocID="{75A39D2E-27FC-4BC6-8D46-CED3BA3C9C99}" presName="parTrans" presStyleLbl="sibTrans2D1" presStyleIdx="1" presStyleCnt="4"/>
      <dgm:spPr/>
      <dgm:t>
        <a:bodyPr/>
        <a:lstStyle/>
        <a:p>
          <a:pPr rtl="1"/>
          <a:endParaRPr lang="ar-SA"/>
        </a:p>
      </dgm:t>
    </dgm:pt>
    <dgm:pt modelId="{32A7F03A-5396-4269-862E-9A96BB6378F0}" type="pres">
      <dgm:prSet presAssocID="{75A39D2E-27FC-4BC6-8D46-CED3BA3C9C99}" presName="connectorText" presStyleLbl="sibTrans2D1" presStyleIdx="1" presStyleCnt="4"/>
      <dgm:spPr/>
      <dgm:t>
        <a:bodyPr/>
        <a:lstStyle/>
        <a:p>
          <a:pPr rtl="1"/>
          <a:endParaRPr lang="ar-SA"/>
        </a:p>
      </dgm:t>
    </dgm:pt>
    <dgm:pt modelId="{31AF4C37-8BA6-465A-8BB4-EF366DD613C2}" type="pres">
      <dgm:prSet presAssocID="{70E3BF4E-E200-4BFE-95DB-C5D1919C8E99}" presName="node" presStyleLbl="node1" presStyleIdx="1" presStyleCnt="4">
        <dgm:presLayoutVars>
          <dgm:bulletEnabled val="1"/>
        </dgm:presLayoutVars>
      </dgm:prSet>
      <dgm:spPr/>
      <dgm:t>
        <a:bodyPr/>
        <a:lstStyle/>
        <a:p>
          <a:pPr rtl="1"/>
          <a:endParaRPr lang="ar-SA"/>
        </a:p>
      </dgm:t>
    </dgm:pt>
    <dgm:pt modelId="{DB7CA0FB-2884-44AC-8198-5FE1BD07D758}" type="pres">
      <dgm:prSet presAssocID="{D400CFA9-E5D8-441D-800F-AB67FDAA1294}" presName="parTrans" presStyleLbl="sibTrans2D1" presStyleIdx="2" presStyleCnt="4"/>
      <dgm:spPr/>
      <dgm:t>
        <a:bodyPr/>
        <a:lstStyle/>
        <a:p>
          <a:pPr rtl="1"/>
          <a:endParaRPr lang="ar-SA"/>
        </a:p>
      </dgm:t>
    </dgm:pt>
    <dgm:pt modelId="{228CF32C-4569-474E-B7CB-2F4A4D030D4C}" type="pres">
      <dgm:prSet presAssocID="{D400CFA9-E5D8-441D-800F-AB67FDAA1294}" presName="connectorText" presStyleLbl="sibTrans2D1" presStyleIdx="2" presStyleCnt="4"/>
      <dgm:spPr/>
      <dgm:t>
        <a:bodyPr/>
        <a:lstStyle/>
        <a:p>
          <a:pPr rtl="1"/>
          <a:endParaRPr lang="ar-SA"/>
        </a:p>
      </dgm:t>
    </dgm:pt>
    <dgm:pt modelId="{51CE4225-2714-43F9-84D7-71B1F4079617}" type="pres">
      <dgm:prSet presAssocID="{BC3F6F6D-3917-494E-8EA1-C87D7E6073C4}" presName="node" presStyleLbl="node1" presStyleIdx="2" presStyleCnt="4">
        <dgm:presLayoutVars>
          <dgm:bulletEnabled val="1"/>
        </dgm:presLayoutVars>
      </dgm:prSet>
      <dgm:spPr/>
      <dgm:t>
        <a:bodyPr/>
        <a:lstStyle/>
        <a:p>
          <a:pPr rtl="1"/>
          <a:endParaRPr lang="ar-SA"/>
        </a:p>
      </dgm:t>
    </dgm:pt>
    <dgm:pt modelId="{15A492A7-38DD-479A-A61A-E1829920A375}" type="pres">
      <dgm:prSet presAssocID="{90788D3E-C2F5-4273-9AC0-2786DA00F16D}" presName="parTrans" presStyleLbl="sibTrans2D1" presStyleIdx="3" presStyleCnt="4"/>
      <dgm:spPr/>
      <dgm:t>
        <a:bodyPr/>
        <a:lstStyle/>
        <a:p>
          <a:pPr rtl="1"/>
          <a:endParaRPr lang="ar-SA"/>
        </a:p>
      </dgm:t>
    </dgm:pt>
    <dgm:pt modelId="{639A0673-7458-4355-A4F1-D44095380619}" type="pres">
      <dgm:prSet presAssocID="{90788D3E-C2F5-4273-9AC0-2786DA00F16D}" presName="connectorText" presStyleLbl="sibTrans2D1" presStyleIdx="3" presStyleCnt="4"/>
      <dgm:spPr/>
      <dgm:t>
        <a:bodyPr/>
        <a:lstStyle/>
        <a:p>
          <a:pPr rtl="1"/>
          <a:endParaRPr lang="ar-SA"/>
        </a:p>
      </dgm:t>
    </dgm:pt>
    <dgm:pt modelId="{6D1BA3E6-C244-434E-803C-FED4E6912BE8}" type="pres">
      <dgm:prSet presAssocID="{E103E2FC-1016-44DE-BD34-4357658730E8}" presName="node" presStyleLbl="node1" presStyleIdx="3" presStyleCnt="4" custRadScaleRad="102721" custRadScaleInc="4131">
        <dgm:presLayoutVars>
          <dgm:bulletEnabled val="1"/>
        </dgm:presLayoutVars>
      </dgm:prSet>
      <dgm:spPr/>
      <dgm:t>
        <a:bodyPr/>
        <a:lstStyle/>
        <a:p>
          <a:pPr rtl="1"/>
          <a:endParaRPr lang="ar-SA"/>
        </a:p>
      </dgm:t>
    </dgm:pt>
  </dgm:ptLst>
  <dgm:cxnLst>
    <dgm:cxn modelId="{41E3A74B-780C-4B3F-A80E-D3BB513DA834}" type="presOf" srcId="{75A39D2E-27FC-4BC6-8D46-CED3BA3C9C99}" destId="{32A7F03A-5396-4269-862E-9A96BB6378F0}" srcOrd="1" destOrd="0" presId="urn:microsoft.com/office/officeart/2005/8/layout/radial5"/>
    <dgm:cxn modelId="{8BD4038F-01AD-4275-A9FF-F579F8B178B2}" srcId="{2386354A-0D93-47CF-8892-B5E7A25FD28B}" destId="{BC3F6F6D-3917-494E-8EA1-C87D7E6073C4}" srcOrd="2" destOrd="0" parTransId="{D400CFA9-E5D8-441D-800F-AB67FDAA1294}" sibTransId="{8C6445B7-76B5-4251-90B9-12D0646BCFDC}"/>
    <dgm:cxn modelId="{82234D71-9C61-480C-B2A7-B583E0EEB7BC}" type="presOf" srcId="{75A39D2E-27FC-4BC6-8D46-CED3BA3C9C99}" destId="{96B6B740-C483-46BF-AD47-14118F04CCE8}" srcOrd="0" destOrd="0" presId="urn:microsoft.com/office/officeart/2005/8/layout/radial5"/>
    <dgm:cxn modelId="{EEC9798F-B711-4DD4-AF46-E6984806BA52}" type="presOf" srcId="{D400CFA9-E5D8-441D-800F-AB67FDAA1294}" destId="{DB7CA0FB-2884-44AC-8198-5FE1BD07D758}" srcOrd="0" destOrd="0" presId="urn:microsoft.com/office/officeart/2005/8/layout/radial5"/>
    <dgm:cxn modelId="{C9A762C4-2B5D-401D-ADC4-36B41E189129}" srcId="{4F2338D2-70F9-4B45-BF39-6B1AB0BEAFD6}" destId="{2386354A-0D93-47CF-8892-B5E7A25FD28B}" srcOrd="0" destOrd="0" parTransId="{DA716C9A-89CF-4B65-90F3-7096DE93A2A0}" sibTransId="{FAB05DC6-5AE7-4E45-AF64-A396861F082F}"/>
    <dgm:cxn modelId="{9D11E2BA-8650-4C09-A20A-5CA7989F99D9}" srcId="{2386354A-0D93-47CF-8892-B5E7A25FD28B}" destId="{E103E2FC-1016-44DE-BD34-4357658730E8}" srcOrd="3" destOrd="0" parTransId="{90788D3E-C2F5-4273-9AC0-2786DA00F16D}" sibTransId="{8ED33595-7013-4740-BACA-EDBD4B97FC13}"/>
    <dgm:cxn modelId="{D3AB6205-E92B-45FC-A950-A370D85ED243}" type="presOf" srcId="{90788D3E-C2F5-4273-9AC0-2786DA00F16D}" destId="{639A0673-7458-4355-A4F1-D44095380619}" srcOrd="1" destOrd="0" presId="urn:microsoft.com/office/officeart/2005/8/layout/radial5"/>
    <dgm:cxn modelId="{125EC257-1B29-47C4-ACF7-0A62F065822E}" type="presOf" srcId="{E103E2FC-1016-44DE-BD34-4357658730E8}" destId="{6D1BA3E6-C244-434E-803C-FED4E6912BE8}" srcOrd="0" destOrd="0" presId="urn:microsoft.com/office/officeart/2005/8/layout/radial5"/>
    <dgm:cxn modelId="{CAE950D8-9E59-4347-AC58-C33F3240DBCF}" type="presOf" srcId="{162B2158-62CC-4D66-89E5-7FA500EFA584}" destId="{576AF3C5-67B2-43C2-8D7B-D6570170B326}" srcOrd="0" destOrd="0" presId="urn:microsoft.com/office/officeart/2005/8/layout/radial5"/>
    <dgm:cxn modelId="{B28C928F-B6CB-4C05-AB67-A615D7D590C3}" type="presOf" srcId="{2386354A-0D93-47CF-8892-B5E7A25FD28B}" destId="{73C75FFD-8596-4B16-998C-70C6E8686DA4}" srcOrd="0" destOrd="0" presId="urn:microsoft.com/office/officeart/2005/8/layout/radial5"/>
    <dgm:cxn modelId="{C877136F-3EB8-49CB-A7EE-2EB59F3FE65D}" type="presOf" srcId="{D400CFA9-E5D8-441D-800F-AB67FDAA1294}" destId="{228CF32C-4569-474E-B7CB-2F4A4D030D4C}" srcOrd="1" destOrd="0" presId="urn:microsoft.com/office/officeart/2005/8/layout/radial5"/>
    <dgm:cxn modelId="{854355D8-A521-448E-BCCD-F80AF20AC121}" srcId="{2386354A-0D93-47CF-8892-B5E7A25FD28B}" destId="{763050C4-226D-4C29-9905-D9EBBB82E426}" srcOrd="0" destOrd="0" parTransId="{162B2158-62CC-4D66-89E5-7FA500EFA584}" sibTransId="{57E4FB23-4510-4EC2-B24B-DDE3F4840E1D}"/>
    <dgm:cxn modelId="{C142C698-9B8D-4BB8-ABAC-F4383083CF20}" type="presOf" srcId="{70E3BF4E-E200-4BFE-95DB-C5D1919C8E99}" destId="{31AF4C37-8BA6-465A-8BB4-EF366DD613C2}" srcOrd="0" destOrd="0" presId="urn:microsoft.com/office/officeart/2005/8/layout/radial5"/>
    <dgm:cxn modelId="{1ADB4187-C464-4750-B08F-FBA26D5365CD}" type="presOf" srcId="{BC3F6F6D-3917-494E-8EA1-C87D7E6073C4}" destId="{51CE4225-2714-43F9-84D7-71B1F4079617}" srcOrd="0" destOrd="0" presId="urn:microsoft.com/office/officeart/2005/8/layout/radial5"/>
    <dgm:cxn modelId="{4C74A346-4105-4898-A1AF-0A0722ECD4E9}" type="presOf" srcId="{162B2158-62CC-4D66-89E5-7FA500EFA584}" destId="{A67D3378-33C6-4372-BC7A-2ADF0C4EFE7A}" srcOrd="1" destOrd="0" presId="urn:microsoft.com/office/officeart/2005/8/layout/radial5"/>
    <dgm:cxn modelId="{2C53F775-EE0B-470B-A62F-97B5C110F545}" srcId="{2386354A-0D93-47CF-8892-B5E7A25FD28B}" destId="{70E3BF4E-E200-4BFE-95DB-C5D1919C8E99}" srcOrd="1" destOrd="0" parTransId="{75A39D2E-27FC-4BC6-8D46-CED3BA3C9C99}" sibTransId="{6E627D4F-C8D8-4F24-845E-8776006088B7}"/>
    <dgm:cxn modelId="{466533CD-8E94-4FC3-AE70-8EE470DB9AA6}" type="presOf" srcId="{763050C4-226D-4C29-9905-D9EBBB82E426}" destId="{A7E7D286-5F6D-4A84-90D9-0966AAA74824}" srcOrd="0" destOrd="0" presId="urn:microsoft.com/office/officeart/2005/8/layout/radial5"/>
    <dgm:cxn modelId="{F5119347-604C-4F1E-B067-42CDC2D0E4DA}" type="presOf" srcId="{90788D3E-C2F5-4273-9AC0-2786DA00F16D}" destId="{15A492A7-38DD-479A-A61A-E1829920A375}" srcOrd="0" destOrd="0" presId="urn:microsoft.com/office/officeart/2005/8/layout/radial5"/>
    <dgm:cxn modelId="{8CF85700-142C-4952-BD8F-9084540732B5}" type="presOf" srcId="{4F2338D2-70F9-4B45-BF39-6B1AB0BEAFD6}" destId="{08B882D8-65A3-4393-AF63-CCD7F62DB841}" srcOrd="0" destOrd="0" presId="urn:microsoft.com/office/officeart/2005/8/layout/radial5"/>
    <dgm:cxn modelId="{87FA991F-377B-49B5-95EB-5E0ED6D927B9}" type="presParOf" srcId="{08B882D8-65A3-4393-AF63-CCD7F62DB841}" destId="{73C75FFD-8596-4B16-998C-70C6E8686DA4}" srcOrd="0" destOrd="0" presId="urn:microsoft.com/office/officeart/2005/8/layout/radial5"/>
    <dgm:cxn modelId="{967BBEBA-C35D-42F7-860C-7D056C97E983}" type="presParOf" srcId="{08B882D8-65A3-4393-AF63-CCD7F62DB841}" destId="{576AF3C5-67B2-43C2-8D7B-D6570170B326}" srcOrd="1" destOrd="0" presId="urn:microsoft.com/office/officeart/2005/8/layout/radial5"/>
    <dgm:cxn modelId="{DE80497E-155B-4911-8B50-9406A6164C32}" type="presParOf" srcId="{576AF3C5-67B2-43C2-8D7B-D6570170B326}" destId="{A67D3378-33C6-4372-BC7A-2ADF0C4EFE7A}" srcOrd="0" destOrd="0" presId="urn:microsoft.com/office/officeart/2005/8/layout/radial5"/>
    <dgm:cxn modelId="{6659240E-F971-48AC-B685-3FEB7EE4A777}" type="presParOf" srcId="{08B882D8-65A3-4393-AF63-CCD7F62DB841}" destId="{A7E7D286-5F6D-4A84-90D9-0966AAA74824}" srcOrd="2" destOrd="0" presId="urn:microsoft.com/office/officeart/2005/8/layout/radial5"/>
    <dgm:cxn modelId="{36537567-8446-4CBA-99A3-96A2005FA50E}" type="presParOf" srcId="{08B882D8-65A3-4393-AF63-CCD7F62DB841}" destId="{96B6B740-C483-46BF-AD47-14118F04CCE8}" srcOrd="3" destOrd="0" presId="urn:microsoft.com/office/officeart/2005/8/layout/radial5"/>
    <dgm:cxn modelId="{C26A2362-90AD-4A22-B50F-3C57B46909A2}" type="presParOf" srcId="{96B6B740-C483-46BF-AD47-14118F04CCE8}" destId="{32A7F03A-5396-4269-862E-9A96BB6378F0}" srcOrd="0" destOrd="0" presId="urn:microsoft.com/office/officeart/2005/8/layout/radial5"/>
    <dgm:cxn modelId="{DC9A1F25-5978-40C1-9ADD-21EA1DE65B8B}" type="presParOf" srcId="{08B882D8-65A3-4393-AF63-CCD7F62DB841}" destId="{31AF4C37-8BA6-465A-8BB4-EF366DD613C2}" srcOrd="4" destOrd="0" presId="urn:microsoft.com/office/officeart/2005/8/layout/radial5"/>
    <dgm:cxn modelId="{D5996917-E182-4FA6-BF48-1BF9266DE463}" type="presParOf" srcId="{08B882D8-65A3-4393-AF63-CCD7F62DB841}" destId="{DB7CA0FB-2884-44AC-8198-5FE1BD07D758}" srcOrd="5" destOrd="0" presId="urn:microsoft.com/office/officeart/2005/8/layout/radial5"/>
    <dgm:cxn modelId="{C1AA844E-3031-4DE0-8505-A4F9306B2949}" type="presParOf" srcId="{DB7CA0FB-2884-44AC-8198-5FE1BD07D758}" destId="{228CF32C-4569-474E-B7CB-2F4A4D030D4C}" srcOrd="0" destOrd="0" presId="urn:microsoft.com/office/officeart/2005/8/layout/radial5"/>
    <dgm:cxn modelId="{D7EAF31F-EBDC-4207-AF0E-CFA5117A8DE5}" type="presParOf" srcId="{08B882D8-65A3-4393-AF63-CCD7F62DB841}" destId="{51CE4225-2714-43F9-84D7-71B1F4079617}" srcOrd="6" destOrd="0" presId="urn:microsoft.com/office/officeart/2005/8/layout/radial5"/>
    <dgm:cxn modelId="{70057AB1-371B-4DC2-A649-9917477CED94}" type="presParOf" srcId="{08B882D8-65A3-4393-AF63-CCD7F62DB841}" destId="{15A492A7-38DD-479A-A61A-E1829920A375}" srcOrd="7" destOrd="0" presId="urn:microsoft.com/office/officeart/2005/8/layout/radial5"/>
    <dgm:cxn modelId="{77EE8784-D6F7-4ADF-AD6C-1106EE720BE9}" type="presParOf" srcId="{15A492A7-38DD-479A-A61A-E1829920A375}" destId="{639A0673-7458-4355-A4F1-D44095380619}" srcOrd="0" destOrd="0" presId="urn:microsoft.com/office/officeart/2005/8/layout/radial5"/>
    <dgm:cxn modelId="{09923DFA-F1B7-48B9-8E26-D2261583CAA4}" type="presParOf" srcId="{08B882D8-65A3-4393-AF63-CCD7F62DB841}" destId="{6D1BA3E6-C244-434E-803C-FED4E6912BE8}" srcOrd="8"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F2338D2-70F9-4B45-BF39-6B1AB0BEAFD6}" type="doc">
      <dgm:prSet loTypeId="urn:microsoft.com/office/officeart/2005/8/layout/radial5" loCatId="relationship" qsTypeId="urn:microsoft.com/office/officeart/2005/8/quickstyle/3d9" qsCatId="3D" csTypeId="urn:microsoft.com/office/officeart/2005/8/colors/colorful5" csCatId="colorful" phldr="1"/>
      <dgm:spPr/>
      <dgm:t>
        <a:bodyPr/>
        <a:lstStyle/>
        <a:p>
          <a:pPr rtl="1"/>
          <a:endParaRPr lang="ar-SA"/>
        </a:p>
      </dgm:t>
    </dgm:pt>
    <dgm:pt modelId="{2386354A-0D93-47CF-8892-B5E7A25FD28B}">
      <dgm:prSet phldrT="[نص]"/>
      <dgm:spPr/>
      <dgm:t>
        <a:bodyPr/>
        <a:lstStyle/>
        <a:p>
          <a:pPr rtl="1"/>
          <a:r>
            <a:rPr lang="ar-SA" smtClean="0"/>
            <a:t>حفظ الإسلام حق المرأة</a:t>
          </a:r>
        </a:p>
      </dgm:t>
    </dgm:pt>
    <dgm:pt modelId="{DA716C9A-89CF-4B65-90F3-7096DE93A2A0}" type="parTrans" cxnId="{C9A762C4-2B5D-401D-ADC4-36B41E189129}">
      <dgm:prSet/>
      <dgm:spPr/>
      <dgm:t>
        <a:bodyPr/>
        <a:lstStyle/>
        <a:p>
          <a:pPr rtl="1"/>
          <a:endParaRPr lang="ar-SA"/>
        </a:p>
      </dgm:t>
    </dgm:pt>
    <dgm:pt modelId="{FAB05DC6-5AE7-4E45-AF64-A396861F082F}" type="sibTrans" cxnId="{C9A762C4-2B5D-401D-ADC4-36B41E189129}">
      <dgm:prSet/>
      <dgm:spPr/>
      <dgm:t>
        <a:bodyPr/>
        <a:lstStyle/>
        <a:p>
          <a:pPr rtl="1"/>
          <a:endParaRPr lang="ar-SA"/>
        </a:p>
      </dgm:t>
    </dgm:pt>
    <dgm:pt modelId="{763050C4-226D-4C29-9905-D9EBBB82E426}">
      <dgm:prSet phldrT="[نص]"/>
      <dgm:spPr/>
      <dgm:t>
        <a:bodyPr/>
        <a:lstStyle/>
        <a:p>
          <a:pPr rtl="1"/>
          <a:r>
            <a:rPr lang="ar-SA" smtClean="0"/>
            <a:t>في الميراث</a:t>
          </a:r>
          <a:endParaRPr lang="ar-SA"/>
        </a:p>
      </dgm:t>
    </dgm:pt>
    <dgm:pt modelId="{162B2158-62CC-4D66-89E5-7FA500EFA584}" type="parTrans" cxnId="{854355D8-A521-448E-BCCD-F80AF20AC121}">
      <dgm:prSet/>
      <dgm:spPr/>
      <dgm:t>
        <a:bodyPr/>
        <a:lstStyle/>
        <a:p>
          <a:pPr rtl="1"/>
          <a:endParaRPr lang="ar-SA"/>
        </a:p>
      </dgm:t>
    </dgm:pt>
    <dgm:pt modelId="{57E4FB23-4510-4EC2-B24B-DDE3F4840E1D}" type="sibTrans" cxnId="{854355D8-A521-448E-BCCD-F80AF20AC121}">
      <dgm:prSet/>
      <dgm:spPr/>
      <dgm:t>
        <a:bodyPr/>
        <a:lstStyle/>
        <a:p>
          <a:pPr rtl="1"/>
          <a:endParaRPr lang="ar-SA"/>
        </a:p>
      </dgm:t>
    </dgm:pt>
    <dgm:pt modelId="{70E3BF4E-E200-4BFE-95DB-C5D1919C8E99}">
      <dgm:prSet phldrT="[نص]"/>
      <dgm:spPr/>
      <dgm:t>
        <a:bodyPr/>
        <a:lstStyle/>
        <a:p>
          <a:pPr rtl="1"/>
          <a:r>
            <a:rPr lang="ar-SA" smtClean="0"/>
            <a:t>في اختيار الزوج المناسب</a:t>
          </a:r>
          <a:endParaRPr lang="ar-SA"/>
        </a:p>
      </dgm:t>
    </dgm:pt>
    <dgm:pt modelId="{75A39D2E-27FC-4BC6-8D46-CED3BA3C9C99}" type="parTrans" cxnId="{2C53F775-EE0B-470B-A62F-97B5C110F545}">
      <dgm:prSet/>
      <dgm:spPr/>
      <dgm:t>
        <a:bodyPr/>
        <a:lstStyle/>
        <a:p>
          <a:pPr rtl="1"/>
          <a:endParaRPr lang="ar-SA"/>
        </a:p>
      </dgm:t>
    </dgm:pt>
    <dgm:pt modelId="{6E627D4F-C8D8-4F24-845E-8776006088B7}" type="sibTrans" cxnId="{2C53F775-EE0B-470B-A62F-97B5C110F545}">
      <dgm:prSet/>
      <dgm:spPr/>
      <dgm:t>
        <a:bodyPr/>
        <a:lstStyle/>
        <a:p>
          <a:pPr rtl="1"/>
          <a:endParaRPr lang="ar-SA"/>
        </a:p>
      </dgm:t>
    </dgm:pt>
    <dgm:pt modelId="{BC3F6F6D-3917-494E-8EA1-C87D7E6073C4}">
      <dgm:prSet phldrT="[نص]"/>
      <dgm:spPr/>
      <dgm:t>
        <a:bodyPr/>
        <a:lstStyle/>
        <a:p>
          <a:pPr rtl="1"/>
          <a:r>
            <a:rPr lang="ar-SA" smtClean="0"/>
            <a:t>مختلعة</a:t>
          </a:r>
          <a:endParaRPr lang="ar-SA"/>
        </a:p>
      </dgm:t>
    </dgm:pt>
    <dgm:pt modelId="{D400CFA9-E5D8-441D-800F-AB67FDAA1294}" type="parTrans" cxnId="{8BD4038F-01AD-4275-A9FF-F579F8B178B2}">
      <dgm:prSet/>
      <dgm:spPr/>
      <dgm:t>
        <a:bodyPr/>
        <a:lstStyle/>
        <a:p>
          <a:pPr rtl="1"/>
          <a:endParaRPr lang="ar-SA"/>
        </a:p>
      </dgm:t>
    </dgm:pt>
    <dgm:pt modelId="{8C6445B7-76B5-4251-90B9-12D0646BCFDC}" type="sibTrans" cxnId="{8BD4038F-01AD-4275-A9FF-F579F8B178B2}">
      <dgm:prSet/>
      <dgm:spPr/>
      <dgm:t>
        <a:bodyPr/>
        <a:lstStyle/>
        <a:p>
          <a:pPr rtl="1"/>
          <a:endParaRPr lang="ar-SA"/>
        </a:p>
      </dgm:t>
    </dgm:pt>
    <dgm:pt modelId="{E103E2FC-1016-44DE-BD34-4357658730E8}">
      <dgm:prSet phldrT="[نص]"/>
      <dgm:spPr/>
      <dgm:t>
        <a:bodyPr/>
        <a:lstStyle/>
        <a:p>
          <a:pPr rtl="1"/>
          <a:r>
            <a:rPr lang="ar-SA" smtClean="0"/>
            <a:t>في صداقها</a:t>
          </a:r>
          <a:endParaRPr lang="ar-SA"/>
        </a:p>
      </dgm:t>
    </dgm:pt>
    <dgm:pt modelId="{90788D3E-C2F5-4273-9AC0-2786DA00F16D}" type="parTrans" cxnId="{9D11E2BA-8650-4C09-A20A-5CA7989F99D9}">
      <dgm:prSet/>
      <dgm:spPr/>
      <dgm:t>
        <a:bodyPr/>
        <a:lstStyle/>
        <a:p>
          <a:pPr rtl="1"/>
          <a:endParaRPr lang="ar-SA"/>
        </a:p>
      </dgm:t>
    </dgm:pt>
    <dgm:pt modelId="{8ED33595-7013-4740-BACA-EDBD4B97FC13}" type="sibTrans" cxnId="{9D11E2BA-8650-4C09-A20A-5CA7989F99D9}">
      <dgm:prSet/>
      <dgm:spPr/>
      <dgm:t>
        <a:bodyPr/>
        <a:lstStyle/>
        <a:p>
          <a:pPr rtl="1"/>
          <a:endParaRPr lang="ar-SA"/>
        </a:p>
      </dgm:t>
    </dgm:pt>
    <dgm:pt modelId="{8FA2A7A7-25FD-409C-8342-660A97B23A79}">
      <dgm:prSet/>
      <dgm:spPr/>
      <dgm:t>
        <a:bodyPr/>
        <a:lstStyle/>
        <a:p>
          <a:pPr rtl="1"/>
          <a:r>
            <a:rPr lang="ar-SA" smtClean="0"/>
            <a:t>مطلقة</a:t>
          </a:r>
          <a:endParaRPr lang="ar-SA"/>
        </a:p>
      </dgm:t>
    </dgm:pt>
    <dgm:pt modelId="{9F1CA32A-38E0-4350-A7B3-4FD9AB5EC685}" type="parTrans" cxnId="{7EA688CD-0722-4AD5-937A-6C710F5852EE}">
      <dgm:prSet/>
      <dgm:spPr/>
      <dgm:t>
        <a:bodyPr/>
        <a:lstStyle/>
        <a:p>
          <a:pPr rtl="1"/>
          <a:endParaRPr lang="ar-SA"/>
        </a:p>
      </dgm:t>
    </dgm:pt>
    <dgm:pt modelId="{55ADAD35-97A8-4479-85BE-274316CEBE47}" type="sibTrans" cxnId="{7EA688CD-0722-4AD5-937A-6C710F5852EE}">
      <dgm:prSet/>
      <dgm:spPr/>
      <dgm:t>
        <a:bodyPr/>
        <a:lstStyle/>
        <a:p>
          <a:pPr rtl="1"/>
          <a:endParaRPr lang="ar-SA"/>
        </a:p>
      </dgm:t>
    </dgm:pt>
    <dgm:pt modelId="{707EC63D-CE5F-4008-B0AD-14A58EBD3B38}">
      <dgm:prSet/>
      <dgm:spPr/>
      <dgm:t>
        <a:bodyPr/>
        <a:lstStyle/>
        <a:p>
          <a:pPr rtl="1"/>
          <a:r>
            <a:rPr lang="ar-SA" smtClean="0"/>
            <a:t>أرملة</a:t>
          </a:r>
          <a:endParaRPr lang="ar-SA"/>
        </a:p>
      </dgm:t>
    </dgm:pt>
    <dgm:pt modelId="{27BD9E2F-CB74-406F-9962-BE30F3CCFA60}" type="parTrans" cxnId="{F56BB37F-BA1E-4626-9690-6DA92A6DDAAE}">
      <dgm:prSet/>
      <dgm:spPr/>
      <dgm:t>
        <a:bodyPr/>
        <a:lstStyle/>
        <a:p>
          <a:pPr rtl="1"/>
          <a:endParaRPr lang="ar-SA"/>
        </a:p>
      </dgm:t>
    </dgm:pt>
    <dgm:pt modelId="{AB23D74A-B6B8-4ECD-B780-1A11D37FFEC6}" type="sibTrans" cxnId="{F56BB37F-BA1E-4626-9690-6DA92A6DDAAE}">
      <dgm:prSet/>
      <dgm:spPr/>
      <dgm:t>
        <a:bodyPr/>
        <a:lstStyle/>
        <a:p>
          <a:pPr rtl="1"/>
          <a:endParaRPr lang="ar-SA"/>
        </a:p>
      </dgm:t>
    </dgm:pt>
    <dgm:pt modelId="{6B034B98-9255-4BB2-BB98-712531C2BE9D}">
      <dgm:prSet/>
      <dgm:spPr/>
      <dgm:t>
        <a:bodyPr/>
        <a:lstStyle/>
        <a:p>
          <a:pPr rtl="1"/>
          <a:r>
            <a:rPr lang="ar-SA" smtClean="0"/>
            <a:t>في الطلاق قبل الدخول</a:t>
          </a:r>
          <a:endParaRPr lang="ar-SA"/>
        </a:p>
      </dgm:t>
    </dgm:pt>
    <dgm:pt modelId="{0C5ADEAD-38B1-483E-B951-D79E711C052D}" type="parTrans" cxnId="{F0A8C834-4B27-4226-91DE-50DB8109D8A7}">
      <dgm:prSet/>
      <dgm:spPr/>
      <dgm:t>
        <a:bodyPr/>
        <a:lstStyle/>
        <a:p>
          <a:pPr rtl="1"/>
          <a:endParaRPr lang="ar-SA"/>
        </a:p>
      </dgm:t>
    </dgm:pt>
    <dgm:pt modelId="{0C75EB5E-BF6D-443D-9470-88BC5E8BEA9A}" type="sibTrans" cxnId="{F0A8C834-4B27-4226-91DE-50DB8109D8A7}">
      <dgm:prSet/>
      <dgm:spPr/>
      <dgm:t>
        <a:bodyPr/>
        <a:lstStyle/>
        <a:p>
          <a:pPr rtl="1"/>
          <a:endParaRPr lang="ar-SA"/>
        </a:p>
      </dgm:t>
    </dgm:pt>
    <dgm:pt modelId="{590E35EE-BD5A-4046-902B-74933AED84AB}">
      <dgm:prSet/>
      <dgm:spPr/>
      <dgm:t>
        <a:bodyPr/>
        <a:lstStyle/>
        <a:p>
          <a:pPr rtl="1"/>
          <a:r>
            <a:rPr lang="ar-SA" smtClean="0"/>
            <a:t>يتيمة</a:t>
          </a:r>
          <a:endParaRPr lang="ar-SA"/>
        </a:p>
      </dgm:t>
    </dgm:pt>
    <dgm:pt modelId="{FBADBACE-BE53-4C04-8A73-0F92C5BAE34E}" type="parTrans" cxnId="{27ADD66A-60BA-4A92-A760-40315BC76EB1}">
      <dgm:prSet/>
      <dgm:spPr/>
      <dgm:t>
        <a:bodyPr/>
        <a:lstStyle/>
        <a:p>
          <a:pPr rtl="1"/>
          <a:endParaRPr lang="ar-SA"/>
        </a:p>
      </dgm:t>
    </dgm:pt>
    <dgm:pt modelId="{A1122B20-5FBE-450E-BEBE-FA0F589346F1}" type="sibTrans" cxnId="{27ADD66A-60BA-4A92-A760-40315BC76EB1}">
      <dgm:prSet/>
      <dgm:spPr/>
      <dgm:t>
        <a:bodyPr/>
        <a:lstStyle/>
        <a:p>
          <a:pPr rtl="1"/>
          <a:endParaRPr lang="ar-SA"/>
        </a:p>
      </dgm:t>
    </dgm:pt>
    <dgm:pt modelId="{08B882D8-65A3-4393-AF63-CCD7F62DB841}" type="pres">
      <dgm:prSet presAssocID="{4F2338D2-70F9-4B45-BF39-6B1AB0BEAFD6}" presName="Name0" presStyleCnt="0">
        <dgm:presLayoutVars>
          <dgm:chMax val="1"/>
          <dgm:dir/>
          <dgm:animLvl val="ctr"/>
          <dgm:resizeHandles val="exact"/>
        </dgm:presLayoutVars>
      </dgm:prSet>
      <dgm:spPr/>
      <dgm:t>
        <a:bodyPr/>
        <a:lstStyle/>
        <a:p>
          <a:pPr rtl="1"/>
          <a:endParaRPr lang="ar-SA"/>
        </a:p>
      </dgm:t>
    </dgm:pt>
    <dgm:pt modelId="{73C75FFD-8596-4B16-998C-70C6E8686DA4}" type="pres">
      <dgm:prSet presAssocID="{2386354A-0D93-47CF-8892-B5E7A25FD28B}" presName="centerShape" presStyleLbl="node0" presStyleIdx="0" presStyleCnt="1"/>
      <dgm:spPr/>
      <dgm:t>
        <a:bodyPr/>
        <a:lstStyle/>
        <a:p>
          <a:pPr rtl="1"/>
          <a:endParaRPr lang="ar-SA"/>
        </a:p>
      </dgm:t>
    </dgm:pt>
    <dgm:pt modelId="{576AF3C5-67B2-43C2-8D7B-D6570170B326}" type="pres">
      <dgm:prSet presAssocID="{162B2158-62CC-4D66-89E5-7FA500EFA584}" presName="parTrans" presStyleLbl="sibTrans2D1" presStyleIdx="0" presStyleCnt="8"/>
      <dgm:spPr/>
      <dgm:t>
        <a:bodyPr/>
        <a:lstStyle/>
        <a:p>
          <a:pPr rtl="1"/>
          <a:endParaRPr lang="ar-SA"/>
        </a:p>
      </dgm:t>
    </dgm:pt>
    <dgm:pt modelId="{A67D3378-33C6-4372-BC7A-2ADF0C4EFE7A}" type="pres">
      <dgm:prSet presAssocID="{162B2158-62CC-4D66-89E5-7FA500EFA584}" presName="connectorText" presStyleLbl="sibTrans2D1" presStyleIdx="0" presStyleCnt="8"/>
      <dgm:spPr/>
      <dgm:t>
        <a:bodyPr/>
        <a:lstStyle/>
        <a:p>
          <a:pPr rtl="1"/>
          <a:endParaRPr lang="ar-SA"/>
        </a:p>
      </dgm:t>
    </dgm:pt>
    <dgm:pt modelId="{A7E7D286-5F6D-4A84-90D9-0966AAA74824}" type="pres">
      <dgm:prSet presAssocID="{763050C4-226D-4C29-9905-D9EBBB82E426}" presName="node" presStyleLbl="node1" presStyleIdx="0" presStyleCnt="8">
        <dgm:presLayoutVars>
          <dgm:bulletEnabled val="1"/>
        </dgm:presLayoutVars>
      </dgm:prSet>
      <dgm:spPr/>
      <dgm:t>
        <a:bodyPr/>
        <a:lstStyle/>
        <a:p>
          <a:pPr rtl="1"/>
          <a:endParaRPr lang="ar-SA"/>
        </a:p>
      </dgm:t>
    </dgm:pt>
    <dgm:pt modelId="{96B6B740-C483-46BF-AD47-14118F04CCE8}" type="pres">
      <dgm:prSet presAssocID="{75A39D2E-27FC-4BC6-8D46-CED3BA3C9C99}" presName="parTrans" presStyleLbl="sibTrans2D1" presStyleIdx="1" presStyleCnt="8"/>
      <dgm:spPr/>
      <dgm:t>
        <a:bodyPr/>
        <a:lstStyle/>
        <a:p>
          <a:pPr rtl="1"/>
          <a:endParaRPr lang="ar-SA"/>
        </a:p>
      </dgm:t>
    </dgm:pt>
    <dgm:pt modelId="{32A7F03A-5396-4269-862E-9A96BB6378F0}" type="pres">
      <dgm:prSet presAssocID="{75A39D2E-27FC-4BC6-8D46-CED3BA3C9C99}" presName="connectorText" presStyleLbl="sibTrans2D1" presStyleIdx="1" presStyleCnt="8"/>
      <dgm:spPr/>
      <dgm:t>
        <a:bodyPr/>
        <a:lstStyle/>
        <a:p>
          <a:pPr rtl="1"/>
          <a:endParaRPr lang="ar-SA"/>
        </a:p>
      </dgm:t>
    </dgm:pt>
    <dgm:pt modelId="{31AF4C37-8BA6-465A-8BB4-EF366DD613C2}" type="pres">
      <dgm:prSet presAssocID="{70E3BF4E-E200-4BFE-95DB-C5D1919C8E99}" presName="node" presStyleLbl="node1" presStyleIdx="1" presStyleCnt="8">
        <dgm:presLayoutVars>
          <dgm:bulletEnabled val="1"/>
        </dgm:presLayoutVars>
      </dgm:prSet>
      <dgm:spPr/>
      <dgm:t>
        <a:bodyPr/>
        <a:lstStyle/>
        <a:p>
          <a:pPr rtl="1"/>
          <a:endParaRPr lang="ar-SA"/>
        </a:p>
      </dgm:t>
    </dgm:pt>
    <dgm:pt modelId="{DB7CA0FB-2884-44AC-8198-5FE1BD07D758}" type="pres">
      <dgm:prSet presAssocID="{D400CFA9-E5D8-441D-800F-AB67FDAA1294}" presName="parTrans" presStyleLbl="sibTrans2D1" presStyleIdx="2" presStyleCnt="8"/>
      <dgm:spPr/>
      <dgm:t>
        <a:bodyPr/>
        <a:lstStyle/>
        <a:p>
          <a:pPr rtl="1"/>
          <a:endParaRPr lang="ar-SA"/>
        </a:p>
      </dgm:t>
    </dgm:pt>
    <dgm:pt modelId="{228CF32C-4569-474E-B7CB-2F4A4D030D4C}" type="pres">
      <dgm:prSet presAssocID="{D400CFA9-E5D8-441D-800F-AB67FDAA1294}" presName="connectorText" presStyleLbl="sibTrans2D1" presStyleIdx="2" presStyleCnt="8"/>
      <dgm:spPr/>
      <dgm:t>
        <a:bodyPr/>
        <a:lstStyle/>
        <a:p>
          <a:pPr rtl="1"/>
          <a:endParaRPr lang="ar-SA"/>
        </a:p>
      </dgm:t>
    </dgm:pt>
    <dgm:pt modelId="{51CE4225-2714-43F9-84D7-71B1F4079617}" type="pres">
      <dgm:prSet presAssocID="{BC3F6F6D-3917-494E-8EA1-C87D7E6073C4}" presName="node" presStyleLbl="node1" presStyleIdx="2" presStyleCnt="8">
        <dgm:presLayoutVars>
          <dgm:bulletEnabled val="1"/>
        </dgm:presLayoutVars>
      </dgm:prSet>
      <dgm:spPr/>
      <dgm:t>
        <a:bodyPr/>
        <a:lstStyle/>
        <a:p>
          <a:pPr rtl="1"/>
          <a:endParaRPr lang="ar-SA"/>
        </a:p>
      </dgm:t>
    </dgm:pt>
    <dgm:pt modelId="{D33A6F87-6292-4F98-93BB-5F6F4A8CA354}" type="pres">
      <dgm:prSet presAssocID="{9F1CA32A-38E0-4350-A7B3-4FD9AB5EC685}" presName="parTrans" presStyleLbl="sibTrans2D1" presStyleIdx="3" presStyleCnt="8"/>
      <dgm:spPr/>
      <dgm:t>
        <a:bodyPr/>
        <a:lstStyle/>
        <a:p>
          <a:pPr rtl="1"/>
          <a:endParaRPr lang="ar-SA"/>
        </a:p>
      </dgm:t>
    </dgm:pt>
    <dgm:pt modelId="{E7963F36-CC31-49FE-93EC-5EC1655346EC}" type="pres">
      <dgm:prSet presAssocID="{9F1CA32A-38E0-4350-A7B3-4FD9AB5EC685}" presName="connectorText" presStyleLbl="sibTrans2D1" presStyleIdx="3" presStyleCnt="8"/>
      <dgm:spPr/>
      <dgm:t>
        <a:bodyPr/>
        <a:lstStyle/>
        <a:p>
          <a:pPr rtl="1"/>
          <a:endParaRPr lang="ar-SA"/>
        </a:p>
      </dgm:t>
    </dgm:pt>
    <dgm:pt modelId="{7AE47021-A4B2-450C-B93B-461BA64717E9}" type="pres">
      <dgm:prSet presAssocID="{8FA2A7A7-25FD-409C-8342-660A97B23A79}" presName="node" presStyleLbl="node1" presStyleIdx="3" presStyleCnt="8">
        <dgm:presLayoutVars>
          <dgm:bulletEnabled val="1"/>
        </dgm:presLayoutVars>
      </dgm:prSet>
      <dgm:spPr/>
      <dgm:t>
        <a:bodyPr/>
        <a:lstStyle/>
        <a:p>
          <a:pPr rtl="1"/>
          <a:endParaRPr lang="ar-SA"/>
        </a:p>
      </dgm:t>
    </dgm:pt>
    <dgm:pt modelId="{9DBD113E-A30B-43B0-A1DF-90FAF73E3CC0}" type="pres">
      <dgm:prSet presAssocID="{27BD9E2F-CB74-406F-9962-BE30F3CCFA60}" presName="parTrans" presStyleLbl="sibTrans2D1" presStyleIdx="4" presStyleCnt="8"/>
      <dgm:spPr/>
      <dgm:t>
        <a:bodyPr/>
        <a:lstStyle/>
        <a:p>
          <a:pPr rtl="1"/>
          <a:endParaRPr lang="ar-SA"/>
        </a:p>
      </dgm:t>
    </dgm:pt>
    <dgm:pt modelId="{B8F401EC-C4C8-4C87-8244-9ED73EF15E18}" type="pres">
      <dgm:prSet presAssocID="{27BD9E2F-CB74-406F-9962-BE30F3CCFA60}" presName="connectorText" presStyleLbl="sibTrans2D1" presStyleIdx="4" presStyleCnt="8"/>
      <dgm:spPr/>
      <dgm:t>
        <a:bodyPr/>
        <a:lstStyle/>
        <a:p>
          <a:pPr rtl="1"/>
          <a:endParaRPr lang="ar-SA"/>
        </a:p>
      </dgm:t>
    </dgm:pt>
    <dgm:pt modelId="{C278F900-6DF8-4C2F-84AA-F7B225490EC8}" type="pres">
      <dgm:prSet presAssocID="{707EC63D-CE5F-4008-B0AD-14A58EBD3B38}" presName="node" presStyleLbl="node1" presStyleIdx="4" presStyleCnt="8">
        <dgm:presLayoutVars>
          <dgm:bulletEnabled val="1"/>
        </dgm:presLayoutVars>
      </dgm:prSet>
      <dgm:spPr/>
      <dgm:t>
        <a:bodyPr/>
        <a:lstStyle/>
        <a:p>
          <a:pPr rtl="1"/>
          <a:endParaRPr lang="ar-SA"/>
        </a:p>
      </dgm:t>
    </dgm:pt>
    <dgm:pt modelId="{1479157C-4DDD-4825-B94E-8DDCFE79D9B5}" type="pres">
      <dgm:prSet presAssocID="{0C5ADEAD-38B1-483E-B951-D79E711C052D}" presName="parTrans" presStyleLbl="sibTrans2D1" presStyleIdx="5" presStyleCnt="8"/>
      <dgm:spPr/>
      <dgm:t>
        <a:bodyPr/>
        <a:lstStyle/>
        <a:p>
          <a:pPr rtl="1"/>
          <a:endParaRPr lang="ar-SA"/>
        </a:p>
      </dgm:t>
    </dgm:pt>
    <dgm:pt modelId="{D160D413-C95E-438A-9BEB-035A8395B906}" type="pres">
      <dgm:prSet presAssocID="{0C5ADEAD-38B1-483E-B951-D79E711C052D}" presName="connectorText" presStyleLbl="sibTrans2D1" presStyleIdx="5" presStyleCnt="8"/>
      <dgm:spPr/>
      <dgm:t>
        <a:bodyPr/>
        <a:lstStyle/>
        <a:p>
          <a:pPr rtl="1"/>
          <a:endParaRPr lang="ar-SA"/>
        </a:p>
      </dgm:t>
    </dgm:pt>
    <dgm:pt modelId="{ED5A39CA-9FE4-488A-9645-B8304A509ADA}" type="pres">
      <dgm:prSet presAssocID="{6B034B98-9255-4BB2-BB98-712531C2BE9D}" presName="node" presStyleLbl="node1" presStyleIdx="5" presStyleCnt="8">
        <dgm:presLayoutVars>
          <dgm:bulletEnabled val="1"/>
        </dgm:presLayoutVars>
      </dgm:prSet>
      <dgm:spPr/>
      <dgm:t>
        <a:bodyPr/>
        <a:lstStyle/>
        <a:p>
          <a:pPr rtl="1"/>
          <a:endParaRPr lang="ar-SA"/>
        </a:p>
      </dgm:t>
    </dgm:pt>
    <dgm:pt modelId="{C87ADDA2-268F-465C-8CD7-C65E153F7E3F}" type="pres">
      <dgm:prSet presAssocID="{FBADBACE-BE53-4C04-8A73-0F92C5BAE34E}" presName="parTrans" presStyleLbl="sibTrans2D1" presStyleIdx="6" presStyleCnt="8"/>
      <dgm:spPr/>
      <dgm:t>
        <a:bodyPr/>
        <a:lstStyle/>
        <a:p>
          <a:pPr rtl="1"/>
          <a:endParaRPr lang="ar-SA"/>
        </a:p>
      </dgm:t>
    </dgm:pt>
    <dgm:pt modelId="{B7549E3D-24AF-4140-BE05-2652A7E663CF}" type="pres">
      <dgm:prSet presAssocID="{FBADBACE-BE53-4C04-8A73-0F92C5BAE34E}" presName="connectorText" presStyleLbl="sibTrans2D1" presStyleIdx="6" presStyleCnt="8"/>
      <dgm:spPr/>
      <dgm:t>
        <a:bodyPr/>
        <a:lstStyle/>
        <a:p>
          <a:pPr rtl="1"/>
          <a:endParaRPr lang="ar-SA"/>
        </a:p>
      </dgm:t>
    </dgm:pt>
    <dgm:pt modelId="{F5066957-45E1-4AE1-9B2C-EFE63628C697}" type="pres">
      <dgm:prSet presAssocID="{590E35EE-BD5A-4046-902B-74933AED84AB}" presName="node" presStyleLbl="node1" presStyleIdx="6" presStyleCnt="8">
        <dgm:presLayoutVars>
          <dgm:bulletEnabled val="1"/>
        </dgm:presLayoutVars>
      </dgm:prSet>
      <dgm:spPr/>
      <dgm:t>
        <a:bodyPr/>
        <a:lstStyle/>
        <a:p>
          <a:pPr rtl="1"/>
          <a:endParaRPr lang="ar-SA"/>
        </a:p>
      </dgm:t>
    </dgm:pt>
    <dgm:pt modelId="{15A492A7-38DD-479A-A61A-E1829920A375}" type="pres">
      <dgm:prSet presAssocID="{90788D3E-C2F5-4273-9AC0-2786DA00F16D}" presName="parTrans" presStyleLbl="sibTrans2D1" presStyleIdx="7" presStyleCnt="8"/>
      <dgm:spPr/>
      <dgm:t>
        <a:bodyPr/>
        <a:lstStyle/>
        <a:p>
          <a:pPr rtl="1"/>
          <a:endParaRPr lang="ar-SA"/>
        </a:p>
      </dgm:t>
    </dgm:pt>
    <dgm:pt modelId="{639A0673-7458-4355-A4F1-D44095380619}" type="pres">
      <dgm:prSet presAssocID="{90788D3E-C2F5-4273-9AC0-2786DA00F16D}" presName="connectorText" presStyleLbl="sibTrans2D1" presStyleIdx="7" presStyleCnt="8"/>
      <dgm:spPr/>
      <dgm:t>
        <a:bodyPr/>
        <a:lstStyle/>
        <a:p>
          <a:pPr rtl="1"/>
          <a:endParaRPr lang="ar-SA"/>
        </a:p>
      </dgm:t>
    </dgm:pt>
    <dgm:pt modelId="{6D1BA3E6-C244-434E-803C-FED4E6912BE8}" type="pres">
      <dgm:prSet presAssocID="{E103E2FC-1016-44DE-BD34-4357658730E8}" presName="node" presStyleLbl="node1" presStyleIdx="7" presStyleCnt="8" custRadScaleRad="102721" custRadScaleInc="4131">
        <dgm:presLayoutVars>
          <dgm:bulletEnabled val="1"/>
        </dgm:presLayoutVars>
      </dgm:prSet>
      <dgm:spPr/>
      <dgm:t>
        <a:bodyPr/>
        <a:lstStyle/>
        <a:p>
          <a:pPr rtl="1"/>
          <a:endParaRPr lang="ar-SA"/>
        </a:p>
      </dgm:t>
    </dgm:pt>
  </dgm:ptLst>
  <dgm:cxnLst>
    <dgm:cxn modelId="{854355D8-A521-448E-BCCD-F80AF20AC121}" srcId="{2386354A-0D93-47CF-8892-B5E7A25FD28B}" destId="{763050C4-226D-4C29-9905-D9EBBB82E426}" srcOrd="0" destOrd="0" parTransId="{162B2158-62CC-4D66-89E5-7FA500EFA584}" sibTransId="{57E4FB23-4510-4EC2-B24B-DDE3F4840E1D}"/>
    <dgm:cxn modelId="{A9FC7C56-05BD-4581-9EAD-BDF98C39B968}" type="presOf" srcId="{D400CFA9-E5D8-441D-800F-AB67FDAA1294}" destId="{228CF32C-4569-474E-B7CB-2F4A4D030D4C}" srcOrd="1" destOrd="0" presId="urn:microsoft.com/office/officeart/2005/8/layout/radial5"/>
    <dgm:cxn modelId="{F0A8C834-4B27-4226-91DE-50DB8109D8A7}" srcId="{2386354A-0D93-47CF-8892-B5E7A25FD28B}" destId="{6B034B98-9255-4BB2-BB98-712531C2BE9D}" srcOrd="5" destOrd="0" parTransId="{0C5ADEAD-38B1-483E-B951-D79E711C052D}" sibTransId="{0C75EB5E-BF6D-443D-9470-88BC5E8BEA9A}"/>
    <dgm:cxn modelId="{B6FB6263-EB43-4E2A-ADB5-C479659A63EE}" type="presOf" srcId="{9F1CA32A-38E0-4350-A7B3-4FD9AB5EC685}" destId="{E7963F36-CC31-49FE-93EC-5EC1655346EC}" srcOrd="1" destOrd="0" presId="urn:microsoft.com/office/officeart/2005/8/layout/radial5"/>
    <dgm:cxn modelId="{5DF7CC94-A226-42ED-85A2-B6F0D247242C}" type="presOf" srcId="{162B2158-62CC-4D66-89E5-7FA500EFA584}" destId="{A67D3378-33C6-4372-BC7A-2ADF0C4EFE7A}" srcOrd="1" destOrd="0" presId="urn:microsoft.com/office/officeart/2005/8/layout/radial5"/>
    <dgm:cxn modelId="{FD36894F-DDDC-4856-AE06-4949639F5BA3}" type="presOf" srcId="{BC3F6F6D-3917-494E-8EA1-C87D7E6073C4}" destId="{51CE4225-2714-43F9-84D7-71B1F4079617}" srcOrd="0" destOrd="0" presId="urn:microsoft.com/office/officeart/2005/8/layout/radial5"/>
    <dgm:cxn modelId="{40791048-640B-4226-9AFD-F493EC850A84}" type="presOf" srcId="{27BD9E2F-CB74-406F-9962-BE30F3CCFA60}" destId="{B8F401EC-C4C8-4C87-8244-9ED73EF15E18}" srcOrd="1" destOrd="0" presId="urn:microsoft.com/office/officeart/2005/8/layout/radial5"/>
    <dgm:cxn modelId="{01AD6F82-D40D-411A-988E-E68B5831DB71}" type="presOf" srcId="{90788D3E-C2F5-4273-9AC0-2786DA00F16D}" destId="{15A492A7-38DD-479A-A61A-E1829920A375}" srcOrd="0" destOrd="0" presId="urn:microsoft.com/office/officeart/2005/8/layout/radial5"/>
    <dgm:cxn modelId="{7EA688CD-0722-4AD5-937A-6C710F5852EE}" srcId="{2386354A-0D93-47CF-8892-B5E7A25FD28B}" destId="{8FA2A7A7-25FD-409C-8342-660A97B23A79}" srcOrd="3" destOrd="0" parTransId="{9F1CA32A-38E0-4350-A7B3-4FD9AB5EC685}" sibTransId="{55ADAD35-97A8-4479-85BE-274316CEBE47}"/>
    <dgm:cxn modelId="{1FA2FE0F-260D-4D4C-9C51-1AB139EA245A}" type="presOf" srcId="{FBADBACE-BE53-4C04-8A73-0F92C5BAE34E}" destId="{B7549E3D-24AF-4140-BE05-2652A7E663CF}" srcOrd="1" destOrd="0" presId="urn:microsoft.com/office/officeart/2005/8/layout/radial5"/>
    <dgm:cxn modelId="{67068E3C-6F38-4B1B-8E7F-D5B5C6878FEB}" type="presOf" srcId="{70E3BF4E-E200-4BFE-95DB-C5D1919C8E99}" destId="{31AF4C37-8BA6-465A-8BB4-EF366DD613C2}" srcOrd="0" destOrd="0" presId="urn:microsoft.com/office/officeart/2005/8/layout/radial5"/>
    <dgm:cxn modelId="{6E2E19EB-7D72-4C7E-9734-7923EE7F073F}" type="presOf" srcId="{D400CFA9-E5D8-441D-800F-AB67FDAA1294}" destId="{DB7CA0FB-2884-44AC-8198-5FE1BD07D758}" srcOrd="0" destOrd="0" presId="urn:microsoft.com/office/officeart/2005/8/layout/radial5"/>
    <dgm:cxn modelId="{27ADD66A-60BA-4A92-A760-40315BC76EB1}" srcId="{2386354A-0D93-47CF-8892-B5E7A25FD28B}" destId="{590E35EE-BD5A-4046-902B-74933AED84AB}" srcOrd="6" destOrd="0" parTransId="{FBADBACE-BE53-4C04-8A73-0F92C5BAE34E}" sibTransId="{A1122B20-5FBE-450E-BEBE-FA0F589346F1}"/>
    <dgm:cxn modelId="{05657FD7-1E6E-4AA1-8254-82457683E844}" type="presOf" srcId="{590E35EE-BD5A-4046-902B-74933AED84AB}" destId="{F5066957-45E1-4AE1-9B2C-EFE63628C697}" srcOrd="0" destOrd="0" presId="urn:microsoft.com/office/officeart/2005/8/layout/radial5"/>
    <dgm:cxn modelId="{8BD4038F-01AD-4275-A9FF-F579F8B178B2}" srcId="{2386354A-0D93-47CF-8892-B5E7A25FD28B}" destId="{BC3F6F6D-3917-494E-8EA1-C87D7E6073C4}" srcOrd="2" destOrd="0" parTransId="{D400CFA9-E5D8-441D-800F-AB67FDAA1294}" sibTransId="{8C6445B7-76B5-4251-90B9-12D0646BCFDC}"/>
    <dgm:cxn modelId="{7F254F0D-758D-406C-B509-306876DA70AF}" type="presOf" srcId="{FBADBACE-BE53-4C04-8A73-0F92C5BAE34E}" destId="{C87ADDA2-268F-465C-8CD7-C65E153F7E3F}" srcOrd="0" destOrd="0" presId="urn:microsoft.com/office/officeart/2005/8/layout/radial5"/>
    <dgm:cxn modelId="{E20FE6C6-394D-4F7D-90B2-4144A614A9EC}" type="presOf" srcId="{8FA2A7A7-25FD-409C-8342-660A97B23A79}" destId="{7AE47021-A4B2-450C-B93B-461BA64717E9}" srcOrd="0" destOrd="0" presId="urn:microsoft.com/office/officeart/2005/8/layout/radial5"/>
    <dgm:cxn modelId="{337C386E-045B-40B3-BCD0-B476F41E8076}" type="presOf" srcId="{E103E2FC-1016-44DE-BD34-4357658730E8}" destId="{6D1BA3E6-C244-434E-803C-FED4E6912BE8}" srcOrd="0" destOrd="0" presId="urn:microsoft.com/office/officeart/2005/8/layout/radial5"/>
    <dgm:cxn modelId="{C9A762C4-2B5D-401D-ADC4-36B41E189129}" srcId="{4F2338D2-70F9-4B45-BF39-6B1AB0BEAFD6}" destId="{2386354A-0D93-47CF-8892-B5E7A25FD28B}" srcOrd="0" destOrd="0" parTransId="{DA716C9A-89CF-4B65-90F3-7096DE93A2A0}" sibTransId="{FAB05DC6-5AE7-4E45-AF64-A396861F082F}"/>
    <dgm:cxn modelId="{E91DE3AB-DB17-433C-871D-3F75D8F18B63}" type="presOf" srcId="{162B2158-62CC-4D66-89E5-7FA500EFA584}" destId="{576AF3C5-67B2-43C2-8D7B-D6570170B326}" srcOrd="0" destOrd="0" presId="urn:microsoft.com/office/officeart/2005/8/layout/radial5"/>
    <dgm:cxn modelId="{9D11E2BA-8650-4C09-A20A-5CA7989F99D9}" srcId="{2386354A-0D93-47CF-8892-B5E7A25FD28B}" destId="{E103E2FC-1016-44DE-BD34-4357658730E8}" srcOrd="7" destOrd="0" parTransId="{90788D3E-C2F5-4273-9AC0-2786DA00F16D}" sibTransId="{8ED33595-7013-4740-BACA-EDBD4B97FC13}"/>
    <dgm:cxn modelId="{76F5C873-E702-408D-8D98-9661509CC8C0}" type="presOf" srcId="{75A39D2E-27FC-4BC6-8D46-CED3BA3C9C99}" destId="{32A7F03A-5396-4269-862E-9A96BB6378F0}" srcOrd="1" destOrd="0" presId="urn:microsoft.com/office/officeart/2005/8/layout/radial5"/>
    <dgm:cxn modelId="{2A7D28C3-4EEA-43A0-8FEB-7969D07AC96A}" type="presOf" srcId="{9F1CA32A-38E0-4350-A7B3-4FD9AB5EC685}" destId="{D33A6F87-6292-4F98-93BB-5F6F4A8CA354}" srcOrd="0" destOrd="0" presId="urn:microsoft.com/office/officeart/2005/8/layout/radial5"/>
    <dgm:cxn modelId="{1BE446FA-8233-42FA-95CA-E98E0A163FF9}" type="presOf" srcId="{6B034B98-9255-4BB2-BB98-712531C2BE9D}" destId="{ED5A39CA-9FE4-488A-9645-B8304A509ADA}" srcOrd="0" destOrd="0" presId="urn:microsoft.com/office/officeart/2005/8/layout/radial5"/>
    <dgm:cxn modelId="{CD95423F-6D8B-4E95-8C4B-6FD177B0527E}" type="presOf" srcId="{90788D3E-C2F5-4273-9AC0-2786DA00F16D}" destId="{639A0673-7458-4355-A4F1-D44095380619}" srcOrd="1" destOrd="0" presId="urn:microsoft.com/office/officeart/2005/8/layout/radial5"/>
    <dgm:cxn modelId="{1977CEAB-A215-43C4-B95B-B1C2CDB8DE08}" type="presOf" srcId="{763050C4-226D-4C29-9905-D9EBBB82E426}" destId="{A7E7D286-5F6D-4A84-90D9-0966AAA74824}" srcOrd="0" destOrd="0" presId="urn:microsoft.com/office/officeart/2005/8/layout/radial5"/>
    <dgm:cxn modelId="{FFF8EC87-A07E-435E-82F6-4B13A17B08F4}" type="presOf" srcId="{0C5ADEAD-38B1-483E-B951-D79E711C052D}" destId="{1479157C-4DDD-4825-B94E-8DDCFE79D9B5}" srcOrd="0" destOrd="0" presId="urn:microsoft.com/office/officeart/2005/8/layout/radial5"/>
    <dgm:cxn modelId="{04C0C045-4FC7-4C57-88DF-7E554044DF74}" type="presOf" srcId="{4F2338D2-70F9-4B45-BF39-6B1AB0BEAFD6}" destId="{08B882D8-65A3-4393-AF63-CCD7F62DB841}" srcOrd="0" destOrd="0" presId="urn:microsoft.com/office/officeart/2005/8/layout/radial5"/>
    <dgm:cxn modelId="{FCC96597-8260-42BB-932E-450BE84F0A98}" type="presOf" srcId="{75A39D2E-27FC-4BC6-8D46-CED3BA3C9C99}" destId="{96B6B740-C483-46BF-AD47-14118F04CCE8}" srcOrd="0" destOrd="0" presId="urn:microsoft.com/office/officeart/2005/8/layout/radial5"/>
    <dgm:cxn modelId="{DC8F1A52-3626-4D99-9717-E092B50E6C54}" type="presOf" srcId="{0C5ADEAD-38B1-483E-B951-D79E711C052D}" destId="{D160D413-C95E-438A-9BEB-035A8395B906}" srcOrd="1" destOrd="0" presId="urn:microsoft.com/office/officeart/2005/8/layout/radial5"/>
    <dgm:cxn modelId="{2C53F775-EE0B-470B-A62F-97B5C110F545}" srcId="{2386354A-0D93-47CF-8892-B5E7A25FD28B}" destId="{70E3BF4E-E200-4BFE-95DB-C5D1919C8E99}" srcOrd="1" destOrd="0" parTransId="{75A39D2E-27FC-4BC6-8D46-CED3BA3C9C99}" sibTransId="{6E627D4F-C8D8-4F24-845E-8776006088B7}"/>
    <dgm:cxn modelId="{A501C880-B3CB-49E1-B90F-4AF2417EBA8E}" type="presOf" srcId="{27BD9E2F-CB74-406F-9962-BE30F3CCFA60}" destId="{9DBD113E-A30B-43B0-A1DF-90FAF73E3CC0}" srcOrd="0" destOrd="0" presId="urn:microsoft.com/office/officeart/2005/8/layout/radial5"/>
    <dgm:cxn modelId="{9E9F8A63-3EBB-495B-BC83-D2F4F4E385A0}" type="presOf" srcId="{707EC63D-CE5F-4008-B0AD-14A58EBD3B38}" destId="{C278F900-6DF8-4C2F-84AA-F7B225490EC8}" srcOrd="0" destOrd="0" presId="urn:microsoft.com/office/officeart/2005/8/layout/radial5"/>
    <dgm:cxn modelId="{F56BB37F-BA1E-4626-9690-6DA92A6DDAAE}" srcId="{2386354A-0D93-47CF-8892-B5E7A25FD28B}" destId="{707EC63D-CE5F-4008-B0AD-14A58EBD3B38}" srcOrd="4" destOrd="0" parTransId="{27BD9E2F-CB74-406F-9962-BE30F3CCFA60}" sibTransId="{AB23D74A-B6B8-4ECD-B780-1A11D37FFEC6}"/>
    <dgm:cxn modelId="{1A8E8F51-F83F-4CF3-9590-AADF79731EE4}" type="presOf" srcId="{2386354A-0D93-47CF-8892-B5E7A25FD28B}" destId="{73C75FFD-8596-4B16-998C-70C6E8686DA4}" srcOrd="0" destOrd="0" presId="urn:microsoft.com/office/officeart/2005/8/layout/radial5"/>
    <dgm:cxn modelId="{A602D518-5252-41A8-8A43-28138D2224F4}" type="presParOf" srcId="{08B882D8-65A3-4393-AF63-CCD7F62DB841}" destId="{73C75FFD-8596-4B16-998C-70C6E8686DA4}" srcOrd="0" destOrd="0" presId="urn:microsoft.com/office/officeart/2005/8/layout/radial5"/>
    <dgm:cxn modelId="{99B920E0-366E-4C7D-BEAF-B0D38E5A713A}" type="presParOf" srcId="{08B882D8-65A3-4393-AF63-CCD7F62DB841}" destId="{576AF3C5-67B2-43C2-8D7B-D6570170B326}" srcOrd="1" destOrd="0" presId="urn:microsoft.com/office/officeart/2005/8/layout/radial5"/>
    <dgm:cxn modelId="{2AB29CAA-C862-4D6E-94BC-E2F3D0607D18}" type="presParOf" srcId="{576AF3C5-67B2-43C2-8D7B-D6570170B326}" destId="{A67D3378-33C6-4372-BC7A-2ADF0C4EFE7A}" srcOrd="0" destOrd="0" presId="urn:microsoft.com/office/officeart/2005/8/layout/radial5"/>
    <dgm:cxn modelId="{8B77DB82-1BB0-4A6A-AFA2-D27179F8653A}" type="presParOf" srcId="{08B882D8-65A3-4393-AF63-CCD7F62DB841}" destId="{A7E7D286-5F6D-4A84-90D9-0966AAA74824}" srcOrd="2" destOrd="0" presId="urn:microsoft.com/office/officeart/2005/8/layout/radial5"/>
    <dgm:cxn modelId="{57726F0B-55AE-4F14-8E8D-787598906657}" type="presParOf" srcId="{08B882D8-65A3-4393-AF63-CCD7F62DB841}" destId="{96B6B740-C483-46BF-AD47-14118F04CCE8}" srcOrd="3" destOrd="0" presId="urn:microsoft.com/office/officeart/2005/8/layout/radial5"/>
    <dgm:cxn modelId="{279E7C67-98A0-4B93-A9E2-3CEAA3AD9497}" type="presParOf" srcId="{96B6B740-C483-46BF-AD47-14118F04CCE8}" destId="{32A7F03A-5396-4269-862E-9A96BB6378F0}" srcOrd="0" destOrd="0" presId="urn:microsoft.com/office/officeart/2005/8/layout/radial5"/>
    <dgm:cxn modelId="{3B7E17CE-2307-4CE9-9C1C-28D346A5D65B}" type="presParOf" srcId="{08B882D8-65A3-4393-AF63-CCD7F62DB841}" destId="{31AF4C37-8BA6-465A-8BB4-EF366DD613C2}" srcOrd="4" destOrd="0" presId="urn:microsoft.com/office/officeart/2005/8/layout/radial5"/>
    <dgm:cxn modelId="{A3A79912-7C5E-4FE8-8F92-D68695FFFAFF}" type="presParOf" srcId="{08B882D8-65A3-4393-AF63-CCD7F62DB841}" destId="{DB7CA0FB-2884-44AC-8198-5FE1BD07D758}" srcOrd="5" destOrd="0" presId="urn:microsoft.com/office/officeart/2005/8/layout/radial5"/>
    <dgm:cxn modelId="{D2EFE424-D28B-4993-959C-EF8412101873}" type="presParOf" srcId="{DB7CA0FB-2884-44AC-8198-5FE1BD07D758}" destId="{228CF32C-4569-474E-B7CB-2F4A4D030D4C}" srcOrd="0" destOrd="0" presId="urn:microsoft.com/office/officeart/2005/8/layout/radial5"/>
    <dgm:cxn modelId="{99360087-C00E-4CED-AD0E-83531E11658F}" type="presParOf" srcId="{08B882D8-65A3-4393-AF63-CCD7F62DB841}" destId="{51CE4225-2714-43F9-84D7-71B1F4079617}" srcOrd="6" destOrd="0" presId="urn:microsoft.com/office/officeart/2005/8/layout/radial5"/>
    <dgm:cxn modelId="{86EF1F1E-9414-41F3-A9C2-C0BCBFBC1025}" type="presParOf" srcId="{08B882D8-65A3-4393-AF63-CCD7F62DB841}" destId="{D33A6F87-6292-4F98-93BB-5F6F4A8CA354}" srcOrd="7" destOrd="0" presId="urn:microsoft.com/office/officeart/2005/8/layout/radial5"/>
    <dgm:cxn modelId="{BF345D05-2A6F-420D-9B08-B5811CC3C8AE}" type="presParOf" srcId="{D33A6F87-6292-4F98-93BB-5F6F4A8CA354}" destId="{E7963F36-CC31-49FE-93EC-5EC1655346EC}" srcOrd="0" destOrd="0" presId="urn:microsoft.com/office/officeart/2005/8/layout/radial5"/>
    <dgm:cxn modelId="{B10463B9-D5E5-4834-B167-7FDA1E65A777}" type="presParOf" srcId="{08B882D8-65A3-4393-AF63-CCD7F62DB841}" destId="{7AE47021-A4B2-450C-B93B-461BA64717E9}" srcOrd="8" destOrd="0" presId="urn:microsoft.com/office/officeart/2005/8/layout/radial5"/>
    <dgm:cxn modelId="{E34C7D2E-C677-4241-9106-7AB433B98E4B}" type="presParOf" srcId="{08B882D8-65A3-4393-AF63-CCD7F62DB841}" destId="{9DBD113E-A30B-43B0-A1DF-90FAF73E3CC0}" srcOrd="9" destOrd="0" presId="urn:microsoft.com/office/officeart/2005/8/layout/radial5"/>
    <dgm:cxn modelId="{218A95CC-7A7D-40C3-926D-13CED3BAE257}" type="presParOf" srcId="{9DBD113E-A30B-43B0-A1DF-90FAF73E3CC0}" destId="{B8F401EC-C4C8-4C87-8244-9ED73EF15E18}" srcOrd="0" destOrd="0" presId="urn:microsoft.com/office/officeart/2005/8/layout/radial5"/>
    <dgm:cxn modelId="{4EF0DA3E-F942-4D3D-B1E1-8EEB0A394617}" type="presParOf" srcId="{08B882D8-65A3-4393-AF63-CCD7F62DB841}" destId="{C278F900-6DF8-4C2F-84AA-F7B225490EC8}" srcOrd="10" destOrd="0" presId="urn:microsoft.com/office/officeart/2005/8/layout/radial5"/>
    <dgm:cxn modelId="{80053AB7-33FD-4954-8B70-2F65756CBB97}" type="presParOf" srcId="{08B882D8-65A3-4393-AF63-CCD7F62DB841}" destId="{1479157C-4DDD-4825-B94E-8DDCFE79D9B5}" srcOrd="11" destOrd="0" presId="urn:microsoft.com/office/officeart/2005/8/layout/radial5"/>
    <dgm:cxn modelId="{1D4BB81F-CBCA-403D-8633-1E92DB667925}" type="presParOf" srcId="{1479157C-4DDD-4825-B94E-8DDCFE79D9B5}" destId="{D160D413-C95E-438A-9BEB-035A8395B906}" srcOrd="0" destOrd="0" presId="urn:microsoft.com/office/officeart/2005/8/layout/radial5"/>
    <dgm:cxn modelId="{284AF0CD-D086-4FB6-8630-8EBDF27109FF}" type="presParOf" srcId="{08B882D8-65A3-4393-AF63-CCD7F62DB841}" destId="{ED5A39CA-9FE4-488A-9645-B8304A509ADA}" srcOrd="12" destOrd="0" presId="urn:microsoft.com/office/officeart/2005/8/layout/radial5"/>
    <dgm:cxn modelId="{3F28E32C-1D9A-4D2F-8ACB-FA3EF7FDD7D8}" type="presParOf" srcId="{08B882D8-65A3-4393-AF63-CCD7F62DB841}" destId="{C87ADDA2-268F-465C-8CD7-C65E153F7E3F}" srcOrd="13" destOrd="0" presId="urn:microsoft.com/office/officeart/2005/8/layout/radial5"/>
    <dgm:cxn modelId="{4DD5057A-250E-44F9-B71F-0777A8005285}" type="presParOf" srcId="{C87ADDA2-268F-465C-8CD7-C65E153F7E3F}" destId="{B7549E3D-24AF-4140-BE05-2652A7E663CF}" srcOrd="0" destOrd="0" presId="urn:microsoft.com/office/officeart/2005/8/layout/radial5"/>
    <dgm:cxn modelId="{811FC434-FB4A-4AF0-8485-7B2B861D6B19}" type="presParOf" srcId="{08B882D8-65A3-4393-AF63-CCD7F62DB841}" destId="{F5066957-45E1-4AE1-9B2C-EFE63628C697}" srcOrd="14" destOrd="0" presId="urn:microsoft.com/office/officeart/2005/8/layout/radial5"/>
    <dgm:cxn modelId="{A2FAA317-7BF0-4E96-9382-D0683C472D9B}" type="presParOf" srcId="{08B882D8-65A3-4393-AF63-CCD7F62DB841}" destId="{15A492A7-38DD-479A-A61A-E1829920A375}" srcOrd="15" destOrd="0" presId="urn:microsoft.com/office/officeart/2005/8/layout/radial5"/>
    <dgm:cxn modelId="{5099DF94-D25C-46CB-B969-A0171D5252B1}" type="presParOf" srcId="{15A492A7-38DD-479A-A61A-E1829920A375}" destId="{639A0673-7458-4355-A4F1-D44095380619}" srcOrd="0" destOrd="0" presId="urn:microsoft.com/office/officeart/2005/8/layout/radial5"/>
    <dgm:cxn modelId="{2A35B6FD-5729-421B-B3B5-57522E975D0D}" type="presParOf" srcId="{08B882D8-65A3-4393-AF63-CCD7F62DB841}" destId="{6D1BA3E6-C244-434E-803C-FED4E6912BE8}" srcOrd="16"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F2338D2-70F9-4B45-BF39-6B1AB0BEAFD6}" type="doc">
      <dgm:prSet loTypeId="urn:microsoft.com/office/officeart/2005/8/layout/radial5" loCatId="relationship" qsTypeId="urn:microsoft.com/office/officeart/2005/8/quickstyle/3d7" qsCatId="3D" csTypeId="urn:microsoft.com/office/officeart/2005/8/colors/accent1_4" csCatId="accent1" phldr="1"/>
      <dgm:spPr/>
      <dgm:t>
        <a:bodyPr/>
        <a:lstStyle/>
        <a:p>
          <a:pPr rtl="1"/>
          <a:endParaRPr lang="ar-SA"/>
        </a:p>
      </dgm:t>
    </dgm:pt>
    <dgm:pt modelId="{2386354A-0D93-47CF-8892-B5E7A25FD28B}">
      <dgm:prSet phldrT="[نص]"/>
      <dgm:spPr/>
      <dgm:t>
        <a:bodyPr/>
        <a:lstStyle/>
        <a:p>
          <a:pPr rtl="1"/>
          <a:r>
            <a:rPr lang="ar-SA" smtClean="0"/>
            <a:t>حفظ الإسلام حق المرأة</a:t>
          </a:r>
        </a:p>
      </dgm:t>
    </dgm:pt>
    <dgm:pt modelId="{DA716C9A-89CF-4B65-90F3-7096DE93A2A0}" type="parTrans" cxnId="{C9A762C4-2B5D-401D-ADC4-36B41E189129}">
      <dgm:prSet/>
      <dgm:spPr/>
      <dgm:t>
        <a:bodyPr/>
        <a:lstStyle/>
        <a:p>
          <a:pPr rtl="1"/>
          <a:endParaRPr lang="ar-SA"/>
        </a:p>
      </dgm:t>
    </dgm:pt>
    <dgm:pt modelId="{FAB05DC6-5AE7-4E45-AF64-A396861F082F}" type="sibTrans" cxnId="{C9A762C4-2B5D-401D-ADC4-36B41E189129}">
      <dgm:prSet/>
      <dgm:spPr/>
      <dgm:t>
        <a:bodyPr/>
        <a:lstStyle/>
        <a:p>
          <a:pPr rtl="1"/>
          <a:endParaRPr lang="ar-SA"/>
        </a:p>
      </dgm:t>
    </dgm:pt>
    <dgm:pt modelId="{70E3BF4E-E200-4BFE-95DB-C5D1919C8E99}">
      <dgm:prSet phldrT="[نص]"/>
      <dgm:spPr/>
      <dgm:t>
        <a:bodyPr/>
        <a:lstStyle/>
        <a:p>
          <a:pPr rtl="1"/>
          <a:r>
            <a:rPr lang="ar-SA" smtClean="0"/>
            <a:t>في حياتها الاجتماعية</a:t>
          </a:r>
          <a:endParaRPr lang="ar-SA"/>
        </a:p>
      </dgm:t>
    </dgm:pt>
    <dgm:pt modelId="{75A39D2E-27FC-4BC6-8D46-CED3BA3C9C99}" type="parTrans" cxnId="{2C53F775-EE0B-470B-A62F-97B5C110F545}">
      <dgm:prSet/>
      <dgm:spPr/>
      <dgm:t>
        <a:bodyPr/>
        <a:lstStyle/>
        <a:p>
          <a:pPr rtl="1"/>
          <a:endParaRPr lang="ar-SA"/>
        </a:p>
      </dgm:t>
    </dgm:pt>
    <dgm:pt modelId="{6E627D4F-C8D8-4F24-845E-8776006088B7}" type="sibTrans" cxnId="{2C53F775-EE0B-470B-A62F-97B5C110F545}">
      <dgm:prSet/>
      <dgm:spPr/>
      <dgm:t>
        <a:bodyPr/>
        <a:lstStyle/>
        <a:p>
          <a:pPr rtl="1"/>
          <a:endParaRPr lang="ar-SA"/>
        </a:p>
      </dgm:t>
    </dgm:pt>
    <dgm:pt modelId="{BC3F6F6D-3917-494E-8EA1-C87D7E6073C4}">
      <dgm:prSet phldrT="[نص]"/>
      <dgm:spPr/>
      <dgm:t>
        <a:bodyPr/>
        <a:lstStyle/>
        <a:p>
          <a:pPr rtl="1"/>
          <a:r>
            <a:rPr lang="ar-SA" smtClean="0"/>
            <a:t>في صيانةعرضها</a:t>
          </a:r>
          <a:endParaRPr lang="ar-SA"/>
        </a:p>
      </dgm:t>
    </dgm:pt>
    <dgm:pt modelId="{D400CFA9-E5D8-441D-800F-AB67FDAA1294}" type="parTrans" cxnId="{8BD4038F-01AD-4275-A9FF-F579F8B178B2}">
      <dgm:prSet/>
      <dgm:spPr/>
      <dgm:t>
        <a:bodyPr/>
        <a:lstStyle/>
        <a:p>
          <a:pPr rtl="1"/>
          <a:endParaRPr lang="ar-SA"/>
        </a:p>
      </dgm:t>
    </dgm:pt>
    <dgm:pt modelId="{8C6445B7-76B5-4251-90B9-12D0646BCFDC}" type="sibTrans" cxnId="{8BD4038F-01AD-4275-A9FF-F579F8B178B2}">
      <dgm:prSet/>
      <dgm:spPr/>
      <dgm:t>
        <a:bodyPr/>
        <a:lstStyle/>
        <a:p>
          <a:pPr rtl="1"/>
          <a:endParaRPr lang="ar-SA"/>
        </a:p>
      </dgm:t>
    </dgm:pt>
    <dgm:pt modelId="{E103E2FC-1016-44DE-BD34-4357658730E8}">
      <dgm:prSet phldrT="[نص]"/>
      <dgm:spPr/>
      <dgm:t>
        <a:bodyPr/>
        <a:lstStyle/>
        <a:p>
          <a:pPr rtl="1"/>
          <a:r>
            <a:rPr lang="ar-SA" smtClean="0"/>
            <a:t>في السكنى</a:t>
          </a:r>
          <a:endParaRPr lang="ar-SA"/>
        </a:p>
      </dgm:t>
    </dgm:pt>
    <dgm:pt modelId="{90788D3E-C2F5-4273-9AC0-2786DA00F16D}" type="parTrans" cxnId="{9D11E2BA-8650-4C09-A20A-5CA7989F99D9}">
      <dgm:prSet/>
      <dgm:spPr/>
      <dgm:t>
        <a:bodyPr/>
        <a:lstStyle/>
        <a:p>
          <a:pPr rtl="1"/>
          <a:endParaRPr lang="ar-SA"/>
        </a:p>
      </dgm:t>
    </dgm:pt>
    <dgm:pt modelId="{8ED33595-7013-4740-BACA-EDBD4B97FC13}" type="sibTrans" cxnId="{9D11E2BA-8650-4C09-A20A-5CA7989F99D9}">
      <dgm:prSet/>
      <dgm:spPr/>
      <dgm:t>
        <a:bodyPr/>
        <a:lstStyle/>
        <a:p>
          <a:pPr rtl="1"/>
          <a:endParaRPr lang="ar-SA"/>
        </a:p>
      </dgm:t>
    </dgm:pt>
    <dgm:pt modelId="{8FA2A7A7-25FD-409C-8342-660A97B23A79}">
      <dgm:prSet/>
      <dgm:spPr/>
      <dgm:t>
        <a:bodyPr/>
        <a:lstStyle/>
        <a:p>
          <a:pPr rtl="1"/>
          <a:r>
            <a:rPr lang="ar-SA" smtClean="0"/>
            <a:t>في معاقبة من رماها بالفاحشة</a:t>
          </a:r>
          <a:endParaRPr lang="ar-SA"/>
        </a:p>
      </dgm:t>
    </dgm:pt>
    <dgm:pt modelId="{9F1CA32A-38E0-4350-A7B3-4FD9AB5EC685}" type="parTrans" cxnId="{7EA688CD-0722-4AD5-937A-6C710F5852EE}">
      <dgm:prSet/>
      <dgm:spPr/>
      <dgm:t>
        <a:bodyPr/>
        <a:lstStyle/>
        <a:p>
          <a:pPr rtl="1"/>
          <a:endParaRPr lang="ar-SA"/>
        </a:p>
      </dgm:t>
    </dgm:pt>
    <dgm:pt modelId="{55ADAD35-97A8-4479-85BE-274316CEBE47}" type="sibTrans" cxnId="{7EA688CD-0722-4AD5-937A-6C710F5852EE}">
      <dgm:prSet/>
      <dgm:spPr/>
      <dgm:t>
        <a:bodyPr/>
        <a:lstStyle/>
        <a:p>
          <a:pPr rtl="1"/>
          <a:endParaRPr lang="ar-SA"/>
        </a:p>
      </dgm:t>
    </dgm:pt>
    <dgm:pt modelId="{707EC63D-CE5F-4008-B0AD-14A58EBD3B38}">
      <dgm:prSet/>
      <dgm:spPr/>
      <dgm:t>
        <a:bodyPr/>
        <a:lstStyle/>
        <a:p>
          <a:pPr rtl="1"/>
          <a:r>
            <a:rPr lang="ar-SA" smtClean="0"/>
            <a:t>إذا كانت أمًّا</a:t>
          </a:r>
          <a:endParaRPr lang="ar-SA"/>
        </a:p>
      </dgm:t>
    </dgm:pt>
    <dgm:pt modelId="{27BD9E2F-CB74-406F-9962-BE30F3CCFA60}" type="parTrans" cxnId="{F56BB37F-BA1E-4626-9690-6DA92A6DDAAE}">
      <dgm:prSet/>
      <dgm:spPr/>
      <dgm:t>
        <a:bodyPr/>
        <a:lstStyle/>
        <a:p>
          <a:pPr rtl="1"/>
          <a:endParaRPr lang="ar-SA"/>
        </a:p>
      </dgm:t>
    </dgm:pt>
    <dgm:pt modelId="{AB23D74A-B6B8-4ECD-B780-1A11D37FFEC6}" type="sibTrans" cxnId="{F56BB37F-BA1E-4626-9690-6DA92A6DDAAE}">
      <dgm:prSet/>
      <dgm:spPr/>
      <dgm:t>
        <a:bodyPr/>
        <a:lstStyle/>
        <a:p>
          <a:pPr rtl="1"/>
          <a:endParaRPr lang="ar-SA"/>
        </a:p>
      </dgm:t>
    </dgm:pt>
    <dgm:pt modelId="{6B034B98-9255-4BB2-BB98-712531C2BE9D}">
      <dgm:prSet/>
      <dgm:spPr/>
      <dgm:t>
        <a:bodyPr/>
        <a:lstStyle/>
        <a:p>
          <a:pPr rtl="1"/>
          <a:r>
            <a:rPr lang="ar-SA" smtClean="0"/>
            <a:t>مرضعة</a:t>
          </a:r>
          <a:endParaRPr lang="ar-SA"/>
        </a:p>
      </dgm:t>
    </dgm:pt>
    <dgm:pt modelId="{0C5ADEAD-38B1-483E-B951-D79E711C052D}" type="parTrans" cxnId="{F0A8C834-4B27-4226-91DE-50DB8109D8A7}">
      <dgm:prSet/>
      <dgm:spPr/>
      <dgm:t>
        <a:bodyPr/>
        <a:lstStyle/>
        <a:p>
          <a:pPr rtl="1"/>
          <a:endParaRPr lang="ar-SA"/>
        </a:p>
      </dgm:t>
    </dgm:pt>
    <dgm:pt modelId="{0C75EB5E-BF6D-443D-9470-88BC5E8BEA9A}" type="sibTrans" cxnId="{F0A8C834-4B27-4226-91DE-50DB8109D8A7}">
      <dgm:prSet/>
      <dgm:spPr/>
      <dgm:t>
        <a:bodyPr/>
        <a:lstStyle/>
        <a:p>
          <a:pPr rtl="1"/>
          <a:endParaRPr lang="ar-SA"/>
        </a:p>
      </dgm:t>
    </dgm:pt>
    <dgm:pt modelId="{590E35EE-BD5A-4046-902B-74933AED84AB}">
      <dgm:prSet/>
      <dgm:spPr/>
      <dgm:t>
        <a:bodyPr/>
        <a:lstStyle/>
        <a:p>
          <a:pPr rtl="1"/>
          <a:r>
            <a:rPr lang="ar-SA" smtClean="0"/>
            <a:t>حاملًا</a:t>
          </a:r>
          <a:endParaRPr lang="ar-SA"/>
        </a:p>
      </dgm:t>
    </dgm:pt>
    <dgm:pt modelId="{FBADBACE-BE53-4C04-8A73-0F92C5BAE34E}" type="parTrans" cxnId="{27ADD66A-60BA-4A92-A760-40315BC76EB1}">
      <dgm:prSet/>
      <dgm:spPr/>
      <dgm:t>
        <a:bodyPr/>
        <a:lstStyle/>
        <a:p>
          <a:pPr rtl="1"/>
          <a:endParaRPr lang="ar-SA"/>
        </a:p>
      </dgm:t>
    </dgm:pt>
    <dgm:pt modelId="{A1122B20-5FBE-450E-BEBE-FA0F589346F1}" type="sibTrans" cxnId="{27ADD66A-60BA-4A92-A760-40315BC76EB1}">
      <dgm:prSet/>
      <dgm:spPr/>
      <dgm:t>
        <a:bodyPr/>
        <a:lstStyle/>
        <a:p>
          <a:pPr rtl="1"/>
          <a:endParaRPr lang="ar-SA"/>
        </a:p>
      </dgm:t>
    </dgm:pt>
    <dgm:pt modelId="{C7EA147D-5DF0-4BA5-89F7-F62B61B233A8}">
      <dgm:prSet/>
      <dgm:spPr/>
      <dgm:t>
        <a:bodyPr/>
        <a:lstStyle/>
        <a:p>
          <a:pPr rtl="1"/>
          <a:r>
            <a:rPr lang="ar-SA" smtClean="0"/>
            <a:t>في صحتها</a:t>
          </a:r>
          <a:endParaRPr lang="ar-SA"/>
        </a:p>
      </dgm:t>
    </dgm:pt>
    <dgm:pt modelId="{070DCF5B-FBE1-42D0-BEF1-2CA243CED151}" type="parTrans" cxnId="{E0DC028E-EA5C-47A5-BC8B-57463EF03588}">
      <dgm:prSet/>
      <dgm:spPr/>
      <dgm:t>
        <a:bodyPr/>
        <a:lstStyle/>
        <a:p>
          <a:pPr rtl="1"/>
          <a:endParaRPr lang="ar-SA"/>
        </a:p>
      </dgm:t>
    </dgm:pt>
    <dgm:pt modelId="{56124300-C868-4F4F-B340-6950063FE2F4}" type="sibTrans" cxnId="{E0DC028E-EA5C-47A5-BC8B-57463EF03588}">
      <dgm:prSet/>
      <dgm:spPr/>
      <dgm:t>
        <a:bodyPr/>
        <a:lstStyle/>
        <a:p>
          <a:pPr rtl="1"/>
          <a:endParaRPr lang="ar-SA"/>
        </a:p>
      </dgm:t>
    </dgm:pt>
    <dgm:pt modelId="{3B46F2A3-6D91-4821-A187-0942EE378B86}">
      <dgm:prSet/>
      <dgm:spPr/>
      <dgm:t>
        <a:bodyPr/>
        <a:lstStyle/>
        <a:p>
          <a:pPr rtl="1"/>
          <a:r>
            <a:rPr lang="ar-SA" smtClean="0"/>
            <a:t>في الوصية</a:t>
          </a:r>
          <a:endParaRPr lang="ar-SA"/>
        </a:p>
      </dgm:t>
    </dgm:pt>
    <dgm:pt modelId="{28C9C978-E2E3-484A-8B06-EFCD2EF8F2A2}" type="parTrans" cxnId="{C3DAAA33-8FE9-4C35-8022-9525389F9357}">
      <dgm:prSet/>
      <dgm:spPr/>
      <dgm:t>
        <a:bodyPr/>
        <a:lstStyle/>
        <a:p>
          <a:pPr rtl="1"/>
          <a:endParaRPr lang="ar-SA"/>
        </a:p>
      </dgm:t>
    </dgm:pt>
    <dgm:pt modelId="{D8EAC548-0CB6-46BD-B621-E1E745AF6713}" type="sibTrans" cxnId="{C3DAAA33-8FE9-4C35-8022-9525389F9357}">
      <dgm:prSet/>
      <dgm:spPr/>
      <dgm:t>
        <a:bodyPr/>
        <a:lstStyle/>
        <a:p>
          <a:pPr rtl="1"/>
          <a:endParaRPr lang="ar-SA"/>
        </a:p>
      </dgm:t>
    </dgm:pt>
    <dgm:pt modelId="{4D7DA011-38ED-4AEB-A886-E8F4D8189891}">
      <dgm:prSet/>
      <dgm:spPr/>
      <dgm:t>
        <a:bodyPr/>
        <a:lstStyle/>
        <a:p>
          <a:pPr rtl="1"/>
          <a:r>
            <a:rPr lang="ar-SA" smtClean="0"/>
            <a:t>في جسدها بعد موتها</a:t>
          </a:r>
          <a:endParaRPr lang="ar-SA"/>
        </a:p>
      </dgm:t>
    </dgm:pt>
    <dgm:pt modelId="{D25C273E-7EBE-46B4-B0C1-45D3131583D7}" type="parTrans" cxnId="{84293BFC-A3F6-47F6-BB1D-EEF819AC3F85}">
      <dgm:prSet/>
      <dgm:spPr/>
      <dgm:t>
        <a:bodyPr/>
        <a:lstStyle/>
        <a:p>
          <a:pPr rtl="1"/>
          <a:endParaRPr lang="ar-SA"/>
        </a:p>
      </dgm:t>
    </dgm:pt>
    <dgm:pt modelId="{3B9489B7-0330-4C15-A11D-C8AFF80FEE34}" type="sibTrans" cxnId="{84293BFC-A3F6-47F6-BB1D-EEF819AC3F85}">
      <dgm:prSet/>
      <dgm:spPr/>
      <dgm:t>
        <a:bodyPr/>
        <a:lstStyle/>
        <a:p>
          <a:pPr rtl="1"/>
          <a:endParaRPr lang="ar-SA"/>
        </a:p>
      </dgm:t>
    </dgm:pt>
    <dgm:pt modelId="{F6853731-C110-4B5C-8AC9-1DBF96860C59}">
      <dgm:prSet/>
      <dgm:spPr/>
      <dgm:t>
        <a:bodyPr/>
        <a:lstStyle/>
        <a:p>
          <a:pPr rtl="1"/>
          <a:r>
            <a:rPr lang="ar-SA" smtClean="0"/>
            <a:t>في قبرها</a:t>
          </a:r>
          <a:endParaRPr lang="ar-SA"/>
        </a:p>
      </dgm:t>
    </dgm:pt>
    <dgm:pt modelId="{34568FCD-B7E5-4449-857E-5869E07E861E}" type="parTrans" cxnId="{6A309799-8616-4438-B14C-4B41BB33D106}">
      <dgm:prSet/>
      <dgm:spPr/>
      <dgm:t>
        <a:bodyPr/>
        <a:lstStyle/>
        <a:p>
          <a:pPr rtl="1"/>
          <a:endParaRPr lang="ar-SA"/>
        </a:p>
      </dgm:t>
    </dgm:pt>
    <dgm:pt modelId="{F353CC2F-E0D9-4BB4-AEF9-FD0351923A94}" type="sibTrans" cxnId="{6A309799-8616-4438-B14C-4B41BB33D106}">
      <dgm:prSet/>
      <dgm:spPr/>
      <dgm:t>
        <a:bodyPr/>
        <a:lstStyle/>
        <a:p>
          <a:pPr rtl="1"/>
          <a:endParaRPr lang="ar-SA"/>
        </a:p>
      </dgm:t>
    </dgm:pt>
    <dgm:pt modelId="{08B882D8-65A3-4393-AF63-CCD7F62DB841}" type="pres">
      <dgm:prSet presAssocID="{4F2338D2-70F9-4B45-BF39-6B1AB0BEAFD6}" presName="Name0" presStyleCnt="0">
        <dgm:presLayoutVars>
          <dgm:chMax val="1"/>
          <dgm:dir/>
          <dgm:animLvl val="ctr"/>
          <dgm:resizeHandles val="exact"/>
        </dgm:presLayoutVars>
      </dgm:prSet>
      <dgm:spPr/>
      <dgm:t>
        <a:bodyPr/>
        <a:lstStyle/>
        <a:p>
          <a:pPr rtl="1"/>
          <a:endParaRPr lang="ar-SA"/>
        </a:p>
      </dgm:t>
    </dgm:pt>
    <dgm:pt modelId="{73C75FFD-8596-4B16-998C-70C6E8686DA4}" type="pres">
      <dgm:prSet presAssocID="{2386354A-0D93-47CF-8892-B5E7A25FD28B}" presName="centerShape" presStyleLbl="node0" presStyleIdx="0" presStyleCnt="1"/>
      <dgm:spPr/>
      <dgm:t>
        <a:bodyPr/>
        <a:lstStyle/>
        <a:p>
          <a:pPr rtl="1"/>
          <a:endParaRPr lang="ar-SA"/>
        </a:p>
      </dgm:t>
    </dgm:pt>
    <dgm:pt modelId="{96B6B740-C483-46BF-AD47-14118F04CCE8}" type="pres">
      <dgm:prSet presAssocID="{75A39D2E-27FC-4BC6-8D46-CED3BA3C9C99}" presName="parTrans" presStyleLbl="sibTrans2D1" presStyleIdx="0" presStyleCnt="11"/>
      <dgm:spPr/>
      <dgm:t>
        <a:bodyPr/>
        <a:lstStyle/>
        <a:p>
          <a:pPr rtl="1"/>
          <a:endParaRPr lang="ar-SA"/>
        </a:p>
      </dgm:t>
    </dgm:pt>
    <dgm:pt modelId="{32A7F03A-5396-4269-862E-9A96BB6378F0}" type="pres">
      <dgm:prSet presAssocID="{75A39D2E-27FC-4BC6-8D46-CED3BA3C9C99}" presName="connectorText" presStyleLbl="sibTrans2D1" presStyleIdx="0" presStyleCnt="11"/>
      <dgm:spPr/>
      <dgm:t>
        <a:bodyPr/>
        <a:lstStyle/>
        <a:p>
          <a:pPr rtl="1"/>
          <a:endParaRPr lang="ar-SA"/>
        </a:p>
      </dgm:t>
    </dgm:pt>
    <dgm:pt modelId="{31AF4C37-8BA6-465A-8BB4-EF366DD613C2}" type="pres">
      <dgm:prSet presAssocID="{70E3BF4E-E200-4BFE-95DB-C5D1919C8E99}" presName="node" presStyleLbl="node1" presStyleIdx="0" presStyleCnt="11">
        <dgm:presLayoutVars>
          <dgm:bulletEnabled val="1"/>
        </dgm:presLayoutVars>
      </dgm:prSet>
      <dgm:spPr/>
      <dgm:t>
        <a:bodyPr/>
        <a:lstStyle/>
        <a:p>
          <a:pPr rtl="1"/>
          <a:endParaRPr lang="ar-SA"/>
        </a:p>
      </dgm:t>
    </dgm:pt>
    <dgm:pt modelId="{DB7CA0FB-2884-44AC-8198-5FE1BD07D758}" type="pres">
      <dgm:prSet presAssocID="{D400CFA9-E5D8-441D-800F-AB67FDAA1294}" presName="parTrans" presStyleLbl="sibTrans2D1" presStyleIdx="1" presStyleCnt="11"/>
      <dgm:spPr/>
      <dgm:t>
        <a:bodyPr/>
        <a:lstStyle/>
        <a:p>
          <a:pPr rtl="1"/>
          <a:endParaRPr lang="ar-SA"/>
        </a:p>
      </dgm:t>
    </dgm:pt>
    <dgm:pt modelId="{228CF32C-4569-474E-B7CB-2F4A4D030D4C}" type="pres">
      <dgm:prSet presAssocID="{D400CFA9-E5D8-441D-800F-AB67FDAA1294}" presName="connectorText" presStyleLbl="sibTrans2D1" presStyleIdx="1" presStyleCnt="11"/>
      <dgm:spPr/>
      <dgm:t>
        <a:bodyPr/>
        <a:lstStyle/>
        <a:p>
          <a:pPr rtl="1"/>
          <a:endParaRPr lang="ar-SA"/>
        </a:p>
      </dgm:t>
    </dgm:pt>
    <dgm:pt modelId="{51CE4225-2714-43F9-84D7-71B1F4079617}" type="pres">
      <dgm:prSet presAssocID="{BC3F6F6D-3917-494E-8EA1-C87D7E6073C4}" presName="node" presStyleLbl="node1" presStyleIdx="1" presStyleCnt="11">
        <dgm:presLayoutVars>
          <dgm:bulletEnabled val="1"/>
        </dgm:presLayoutVars>
      </dgm:prSet>
      <dgm:spPr/>
      <dgm:t>
        <a:bodyPr/>
        <a:lstStyle/>
        <a:p>
          <a:pPr rtl="1"/>
          <a:endParaRPr lang="ar-SA"/>
        </a:p>
      </dgm:t>
    </dgm:pt>
    <dgm:pt modelId="{D33A6F87-6292-4F98-93BB-5F6F4A8CA354}" type="pres">
      <dgm:prSet presAssocID="{9F1CA32A-38E0-4350-A7B3-4FD9AB5EC685}" presName="parTrans" presStyleLbl="sibTrans2D1" presStyleIdx="2" presStyleCnt="11"/>
      <dgm:spPr/>
      <dgm:t>
        <a:bodyPr/>
        <a:lstStyle/>
        <a:p>
          <a:pPr rtl="1"/>
          <a:endParaRPr lang="ar-SA"/>
        </a:p>
      </dgm:t>
    </dgm:pt>
    <dgm:pt modelId="{E7963F36-CC31-49FE-93EC-5EC1655346EC}" type="pres">
      <dgm:prSet presAssocID="{9F1CA32A-38E0-4350-A7B3-4FD9AB5EC685}" presName="connectorText" presStyleLbl="sibTrans2D1" presStyleIdx="2" presStyleCnt="11"/>
      <dgm:spPr/>
      <dgm:t>
        <a:bodyPr/>
        <a:lstStyle/>
        <a:p>
          <a:pPr rtl="1"/>
          <a:endParaRPr lang="ar-SA"/>
        </a:p>
      </dgm:t>
    </dgm:pt>
    <dgm:pt modelId="{7AE47021-A4B2-450C-B93B-461BA64717E9}" type="pres">
      <dgm:prSet presAssocID="{8FA2A7A7-25FD-409C-8342-660A97B23A79}" presName="node" presStyleLbl="node1" presStyleIdx="2" presStyleCnt="11">
        <dgm:presLayoutVars>
          <dgm:bulletEnabled val="1"/>
        </dgm:presLayoutVars>
      </dgm:prSet>
      <dgm:spPr/>
      <dgm:t>
        <a:bodyPr/>
        <a:lstStyle/>
        <a:p>
          <a:pPr rtl="1"/>
          <a:endParaRPr lang="ar-SA"/>
        </a:p>
      </dgm:t>
    </dgm:pt>
    <dgm:pt modelId="{9DBD113E-A30B-43B0-A1DF-90FAF73E3CC0}" type="pres">
      <dgm:prSet presAssocID="{27BD9E2F-CB74-406F-9962-BE30F3CCFA60}" presName="parTrans" presStyleLbl="sibTrans2D1" presStyleIdx="3" presStyleCnt="11"/>
      <dgm:spPr/>
      <dgm:t>
        <a:bodyPr/>
        <a:lstStyle/>
        <a:p>
          <a:pPr rtl="1"/>
          <a:endParaRPr lang="ar-SA"/>
        </a:p>
      </dgm:t>
    </dgm:pt>
    <dgm:pt modelId="{B8F401EC-C4C8-4C87-8244-9ED73EF15E18}" type="pres">
      <dgm:prSet presAssocID="{27BD9E2F-CB74-406F-9962-BE30F3CCFA60}" presName="connectorText" presStyleLbl="sibTrans2D1" presStyleIdx="3" presStyleCnt="11"/>
      <dgm:spPr/>
      <dgm:t>
        <a:bodyPr/>
        <a:lstStyle/>
        <a:p>
          <a:pPr rtl="1"/>
          <a:endParaRPr lang="ar-SA"/>
        </a:p>
      </dgm:t>
    </dgm:pt>
    <dgm:pt modelId="{C278F900-6DF8-4C2F-84AA-F7B225490EC8}" type="pres">
      <dgm:prSet presAssocID="{707EC63D-CE5F-4008-B0AD-14A58EBD3B38}" presName="node" presStyleLbl="node1" presStyleIdx="3" presStyleCnt="11">
        <dgm:presLayoutVars>
          <dgm:bulletEnabled val="1"/>
        </dgm:presLayoutVars>
      </dgm:prSet>
      <dgm:spPr/>
      <dgm:t>
        <a:bodyPr/>
        <a:lstStyle/>
        <a:p>
          <a:pPr rtl="1"/>
          <a:endParaRPr lang="ar-SA"/>
        </a:p>
      </dgm:t>
    </dgm:pt>
    <dgm:pt modelId="{1479157C-4DDD-4825-B94E-8DDCFE79D9B5}" type="pres">
      <dgm:prSet presAssocID="{0C5ADEAD-38B1-483E-B951-D79E711C052D}" presName="parTrans" presStyleLbl="sibTrans2D1" presStyleIdx="4" presStyleCnt="11"/>
      <dgm:spPr/>
      <dgm:t>
        <a:bodyPr/>
        <a:lstStyle/>
        <a:p>
          <a:pPr rtl="1"/>
          <a:endParaRPr lang="ar-SA"/>
        </a:p>
      </dgm:t>
    </dgm:pt>
    <dgm:pt modelId="{D160D413-C95E-438A-9BEB-035A8395B906}" type="pres">
      <dgm:prSet presAssocID="{0C5ADEAD-38B1-483E-B951-D79E711C052D}" presName="connectorText" presStyleLbl="sibTrans2D1" presStyleIdx="4" presStyleCnt="11"/>
      <dgm:spPr/>
      <dgm:t>
        <a:bodyPr/>
        <a:lstStyle/>
        <a:p>
          <a:pPr rtl="1"/>
          <a:endParaRPr lang="ar-SA"/>
        </a:p>
      </dgm:t>
    </dgm:pt>
    <dgm:pt modelId="{ED5A39CA-9FE4-488A-9645-B8304A509ADA}" type="pres">
      <dgm:prSet presAssocID="{6B034B98-9255-4BB2-BB98-712531C2BE9D}" presName="node" presStyleLbl="node1" presStyleIdx="4" presStyleCnt="11">
        <dgm:presLayoutVars>
          <dgm:bulletEnabled val="1"/>
        </dgm:presLayoutVars>
      </dgm:prSet>
      <dgm:spPr/>
      <dgm:t>
        <a:bodyPr/>
        <a:lstStyle/>
        <a:p>
          <a:pPr rtl="1"/>
          <a:endParaRPr lang="ar-SA"/>
        </a:p>
      </dgm:t>
    </dgm:pt>
    <dgm:pt modelId="{C87ADDA2-268F-465C-8CD7-C65E153F7E3F}" type="pres">
      <dgm:prSet presAssocID="{FBADBACE-BE53-4C04-8A73-0F92C5BAE34E}" presName="parTrans" presStyleLbl="sibTrans2D1" presStyleIdx="5" presStyleCnt="11"/>
      <dgm:spPr/>
      <dgm:t>
        <a:bodyPr/>
        <a:lstStyle/>
        <a:p>
          <a:pPr rtl="1"/>
          <a:endParaRPr lang="ar-SA"/>
        </a:p>
      </dgm:t>
    </dgm:pt>
    <dgm:pt modelId="{B7549E3D-24AF-4140-BE05-2652A7E663CF}" type="pres">
      <dgm:prSet presAssocID="{FBADBACE-BE53-4C04-8A73-0F92C5BAE34E}" presName="connectorText" presStyleLbl="sibTrans2D1" presStyleIdx="5" presStyleCnt="11"/>
      <dgm:spPr/>
      <dgm:t>
        <a:bodyPr/>
        <a:lstStyle/>
        <a:p>
          <a:pPr rtl="1"/>
          <a:endParaRPr lang="ar-SA"/>
        </a:p>
      </dgm:t>
    </dgm:pt>
    <dgm:pt modelId="{F5066957-45E1-4AE1-9B2C-EFE63628C697}" type="pres">
      <dgm:prSet presAssocID="{590E35EE-BD5A-4046-902B-74933AED84AB}" presName="node" presStyleLbl="node1" presStyleIdx="5" presStyleCnt="11">
        <dgm:presLayoutVars>
          <dgm:bulletEnabled val="1"/>
        </dgm:presLayoutVars>
      </dgm:prSet>
      <dgm:spPr/>
      <dgm:t>
        <a:bodyPr/>
        <a:lstStyle/>
        <a:p>
          <a:pPr rtl="1"/>
          <a:endParaRPr lang="ar-SA"/>
        </a:p>
      </dgm:t>
    </dgm:pt>
    <dgm:pt modelId="{15A492A7-38DD-479A-A61A-E1829920A375}" type="pres">
      <dgm:prSet presAssocID="{90788D3E-C2F5-4273-9AC0-2786DA00F16D}" presName="parTrans" presStyleLbl="sibTrans2D1" presStyleIdx="6" presStyleCnt="11"/>
      <dgm:spPr/>
      <dgm:t>
        <a:bodyPr/>
        <a:lstStyle/>
        <a:p>
          <a:pPr rtl="1"/>
          <a:endParaRPr lang="ar-SA"/>
        </a:p>
      </dgm:t>
    </dgm:pt>
    <dgm:pt modelId="{639A0673-7458-4355-A4F1-D44095380619}" type="pres">
      <dgm:prSet presAssocID="{90788D3E-C2F5-4273-9AC0-2786DA00F16D}" presName="connectorText" presStyleLbl="sibTrans2D1" presStyleIdx="6" presStyleCnt="11"/>
      <dgm:spPr/>
      <dgm:t>
        <a:bodyPr/>
        <a:lstStyle/>
        <a:p>
          <a:pPr rtl="1"/>
          <a:endParaRPr lang="ar-SA"/>
        </a:p>
      </dgm:t>
    </dgm:pt>
    <dgm:pt modelId="{6D1BA3E6-C244-434E-803C-FED4E6912BE8}" type="pres">
      <dgm:prSet presAssocID="{E103E2FC-1016-44DE-BD34-4357658730E8}" presName="node" presStyleLbl="node1" presStyleIdx="6" presStyleCnt="11" custRadScaleRad="102721" custRadScaleInc="4131">
        <dgm:presLayoutVars>
          <dgm:bulletEnabled val="1"/>
        </dgm:presLayoutVars>
      </dgm:prSet>
      <dgm:spPr/>
      <dgm:t>
        <a:bodyPr/>
        <a:lstStyle/>
        <a:p>
          <a:pPr rtl="1"/>
          <a:endParaRPr lang="ar-SA"/>
        </a:p>
      </dgm:t>
    </dgm:pt>
    <dgm:pt modelId="{84873F0F-3FBB-4331-B616-CEB1957B31A5}" type="pres">
      <dgm:prSet presAssocID="{070DCF5B-FBE1-42D0-BEF1-2CA243CED151}" presName="parTrans" presStyleLbl="sibTrans2D1" presStyleIdx="7" presStyleCnt="11"/>
      <dgm:spPr/>
      <dgm:t>
        <a:bodyPr/>
        <a:lstStyle/>
        <a:p>
          <a:pPr rtl="1"/>
          <a:endParaRPr lang="ar-SA"/>
        </a:p>
      </dgm:t>
    </dgm:pt>
    <dgm:pt modelId="{7E928D4A-B909-403D-A0D2-54EA93697B4D}" type="pres">
      <dgm:prSet presAssocID="{070DCF5B-FBE1-42D0-BEF1-2CA243CED151}" presName="connectorText" presStyleLbl="sibTrans2D1" presStyleIdx="7" presStyleCnt="11"/>
      <dgm:spPr/>
      <dgm:t>
        <a:bodyPr/>
        <a:lstStyle/>
        <a:p>
          <a:pPr rtl="1"/>
          <a:endParaRPr lang="ar-SA"/>
        </a:p>
      </dgm:t>
    </dgm:pt>
    <dgm:pt modelId="{ED60C0A3-BE8B-46EF-8AF4-6717563B7395}" type="pres">
      <dgm:prSet presAssocID="{C7EA147D-5DF0-4BA5-89F7-F62B61B233A8}" presName="node" presStyleLbl="node1" presStyleIdx="7" presStyleCnt="11">
        <dgm:presLayoutVars>
          <dgm:bulletEnabled val="1"/>
        </dgm:presLayoutVars>
      </dgm:prSet>
      <dgm:spPr/>
      <dgm:t>
        <a:bodyPr/>
        <a:lstStyle/>
        <a:p>
          <a:pPr rtl="1"/>
          <a:endParaRPr lang="ar-SA"/>
        </a:p>
      </dgm:t>
    </dgm:pt>
    <dgm:pt modelId="{7B7994B8-C87F-4A91-89FE-93C7DB0E9909}" type="pres">
      <dgm:prSet presAssocID="{28C9C978-E2E3-484A-8B06-EFCD2EF8F2A2}" presName="parTrans" presStyleLbl="sibTrans2D1" presStyleIdx="8" presStyleCnt="11"/>
      <dgm:spPr/>
      <dgm:t>
        <a:bodyPr/>
        <a:lstStyle/>
        <a:p>
          <a:pPr rtl="1"/>
          <a:endParaRPr lang="ar-SA"/>
        </a:p>
      </dgm:t>
    </dgm:pt>
    <dgm:pt modelId="{225CC8AB-9C7D-43AD-93C0-96D939F71A5F}" type="pres">
      <dgm:prSet presAssocID="{28C9C978-E2E3-484A-8B06-EFCD2EF8F2A2}" presName="connectorText" presStyleLbl="sibTrans2D1" presStyleIdx="8" presStyleCnt="11"/>
      <dgm:spPr/>
      <dgm:t>
        <a:bodyPr/>
        <a:lstStyle/>
        <a:p>
          <a:pPr rtl="1"/>
          <a:endParaRPr lang="ar-SA"/>
        </a:p>
      </dgm:t>
    </dgm:pt>
    <dgm:pt modelId="{D870CF76-8697-42D8-8F2D-9F121BDA36E4}" type="pres">
      <dgm:prSet presAssocID="{3B46F2A3-6D91-4821-A187-0942EE378B86}" presName="node" presStyleLbl="node1" presStyleIdx="8" presStyleCnt="11">
        <dgm:presLayoutVars>
          <dgm:bulletEnabled val="1"/>
        </dgm:presLayoutVars>
      </dgm:prSet>
      <dgm:spPr/>
      <dgm:t>
        <a:bodyPr/>
        <a:lstStyle/>
        <a:p>
          <a:pPr rtl="1"/>
          <a:endParaRPr lang="ar-SA"/>
        </a:p>
      </dgm:t>
    </dgm:pt>
    <dgm:pt modelId="{B7916A80-B663-43EE-B94C-93E1E9B161ED}" type="pres">
      <dgm:prSet presAssocID="{D25C273E-7EBE-46B4-B0C1-45D3131583D7}" presName="parTrans" presStyleLbl="sibTrans2D1" presStyleIdx="9" presStyleCnt="11"/>
      <dgm:spPr/>
      <dgm:t>
        <a:bodyPr/>
        <a:lstStyle/>
        <a:p>
          <a:pPr rtl="1"/>
          <a:endParaRPr lang="ar-SA"/>
        </a:p>
      </dgm:t>
    </dgm:pt>
    <dgm:pt modelId="{8818B12B-9697-4BF4-B018-B05F8835064B}" type="pres">
      <dgm:prSet presAssocID="{D25C273E-7EBE-46B4-B0C1-45D3131583D7}" presName="connectorText" presStyleLbl="sibTrans2D1" presStyleIdx="9" presStyleCnt="11"/>
      <dgm:spPr/>
      <dgm:t>
        <a:bodyPr/>
        <a:lstStyle/>
        <a:p>
          <a:pPr rtl="1"/>
          <a:endParaRPr lang="ar-SA"/>
        </a:p>
      </dgm:t>
    </dgm:pt>
    <dgm:pt modelId="{E3393B8B-0848-46B7-80CE-1E1E6BFC8C1C}" type="pres">
      <dgm:prSet presAssocID="{4D7DA011-38ED-4AEB-A886-E8F4D8189891}" presName="node" presStyleLbl="node1" presStyleIdx="9" presStyleCnt="11">
        <dgm:presLayoutVars>
          <dgm:bulletEnabled val="1"/>
        </dgm:presLayoutVars>
      </dgm:prSet>
      <dgm:spPr/>
      <dgm:t>
        <a:bodyPr/>
        <a:lstStyle/>
        <a:p>
          <a:pPr rtl="1"/>
          <a:endParaRPr lang="ar-SA"/>
        </a:p>
      </dgm:t>
    </dgm:pt>
    <dgm:pt modelId="{4C66086E-3D79-4ED1-B35D-2BCBB06750F3}" type="pres">
      <dgm:prSet presAssocID="{34568FCD-B7E5-4449-857E-5869E07E861E}" presName="parTrans" presStyleLbl="sibTrans2D1" presStyleIdx="10" presStyleCnt="11"/>
      <dgm:spPr/>
      <dgm:t>
        <a:bodyPr/>
        <a:lstStyle/>
        <a:p>
          <a:pPr rtl="1"/>
          <a:endParaRPr lang="ar-SA"/>
        </a:p>
      </dgm:t>
    </dgm:pt>
    <dgm:pt modelId="{A6F037F8-E786-4721-9699-DDC16E1DB3DE}" type="pres">
      <dgm:prSet presAssocID="{34568FCD-B7E5-4449-857E-5869E07E861E}" presName="connectorText" presStyleLbl="sibTrans2D1" presStyleIdx="10" presStyleCnt="11"/>
      <dgm:spPr/>
      <dgm:t>
        <a:bodyPr/>
        <a:lstStyle/>
        <a:p>
          <a:pPr rtl="1"/>
          <a:endParaRPr lang="ar-SA"/>
        </a:p>
      </dgm:t>
    </dgm:pt>
    <dgm:pt modelId="{65F303B0-B654-45B8-AD20-24ECD9D42634}" type="pres">
      <dgm:prSet presAssocID="{F6853731-C110-4B5C-8AC9-1DBF96860C59}" presName="node" presStyleLbl="node1" presStyleIdx="10" presStyleCnt="11">
        <dgm:presLayoutVars>
          <dgm:bulletEnabled val="1"/>
        </dgm:presLayoutVars>
      </dgm:prSet>
      <dgm:spPr/>
      <dgm:t>
        <a:bodyPr/>
        <a:lstStyle/>
        <a:p>
          <a:pPr rtl="1"/>
          <a:endParaRPr lang="ar-SA"/>
        </a:p>
      </dgm:t>
    </dgm:pt>
  </dgm:ptLst>
  <dgm:cxnLst>
    <dgm:cxn modelId="{DF5C362A-49D5-45BD-BBBC-B7661D4D6C6A}" type="presOf" srcId="{4F2338D2-70F9-4B45-BF39-6B1AB0BEAFD6}" destId="{08B882D8-65A3-4393-AF63-CCD7F62DB841}" srcOrd="0" destOrd="0" presId="urn:microsoft.com/office/officeart/2005/8/layout/radial5"/>
    <dgm:cxn modelId="{B6E1E994-349C-437A-A9BD-9EFF5DB7FF24}" type="presOf" srcId="{590E35EE-BD5A-4046-902B-74933AED84AB}" destId="{F5066957-45E1-4AE1-9B2C-EFE63628C697}" srcOrd="0" destOrd="0" presId="urn:microsoft.com/office/officeart/2005/8/layout/radial5"/>
    <dgm:cxn modelId="{53E10D36-4996-4AA7-8B3C-A8C122783D2D}" type="presOf" srcId="{6B034B98-9255-4BB2-BB98-712531C2BE9D}" destId="{ED5A39CA-9FE4-488A-9645-B8304A509ADA}" srcOrd="0" destOrd="0" presId="urn:microsoft.com/office/officeart/2005/8/layout/radial5"/>
    <dgm:cxn modelId="{DC50FC58-315A-446D-B8CE-F09F35DF40CD}" type="presOf" srcId="{90788D3E-C2F5-4273-9AC0-2786DA00F16D}" destId="{15A492A7-38DD-479A-A61A-E1829920A375}" srcOrd="0" destOrd="0" presId="urn:microsoft.com/office/officeart/2005/8/layout/radial5"/>
    <dgm:cxn modelId="{27ADD66A-60BA-4A92-A760-40315BC76EB1}" srcId="{2386354A-0D93-47CF-8892-B5E7A25FD28B}" destId="{590E35EE-BD5A-4046-902B-74933AED84AB}" srcOrd="5" destOrd="0" parTransId="{FBADBACE-BE53-4C04-8A73-0F92C5BAE34E}" sibTransId="{A1122B20-5FBE-450E-BEBE-FA0F589346F1}"/>
    <dgm:cxn modelId="{C9A762C4-2B5D-401D-ADC4-36B41E189129}" srcId="{4F2338D2-70F9-4B45-BF39-6B1AB0BEAFD6}" destId="{2386354A-0D93-47CF-8892-B5E7A25FD28B}" srcOrd="0" destOrd="0" parTransId="{DA716C9A-89CF-4B65-90F3-7096DE93A2A0}" sibTransId="{FAB05DC6-5AE7-4E45-AF64-A396861F082F}"/>
    <dgm:cxn modelId="{E0DC028E-EA5C-47A5-BC8B-57463EF03588}" srcId="{2386354A-0D93-47CF-8892-B5E7A25FD28B}" destId="{C7EA147D-5DF0-4BA5-89F7-F62B61B233A8}" srcOrd="7" destOrd="0" parTransId="{070DCF5B-FBE1-42D0-BEF1-2CA243CED151}" sibTransId="{56124300-C868-4F4F-B340-6950063FE2F4}"/>
    <dgm:cxn modelId="{8597ACA8-EB88-4737-8344-631C958B6CC1}" type="presOf" srcId="{070DCF5B-FBE1-42D0-BEF1-2CA243CED151}" destId="{7E928D4A-B909-403D-A0D2-54EA93697B4D}" srcOrd="1" destOrd="0" presId="urn:microsoft.com/office/officeart/2005/8/layout/radial5"/>
    <dgm:cxn modelId="{9FE7CB59-AA4F-40F3-831D-4A73338DDA17}" type="presOf" srcId="{FBADBACE-BE53-4C04-8A73-0F92C5BAE34E}" destId="{B7549E3D-24AF-4140-BE05-2652A7E663CF}" srcOrd="1" destOrd="0" presId="urn:microsoft.com/office/officeart/2005/8/layout/radial5"/>
    <dgm:cxn modelId="{9E34B41E-1B58-471B-A864-57BF2F899977}" type="presOf" srcId="{707EC63D-CE5F-4008-B0AD-14A58EBD3B38}" destId="{C278F900-6DF8-4C2F-84AA-F7B225490EC8}" srcOrd="0" destOrd="0" presId="urn:microsoft.com/office/officeart/2005/8/layout/radial5"/>
    <dgm:cxn modelId="{F56BB37F-BA1E-4626-9690-6DA92A6DDAAE}" srcId="{2386354A-0D93-47CF-8892-B5E7A25FD28B}" destId="{707EC63D-CE5F-4008-B0AD-14A58EBD3B38}" srcOrd="3" destOrd="0" parTransId="{27BD9E2F-CB74-406F-9962-BE30F3CCFA60}" sibTransId="{AB23D74A-B6B8-4ECD-B780-1A11D37FFEC6}"/>
    <dgm:cxn modelId="{D79EC7CB-B44A-47E2-BCED-B0EEC965CD91}" type="presOf" srcId="{D25C273E-7EBE-46B4-B0C1-45D3131583D7}" destId="{8818B12B-9697-4BF4-B018-B05F8835064B}" srcOrd="1" destOrd="0" presId="urn:microsoft.com/office/officeart/2005/8/layout/radial5"/>
    <dgm:cxn modelId="{8A2FA91F-CA0B-45E8-99AB-AB7B62B99A54}" type="presOf" srcId="{34568FCD-B7E5-4449-857E-5869E07E861E}" destId="{4C66086E-3D79-4ED1-B35D-2BCBB06750F3}" srcOrd="0" destOrd="0" presId="urn:microsoft.com/office/officeart/2005/8/layout/radial5"/>
    <dgm:cxn modelId="{9D11E2BA-8650-4C09-A20A-5CA7989F99D9}" srcId="{2386354A-0D93-47CF-8892-B5E7A25FD28B}" destId="{E103E2FC-1016-44DE-BD34-4357658730E8}" srcOrd="6" destOrd="0" parTransId="{90788D3E-C2F5-4273-9AC0-2786DA00F16D}" sibTransId="{8ED33595-7013-4740-BACA-EDBD4B97FC13}"/>
    <dgm:cxn modelId="{7070342A-9506-4A52-8F85-F4553E1CF30F}" type="presOf" srcId="{F6853731-C110-4B5C-8AC9-1DBF96860C59}" destId="{65F303B0-B654-45B8-AD20-24ECD9D42634}" srcOrd="0" destOrd="0" presId="urn:microsoft.com/office/officeart/2005/8/layout/radial5"/>
    <dgm:cxn modelId="{F0A8C834-4B27-4226-91DE-50DB8109D8A7}" srcId="{2386354A-0D93-47CF-8892-B5E7A25FD28B}" destId="{6B034B98-9255-4BB2-BB98-712531C2BE9D}" srcOrd="4" destOrd="0" parTransId="{0C5ADEAD-38B1-483E-B951-D79E711C052D}" sibTransId="{0C75EB5E-BF6D-443D-9470-88BC5E8BEA9A}"/>
    <dgm:cxn modelId="{C3DAAA33-8FE9-4C35-8022-9525389F9357}" srcId="{2386354A-0D93-47CF-8892-B5E7A25FD28B}" destId="{3B46F2A3-6D91-4821-A187-0942EE378B86}" srcOrd="8" destOrd="0" parTransId="{28C9C978-E2E3-484A-8B06-EFCD2EF8F2A2}" sibTransId="{D8EAC548-0CB6-46BD-B621-E1E745AF6713}"/>
    <dgm:cxn modelId="{9C46FF0C-3987-44A4-9511-FCF6EFC2238E}" type="presOf" srcId="{070DCF5B-FBE1-42D0-BEF1-2CA243CED151}" destId="{84873F0F-3FBB-4331-B616-CEB1957B31A5}" srcOrd="0" destOrd="0" presId="urn:microsoft.com/office/officeart/2005/8/layout/radial5"/>
    <dgm:cxn modelId="{AFE61F36-1709-4168-A4CD-5506832D24D4}" type="presOf" srcId="{27BD9E2F-CB74-406F-9962-BE30F3CCFA60}" destId="{9DBD113E-A30B-43B0-A1DF-90FAF73E3CC0}" srcOrd="0" destOrd="0" presId="urn:microsoft.com/office/officeart/2005/8/layout/radial5"/>
    <dgm:cxn modelId="{BC199DF9-8720-4B4C-BC71-394B50F15F53}" type="presOf" srcId="{75A39D2E-27FC-4BC6-8D46-CED3BA3C9C99}" destId="{96B6B740-C483-46BF-AD47-14118F04CCE8}" srcOrd="0" destOrd="0" presId="urn:microsoft.com/office/officeart/2005/8/layout/radial5"/>
    <dgm:cxn modelId="{2424624B-51F2-49BA-AD3C-FF3B35AD9ED7}" type="presOf" srcId="{27BD9E2F-CB74-406F-9962-BE30F3CCFA60}" destId="{B8F401EC-C4C8-4C87-8244-9ED73EF15E18}" srcOrd="1" destOrd="0" presId="urn:microsoft.com/office/officeart/2005/8/layout/radial5"/>
    <dgm:cxn modelId="{35AD6D57-FC33-442D-AEA8-75884674A28A}" type="presOf" srcId="{70E3BF4E-E200-4BFE-95DB-C5D1919C8E99}" destId="{31AF4C37-8BA6-465A-8BB4-EF366DD613C2}" srcOrd="0" destOrd="0" presId="urn:microsoft.com/office/officeart/2005/8/layout/radial5"/>
    <dgm:cxn modelId="{2C53F775-EE0B-470B-A62F-97B5C110F545}" srcId="{2386354A-0D93-47CF-8892-B5E7A25FD28B}" destId="{70E3BF4E-E200-4BFE-95DB-C5D1919C8E99}" srcOrd="0" destOrd="0" parTransId="{75A39D2E-27FC-4BC6-8D46-CED3BA3C9C99}" sibTransId="{6E627D4F-C8D8-4F24-845E-8776006088B7}"/>
    <dgm:cxn modelId="{110C84C6-C765-47BA-A46E-A90B68AE91D2}" type="presOf" srcId="{D400CFA9-E5D8-441D-800F-AB67FDAA1294}" destId="{DB7CA0FB-2884-44AC-8198-5FE1BD07D758}" srcOrd="0" destOrd="0" presId="urn:microsoft.com/office/officeart/2005/8/layout/radial5"/>
    <dgm:cxn modelId="{A06C0449-B097-4FAC-AFB1-50145B485650}" type="presOf" srcId="{8FA2A7A7-25FD-409C-8342-660A97B23A79}" destId="{7AE47021-A4B2-450C-B93B-461BA64717E9}" srcOrd="0" destOrd="0" presId="urn:microsoft.com/office/officeart/2005/8/layout/radial5"/>
    <dgm:cxn modelId="{79DE6948-364A-4983-BA5F-C3AFB849FD65}" type="presOf" srcId="{BC3F6F6D-3917-494E-8EA1-C87D7E6073C4}" destId="{51CE4225-2714-43F9-84D7-71B1F4079617}" srcOrd="0" destOrd="0" presId="urn:microsoft.com/office/officeart/2005/8/layout/radial5"/>
    <dgm:cxn modelId="{A9F8F380-1CBC-4DC5-96D3-EA810BB237AD}" type="presOf" srcId="{D25C273E-7EBE-46B4-B0C1-45D3131583D7}" destId="{B7916A80-B663-43EE-B94C-93E1E9B161ED}" srcOrd="0" destOrd="0" presId="urn:microsoft.com/office/officeart/2005/8/layout/radial5"/>
    <dgm:cxn modelId="{6A309799-8616-4438-B14C-4B41BB33D106}" srcId="{2386354A-0D93-47CF-8892-B5E7A25FD28B}" destId="{F6853731-C110-4B5C-8AC9-1DBF96860C59}" srcOrd="10" destOrd="0" parTransId="{34568FCD-B7E5-4449-857E-5869E07E861E}" sibTransId="{F353CC2F-E0D9-4BB4-AEF9-FD0351923A94}"/>
    <dgm:cxn modelId="{0F32EF91-4845-4CE0-AAE2-87F0DA8B9AE0}" type="presOf" srcId="{D400CFA9-E5D8-441D-800F-AB67FDAA1294}" destId="{228CF32C-4569-474E-B7CB-2F4A4D030D4C}" srcOrd="1" destOrd="0" presId="urn:microsoft.com/office/officeart/2005/8/layout/radial5"/>
    <dgm:cxn modelId="{7B2AFCBA-3F5B-41B2-8E95-40553B5E835C}" type="presOf" srcId="{9F1CA32A-38E0-4350-A7B3-4FD9AB5EC685}" destId="{D33A6F87-6292-4F98-93BB-5F6F4A8CA354}" srcOrd="0" destOrd="0" presId="urn:microsoft.com/office/officeart/2005/8/layout/radial5"/>
    <dgm:cxn modelId="{1CB7359B-543A-4907-8162-467F1BD6DAD6}" type="presOf" srcId="{C7EA147D-5DF0-4BA5-89F7-F62B61B233A8}" destId="{ED60C0A3-BE8B-46EF-8AF4-6717563B7395}" srcOrd="0" destOrd="0" presId="urn:microsoft.com/office/officeart/2005/8/layout/radial5"/>
    <dgm:cxn modelId="{8BD4038F-01AD-4275-A9FF-F579F8B178B2}" srcId="{2386354A-0D93-47CF-8892-B5E7A25FD28B}" destId="{BC3F6F6D-3917-494E-8EA1-C87D7E6073C4}" srcOrd="1" destOrd="0" parTransId="{D400CFA9-E5D8-441D-800F-AB67FDAA1294}" sibTransId="{8C6445B7-76B5-4251-90B9-12D0646BCFDC}"/>
    <dgm:cxn modelId="{25DBBA06-6951-4C45-81A9-A7B172706C7B}" type="presOf" srcId="{4D7DA011-38ED-4AEB-A886-E8F4D8189891}" destId="{E3393B8B-0848-46B7-80CE-1E1E6BFC8C1C}" srcOrd="0" destOrd="0" presId="urn:microsoft.com/office/officeart/2005/8/layout/radial5"/>
    <dgm:cxn modelId="{D0E2DD41-AB85-433C-8514-961881603253}" type="presOf" srcId="{28C9C978-E2E3-484A-8B06-EFCD2EF8F2A2}" destId="{7B7994B8-C87F-4A91-89FE-93C7DB0E9909}" srcOrd="0" destOrd="0" presId="urn:microsoft.com/office/officeart/2005/8/layout/radial5"/>
    <dgm:cxn modelId="{84293BFC-A3F6-47F6-BB1D-EEF819AC3F85}" srcId="{2386354A-0D93-47CF-8892-B5E7A25FD28B}" destId="{4D7DA011-38ED-4AEB-A886-E8F4D8189891}" srcOrd="9" destOrd="0" parTransId="{D25C273E-7EBE-46B4-B0C1-45D3131583D7}" sibTransId="{3B9489B7-0330-4C15-A11D-C8AFF80FEE34}"/>
    <dgm:cxn modelId="{279E15B1-E2D6-46AC-8A4D-1B528C7CB80A}" type="presOf" srcId="{FBADBACE-BE53-4C04-8A73-0F92C5BAE34E}" destId="{C87ADDA2-268F-465C-8CD7-C65E153F7E3F}" srcOrd="0" destOrd="0" presId="urn:microsoft.com/office/officeart/2005/8/layout/radial5"/>
    <dgm:cxn modelId="{B82ABA45-EEAA-4511-B731-65E65DD2E7FC}" type="presOf" srcId="{28C9C978-E2E3-484A-8B06-EFCD2EF8F2A2}" destId="{225CC8AB-9C7D-43AD-93C0-96D939F71A5F}" srcOrd="1" destOrd="0" presId="urn:microsoft.com/office/officeart/2005/8/layout/radial5"/>
    <dgm:cxn modelId="{D14F4EC1-7333-4889-9BDF-0F60E6977C9E}" type="presOf" srcId="{75A39D2E-27FC-4BC6-8D46-CED3BA3C9C99}" destId="{32A7F03A-5396-4269-862E-9A96BB6378F0}" srcOrd="1" destOrd="0" presId="urn:microsoft.com/office/officeart/2005/8/layout/radial5"/>
    <dgm:cxn modelId="{4AECA9F6-6555-4FE6-962C-C8C052991AA9}" type="presOf" srcId="{0C5ADEAD-38B1-483E-B951-D79E711C052D}" destId="{1479157C-4DDD-4825-B94E-8DDCFE79D9B5}" srcOrd="0" destOrd="0" presId="urn:microsoft.com/office/officeart/2005/8/layout/radial5"/>
    <dgm:cxn modelId="{7EA688CD-0722-4AD5-937A-6C710F5852EE}" srcId="{2386354A-0D93-47CF-8892-B5E7A25FD28B}" destId="{8FA2A7A7-25FD-409C-8342-660A97B23A79}" srcOrd="2" destOrd="0" parTransId="{9F1CA32A-38E0-4350-A7B3-4FD9AB5EC685}" sibTransId="{55ADAD35-97A8-4479-85BE-274316CEBE47}"/>
    <dgm:cxn modelId="{1322AABA-2754-43F5-8FE1-D0DAB60522C3}" type="presOf" srcId="{0C5ADEAD-38B1-483E-B951-D79E711C052D}" destId="{D160D413-C95E-438A-9BEB-035A8395B906}" srcOrd="1" destOrd="0" presId="urn:microsoft.com/office/officeart/2005/8/layout/radial5"/>
    <dgm:cxn modelId="{398F96DD-1688-4E05-95A5-81DFAD90FE71}" type="presOf" srcId="{34568FCD-B7E5-4449-857E-5869E07E861E}" destId="{A6F037F8-E786-4721-9699-DDC16E1DB3DE}" srcOrd="1" destOrd="0" presId="urn:microsoft.com/office/officeart/2005/8/layout/radial5"/>
    <dgm:cxn modelId="{0D930AEB-642B-4E47-8110-20A81CFABCDE}" type="presOf" srcId="{9F1CA32A-38E0-4350-A7B3-4FD9AB5EC685}" destId="{E7963F36-CC31-49FE-93EC-5EC1655346EC}" srcOrd="1" destOrd="0" presId="urn:microsoft.com/office/officeart/2005/8/layout/radial5"/>
    <dgm:cxn modelId="{F120316D-1FA9-4B7D-A2F7-8A482A1DD9D2}" type="presOf" srcId="{3B46F2A3-6D91-4821-A187-0942EE378B86}" destId="{D870CF76-8697-42D8-8F2D-9F121BDA36E4}" srcOrd="0" destOrd="0" presId="urn:microsoft.com/office/officeart/2005/8/layout/radial5"/>
    <dgm:cxn modelId="{8283BC6B-671C-445F-A326-D7DE3AF384AB}" type="presOf" srcId="{90788D3E-C2F5-4273-9AC0-2786DA00F16D}" destId="{639A0673-7458-4355-A4F1-D44095380619}" srcOrd="1" destOrd="0" presId="urn:microsoft.com/office/officeart/2005/8/layout/radial5"/>
    <dgm:cxn modelId="{A5BF926A-E074-43CB-9AD2-102B0B8308DC}" type="presOf" srcId="{E103E2FC-1016-44DE-BD34-4357658730E8}" destId="{6D1BA3E6-C244-434E-803C-FED4E6912BE8}" srcOrd="0" destOrd="0" presId="urn:microsoft.com/office/officeart/2005/8/layout/radial5"/>
    <dgm:cxn modelId="{F77EB221-875F-499C-93CB-3D1F4988B105}" type="presOf" srcId="{2386354A-0D93-47CF-8892-B5E7A25FD28B}" destId="{73C75FFD-8596-4B16-998C-70C6E8686DA4}" srcOrd="0" destOrd="0" presId="urn:microsoft.com/office/officeart/2005/8/layout/radial5"/>
    <dgm:cxn modelId="{D32B962D-A83D-4F73-BC3E-0E40A319439D}" type="presParOf" srcId="{08B882D8-65A3-4393-AF63-CCD7F62DB841}" destId="{73C75FFD-8596-4B16-998C-70C6E8686DA4}" srcOrd="0" destOrd="0" presId="urn:microsoft.com/office/officeart/2005/8/layout/radial5"/>
    <dgm:cxn modelId="{321DA7BC-7B66-4D38-810B-09A540878465}" type="presParOf" srcId="{08B882D8-65A3-4393-AF63-CCD7F62DB841}" destId="{96B6B740-C483-46BF-AD47-14118F04CCE8}" srcOrd="1" destOrd="0" presId="urn:microsoft.com/office/officeart/2005/8/layout/radial5"/>
    <dgm:cxn modelId="{F3299EE3-8C8E-4A13-95EA-4778D0DB9B19}" type="presParOf" srcId="{96B6B740-C483-46BF-AD47-14118F04CCE8}" destId="{32A7F03A-5396-4269-862E-9A96BB6378F0}" srcOrd="0" destOrd="0" presId="urn:microsoft.com/office/officeart/2005/8/layout/radial5"/>
    <dgm:cxn modelId="{72AC3991-AB1F-486C-A1C6-7627D2198A77}" type="presParOf" srcId="{08B882D8-65A3-4393-AF63-CCD7F62DB841}" destId="{31AF4C37-8BA6-465A-8BB4-EF366DD613C2}" srcOrd="2" destOrd="0" presId="urn:microsoft.com/office/officeart/2005/8/layout/radial5"/>
    <dgm:cxn modelId="{F1DBE208-B6D6-4E0D-89B0-30ADCD449EBA}" type="presParOf" srcId="{08B882D8-65A3-4393-AF63-CCD7F62DB841}" destId="{DB7CA0FB-2884-44AC-8198-5FE1BD07D758}" srcOrd="3" destOrd="0" presId="urn:microsoft.com/office/officeart/2005/8/layout/radial5"/>
    <dgm:cxn modelId="{B417050A-626A-482B-AFE5-F0FE5B6F2295}" type="presParOf" srcId="{DB7CA0FB-2884-44AC-8198-5FE1BD07D758}" destId="{228CF32C-4569-474E-B7CB-2F4A4D030D4C}" srcOrd="0" destOrd="0" presId="urn:microsoft.com/office/officeart/2005/8/layout/radial5"/>
    <dgm:cxn modelId="{C081AAA6-74DE-4B65-9067-C0D2379C93BB}" type="presParOf" srcId="{08B882D8-65A3-4393-AF63-CCD7F62DB841}" destId="{51CE4225-2714-43F9-84D7-71B1F4079617}" srcOrd="4" destOrd="0" presId="urn:microsoft.com/office/officeart/2005/8/layout/radial5"/>
    <dgm:cxn modelId="{B5928087-0D70-42BC-BD34-C6C318C5045C}" type="presParOf" srcId="{08B882D8-65A3-4393-AF63-CCD7F62DB841}" destId="{D33A6F87-6292-4F98-93BB-5F6F4A8CA354}" srcOrd="5" destOrd="0" presId="urn:microsoft.com/office/officeart/2005/8/layout/radial5"/>
    <dgm:cxn modelId="{6F068840-E8B8-4B5A-B9A7-020373348FC1}" type="presParOf" srcId="{D33A6F87-6292-4F98-93BB-5F6F4A8CA354}" destId="{E7963F36-CC31-49FE-93EC-5EC1655346EC}" srcOrd="0" destOrd="0" presId="urn:microsoft.com/office/officeart/2005/8/layout/radial5"/>
    <dgm:cxn modelId="{4322065D-A23B-49FA-9ED1-3401F152F7DB}" type="presParOf" srcId="{08B882D8-65A3-4393-AF63-CCD7F62DB841}" destId="{7AE47021-A4B2-450C-B93B-461BA64717E9}" srcOrd="6" destOrd="0" presId="urn:microsoft.com/office/officeart/2005/8/layout/radial5"/>
    <dgm:cxn modelId="{2EA89150-8092-4A7A-95AB-7885E533C099}" type="presParOf" srcId="{08B882D8-65A3-4393-AF63-CCD7F62DB841}" destId="{9DBD113E-A30B-43B0-A1DF-90FAF73E3CC0}" srcOrd="7" destOrd="0" presId="urn:microsoft.com/office/officeart/2005/8/layout/radial5"/>
    <dgm:cxn modelId="{C2E714D9-D4C5-4417-AC1D-06CE9F09F19E}" type="presParOf" srcId="{9DBD113E-A30B-43B0-A1DF-90FAF73E3CC0}" destId="{B8F401EC-C4C8-4C87-8244-9ED73EF15E18}" srcOrd="0" destOrd="0" presId="urn:microsoft.com/office/officeart/2005/8/layout/radial5"/>
    <dgm:cxn modelId="{DF145AA1-9D70-48A3-8450-FD3B8DFC60A8}" type="presParOf" srcId="{08B882D8-65A3-4393-AF63-CCD7F62DB841}" destId="{C278F900-6DF8-4C2F-84AA-F7B225490EC8}" srcOrd="8" destOrd="0" presId="urn:microsoft.com/office/officeart/2005/8/layout/radial5"/>
    <dgm:cxn modelId="{50E83DEF-66AD-4635-88B8-D6004DE24855}" type="presParOf" srcId="{08B882D8-65A3-4393-AF63-CCD7F62DB841}" destId="{1479157C-4DDD-4825-B94E-8DDCFE79D9B5}" srcOrd="9" destOrd="0" presId="urn:microsoft.com/office/officeart/2005/8/layout/radial5"/>
    <dgm:cxn modelId="{F36C6963-DAD9-491B-AC98-B547582AC534}" type="presParOf" srcId="{1479157C-4DDD-4825-B94E-8DDCFE79D9B5}" destId="{D160D413-C95E-438A-9BEB-035A8395B906}" srcOrd="0" destOrd="0" presId="urn:microsoft.com/office/officeart/2005/8/layout/radial5"/>
    <dgm:cxn modelId="{3FCF41B4-7E07-4A08-AAA7-A31277D1D170}" type="presParOf" srcId="{08B882D8-65A3-4393-AF63-CCD7F62DB841}" destId="{ED5A39CA-9FE4-488A-9645-B8304A509ADA}" srcOrd="10" destOrd="0" presId="urn:microsoft.com/office/officeart/2005/8/layout/radial5"/>
    <dgm:cxn modelId="{D51332C4-EE41-4648-9173-4C719C8AAA77}" type="presParOf" srcId="{08B882D8-65A3-4393-AF63-CCD7F62DB841}" destId="{C87ADDA2-268F-465C-8CD7-C65E153F7E3F}" srcOrd="11" destOrd="0" presId="urn:microsoft.com/office/officeart/2005/8/layout/radial5"/>
    <dgm:cxn modelId="{38A96F86-F1E2-43D4-A27E-F28DBC57E24A}" type="presParOf" srcId="{C87ADDA2-268F-465C-8CD7-C65E153F7E3F}" destId="{B7549E3D-24AF-4140-BE05-2652A7E663CF}" srcOrd="0" destOrd="0" presId="urn:microsoft.com/office/officeart/2005/8/layout/radial5"/>
    <dgm:cxn modelId="{2F295C73-7F4F-43FA-8ED6-DB1378C3A8D1}" type="presParOf" srcId="{08B882D8-65A3-4393-AF63-CCD7F62DB841}" destId="{F5066957-45E1-4AE1-9B2C-EFE63628C697}" srcOrd="12" destOrd="0" presId="urn:microsoft.com/office/officeart/2005/8/layout/radial5"/>
    <dgm:cxn modelId="{33667ABA-1952-4435-B0F7-96317565D4AD}" type="presParOf" srcId="{08B882D8-65A3-4393-AF63-CCD7F62DB841}" destId="{15A492A7-38DD-479A-A61A-E1829920A375}" srcOrd="13" destOrd="0" presId="urn:microsoft.com/office/officeart/2005/8/layout/radial5"/>
    <dgm:cxn modelId="{4CCD4BC2-45EC-40AC-AE6B-E20E098305DF}" type="presParOf" srcId="{15A492A7-38DD-479A-A61A-E1829920A375}" destId="{639A0673-7458-4355-A4F1-D44095380619}" srcOrd="0" destOrd="0" presId="urn:microsoft.com/office/officeart/2005/8/layout/radial5"/>
    <dgm:cxn modelId="{C60BB305-F2D8-498A-ADF8-C4EA1640F385}" type="presParOf" srcId="{08B882D8-65A3-4393-AF63-CCD7F62DB841}" destId="{6D1BA3E6-C244-434E-803C-FED4E6912BE8}" srcOrd="14" destOrd="0" presId="urn:microsoft.com/office/officeart/2005/8/layout/radial5"/>
    <dgm:cxn modelId="{9DD2E406-5545-4FD9-A605-D09C7D159E43}" type="presParOf" srcId="{08B882D8-65A3-4393-AF63-CCD7F62DB841}" destId="{84873F0F-3FBB-4331-B616-CEB1957B31A5}" srcOrd="15" destOrd="0" presId="urn:microsoft.com/office/officeart/2005/8/layout/radial5"/>
    <dgm:cxn modelId="{613DABB7-C4F7-4693-BB0A-7600EF6D8C94}" type="presParOf" srcId="{84873F0F-3FBB-4331-B616-CEB1957B31A5}" destId="{7E928D4A-B909-403D-A0D2-54EA93697B4D}" srcOrd="0" destOrd="0" presId="urn:microsoft.com/office/officeart/2005/8/layout/radial5"/>
    <dgm:cxn modelId="{BE90BE80-4CF1-4CB6-BAF6-0F4A05217E3C}" type="presParOf" srcId="{08B882D8-65A3-4393-AF63-CCD7F62DB841}" destId="{ED60C0A3-BE8B-46EF-8AF4-6717563B7395}" srcOrd="16" destOrd="0" presId="urn:microsoft.com/office/officeart/2005/8/layout/radial5"/>
    <dgm:cxn modelId="{EF3E05D9-00C3-4F47-8594-E5AF4DB722AF}" type="presParOf" srcId="{08B882D8-65A3-4393-AF63-CCD7F62DB841}" destId="{7B7994B8-C87F-4A91-89FE-93C7DB0E9909}" srcOrd="17" destOrd="0" presId="urn:microsoft.com/office/officeart/2005/8/layout/radial5"/>
    <dgm:cxn modelId="{4F132BEA-5D4B-4021-BB9A-289C2D4E5BD3}" type="presParOf" srcId="{7B7994B8-C87F-4A91-89FE-93C7DB0E9909}" destId="{225CC8AB-9C7D-43AD-93C0-96D939F71A5F}" srcOrd="0" destOrd="0" presId="urn:microsoft.com/office/officeart/2005/8/layout/radial5"/>
    <dgm:cxn modelId="{6AF2A0F5-26A7-4F9A-8457-BF5ABFD176BC}" type="presParOf" srcId="{08B882D8-65A3-4393-AF63-CCD7F62DB841}" destId="{D870CF76-8697-42D8-8F2D-9F121BDA36E4}" srcOrd="18" destOrd="0" presId="urn:microsoft.com/office/officeart/2005/8/layout/radial5"/>
    <dgm:cxn modelId="{661E15A4-1C0D-467A-A7D8-3B63467C21E9}" type="presParOf" srcId="{08B882D8-65A3-4393-AF63-CCD7F62DB841}" destId="{B7916A80-B663-43EE-B94C-93E1E9B161ED}" srcOrd="19" destOrd="0" presId="urn:microsoft.com/office/officeart/2005/8/layout/radial5"/>
    <dgm:cxn modelId="{EC199324-AE09-405A-867B-FC37B1BA564D}" type="presParOf" srcId="{B7916A80-B663-43EE-B94C-93E1E9B161ED}" destId="{8818B12B-9697-4BF4-B018-B05F8835064B}" srcOrd="0" destOrd="0" presId="urn:microsoft.com/office/officeart/2005/8/layout/radial5"/>
    <dgm:cxn modelId="{0B98987E-723A-44F9-80BB-A3FBFE152F09}" type="presParOf" srcId="{08B882D8-65A3-4393-AF63-CCD7F62DB841}" destId="{E3393B8B-0848-46B7-80CE-1E1E6BFC8C1C}" srcOrd="20" destOrd="0" presId="urn:microsoft.com/office/officeart/2005/8/layout/radial5"/>
    <dgm:cxn modelId="{FB6F8EE2-68B7-4D65-8F0D-8FB6E1B7B617}" type="presParOf" srcId="{08B882D8-65A3-4393-AF63-CCD7F62DB841}" destId="{4C66086E-3D79-4ED1-B35D-2BCBB06750F3}" srcOrd="21" destOrd="0" presId="urn:microsoft.com/office/officeart/2005/8/layout/radial5"/>
    <dgm:cxn modelId="{4B85118A-CCFC-4C2B-907B-A62BAB77C05A}" type="presParOf" srcId="{4C66086E-3D79-4ED1-B35D-2BCBB06750F3}" destId="{A6F037F8-E786-4721-9699-DDC16E1DB3DE}" srcOrd="0" destOrd="0" presId="urn:microsoft.com/office/officeart/2005/8/layout/radial5"/>
    <dgm:cxn modelId="{B667E562-7E79-4218-B271-0054E0AE235A}" type="presParOf" srcId="{08B882D8-65A3-4393-AF63-CCD7F62DB841}" destId="{65F303B0-B654-45B8-AD20-24ECD9D42634}" srcOrd="22"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C75FFD-8596-4B16-998C-70C6E8686DA4}">
      <dsp:nvSpPr>
        <dsp:cNvPr id="0" name=""/>
        <dsp:cNvSpPr/>
      </dsp:nvSpPr>
      <dsp:spPr>
        <a:xfrm>
          <a:off x="3908565" y="1975610"/>
          <a:ext cx="1410237" cy="1410237"/>
        </a:xfrm>
        <a:prstGeom prst="ellipse">
          <a:avLst/>
        </a:prstGeom>
        <a:gradFill rotWithShape="0">
          <a:gsLst>
            <a:gs pos="0">
              <a:schemeClr val="accent5">
                <a:shade val="60000"/>
                <a:hueOff val="0"/>
                <a:satOff val="0"/>
                <a:lumOff val="0"/>
                <a:alphaOff val="0"/>
                <a:shade val="51000"/>
                <a:satMod val="130000"/>
              </a:schemeClr>
            </a:gs>
            <a:gs pos="80000">
              <a:schemeClr val="accent5">
                <a:shade val="60000"/>
                <a:hueOff val="0"/>
                <a:satOff val="0"/>
                <a:lumOff val="0"/>
                <a:alphaOff val="0"/>
                <a:shade val="93000"/>
                <a:satMod val="130000"/>
              </a:schemeClr>
            </a:gs>
            <a:gs pos="100000">
              <a:schemeClr val="accent5">
                <a:shade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rtl="1">
            <a:lnSpc>
              <a:spcPct val="90000"/>
            </a:lnSpc>
            <a:spcBef>
              <a:spcPct val="0"/>
            </a:spcBef>
            <a:spcAft>
              <a:spcPct val="35000"/>
            </a:spcAft>
          </a:pPr>
          <a:r>
            <a:rPr lang="ar-SA" sz="1900" kern="1200" smtClean="0"/>
            <a:t>حفظ الإسلام حق المرأة</a:t>
          </a:r>
        </a:p>
        <a:p>
          <a:pPr lvl="0" algn="ctr" defTabSz="844550" rtl="1">
            <a:lnSpc>
              <a:spcPct val="90000"/>
            </a:lnSpc>
            <a:spcBef>
              <a:spcPct val="0"/>
            </a:spcBef>
            <a:spcAft>
              <a:spcPct val="35000"/>
            </a:spcAft>
          </a:pPr>
          <a:r>
            <a:rPr lang="ar-SA" sz="1900" kern="1200" smtClean="0"/>
            <a:t>منذ الطفولة</a:t>
          </a:r>
          <a:endParaRPr lang="ar-SA" sz="1900" kern="1200"/>
        </a:p>
      </dsp:txBody>
      <dsp:txXfrm>
        <a:off x="4115089" y="2182134"/>
        <a:ext cx="997189" cy="997189"/>
      </dsp:txXfrm>
    </dsp:sp>
    <dsp:sp modelId="{576AF3C5-67B2-43C2-8D7B-D6570170B326}">
      <dsp:nvSpPr>
        <dsp:cNvPr id="0" name=""/>
        <dsp:cNvSpPr/>
      </dsp:nvSpPr>
      <dsp:spPr>
        <a:xfrm rot="16200000">
          <a:off x="4464487" y="1462813"/>
          <a:ext cx="298392" cy="479480"/>
        </a:xfrm>
        <a:prstGeom prst="rightArrow">
          <a:avLst>
            <a:gd name="adj1" fmla="val 60000"/>
            <a:gd name="adj2" fmla="val 50000"/>
          </a:avLst>
        </a:prstGeom>
        <a:solidFill>
          <a:schemeClr val="accent5">
            <a:shade val="9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66750" rtl="1">
            <a:lnSpc>
              <a:spcPct val="90000"/>
            </a:lnSpc>
            <a:spcBef>
              <a:spcPct val="0"/>
            </a:spcBef>
            <a:spcAft>
              <a:spcPct val="35000"/>
            </a:spcAft>
          </a:pPr>
          <a:endParaRPr lang="ar-SA" sz="1500" kern="1200"/>
        </a:p>
      </dsp:txBody>
      <dsp:txXfrm>
        <a:off x="4509246" y="1603468"/>
        <a:ext cx="208874" cy="287688"/>
      </dsp:txXfrm>
    </dsp:sp>
    <dsp:sp modelId="{A7E7D286-5F6D-4A84-90D9-0966AAA74824}">
      <dsp:nvSpPr>
        <dsp:cNvPr id="0" name=""/>
        <dsp:cNvSpPr/>
      </dsp:nvSpPr>
      <dsp:spPr>
        <a:xfrm>
          <a:off x="3908565" y="2368"/>
          <a:ext cx="1410237" cy="1410237"/>
        </a:xfrm>
        <a:prstGeom prst="ellipse">
          <a:avLst/>
        </a:prstGeom>
        <a:gradFill rotWithShape="0">
          <a:gsLst>
            <a:gs pos="0">
              <a:schemeClr val="accent5">
                <a:shade val="50000"/>
                <a:hueOff val="0"/>
                <a:satOff val="0"/>
                <a:lumOff val="0"/>
                <a:alphaOff val="0"/>
                <a:shade val="51000"/>
                <a:satMod val="130000"/>
              </a:schemeClr>
            </a:gs>
            <a:gs pos="80000">
              <a:schemeClr val="accent5">
                <a:shade val="50000"/>
                <a:hueOff val="0"/>
                <a:satOff val="0"/>
                <a:lumOff val="0"/>
                <a:alphaOff val="0"/>
                <a:shade val="93000"/>
                <a:satMod val="130000"/>
              </a:schemeClr>
            </a:gs>
            <a:gs pos="100000">
              <a:schemeClr val="accent5">
                <a:shade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rtl="1">
            <a:lnSpc>
              <a:spcPct val="90000"/>
            </a:lnSpc>
            <a:spcBef>
              <a:spcPct val="0"/>
            </a:spcBef>
            <a:spcAft>
              <a:spcPct val="35000"/>
            </a:spcAft>
          </a:pPr>
          <a:r>
            <a:rPr lang="ar-SA" sz="1900" kern="1200" smtClean="0"/>
            <a:t>في بطن أمها</a:t>
          </a:r>
          <a:endParaRPr lang="ar-SA" sz="1900" kern="1200"/>
        </a:p>
      </dsp:txBody>
      <dsp:txXfrm>
        <a:off x="4115089" y="208892"/>
        <a:ext cx="997189" cy="997189"/>
      </dsp:txXfrm>
    </dsp:sp>
    <dsp:sp modelId="{96B6B740-C483-46BF-AD47-14118F04CCE8}">
      <dsp:nvSpPr>
        <dsp:cNvPr id="0" name=""/>
        <dsp:cNvSpPr/>
      </dsp:nvSpPr>
      <dsp:spPr>
        <a:xfrm>
          <a:off x="5442663" y="2440989"/>
          <a:ext cx="298392" cy="479480"/>
        </a:xfrm>
        <a:prstGeom prst="rightArrow">
          <a:avLst>
            <a:gd name="adj1" fmla="val 60000"/>
            <a:gd name="adj2" fmla="val 50000"/>
          </a:avLst>
        </a:prstGeom>
        <a:solidFill>
          <a:schemeClr val="accent5">
            <a:shade val="90000"/>
            <a:hueOff val="131161"/>
            <a:satOff val="-1303"/>
            <a:lumOff val="12867"/>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66750" rtl="1">
            <a:lnSpc>
              <a:spcPct val="90000"/>
            </a:lnSpc>
            <a:spcBef>
              <a:spcPct val="0"/>
            </a:spcBef>
            <a:spcAft>
              <a:spcPct val="35000"/>
            </a:spcAft>
          </a:pPr>
          <a:endParaRPr lang="ar-SA" sz="1500" kern="1200"/>
        </a:p>
      </dsp:txBody>
      <dsp:txXfrm>
        <a:off x="5442663" y="2536885"/>
        <a:ext cx="208874" cy="287688"/>
      </dsp:txXfrm>
    </dsp:sp>
    <dsp:sp modelId="{31AF4C37-8BA6-465A-8BB4-EF366DD613C2}">
      <dsp:nvSpPr>
        <dsp:cNvPr id="0" name=""/>
        <dsp:cNvSpPr/>
      </dsp:nvSpPr>
      <dsp:spPr>
        <a:xfrm>
          <a:off x="5881807" y="1975610"/>
          <a:ext cx="1410237" cy="1410237"/>
        </a:xfrm>
        <a:prstGeom prst="ellipse">
          <a:avLst/>
        </a:prstGeom>
        <a:gradFill rotWithShape="0">
          <a:gsLst>
            <a:gs pos="0">
              <a:schemeClr val="accent5">
                <a:shade val="50000"/>
                <a:hueOff val="124213"/>
                <a:satOff val="5438"/>
                <a:lumOff val="18988"/>
                <a:alphaOff val="0"/>
                <a:shade val="51000"/>
                <a:satMod val="130000"/>
              </a:schemeClr>
            </a:gs>
            <a:gs pos="80000">
              <a:schemeClr val="accent5">
                <a:shade val="50000"/>
                <a:hueOff val="124213"/>
                <a:satOff val="5438"/>
                <a:lumOff val="18988"/>
                <a:alphaOff val="0"/>
                <a:shade val="93000"/>
                <a:satMod val="130000"/>
              </a:schemeClr>
            </a:gs>
            <a:gs pos="100000">
              <a:schemeClr val="accent5">
                <a:shade val="50000"/>
                <a:hueOff val="124213"/>
                <a:satOff val="5438"/>
                <a:lumOff val="1898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rtl="1">
            <a:lnSpc>
              <a:spcPct val="90000"/>
            </a:lnSpc>
            <a:spcBef>
              <a:spcPct val="0"/>
            </a:spcBef>
            <a:spcAft>
              <a:spcPct val="35000"/>
            </a:spcAft>
          </a:pPr>
          <a:r>
            <a:rPr lang="ar-SA" sz="1900" kern="1200" smtClean="0"/>
            <a:t>رضيعة</a:t>
          </a:r>
          <a:endParaRPr lang="ar-SA" sz="1900" kern="1200"/>
        </a:p>
      </dsp:txBody>
      <dsp:txXfrm>
        <a:off x="6088331" y="2182134"/>
        <a:ext cx="997189" cy="997189"/>
      </dsp:txXfrm>
    </dsp:sp>
    <dsp:sp modelId="{DB7CA0FB-2884-44AC-8198-5FE1BD07D758}">
      <dsp:nvSpPr>
        <dsp:cNvPr id="0" name=""/>
        <dsp:cNvSpPr/>
      </dsp:nvSpPr>
      <dsp:spPr>
        <a:xfrm rot="5400000">
          <a:off x="4464487" y="3419165"/>
          <a:ext cx="298392" cy="479480"/>
        </a:xfrm>
        <a:prstGeom prst="rightArrow">
          <a:avLst>
            <a:gd name="adj1" fmla="val 60000"/>
            <a:gd name="adj2" fmla="val 50000"/>
          </a:avLst>
        </a:prstGeom>
        <a:solidFill>
          <a:schemeClr val="accent5">
            <a:shade val="90000"/>
            <a:hueOff val="262322"/>
            <a:satOff val="-2607"/>
            <a:lumOff val="25733"/>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66750" rtl="1">
            <a:lnSpc>
              <a:spcPct val="90000"/>
            </a:lnSpc>
            <a:spcBef>
              <a:spcPct val="0"/>
            </a:spcBef>
            <a:spcAft>
              <a:spcPct val="35000"/>
            </a:spcAft>
          </a:pPr>
          <a:endParaRPr lang="ar-SA" sz="1500" kern="1200"/>
        </a:p>
      </dsp:txBody>
      <dsp:txXfrm>
        <a:off x="4509246" y="3470302"/>
        <a:ext cx="208874" cy="287688"/>
      </dsp:txXfrm>
    </dsp:sp>
    <dsp:sp modelId="{51CE4225-2714-43F9-84D7-71B1F4079617}">
      <dsp:nvSpPr>
        <dsp:cNvPr id="0" name=""/>
        <dsp:cNvSpPr/>
      </dsp:nvSpPr>
      <dsp:spPr>
        <a:xfrm>
          <a:off x="3908565" y="3948852"/>
          <a:ext cx="1410237" cy="1410237"/>
        </a:xfrm>
        <a:prstGeom prst="ellipse">
          <a:avLst/>
        </a:prstGeom>
        <a:gradFill rotWithShape="0">
          <a:gsLst>
            <a:gs pos="0">
              <a:schemeClr val="accent5">
                <a:shade val="50000"/>
                <a:hueOff val="248427"/>
                <a:satOff val="10876"/>
                <a:lumOff val="37976"/>
                <a:alphaOff val="0"/>
                <a:shade val="51000"/>
                <a:satMod val="130000"/>
              </a:schemeClr>
            </a:gs>
            <a:gs pos="80000">
              <a:schemeClr val="accent5">
                <a:shade val="50000"/>
                <a:hueOff val="248427"/>
                <a:satOff val="10876"/>
                <a:lumOff val="37976"/>
                <a:alphaOff val="0"/>
                <a:shade val="93000"/>
                <a:satMod val="130000"/>
              </a:schemeClr>
            </a:gs>
            <a:gs pos="100000">
              <a:schemeClr val="accent5">
                <a:shade val="50000"/>
                <a:hueOff val="248427"/>
                <a:satOff val="10876"/>
                <a:lumOff val="3797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rtl="1">
            <a:lnSpc>
              <a:spcPct val="90000"/>
            </a:lnSpc>
            <a:spcBef>
              <a:spcPct val="0"/>
            </a:spcBef>
            <a:spcAft>
              <a:spcPct val="35000"/>
            </a:spcAft>
          </a:pPr>
          <a:r>
            <a:rPr lang="ar-SA" sz="1900" kern="1200" smtClean="0"/>
            <a:t>مولودة</a:t>
          </a:r>
          <a:endParaRPr lang="ar-SA" sz="1900" kern="1200"/>
        </a:p>
      </dsp:txBody>
      <dsp:txXfrm>
        <a:off x="4115089" y="4155376"/>
        <a:ext cx="997189" cy="997189"/>
      </dsp:txXfrm>
    </dsp:sp>
    <dsp:sp modelId="{15A492A7-38DD-479A-A61A-E1829920A375}">
      <dsp:nvSpPr>
        <dsp:cNvPr id="0" name=""/>
        <dsp:cNvSpPr/>
      </dsp:nvSpPr>
      <dsp:spPr>
        <a:xfrm rot="10911537">
          <a:off x="3446571" y="2408413"/>
          <a:ext cx="326849" cy="479480"/>
        </a:xfrm>
        <a:prstGeom prst="rightArrow">
          <a:avLst>
            <a:gd name="adj1" fmla="val 60000"/>
            <a:gd name="adj2" fmla="val 50000"/>
          </a:avLst>
        </a:prstGeom>
        <a:solidFill>
          <a:schemeClr val="accent5">
            <a:shade val="90000"/>
            <a:hueOff val="131161"/>
            <a:satOff val="-1303"/>
            <a:lumOff val="12867"/>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66750" rtl="1">
            <a:lnSpc>
              <a:spcPct val="90000"/>
            </a:lnSpc>
            <a:spcBef>
              <a:spcPct val="0"/>
            </a:spcBef>
            <a:spcAft>
              <a:spcPct val="35000"/>
            </a:spcAft>
          </a:pPr>
          <a:endParaRPr lang="ar-SA" sz="1500" kern="1200"/>
        </a:p>
      </dsp:txBody>
      <dsp:txXfrm rot="10800000">
        <a:off x="3544600" y="2505899"/>
        <a:ext cx="228794" cy="287688"/>
      </dsp:txXfrm>
    </dsp:sp>
    <dsp:sp modelId="{6D1BA3E6-C244-434E-803C-FED4E6912BE8}">
      <dsp:nvSpPr>
        <dsp:cNvPr id="0" name=""/>
        <dsp:cNvSpPr/>
      </dsp:nvSpPr>
      <dsp:spPr>
        <a:xfrm>
          <a:off x="1882697" y="1909858"/>
          <a:ext cx="1410237" cy="1410237"/>
        </a:xfrm>
        <a:prstGeom prst="ellipse">
          <a:avLst/>
        </a:prstGeom>
        <a:gradFill rotWithShape="0">
          <a:gsLst>
            <a:gs pos="0">
              <a:schemeClr val="accent5">
                <a:shade val="50000"/>
                <a:hueOff val="124213"/>
                <a:satOff val="5438"/>
                <a:lumOff val="18988"/>
                <a:alphaOff val="0"/>
                <a:shade val="51000"/>
                <a:satMod val="130000"/>
              </a:schemeClr>
            </a:gs>
            <a:gs pos="80000">
              <a:schemeClr val="accent5">
                <a:shade val="50000"/>
                <a:hueOff val="124213"/>
                <a:satOff val="5438"/>
                <a:lumOff val="18988"/>
                <a:alphaOff val="0"/>
                <a:shade val="93000"/>
                <a:satMod val="130000"/>
              </a:schemeClr>
            </a:gs>
            <a:gs pos="100000">
              <a:schemeClr val="accent5">
                <a:shade val="50000"/>
                <a:hueOff val="124213"/>
                <a:satOff val="5438"/>
                <a:lumOff val="1898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rtl="1">
            <a:lnSpc>
              <a:spcPct val="90000"/>
            </a:lnSpc>
            <a:spcBef>
              <a:spcPct val="0"/>
            </a:spcBef>
            <a:spcAft>
              <a:spcPct val="35000"/>
            </a:spcAft>
          </a:pPr>
          <a:r>
            <a:rPr lang="ar-SA" sz="1900" kern="1200" smtClean="0"/>
            <a:t>فترة الحضانة</a:t>
          </a:r>
          <a:endParaRPr lang="ar-SA" sz="1900" kern="1200"/>
        </a:p>
      </dsp:txBody>
      <dsp:txXfrm>
        <a:off x="2089221" y="2116382"/>
        <a:ext cx="997189" cy="99718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C75FFD-8596-4B16-998C-70C6E8686DA4}">
      <dsp:nvSpPr>
        <dsp:cNvPr id="0" name=""/>
        <dsp:cNvSpPr/>
      </dsp:nvSpPr>
      <dsp:spPr>
        <a:xfrm>
          <a:off x="4247575" y="2564007"/>
          <a:ext cx="1729985" cy="1729985"/>
        </a:xfrm>
        <a:prstGeom prst="ellipse">
          <a:avLst/>
        </a:prstGeom>
        <a:solidFill>
          <a:schemeClr val="accent4">
            <a:hueOff val="0"/>
            <a:satOff val="0"/>
            <a:lumOff val="0"/>
            <a:alphaOff val="0"/>
          </a:schemeClr>
        </a:solidFill>
        <a:ln>
          <a:noFill/>
        </a:ln>
        <a:effectLst>
          <a:outerShdw blurRad="40000" dist="23000" dir="5400000" rotWithShape="0">
            <a:srgbClr val="000000">
              <a:alpha val="35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35560" tIns="35560" rIns="35560" bIns="35560" numCol="1" spcCol="1270" anchor="ctr" anchorCtr="0">
          <a:noAutofit/>
          <a:sp3d extrusionH="28000" prstMaterial="matte"/>
        </a:bodyPr>
        <a:lstStyle/>
        <a:p>
          <a:pPr lvl="0" algn="ctr" defTabSz="1244600" rtl="1">
            <a:lnSpc>
              <a:spcPct val="90000"/>
            </a:lnSpc>
            <a:spcBef>
              <a:spcPct val="0"/>
            </a:spcBef>
            <a:spcAft>
              <a:spcPct val="35000"/>
            </a:spcAft>
          </a:pPr>
          <a:r>
            <a:rPr lang="ar-SA" sz="2800" kern="1200" smtClean="0"/>
            <a:t>حفظ الإسلام حق المرأة</a:t>
          </a:r>
        </a:p>
      </dsp:txBody>
      <dsp:txXfrm>
        <a:off x="4500925" y="2817357"/>
        <a:ext cx="1223285" cy="1223285"/>
      </dsp:txXfrm>
    </dsp:sp>
    <dsp:sp modelId="{576AF3C5-67B2-43C2-8D7B-D6570170B326}">
      <dsp:nvSpPr>
        <dsp:cNvPr id="0" name=""/>
        <dsp:cNvSpPr/>
      </dsp:nvSpPr>
      <dsp:spPr>
        <a:xfrm rot="16200000">
          <a:off x="4847130" y="1784109"/>
          <a:ext cx="530874" cy="588194"/>
        </a:xfrm>
        <a:prstGeom prst="rightArrow">
          <a:avLst>
            <a:gd name="adj1" fmla="val 60000"/>
            <a:gd name="adj2" fmla="val 50000"/>
          </a:avLst>
        </a:prstGeom>
        <a:solidFill>
          <a:schemeClr val="accent5">
            <a:hueOff val="0"/>
            <a:satOff val="0"/>
            <a:lumOff val="0"/>
            <a:alphaOff val="0"/>
          </a:schemeClr>
        </a:solidFill>
        <a:ln>
          <a:noFill/>
        </a:ln>
        <a:effectLst/>
        <a:sp3d z="-227350" prstMaterial="matte"/>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22350" rtl="1">
            <a:lnSpc>
              <a:spcPct val="90000"/>
            </a:lnSpc>
            <a:spcBef>
              <a:spcPct val="0"/>
            </a:spcBef>
            <a:spcAft>
              <a:spcPct val="35000"/>
            </a:spcAft>
          </a:pPr>
          <a:endParaRPr lang="ar-SA" sz="2300" kern="1200"/>
        </a:p>
      </dsp:txBody>
      <dsp:txXfrm>
        <a:off x="4926761" y="1981379"/>
        <a:ext cx="371612" cy="352916"/>
      </dsp:txXfrm>
    </dsp:sp>
    <dsp:sp modelId="{A7E7D286-5F6D-4A84-90D9-0966AAA74824}">
      <dsp:nvSpPr>
        <dsp:cNvPr id="0" name=""/>
        <dsp:cNvSpPr/>
      </dsp:nvSpPr>
      <dsp:spPr>
        <a:xfrm>
          <a:off x="4334074" y="5371"/>
          <a:ext cx="1556986" cy="1556986"/>
        </a:xfrm>
        <a:prstGeom prst="ellipse">
          <a:avLst/>
        </a:prstGeom>
        <a:solidFill>
          <a:schemeClr val="accent5">
            <a:hueOff val="0"/>
            <a:satOff val="0"/>
            <a:lumOff val="0"/>
            <a:alphaOff val="0"/>
          </a:schemeClr>
        </a:solidFill>
        <a:ln>
          <a:noFill/>
        </a:ln>
        <a:effectLst>
          <a:outerShdw blurRad="40000" dist="23000" dir="5400000" rotWithShape="0">
            <a:srgbClr val="000000">
              <a:alpha val="35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30480" tIns="30480" rIns="30480" bIns="30480" numCol="1" spcCol="1270" anchor="ctr" anchorCtr="0">
          <a:noAutofit/>
          <a:sp3d extrusionH="28000" prstMaterial="matte"/>
        </a:bodyPr>
        <a:lstStyle/>
        <a:p>
          <a:pPr lvl="0" algn="ctr" defTabSz="1066800" rtl="1">
            <a:lnSpc>
              <a:spcPct val="90000"/>
            </a:lnSpc>
            <a:spcBef>
              <a:spcPct val="0"/>
            </a:spcBef>
            <a:spcAft>
              <a:spcPct val="35000"/>
            </a:spcAft>
          </a:pPr>
          <a:r>
            <a:rPr lang="ar-SA" sz="2400" kern="1200" smtClean="0"/>
            <a:t>في الميراث</a:t>
          </a:r>
          <a:endParaRPr lang="ar-SA" sz="2400" kern="1200"/>
        </a:p>
      </dsp:txBody>
      <dsp:txXfrm>
        <a:off x="4562089" y="233386"/>
        <a:ext cx="1100956" cy="1100956"/>
      </dsp:txXfrm>
    </dsp:sp>
    <dsp:sp modelId="{96B6B740-C483-46BF-AD47-14118F04CCE8}">
      <dsp:nvSpPr>
        <dsp:cNvPr id="0" name=""/>
        <dsp:cNvSpPr/>
      </dsp:nvSpPr>
      <dsp:spPr>
        <a:xfrm rot="18900000">
          <a:off x="5802285" y="2179747"/>
          <a:ext cx="530874" cy="588194"/>
        </a:xfrm>
        <a:prstGeom prst="rightArrow">
          <a:avLst>
            <a:gd name="adj1" fmla="val 60000"/>
            <a:gd name="adj2" fmla="val 50000"/>
          </a:avLst>
        </a:prstGeom>
        <a:solidFill>
          <a:schemeClr val="accent5">
            <a:hueOff val="-2579400"/>
            <a:satOff val="6351"/>
            <a:lumOff val="-140"/>
            <a:alphaOff val="0"/>
          </a:schemeClr>
        </a:solidFill>
        <a:ln>
          <a:noFill/>
        </a:ln>
        <a:effectLst/>
        <a:sp3d z="-227350" prstMaterial="matte"/>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22350" rtl="1">
            <a:lnSpc>
              <a:spcPct val="90000"/>
            </a:lnSpc>
            <a:spcBef>
              <a:spcPct val="0"/>
            </a:spcBef>
            <a:spcAft>
              <a:spcPct val="35000"/>
            </a:spcAft>
          </a:pPr>
          <a:endParaRPr lang="ar-SA" sz="2300" kern="1200"/>
        </a:p>
      </dsp:txBody>
      <dsp:txXfrm>
        <a:off x="5825608" y="2353694"/>
        <a:ext cx="371612" cy="352916"/>
      </dsp:txXfrm>
    </dsp:sp>
    <dsp:sp modelId="{31AF4C37-8BA6-465A-8BB4-EF366DD613C2}">
      <dsp:nvSpPr>
        <dsp:cNvPr id="0" name=""/>
        <dsp:cNvSpPr/>
      </dsp:nvSpPr>
      <dsp:spPr>
        <a:xfrm>
          <a:off x="6204467" y="780113"/>
          <a:ext cx="1556986" cy="1556986"/>
        </a:xfrm>
        <a:prstGeom prst="ellipse">
          <a:avLst/>
        </a:prstGeom>
        <a:solidFill>
          <a:schemeClr val="accent5">
            <a:hueOff val="-2579400"/>
            <a:satOff val="6351"/>
            <a:lumOff val="-140"/>
            <a:alphaOff val="0"/>
          </a:schemeClr>
        </a:solidFill>
        <a:ln>
          <a:noFill/>
        </a:ln>
        <a:effectLst>
          <a:outerShdw blurRad="40000" dist="23000" dir="5400000" rotWithShape="0">
            <a:srgbClr val="000000">
              <a:alpha val="35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30480" tIns="30480" rIns="30480" bIns="30480" numCol="1" spcCol="1270" anchor="ctr" anchorCtr="0">
          <a:noAutofit/>
          <a:sp3d extrusionH="28000" prstMaterial="matte"/>
        </a:bodyPr>
        <a:lstStyle/>
        <a:p>
          <a:pPr lvl="0" algn="ctr" defTabSz="1066800" rtl="1">
            <a:lnSpc>
              <a:spcPct val="90000"/>
            </a:lnSpc>
            <a:spcBef>
              <a:spcPct val="0"/>
            </a:spcBef>
            <a:spcAft>
              <a:spcPct val="35000"/>
            </a:spcAft>
          </a:pPr>
          <a:r>
            <a:rPr lang="ar-SA" sz="2400" kern="1200" smtClean="0"/>
            <a:t>في اختيار الزوج المناسب</a:t>
          </a:r>
          <a:endParaRPr lang="ar-SA" sz="2400" kern="1200"/>
        </a:p>
      </dsp:txBody>
      <dsp:txXfrm>
        <a:off x="6432482" y="1008128"/>
        <a:ext cx="1100956" cy="1100956"/>
      </dsp:txXfrm>
    </dsp:sp>
    <dsp:sp modelId="{DB7CA0FB-2884-44AC-8198-5FE1BD07D758}">
      <dsp:nvSpPr>
        <dsp:cNvPr id="0" name=""/>
        <dsp:cNvSpPr/>
      </dsp:nvSpPr>
      <dsp:spPr>
        <a:xfrm>
          <a:off x="6197923" y="3134902"/>
          <a:ext cx="530874" cy="588194"/>
        </a:xfrm>
        <a:prstGeom prst="rightArrow">
          <a:avLst>
            <a:gd name="adj1" fmla="val 60000"/>
            <a:gd name="adj2" fmla="val 50000"/>
          </a:avLst>
        </a:prstGeom>
        <a:solidFill>
          <a:schemeClr val="accent5">
            <a:hueOff val="-5158800"/>
            <a:satOff val="12703"/>
            <a:lumOff val="-280"/>
            <a:alphaOff val="0"/>
          </a:schemeClr>
        </a:solidFill>
        <a:ln>
          <a:noFill/>
        </a:ln>
        <a:effectLst/>
        <a:sp3d z="-227350" prstMaterial="matte"/>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22350" rtl="1">
            <a:lnSpc>
              <a:spcPct val="90000"/>
            </a:lnSpc>
            <a:spcBef>
              <a:spcPct val="0"/>
            </a:spcBef>
            <a:spcAft>
              <a:spcPct val="35000"/>
            </a:spcAft>
          </a:pPr>
          <a:endParaRPr lang="ar-SA" sz="2300" kern="1200"/>
        </a:p>
      </dsp:txBody>
      <dsp:txXfrm>
        <a:off x="6197923" y="3252541"/>
        <a:ext cx="371612" cy="352916"/>
      </dsp:txXfrm>
    </dsp:sp>
    <dsp:sp modelId="{51CE4225-2714-43F9-84D7-71B1F4079617}">
      <dsp:nvSpPr>
        <dsp:cNvPr id="0" name=""/>
        <dsp:cNvSpPr/>
      </dsp:nvSpPr>
      <dsp:spPr>
        <a:xfrm>
          <a:off x="6979210" y="2650506"/>
          <a:ext cx="1556986" cy="1556986"/>
        </a:xfrm>
        <a:prstGeom prst="ellipse">
          <a:avLst/>
        </a:prstGeom>
        <a:solidFill>
          <a:schemeClr val="accent5">
            <a:hueOff val="-5158800"/>
            <a:satOff val="12703"/>
            <a:lumOff val="-280"/>
            <a:alphaOff val="0"/>
          </a:schemeClr>
        </a:solidFill>
        <a:ln>
          <a:noFill/>
        </a:ln>
        <a:effectLst>
          <a:outerShdw blurRad="40000" dist="23000" dir="5400000" rotWithShape="0">
            <a:srgbClr val="000000">
              <a:alpha val="35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30480" tIns="30480" rIns="30480" bIns="30480" numCol="1" spcCol="1270" anchor="ctr" anchorCtr="0">
          <a:noAutofit/>
          <a:sp3d extrusionH="28000" prstMaterial="matte"/>
        </a:bodyPr>
        <a:lstStyle/>
        <a:p>
          <a:pPr lvl="0" algn="ctr" defTabSz="1066800" rtl="1">
            <a:lnSpc>
              <a:spcPct val="90000"/>
            </a:lnSpc>
            <a:spcBef>
              <a:spcPct val="0"/>
            </a:spcBef>
            <a:spcAft>
              <a:spcPct val="35000"/>
            </a:spcAft>
          </a:pPr>
          <a:r>
            <a:rPr lang="ar-SA" sz="2400" kern="1200" smtClean="0"/>
            <a:t>مختلعة</a:t>
          </a:r>
          <a:endParaRPr lang="ar-SA" sz="2400" kern="1200"/>
        </a:p>
      </dsp:txBody>
      <dsp:txXfrm>
        <a:off x="7207225" y="2878521"/>
        <a:ext cx="1100956" cy="1100956"/>
      </dsp:txXfrm>
    </dsp:sp>
    <dsp:sp modelId="{D33A6F87-6292-4F98-93BB-5F6F4A8CA354}">
      <dsp:nvSpPr>
        <dsp:cNvPr id="0" name=""/>
        <dsp:cNvSpPr/>
      </dsp:nvSpPr>
      <dsp:spPr>
        <a:xfrm rot="2700000">
          <a:off x="5802285" y="4090057"/>
          <a:ext cx="530874" cy="588194"/>
        </a:xfrm>
        <a:prstGeom prst="rightArrow">
          <a:avLst>
            <a:gd name="adj1" fmla="val 60000"/>
            <a:gd name="adj2" fmla="val 50000"/>
          </a:avLst>
        </a:prstGeom>
        <a:solidFill>
          <a:schemeClr val="accent5">
            <a:hueOff val="-7738199"/>
            <a:satOff val="19054"/>
            <a:lumOff val="-420"/>
            <a:alphaOff val="0"/>
          </a:schemeClr>
        </a:solidFill>
        <a:ln>
          <a:noFill/>
        </a:ln>
        <a:effectLst/>
        <a:sp3d z="-227350" prstMaterial="matte"/>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22350" rtl="1">
            <a:lnSpc>
              <a:spcPct val="90000"/>
            </a:lnSpc>
            <a:spcBef>
              <a:spcPct val="0"/>
            </a:spcBef>
            <a:spcAft>
              <a:spcPct val="35000"/>
            </a:spcAft>
          </a:pPr>
          <a:endParaRPr lang="ar-SA" sz="2300" kern="1200"/>
        </a:p>
      </dsp:txBody>
      <dsp:txXfrm>
        <a:off x="5825608" y="4151388"/>
        <a:ext cx="371612" cy="352916"/>
      </dsp:txXfrm>
    </dsp:sp>
    <dsp:sp modelId="{7AE47021-A4B2-450C-B93B-461BA64717E9}">
      <dsp:nvSpPr>
        <dsp:cNvPr id="0" name=""/>
        <dsp:cNvSpPr/>
      </dsp:nvSpPr>
      <dsp:spPr>
        <a:xfrm>
          <a:off x="6204467" y="4520899"/>
          <a:ext cx="1556986" cy="1556986"/>
        </a:xfrm>
        <a:prstGeom prst="ellipse">
          <a:avLst/>
        </a:prstGeom>
        <a:solidFill>
          <a:schemeClr val="accent5">
            <a:hueOff val="-7738199"/>
            <a:satOff val="19054"/>
            <a:lumOff val="-420"/>
            <a:alphaOff val="0"/>
          </a:schemeClr>
        </a:solidFill>
        <a:ln>
          <a:noFill/>
        </a:ln>
        <a:effectLst>
          <a:outerShdw blurRad="40000" dist="23000" dir="5400000" rotWithShape="0">
            <a:srgbClr val="000000">
              <a:alpha val="35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30480" tIns="30480" rIns="30480" bIns="30480" numCol="1" spcCol="1270" anchor="ctr" anchorCtr="0">
          <a:noAutofit/>
          <a:sp3d extrusionH="28000" prstMaterial="matte"/>
        </a:bodyPr>
        <a:lstStyle/>
        <a:p>
          <a:pPr lvl="0" algn="ctr" defTabSz="1066800" rtl="1">
            <a:lnSpc>
              <a:spcPct val="90000"/>
            </a:lnSpc>
            <a:spcBef>
              <a:spcPct val="0"/>
            </a:spcBef>
            <a:spcAft>
              <a:spcPct val="35000"/>
            </a:spcAft>
          </a:pPr>
          <a:r>
            <a:rPr lang="ar-SA" sz="2400" kern="1200" smtClean="0"/>
            <a:t>مطلقة</a:t>
          </a:r>
          <a:endParaRPr lang="ar-SA" sz="2400" kern="1200"/>
        </a:p>
      </dsp:txBody>
      <dsp:txXfrm>
        <a:off x="6432482" y="4748914"/>
        <a:ext cx="1100956" cy="1100956"/>
      </dsp:txXfrm>
    </dsp:sp>
    <dsp:sp modelId="{9DBD113E-A30B-43B0-A1DF-90FAF73E3CC0}">
      <dsp:nvSpPr>
        <dsp:cNvPr id="0" name=""/>
        <dsp:cNvSpPr/>
      </dsp:nvSpPr>
      <dsp:spPr>
        <a:xfrm rot="5400000">
          <a:off x="4847130" y="4485695"/>
          <a:ext cx="530874" cy="588194"/>
        </a:xfrm>
        <a:prstGeom prst="rightArrow">
          <a:avLst>
            <a:gd name="adj1" fmla="val 60000"/>
            <a:gd name="adj2" fmla="val 50000"/>
          </a:avLst>
        </a:prstGeom>
        <a:solidFill>
          <a:schemeClr val="accent5">
            <a:hueOff val="-10317599"/>
            <a:satOff val="25405"/>
            <a:lumOff val="-560"/>
            <a:alphaOff val="0"/>
          </a:schemeClr>
        </a:solidFill>
        <a:ln>
          <a:noFill/>
        </a:ln>
        <a:effectLst/>
        <a:sp3d z="-227350" prstMaterial="matte"/>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22350" rtl="1">
            <a:lnSpc>
              <a:spcPct val="90000"/>
            </a:lnSpc>
            <a:spcBef>
              <a:spcPct val="0"/>
            </a:spcBef>
            <a:spcAft>
              <a:spcPct val="35000"/>
            </a:spcAft>
          </a:pPr>
          <a:endParaRPr lang="ar-SA" sz="2300" kern="1200"/>
        </a:p>
      </dsp:txBody>
      <dsp:txXfrm>
        <a:off x="4926761" y="4523703"/>
        <a:ext cx="371612" cy="352916"/>
      </dsp:txXfrm>
    </dsp:sp>
    <dsp:sp modelId="{C278F900-6DF8-4C2F-84AA-F7B225490EC8}">
      <dsp:nvSpPr>
        <dsp:cNvPr id="0" name=""/>
        <dsp:cNvSpPr/>
      </dsp:nvSpPr>
      <dsp:spPr>
        <a:xfrm>
          <a:off x="4334074" y="5295642"/>
          <a:ext cx="1556986" cy="1556986"/>
        </a:xfrm>
        <a:prstGeom prst="ellipse">
          <a:avLst/>
        </a:prstGeom>
        <a:solidFill>
          <a:schemeClr val="accent5">
            <a:hueOff val="-10317599"/>
            <a:satOff val="25405"/>
            <a:lumOff val="-560"/>
            <a:alphaOff val="0"/>
          </a:schemeClr>
        </a:solidFill>
        <a:ln>
          <a:noFill/>
        </a:ln>
        <a:effectLst>
          <a:outerShdw blurRad="40000" dist="23000" dir="5400000" rotWithShape="0">
            <a:srgbClr val="000000">
              <a:alpha val="35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30480" tIns="30480" rIns="30480" bIns="30480" numCol="1" spcCol="1270" anchor="ctr" anchorCtr="0">
          <a:noAutofit/>
          <a:sp3d extrusionH="28000" prstMaterial="matte"/>
        </a:bodyPr>
        <a:lstStyle/>
        <a:p>
          <a:pPr lvl="0" algn="ctr" defTabSz="1066800" rtl="1">
            <a:lnSpc>
              <a:spcPct val="90000"/>
            </a:lnSpc>
            <a:spcBef>
              <a:spcPct val="0"/>
            </a:spcBef>
            <a:spcAft>
              <a:spcPct val="35000"/>
            </a:spcAft>
          </a:pPr>
          <a:r>
            <a:rPr lang="ar-SA" sz="2400" kern="1200" smtClean="0"/>
            <a:t>أرملة</a:t>
          </a:r>
          <a:endParaRPr lang="ar-SA" sz="2400" kern="1200"/>
        </a:p>
      </dsp:txBody>
      <dsp:txXfrm>
        <a:off x="4562089" y="5523657"/>
        <a:ext cx="1100956" cy="1100956"/>
      </dsp:txXfrm>
    </dsp:sp>
    <dsp:sp modelId="{1479157C-4DDD-4825-B94E-8DDCFE79D9B5}">
      <dsp:nvSpPr>
        <dsp:cNvPr id="0" name=""/>
        <dsp:cNvSpPr/>
      </dsp:nvSpPr>
      <dsp:spPr>
        <a:xfrm rot="8100000">
          <a:off x="3891976" y="4090057"/>
          <a:ext cx="530874" cy="588194"/>
        </a:xfrm>
        <a:prstGeom prst="rightArrow">
          <a:avLst>
            <a:gd name="adj1" fmla="val 60000"/>
            <a:gd name="adj2" fmla="val 50000"/>
          </a:avLst>
        </a:prstGeom>
        <a:solidFill>
          <a:schemeClr val="accent5">
            <a:hueOff val="-12896999"/>
            <a:satOff val="31756"/>
            <a:lumOff val="-700"/>
            <a:alphaOff val="0"/>
          </a:schemeClr>
        </a:solidFill>
        <a:ln>
          <a:noFill/>
        </a:ln>
        <a:effectLst/>
        <a:sp3d z="-227350" prstMaterial="matte"/>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22350" rtl="1">
            <a:lnSpc>
              <a:spcPct val="90000"/>
            </a:lnSpc>
            <a:spcBef>
              <a:spcPct val="0"/>
            </a:spcBef>
            <a:spcAft>
              <a:spcPct val="35000"/>
            </a:spcAft>
          </a:pPr>
          <a:endParaRPr lang="ar-SA" sz="2300" kern="1200"/>
        </a:p>
      </dsp:txBody>
      <dsp:txXfrm rot="10800000">
        <a:off x="4027915" y="4151388"/>
        <a:ext cx="371612" cy="352916"/>
      </dsp:txXfrm>
    </dsp:sp>
    <dsp:sp modelId="{ED5A39CA-9FE4-488A-9645-B8304A509ADA}">
      <dsp:nvSpPr>
        <dsp:cNvPr id="0" name=""/>
        <dsp:cNvSpPr/>
      </dsp:nvSpPr>
      <dsp:spPr>
        <a:xfrm>
          <a:off x="2463681" y="4520899"/>
          <a:ext cx="1556986" cy="1556986"/>
        </a:xfrm>
        <a:prstGeom prst="ellipse">
          <a:avLst/>
        </a:prstGeom>
        <a:solidFill>
          <a:schemeClr val="accent5">
            <a:hueOff val="-12896999"/>
            <a:satOff val="31756"/>
            <a:lumOff val="-700"/>
            <a:alphaOff val="0"/>
          </a:schemeClr>
        </a:solidFill>
        <a:ln>
          <a:noFill/>
        </a:ln>
        <a:effectLst>
          <a:outerShdw blurRad="40000" dist="23000" dir="5400000" rotWithShape="0">
            <a:srgbClr val="000000">
              <a:alpha val="35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30480" tIns="30480" rIns="30480" bIns="30480" numCol="1" spcCol="1270" anchor="ctr" anchorCtr="0">
          <a:noAutofit/>
          <a:sp3d extrusionH="28000" prstMaterial="matte"/>
        </a:bodyPr>
        <a:lstStyle/>
        <a:p>
          <a:pPr lvl="0" algn="ctr" defTabSz="1066800" rtl="1">
            <a:lnSpc>
              <a:spcPct val="90000"/>
            </a:lnSpc>
            <a:spcBef>
              <a:spcPct val="0"/>
            </a:spcBef>
            <a:spcAft>
              <a:spcPct val="35000"/>
            </a:spcAft>
          </a:pPr>
          <a:r>
            <a:rPr lang="ar-SA" sz="2400" kern="1200" smtClean="0"/>
            <a:t>في الطلاق قبل الدخول</a:t>
          </a:r>
          <a:endParaRPr lang="ar-SA" sz="2400" kern="1200"/>
        </a:p>
      </dsp:txBody>
      <dsp:txXfrm>
        <a:off x="2691696" y="4748914"/>
        <a:ext cx="1100956" cy="1100956"/>
      </dsp:txXfrm>
    </dsp:sp>
    <dsp:sp modelId="{C87ADDA2-268F-465C-8CD7-C65E153F7E3F}">
      <dsp:nvSpPr>
        <dsp:cNvPr id="0" name=""/>
        <dsp:cNvSpPr/>
      </dsp:nvSpPr>
      <dsp:spPr>
        <a:xfrm rot="10800000">
          <a:off x="3496338" y="3134902"/>
          <a:ext cx="530874" cy="588194"/>
        </a:xfrm>
        <a:prstGeom prst="rightArrow">
          <a:avLst>
            <a:gd name="adj1" fmla="val 60000"/>
            <a:gd name="adj2" fmla="val 50000"/>
          </a:avLst>
        </a:prstGeom>
        <a:solidFill>
          <a:schemeClr val="accent5">
            <a:hueOff val="-15476398"/>
            <a:satOff val="38108"/>
            <a:lumOff val="-840"/>
            <a:alphaOff val="0"/>
          </a:schemeClr>
        </a:solidFill>
        <a:ln>
          <a:noFill/>
        </a:ln>
        <a:effectLst/>
        <a:sp3d z="-227350" prstMaterial="matte"/>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22350" rtl="1">
            <a:lnSpc>
              <a:spcPct val="90000"/>
            </a:lnSpc>
            <a:spcBef>
              <a:spcPct val="0"/>
            </a:spcBef>
            <a:spcAft>
              <a:spcPct val="35000"/>
            </a:spcAft>
          </a:pPr>
          <a:endParaRPr lang="ar-SA" sz="2300" kern="1200"/>
        </a:p>
      </dsp:txBody>
      <dsp:txXfrm rot="10800000">
        <a:off x="3655600" y="3252541"/>
        <a:ext cx="371612" cy="352916"/>
      </dsp:txXfrm>
    </dsp:sp>
    <dsp:sp modelId="{F5066957-45E1-4AE1-9B2C-EFE63628C697}">
      <dsp:nvSpPr>
        <dsp:cNvPr id="0" name=""/>
        <dsp:cNvSpPr/>
      </dsp:nvSpPr>
      <dsp:spPr>
        <a:xfrm>
          <a:off x="1688939" y="2650506"/>
          <a:ext cx="1556986" cy="1556986"/>
        </a:xfrm>
        <a:prstGeom prst="ellipse">
          <a:avLst/>
        </a:prstGeom>
        <a:solidFill>
          <a:schemeClr val="accent5">
            <a:hueOff val="-15476398"/>
            <a:satOff val="38108"/>
            <a:lumOff val="-840"/>
            <a:alphaOff val="0"/>
          </a:schemeClr>
        </a:solidFill>
        <a:ln>
          <a:noFill/>
        </a:ln>
        <a:effectLst>
          <a:outerShdw blurRad="40000" dist="23000" dir="5400000" rotWithShape="0">
            <a:srgbClr val="000000">
              <a:alpha val="35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30480" tIns="30480" rIns="30480" bIns="30480" numCol="1" spcCol="1270" anchor="ctr" anchorCtr="0">
          <a:noAutofit/>
          <a:sp3d extrusionH="28000" prstMaterial="matte"/>
        </a:bodyPr>
        <a:lstStyle/>
        <a:p>
          <a:pPr lvl="0" algn="ctr" defTabSz="1066800" rtl="1">
            <a:lnSpc>
              <a:spcPct val="90000"/>
            </a:lnSpc>
            <a:spcBef>
              <a:spcPct val="0"/>
            </a:spcBef>
            <a:spcAft>
              <a:spcPct val="35000"/>
            </a:spcAft>
          </a:pPr>
          <a:r>
            <a:rPr lang="ar-SA" sz="2400" kern="1200" smtClean="0"/>
            <a:t>يتيمة</a:t>
          </a:r>
          <a:endParaRPr lang="ar-SA" sz="2400" kern="1200"/>
        </a:p>
      </dsp:txBody>
      <dsp:txXfrm>
        <a:off x="1916954" y="2878521"/>
        <a:ext cx="1100956" cy="1100956"/>
      </dsp:txXfrm>
    </dsp:sp>
    <dsp:sp modelId="{15A492A7-38DD-479A-A61A-E1829920A375}">
      <dsp:nvSpPr>
        <dsp:cNvPr id="0" name=""/>
        <dsp:cNvSpPr/>
      </dsp:nvSpPr>
      <dsp:spPr>
        <a:xfrm rot="13555769">
          <a:off x="3864243" y="2139298"/>
          <a:ext cx="569020" cy="588194"/>
        </a:xfrm>
        <a:prstGeom prst="rightArrow">
          <a:avLst>
            <a:gd name="adj1" fmla="val 60000"/>
            <a:gd name="adj2" fmla="val 50000"/>
          </a:avLst>
        </a:prstGeom>
        <a:solidFill>
          <a:schemeClr val="accent5">
            <a:hueOff val="-18055798"/>
            <a:satOff val="44459"/>
            <a:lumOff val="-980"/>
            <a:alphaOff val="0"/>
          </a:schemeClr>
        </a:solidFill>
        <a:ln>
          <a:noFill/>
        </a:ln>
        <a:effectLst/>
        <a:sp3d z="-227350" prstMaterial="matte"/>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22350" rtl="1">
            <a:lnSpc>
              <a:spcPct val="90000"/>
            </a:lnSpc>
            <a:spcBef>
              <a:spcPct val="0"/>
            </a:spcBef>
            <a:spcAft>
              <a:spcPct val="35000"/>
            </a:spcAft>
          </a:pPr>
          <a:endParaRPr lang="ar-SA" sz="2300" kern="1200"/>
        </a:p>
      </dsp:txBody>
      <dsp:txXfrm rot="10800000">
        <a:off x="4008963" y="2318262"/>
        <a:ext cx="398314" cy="352916"/>
      </dsp:txXfrm>
    </dsp:sp>
    <dsp:sp modelId="{6D1BA3E6-C244-434E-803C-FED4E6912BE8}">
      <dsp:nvSpPr>
        <dsp:cNvPr id="0" name=""/>
        <dsp:cNvSpPr/>
      </dsp:nvSpPr>
      <dsp:spPr>
        <a:xfrm>
          <a:off x="2444207" y="698306"/>
          <a:ext cx="1556986" cy="1556986"/>
        </a:xfrm>
        <a:prstGeom prst="ellipse">
          <a:avLst/>
        </a:prstGeom>
        <a:solidFill>
          <a:schemeClr val="accent5">
            <a:hueOff val="-18055798"/>
            <a:satOff val="44459"/>
            <a:lumOff val="-980"/>
            <a:alphaOff val="0"/>
          </a:schemeClr>
        </a:solidFill>
        <a:ln>
          <a:noFill/>
        </a:ln>
        <a:effectLst>
          <a:outerShdw blurRad="40000" dist="23000" dir="5400000" rotWithShape="0">
            <a:srgbClr val="000000">
              <a:alpha val="35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30480" tIns="30480" rIns="30480" bIns="30480" numCol="1" spcCol="1270" anchor="ctr" anchorCtr="0">
          <a:noAutofit/>
          <a:sp3d extrusionH="28000" prstMaterial="matte"/>
        </a:bodyPr>
        <a:lstStyle/>
        <a:p>
          <a:pPr lvl="0" algn="ctr" defTabSz="1066800" rtl="1">
            <a:lnSpc>
              <a:spcPct val="90000"/>
            </a:lnSpc>
            <a:spcBef>
              <a:spcPct val="0"/>
            </a:spcBef>
            <a:spcAft>
              <a:spcPct val="35000"/>
            </a:spcAft>
          </a:pPr>
          <a:r>
            <a:rPr lang="ar-SA" sz="2400" kern="1200" smtClean="0"/>
            <a:t>في صداقها</a:t>
          </a:r>
          <a:endParaRPr lang="ar-SA" sz="2400" kern="1200"/>
        </a:p>
      </dsp:txBody>
      <dsp:txXfrm>
        <a:off x="2672222" y="926321"/>
        <a:ext cx="1100956" cy="110095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C75FFD-8596-4B16-998C-70C6E8686DA4}">
      <dsp:nvSpPr>
        <dsp:cNvPr id="0" name=""/>
        <dsp:cNvSpPr/>
      </dsp:nvSpPr>
      <dsp:spPr>
        <a:xfrm>
          <a:off x="4217105" y="2487626"/>
          <a:ext cx="1693765" cy="1693765"/>
        </a:xfrm>
        <a:prstGeom prst="ellipse">
          <a:avLst/>
        </a:prstGeom>
        <a:solidFill>
          <a:schemeClr val="accent1">
            <a:shade val="60000"/>
            <a:hueOff val="0"/>
            <a:satOff val="0"/>
            <a:lumOff val="0"/>
            <a:alphaOff val="0"/>
          </a:schemeClr>
        </a:solidFill>
        <a:ln>
          <a:noFill/>
        </a:ln>
        <a:effectLst>
          <a:outerShdw blurRad="40000" dist="20000" dir="5400000" rotWithShape="0">
            <a:srgbClr val="000000">
              <a:alpha val="38000"/>
            </a:srgbClr>
          </a:outerShdw>
        </a:effectLst>
        <a:sp3d extrusionH="50600" prstMaterial="plastic">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34290" tIns="34290" rIns="34290" bIns="34290" numCol="1" spcCol="1270" anchor="ctr" anchorCtr="0">
          <a:noAutofit/>
        </a:bodyPr>
        <a:lstStyle/>
        <a:p>
          <a:pPr lvl="0" algn="ctr" defTabSz="1200150" rtl="1">
            <a:lnSpc>
              <a:spcPct val="90000"/>
            </a:lnSpc>
            <a:spcBef>
              <a:spcPct val="0"/>
            </a:spcBef>
            <a:spcAft>
              <a:spcPct val="35000"/>
            </a:spcAft>
          </a:pPr>
          <a:r>
            <a:rPr lang="ar-SA" sz="2700" kern="1200" smtClean="0"/>
            <a:t>حفظ الإسلام حق المرأة</a:t>
          </a:r>
        </a:p>
      </dsp:txBody>
      <dsp:txXfrm>
        <a:off x="4465151" y="2735672"/>
        <a:ext cx="1197673" cy="1197673"/>
      </dsp:txXfrm>
    </dsp:sp>
    <dsp:sp modelId="{96B6B740-C483-46BF-AD47-14118F04CCE8}">
      <dsp:nvSpPr>
        <dsp:cNvPr id="0" name=""/>
        <dsp:cNvSpPr/>
      </dsp:nvSpPr>
      <dsp:spPr>
        <a:xfrm rot="16200000">
          <a:off x="4720592" y="1571208"/>
          <a:ext cx="686790" cy="575880"/>
        </a:xfrm>
        <a:prstGeom prst="rightArrow">
          <a:avLst>
            <a:gd name="adj1" fmla="val 60000"/>
            <a:gd name="adj2" fmla="val 50000"/>
          </a:avLst>
        </a:prstGeom>
        <a:solidFill>
          <a:schemeClr val="accent1">
            <a:shade val="90000"/>
            <a:hueOff val="0"/>
            <a:satOff val="0"/>
            <a:lumOff val="0"/>
            <a:alphaOff val="0"/>
          </a:schemeClr>
        </a:solidFill>
        <a:ln>
          <a:noFill/>
        </a:ln>
        <a:effectLst>
          <a:outerShdw blurRad="40000" dist="23000" dir="5400000" rotWithShape="0">
            <a:srgbClr val="000000">
              <a:alpha val="35000"/>
            </a:srgbClr>
          </a:outerShdw>
        </a:effectLst>
        <a:sp3d z="-110000">
          <a:bevelT w="40600" h="20600" prst="relaxedInset"/>
        </a:sp3d>
      </dsp:spPr>
      <dsp:style>
        <a:lnRef idx="0">
          <a:scrgbClr r="0" g="0" b="0"/>
        </a:lnRef>
        <a:fillRef idx="1">
          <a:scrgbClr r="0" g="0" b="0"/>
        </a:fillRef>
        <a:effectRef idx="2">
          <a:scrgbClr r="0" g="0" b="0"/>
        </a:effectRef>
        <a:fontRef idx="minor"/>
      </dsp:style>
      <dsp:txBody>
        <a:bodyPr spcFirstLastPara="0" vert="horz" wrap="square" lIns="0" tIns="0" rIns="0" bIns="0" numCol="1" spcCol="1270" anchor="ctr" anchorCtr="0">
          <a:noAutofit/>
        </a:bodyPr>
        <a:lstStyle/>
        <a:p>
          <a:pPr lvl="0" algn="ctr" defTabSz="622300" rtl="1">
            <a:lnSpc>
              <a:spcPct val="90000"/>
            </a:lnSpc>
            <a:spcBef>
              <a:spcPct val="0"/>
            </a:spcBef>
            <a:spcAft>
              <a:spcPct val="35000"/>
            </a:spcAft>
          </a:pPr>
          <a:endParaRPr lang="ar-SA" sz="1400" kern="1200"/>
        </a:p>
      </dsp:txBody>
      <dsp:txXfrm>
        <a:off x="4806974" y="1772766"/>
        <a:ext cx="514026" cy="345528"/>
      </dsp:txXfrm>
    </dsp:sp>
    <dsp:sp modelId="{31AF4C37-8BA6-465A-8BB4-EF366DD613C2}">
      <dsp:nvSpPr>
        <dsp:cNvPr id="0" name=""/>
        <dsp:cNvSpPr/>
      </dsp:nvSpPr>
      <dsp:spPr>
        <a:xfrm>
          <a:off x="4471170" y="6159"/>
          <a:ext cx="1185635" cy="1185635"/>
        </a:xfrm>
        <a:prstGeom prst="ellipse">
          <a:avLst/>
        </a:prstGeom>
        <a:solidFill>
          <a:schemeClr val="accent1">
            <a:shade val="50000"/>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7780" tIns="17780" rIns="17780" bIns="17780" numCol="1" spcCol="1270" anchor="ctr" anchorCtr="0">
          <a:noAutofit/>
        </a:bodyPr>
        <a:lstStyle/>
        <a:p>
          <a:pPr lvl="0" algn="ctr" defTabSz="622300" rtl="1">
            <a:lnSpc>
              <a:spcPct val="90000"/>
            </a:lnSpc>
            <a:spcBef>
              <a:spcPct val="0"/>
            </a:spcBef>
            <a:spcAft>
              <a:spcPct val="35000"/>
            </a:spcAft>
          </a:pPr>
          <a:r>
            <a:rPr lang="ar-SA" sz="1400" kern="1200" smtClean="0"/>
            <a:t>في حياتها الاجتماعية</a:t>
          </a:r>
          <a:endParaRPr lang="ar-SA" sz="1400" kern="1200"/>
        </a:p>
      </dsp:txBody>
      <dsp:txXfrm>
        <a:off x="4644802" y="179791"/>
        <a:ext cx="838371" cy="838371"/>
      </dsp:txXfrm>
    </dsp:sp>
    <dsp:sp modelId="{DB7CA0FB-2884-44AC-8198-5FE1BD07D758}">
      <dsp:nvSpPr>
        <dsp:cNvPr id="0" name=""/>
        <dsp:cNvSpPr/>
      </dsp:nvSpPr>
      <dsp:spPr>
        <a:xfrm rot="18163636">
          <a:off x="5518233" y="1805416"/>
          <a:ext cx="686790" cy="575880"/>
        </a:xfrm>
        <a:prstGeom prst="rightArrow">
          <a:avLst>
            <a:gd name="adj1" fmla="val 60000"/>
            <a:gd name="adj2" fmla="val 50000"/>
          </a:avLst>
        </a:prstGeom>
        <a:solidFill>
          <a:schemeClr val="accent1">
            <a:shade val="90000"/>
            <a:hueOff val="78403"/>
            <a:satOff val="-3104"/>
            <a:lumOff val="6465"/>
            <a:alphaOff val="0"/>
          </a:schemeClr>
        </a:solidFill>
        <a:ln>
          <a:noFill/>
        </a:ln>
        <a:effectLst>
          <a:outerShdw blurRad="40000" dist="23000" dir="5400000" rotWithShape="0">
            <a:srgbClr val="000000">
              <a:alpha val="35000"/>
            </a:srgbClr>
          </a:outerShdw>
        </a:effectLst>
        <a:sp3d z="-110000">
          <a:bevelT w="40600" h="20600" prst="relaxedInset"/>
        </a:sp3d>
      </dsp:spPr>
      <dsp:style>
        <a:lnRef idx="0">
          <a:scrgbClr r="0" g="0" b="0"/>
        </a:lnRef>
        <a:fillRef idx="1">
          <a:scrgbClr r="0" g="0" b="0"/>
        </a:fillRef>
        <a:effectRef idx="2">
          <a:scrgbClr r="0" g="0" b="0"/>
        </a:effectRef>
        <a:fontRef idx="minor"/>
      </dsp:style>
      <dsp:txBody>
        <a:bodyPr spcFirstLastPara="0" vert="horz" wrap="square" lIns="0" tIns="0" rIns="0" bIns="0" numCol="1" spcCol="1270" anchor="ctr" anchorCtr="0">
          <a:noAutofit/>
        </a:bodyPr>
        <a:lstStyle/>
        <a:p>
          <a:pPr lvl="0" algn="ctr" defTabSz="622300" rtl="1">
            <a:lnSpc>
              <a:spcPct val="90000"/>
            </a:lnSpc>
            <a:spcBef>
              <a:spcPct val="0"/>
            </a:spcBef>
            <a:spcAft>
              <a:spcPct val="35000"/>
            </a:spcAft>
          </a:pPr>
          <a:endParaRPr lang="ar-SA" sz="1400" kern="1200"/>
        </a:p>
      </dsp:txBody>
      <dsp:txXfrm>
        <a:off x="5557913" y="1993261"/>
        <a:ext cx="514026" cy="345528"/>
      </dsp:txXfrm>
    </dsp:sp>
    <dsp:sp modelId="{51CE4225-2714-43F9-84D7-71B1F4079617}">
      <dsp:nvSpPr>
        <dsp:cNvPr id="0" name=""/>
        <dsp:cNvSpPr/>
      </dsp:nvSpPr>
      <dsp:spPr>
        <a:xfrm>
          <a:off x="5950110" y="440415"/>
          <a:ext cx="1185635" cy="1185635"/>
        </a:xfrm>
        <a:prstGeom prst="ellipse">
          <a:avLst/>
        </a:prstGeom>
        <a:solidFill>
          <a:schemeClr val="accent1">
            <a:shade val="50000"/>
            <a:hueOff val="76229"/>
            <a:satOff val="-3309"/>
            <a:lumOff val="8077"/>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7780" tIns="17780" rIns="17780" bIns="17780" numCol="1" spcCol="1270" anchor="ctr" anchorCtr="0">
          <a:noAutofit/>
        </a:bodyPr>
        <a:lstStyle/>
        <a:p>
          <a:pPr lvl="0" algn="ctr" defTabSz="622300" rtl="1">
            <a:lnSpc>
              <a:spcPct val="90000"/>
            </a:lnSpc>
            <a:spcBef>
              <a:spcPct val="0"/>
            </a:spcBef>
            <a:spcAft>
              <a:spcPct val="35000"/>
            </a:spcAft>
          </a:pPr>
          <a:r>
            <a:rPr lang="ar-SA" sz="1400" kern="1200" smtClean="0"/>
            <a:t>في صيانةعرضها</a:t>
          </a:r>
          <a:endParaRPr lang="ar-SA" sz="1400" kern="1200"/>
        </a:p>
      </dsp:txBody>
      <dsp:txXfrm>
        <a:off x="6123742" y="614047"/>
        <a:ext cx="838371" cy="838371"/>
      </dsp:txXfrm>
    </dsp:sp>
    <dsp:sp modelId="{D33A6F87-6292-4F98-93BB-5F6F4A8CA354}">
      <dsp:nvSpPr>
        <dsp:cNvPr id="0" name=""/>
        <dsp:cNvSpPr/>
      </dsp:nvSpPr>
      <dsp:spPr>
        <a:xfrm rot="20127273">
          <a:off x="6062628" y="2433682"/>
          <a:ext cx="686790" cy="575880"/>
        </a:xfrm>
        <a:prstGeom prst="rightArrow">
          <a:avLst>
            <a:gd name="adj1" fmla="val 60000"/>
            <a:gd name="adj2" fmla="val 50000"/>
          </a:avLst>
        </a:prstGeom>
        <a:solidFill>
          <a:schemeClr val="accent1">
            <a:shade val="90000"/>
            <a:hueOff val="156806"/>
            <a:satOff val="-6207"/>
            <a:lumOff val="12930"/>
            <a:alphaOff val="0"/>
          </a:schemeClr>
        </a:solidFill>
        <a:ln>
          <a:noFill/>
        </a:ln>
        <a:effectLst>
          <a:outerShdw blurRad="40000" dist="23000" dir="5400000" rotWithShape="0">
            <a:srgbClr val="000000">
              <a:alpha val="35000"/>
            </a:srgbClr>
          </a:outerShdw>
        </a:effectLst>
        <a:sp3d z="-110000">
          <a:bevelT w="40600" h="20600" prst="relaxedInset"/>
        </a:sp3d>
      </dsp:spPr>
      <dsp:style>
        <a:lnRef idx="0">
          <a:scrgbClr r="0" g="0" b="0"/>
        </a:lnRef>
        <a:fillRef idx="1">
          <a:scrgbClr r="0" g="0" b="0"/>
        </a:fillRef>
        <a:effectRef idx="2">
          <a:scrgbClr r="0" g="0" b="0"/>
        </a:effectRef>
        <a:fontRef idx="minor"/>
      </dsp:style>
      <dsp:txBody>
        <a:bodyPr spcFirstLastPara="0" vert="horz" wrap="square" lIns="0" tIns="0" rIns="0" bIns="0" numCol="1" spcCol="1270" anchor="ctr" anchorCtr="0">
          <a:noAutofit/>
        </a:bodyPr>
        <a:lstStyle/>
        <a:p>
          <a:pPr lvl="0" algn="ctr" defTabSz="622300" rtl="1">
            <a:lnSpc>
              <a:spcPct val="90000"/>
            </a:lnSpc>
            <a:spcBef>
              <a:spcPct val="0"/>
            </a:spcBef>
            <a:spcAft>
              <a:spcPct val="35000"/>
            </a:spcAft>
          </a:pPr>
          <a:endParaRPr lang="ar-SA" sz="1400" kern="1200"/>
        </a:p>
      </dsp:txBody>
      <dsp:txXfrm>
        <a:off x="6070434" y="2584742"/>
        <a:ext cx="514026" cy="345528"/>
      </dsp:txXfrm>
    </dsp:sp>
    <dsp:sp modelId="{7AE47021-A4B2-450C-B93B-461BA64717E9}">
      <dsp:nvSpPr>
        <dsp:cNvPr id="0" name=""/>
        <dsp:cNvSpPr/>
      </dsp:nvSpPr>
      <dsp:spPr>
        <a:xfrm>
          <a:off x="6959497" y="1605310"/>
          <a:ext cx="1185635" cy="1185635"/>
        </a:xfrm>
        <a:prstGeom prst="ellipse">
          <a:avLst/>
        </a:prstGeom>
        <a:solidFill>
          <a:schemeClr val="accent1">
            <a:shade val="50000"/>
            <a:hueOff val="152458"/>
            <a:satOff val="-6618"/>
            <a:lumOff val="16155"/>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7780" tIns="17780" rIns="17780" bIns="17780" numCol="1" spcCol="1270" anchor="ctr" anchorCtr="0">
          <a:noAutofit/>
        </a:bodyPr>
        <a:lstStyle/>
        <a:p>
          <a:pPr lvl="0" algn="ctr" defTabSz="622300" rtl="1">
            <a:lnSpc>
              <a:spcPct val="90000"/>
            </a:lnSpc>
            <a:spcBef>
              <a:spcPct val="0"/>
            </a:spcBef>
            <a:spcAft>
              <a:spcPct val="35000"/>
            </a:spcAft>
          </a:pPr>
          <a:r>
            <a:rPr lang="ar-SA" sz="1400" kern="1200" smtClean="0"/>
            <a:t>في معاقبة من رماها بالفاحشة</a:t>
          </a:r>
          <a:endParaRPr lang="ar-SA" sz="1400" kern="1200"/>
        </a:p>
      </dsp:txBody>
      <dsp:txXfrm>
        <a:off x="7133129" y="1778942"/>
        <a:ext cx="838371" cy="838371"/>
      </dsp:txXfrm>
    </dsp:sp>
    <dsp:sp modelId="{9DBD113E-A30B-43B0-A1DF-90FAF73E3CC0}">
      <dsp:nvSpPr>
        <dsp:cNvPr id="0" name=""/>
        <dsp:cNvSpPr/>
      </dsp:nvSpPr>
      <dsp:spPr>
        <a:xfrm rot="490909">
          <a:off x="6180936" y="3256535"/>
          <a:ext cx="686790" cy="575880"/>
        </a:xfrm>
        <a:prstGeom prst="rightArrow">
          <a:avLst>
            <a:gd name="adj1" fmla="val 60000"/>
            <a:gd name="adj2" fmla="val 50000"/>
          </a:avLst>
        </a:prstGeom>
        <a:solidFill>
          <a:schemeClr val="accent1">
            <a:shade val="90000"/>
            <a:hueOff val="235209"/>
            <a:satOff val="-9311"/>
            <a:lumOff val="19395"/>
            <a:alphaOff val="0"/>
          </a:schemeClr>
        </a:solidFill>
        <a:ln>
          <a:noFill/>
        </a:ln>
        <a:effectLst>
          <a:outerShdw blurRad="40000" dist="23000" dir="5400000" rotWithShape="0">
            <a:srgbClr val="000000">
              <a:alpha val="35000"/>
            </a:srgbClr>
          </a:outerShdw>
        </a:effectLst>
        <a:sp3d z="-110000">
          <a:bevelT w="40600" h="20600" prst="relaxedInset"/>
        </a:sp3d>
      </dsp:spPr>
      <dsp:style>
        <a:lnRef idx="0">
          <a:scrgbClr r="0" g="0" b="0"/>
        </a:lnRef>
        <a:fillRef idx="1">
          <a:scrgbClr r="0" g="0" b="0"/>
        </a:fillRef>
        <a:effectRef idx="2">
          <a:scrgbClr r="0" g="0" b="0"/>
        </a:effectRef>
        <a:fontRef idx="minor"/>
      </dsp:style>
      <dsp:txBody>
        <a:bodyPr spcFirstLastPara="0" vert="horz" wrap="square" lIns="0" tIns="0" rIns="0" bIns="0" numCol="1" spcCol="1270" anchor="ctr" anchorCtr="0">
          <a:noAutofit/>
        </a:bodyPr>
        <a:lstStyle/>
        <a:p>
          <a:pPr lvl="0" algn="ctr" defTabSz="622300" rtl="1">
            <a:lnSpc>
              <a:spcPct val="90000"/>
            </a:lnSpc>
            <a:spcBef>
              <a:spcPct val="0"/>
            </a:spcBef>
            <a:spcAft>
              <a:spcPct val="35000"/>
            </a:spcAft>
          </a:pPr>
          <a:endParaRPr lang="ar-SA" sz="1400" kern="1200"/>
        </a:p>
      </dsp:txBody>
      <dsp:txXfrm>
        <a:off x="6181815" y="3359418"/>
        <a:ext cx="514026" cy="345528"/>
      </dsp:txXfrm>
    </dsp:sp>
    <dsp:sp modelId="{C278F900-6DF8-4C2F-84AA-F7B225490EC8}">
      <dsp:nvSpPr>
        <dsp:cNvPr id="0" name=""/>
        <dsp:cNvSpPr/>
      </dsp:nvSpPr>
      <dsp:spPr>
        <a:xfrm>
          <a:off x="7178858" y="3130998"/>
          <a:ext cx="1185635" cy="1185635"/>
        </a:xfrm>
        <a:prstGeom prst="ellipse">
          <a:avLst/>
        </a:prstGeom>
        <a:solidFill>
          <a:schemeClr val="accent1">
            <a:shade val="50000"/>
            <a:hueOff val="228687"/>
            <a:satOff val="-9927"/>
            <a:lumOff val="24232"/>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7780" tIns="17780" rIns="17780" bIns="17780" numCol="1" spcCol="1270" anchor="ctr" anchorCtr="0">
          <a:noAutofit/>
        </a:bodyPr>
        <a:lstStyle/>
        <a:p>
          <a:pPr lvl="0" algn="ctr" defTabSz="622300" rtl="1">
            <a:lnSpc>
              <a:spcPct val="90000"/>
            </a:lnSpc>
            <a:spcBef>
              <a:spcPct val="0"/>
            </a:spcBef>
            <a:spcAft>
              <a:spcPct val="35000"/>
            </a:spcAft>
          </a:pPr>
          <a:r>
            <a:rPr lang="ar-SA" sz="1400" kern="1200" smtClean="0"/>
            <a:t>إذا كانت أمًّا</a:t>
          </a:r>
          <a:endParaRPr lang="ar-SA" sz="1400" kern="1200"/>
        </a:p>
      </dsp:txBody>
      <dsp:txXfrm>
        <a:off x="7352490" y="3304630"/>
        <a:ext cx="838371" cy="838371"/>
      </dsp:txXfrm>
    </dsp:sp>
    <dsp:sp modelId="{1479157C-4DDD-4825-B94E-8DDCFE79D9B5}">
      <dsp:nvSpPr>
        <dsp:cNvPr id="0" name=""/>
        <dsp:cNvSpPr/>
      </dsp:nvSpPr>
      <dsp:spPr>
        <a:xfrm rot="2454545">
          <a:off x="5835596" y="4012725"/>
          <a:ext cx="686790" cy="575880"/>
        </a:xfrm>
        <a:prstGeom prst="rightArrow">
          <a:avLst>
            <a:gd name="adj1" fmla="val 60000"/>
            <a:gd name="adj2" fmla="val 50000"/>
          </a:avLst>
        </a:prstGeom>
        <a:solidFill>
          <a:schemeClr val="accent1">
            <a:shade val="90000"/>
            <a:hueOff val="313612"/>
            <a:satOff val="-12415"/>
            <a:lumOff val="25860"/>
            <a:alphaOff val="0"/>
          </a:schemeClr>
        </a:solidFill>
        <a:ln>
          <a:noFill/>
        </a:ln>
        <a:effectLst>
          <a:outerShdw blurRad="40000" dist="23000" dir="5400000" rotWithShape="0">
            <a:srgbClr val="000000">
              <a:alpha val="35000"/>
            </a:srgbClr>
          </a:outerShdw>
        </a:effectLst>
        <a:sp3d z="-110000">
          <a:bevelT w="40600" h="20600" prst="relaxedInset"/>
        </a:sp3d>
      </dsp:spPr>
      <dsp:style>
        <a:lnRef idx="0">
          <a:scrgbClr r="0" g="0" b="0"/>
        </a:lnRef>
        <a:fillRef idx="1">
          <a:scrgbClr r="0" g="0" b="0"/>
        </a:fillRef>
        <a:effectRef idx="2">
          <a:scrgbClr r="0" g="0" b="0"/>
        </a:effectRef>
        <a:fontRef idx="minor"/>
      </dsp:style>
      <dsp:txBody>
        <a:bodyPr spcFirstLastPara="0" vert="horz" wrap="square" lIns="0" tIns="0" rIns="0" bIns="0" numCol="1" spcCol="1270" anchor="ctr" anchorCtr="0">
          <a:noAutofit/>
        </a:bodyPr>
        <a:lstStyle/>
        <a:p>
          <a:pPr lvl="0" algn="ctr" defTabSz="622300" rtl="1">
            <a:lnSpc>
              <a:spcPct val="90000"/>
            </a:lnSpc>
            <a:spcBef>
              <a:spcPct val="0"/>
            </a:spcBef>
            <a:spcAft>
              <a:spcPct val="35000"/>
            </a:spcAft>
          </a:pPr>
          <a:endParaRPr lang="ar-SA" sz="1400" kern="1200"/>
        </a:p>
      </dsp:txBody>
      <dsp:txXfrm>
        <a:off x="5856695" y="4071333"/>
        <a:ext cx="514026" cy="345528"/>
      </dsp:txXfrm>
    </dsp:sp>
    <dsp:sp modelId="{ED5A39CA-9FE4-488A-9645-B8304A509ADA}">
      <dsp:nvSpPr>
        <dsp:cNvPr id="0" name=""/>
        <dsp:cNvSpPr/>
      </dsp:nvSpPr>
      <dsp:spPr>
        <a:xfrm>
          <a:off x="6538547" y="4533084"/>
          <a:ext cx="1185635" cy="1185635"/>
        </a:xfrm>
        <a:prstGeom prst="ellipse">
          <a:avLst/>
        </a:prstGeom>
        <a:solidFill>
          <a:schemeClr val="accent1">
            <a:shade val="50000"/>
            <a:hueOff val="304917"/>
            <a:satOff val="-13236"/>
            <a:lumOff val="3231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7780" tIns="17780" rIns="17780" bIns="17780" numCol="1" spcCol="1270" anchor="ctr" anchorCtr="0">
          <a:noAutofit/>
        </a:bodyPr>
        <a:lstStyle/>
        <a:p>
          <a:pPr lvl="0" algn="ctr" defTabSz="622300" rtl="1">
            <a:lnSpc>
              <a:spcPct val="90000"/>
            </a:lnSpc>
            <a:spcBef>
              <a:spcPct val="0"/>
            </a:spcBef>
            <a:spcAft>
              <a:spcPct val="35000"/>
            </a:spcAft>
          </a:pPr>
          <a:r>
            <a:rPr lang="ar-SA" sz="1400" kern="1200" smtClean="0"/>
            <a:t>مرضعة</a:t>
          </a:r>
          <a:endParaRPr lang="ar-SA" sz="1400" kern="1200"/>
        </a:p>
      </dsp:txBody>
      <dsp:txXfrm>
        <a:off x="6712179" y="4706716"/>
        <a:ext cx="838371" cy="838371"/>
      </dsp:txXfrm>
    </dsp:sp>
    <dsp:sp modelId="{C87ADDA2-268F-465C-8CD7-C65E153F7E3F}">
      <dsp:nvSpPr>
        <dsp:cNvPr id="0" name=""/>
        <dsp:cNvSpPr/>
      </dsp:nvSpPr>
      <dsp:spPr>
        <a:xfrm rot="4418182">
          <a:off x="5136249" y="4462167"/>
          <a:ext cx="686790" cy="575880"/>
        </a:xfrm>
        <a:prstGeom prst="rightArrow">
          <a:avLst>
            <a:gd name="adj1" fmla="val 60000"/>
            <a:gd name="adj2" fmla="val 50000"/>
          </a:avLst>
        </a:prstGeom>
        <a:solidFill>
          <a:schemeClr val="accent1">
            <a:shade val="90000"/>
            <a:hueOff val="392016"/>
            <a:satOff val="-15518"/>
            <a:lumOff val="32325"/>
            <a:alphaOff val="0"/>
          </a:schemeClr>
        </a:solidFill>
        <a:ln>
          <a:noFill/>
        </a:ln>
        <a:effectLst>
          <a:outerShdw blurRad="40000" dist="23000" dir="5400000" rotWithShape="0">
            <a:srgbClr val="000000">
              <a:alpha val="35000"/>
            </a:srgbClr>
          </a:outerShdw>
        </a:effectLst>
        <a:sp3d z="-110000">
          <a:bevelT w="40600" h="20600" prst="relaxedInset"/>
        </a:sp3d>
      </dsp:spPr>
      <dsp:style>
        <a:lnRef idx="0">
          <a:scrgbClr r="0" g="0" b="0"/>
        </a:lnRef>
        <a:fillRef idx="1">
          <a:scrgbClr r="0" g="0" b="0"/>
        </a:fillRef>
        <a:effectRef idx="2">
          <a:scrgbClr r="0" g="0" b="0"/>
        </a:effectRef>
        <a:fontRef idx="minor"/>
      </dsp:style>
      <dsp:txBody>
        <a:bodyPr spcFirstLastPara="0" vert="horz" wrap="square" lIns="0" tIns="0" rIns="0" bIns="0" numCol="1" spcCol="1270" anchor="ctr" anchorCtr="0">
          <a:noAutofit/>
        </a:bodyPr>
        <a:lstStyle/>
        <a:p>
          <a:pPr lvl="0" algn="ctr" defTabSz="622300" rtl="1">
            <a:lnSpc>
              <a:spcPct val="90000"/>
            </a:lnSpc>
            <a:spcBef>
              <a:spcPct val="0"/>
            </a:spcBef>
            <a:spcAft>
              <a:spcPct val="35000"/>
            </a:spcAft>
          </a:pPr>
          <a:endParaRPr lang="ar-SA" sz="1400" kern="1200"/>
        </a:p>
      </dsp:txBody>
      <dsp:txXfrm>
        <a:off x="5198294" y="4494460"/>
        <a:ext cx="514026" cy="345528"/>
      </dsp:txXfrm>
    </dsp:sp>
    <dsp:sp modelId="{F5066957-45E1-4AE1-9B2C-EFE63628C697}">
      <dsp:nvSpPr>
        <dsp:cNvPr id="0" name=""/>
        <dsp:cNvSpPr/>
      </dsp:nvSpPr>
      <dsp:spPr>
        <a:xfrm>
          <a:off x="5241858" y="5366415"/>
          <a:ext cx="1185635" cy="1185635"/>
        </a:xfrm>
        <a:prstGeom prst="ellipse">
          <a:avLst/>
        </a:prstGeom>
        <a:solidFill>
          <a:schemeClr val="accent1">
            <a:shade val="50000"/>
            <a:hueOff val="381146"/>
            <a:satOff val="-16545"/>
            <a:lumOff val="40387"/>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7780" tIns="17780" rIns="17780" bIns="17780" numCol="1" spcCol="1270" anchor="ctr" anchorCtr="0">
          <a:noAutofit/>
        </a:bodyPr>
        <a:lstStyle/>
        <a:p>
          <a:pPr lvl="0" algn="ctr" defTabSz="622300" rtl="1">
            <a:lnSpc>
              <a:spcPct val="90000"/>
            </a:lnSpc>
            <a:spcBef>
              <a:spcPct val="0"/>
            </a:spcBef>
            <a:spcAft>
              <a:spcPct val="35000"/>
            </a:spcAft>
          </a:pPr>
          <a:r>
            <a:rPr lang="ar-SA" sz="1400" kern="1200" smtClean="0"/>
            <a:t>حاملًا</a:t>
          </a:r>
          <a:endParaRPr lang="ar-SA" sz="1400" kern="1200"/>
        </a:p>
      </dsp:txBody>
      <dsp:txXfrm>
        <a:off x="5415490" y="5540047"/>
        <a:ext cx="838371" cy="838371"/>
      </dsp:txXfrm>
    </dsp:sp>
    <dsp:sp modelId="{15A492A7-38DD-479A-A61A-E1829920A375}">
      <dsp:nvSpPr>
        <dsp:cNvPr id="0" name=""/>
        <dsp:cNvSpPr/>
      </dsp:nvSpPr>
      <dsp:spPr>
        <a:xfrm rot="6442743">
          <a:off x="4271226" y="4464390"/>
          <a:ext cx="698025" cy="575880"/>
        </a:xfrm>
        <a:prstGeom prst="rightArrow">
          <a:avLst>
            <a:gd name="adj1" fmla="val 60000"/>
            <a:gd name="adj2" fmla="val 50000"/>
          </a:avLst>
        </a:prstGeom>
        <a:solidFill>
          <a:schemeClr val="accent1">
            <a:shade val="90000"/>
            <a:hueOff val="392016"/>
            <a:satOff val="-15518"/>
            <a:lumOff val="32325"/>
            <a:alphaOff val="0"/>
          </a:schemeClr>
        </a:solidFill>
        <a:ln>
          <a:noFill/>
        </a:ln>
        <a:effectLst>
          <a:outerShdw blurRad="40000" dist="23000" dir="5400000" rotWithShape="0">
            <a:srgbClr val="000000">
              <a:alpha val="35000"/>
            </a:srgbClr>
          </a:outerShdw>
        </a:effectLst>
        <a:sp3d z="-110000">
          <a:bevelT w="40600" h="20600" prst="relaxedInset"/>
        </a:sp3d>
      </dsp:spPr>
      <dsp:style>
        <a:lnRef idx="0">
          <a:scrgbClr r="0" g="0" b="0"/>
        </a:lnRef>
        <a:fillRef idx="1">
          <a:scrgbClr r="0" g="0" b="0"/>
        </a:fillRef>
        <a:effectRef idx="2">
          <a:scrgbClr r="0" g="0" b="0"/>
        </a:effectRef>
        <a:fontRef idx="minor"/>
      </dsp:style>
      <dsp:txBody>
        <a:bodyPr spcFirstLastPara="0" vert="horz" wrap="square" lIns="0" tIns="0" rIns="0" bIns="0" numCol="1" spcCol="1270" anchor="ctr" anchorCtr="0">
          <a:noAutofit/>
        </a:bodyPr>
        <a:lstStyle/>
        <a:p>
          <a:pPr lvl="0" algn="ctr" defTabSz="622300" rtl="1">
            <a:lnSpc>
              <a:spcPct val="90000"/>
            </a:lnSpc>
            <a:spcBef>
              <a:spcPct val="0"/>
            </a:spcBef>
            <a:spcAft>
              <a:spcPct val="35000"/>
            </a:spcAft>
          </a:pPr>
          <a:endParaRPr lang="ar-SA" sz="1400" kern="1200"/>
        </a:p>
      </dsp:txBody>
      <dsp:txXfrm rot="10800000">
        <a:off x="4383410" y="4497127"/>
        <a:ext cx="525261" cy="345528"/>
      </dsp:txXfrm>
    </dsp:sp>
    <dsp:sp modelId="{6D1BA3E6-C244-434E-803C-FED4E6912BE8}">
      <dsp:nvSpPr>
        <dsp:cNvPr id="0" name=""/>
        <dsp:cNvSpPr/>
      </dsp:nvSpPr>
      <dsp:spPr>
        <a:xfrm>
          <a:off x="3647757" y="5372575"/>
          <a:ext cx="1185635" cy="1185635"/>
        </a:xfrm>
        <a:prstGeom prst="ellipse">
          <a:avLst/>
        </a:prstGeom>
        <a:solidFill>
          <a:schemeClr val="accent1">
            <a:shade val="50000"/>
            <a:hueOff val="381146"/>
            <a:satOff val="-16545"/>
            <a:lumOff val="40387"/>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7780" tIns="17780" rIns="17780" bIns="17780" numCol="1" spcCol="1270" anchor="ctr" anchorCtr="0">
          <a:noAutofit/>
        </a:bodyPr>
        <a:lstStyle/>
        <a:p>
          <a:pPr lvl="0" algn="ctr" defTabSz="622300" rtl="1">
            <a:lnSpc>
              <a:spcPct val="90000"/>
            </a:lnSpc>
            <a:spcBef>
              <a:spcPct val="0"/>
            </a:spcBef>
            <a:spcAft>
              <a:spcPct val="35000"/>
            </a:spcAft>
          </a:pPr>
          <a:r>
            <a:rPr lang="ar-SA" sz="1400" kern="1200" smtClean="0"/>
            <a:t>في السكنى</a:t>
          </a:r>
          <a:endParaRPr lang="ar-SA" sz="1400" kern="1200"/>
        </a:p>
      </dsp:txBody>
      <dsp:txXfrm>
        <a:off x="3821389" y="5546207"/>
        <a:ext cx="838371" cy="838371"/>
      </dsp:txXfrm>
    </dsp:sp>
    <dsp:sp modelId="{84873F0F-3FBB-4331-B616-CEB1957B31A5}">
      <dsp:nvSpPr>
        <dsp:cNvPr id="0" name=""/>
        <dsp:cNvSpPr/>
      </dsp:nvSpPr>
      <dsp:spPr>
        <a:xfrm rot="8345455">
          <a:off x="3605589" y="4012725"/>
          <a:ext cx="686790" cy="575880"/>
        </a:xfrm>
        <a:prstGeom prst="rightArrow">
          <a:avLst>
            <a:gd name="adj1" fmla="val 60000"/>
            <a:gd name="adj2" fmla="val 50000"/>
          </a:avLst>
        </a:prstGeom>
        <a:solidFill>
          <a:schemeClr val="accent1">
            <a:shade val="90000"/>
            <a:hueOff val="313612"/>
            <a:satOff val="-12415"/>
            <a:lumOff val="25860"/>
            <a:alphaOff val="0"/>
          </a:schemeClr>
        </a:solidFill>
        <a:ln>
          <a:noFill/>
        </a:ln>
        <a:effectLst>
          <a:outerShdw blurRad="40000" dist="23000" dir="5400000" rotWithShape="0">
            <a:srgbClr val="000000">
              <a:alpha val="35000"/>
            </a:srgbClr>
          </a:outerShdw>
        </a:effectLst>
        <a:sp3d z="-110000">
          <a:bevelT w="40600" h="20600" prst="relaxedInset"/>
        </a:sp3d>
      </dsp:spPr>
      <dsp:style>
        <a:lnRef idx="0">
          <a:scrgbClr r="0" g="0" b="0"/>
        </a:lnRef>
        <a:fillRef idx="1">
          <a:scrgbClr r="0" g="0" b="0"/>
        </a:fillRef>
        <a:effectRef idx="2">
          <a:scrgbClr r="0" g="0" b="0"/>
        </a:effectRef>
        <a:fontRef idx="minor"/>
      </dsp:style>
      <dsp:txBody>
        <a:bodyPr spcFirstLastPara="0" vert="horz" wrap="square" lIns="0" tIns="0" rIns="0" bIns="0" numCol="1" spcCol="1270" anchor="ctr" anchorCtr="0">
          <a:noAutofit/>
        </a:bodyPr>
        <a:lstStyle/>
        <a:p>
          <a:pPr lvl="0" algn="ctr" defTabSz="622300" rtl="1">
            <a:lnSpc>
              <a:spcPct val="90000"/>
            </a:lnSpc>
            <a:spcBef>
              <a:spcPct val="0"/>
            </a:spcBef>
            <a:spcAft>
              <a:spcPct val="35000"/>
            </a:spcAft>
          </a:pPr>
          <a:endParaRPr lang="ar-SA" sz="1400" kern="1200"/>
        </a:p>
      </dsp:txBody>
      <dsp:txXfrm rot="10800000">
        <a:off x="3757254" y="4071333"/>
        <a:ext cx="514026" cy="345528"/>
      </dsp:txXfrm>
    </dsp:sp>
    <dsp:sp modelId="{ED60C0A3-BE8B-46EF-8AF4-6717563B7395}">
      <dsp:nvSpPr>
        <dsp:cNvPr id="0" name=""/>
        <dsp:cNvSpPr/>
      </dsp:nvSpPr>
      <dsp:spPr>
        <a:xfrm>
          <a:off x="2403793" y="4533084"/>
          <a:ext cx="1185635" cy="1185635"/>
        </a:xfrm>
        <a:prstGeom prst="ellipse">
          <a:avLst/>
        </a:prstGeom>
        <a:solidFill>
          <a:schemeClr val="accent1">
            <a:shade val="50000"/>
            <a:hueOff val="304917"/>
            <a:satOff val="-13236"/>
            <a:lumOff val="3231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7780" tIns="17780" rIns="17780" bIns="17780" numCol="1" spcCol="1270" anchor="ctr" anchorCtr="0">
          <a:noAutofit/>
        </a:bodyPr>
        <a:lstStyle/>
        <a:p>
          <a:pPr lvl="0" algn="ctr" defTabSz="622300" rtl="1">
            <a:lnSpc>
              <a:spcPct val="90000"/>
            </a:lnSpc>
            <a:spcBef>
              <a:spcPct val="0"/>
            </a:spcBef>
            <a:spcAft>
              <a:spcPct val="35000"/>
            </a:spcAft>
          </a:pPr>
          <a:r>
            <a:rPr lang="ar-SA" sz="1400" kern="1200" smtClean="0"/>
            <a:t>في صحتها</a:t>
          </a:r>
          <a:endParaRPr lang="ar-SA" sz="1400" kern="1200"/>
        </a:p>
      </dsp:txBody>
      <dsp:txXfrm>
        <a:off x="2577425" y="4706716"/>
        <a:ext cx="838371" cy="838371"/>
      </dsp:txXfrm>
    </dsp:sp>
    <dsp:sp modelId="{7B7994B8-C87F-4A91-89FE-93C7DB0E9909}">
      <dsp:nvSpPr>
        <dsp:cNvPr id="0" name=""/>
        <dsp:cNvSpPr/>
      </dsp:nvSpPr>
      <dsp:spPr>
        <a:xfrm rot="10309091">
          <a:off x="3260248" y="3256535"/>
          <a:ext cx="686790" cy="575880"/>
        </a:xfrm>
        <a:prstGeom prst="rightArrow">
          <a:avLst>
            <a:gd name="adj1" fmla="val 60000"/>
            <a:gd name="adj2" fmla="val 50000"/>
          </a:avLst>
        </a:prstGeom>
        <a:solidFill>
          <a:schemeClr val="accent1">
            <a:shade val="90000"/>
            <a:hueOff val="235209"/>
            <a:satOff val="-9311"/>
            <a:lumOff val="19395"/>
            <a:alphaOff val="0"/>
          </a:schemeClr>
        </a:solidFill>
        <a:ln>
          <a:noFill/>
        </a:ln>
        <a:effectLst>
          <a:outerShdw blurRad="40000" dist="23000" dir="5400000" rotWithShape="0">
            <a:srgbClr val="000000">
              <a:alpha val="35000"/>
            </a:srgbClr>
          </a:outerShdw>
        </a:effectLst>
        <a:sp3d z="-110000">
          <a:bevelT w="40600" h="20600" prst="relaxedInset"/>
        </a:sp3d>
      </dsp:spPr>
      <dsp:style>
        <a:lnRef idx="0">
          <a:scrgbClr r="0" g="0" b="0"/>
        </a:lnRef>
        <a:fillRef idx="1">
          <a:scrgbClr r="0" g="0" b="0"/>
        </a:fillRef>
        <a:effectRef idx="2">
          <a:scrgbClr r="0" g="0" b="0"/>
        </a:effectRef>
        <a:fontRef idx="minor"/>
      </dsp:style>
      <dsp:txBody>
        <a:bodyPr spcFirstLastPara="0" vert="horz" wrap="square" lIns="0" tIns="0" rIns="0" bIns="0" numCol="1" spcCol="1270" anchor="ctr" anchorCtr="0">
          <a:noAutofit/>
        </a:bodyPr>
        <a:lstStyle/>
        <a:p>
          <a:pPr lvl="0" algn="ctr" defTabSz="622300" rtl="1">
            <a:lnSpc>
              <a:spcPct val="90000"/>
            </a:lnSpc>
            <a:spcBef>
              <a:spcPct val="0"/>
            </a:spcBef>
            <a:spcAft>
              <a:spcPct val="35000"/>
            </a:spcAft>
          </a:pPr>
          <a:endParaRPr lang="ar-SA" sz="1400" kern="1200"/>
        </a:p>
      </dsp:txBody>
      <dsp:txXfrm rot="10800000">
        <a:off x="3432133" y="3359418"/>
        <a:ext cx="514026" cy="345528"/>
      </dsp:txXfrm>
    </dsp:sp>
    <dsp:sp modelId="{D870CF76-8697-42D8-8F2D-9F121BDA36E4}">
      <dsp:nvSpPr>
        <dsp:cNvPr id="0" name=""/>
        <dsp:cNvSpPr/>
      </dsp:nvSpPr>
      <dsp:spPr>
        <a:xfrm>
          <a:off x="1763482" y="3130998"/>
          <a:ext cx="1185635" cy="1185635"/>
        </a:xfrm>
        <a:prstGeom prst="ellipse">
          <a:avLst/>
        </a:prstGeom>
        <a:solidFill>
          <a:schemeClr val="accent1">
            <a:shade val="50000"/>
            <a:hueOff val="228687"/>
            <a:satOff val="-9927"/>
            <a:lumOff val="24232"/>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7780" tIns="17780" rIns="17780" bIns="17780" numCol="1" spcCol="1270" anchor="ctr" anchorCtr="0">
          <a:noAutofit/>
        </a:bodyPr>
        <a:lstStyle/>
        <a:p>
          <a:pPr lvl="0" algn="ctr" defTabSz="622300" rtl="1">
            <a:lnSpc>
              <a:spcPct val="90000"/>
            </a:lnSpc>
            <a:spcBef>
              <a:spcPct val="0"/>
            </a:spcBef>
            <a:spcAft>
              <a:spcPct val="35000"/>
            </a:spcAft>
          </a:pPr>
          <a:r>
            <a:rPr lang="ar-SA" sz="1400" kern="1200" smtClean="0"/>
            <a:t>في الوصية</a:t>
          </a:r>
          <a:endParaRPr lang="ar-SA" sz="1400" kern="1200"/>
        </a:p>
      </dsp:txBody>
      <dsp:txXfrm>
        <a:off x="1937114" y="3304630"/>
        <a:ext cx="838371" cy="838371"/>
      </dsp:txXfrm>
    </dsp:sp>
    <dsp:sp modelId="{B7916A80-B663-43EE-B94C-93E1E9B161ED}">
      <dsp:nvSpPr>
        <dsp:cNvPr id="0" name=""/>
        <dsp:cNvSpPr/>
      </dsp:nvSpPr>
      <dsp:spPr>
        <a:xfrm rot="12272727">
          <a:off x="3378557" y="2433682"/>
          <a:ext cx="686790" cy="575880"/>
        </a:xfrm>
        <a:prstGeom prst="rightArrow">
          <a:avLst>
            <a:gd name="adj1" fmla="val 60000"/>
            <a:gd name="adj2" fmla="val 50000"/>
          </a:avLst>
        </a:prstGeom>
        <a:solidFill>
          <a:schemeClr val="accent1">
            <a:shade val="90000"/>
            <a:hueOff val="156806"/>
            <a:satOff val="-6207"/>
            <a:lumOff val="12930"/>
            <a:alphaOff val="0"/>
          </a:schemeClr>
        </a:solidFill>
        <a:ln>
          <a:noFill/>
        </a:ln>
        <a:effectLst>
          <a:outerShdw blurRad="40000" dist="23000" dir="5400000" rotWithShape="0">
            <a:srgbClr val="000000">
              <a:alpha val="35000"/>
            </a:srgbClr>
          </a:outerShdw>
        </a:effectLst>
        <a:sp3d z="-110000">
          <a:bevelT w="40600" h="20600" prst="relaxedInset"/>
        </a:sp3d>
      </dsp:spPr>
      <dsp:style>
        <a:lnRef idx="0">
          <a:scrgbClr r="0" g="0" b="0"/>
        </a:lnRef>
        <a:fillRef idx="1">
          <a:scrgbClr r="0" g="0" b="0"/>
        </a:fillRef>
        <a:effectRef idx="2">
          <a:scrgbClr r="0" g="0" b="0"/>
        </a:effectRef>
        <a:fontRef idx="minor"/>
      </dsp:style>
      <dsp:txBody>
        <a:bodyPr spcFirstLastPara="0" vert="horz" wrap="square" lIns="0" tIns="0" rIns="0" bIns="0" numCol="1" spcCol="1270" anchor="ctr" anchorCtr="0">
          <a:noAutofit/>
        </a:bodyPr>
        <a:lstStyle/>
        <a:p>
          <a:pPr lvl="0" algn="ctr" defTabSz="622300" rtl="1">
            <a:lnSpc>
              <a:spcPct val="90000"/>
            </a:lnSpc>
            <a:spcBef>
              <a:spcPct val="0"/>
            </a:spcBef>
            <a:spcAft>
              <a:spcPct val="35000"/>
            </a:spcAft>
          </a:pPr>
          <a:endParaRPr lang="ar-SA" sz="1400" kern="1200"/>
        </a:p>
      </dsp:txBody>
      <dsp:txXfrm rot="10800000">
        <a:off x="3543515" y="2584742"/>
        <a:ext cx="514026" cy="345528"/>
      </dsp:txXfrm>
    </dsp:sp>
    <dsp:sp modelId="{E3393B8B-0848-46B7-80CE-1E1E6BFC8C1C}">
      <dsp:nvSpPr>
        <dsp:cNvPr id="0" name=""/>
        <dsp:cNvSpPr/>
      </dsp:nvSpPr>
      <dsp:spPr>
        <a:xfrm>
          <a:off x="1982842" y="1605310"/>
          <a:ext cx="1185635" cy="1185635"/>
        </a:xfrm>
        <a:prstGeom prst="ellipse">
          <a:avLst/>
        </a:prstGeom>
        <a:solidFill>
          <a:schemeClr val="accent1">
            <a:shade val="50000"/>
            <a:hueOff val="152458"/>
            <a:satOff val="-6618"/>
            <a:lumOff val="16155"/>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7780" tIns="17780" rIns="17780" bIns="17780" numCol="1" spcCol="1270" anchor="ctr" anchorCtr="0">
          <a:noAutofit/>
        </a:bodyPr>
        <a:lstStyle/>
        <a:p>
          <a:pPr lvl="0" algn="ctr" defTabSz="622300" rtl="1">
            <a:lnSpc>
              <a:spcPct val="90000"/>
            </a:lnSpc>
            <a:spcBef>
              <a:spcPct val="0"/>
            </a:spcBef>
            <a:spcAft>
              <a:spcPct val="35000"/>
            </a:spcAft>
          </a:pPr>
          <a:r>
            <a:rPr lang="ar-SA" sz="1400" kern="1200" smtClean="0"/>
            <a:t>في جسدها بعد موتها</a:t>
          </a:r>
          <a:endParaRPr lang="ar-SA" sz="1400" kern="1200"/>
        </a:p>
      </dsp:txBody>
      <dsp:txXfrm>
        <a:off x="2156474" y="1778942"/>
        <a:ext cx="838371" cy="838371"/>
      </dsp:txXfrm>
    </dsp:sp>
    <dsp:sp modelId="{4C66086E-3D79-4ED1-B35D-2BCBB06750F3}">
      <dsp:nvSpPr>
        <dsp:cNvPr id="0" name=""/>
        <dsp:cNvSpPr/>
      </dsp:nvSpPr>
      <dsp:spPr>
        <a:xfrm rot="14236364">
          <a:off x="3922952" y="1805416"/>
          <a:ext cx="686790" cy="575880"/>
        </a:xfrm>
        <a:prstGeom prst="rightArrow">
          <a:avLst>
            <a:gd name="adj1" fmla="val 60000"/>
            <a:gd name="adj2" fmla="val 50000"/>
          </a:avLst>
        </a:prstGeom>
        <a:solidFill>
          <a:schemeClr val="accent1">
            <a:shade val="90000"/>
            <a:hueOff val="78403"/>
            <a:satOff val="-3104"/>
            <a:lumOff val="6465"/>
            <a:alphaOff val="0"/>
          </a:schemeClr>
        </a:solidFill>
        <a:ln>
          <a:noFill/>
        </a:ln>
        <a:effectLst>
          <a:outerShdw blurRad="40000" dist="23000" dir="5400000" rotWithShape="0">
            <a:srgbClr val="000000">
              <a:alpha val="35000"/>
            </a:srgbClr>
          </a:outerShdw>
        </a:effectLst>
        <a:sp3d z="-110000">
          <a:bevelT w="40600" h="20600" prst="relaxedInset"/>
        </a:sp3d>
      </dsp:spPr>
      <dsp:style>
        <a:lnRef idx="0">
          <a:scrgbClr r="0" g="0" b="0"/>
        </a:lnRef>
        <a:fillRef idx="1">
          <a:scrgbClr r="0" g="0" b="0"/>
        </a:fillRef>
        <a:effectRef idx="2">
          <a:scrgbClr r="0" g="0" b="0"/>
        </a:effectRef>
        <a:fontRef idx="minor"/>
      </dsp:style>
      <dsp:txBody>
        <a:bodyPr spcFirstLastPara="0" vert="horz" wrap="square" lIns="0" tIns="0" rIns="0" bIns="0" numCol="1" spcCol="1270" anchor="ctr" anchorCtr="0">
          <a:noAutofit/>
        </a:bodyPr>
        <a:lstStyle/>
        <a:p>
          <a:pPr lvl="0" algn="ctr" defTabSz="622300" rtl="1">
            <a:lnSpc>
              <a:spcPct val="90000"/>
            </a:lnSpc>
            <a:spcBef>
              <a:spcPct val="0"/>
            </a:spcBef>
            <a:spcAft>
              <a:spcPct val="35000"/>
            </a:spcAft>
          </a:pPr>
          <a:endParaRPr lang="ar-SA" sz="1400" kern="1200"/>
        </a:p>
      </dsp:txBody>
      <dsp:txXfrm rot="10800000">
        <a:off x="4056036" y="1993261"/>
        <a:ext cx="514026" cy="345528"/>
      </dsp:txXfrm>
    </dsp:sp>
    <dsp:sp modelId="{65F303B0-B654-45B8-AD20-24ECD9D42634}">
      <dsp:nvSpPr>
        <dsp:cNvPr id="0" name=""/>
        <dsp:cNvSpPr/>
      </dsp:nvSpPr>
      <dsp:spPr>
        <a:xfrm>
          <a:off x="2992229" y="440415"/>
          <a:ext cx="1185635" cy="1185635"/>
        </a:xfrm>
        <a:prstGeom prst="ellipse">
          <a:avLst/>
        </a:prstGeom>
        <a:solidFill>
          <a:schemeClr val="accent1">
            <a:shade val="50000"/>
            <a:hueOff val="76229"/>
            <a:satOff val="-3309"/>
            <a:lumOff val="8077"/>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7780" tIns="17780" rIns="17780" bIns="17780" numCol="1" spcCol="1270" anchor="ctr" anchorCtr="0">
          <a:noAutofit/>
        </a:bodyPr>
        <a:lstStyle/>
        <a:p>
          <a:pPr lvl="0" algn="ctr" defTabSz="622300" rtl="1">
            <a:lnSpc>
              <a:spcPct val="90000"/>
            </a:lnSpc>
            <a:spcBef>
              <a:spcPct val="0"/>
            </a:spcBef>
            <a:spcAft>
              <a:spcPct val="35000"/>
            </a:spcAft>
          </a:pPr>
          <a:r>
            <a:rPr lang="ar-SA" sz="1400" kern="1200" smtClean="0"/>
            <a:t>في قبرها</a:t>
          </a:r>
          <a:endParaRPr lang="ar-SA" sz="1400" kern="1200"/>
        </a:p>
      </dsp:txBody>
      <dsp:txXfrm>
        <a:off x="3165861" y="614047"/>
        <a:ext cx="838371" cy="838371"/>
      </dsp:txXfrm>
    </dsp:sp>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a:sp3d extrusionH="28000" prstMaterial="matte"/>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C264F13B-4F18-4C8C-8587-EF07CA9CCFAA}" type="datetimeFigureOut">
              <a:rPr lang="ar-SA" smtClean="0"/>
              <a:pPr/>
              <a:t>14/06/37</a:t>
            </a:fld>
            <a:endParaRPr lang="ar-SA"/>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CBFFB03B-5E1F-4FBE-AEB0-F91D7898CE60}" type="slidenum">
              <a:rPr lang="ar-SA" smtClean="0"/>
              <a:pPr/>
              <a:t>‹#›</a:t>
            </a:fld>
            <a:endParaRPr lang="ar-SA"/>
          </a:p>
        </p:txBody>
      </p:sp>
    </p:spTree>
    <p:extLst>
      <p:ext uri="{BB962C8B-B14F-4D97-AF65-F5344CB8AC3E}">
        <p14:creationId xmlns:p14="http://schemas.microsoft.com/office/powerpoint/2010/main" val="3388352882"/>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عنصر نائب لصورة الشريحة 1"/>
          <p:cNvSpPr>
            <a:spLocks noGrp="1" noRot="1" noChangeAspect="1" noTextEdit="1"/>
          </p:cNvSpPr>
          <p:nvPr>
            <p:ph type="sldImg"/>
          </p:nvPr>
        </p:nvSpPr>
        <p:spPr bwMode="auto">
          <a:noFill/>
          <a:ln>
            <a:solidFill>
              <a:srgbClr val="000000"/>
            </a:solidFill>
            <a:miter lim="800000"/>
            <a:headEnd/>
            <a:tailEnd/>
          </a:ln>
        </p:spPr>
      </p:sp>
      <p:sp>
        <p:nvSpPr>
          <p:cNvPr id="18435" name="عنصر نائب للملاحظات 2"/>
          <p:cNvSpPr>
            <a:spLocks noGrp="1"/>
          </p:cNvSpPr>
          <p:nvPr>
            <p:ph type="body" idx="1"/>
          </p:nvPr>
        </p:nvSpPr>
        <p:spPr bwMode="auto">
          <a:noFill/>
        </p:spPr>
        <p:txBody>
          <a:bodyPr/>
          <a:lstStyle/>
          <a:p>
            <a:pPr eaLnBrk="1" hangingPunct="1"/>
            <a:r>
              <a:rPr lang="en-GB" smtClean="0"/>
              <a:t>http://powerpoint2.com/vb</a:t>
            </a:r>
            <a:endParaRPr lang="ar-SA" smtClean="0"/>
          </a:p>
        </p:txBody>
      </p:sp>
      <p:sp>
        <p:nvSpPr>
          <p:cNvPr id="18436" name="عنصر نائب لرقم الشريحة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E37A9C2-8269-4B16-8983-6097099F701B}" type="slidenum">
              <a:rPr lang="ar-SA" smtClean="0"/>
              <a:pPr/>
              <a:t>67</a:t>
            </a:fld>
            <a:endParaRPr lang="ar-SA"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عنصر نائب لصورة الشريحة 1"/>
          <p:cNvSpPr>
            <a:spLocks noGrp="1" noRot="1" noChangeAspect="1" noTextEdit="1"/>
          </p:cNvSpPr>
          <p:nvPr>
            <p:ph type="sldImg"/>
          </p:nvPr>
        </p:nvSpPr>
        <p:spPr bwMode="auto">
          <a:noFill/>
          <a:ln>
            <a:solidFill>
              <a:srgbClr val="000000"/>
            </a:solidFill>
            <a:miter lim="800000"/>
            <a:headEnd/>
            <a:tailEnd/>
          </a:ln>
        </p:spPr>
      </p:sp>
      <p:sp>
        <p:nvSpPr>
          <p:cNvPr id="19459" name="عنصر نائب للملاحظات 2"/>
          <p:cNvSpPr>
            <a:spLocks noGrp="1"/>
          </p:cNvSpPr>
          <p:nvPr>
            <p:ph type="body" idx="1"/>
          </p:nvPr>
        </p:nvSpPr>
        <p:spPr bwMode="auto">
          <a:noFill/>
        </p:spPr>
        <p:txBody>
          <a:bodyPr/>
          <a:lstStyle/>
          <a:p>
            <a:pPr eaLnBrk="1" hangingPunct="1"/>
            <a:endParaRPr lang="ar-SA" smtClean="0"/>
          </a:p>
        </p:txBody>
      </p:sp>
      <p:sp>
        <p:nvSpPr>
          <p:cNvPr id="19460" name="عنصر نائب لرقم الشريحة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14042D1-F6D3-4DF4-B018-9747203D4463}" type="slidenum">
              <a:rPr lang="ar-SA" smtClean="0"/>
              <a:pPr/>
              <a:t>77</a:t>
            </a:fld>
            <a:endParaRPr lang="ar-SA"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عنصر نائب لصورة الشريحة 1"/>
          <p:cNvSpPr>
            <a:spLocks noGrp="1" noRot="1" noChangeAspect="1" noTextEdit="1"/>
          </p:cNvSpPr>
          <p:nvPr>
            <p:ph type="sldImg"/>
          </p:nvPr>
        </p:nvSpPr>
        <p:spPr bwMode="auto">
          <a:noFill/>
          <a:ln>
            <a:solidFill>
              <a:srgbClr val="000000"/>
            </a:solidFill>
            <a:miter lim="800000"/>
            <a:headEnd/>
            <a:tailEnd/>
          </a:ln>
        </p:spPr>
      </p:sp>
      <p:sp>
        <p:nvSpPr>
          <p:cNvPr id="19459" name="عنصر نائب للملاحظات 2"/>
          <p:cNvSpPr>
            <a:spLocks noGrp="1"/>
          </p:cNvSpPr>
          <p:nvPr>
            <p:ph type="body" idx="1"/>
          </p:nvPr>
        </p:nvSpPr>
        <p:spPr bwMode="auto">
          <a:noFill/>
        </p:spPr>
        <p:txBody>
          <a:bodyPr/>
          <a:lstStyle/>
          <a:p>
            <a:pPr eaLnBrk="1" hangingPunct="1"/>
            <a:endParaRPr lang="ar-SA" smtClean="0"/>
          </a:p>
        </p:txBody>
      </p:sp>
      <p:sp>
        <p:nvSpPr>
          <p:cNvPr id="19460" name="عنصر نائب لرقم الشريحة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14042D1-F6D3-4DF4-B018-9747203D4463}" type="slidenum">
              <a:rPr lang="ar-SA" smtClean="0"/>
              <a:pPr/>
              <a:t>78</a:t>
            </a:fld>
            <a:endParaRPr lang="ar-SA"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Slide Image Placeholder 1"/>
          <p:cNvSpPr>
            <a:spLocks noGrp="1" noRot="1" noChangeAspect="1" noTextEdit="1"/>
          </p:cNvSpPr>
          <p:nvPr>
            <p:ph type="sldImg"/>
          </p:nvPr>
        </p:nvSpPr>
        <p:spPr>
          <a:ln/>
        </p:spPr>
      </p:sp>
      <p:sp>
        <p:nvSpPr>
          <p:cNvPr id="226307" name="Notes Placeholder 2"/>
          <p:cNvSpPr>
            <a:spLocks noGrp="1"/>
          </p:cNvSpPr>
          <p:nvPr>
            <p:ph type="body" idx="1"/>
          </p:nvPr>
        </p:nvSpPr>
        <p:spPr>
          <a:noFill/>
          <a:ln/>
        </p:spPr>
        <p:txBody>
          <a:bodyPr/>
          <a:lstStyle/>
          <a:p>
            <a:endParaRPr lang="ar-SA" smtClean="0">
              <a:latin typeface="Arial" pitchFamily="34" charset="0"/>
              <a:cs typeface="Arial" pitchFamily="34" charset="0"/>
            </a:endParaRPr>
          </a:p>
        </p:txBody>
      </p:sp>
      <p:sp>
        <p:nvSpPr>
          <p:cNvPr id="226308" name="Slide Number Placeholder 3"/>
          <p:cNvSpPr>
            <a:spLocks noGrp="1"/>
          </p:cNvSpPr>
          <p:nvPr>
            <p:ph type="sldNum" sz="quarter" idx="5"/>
          </p:nvPr>
        </p:nvSpPr>
        <p:spPr>
          <a:noFill/>
        </p:spPr>
        <p:txBody>
          <a:bodyPr/>
          <a:lstStyle/>
          <a:p>
            <a:fld id="{89D42ADA-E289-436F-9246-BD3628ECA8B7}" type="slidenum">
              <a:rPr lang="ar-SA" smtClean="0">
                <a:latin typeface="Arial" pitchFamily="34" charset="0"/>
                <a:cs typeface="Arial" pitchFamily="34" charset="0"/>
              </a:rPr>
              <a:pPr/>
              <a:t>79</a:t>
            </a:fld>
            <a:endParaRPr lang="en-US" smtClean="0">
              <a:latin typeface="Arial" pitchFamily="34" charset="0"/>
              <a:cs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Slide Image Placeholder 1"/>
          <p:cNvSpPr>
            <a:spLocks noGrp="1" noRot="1" noChangeAspect="1" noTextEdit="1"/>
          </p:cNvSpPr>
          <p:nvPr>
            <p:ph type="sldImg"/>
          </p:nvPr>
        </p:nvSpPr>
        <p:spPr>
          <a:ln/>
        </p:spPr>
      </p:sp>
      <p:sp>
        <p:nvSpPr>
          <p:cNvPr id="227331" name="Notes Placeholder 2"/>
          <p:cNvSpPr>
            <a:spLocks noGrp="1"/>
          </p:cNvSpPr>
          <p:nvPr>
            <p:ph type="body" idx="1"/>
          </p:nvPr>
        </p:nvSpPr>
        <p:spPr>
          <a:noFill/>
          <a:ln/>
        </p:spPr>
        <p:txBody>
          <a:bodyPr/>
          <a:lstStyle/>
          <a:p>
            <a:endParaRPr lang="ar-SA" smtClean="0">
              <a:latin typeface="Arial" pitchFamily="34" charset="0"/>
              <a:cs typeface="Arial" pitchFamily="34" charset="0"/>
            </a:endParaRPr>
          </a:p>
        </p:txBody>
      </p:sp>
      <p:sp>
        <p:nvSpPr>
          <p:cNvPr id="227332" name="Slide Number Placeholder 3"/>
          <p:cNvSpPr>
            <a:spLocks noGrp="1"/>
          </p:cNvSpPr>
          <p:nvPr>
            <p:ph type="sldNum" sz="quarter" idx="5"/>
          </p:nvPr>
        </p:nvSpPr>
        <p:spPr>
          <a:noFill/>
        </p:spPr>
        <p:txBody>
          <a:bodyPr/>
          <a:lstStyle/>
          <a:p>
            <a:fld id="{486B24A5-C30E-46BB-89CE-75AEB3EF6C40}" type="slidenum">
              <a:rPr lang="ar-SA" smtClean="0">
                <a:latin typeface="Arial" pitchFamily="34" charset="0"/>
                <a:cs typeface="Arial" pitchFamily="34" charset="0"/>
              </a:rPr>
              <a:pPr/>
              <a:t>82</a:t>
            </a:fld>
            <a:endParaRPr lang="en-US" smtClean="0">
              <a:latin typeface="Arial" pitchFamily="34" charset="0"/>
              <a:cs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Slide Image Placeholder 1"/>
          <p:cNvSpPr>
            <a:spLocks noGrp="1" noRot="1" noChangeAspect="1" noTextEdit="1"/>
          </p:cNvSpPr>
          <p:nvPr>
            <p:ph type="sldImg"/>
          </p:nvPr>
        </p:nvSpPr>
        <p:spPr>
          <a:ln/>
        </p:spPr>
      </p:sp>
      <p:sp>
        <p:nvSpPr>
          <p:cNvPr id="228355" name="Notes Placeholder 2"/>
          <p:cNvSpPr>
            <a:spLocks noGrp="1"/>
          </p:cNvSpPr>
          <p:nvPr>
            <p:ph type="body" idx="1"/>
          </p:nvPr>
        </p:nvSpPr>
        <p:spPr>
          <a:noFill/>
          <a:ln/>
        </p:spPr>
        <p:txBody>
          <a:bodyPr/>
          <a:lstStyle/>
          <a:p>
            <a:endParaRPr lang="ar-SA" smtClean="0">
              <a:latin typeface="Arial" pitchFamily="34" charset="0"/>
              <a:cs typeface="Arial" pitchFamily="34" charset="0"/>
            </a:endParaRPr>
          </a:p>
        </p:txBody>
      </p:sp>
      <p:sp>
        <p:nvSpPr>
          <p:cNvPr id="228356" name="Slide Number Placeholder 3"/>
          <p:cNvSpPr>
            <a:spLocks noGrp="1"/>
          </p:cNvSpPr>
          <p:nvPr>
            <p:ph type="sldNum" sz="quarter" idx="5"/>
          </p:nvPr>
        </p:nvSpPr>
        <p:spPr>
          <a:noFill/>
        </p:spPr>
        <p:txBody>
          <a:bodyPr/>
          <a:lstStyle/>
          <a:p>
            <a:fld id="{C3CEACF8-5B5D-4BCF-962C-6A2DCC4C8DE3}" type="slidenum">
              <a:rPr lang="ar-SA" smtClean="0">
                <a:latin typeface="Arial" pitchFamily="34" charset="0"/>
                <a:cs typeface="Arial" pitchFamily="34" charset="0"/>
              </a:rPr>
              <a:pPr/>
              <a:t>83</a:t>
            </a:fld>
            <a:endParaRPr lang="en-US" smtClean="0">
              <a:latin typeface="Arial" pitchFamily="34" charset="0"/>
              <a:cs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Slide Image Placeholder 1"/>
          <p:cNvSpPr>
            <a:spLocks noGrp="1" noRot="1" noChangeAspect="1" noTextEdit="1"/>
          </p:cNvSpPr>
          <p:nvPr>
            <p:ph type="sldImg"/>
          </p:nvPr>
        </p:nvSpPr>
        <p:spPr>
          <a:ln/>
        </p:spPr>
      </p:sp>
      <p:sp>
        <p:nvSpPr>
          <p:cNvPr id="229379" name="Notes Placeholder 2"/>
          <p:cNvSpPr>
            <a:spLocks noGrp="1"/>
          </p:cNvSpPr>
          <p:nvPr>
            <p:ph type="body" idx="1"/>
          </p:nvPr>
        </p:nvSpPr>
        <p:spPr>
          <a:noFill/>
          <a:ln/>
        </p:spPr>
        <p:txBody>
          <a:bodyPr/>
          <a:lstStyle/>
          <a:p>
            <a:endParaRPr lang="ar-SA" smtClean="0">
              <a:latin typeface="Arial" pitchFamily="34" charset="0"/>
              <a:cs typeface="Arial" pitchFamily="34" charset="0"/>
            </a:endParaRPr>
          </a:p>
        </p:txBody>
      </p:sp>
      <p:sp>
        <p:nvSpPr>
          <p:cNvPr id="229380" name="Slide Number Placeholder 3"/>
          <p:cNvSpPr>
            <a:spLocks noGrp="1"/>
          </p:cNvSpPr>
          <p:nvPr>
            <p:ph type="sldNum" sz="quarter" idx="5"/>
          </p:nvPr>
        </p:nvSpPr>
        <p:spPr>
          <a:noFill/>
        </p:spPr>
        <p:txBody>
          <a:bodyPr/>
          <a:lstStyle/>
          <a:p>
            <a:fld id="{1957B1C7-4E6F-4AFC-93A3-8894644322F5}" type="slidenum">
              <a:rPr lang="ar-SA" smtClean="0">
                <a:latin typeface="Arial" pitchFamily="34" charset="0"/>
                <a:cs typeface="Arial" pitchFamily="34" charset="0"/>
              </a:rPr>
              <a:pPr/>
              <a:t>84</a:t>
            </a:fld>
            <a:endParaRPr lang="en-US" smtClean="0">
              <a:latin typeface="Arial" pitchFamily="34" charset="0"/>
              <a:cs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Slide Image Placeholder 1"/>
          <p:cNvSpPr>
            <a:spLocks noGrp="1" noRot="1" noChangeAspect="1" noTextEdit="1"/>
          </p:cNvSpPr>
          <p:nvPr>
            <p:ph type="sldImg"/>
          </p:nvPr>
        </p:nvSpPr>
        <p:spPr>
          <a:ln/>
        </p:spPr>
      </p:sp>
      <p:sp>
        <p:nvSpPr>
          <p:cNvPr id="236547" name="Notes Placeholder 2"/>
          <p:cNvSpPr>
            <a:spLocks noGrp="1"/>
          </p:cNvSpPr>
          <p:nvPr>
            <p:ph type="body" idx="1"/>
          </p:nvPr>
        </p:nvSpPr>
        <p:spPr>
          <a:noFill/>
          <a:ln/>
        </p:spPr>
        <p:txBody>
          <a:bodyPr/>
          <a:lstStyle/>
          <a:p>
            <a:endParaRPr lang="ar-SA" smtClean="0">
              <a:latin typeface="Arial" pitchFamily="34" charset="0"/>
              <a:cs typeface="Arial" pitchFamily="34" charset="0"/>
            </a:endParaRPr>
          </a:p>
        </p:txBody>
      </p:sp>
      <p:sp>
        <p:nvSpPr>
          <p:cNvPr id="236548" name="Slide Number Placeholder 3"/>
          <p:cNvSpPr>
            <a:spLocks noGrp="1"/>
          </p:cNvSpPr>
          <p:nvPr>
            <p:ph type="sldNum" sz="quarter" idx="5"/>
          </p:nvPr>
        </p:nvSpPr>
        <p:spPr>
          <a:noFill/>
        </p:spPr>
        <p:txBody>
          <a:bodyPr/>
          <a:lstStyle/>
          <a:p>
            <a:fld id="{3B0D11E8-E749-4C48-9ED0-1518D8245377}" type="slidenum">
              <a:rPr lang="ar-SA" smtClean="0">
                <a:latin typeface="Arial" pitchFamily="34" charset="0"/>
                <a:cs typeface="Arial" pitchFamily="34" charset="0"/>
              </a:rPr>
              <a:pPr/>
              <a:t>100</a:t>
            </a:fld>
            <a:endParaRPr lang="en-US" smtClean="0">
              <a:latin typeface="Arial" pitchFamily="34" charset="0"/>
              <a:cs typeface="Arial"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Slide Image Placeholder 1"/>
          <p:cNvSpPr>
            <a:spLocks noGrp="1" noRot="1" noChangeAspect="1" noTextEdit="1"/>
          </p:cNvSpPr>
          <p:nvPr>
            <p:ph type="sldImg"/>
          </p:nvPr>
        </p:nvSpPr>
        <p:spPr>
          <a:ln/>
        </p:spPr>
      </p:sp>
      <p:sp>
        <p:nvSpPr>
          <p:cNvPr id="269315" name="Notes Placeholder 2"/>
          <p:cNvSpPr>
            <a:spLocks noGrp="1"/>
          </p:cNvSpPr>
          <p:nvPr>
            <p:ph type="body" idx="1"/>
          </p:nvPr>
        </p:nvSpPr>
        <p:spPr>
          <a:noFill/>
          <a:ln/>
        </p:spPr>
        <p:txBody>
          <a:bodyPr/>
          <a:lstStyle/>
          <a:p>
            <a:endParaRPr lang="ar-SA" smtClean="0">
              <a:latin typeface="Arial" pitchFamily="34" charset="0"/>
              <a:cs typeface="Arial" pitchFamily="34" charset="0"/>
            </a:endParaRPr>
          </a:p>
        </p:txBody>
      </p:sp>
      <p:sp>
        <p:nvSpPr>
          <p:cNvPr id="269316" name="Slide Number Placeholder 3"/>
          <p:cNvSpPr>
            <a:spLocks noGrp="1"/>
          </p:cNvSpPr>
          <p:nvPr>
            <p:ph type="sldNum" sz="quarter" idx="5"/>
          </p:nvPr>
        </p:nvSpPr>
        <p:spPr>
          <a:noFill/>
        </p:spPr>
        <p:txBody>
          <a:bodyPr/>
          <a:lstStyle/>
          <a:p>
            <a:fld id="{AB52A187-386A-44F1-A147-B170FAE0C869}" type="slidenum">
              <a:rPr lang="ar-SA" smtClean="0">
                <a:latin typeface="Arial" pitchFamily="34" charset="0"/>
                <a:cs typeface="Arial" pitchFamily="34" charset="0"/>
              </a:rPr>
              <a:pPr/>
              <a:t>112</a:t>
            </a:fld>
            <a:endParaRPr lang="en-US" smtClean="0">
              <a:latin typeface="Arial" pitchFamily="34" charset="0"/>
              <a:cs typeface="Arial"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Slide Image Placeholder 1"/>
          <p:cNvSpPr>
            <a:spLocks noGrp="1" noRot="1" noChangeAspect="1" noTextEdit="1"/>
          </p:cNvSpPr>
          <p:nvPr>
            <p:ph type="sldImg"/>
          </p:nvPr>
        </p:nvSpPr>
        <p:spPr>
          <a:ln/>
        </p:spPr>
      </p:sp>
      <p:sp>
        <p:nvSpPr>
          <p:cNvPr id="212995" name="Notes Placeholder 2"/>
          <p:cNvSpPr>
            <a:spLocks noGrp="1"/>
          </p:cNvSpPr>
          <p:nvPr>
            <p:ph type="body" idx="1"/>
          </p:nvPr>
        </p:nvSpPr>
        <p:spPr>
          <a:noFill/>
          <a:ln/>
        </p:spPr>
        <p:txBody>
          <a:bodyPr/>
          <a:lstStyle/>
          <a:p>
            <a:endParaRPr lang="en-US" smtClean="0">
              <a:latin typeface="Arial" pitchFamily="34" charset="0"/>
              <a:cs typeface="Arial" pitchFamily="34" charset="0"/>
            </a:endParaRPr>
          </a:p>
        </p:txBody>
      </p:sp>
      <p:sp>
        <p:nvSpPr>
          <p:cNvPr id="212996" name="Slide Number Placeholder 3"/>
          <p:cNvSpPr>
            <a:spLocks noGrp="1"/>
          </p:cNvSpPr>
          <p:nvPr>
            <p:ph type="sldNum" sz="quarter" idx="5"/>
          </p:nvPr>
        </p:nvSpPr>
        <p:spPr>
          <a:noFill/>
        </p:spPr>
        <p:txBody>
          <a:bodyPr/>
          <a:lstStyle/>
          <a:p>
            <a:fld id="{7A2E51E1-65AE-4EA4-A018-9370704B64F4}" type="slidenum">
              <a:rPr lang="ar-SA" smtClean="0">
                <a:latin typeface="Arial" pitchFamily="34" charset="0"/>
                <a:cs typeface="Arial" pitchFamily="34" charset="0"/>
              </a:rPr>
              <a:pPr/>
              <a:t>113</a:t>
            </a:fld>
            <a:endParaRPr lang="en-US" smtClean="0">
              <a:latin typeface="Arial" pitchFamily="34" charset="0"/>
              <a:cs typeface="Arial"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Slide Image Placeholder 1"/>
          <p:cNvSpPr>
            <a:spLocks noGrp="1" noRot="1" noChangeAspect="1" noTextEdit="1"/>
          </p:cNvSpPr>
          <p:nvPr>
            <p:ph type="sldImg"/>
          </p:nvPr>
        </p:nvSpPr>
        <p:spPr>
          <a:ln/>
        </p:spPr>
      </p:sp>
      <p:sp>
        <p:nvSpPr>
          <p:cNvPr id="215043" name="Notes Placeholder 2"/>
          <p:cNvSpPr>
            <a:spLocks noGrp="1"/>
          </p:cNvSpPr>
          <p:nvPr>
            <p:ph type="body" idx="1"/>
          </p:nvPr>
        </p:nvSpPr>
        <p:spPr>
          <a:noFill/>
          <a:ln/>
        </p:spPr>
        <p:txBody>
          <a:bodyPr/>
          <a:lstStyle/>
          <a:p>
            <a:endParaRPr lang="ar-SA" smtClean="0">
              <a:latin typeface="Arial" pitchFamily="34" charset="0"/>
              <a:cs typeface="Arial" pitchFamily="34" charset="0"/>
            </a:endParaRPr>
          </a:p>
        </p:txBody>
      </p:sp>
      <p:sp>
        <p:nvSpPr>
          <p:cNvPr id="215044" name="Slide Number Placeholder 3"/>
          <p:cNvSpPr>
            <a:spLocks noGrp="1"/>
          </p:cNvSpPr>
          <p:nvPr>
            <p:ph type="sldNum" sz="quarter" idx="5"/>
          </p:nvPr>
        </p:nvSpPr>
        <p:spPr>
          <a:noFill/>
        </p:spPr>
        <p:txBody>
          <a:bodyPr/>
          <a:lstStyle/>
          <a:p>
            <a:fld id="{387B5B12-324B-4394-892D-CF4A5E122D4C}" type="slidenum">
              <a:rPr lang="ar-SA" smtClean="0">
                <a:latin typeface="Arial" pitchFamily="34" charset="0"/>
                <a:cs typeface="Arial" pitchFamily="34" charset="0"/>
              </a:rPr>
              <a:pPr/>
              <a:t>114</a:t>
            </a:fld>
            <a:endParaRPr lang="en-US" smtClean="0">
              <a:latin typeface="Arial" pitchFamily="34" charset="0"/>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عنصر نائب لصورة الشريحة 1"/>
          <p:cNvSpPr>
            <a:spLocks noGrp="1" noRot="1" noChangeAspect="1" noTextEdit="1"/>
          </p:cNvSpPr>
          <p:nvPr>
            <p:ph type="sldImg"/>
          </p:nvPr>
        </p:nvSpPr>
        <p:spPr bwMode="auto">
          <a:noFill/>
          <a:ln>
            <a:solidFill>
              <a:srgbClr val="000000"/>
            </a:solidFill>
            <a:miter lim="800000"/>
            <a:headEnd/>
            <a:tailEnd/>
          </a:ln>
        </p:spPr>
      </p:sp>
      <p:sp>
        <p:nvSpPr>
          <p:cNvPr id="19459" name="عنصر نائب للملاحظات 2"/>
          <p:cNvSpPr>
            <a:spLocks noGrp="1"/>
          </p:cNvSpPr>
          <p:nvPr>
            <p:ph type="body" idx="1"/>
          </p:nvPr>
        </p:nvSpPr>
        <p:spPr bwMode="auto">
          <a:noFill/>
        </p:spPr>
        <p:txBody>
          <a:bodyPr/>
          <a:lstStyle/>
          <a:p>
            <a:pPr eaLnBrk="1" hangingPunct="1"/>
            <a:endParaRPr lang="ar-SA" smtClean="0"/>
          </a:p>
        </p:txBody>
      </p:sp>
      <p:sp>
        <p:nvSpPr>
          <p:cNvPr id="19460" name="عنصر نائب لرقم الشريحة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14042D1-F6D3-4DF4-B018-9747203D4463}" type="slidenum">
              <a:rPr lang="ar-SA" smtClean="0"/>
              <a:pPr/>
              <a:t>69</a:t>
            </a:fld>
            <a:endParaRPr lang="ar-SA"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Slide Image Placeholder 1"/>
          <p:cNvSpPr>
            <a:spLocks noGrp="1" noRot="1" noChangeAspect="1" noTextEdit="1"/>
          </p:cNvSpPr>
          <p:nvPr>
            <p:ph type="sldImg"/>
          </p:nvPr>
        </p:nvSpPr>
        <p:spPr>
          <a:ln/>
        </p:spPr>
      </p:sp>
      <p:sp>
        <p:nvSpPr>
          <p:cNvPr id="271363" name="Notes Placeholder 2"/>
          <p:cNvSpPr>
            <a:spLocks noGrp="1"/>
          </p:cNvSpPr>
          <p:nvPr>
            <p:ph type="body" idx="1"/>
          </p:nvPr>
        </p:nvSpPr>
        <p:spPr>
          <a:noFill/>
          <a:ln/>
        </p:spPr>
        <p:txBody>
          <a:bodyPr/>
          <a:lstStyle/>
          <a:p>
            <a:endParaRPr lang="ar-SA" smtClean="0">
              <a:latin typeface="Arial" pitchFamily="34" charset="0"/>
              <a:cs typeface="Arial" pitchFamily="34" charset="0"/>
            </a:endParaRPr>
          </a:p>
        </p:txBody>
      </p:sp>
      <p:sp>
        <p:nvSpPr>
          <p:cNvPr id="271364" name="Slide Number Placeholder 3"/>
          <p:cNvSpPr>
            <a:spLocks noGrp="1"/>
          </p:cNvSpPr>
          <p:nvPr>
            <p:ph type="sldNum" sz="quarter" idx="5"/>
          </p:nvPr>
        </p:nvSpPr>
        <p:spPr>
          <a:noFill/>
        </p:spPr>
        <p:txBody>
          <a:bodyPr/>
          <a:lstStyle/>
          <a:p>
            <a:fld id="{6DF89E91-D614-490A-B25E-68B392F53AA7}" type="slidenum">
              <a:rPr lang="ar-SA" smtClean="0">
                <a:latin typeface="Arial" pitchFamily="34" charset="0"/>
                <a:cs typeface="Arial" pitchFamily="34" charset="0"/>
              </a:rPr>
              <a:pPr/>
              <a:t>124</a:t>
            </a:fld>
            <a:endParaRPr lang="en-US" smtClean="0">
              <a:latin typeface="Arial" pitchFamily="34" charset="0"/>
              <a:cs typeface="Arial"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Slide Image Placeholder 1"/>
          <p:cNvSpPr>
            <a:spLocks noGrp="1" noRot="1" noChangeAspect="1" noTextEdit="1"/>
          </p:cNvSpPr>
          <p:nvPr>
            <p:ph type="sldImg"/>
          </p:nvPr>
        </p:nvSpPr>
        <p:spPr>
          <a:ln/>
        </p:spPr>
      </p:sp>
      <p:sp>
        <p:nvSpPr>
          <p:cNvPr id="233475" name="Notes Placeholder 2"/>
          <p:cNvSpPr>
            <a:spLocks noGrp="1"/>
          </p:cNvSpPr>
          <p:nvPr>
            <p:ph type="body" idx="1"/>
          </p:nvPr>
        </p:nvSpPr>
        <p:spPr>
          <a:noFill/>
          <a:ln/>
        </p:spPr>
        <p:txBody>
          <a:bodyPr/>
          <a:lstStyle/>
          <a:p>
            <a:endParaRPr lang="en-US" smtClean="0">
              <a:latin typeface="Arial" pitchFamily="34" charset="0"/>
              <a:cs typeface="Arial" pitchFamily="34" charset="0"/>
            </a:endParaRPr>
          </a:p>
        </p:txBody>
      </p:sp>
      <p:sp>
        <p:nvSpPr>
          <p:cNvPr id="233476" name="Slide Number Placeholder 3"/>
          <p:cNvSpPr>
            <a:spLocks noGrp="1"/>
          </p:cNvSpPr>
          <p:nvPr>
            <p:ph type="sldNum" sz="quarter" idx="5"/>
          </p:nvPr>
        </p:nvSpPr>
        <p:spPr>
          <a:noFill/>
        </p:spPr>
        <p:txBody>
          <a:bodyPr/>
          <a:lstStyle/>
          <a:p>
            <a:fld id="{8BCECD42-5CA2-492A-BEBC-486ED85902D6}" type="slidenum">
              <a:rPr lang="ar-SA" smtClean="0">
                <a:latin typeface="Arial" pitchFamily="34" charset="0"/>
                <a:cs typeface="Arial" pitchFamily="34" charset="0"/>
              </a:rPr>
              <a:pPr/>
              <a:t>129</a:t>
            </a:fld>
            <a:endParaRPr lang="en-US" smtClean="0">
              <a:latin typeface="Arial" pitchFamily="34" charset="0"/>
              <a:cs typeface="Arial"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Slide Image Placeholder 1"/>
          <p:cNvSpPr>
            <a:spLocks noGrp="1" noRot="1" noChangeAspect="1" noTextEdit="1"/>
          </p:cNvSpPr>
          <p:nvPr>
            <p:ph type="sldImg"/>
          </p:nvPr>
        </p:nvSpPr>
        <p:spPr>
          <a:ln/>
        </p:spPr>
      </p:sp>
      <p:sp>
        <p:nvSpPr>
          <p:cNvPr id="234499" name="Notes Placeholder 2"/>
          <p:cNvSpPr>
            <a:spLocks noGrp="1"/>
          </p:cNvSpPr>
          <p:nvPr>
            <p:ph type="body" idx="1"/>
          </p:nvPr>
        </p:nvSpPr>
        <p:spPr>
          <a:noFill/>
          <a:ln/>
        </p:spPr>
        <p:txBody>
          <a:bodyPr/>
          <a:lstStyle/>
          <a:p>
            <a:endParaRPr lang="ar-SA" smtClean="0">
              <a:latin typeface="Arial" pitchFamily="34" charset="0"/>
              <a:cs typeface="Arial" pitchFamily="34" charset="0"/>
            </a:endParaRPr>
          </a:p>
        </p:txBody>
      </p:sp>
      <p:sp>
        <p:nvSpPr>
          <p:cNvPr id="234500" name="Slide Number Placeholder 3"/>
          <p:cNvSpPr>
            <a:spLocks noGrp="1"/>
          </p:cNvSpPr>
          <p:nvPr>
            <p:ph type="sldNum" sz="quarter" idx="5"/>
          </p:nvPr>
        </p:nvSpPr>
        <p:spPr>
          <a:noFill/>
        </p:spPr>
        <p:txBody>
          <a:bodyPr/>
          <a:lstStyle/>
          <a:p>
            <a:fld id="{E143E84E-5604-450C-998E-BE98858E500A}" type="slidenum">
              <a:rPr lang="ar-SA" smtClean="0">
                <a:latin typeface="Arial" pitchFamily="34" charset="0"/>
                <a:cs typeface="Arial" pitchFamily="34" charset="0"/>
              </a:rPr>
              <a:pPr/>
              <a:t>131</a:t>
            </a:fld>
            <a:endParaRPr lang="en-US" smtClean="0">
              <a:latin typeface="Arial" pitchFamily="34" charset="0"/>
              <a:cs typeface="Arial"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2" name="Slide Image Placeholder 1"/>
          <p:cNvSpPr>
            <a:spLocks noGrp="1" noRot="1" noChangeAspect="1" noTextEdit="1"/>
          </p:cNvSpPr>
          <p:nvPr>
            <p:ph type="sldImg"/>
          </p:nvPr>
        </p:nvSpPr>
        <p:spPr>
          <a:ln/>
        </p:spPr>
      </p:sp>
      <p:sp>
        <p:nvSpPr>
          <p:cNvPr id="332803" name="Notes Placeholder 2"/>
          <p:cNvSpPr>
            <a:spLocks noGrp="1"/>
          </p:cNvSpPr>
          <p:nvPr>
            <p:ph type="body" idx="1"/>
          </p:nvPr>
        </p:nvSpPr>
        <p:spPr>
          <a:noFill/>
          <a:ln/>
        </p:spPr>
        <p:txBody>
          <a:bodyPr/>
          <a:lstStyle/>
          <a:p>
            <a:endParaRPr lang="ar-SA" smtClean="0">
              <a:latin typeface="Arial" pitchFamily="34" charset="0"/>
              <a:cs typeface="Arial" pitchFamily="34" charset="0"/>
            </a:endParaRPr>
          </a:p>
        </p:txBody>
      </p:sp>
      <p:sp>
        <p:nvSpPr>
          <p:cNvPr id="332804" name="Slide Number Placeholder 3"/>
          <p:cNvSpPr>
            <a:spLocks noGrp="1"/>
          </p:cNvSpPr>
          <p:nvPr>
            <p:ph type="sldNum" sz="quarter" idx="5"/>
          </p:nvPr>
        </p:nvSpPr>
        <p:spPr>
          <a:noFill/>
        </p:spPr>
        <p:txBody>
          <a:bodyPr/>
          <a:lstStyle/>
          <a:p>
            <a:fld id="{540F7BEA-4AF6-4A06-8052-7CBCF3B75107}" type="slidenum">
              <a:rPr lang="ar-SA" smtClean="0">
                <a:latin typeface="Arial" pitchFamily="34" charset="0"/>
                <a:cs typeface="Arial" pitchFamily="34" charset="0"/>
              </a:rPr>
              <a:pPr/>
              <a:t>161</a:t>
            </a:fld>
            <a:endParaRPr lang="en-US" smtClean="0">
              <a:latin typeface="Arial" pitchFamily="34" charset="0"/>
              <a:cs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عنصر نائب لصورة الشريحة 1"/>
          <p:cNvSpPr>
            <a:spLocks noGrp="1" noRot="1" noChangeAspect="1" noTextEdit="1"/>
          </p:cNvSpPr>
          <p:nvPr>
            <p:ph type="sldImg"/>
          </p:nvPr>
        </p:nvSpPr>
        <p:spPr bwMode="auto">
          <a:noFill/>
          <a:ln>
            <a:solidFill>
              <a:srgbClr val="000000"/>
            </a:solidFill>
            <a:miter lim="800000"/>
            <a:headEnd/>
            <a:tailEnd/>
          </a:ln>
        </p:spPr>
      </p:sp>
      <p:sp>
        <p:nvSpPr>
          <p:cNvPr id="19459" name="عنصر نائب للملاحظات 2"/>
          <p:cNvSpPr>
            <a:spLocks noGrp="1"/>
          </p:cNvSpPr>
          <p:nvPr>
            <p:ph type="body" idx="1"/>
          </p:nvPr>
        </p:nvSpPr>
        <p:spPr bwMode="auto">
          <a:noFill/>
        </p:spPr>
        <p:txBody>
          <a:bodyPr/>
          <a:lstStyle/>
          <a:p>
            <a:pPr eaLnBrk="1" hangingPunct="1"/>
            <a:endParaRPr lang="ar-SA" smtClean="0"/>
          </a:p>
        </p:txBody>
      </p:sp>
      <p:sp>
        <p:nvSpPr>
          <p:cNvPr id="19460" name="عنصر نائب لرقم الشريحة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14042D1-F6D3-4DF4-B018-9747203D4463}" type="slidenum">
              <a:rPr lang="ar-SA" smtClean="0"/>
              <a:pPr/>
              <a:t>70</a:t>
            </a:fld>
            <a:endParaRPr lang="ar-SA"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عنصر نائب لصورة الشريحة 1"/>
          <p:cNvSpPr>
            <a:spLocks noGrp="1" noRot="1" noChangeAspect="1" noTextEdit="1"/>
          </p:cNvSpPr>
          <p:nvPr>
            <p:ph type="sldImg"/>
          </p:nvPr>
        </p:nvSpPr>
        <p:spPr bwMode="auto">
          <a:noFill/>
          <a:ln>
            <a:solidFill>
              <a:srgbClr val="000000"/>
            </a:solidFill>
            <a:miter lim="800000"/>
            <a:headEnd/>
            <a:tailEnd/>
          </a:ln>
        </p:spPr>
      </p:sp>
      <p:sp>
        <p:nvSpPr>
          <p:cNvPr id="19459" name="عنصر نائب للملاحظات 2"/>
          <p:cNvSpPr>
            <a:spLocks noGrp="1"/>
          </p:cNvSpPr>
          <p:nvPr>
            <p:ph type="body" idx="1"/>
          </p:nvPr>
        </p:nvSpPr>
        <p:spPr bwMode="auto">
          <a:noFill/>
        </p:spPr>
        <p:txBody>
          <a:bodyPr/>
          <a:lstStyle/>
          <a:p>
            <a:pPr eaLnBrk="1" hangingPunct="1"/>
            <a:endParaRPr lang="ar-SA" smtClean="0"/>
          </a:p>
        </p:txBody>
      </p:sp>
      <p:sp>
        <p:nvSpPr>
          <p:cNvPr id="19460" name="عنصر نائب لرقم الشريحة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14042D1-F6D3-4DF4-B018-9747203D4463}" type="slidenum">
              <a:rPr lang="ar-SA" smtClean="0"/>
              <a:pPr/>
              <a:t>71</a:t>
            </a:fld>
            <a:endParaRPr lang="ar-SA"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عنصر نائب لصورة الشريحة 1"/>
          <p:cNvSpPr>
            <a:spLocks noGrp="1" noRot="1" noChangeAspect="1" noTextEdit="1"/>
          </p:cNvSpPr>
          <p:nvPr>
            <p:ph type="sldImg"/>
          </p:nvPr>
        </p:nvSpPr>
        <p:spPr bwMode="auto">
          <a:noFill/>
          <a:ln>
            <a:solidFill>
              <a:srgbClr val="000000"/>
            </a:solidFill>
            <a:miter lim="800000"/>
            <a:headEnd/>
            <a:tailEnd/>
          </a:ln>
        </p:spPr>
      </p:sp>
      <p:sp>
        <p:nvSpPr>
          <p:cNvPr id="18435" name="عنصر نائب للملاحظات 2"/>
          <p:cNvSpPr>
            <a:spLocks noGrp="1"/>
          </p:cNvSpPr>
          <p:nvPr>
            <p:ph type="body" idx="1"/>
          </p:nvPr>
        </p:nvSpPr>
        <p:spPr bwMode="auto">
          <a:noFill/>
        </p:spPr>
        <p:txBody>
          <a:bodyPr/>
          <a:lstStyle/>
          <a:p>
            <a:pPr eaLnBrk="1" hangingPunct="1"/>
            <a:r>
              <a:rPr lang="en-GB" smtClean="0"/>
              <a:t>http://powerpoint2.com/vb</a:t>
            </a:r>
            <a:endParaRPr lang="ar-SA" smtClean="0"/>
          </a:p>
        </p:txBody>
      </p:sp>
      <p:sp>
        <p:nvSpPr>
          <p:cNvPr id="18436" name="عنصر نائب لرقم الشريحة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E37A9C2-8269-4B16-8983-6097099F701B}" type="slidenum">
              <a:rPr lang="ar-SA" smtClean="0"/>
              <a:pPr/>
              <a:t>72</a:t>
            </a:fld>
            <a:endParaRPr lang="ar-SA"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عنصر نائب لصورة الشريحة 1"/>
          <p:cNvSpPr>
            <a:spLocks noGrp="1" noRot="1" noChangeAspect="1" noTextEdit="1"/>
          </p:cNvSpPr>
          <p:nvPr>
            <p:ph type="sldImg"/>
          </p:nvPr>
        </p:nvSpPr>
        <p:spPr bwMode="auto">
          <a:noFill/>
          <a:ln>
            <a:solidFill>
              <a:srgbClr val="000000"/>
            </a:solidFill>
            <a:miter lim="800000"/>
            <a:headEnd/>
            <a:tailEnd/>
          </a:ln>
        </p:spPr>
      </p:sp>
      <p:sp>
        <p:nvSpPr>
          <p:cNvPr id="19459" name="عنصر نائب للملاحظات 2"/>
          <p:cNvSpPr>
            <a:spLocks noGrp="1"/>
          </p:cNvSpPr>
          <p:nvPr>
            <p:ph type="body" idx="1"/>
          </p:nvPr>
        </p:nvSpPr>
        <p:spPr bwMode="auto">
          <a:noFill/>
        </p:spPr>
        <p:txBody>
          <a:bodyPr/>
          <a:lstStyle/>
          <a:p>
            <a:pPr eaLnBrk="1" hangingPunct="1"/>
            <a:endParaRPr lang="ar-SA" smtClean="0"/>
          </a:p>
        </p:txBody>
      </p:sp>
      <p:sp>
        <p:nvSpPr>
          <p:cNvPr id="19460" name="عنصر نائب لرقم الشريحة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14042D1-F6D3-4DF4-B018-9747203D4463}" type="slidenum">
              <a:rPr lang="ar-SA" smtClean="0"/>
              <a:pPr/>
              <a:t>73</a:t>
            </a:fld>
            <a:endParaRPr lang="ar-SA"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عنصر نائب لصورة الشريحة 1"/>
          <p:cNvSpPr>
            <a:spLocks noGrp="1" noRot="1" noChangeAspect="1" noTextEdit="1"/>
          </p:cNvSpPr>
          <p:nvPr>
            <p:ph type="sldImg"/>
          </p:nvPr>
        </p:nvSpPr>
        <p:spPr bwMode="auto">
          <a:noFill/>
          <a:ln>
            <a:solidFill>
              <a:srgbClr val="000000"/>
            </a:solidFill>
            <a:miter lim="800000"/>
            <a:headEnd/>
            <a:tailEnd/>
          </a:ln>
        </p:spPr>
      </p:sp>
      <p:sp>
        <p:nvSpPr>
          <p:cNvPr id="19459" name="عنصر نائب للملاحظات 2"/>
          <p:cNvSpPr>
            <a:spLocks noGrp="1"/>
          </p:cNvSpPr>
          <p:nvPr>
            <p:ph type="body" idx="1"/>
          </p:nvPr>
        </p:nvSpPr>
        <p:spPr bwMode="auto">
          <a:noFill/>
        </p:spPr>
        <p:txBody>
          <a:bodyPr/>
          <a:lstStyle/>
          <a:p>
            <a:pPr eaLnBrk="1" hangingPunct="1"/>
            <a:endParaRPr lang="ar-SA" smtClean="0"/>
          </a:p>
        </p:txBody>
      </p:sp>
      <p:sp>
        <p:nvSpPr>
          <p:cNvPr id="19460" name="عنصر نائب لرقم الشريحة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14042D1-F6D3-4DF4-B018-9747203D4463}" type="slidenum">
              <a:rPr lang="ar-SA" smtClean="0"/>
              <a:pPr/>
              <a:t>74</a:t>
            </a:fld>
            <a:endParaRPr lang="ar-SA"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عنصر نائب لصورة الشريحة 1"/>
          <p:cNvSpPr>
            <a:spLocks noGrp="1" noRot="1" noChangeAspect="1" noTextEdit="1"/>
          </p:cNvSpPr>
          <p:nvPr>
            <p:ph type="sldImg"/>
          </p:nvPr>
        </p:nvSpPr>
        <p:spPr bwMode="auto">
          <a:noFill/>
          <a:ln>
            <a:solidFill>
              <a:srgbClr val="000000"/>
            </a:solidFill>
            <a:miter lim="800000"/>
            <a:headEnd/>
            <a:tailEnd/>
          </a:ln>
        </p:spPr>
      </p:sp>
      <p:sp>
        <p:nvSpPr>
          <p:cNvPr id="19459" name="عنصر نائب للملاحظات 2"/>
          <p:cNvSpPr>
            <a:spLocks noGrp="1"/>
          </p:cNvSpPr>
          <p:nvPr>
            <p:ph type="body" idx="1"/>
          </p:nvPr>
        </p:nvSpPr>
        <p:spPr bwMode="auto">
          <a:noFill/>
        </p:spPr>
        <p:txBody>
          <a:bodyPr/>
          <a:lstStyle/>
          <a:p>
            <a:pPr eaLnBrk="1" hangingPunct="1"/>
            <a:endParaRPr lang="ar-SA" smtClean="0"/>
          </a:p>
        </p:txBody>
      </p:sp>
      <p:sp>
        <p:nvSpPr>
          <p:cNvPr id="19460" name="عنصر نائب لرقم الشريحة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14042D1-F6D3-4DF4-B018-9747203D4463}" type="slidenum">
              <a:rPr lang="ar-SA" smtClean="0"/>
              <a:pPr/>
              <a:t>75</a:t>
            </a:fld>
            <a:endParaRPr lang="ar-SA"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عنصر نائب لصورة الشريحة 1"/>
          <p:cNvSpPr>
            <a:spLocks noGrp="1" noRot="1" noChangeAspect="1" noTextEdit="1"/>
          </p:cNvSpPr>
          <p:nvPr>
            <p:ph type="sldImg"/>
          </p:nvPr>
        </p:nvSpPr>
        <p:spPr bwMode="auto">
          <a:noFill/>
          <a:ln>
            <a:solidFill>
              <a:srgbClr val="000000"/>
            </a:solidFill>
            <a:miter lim="800000"/>
            <a:headEnd/>
            <a:tailEnd/>
          </a:ln>
        </p:spPr>
      </p:sp>
      <p:sp>
        <p:nvSpPr>
          <p:cNvPr id="19459" name="عنصر نائب للملاحظات 2"/>
          <p:cNvSpPr>
            <a:spLocks noGrp="1"/>
          </p:cNvSpPr>
          <p:nvPr>
            <p:ph type="body" idx="1"/>
          </p:nvPr>
        </p:nvSpPr>
        <p:spPr bwMode="auto">
          <a:noFill/>
        </p:spPr>
        <p:txBody>
          <a:bodyPr/>
          <a:lstStyle/>
          <a:p>
            <a:pPr eaLnBrk="1" hangingPunct="1"/>
            <a:endParaRPr lang="ar-SA" smtClean="0"/>
          </a:p>
        </p:txBody>
      </p:sp>
      <p:sp>
        <p:nvSpPr>
          <p:cNvPr id="19460" name="عنصر نائب لرقم الشريحة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14042D1-F6D3-4DF4-B018-9747203D4463}" type="slidenum">
              <a:rPr lang="ar-SA" smtClean="0"/>
              <a:pPr/>
              <a:t>76</a:t>
            </a:fld>
            <a:endParaRPr lang="ar-SA"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87417A04-5485-4876-A624-1C0CF259DD02}" type="slidenum">
              <a:rPr lang="ar-SA" smtClean="0"/>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87417A04-5485-4876-A624-1C0CF259DD02}"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87417A04-5485-4876-A624-1C0CF259DD02}"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87417A04-5485-4876-A624-1C0CF259DD02}"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87417A04-5485-4876-A624-1C0CF259DD02}" type="slidenum">
              <a:rPr lang="ar-SA" smtClean="0"/>
              <a:pPr/>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87417A04-5485-4876-A624-1C0CF259DD02}"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87417A04-5485-4876-A624-1C0CF259DD02}" type="slidenum">
              <a:rPr lang="ar-SA" smtClean="0"/>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87417A04-5485-4876-A624-1C0CF259DD02}"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87417A04-5485-4876-A624-1C0CF259DD02}"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87417A04-5485-4876-A624-1C0CF259DD02}"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87417A04-5485-4876-A624-1C0CF259DD02}" type="slidenum">
              <a:rPr lang="ar-SA" smtClean="0"/>
              <a:pPr/>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87417A04-5485-4876-A624-1C0CF259DD02}"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97.jpe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image" Target="../media/image101.jpeg"/><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06.jpeg"/><Relationship Id="rId4" Type="http://schemas.openxmlformats.org/officeDocument/2006/relationships/image" Target="../media/image105.jpeg"/></Relationships>
</file>

<file path=ppt/slides/_rels/slide113.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76.jpeg"/></Relationships>
</file>

<file path=ppt/slides/_rels/slide114.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image" Target="../media/image109.jpe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111.jpe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image" Target="../media/image112.jpeg"/><Relationship Id="rId1" Type="http://schemas.openxmlformats.org/officeDocument/2006/relationships/slideLayout" Target="../slideLayouts/slideLayout2.xml"/><Relationship Id="rId5" Type="http://schemas.openxmlformats.org/officeDocument/2006/relationships/image" Target="../media/image115.jpeg"/><Relationship Id="rId4" Type="http://schemas.openxmlformats.org/officeDocument/2006/relationships/image" Target="../media/image114.jpeg"/></Relationships>
</file>

<file path=ppt/slides/_rels/slide118.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image" Target="../media/image116.jpeg"/><Relationship Id="rId1" Type="http://schemas.openxmlformats.org/officeDocument/2006/relationships/slideLayout" Target="../slideLayouts/slideLayout7.xml"/><Relationship Id="rId5" Type="http://schemas.openxmlformats.org/officeDocument/2006/relationships/image" Target="../media/image119.jpeg"/><Relationship Id="rId4" Type="http://schemas.openxmlformats.org/officeDocument/2006/relationships/image" Target="../media/image118.jpeg"/></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image" Target="../media/image120.jpeg"/><Relationship Id="rId1" Type="http://schemas.openxmlformats.org/officeDocument/2006/relationships/slideLayout" Target="../slideLayouts/slideLayout2.xml"/><Relationship Id="rId4" Type="http://schemas.openxmlformats.org/officeDocument/2006/relationships/image" Target="../media/image122.jpeg"/></Relationships>
</file>

<file path=ppt/slides/_rels/slide12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2" Type="http://schemas.openxmlformats.org/officeDocument/2006/relationships/image" Target="../media/image123.jpe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25.jpeg"/></Relationships>
</file>

<file path=ppt/slides/_rels/slide1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127.jpe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2" Type="http://schemas.openxmlformats.org/officeDocument/2006/relationships/image" Target="../media/image129.jpeg"/><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3" Type="http://schemas.openxmlformats.org/officeDocument/2006/relationships/image" Target="../media/image129.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130.jpeg"/><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3" Type="http://schemas.openxmlformats.org/officeDocument/2006/relationships/image" Target="../media/image132.jpeg"/><Relationship Id="rId2" Type="http://schemas.openxmlformats.org/officeDocument/2006/relationships/image" Target="../media/image131.jpeg"/><Relationship Id="rId1" Type="http://schemas.openxmlformats.org/officeDocument/2006/relationships/slideLayout" Target="../slideLayouts/slideLayout2.xml"/><Relationship Id="rId6" Type="http://schemas.openxmlformats.org/officeDocument/2006/relationships/image" Target="../media/image135.jpeg"/><Relationship Id="rId5" Type="http://schemas.openxmlformats.org/officeDocument/2006/relationships/image" Target="../media/image134.jpeg"/><Relationship Id="rId4" Type="http://schemas.openxmlformats.org/officeDocument/2006/relationships/image" Target="../media/image133.jpeg"/></Relationships>
</file>

<file path=ppt/slides/_rels/slide137.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image" Target="../media/image136.jpeg"/><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image" Target="../media/image138.jpe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image" Target="../media/image139.jpeg"/><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141.jpe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129.jpe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image" Target="../media/image133.jpe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2" Type="http://schemas.openxmlformats.org/officeDocument/2006/relationships/image" Target="../media/image142.jpeg"/><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image" Target="../media/image143.jpeg"/><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image" Target="../media/image144.png"/><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image" Target="../media/image145.jpeg"/><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3" Type="http://schemas.openxmlformats.org/officeDocument/2006/relationships/image" Target="../media/image147.jpeg"/><Relationship Id="rId2" Type="http://schemas.openxmlformats.org/officeDocument/2006/relationships/image" Target="../media/image146.jpeg"/><Relationship Id="rId1" Type="http://schemas.openxmlformats.org/officeDocument/2006/relationships/slideLayout" Target="../slideLayouts/slideLayout7.xml"/></Relationships>
</file>

<file path=ppt/slides/_rels/slide159.xml.rels><?xml version="1.0" encoding="UTF-8" standalone="yes"?>
<Relationships xmlns="http://schemas.openxmlformats.org/package/2006/relationships"><Relationship Id="rId3" Type="http://schemas.openxmlformats.org/officeDocument/2006/relationships/image" Target="../media/image149.jpeg"/><Relationship Id="rId2" Type="http://schemas.openxmlformats.org/officeDocument/2006/relationships/image" Target="../media/image148.jpeg"/><Relationship Id="rId1" Type="http://schemas.openxmlformats.org/officeDocument/2006/relationships/slideLayout" Target="../slideLayouts/slideLayout7.xml"/><Relationship Id="rId5" Type="http://schemas.openxmlformats.org/officeDocument/2006/relationships/image" Target="../media/image151.jpeg"/><Relationship Id="rId4" Type="http://schemas.openxmlformats.org/officeDocument/2006/relationships/image" Target="../media/image150.jpeg"/></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16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4.jpeg"/><Relationship Id="rId1" Type="http://schemas.openxmlformats.org/officeDocument/2006/relationships/slideLayout" Target="../slideLayouts/slideLayout7.xml"/><Relationship Id="rId4" Type="http://schemas.openxmlformats.org/officeDocument/2006/relationships/image" Target="../media/image152.jpeg"/></Relationships>
</file>

<file path=ppt/slides/_rels/slide161.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image" Target="../media/image153.jpeg"/></Relationships>
</file>

<file path=ppt/slides/_rels/slide16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4.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7.xml"/><Relationship Id="rId4" Type="http://schemas.openxmlformats.org/officeDocument/2006/relationships/image" Target="../media/image27.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7.xml"/><Relationship Id="rId4" Type="http://schemas.openxmlformats.org/officeDocument/2006/relationships/image" Target="../media/image7.jpg"/></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image" Target="../media/image7.jpg"/><Relationship Id="rId4" Type="http://schemas.openxmlformats.org/officeDocument/2006/relationships/image" Target="../media/image6.jpg"/></Relationships>
</file>

<file path=ppt/slides/_rels/slide40.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45.gi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png"/><Relationship Id="rId1" Type="http://schemas.openxmlformats.org/officeDocument/2006/relationships/slideLayout" Target="../slideLayouts/slideLayout2.xml"/><Relationship Id="rId4" Type="http://schemas.openxmlformats.org/officeDocument/2006/relationships/image" Target="../media/image52.jpeg"/></Relationships>
</file>

<file path=ppt/slides/_rels/slide64.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9.png"/><Relationship Id="rId5" Type="http://schemas.openxmlformats.org/officeDocument/2006/relationships/image" Target="../media/image58.png"/><Relationship Id="rId10" Type="http://schemas.openxmlformats.org/officeDocument/2006/relationships/image" Target="../media/image63.png"/><Relationship Id="rId4" Type="http://schemas.openxmlformats.org/officeDocument/2006/relationships/image" Target="../media/image57.png"/><Relationship Id="rId9" Type="http://schemas.openxmlformats.org/officeDocument/2006/relationships/image" Target="../media/image62.png"/></Relationships>
</file>

<file path=ppt/slides/_rels/slide68.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6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66.png"/></Relationships>
</file>

<file path=ppt/slides/_rels/slide7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68.jpeg"/><Relationship Id="rId5" Type="http://schemas.openxmlformats.org/officeDocument/2006/relationships/image" Target="../media/image67.png"/><Relationship Id="rId4" Type="http://schemas.openxmlformats.org/officeDocument/2006/relationships/image" Target="../media/image66.png"/></Relationships>
</file>

<file path=ppt/slides/_rels/slide72.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59.png"/><Relationship Id="rId5" Type="http://schemas.openxmlformats.org/officeDocument/2006/relationships/image" Target="../media/image58.png"/><Relationship Id="rId10" Type="http://schemas.openxmlformats.org/officeDocument/2006/relationships/image" Target="../media/image63.png"/><Relationship Id="rId4" Type="http://schemas.openxmlformats.org/officeDocument/2006/relationships/image" Target="../media/image57.png"/><Relationship Id="rId9" Type="http://schemas.openxmlformats.org/officeDocument/2006/relationships/image" Target="../media/image62.png"/></Relationships>
</file>

<file path=ppt/slides/_rels/slide7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69.jpeg"/></Relationships>
</file>

<file path=ppt/slides/_rels/slide7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71.jpeg"/><Relationship Id="rId4" Type="http://schemas.openxmlformats.org/officeDocument/2006/relationships/image" Target="../media/image70.jpeg"/></Relationships>
</file>

<file path=ppt/slides/_rels/slide7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72.jpeg"/></Relationships>
</file>

<file path=ppt/slides/_rels/slide7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73.jpeg"/></Relationships>
</file>

<file path=ppt/slides/_rels/slide7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76.jpeg"/><Relationship Id="rId5" Type="http://schemas.openxmlformats.org/officeDocument/2006/relationships/image" Target="../media/image75.jpeg"/><Relationship Id="rId4" Type="http://schemas.openxmlformats.org/officeDocument/2006/relationships/image" Target="../media/image74.jpeg"/></Relationships>
</file>

<file path=ppt/slides/_rels/slide7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78.jpeg"/><Relationship Id="rId4" Type="http://schemas.openxmlformats.org/officeDocument/2006/relationships/image" Target="../media/image77.jpeg"/></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82.jpeg"/></Relationships>
</file>

<file path=ppt/slides/_rels/slide84.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85.jpeg"/><Relationship Id="rId4" Type="http://schemas.openxmlformats.org/officeDocument/2006/relationships/image" Target="../media/image84.jpe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jpe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image" Target="../media/image91.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image" Target="../media/image93.jpe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STAR\Desktop\تصاميمي\خلفية عرض حقوق المرأة بين الشريعة والمواثيق الدولية-.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32456"/>
            <a:ext cx="9173683" cy="6890455"/>
          </a:xfrm>
          <a:prstGeom prst="rect">
            <a:avLst/>
          </a:prstGeom>
          <a:noFill/>
          <a:extLst>
            <a:ext uri="{909E8E84-426E-40DD-AFC4-6F175D3DCCD1}">
              <a14:hiddenFill xmlns:a14="http://schemas.microsoft.com/office/drawing/2010/main">
                <a:solidFill>
                  <a:srgbClr val="FFFFFF"/>
                </a:solidFill>
              </a14:hiddenFill>
            </a:ext>
          </a:extLst>
        </p:spPr>
      </p:pic>
      <p:sp>
        <p:nvSpPr>
          <p:cNvPr id="2" name="عنوان 1"/>
          <p:cNvSpPr>
            <a:spLocks noGrp="1"/>
          </p:cNvSpPr>
          <p:nvPr>
            <p:ph type="ctrTitle"/>
          </p:nvPr>
        </p:nvSpPr>
        <p:spPr>
          <a:xfrm>
            <a:off x="1409834" y="3212976"/>
            <a:ext cx="6331092" cy="1512168"/>
          </a:xfrm>
        </p:spPr>
        <p:txBody>
          <a:bodyPr>
            <a:no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defRPr/>
            </a:pPr>
            <a:r>
              <a:rPr lang="ar-SA" sz="8800" dirty="0" smtClean="0">
                <a:solidFill>
                  <a:schemeClr val="accent5">
                    <a:lumMod val="75000"/>
                  </a:schemeClr>
                </a:solidFill>
                <a:effectLst>
                  <a:glow rad="63500">
                    <a:schemeClr val="accent6">
                      <a:satMod val="175000"/>
                      <a:alpha val="40000"/>
                    </a:schemeClr>
                  </a:glow>
                  <a:outerShdw blurRad="38100" dist="38100" dir="2700000" algn="tl">
                    <a:srgbClr val="000000"/>
                  </a:outerShdw>
                </a:effectLst>
                <a:latin typeface="Sakkal Majalla" pitchFamily="2" charset="-78"/>
                <a:cs typeface="Sakkal Majalla" pitchFamily="2" charset="-78"/>
              </a:rPr>
              <a:t>حقوق المرأة</a:t>
            </a:r>
            <a:r>
              <a:rPr lang="ar-SA" sz="8800" dirty="0" smtClean="0">
                <a:solidFill>
                  <a:srgbClr val="0070C0"/>
                </a:solidFill>
                <a:effectLst>
                  <a:glow rad="63500">
                    <a:schemeClr val="accent6">
                      <a:satMod val="175000"/>
                      <a:alpha val="40000"/>
                    </a:schemeClr>
                  </a:glow>
                  <a:outerShdw blurRad="38100" dist="38100" dir="2700000" algn="tl">
                    <a:srgbClr val="000000"/>
                  </a:outerShdw>
                </a:effectLst>
                <a:latin typeface="Sakkal Majalla" pitchFamily="2" charset="-78"/>
                <a:cs typeface="Sakkal Majalla" pitchFamily="2" charset="-78"/>
              </a:rPr>
              <a:t/>
            </a:r>
            <a:br>
              <a:rPr lang="ar-SA" sz="8800" dirty="0" smtClean="0">
                <a:solidFill>
                  <a:srgbClr val="0070C0"/>
                </a:solidFill>
                <a:effectLst>
                  <a:glow rad="63500">
                    <a:schemeClr val="accent6">
                      <a:satMod val="175000"/>
                      <a:alpha val="40000"/>
                    </a:schemeClr>
                  </a:glow>
                  <a:outerShdw blurRad="38100" dist="38100" dir="2700000" algn="tl">
                    <a:srgbClr val="000000"/>
                  </a:outerShdw>
                </a:effectLst>
                <a:latin typeface="Sakkal Majalla" pitchFamily="2" charset="-78"/>
                <a:cs typeface="Sakkal Majalla" pitchFamily="2" charset="-78"/>
              </a:rPr>
            </a:br>
            <a:r>
              <a:rPr lang="ar-SA" sz="6000" dirty="0" smtClean="0">
                <a:solidFill>
                  <a:schemeClr val="accent6">
                    <a:lumMod val="75000"/>
                  </a:schemeClr>
                </a:solidFill>
                <a:effectLst>
                  <a:glow rad="63500">
                    <a:schemeClr val="accent6">
                      <a:satMod val="175000"/>
                      <a:alpha val="40000"/>
                    </a:schemeClr>
                  </a:glow>
                  <a:outerShdw blurRad="38100" dist="38100" dir="2700000" algn="tl">
                    <a:srgbClr val="000000"/>
                  </a:outerShdw>
                </a:effectLst>
                <a:latin typeface="Sakkal Majalla" pitchFamily="2" charset="-78"/>
                <a:cs typeface="Sakkal Majalla" pitchFamily="2" charset="-78"/>
              </a:rPr>
              <a:t>بين </a:t>
            </a:r>
            <a:br>
              <a:rPr lang="ar-SA" sz="6000" dirty="0" smtClean="0">
                <a:solidFill>
                  <a:schemeClr val="accent6">
                    <a:lumMod val="75000"/>
                  </a:schemeClr>
                </a:solidFill>
                <a:effectLst>
                  <a:glow rad="63500">
                    <a:schemeClr val="accent6">
                      <a:satMod val="175000"/>
                      <a:alpha val="40000"/>
                    </a:schemeClr>
                  </a:glow>
                  <a:outerShdw blurRad="38100" dist="38100" dir="2700000" algn="tl">
                    <a:srgbClr val="000000"/>
                  </a:outerShdw>
                </a:effectLst>
                <a:latin typeface="Sakkal Majalla" pitchFamily="2" charset="-78"/>
                <a:cs typeface="Sakkal Majalla" pitchFamily="2" charset="-78"/>
              </a:rPr>
            </a:br>
            <a:r>
              <a:rPr lang="ar-SA" sz="6000" dirty="0" smtClean="0">
                <a:solidFill>
                  <a:schemeClr val="accent6">
                    <a:lumMod val="75000"/>
                  </a:schemeClr>
                </a:solidFill>
                <a:effectLst>
                  <a:glow rad="63500">
                    <a:schemeClr val="accent6">
                      <a:satMod val="175000"/>
                      <a:alpha val="40000"/>
                    </a:schemeClr>
                  </a:glow>
                  <a:outerShdw blurRad="38100" dist="38100" dir="2700000" algn="tl">
                    <a:srgbClr val="000000"/>
                  </a:outerShdw>
                </a:effectLst>
                <a:latin typeface="Sakkal Majalla" pitchFamily="2" charset="-78"/>
                <a:cs typeface="Sakkal Majalla" pitchFamily="2" charset="-78"/>
              </a:rPr>
              <a:t>الشريعة والمواثيق الدولية</a:t>
            </a:r>
            <a:r>
              <a:rPr lang="en-US" sz="3200" dirty="0" smtClean="0"/>
              <a:t/>
            </a:r>
            <a:br>
              <a:rPr lang="en-US" sz="3200" dirty="0" smtClean="0"/>
            </a:br>
            <a:endParaRPr lang="ar-SA" sz="3200" b="1" dirty="0">
              <a:ln/>
              <a:gradFill flip="none" rotWithShape="1">
                <a:gsLst>
                  <a:gs pos="0">
                    <a:srgbClr val="03D4A8"/>
                  </a:gs>
                  <a:gs pos="25000">
                    <a:srgbClr val="21D6E0"/>
                  </a:gs>
                  <a:gs pos="75000">
                    <a:srgbClr val="0087E6"/>
                  </a:gs>
                  <a:gs pos="100000">
                    <a:srgbClr val="005CBF"/>
                  </a:gs>
                </a:gsLst>
                <a:lin ang="13500000" scaled="0"/>
                <a:tileRect/>
              </a:gradFill>
              <a:latin typeface="Sakkal Majalla" pitchFamily="2" charset="-78"/>
              <a:cs typeface="Sakkal Majalla" pitchFamily="2" charset="-78"/>
            </a:endParaRPr>
          </a:p>
        </p:txBody>
      </p:sp>
      <p:sp>
        <p:nvSpPr>
          <p:cNvPr id="3" name="مربع نص 2"/>
          <p:cNvSpPr txBox="1"/>
          <p:nvPr/>
        </p:nvSpPr>
        <p:spPr>
          <a:xfrm>
            <a:off x="2699792" y="5661248"/>
            <a:ext cx="4104456" cy="954107"/>
          </a:xfrm>
          <a:prstGeom prst="rect">
            <a:avLst/>
          </a:prstGeom>
          <a:noFill/>
        </p:spPr>
        <p:txBody>
          <a:bodyPr wrap="square" rtlCol="1">
            <a:spAutoFit/>
          </a:bodyPr>
          <a:lstStyle/>
          <a:p>
            <a:pPr algn="ctr"/>
            <a:r>
              <a:rPr lang="ar-SA" sz="3200" dirty="0" smtClean="0">
                <a:effectLst>
                  <a:outerShdw blurRad="38100" dist="38100" dir="2700000" algn="tl">
                    <a:srgbClr val="000000">
                      <a:alpha val="43137"/>
                    </a:srgbClr>
                  </a:outerShdw>
                </a:effectLst>
                <a:cs typeface="DecoType Naskh Variants" pitchFamily="2" charset="-78"/>
              </a:rPr>
              <a:t>وفاء بنت محمد العيسى </a:t>
            </a:r>
          </a:p>
          <a:p>
            <a:pPr algn="ctr"/>
            <a:r>
              <a:rPr lang="ar-SA" sz="2400" dirty="0" smtClean="0">
                <a:effectLst>
                  <a:outerShdw blurRad="38100" dist="38100" dir="2700000" algn="tl">
                    <a:srgbClr val="000000">
                      <a:alpha val="43137"/>
                    </a:srgbClr>
                  </a:outerShdw>
                </a:effectLst>
                <a:cs typeface="DecoType Naskh Variants" pitchFamily="2" charset="-78"/>
              </a:rPr>
              <a:t>قسم الشريعة والدراسات الإسلامية </a:t>
            </a:r>
            <a:endParaRPr lang="ar-SA" sz="2400" dirty="0">
              <a:effectLst>
                <a:outerShdw blurRad="38100" dist="38100" dir="2700000" algn="tl">
                  <a:srgbClr val="000000">
                    <a:alpha val="43137"/>
                  </a:srgbClr>
                </a:outerShdw>
              </a:effectLst>
              <a:cs typeface="DecoType Naskh Variants" pitchFamily="2" charset="-7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1259632" y="620688"/>
            <a:ext cx="7560840" cy="6768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a:r>
              <a:rPr lang="ar-SA" sz="4000" b="1" dirty="0" smtClean="0">
                <a:solidFill>
                  <a:schemeClr val="accent4">
                    <a:lumMod val="75000"/>
                  </a:schemeClr>
                </a:solidFill>
              </a:rPr>
              <a:t>3-</a:t>
            </a:r>
            <a:r>
              <a:rPr lang="ar-SA" sz="4000" b="1" dirty="0" smtClean="0">
                <a:solidFill>
                  <a:schemeClr val="accent2">
                    <a:lumMod val="75000"/>
                  </a:schemeClr>
                </a:solidFill>
              </a:rPr>
              <a:t> </a:t>
            </a:r>
            <a:r>
              <a:rPr lang="ar-SA" sz="4000" b="1" dirty="0" smtClean="0">
                <a:solidFill>
                  <a:schemeClr val="accent4">
                    <a:lumMod val="75000"/>
                  </a:schemeClr>
                </a:solidFill>
              </a:rPr>
              <a:t>الوعي </a:t>
            </a:r>
            <a:r>
              <a:rPr lang="ar-SA" sz="4000" b="1" dirty="0">
                <a:solidFill>
                  <a:schemeClr val="accent4">
                    <a:lumMod val="75000"/>
                  </a:schemeClr>
                </a:solidFill>
              </a:rPr>
              <a:t>بقصور المناهج الوضعية البشرية -المخالفة لنصوص الوحي الإلهي- </a:t>
            </a:r>
            <a:endParaRPr lang="ar-SA" sz="4000" b="1" dirty="0" smtClean="0">
              <a:solidFill>
                <a:schemeClr val="accent4">
                  <a:lumMod val="75000"/>
                </a:schemeClr>
              </a:solidFill>
            </a:endParaRPr>
          </a:p>
          <a:p>
            <a:pPr lvl="0" algn="ctr"/>
            <a:r>
              <a:rPr lang="ar-SA" sz="4000" b="1" dirty="0" smtClean="0">
                <a:solidFill>
                  <a:schemeClr val="accent4">
                    <a:lumMod val="75000"/>
                  </a:schemeClr>
                </a:solidFill>
              </a:rPr>
              <a:t>مهما </a:t>
            </a:r>
            <a:r>
              <a:rPr lang="ar-SA" sz="4000" b="1" dirty="0">
                <a:solidFill>
                  <a:schemeClr val="accent4">
                    <a:lumMod val="75000"/>
                  </a:schemeClr>
                </a:solidFill>
              </a:rPr>
              <a:t>بدت مزينة </a:t>
            </a:r>
            <a:r>
              <a:rPr lang="ar-SA" sz="4000" b="1" dirty="0" smtClean="0">
                <a:solidFill>
                  <a:schemeClr val="accent4">
                    <a:lumMod val="75000"/>
                  </a:schemeClr>
                </a:solidFill>
              </a:rPr>
              <a:t>وبراقة. </a:t>
            </a:r>
          </a:p>
          <a:p>
            <a:pPr lvl="0" algn="ctr"/>
            <a:r>
              <a:rPr lang="ar-SA" sz="4000" b="1" dirty="0" smtClean="0">
                <a:solidFill>
                  <a:schemeClr val="accent2">
                    <a:lumMod val="75000"/>
                  </a:schemeClr>
                </a:solidFill>
              </a:rPr>
              <a:t>﴿</a:t>
            </a:r>
            <a:r>
              <a:rPr lang="ar-SA" sz="4000" b="1" dirty="0">
                <a:solidFill>
                  <a:schemeClr val="accent2">
                    <a:lumMod val="75000"/>
                  </a:schemeClr>
                </a:solidFill>
              </a:rPr>
              <a:t>وَلَوْ كَانَ مِنْ عِندِ غَيْرِ اللّهِ لَوَجَدُواْ فِيهِ اخْتِلاَفاً كَثِيراً﴾ </a:t>
            </a:r>
            <a:endParaRPr lang="en-US" sz="4000" dirty="0">
              <a:solidFill>
                <a:schemeClr val="accent2">
                  <a:lumMod val="75000"/>
                </a:schemeClr>
              </a:solidFill>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766459">
            <a:off x="62934" y="342671"/>
            <a:ext cx="2710489" cy="1758417"/>
          </a:xfrm>
          <a:prstGeom prst="rect">
            <a:avLst/>
          </a:prstGeom>
          <a:ln>
            <a:noFill/>
          </a:ln>
          <a:effectLst>
            <a:softEdge rad="112500"/>
          </a:effectLst>
        </p:spPr>
      </p:pic>
      <p:pic>
        <p:nvPicPr>
          <p:cNvPr id="5" name="صورة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489965">
            <a:off x="2523399" y="173399"/>
            <a:ext cx="2431929" cy="1819083"/>
          </a:xfrm>
          <a:prstGeom prst="rect">
            <a:avLst/>
          </a:prstGeom>
          <a:ln>
            <a:noFill/>
          </a:ln>
          <a:effectLst>
            <a:softEdge rad="112500"/>
          </a:effectLst>
        </p:spPr>
      </p:pic>
    </p:spTree>
    <p:extLst>
      <p:ext uri="{BB962C8B-B14F-4D97-AF65-F5344CB8AC3E}">
        <p14:creationId xmlns:p14="http://schemas.microsoft.com/office/powerpoint/2010/main" val="2182107251"/>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5"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2000"/>
                                        <p:tgtEl>
                                          <p:spTgt spid="3"/>
                                        </p:tgtEl>
                                      </p:cBhvr>
                                    </p:animEffect>
                                    <p:anim calcmode="lin" valueType="num">
                                      <p:cBhvr>
                                        <p:cTn id="18" dur="2000" fill="hold"/>
                                        <p:tgtEl>
                                          <p:spTgt spid="3"/>
                                        </p:tgtEl>
                                        <p:attrNameLst>
                                          <p:attrName>ppt_w</p:attrName>
                                        </p:attrNameLst>
                                      </p:cBhvr>
                                      <p:tavLst>
                                        <p:tav tm="0" fmla="#ppt_w*sin(2.5*pi*$)">
                                          <p:val>
                                            <p:fltVal val="0"/>
                                          </p:val>
                                        </p:tav>
                                        <p:tav tm="100000">
                                          <p:val>
                                            <p:fltVal val="1"/>
                                          </p:val>
                                        </p:tav>
                                      </p:tavLst>
                                    </p:anim>
                                    <p:anim calcmode="lin" valueType="num">
                                      <p:cBhvr>
                                        <p:cTn id="19" dur="2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ext Box 3"/>
          <p:cNvSpPr txBox="1">
            <a:spLocks noChangeArrowheads="1"/>
          </p:cNvSpPr>
          <p:nvPr/>
        </p:nvSpPr>
        <p:spPr bwMode="auto">
          <a:xfrm>
            <a:off x="304800" y="200025"/>
            <a:ext cx="8458200" cy="1281113"/>
          </a:xfrm>
          <a:prstGeom prst="rect">
            <a:avLst/>
          </a:prstGeom>
          <a:noFill/>
          <a:ln w="9525">
            <a:noFill/>
            <a:miter lim="800000"/>
            <a:headEnd/>
            <a:tailEnd/>
          </a:ln>
        </p:spPr>
        <p:txBody>
          <a:bodyPr>
            <a:spAutoFit/>
          </a:bodyPr>
          <a:lstStyle/>
          <a:p>
            <a:pPr algn="ctr" eaLnBrk="0" hangingPunct="0">
              <a:lnSpc>
                <a:spcPct val="130000"/>
              </a:lnSpc>
            </a:pPr>
            <a:endParaRPr lang="ar-EG" altLang="zh-CN" sz="6000">
              <a:solidFill>
                <a:srgbClr val="FF0000"/>
              </a:solidFill>
              <a:latin typeface="Times New Roman" pitchFamily="18" charset="0"/>
              <a:cs typeface="Traditional Arabic" pitchFamily="18" charset="-78"/>
            </a:endParaRPr>
          </a:p>
        </p:txBody>
      </p:sp>
      <p:sp>
        <p:nvSpPr>
          <p:cNvPr id="239620" name="Rectangle 4"/>
          <p:cNvSpPr>
            <a:spLocks noChangeArrowheads="1"/>
          </p:cNvSpPr>
          <p:nvPr/>
        </p:nvSpPr>
        <p:spPr bwMode="auto">
          <a:xfrm>
            <a:off x="0" y="217111"/>
            <a:ext cx="9067800" cy="1107996"/>
          </a:xfrm>
          <a:prstGeom prst="rect">
            <a:avLst/>
          </a:prstGeom>
          <a:noFill/>
          <a:ln w="9525">
            <a:noFill/>
            <a:miter lim="800000"/>
            <a:headEnd/>
            <a:tailEnd/>
          </a:ln>
          <a:effectLst/>
        </p:spPr>
        <p:txBody>
          <a:bodyPr>
            <a:spAutoFit/>
          </a:bodyPr>
          <a:lstStyle/>
          <a:p>
            <a:pPr algn="ctr" eaLnBrk="0" hangingPunct="0">
              <a:defRPr/>
            </a:pPr>
            <a:r>
              <a:rPr lang="ar-SA" sz="6600" dirty="0" smtClean="0">
                <a:ln>
                  <a:solidFill>
                    <a:srgbClr val="000000"/>
                  </a:solidFill>
                </a:ln>
                <a:solidFill>
                  <a:schemeClr val="accent4">
                    <a:lumMod val="75000"/>
                  </a:schemeClr>
                </a:solidFill>
                <a:effectLst>
                  <a:outerShdw blurRad="38100" dist="38100" dir="2700000" algn="tl">
                    <a:srgbClr val="000000"/>
                  </a:outerShdw>
                </a:effectLst>
                <a:latin typeface="Sakkal Majalla" pitchFamily="2" charset="-78"/>
                <a:cs typeface="Sakkal Majalla" pitchFamily="2" charset="-78"/>
              </a:rPr>
              <a:t>القوامة استعباد </a:t>
            </a:r>
            <a:r>
              <a:rPr lang="ar-SA" sz="6600" dirty="0" err="1" smtClean="0">
                <a:ln>
                  <a:solidFill>
                    <a:srgbClr val="000000"/>
                  </a:solidFill>
                </a:ln>
                <a:solidFill>
                  <a:schemeClr val="accent4">
                    <a:lumMod val="75000"/>
                  </a:schemeClr>
                </a:solidFill>
                <a:effectLst>
                  <a:outerShdw blurRad="38100" dist="38100" dir="2700000" algn="tl">
                    <a:srgbClr val="000000"/>
                  </a:outerShdw>
                </a:effectLst>
                <a:latin typeface="Sakkal Majalla" pitchFamily="2" charset="-78"/>
                <a:cs typeface="Sakkal Majalla" pitchFamily="2" charset="-78"/>
              </a:rPr>
              <a:t>للمرأة؟؟</a:t>
            </a:r>
            <a:endParaRPr lang="ar-EG" sz="6600" dirty="0">
              <a:ln>
                <a:solidFill>
                  <a:srgbClr val="000000"/>
                </a:solidFill>
              </a:ln>
              <a:solidFill>
                <a:schemeClr val="accent4">
                  <a:lumMod val="75000"/>
                </a:schemeClr>
              </a:solidFill>
              <a:effectLst>
                <a:outerShdw blurRad="38100" dist="38100" dir="2700000" algn="tl">
                  <a:srgbClr val="000000"/>
                </a:outerShdw>
              </a:effectLst>
              <a:latin typeface="Sakkal Majalla" pitchFamily="2" charset="-78"/>
              <a:cs typeface="Sakkal Majalla" pitchFamily="2" charset="-78"/>
            </a:endParaRPr>
          </a:p>
        </p:txBody>
      </p:sp>
      <p:sp>
        <p:nvSpPr>
          <p:cNvPr id="4" name="Rectangle 3"/>
          <p:cNvSpPr/>
          <p:nvPr/>
        </p:nvSpPr>
        <p:spPr>
          <a:xfrm>
            <a:off x="323528" y="5445224"/>
            <a:ext cx="8572528" cy="1200329"/>
          </a:xfrm>
          <a:prstGeom prst="rect">
            <a:avLst/>
          </a:prstGeom>
        </p:spPr>
        <p:txBody>
          <a:bodyPr>
            <a:spAutoFit/>
          </a:bodyPr>
          <a:lstStyle/>
          <a:p>
            <a:pPr algn="ctr">
              <a:defRPr/>
            </a:pPr>
            <a:r>
              <a:rPr lang="ar-EG" sz="7200" dirty="0">
                <a:ln w="28575" cmpd="dbl">
                  <a:solidFill>
                    <a:srgbClr val="FF0000"/>
                  </a:solidFill>
                  <a:prstDash val="solid"/>
                  <a:miter lim="800000"/>
                </a:ln>
                <a:solidFill>
                  <a:srgbClr val="000000"/>
                </a:solidFill>
                <a:effectLst>
                  <a:outerShdw blurRad="38100" dist="38100" dir="7020000" algn="tl">
                    <a:srgbClr val="000000">
                      <a:alpha val="35000"/>
                    </a:srgbClr>
                  </a:outerShdw>
                </a:effectLst>
                <a:latin typeface="Sakkal Majalla" pitchFamily="2" charset="-78"/>
                <a:cs typeface="Sakkal Majalla" pitchFamily="2" charset="-78"/>
              </a:rPr>
              <a:t>المرأة والأسرة</a:t>
            </a:r>
            <a:endParaRPr lang="en-US" sz="7200" dirty="0">
              <a:ln w="28575" cmpd="dbl">
                <a:solidFill>
                  <a:srgbClr val="FF0000"/>
                </a:solidFill>
                <a:prstDash val="solid"/>
                <a:miter lim="800000"/>
              </a:ln>
              <a:solidFill>
                <a:srgbClr val="000000"/>
              </a:solidFill>
              <a:effectLst>
                <a:outerShdw blurRad="38100" dist="38100" dir="7020000" algn="tl">
                  <a:srgbClr val="000000">
                    <a:alpha val="35000"/>
                  </a:srgbClr>
                </a:outerShdw>
              </a:effectLst>
              <a:latin typeface="Sakkal Majalla" pitchFamily="2" charset="-78"/>
              <a:cs typeface="Sakkal Majalla" pitchFamily="2" charset="-78"/>
            </a:endParaRPr>
          </a:p>
        </p:txBody>
      </p:sp>
      <p:pic>
        <p:nvPicPr>
          <p:cNvPr id="13314" name="Picture 2" descr="C:\Users\ساره\Desktop\عولمة الأسرة\Untitled-3.jpg"/>
          <p:cNvPicPr>
            <a:picLocks noChangeAspect="1" noChangeArrowheads="1"/>
          </p:cNvPicPr>
          <p:nvPr/>
        </p:nvPicPr>
        <p:blipFill>
          <a:blip r:embed="rId4" cstate="print"/>
          <a:srcRect/>
          <a:stretch>
            <a:fillRect/>
          </a:stretch>
        </p:blipFill>
        <p:spPr bwMode="auto">
          <a:xfrm>
            <a:off x="2123728" y="2348880"/>
            <a:ext cx="5039975" cy="29423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advClick="0" advTm="1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39620"/>
                                        </p:tgtEl>
                                        <p:attrNameLst>
                                          <p:attrName>style.visibility</p:attrName>
                                        </p:attrNameLst>
                                      </p:cBhvr>
                                      <p:to>
                                        <p:strVal val="visible"/>
                                      </p:to>
                                    </p:set>
                                    <p:anim calcmode="lin" valueType="num">
                                      <p:cBhvr>
                                        <p:cTn id="7" dur="1000" fill="hold"/>
                                        <p:tgtEl>
                                          <p:spTgt spid="239620"/>
                                        </p:tgtEl>
                                        <p:attrNameLst>
                                          <p:attrName>ppt_x</p:attrName>
                                        </p:attrNameLst>
                                      </p:cBhvr>
                                      <p:tavLst>
                                        <p:tav tm="0">
                                          <p:val>
                                            <p:strVal val="#ppt_x-.2"/>
                                          </p:val>
                                        </p:tav>
                                        <p:tav tm="100000">
                                          <p:val>
                                            <p:strVal val="#ppt_x"/>
                                          </p:val>
                                        </p:tav>
                                      </p:tavLst>
                                    </p:anim>
                                    <p:anim calcmode="lin" valueType="num">
                                      <p:cBhvr>
                                        <p:cTn id="8" dur="1000" fill="hold"/>
                                        <p:tgtEl>
                                          <p:spTgt spid="239620"/>
                                        </p:tgtEl>
                                        <p:attrNameLst>
                                          <p:attrName>ppt_y</p:attrName>
                                        </p:attrNameLst>
                                      </p:cBhvr>
                                      <p:tavLst>
                                        <p:tav tm="0">
                                          <p:val>
                                            <p:strVal val="#ppt_y"/>
                                          </p:val>
                                        </p:tav>
                                        <p:tav tm="100000">
                                          <p:val>
                                            <p:strVal val="#ppt_y"/>
                                          </p:val>
                                        </p:tav>
                                      </p:tavLst>
                                    </p:anim>
                                    <p:animEffect transition="in" filter="wipe(right)" prLst="gradientSize: 0.1">
                                      <p:cBhvr>
                                        <p:cTn id="9" dur="1000"/>
                                        <p:tgtEl>
                                          <p:spTgt spid="239620"/>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accel="50000" decel="5000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2000" fill="hold"/>
                                        <p:tgtEl>
                                          <p:spTgt spid="4"/>
                                        </p:tgtEl>
                                        <p:attrNameLst>
                                          <p:attrName>ppt_x</p:attrName>
                                        </p:attrNameLst>
                                      </p:cBhvr>
                                      <p:tavLst>
                                        <p:tav tm="0">
                                          <p:val>
                                            <p:strVal val="0-#ppt_w/2"/>
                                          </p:val>
                                        </p:tav>
                                        <p:tav tm="100000">
                                          <p:val>
                                            <p:strVal val="#ppt_x"/>
                                          </p:val>
                                        </p:tav>
                                      </p:tavLst>
                                    </p:anim>
                                    <p:anim calcmode="lin" valueType="num">
                                      <p:cBhvr additive="base">
                                        <p:cTn id="15" dur="2000" fill="hold"/>
                                        <p:tgtEl>
                                          <p:spTgt spid="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drumroll.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3" name="Rectangle 1"/>
          <p:cNvSpPr>
            <a:spLocks noChangeArrowheads="1"/>
          </p:cNvSpPr>
          <p:nvPr/>
        </p:nvSpPr>
        <p:spPr bwMode="auto">
          <a:xfrm>
            <a:off x="611560" y="153888"/>
            <a:ext cx="8136904" cy="6001643"/>
          </a:xfrm>
          <a:prstGeom prst="rect">
            <a:avLst/>
          </a:prstGeom>
          <a:noFill/>
          <a:ln w="9525">
            <a:noFill/>
            <a:miter lim="800000"/>
            <a:headEnd/>
            <a:tailEnd/>
          </a:ln>
          <a:effectLst/>
        </p:spPr>
        <p:txBody>
          <a:bodyPr wrap="square" anchor="ctr">
            <a:spAutoFit/>
          </a:bodyPr>
          <a:lstStyle/>
          <a:p>
            <a:pPr indent="274638" algn="justLow" eaLnBrk="0" hangingPunct="0">
              <a:lnSpc>
                <a:spcPct val="150000"/>
              </a:lnSpc>
              <a:defRPr/>
            </a:pPr>
            <a:r>
              <a:rPr lang="ar-EG" altLang="zh-CN" sz="3200" dirty="0">
                <a:ln w="10541" cmpd="sng">
                  <a:solidFill>
                    <a:sysClr val="windowText" lastClr="000000"/>
                  </a:solidFill>
                  <a:prstDash val="solid"/>
                </a:ln>
                <a:latin typeface="Sakkal Majalla" pitchFamily="2" charset="-78"/>
                <a:ea typeface="Monotype Koufi" pitchFamily="2" charset="-78"/>
                <a:cs typeface="Sakkal Majalla" pitchFamily="2" charset="-78"/>
              </a:rPr>
              <a:t>” </a:t>
            </a:r>
            <a:r>
              <a:rPr lang="ar-SA" altLang="zh-CN" sz="3200" dirty="0" smtClean="0">
                <a:ln w="10541" cmpd="sng">
                  <a:solidFill>
                    <a:sysClr val="windowText" lastClr="000000"/>
                  </a:solidFill>
                  <a:prstDash val="solid"/>
                </a:ln>
                <a:latin typeface="Sakkal Majalla" pitchFamily="2" charset="-78"/>
                <a:ea typeface="Monotype Koufi" pitchFamily="2" charset="-78"/>
                <a:cs typeface="Sakkal Majalla" pitchFamily="2" charset="-78"/>
              </a:rPr>
              <a:t>وتشجيع </a:t>
            </a:r>
            <a:r>
              <a:rPr lang="ar-SA" altLang="zh-CN" sz="3200" dirty="0">
                <a:ln w="10541" cmpd="sng">
                  <a:solidFill>
                    <a:sysClr val="windowText" lastClr="000000"/>
                  </a:solidFill>
                  <a:prstDash val="solid"/>
                </a:ln>
                <a:latin typeface="Sakkal Majalla" pitchFamily="2" charset="-78"/>
                <a:ea typeface="Monotype Koufi" pitchFamily="2" charset="-78"/>
                <a:cs typeface="Sakkal Majalla" pitchFamily="2" charset="-78"/>
              </a:rPr>
              <a:t>المساواة في تقاسم المسئوليات والمهام بين الرجل والمرأة في تقديم الرعاية، بما في ذلك بالنسبة للأشخاص ذوي الإعاقة وكبار السن والأشخاص الذين يعيشون بفيروس نقص المناعة البشرية، فضلاً عن </a:t>
            </a:r>
            <a:r>
              <a:rPr lang="ar-SA" altLang="zh-CN" sz="3200" u="sng" dirty="0">
                <a:ln w="10541" cmpd="sng">
                  <a:solidFill>
                    <a:sysClr val="windowText" lastClr="000000"/>
                  </a:solidFill>
                  <a:prstDash val="solid"/>
                </a:ln>
                <a:latin typeface="Sakkal Majalla" pitchFamily="2" charset="-78"/>
                <a:ea typeface="Monotype Koufi" pitchFamily="2" charset="-78"/>
                <a:cs typeface="Sakkal Majalla" pitchFamily="2" charset="-78"/>
              </a:rPr>
              <a:t>الأبوة والأمومة، وتربية الأطفال والعمل المنزلي</a:t>
            </a:r>
            <a:r>
              <a:rPr lang="ar-SA" altLang="zh-CN" sz="3200" dirty="0">
                <a:ln w="10541" cmpd="sng">
                  <a:solidFill>
                    <a:sysClr val="windowText" lastClr="000000"/>
                  </a:solidFill>
                  <a:prstDash val="solid"/>
                </a:ln>
                <a:latin typeface="Sakkal Majalla" pitchFamily="2" charset="-78"/>
                <a:ea typeface="Monotype Koufi" pitchFamily="2" charset="-78"/>
                <a:cs typeface="Sakkal Majalla" pitchFamily="2" charset="-78"/>
              </a:rPr>
              <a:t>، وأيضًا العمل على تغيير </a:t>
            </a:r>
            <a:r>
              <a:rPr lang="ar-SA" altLang="zh-CN" sz="3200" u="sng" dirty="0">
                <a:ln w="10541" cmpd="sng">
                  <a:solidFill>
                    <a:sysClr val="windowText" lastClr="000000"/>
                  </a:solidFill>
                  <a:prstDash val="solid"/>
                </a:ln>
                <a:latin typeface="Sakkal Majalla" pitchFamily="2" charset="-78"/>
                <a:ea typeface="Monotype Koufi" pitchFamily="2" charset="-78"/>
                <a:cs typeface="Sakkal Majalla" pitchFamily="2" charset="-78"/>
              </a:rPr>
              <a:t>الاتجاهات التي تعزز تقسيم العمل على أساس الجندر</a:t>
            </a:r>
            <a:r>
              <a:rPr lang="ar-SA" altLang="zh-CN" sz="3200" dirty="0">
                <a:ln w="10541" cmpd="sng">
                  <a:solidFill>
                    <a:sysClr val="windowText" lastClr="000000"/>
                  </a:solidFill>
                  <a:prstDash val="solid"/>
                </a:ln>
                <a:latin typeface="Sakkal Majalla" pitchFamily="2" charset="-78"/>
                <a:ea typeface="Monotype Koufi" pitchFamily="2" charset="-78"/>
                <a:cs typeface="Sakkal Majalla" pitchFamily="2" charset="-78"/>
              </a:rPr>
              <a:t>، من أجل </a:t>
            </a:r>
            <a:r>
              <a:rPr lang="ar-SA" altLang="zh-CN" sz="3200" u="sng" dirty="0">
                <a:ln w="10541" cmpd="sng">
                  <a:solidFill>
                    <a:sysClr val="windowText" lastClr="000000"/>
                  </a:solidFill>
                  <a:prstDash val="solid"/>
                </a:ln>
                <a:latin typeface="Sakkal Majalla" pitchFamily="2" charset="-78"/>
                <a:ea typeface="Monotype Koufi" pitchFamily="2" charset="-78"/>
                <a:cs typeface="Sakkal Majalla" pitchFamily="2" charset="-78"/>
              </a:rPr>
              <a:t>تعزيز تقاسم مسئولية الأسرة للعمل في المنزل والحد من عبء العمل المنزلي للنساء والفتيات</a:t>
            </a:r>
            <a:r>
              <a:rPr lang="ar-EG" altLang="zh-CN" sz="3200" dirty="0">
                <a:ln w="10541" cmpd="sng">
                  <a:solidFill>
                    <a:sysClr val="windowText" lastClr="000000"/>
                  </a:solidFill>
                  <a:prstDash val="solid"/>
                </a:ln>
                <a:latin typeface="Sakkal Majalla" pitchFamily="2" charset="-78"/>
                <a:ea typeface="Monotype Koufi" pitchFamily="2" charset="-78"/>
                <a:cs typeface="Sakkal Majalla" pitchFamily="2" charset="-78"/>
              </a:rPr>
              <a:t>”</a:t>
            </a:r>
          </a:p>
          <a:p>
            <a:pPr indent="274638" algn="justLow" eaLnBrk="0" hangingPunct="0">
              <a:lnSpc>
                <a:spcPct val="150000"/>
              </a:lnSpc>
              <a:defRPr/>
            </a:pPr>
            <a:r>
              <a:rPr lang="ar-SA" sz="3200" dirty="0">
                <a:ln w="10541" cmpd="sng">
                  <a:solidFill>
                    <a:sysClr val="windowText" lastClr="000000"/>
                  </a:solidFill>
                  <a:prstDash val="solid"/>
                </a:ln>
                <a:latin typeface="Sakkal Majalla" pitchFamily="2" charset="-78"/>
                <a:ea typeface="Monotype Koufi" pitchFamily="2" charset="-78"/>
                <a:cs typeface="Sakkal Majalla" pitchFamily="2" charset="-78"/>
              </a:rPr>
              <a:t>البند </a:t>
            </a:r>
            <a:r>
              <a:rPr lang="en-US" sz="3200" dirty="0">
                <a:ln w="10541" cmpd="sng">
                  <a:solidFill>
                    <a:sysClr val="windowText" lastClr="000000"/>
                  </a:solidFill>
                  <a:prstDash val="solid"/>
                </a:ln>
                <a:latin typeface="Sakkal Majalla" pitchFamily="2" charset="-78"/>
                <a:ea typeface="Monotype Koufi" pitchFamily="2" charset="-78"/>
                <a:cs typeface="Sakkal Majalla" pitchFamily="2" charset="-78"/>
              </a:rPr>
              <a:t>(B/</a:t>
            </a:r>
            <a:r>
              <a:rPr lang="en-US" sz="3200" dirty="0" err="1">
                <a:ln w="10541" cmpd="sng">
                  <a:solidFill>
                    <a:sysClr val="windowText" lastClr="000000"/>
                  </a:solidFill>
                  <a:prstDash val="solid"/>
                </a:ln>
                <a:latin typeface="Sakkal Majalla" pitchFamily="2" charset="-78"/>
                <a:ea typeface="Monotype Koufi" pitchFamily="2" charset="-78"/>
                <a:cs typeface="Sakkal Majalla" pitchFamily="2" charset="-78"/>
              </a:rPr>
              <a:t>oo</a:t>
            </a:r>
            <a:r>
              <a:rPr lang="en-US" sz="3200" dirty="0">
                <a:ln w="10541" cmpd="sng">
                  <a:solidFill>
                    <a:sysClr val="windowText" lastClr="000000"/>
                  </a:solidFill>
                  <a:prstDash val="solid"/>
                </a:ln>
                <a:latin typeface="Sakkal Majalla" pitchFamily="2" charset="-78"/>
                <a:ea typeface="Monotype Koufi" pitchFamily="2" charset="-78"/>
                <a:cs typeface="Sakkal Majalla" pitchFamily="2" charset="-78"/>
              </a:rPr>
              <a:t>)</a:t>
            </a:r>
            <a:r>
              <a:rPr lang="ar-EG" sz="3200" dirty="0">
                <a:ln w="10541" cmpd="sng">
                  <a:solidFill>
                    <a:sysClr val="windowText" lastClr="000000"/>
                  </a:solidFill>
                  <a:prstDash val="solid"/>
                </a:ln>
                <a:latin typeface="Sakkal Majalla" pitchFamily="2" charset="-78"/>
                <a:ea typeface="Monotype Koufi" pitchFamily="2" charset="-78"/>
                <a:cs typeface="Sakkal Majalla" pitchFamily="2" charset="-78"/>
              </a:rPr>
              <a:t>- مارس 2013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10273">
                                            <p:txEl>
                                              <p:pRg st="0" end="0"/>
                                            </p:txEl>
                                          </p:spTgt>
                                        </p:tgtEl>
                                        <p:attrNameLst>
                                          <p:attrName>style.visibility</p:attrName>
                                        </p:attrNameLst>
                                      </p:cBhvr>
                                      <p:to>
                                        <p:strVal val="visible"/>
                                      </p:to>
                                    </p:set>
                                    <p:anim calcmode="lin" valueType="num">
                                      <p:cBhvr>
                                        <p:cTn id="7" dur="1000" fill="hold"/>
                                        <p:tgtEl>
                                          <p:spTgt spid="31027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1027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1027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310273">
                                            <p:txEl>
                                              <p:pRg st="1" end="1"/>
                                            </p:txEl>
                                          </p:spTgt>
                                        </p:tgtEl>
                                        <p:attrNameLst>
                                          <p:attrName>style.visibility</p:attrName>
                                        </p:attrNameLst>
                                      </p:cBhvr>
                                      <p:to>
                                        <p:strVal val="visible"/>
                                      </p:to>
                                    </p:set>
                                    <p:anim calcmode="lin" valueType="num">
                                      <p:cBhvr>
                                        <p:cTn id="14" dur="1000" fill="hold"/>
                                        <p:tgtEl>
                                          <p:spTgt spid="310273">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31027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1027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67544" y="620688"/>
            <a:ext cx="8317524" cy="5170646"/>
          </a:xfrm>
          <a:prstGeom prst="rect">
            <a:avLst/>
          </a:prstGeom>
        </p:spPr>
        <p:txBody>
          <a:bodyPr wrap="square">
            <a:spAutoFit/>
          </a:bodyPr>
          <a:lstStyle/>
          <a:p>
            <a:pPr algn="justLow">
              <a:lnSpc>
                <a:spcPct val="150000"/>
              </a:lnSpc>
              <a:defRPr/>
            </a:pPr>
            <a:r>
              <a:rPr lang="ar-EG" altLang="zh-CN" sz="4400" dirty="0">
                <a:ln w="10541" cmpd="sng">
                  <a:solidFill>
                    <a:sysClr val="windowText" lastClr="000000"/>
                  </a:solidFill>
                  <a:prstDash val="solid"/>
                </a:ln>
                <a:latin typeface="Sakkal Majalla" pitchFamily="2" charset="-78"/>
                <a:ea typeface="Monotype Koufi" pitchFamily="2" charset="-78"/>
                <a:cs typeface="Sakkal Majalla" pitchFamily="2" charset="-78"/>
              </a:rPr>
              <a:t>” </a:t>
            </a:r>
            <a:r>
              <a:rPr lang="ar-EG" altLang="zh-CN" sz="4400" dirty="0" smtClean="0">
                <a:ln w="18415" cmpd="sng">
                  <a:solidFill>
                    <a:schemeClr val="bg1"/>
                  </a:solidFill>
                  <a:prstDash val="solid"/>
                </a:ln>
                <a:latin typeface="Sakkal Majalla" pitchFamily="2" charset="-78"/>
                <a:ea typeface="Monotype Koufi" pitchFamily="2" charset="-78"/>
                <a:cs typeface="Sakkal Majalla" pitchFamily="2" charset="-78"/>
              </a:rPr>
              <a:t>وإذ </a:t>
            </a:r>
            <a:r>
              <a:rPr lang="ar-EG" altLang="zh-CN" sz="4400" dirty="0">
                <a:ln w="18415" cmpd="sng">
                  <a:solidFill>
                    <a:schemeClr val="bg1"/>
                  </a:solidFill>
                  <a:prstDash val="solid"/>
                </a:ln>
                <a:latin typeface="Sakkal Majalla" pitchFamily="2" charset="-78"/>
                <a:ea typeface="Monotype Koufi" pitchFamily="2" charset="-78"/>
                <a:cs typeface="Sakkal Majalla" pitchFamily="2" charset="-78"/>
              </a:rPr>
              <a:t>تدرك الدول الأطراف في الاتفاقية أن تحقيق المساواة الكاملة بين الرجل والمرأة يتطلب إحداث تغيير في الدور التقليدي للرجل وكذلك في دور المرأة في المجتمع </a:t>
            </a:r>
            <a:r>
              <a:rPr lang="ar-EG" altLang="zh-CN" sz="4400" dirty="0" smtClean="0">
                <a:ln w="18415" cmpd="sng">
                  <a:solidFill>
                    <a:schemeClr val="bg1"/>
                  </a:solidFill>
                  <a:prstDash val="solid"/>
                </a:ln>
                <a:latin typeface="Sakkal Majalla" pitchFamily="2" charset="-78"/>
                <a:ea typeface="Monotype Koufi" pitchFamily="2" charset="-78"/>
                <a:cs typeface="Sakkal Majalla" pitchFamily="2" charset="-78"/>
              </a:rPr>
              <a:t>والأسرة</a:t>
            </a:r>
            <a:r>
              <a:rPr lang="ar-EG" altLang="zh-CN" sz="4400" dirty="0">
                <a:ln w="10541" cmpd="sng">
                  <a:solidFill>
                    <a:sysClr val="windowText" lastClr="000000"/>
                  </a:solidFill>
                  <a:prstDash val="solid"/>
                </a:ln>
                <a:latin typeface="Sakkal Majalla" pitchFamily="2" charset="-78"/>
                <a:ea typeface="Monotype Koufi" pitchFamily="2" charset="-78"/>
                <a:cs typeface="Sakkal Majalla" pitchFamily="2" charset="-78"/>
              </a:rPr>
              <a:t> </a:t>
            </a:r>
            <a:r>
              <a:rPr lang="ar-EG" altLang="zh-CN" sz="4400" dirty="0" smtClean="0">
                <a:ln w="10541" cmpd="sng">
                  <a:solidFill>
                    <a:sysClr val="windowText" lastClr="000000"/>
                  </a:solidFill>
                  <a:prstDash val="solid"/>
                </a:ln>
                <a:latin typeface="Sakkal Majalla" pitchFamily="2" charset="-78"/>
                <a:ea typeface="Monotype Koufi" pitchFamily="2" charset="-78"/>
                <a:cs typeface="Sakkal Majalla" pitchFamily="2" charset="-78"/>
              </a:rPr>
              <a:t>”</a:t>
            </a:r>
            <a:r>
              <a:rPr lang="ar-EG" altLang="zh-CN" sz="4400" dirty="0" smtClean="0">
                <a:ln w="18415" cmpd="sng">
                  <a:solidFill>
                    <a:schemeClr val="bg1"/>
                  </a:solidFill>
                  <a:prstDash val="solid"/>
                </a:ln>
                <a:latin typeface="Sakkal Majalla" pitchFamily="2" charset="-78"/>
                <a:ea typeface="Monotype Koufi" pitchFamily="2" charset="-78"/>
                <a:cs typeface="Sakkal Majalla" pitchFamily="2" charset="-78"/>
              </a:rPr>
              <a:t>.</a:t>
            </a:r>
            <a:endParaRPr lang="en-US" altLang="zh-CN" sz="4400" dirty="0" smtClean="0">
              <a:ln w="18415" cmpd="sng">
                <a:solidFill>
                  <a:schemeClr val="bg1"/>
                </a:solidFill>
                <a:prstDash val="solid"/>
              </a:ln>
              <a:latin typeface="Sakkal Majalla" pitchFamily="2" charset="-78"/>
              <a:ea typeface="Monotype Koufi" pitchFamily="2" charset="-78"/>
              <a:cs typeface="Sakkal Majalla" pitchFamily="2" charset="-78"/>
            </a:endParaRPr>
          </a:p>
          <a:p>
            <a:pPr algn="justLow">
              <a:lnSpc>
                <a:spcPct val="150000"/>
              </a:lnSpc>
              <a:defRPr/>
            </a:pPr>
            <a:r>
              <a:rPr lang="en-US" altLang="zh-CN" sz="4400" dirty="0">
                <a:ln w="18415" cmpd="sng">
                  <a:solidFill>
                    <a:schemeClr val="bg1"/>
                  </a:solidFill>
                  <a:prstDash val="solid"/>
                </a:ln>
                <a:latin typeface="Sakkal Majalla" pitchFamily="2" charset="-78"/>
                <a:ea typeface="Monotype Koufi" pitchFamily="2" charset="-78"/>
                <a:cs typeface="Sakkal Majalla" pitchFamily="2" charset="-78"/>
              </a:rPr>
              <a:t> </a:t>
            </a:r>
            <a:r>
              <a:rPr lang="en-US" altLang="zh-CN" sz="4400" dirty="0" smtClean="0">
                <a:ln w="18415" cmpd="sng">
                  <a:solidFill>
                    <a:schemeClr val="bg1"/>
                  </a:solidFill>
                  <a:prstDash val="solid"/>
                </a:ln>
                <a:latin typeface="Sakkal Majalla" pitchFamily="2" charset="-78"/>
                <a:ea typeface="Monotype Koufi" pitchFamily="2" charset="-78"/>
                <a:cs typeface="Sakkal Majalla" pitchFamily="2" charset="-78"/>
              </a:rPr>
              <a:t> </a:t>
            </a:r>
            <a:r>
              <a:rPr lang="en-US" altLang="zh-CN" sz="4400" dirty="0" smtClean="0">
                <a:ln w="18415" cmpd="sng">
                  <a:solidFill>
                    <a:schemeClr val="bg1"/>
                  </a:solidFill>
                  <a:prstDash val="solid"/>
                </a:ln>
                <a:solidFill>
                  <a:schemeClr val="accent5">
                    <a:lumMod val="75000"/>
                  </a:schemeClr>
                </a:solidFill>
                <a:latin typeface="Sakkal Majalla" pitchFamily="2" charset="-78"/>
                <a:ea typeface="Monotype Koufi" pitchFamily="2" charset="-78"/>
                <a:cs typeface="Sakkal Majalla" pitchFamily="2" charset="-78"/>
              </a:rPr>
              <a:t>                                    </a:t>
            </a:r>
            <a:r>
              <a:rPr lang="ar-EG" altLang="zh-CN" sz="4400" dirty="0">
                <a:ln w="18415" cmpd="sng">
                  <a:solidFill>
                    <a:schemeClr val="bg1"/>
                  </a:solidFill>
                  <a:prstDash val="solid"/>
                </a:ln>
                <a:solidFill>
                  <a:schemeClr val="accent5">
                    <a:lumMod val="75000"/>
                  </a:schemeClr>
                </a:solidFill>
                <a:latin typeface="Sakkal Majalla" pitchFamily="2" charset="-78"/>
                <a:ea typeface="Monotype Koufi" pitchFamily="2" charset="-78"/>
                <a:cs typeface="Sakkal Majalla" pitchFamily="2" charset="-78"/>
              </a:rPr>
              <a:t>اتفاقية </a:t>
            </a:r>
            <a:r>
              <a:rPr lang="ar-EG" altLang="zh-CN" sz="4400" dirty="0" err="1" smtClean="0">
                <a:ln w="18415" cmpd="sng">
                  <a:solidFill>
                    <a:schemeClr val="bg1"/>
                  </a:solidFill>
                  <a:prstDash val="solid"/>
                </a:ln>
                <a:solidFill>
                  <a:schemeClr val="accent5">
                    <a:lumMod val="75000"/>
                  </a:schemeClr>
                </a:solidFill>
                <a:latin typeface="Sakkal Majalla" pitchFamily="2" charset="-78"/>
                <a:ea typeface="Monotype Koufi" pitchFamily="2" charset="-78"/>
                <a:cs typeface="Sakkal Majalla" pitchFamily="2" charset="-78"/>
              </a:rPr>
              <a:t>سيداو</a:t>
            </a:r>
            <a:endParaRPr lang="en-US" altLang="zh-CN" sz="4400" dirty="0">
              <a:ln w="18415" cmpd="sng">
                <a:solidFill>
                  <a:schemeClr val="bg1"/>
                </a:solidFill>
                <a:prstDash val="solid"/>
              </a:ln>
              <a:solidFill>
                <a:schemeClr val="accent5">
                  <a:lumMod val="75000"/>
                </a:schemeClr>
              </a:solidFill>
              <a:latin typeface="Sakkal Majalla" pitchFamily="2" charset="-78"/>
              <a:ea typeface="Monotype Koufi" pitchFamily="2" charset="-78"/>
              <a:cs typeface="Sakkal Majalla"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2819" name="Picture 3" descr="D:\My Documents\My Pictures\xsdr.jpg"/>
          <p:cNvPicPr>
            <a:picLocks noChangeAspect="1" noChangeArrowheads="1"/>
          </p:cNvPicPr>
          <p:nvPr/>
        </p:nvPicPr>
        <p:blipFill>
          <a:blip r:embed="rId2" cstate="print"/>
          <a:srcRect/>
          <a:stretch>
            <a:fillRect/>
          </a:stretch>
        </p:blipFill>
        <p:spPr bwMode="auto">
          <a:xfrm>
            <a:off x="-187111" y="1928826"/>
            <a:ext cx="3487623" cy="4929174"/>
          </a:xfrm>
          <a:prstGeom prst="rect">
            <a:avLst/>
          </a:prstGeom>
          <a:ln>
            <a:noFill/>
          </a:ln>
          <a:effectLst>
            <a:softEdge rad="112500"/>
          </a:effectLst>
        </p:spPr>
      </p:pic>
      <p:sp>
        <p:nvSpPr>
          <p:cNvPr id="2" name="Rectangle 1"/>
          <p:cNvSpPr/>
          <p:nvPr/>
        </p:nvSpPr>
        <p:spPr>
          <a:xfrm>
            <a:off x="3275856" y="142875"/>
            <a:ext cx="5581252" cy="6740307"/>
          </a:xfrm>
          <a:prstGeom prst="rect">
            <a:avLst/>
          </a:prstGeom>
        </p:spPr>
        <p:txBody>
          <a:bodyPr wrap="square">
            <a:spAutoFit/>
          </a:bodyPr>
          <a:lstStyle/>
          <a:p>
            <a:pPr algn="justLow">
              <a:lnSpc>
                <a:spcPct val="150000"/>
              </a:lnSpc>
              <a:defRPr/>
            </a:pPr>
            <a:r>
              <a:rPr lang="ar-EG" altLang="zh-CN" sz="3600" dirty="0">
                <a:ln>
                  <a:solidFill>
                    <a:sysClr val="windowText" lastClr="000000"/>
                  </a:solidFill>
                </a:ln>
                <a:solidFill>
                  <a:srgbClr val="FF0000"/>
                </a:solidFill>
                <a:effectLst>
                  <a:outerShdw blurRad="38100" dist="38100" dir="2700000" algn="tl">
                    <a:srgbClr val="000000"/>
                  </a:outerShdw>
                </a:effectLst>
                <a:latin typeface="Sakkal Majalla" pitchFamily="2" charset="-78"/>
                <a:cs typeface="Sakkal Majalla" pitchFamily="2" charset="-78"/>
              </a:rPr>
              <a:t>البند (14/3/أ) من وثيقة بكين تحت عنوان (القوالب النمطية الجندرية</a:t>
            </a:r>
            <a:r>
              <a:rPr lang="en-US" altLang="zh-CN" sz="3600" dirty="0">
                <a:ln>
                  <a:solidFill>
                    <a:sysClr val="windowText" lastClr="000000"/>
                  </a:solidFill>
                </a:ln>
                <a:solidFill>
                  <a:srgbClr val="FF0000"/>
                </a:solidFill>
                <a:effectLst>
                  <a:outerShdw blurRad="38100" dist="38100" dir="2700000" algn="tl">
                    <a:srgbClr val="000000"/>
                  </a:outerShdw>
                </a:effectLst>
                <a:latin typeface="Sakkal Majalla" pitchFamily="2" charset="-78"/>
                <a:cs typeface="Sakkal Majalla" pitchFamily="2" charset="-78"/>
              </a:rPr>
              <a:t>(</a:t>
            </a:r>
            <a:r>
              <a:rPr lang="ar-EG" altLang="zh-CN" sz="3600" dirty="0">
                <a:ln>
                  <a:solidFill>
                    <a:sysClr val="windowText" lastClr="000000"/>
                  </a:solidFill>
                </a:ln>
                <a:solidFill>
                  <a:srgbClr val="FF0000"/>
                </a:solidFill>
                <a:effectLst>
                  <a:outerShdw blurRad="38100" dist="38100" dir="2700000" algn="tl">
                    <a:srgbClr val="000000"/>
                  </a:outerShdw>
                </a:effectLst>
                <a:latin typeface="Sakkal Majalla" pitchFamily="2" charset="-78"/>
                <a:cs typeface="Sakkal Majalla" pitchFamily="2" charset="-78"/>
              </a:rPr>
              <a:t>:</a:t>
            </a:r>
          </a:p>
          <a:p>
            <a:pPr algn="justLow">
              <a:lnSpc>
                <a:spcPct val="150000"/>
              </a:lnSpc>
              <a:defRPr/>
            </a:pPr>
            <a:endParaRPr lang="ar-EG" altLang="zh-CN" sz="3600" dirty="0">
              <a:ln>
                <a:solidFill>
                  <a:sysClr val="windowText" lastClr="000000"/>
                </a:solidFill>
              </a:ln>
              <a:solidFill>
                <a:srgbClr val="FF0000"/>
              </a:solidFill>
              <a:effectLst>
                <a:outerShdw blurRad="38100" dist="38100" dir="2700000" algn="tl">
                  <a:srgbClr val="000000"/>
                </a:outerShdw>
              </a:effectLst>
              <a:latin typeface="Sakkal Majalla" pitchFamily="2" charset="-78"/>
              <a:cs typeface="Sakkal Majalla" pitchFamily="2" charset="-78"/>
            </a:endParaRPr>
          </a:p>
          <a:p>
            <a:pPr algn="justLow">
              <a:lnSpc>
                <a:spcPct val="150000"/>
              </a:lnSpc>
              <a:defRPr/>
            </a:pPr>
            <a:r>
              <a:rPr lang="ar-EG" altLang="zh-CN" sz="3600" dirty="0">
                <a:ln>
                  <a:solidFill>
                    <a:sysClr val="windowText" lastClr="000000"/>
                  </a:solidFill>
                </a:ln>
                <a:solidFill>
                  <a:srgbClr val="000099"/>
                </a:solidFill>
                <a:effectLst>
                  <a:outerShdw blurRad="38100" dist="38100" dir="2700000" algn="tl">
                    <a:srgbClr val="000000"/>
                  </a:outerShdw>
                </a:effectLst>
                <a:latin typeface="Sakkal Majalla" pitchFamily="2" charset="-78"/>
                <a:cs typeface="Sakkal Majalla" pitchFamily="2" charset="-78"/>
              </a:rPr>
              <a:t>“التسليم بأن القضاء على القوالب النمطية يدعو إلى تغير مجتمعي عميق ويجب دعمه باستحداث استراتيجيات من شأنها إزالة القوالب النمطية الجندرية في جميع مجالات الحياة ”</a:t>
            </a:r>
            <a:endParaRPr lang="en-US" altLang="zh-CN" sz="3600" dirty="0">
              <a:ln>
                <a:solidFill>
                  <a:sysClr val="windowText" lastClr="000000"/>
                </a:solidFill>
              </a:ln>
              <a:solidFill>
                <a:srgbClr val="000099"/>
              </a:solidFill>
              <a:effectLst>
                <a:outerShdw blurRad="38100" dist="38100" dir="2700000" algn="tl">
                  <a:srgbClr val="000000"/>
                </a:outerShdw>
              </a:effectLst>
              <a:latin typeface="Sakkal Majalla" pitchFamily="2" charset="-78"/>
              <a:cs typeface="Sakkal Majalla"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2">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2">
                                            <p:txEl>
                                              <p:pRg st="2" end="2"/>
                                            </p:txEl>
                                          </p:spTgt>
                                        </p:tgtEl>
                                        <p:attrNameLst>
                                          <p:attrName>style.visibility</p:attrName>
                                        </p:attrNameLst>
                                      </p:cBhvr>
                                      <p:to>
                                        <p:strVal val="visible"/>
                                      </p:to>
                                    </p:set>
                                    <p:animEffect transition="in" filter="dissolve">
                                      <p:cBhvr>
                                        <p:cTn id="14" dur="500"/>
                                        <p:tgtEl>
                                          <p:spTgt spid="2">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162819"/>
                                        </p:tgtEl>
                                        <p:attrNameLst>
                                          <p:attrName>style.visibility</p:attrName>
                                        </p:attrNameLst>
                                      </p:cBhvr>
                                      <p:to>
                                        <p:strVal val="visible"/>
                                      </p:to>
                                    </p:set>
                                    <p:animEffect transition="in" filter="dissolve">
                                      <p:cBhvr>
                                        <p:cTn id="17" dur="500"/>
                                        <p:tgtEl>
                                          <p:spTgt spid="1628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4"/>
            <a:ext cx="9144000" cy="1323439"/>
          </a:xfrm>
          <a:prstGeom prst="rect">
            <a:avLst/>
          </a:prstGeom>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ar-EG" sz="8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Sakkal Majalla" pitchFamily="2" charset="-78"/>
                <a:cs typeface="Sakkal Majalla" pitchFamily="2" charset="-78"/>
              </a:rPr>
              <a:t>أدوار جندرية نمطية</a:t>
            </a:r>
            <a:endParaRPr lang="en-US" sz="8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Sakkal Majalla" pitchFamily="2" charset="-78"/>
              <a:cs typeface="Sakkal Majalla" pitchFamily="2" charset="-78"/>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4048" y="1327029"/>
            <a:ext cx="3682380" cy="417820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3" y="1412776"/>
            <a:ext cx="4032448" cy="409245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529" name="Rectangle 1"/>
          <p:cNvSpPr>
            <a:spLocks noChangeArrowheads="1"/>
          </p:cNvSpPr>
          <p:nvPr/>
        </p:nvSpPr>
        <p:spPr bwMode="auto">
          <a:xfrm>
            <a:off x="323528" y="1195929"/>
            <a:ext cx="8496944" cy="4339650"/>
          </a:xfrm>
          <a:prstGeom prst="rect">
            <a:avLst/>
          </a:prstGeom>
          <a:noFill/>
          <a:ln w="9525">
            <a:noFill/>
            <a:miter lim="800000"/>
            <a:headEnd/>
            <a:tailEnd/>
          </a:ln>
          <a:effectLst/>
        </p:spPr>
        <p:txBody>
          <a:bodyPr wrap="square" anchor="ctr">
            <a:spAutoFit/>
          </a:bodyPr>
          <a:lstStyle/>
          <a:p>
            <a:pPr indent="274638" algn="justLow" eaLnBrk="0" hangingPunct="0">
              <a:lnSpc>
                <a:spcPct val="150000"/>
              </a:lnSpc>
              <a:defRPr/>
            </a:pPr>
            <a:r>
              <a:rPr lang="ar-EG" altLang="zh-CN" sz="4000" dirty="0">
                <a:ln w="10541" cmpd="sng">
                  <a:solidFill>
                    <a:sysClr val="windowText" lastClr="000000"/>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Sakkal Majalla" pitchFamily="2" charset="-78"/>
                <a:cs typeface="Sakkal Majalla" pitchFamily="2" charset="-78"/>
              </a:rPr>
              <a:t>العنف الأسري</a:t>
            </a:r>
          </a:p>
          <a:p>
            <a:pPr indent="274638" algn="justLow" eaLnBrk="0" hangingPunct="0">
              <a:lnSpc>
                <a:spcPct val="150000"/>
              </a:lnSpc>
              <a:defRPr/>
            </a:pPr>
            <a:r>
              <a:rPr lang="ar-SA" altLang="zh-CN" sz="3600" dirty="0">
                <a:ln w="10541" cmpd="sng">
                  <a:solidFill>
                    <a:sysClr val="windowText" lastClr="000000"/>
                  </a:solidFill>
                  <a:prstDash val="solid"/>
                </a:ln>
                <a:solidFill>
                  <a:schemeClr val="bg2">
                    <a:lumMod val="10000"/>
                  </a:schemeClr>
                </a:solidFill>
                <a:latin typeface="Sakkal Majalla" pitchFamily="2" charset="-78"/>
                <a:ea typeface="Times New Roman" pitchFamily="18" charset="0"/>
                <a:cs typeface="Sakkal Majalla" pitchFamily="2" charset="-78"/>
              </a:rPr>
              <a:t>"معالجة والقضاء على العنف الأسري، من خلال اعتماد وتعزيز وتنفيذ تشريعات تحظر هذا العنف، وتقدم تدابير عقابية وتوفر حماية قانونية كافية ضد هذا العنف".</a:t>
            </a:r>
            <a:r>
              <a:rPr lang="ar-EG" altLang="zh-CN" sz="3600" dirty="0">
                <a:ln w="10541" cmpd="sng">
                  <a:solidFill>
                    <a:sysClr val="windowText" lastClr="000000"/>
                  </a:solidFill>
                  <a:prstDash val="solid"/>
                </a:ln>
                <a:solidFill>
                  <a:schemeClr val="bg2">
                    <a:lumMod val="10000"/>
                  </a:schemeClr>
                </a:solidFill>
                <a:latin typeface="Sakkal Majalla" pitchFamily="2" charset="-78"/>
                <a:ea typeface="Times New Roman" pitchFamily="18" charset="0"/>
                <a:cs typeface="Sakkal Majalla" pitchFamily="2" charset="-78"/>
              </a:rPr>
              <a:t> </a:t>
            </a:r>
          </a:p>
          <a:p>
            <a:pPr indent="274638" algn="justLow" eaLnBrk="0" hangingPunct="0">
              <a:lnSpc>
                <a:spcPct val="150000"/>
              </a:lnSpc>
              <a:defRPr/>
            </a:pPr>
            <a:r>
              <a:rPr lang="ar-EG" altLang="zh-CN" sz="3600" dirty="0">
                <a:ln w="10541" cmpd="sng">
                  <a:solidFill>
                    <a:sysClr val="windowText" lastClr="000000"/>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Sakkal Majalla" pitchFamily="2" charset="-78"/>
                <a:ea typeface="Times New Roman" pitchFamily="18" charset="0"/>
                <a:cs typeface="Sakkal Majalla" pitchFamily="2" charset="-78"/>
              </a:rPr>
              <a:t>البند </a:t>
            </a:r>
            <a:r>
              <a:rPr lang="en-US" altLang="zh-CN" sz="3600" dirty="0">
                <a:ln w="10541" cmpd="sng">
                  <a:solidFill>
                    <a:sysClr val="windowText" lastClr="000000"/>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Sakkal Majalla" pitchFamily="2" charset="-78"/>
                <a:cs typeface="Sakkal Majalla" pitchFamily="2" charset="-78"/>
              </a:rPr>
              <a:t>(</a:t>
            </a:r>
            <a:r>
              <a:rPr lang="en-US" altLang="zh-CN" sz="3600" dirty="0" err="1">
                <a:ln w="10541" cmpd="sng">
                  <a:solidFill>
                    <a:sysClr val="windowText" lastClr="000000"/>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Sakkal Majalla" pitchFamily="2" charset="-78"/>
                <a:cs typeface="Sakkal Majalla" pitchFamily="2" charset="-78"/>
              </a:rPr>
              <a:t>A/d</a:t>
            </a:r>
            <a:r>
              <a:rPr lang="en-US" altLang="zh-CN" sz="3600" dirty="0">
                <a:ln w="10541" cmpd="sng">
                  <a:solidFill>
                    <a:sysClr val="windowText" lastClr="000000"/>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Sakkal Majalla" pitchFamily="2" charset="-78"/>
                <a:cs typeface="Sakkal Majalla" pitchFamily="2" charset="-78"/>
              </a:rPr>
              <a:t>)</a:t>
            </a:r>
            <a:r>
              <a:rPr lang="ar-EG" altLang="zh-CN" sz="3600" dirty="0">
                <a:ln w="10541" cmpd="sng">
                  <a:solidFill>
                    <a:sysClr val="windowText" lastClr="000000"/>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Sakkal Majalla" pitchFamily="2" charset="-78"/>
                <a:cs typeface="Sakkal Majalla" pitchFamily="2" charset="-78"/>
              </a:rPr>
              <a:t>- وثيقة العنف مارس-2013</a:t>
            </a:r>
            <a:endParaRPr lang="ar-SA" altLang="zh-CN" sz="3600" dirty="0">
              <a:ln w="10541" cmpd="sng">
                <a:solidFill>
                  <a:sysClr val="windowText" lastClr="000000"/>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Sakkal Majalla" pitchFamily="2" charset="-78"/>
              <a:cs typeface="Sakkal Majalla"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06529">
                                            <p:txEl>
                                              <p:pRg st="0" end="0"/>
                                            </p:txEl>
                                          </p:spTgt>
                                        </p:tgtEl>
                                        <p:attrNameLst>
                                          <p:attrName>style.visibility</p:attrName>
                                        </p:attrNameLst>
                                      </p:cBhvr>
                                      <p:to>
                                        <p:strVal val="visible"/>
                                      </p:to>
                                    </p:set>
                                    <p:anim calcmode="lin" valueType="num">
                                      <p:cBhvr>
                                        <p:cTn id="7" dur="1000" fill="hold"/>
                                        <p:tgtEl>
                                          <p:spTgt spid="406529">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406529">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406529">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406529">
                                            <p:txEl>
                                              <p:pRg st="1" end="1"/>
                                            </p:txEl>
                                          </p:spTgt>
                                        </p:tgtEl>
                                        <p:attrNameLst>
                                          <p:attrName>style.visibility</p:attrName>
                                        </p:attrNameLst>
                                      </p:cBhvr>
                                      <p:to>
                                        <p:strVal val="visible"/>
                                      </p:to>
                                    </p:set>
                                    <p:anim calcmode="lin" valueType="num">
                                      <p:cBhvr>
                                        <p:cTn id="14" dur="1000" fill="hold"/>
                                        <p:tgtEl>
                                          <p:spTgt spid="406529">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406529">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06529">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406529">
                                            <p:txEl>
                                              <p:pRg st="2" end="2"/>
                                            </p:txEl>
                                          </p:spTgt>
                                        </p:tgtEl>
                                        <p:attrNameLst>
                                          <p:attrName>style.visibility</p:attrName>
                                        </p:attrNameLst>
                                      </p:cBhvr>
                                      <p:to>
                                        <p:strVal val="visible"/>
                                      </p:to>
                                    </p:set>
                                    <p:anim calcmode="lin" valueType="num">
                                      <p:cBhvr>
                                        <p:cTn id="21" dur="1000" fill="hold"/>
                                        <p:tgtEl>
                                          <p:spTgt spid="406529">
                                            <p:txEl>
                                              <p:pRg st="2" end="2"/>
                                            </p:txEl>
                                          </p:spTgt>
                                        </p:tgtEl>
                                        <p:attrNameLst>
                                          <p:attrName>ppt_x</p:attrName>
                                        </p:attrNameLst>
                                      </p:cBhvr>
                                      <p:tavLst>
                                        <p:tav tm="0">
                                          <p:val>
                                            <p:strVal val="#ppt_x-.2"/>
                                          </p:val>
                                        </p:tav>
                                        <p:tav tm="100000">
                                          <p:val>
                                            <p:strVal val="#ppt_x"/>
                                          </p:val>
                                        </p:tav>
                                      </p:tavLst>
                                    </p:anim>
                                    <p:anim calcmode="lin" valueType="num">
                                      <p:cBhvr>
                                        <p:cTn id="22" dur="1000" fill="hold"/>
                                        <p:tgtEl>
                                          <p:spTgt spid="406529">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40652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STAR\Desktop\تصاميمي\خلفية عرض حقوق المرأة بين الشريعة والمواثيق الدولية-.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62" y="0"/>
            <a:ext cx="9137237" cy="6863080"/>
          </a:xfrm>
          <a:prstGeom prst="rect">
            <a:avLst/>
          </a:prstGeom>
          <a:noFill/>
          <a:extLst>
            <a:ext uri="{909E8E84-426E-40DD-AFC4-6F175D3DCCD1}">
              <a14:hiddenFill xmlns:a14="http://schemas.microsoft.com/office/drawing/2010/main">
                <a:solidFill>
                  <a:srgbClr val="FFFFFF"/>
                </a:solidFill>
              </a14:hiddenFill>
            </a:ext>
          </a:extLst>
        </p:spPr>
      </p:pic>
      <p:sp>
        <p:nvSpPr>
          <p:cNvPr id="2" name="عنوان 1"/>
          <p:cNvSpPr>
            <a:spLocks noGrp="1"/>
          </p:cNvSpPr>
          <p:nvPr>
            <p:ph type="title"/>
          </p:nvPr>
        </p:nvSpPr>
        <p:spPr/>
        <p:txBody>
          <a:bodyPr/>
          <a:lstStyle/>
          <a:p>
            <a:endParaRPr lang="ar-SA"/>
          </a:p>
        </p:txBody>
      </p:sp>
      <p:pic>
        <p:nvPicPr>
          <p:cNvPr id="7" name="Picture 2" descr="C:\Users\STAR\Desktop\تصاميمي\خلفية عرض حقوق المرأة بين الشريعة والمواثيق الدولية-.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080"/>
            <a:ext cx="9137237" cy="686308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2"/>
          <p:cNvSpPr>
            <a:spLocks noChangeArrowheads="1"/>
          </p:cNvSpPr>
          <p:nvPr/>
        </p:nvSpPr>
        <p:spPr bwMode="auto">
          <a:xfrm>
            <a:off x="2635807" y="2994918"/>
            <a:ext cx="4499992" cy="2308324"/>
          </a:xfrm>
          <a:prstGeom prst="rect">
            <a:avLst/>
          </a:prstGeom>
          <a:noFill/>
          <a:ln w="9525">
            <a:noFill/>
            <a:miter lim="800000"/>
            <a:headEnd/>
            <a:tailEnd/>
          </a:ln>
          <a:effectLst/>
        </p:spPr>
        <p:txBody>
          <a:bodyPr wrap="square">
            <a:spAutoFit/>
          </a:bodyPr>
          <a:lstStyle/>
          <a:p>
            <a:pPr algn="ctr" eaLnBrk="0" hangingPunct="0">
              <a:defRPr/>
            </a:pPr>
            <a:r>
              <a:rPr lang="ar-EG" altLang="zh-CN" sz="4800" b="1" dirty="0" err="1" smtClean="0">
                <a:ln w="1905"/>
                <a:solidFill>
                  <a:srgbClr val="FF0000"/>
                </a:solidFill>
                <a:effectLst>
                  <a:innerShdw blurRad="69850" dist="43180" dir="5400000">
                    <a:srgbClr val="000000">
                      <a:alpha val="65000"/>
                    </a:srgbClr>
                  </a:innerShdw>
                </a:effectLst>
                <a:latin typeface="Sakkal Majalla" pitchFamily="2" charset="-78"/>
                <a:cs typeface="Sakkal Majalla" pitchFamily="2" charset="-78"/>
              </a:rPr>
              <a:t>(</a:t>
            </a:r>
            <a:r>
              <a:rPr lang="ar-SA" altLang="zh-CN" sz="4800" b="1" dirty="0" smtClean="0">
                <a:ln w="1905"/>
                <a:solidFill>
                  <a:srgbClr val="FF0000"/>
                </a:solidFill>
                <a:effectLst>
                  <a:innerShdw blurRad="69850" dist="43180" dir="5400000">
                    <a:srgbClr val="000000">
                      <a:alpha val="65000"/>
                    </a:srgbClr>
                  </a:innerShdw>
                </a:effectLst>
                <a:latin typeface="Sakkal Majalla" pitchFamily="2" charset="-78"/>
                <a:cs typeface="Sakkal Majalla" pitchFamily="2" charset="-78"/>
              </a:rPr>
              <a:t>3</a:t>
            </a:r>
            <a:r>
              <a:rPr lang="ar-EG" altLang="zh-CN" sz="4800" b="1" dirty="0" err="1" smtClean="0">
                <a:ln w="1905"/>
                <a:solidFill>
                  <a:srgbClr val="FF0000"/>
                </a:solidFill>
                <a:effectLst>
                  <a:innerShdw blurRad="69850" dist="43180" dir="5400000">
                    <a:srgbClr val="000000">
                      <a:alpha val="65000"/>
                    </a:srgbClr>
                  </a:innerShdw>
                </a:effectLst>
                <a:latin typeface="Sakkal Majalla" pitchFamily="2" charset="-78"/>
                <a:cs typeface="Sakkal Majalla" pitchFamily="2" charset="-78"/>
              </a:rPr>
              <a:t>)</a:t>
            </a:r>
            <a:endParaRPr lang="ar-EG" altLang="zh-CN" sz="4800" b="1" dirty="0">
              <a:ln w="1905"/>
              <a:solidFill>
                <a:srgbClr val="FF0000"/>
              </a:solidFill>
              <a:effectLst>
                <a:innerShdw blurRad="69850" dist="43180" dir="5400000">
                  <a:srgbClr val="000000">
                    <a:alpha val="65000"/>
                  </a:srgbClr>
                </a:innerShdw>
              </a:effectLst>
              <a:latin typeface="Sakkal Majalla" pitchFamily="2" charset="-78"/>
              <a:cs typeface="Sakkal Majalla" pitchFamily="2" charset="-78"/>
            </a:endParaRPr>
          </a:p>
          <a:p>
            <a:pPr algn="ctr" eaLnBrk="0" hangingPunct="0">
              <a:defRPr/>
            </a:pPr>
            <a:r>
              <a:rPr lang="ar-SA" sz="4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الاعتراف بالشواذ وإعطائهم كافة الحقوق</a:t>
            </a:r>
            <a:endParaRPr lang="en-US" sz="4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endParaRPr>
          </a:p>
        </p:txBody>
      </p:sp>
      <p:sp>
        <p:nvSpPr>
          <p:cNvPr id="10" name="مستطيل 9"/>
          <p:cNvSpPr/>
          <p:nvPr/>
        </p:nvSpPr>
        <p:spPr>
          <a:xfrm rot="19965052">
            <a:off x="-1062922" y="975352"/>
            <a:ext cx="7397459" cy="769441"/>
          </a:xfrm>
          <a:prstGeom prst="rect">
            <a:avLst/>
          </a:prstGeom>
          <a:solidFill>
            <a:schemeClr val="accent6">
              <a:lumMod val="75000"/>
            </a:schemeClr>
          </a:solidFill>
        </p:spPr>
        <p:txBody>
          <a:bodyPr wrap="square">
            <a:spAutoFit/>
          </a:bodyPr>
          <a:lstStyle/>
          <a:p>
            <a:pPr algn="ctr"/>
            <a:r>
              <a:rPr lang="ar-EG" sz="4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Sakkal Majalla" pitchFamily="2" charset="-78"/>
                <a:cs typeface="Sakkal Majalla" pitchFamily="2" charset="-78"/>
              </a:rPr>
              <a:t>أهم المخاطر في </a:t>
            </a:r>
            <a:r>
              <a:rPr lang="ar-SA" sz="44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Sakkal Majalla" pitchFamily="2" charset="-78"/>
                <a:cs typeface="Sakkal Majalla" pitchFamily="2" charset="-78"/>
              </a:rPr>
              <a:t>وثيقة العنف ضد المرأة</a:t>
            </a:r>
            <a:endParaRPr lang="ar-SA" sz="4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18" descr="united-nations"/>
          <p:cNvPicPr>
            <a:picLocks noChangeAspect="1" noChangeArrowheads="1"/>
          </p:cNvPicPr>
          <p:nvPr/>
        </p:nvPicPr>
        <p:blipFill>
          <a:blip r:embed="rId2" cstate="print"/>
          <a:srcRect/>
          <a:stretch>
            <a:fillRect/>
          </a:stretch>
        </p:blipFill>
        <p:spPr bwMode="auto">
          <a:xfrm>
            <a:off x="0" y="0"/>
            <a:ext cx="2428875" cy="2008188"/>
          </a:xfrm>
          <a:prstGeom prst="rect">
            <a:avLst/>
          </a:prstGeom>
          <a:noFill/>
          <a:ln w="9525">
            <a:noFill/>
            <a:miter lim="800000"/>
            <a:headEnd/>
            <a:tailEnd/>
          </a:ln>
        </p:spPr>
      </p:pic>
      <p:sp>
        <p:nvSpPr>
          <p:cNvPr id="4" name="Text Box 5"/>
          <p:cNvSpPr txBox="1">
            <a:spLocks noChangeArrowheads="1"/>
          </p:cNvSpPr>
          <p:nvPr/>
        </p:nvSpPr>
        <p:spPr bwMode="auto">
          <a:xfrm>
            <a:off x="1071538" y="1567318"/>
            <a:ext cx="7072362" cy="3933384"/>
          </a:xfrm>
          <a:prstGeom prst="rect">
            <a:avLst/>
          </a:prstGeom>
          <a:noFill/>
          <a:ln w="9525">
            <a:noFill/>
            <a:miter lim="800000"/>
            <a:headEnd/>
            <a:tailEnd/>
          </a:ln>
          <a:effectLst/>
        </p:spPr>
        <p:txBody>
          <a:bodyPr>
            <a:spAutoFit/>
          </a:bodyPr>
          <a:lstStyle/>
          <a:p>
            <a:pPr algn="ctr" eaLnBrk="0" hangingPunct="0">
              <a:lnSpc>
                <a:spcPct val="130000"/>
              </a:lnSpc>
              <a:defRPr/>
            </a:pPr>
            <a:r>
              <a:rPr lang="ar-EG" altLang="zh-CN" sz="9600" dirty="0">
                <a:ln w="10541" cmpd="sng">
                  <a:solidFill>
                    <a:sysClr val="windowText" lastClr="000000"/>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Sakkal Majalla" pitchFamily="2" charset="-78"/>
                <a:ea typeface="Monotype Koufi" pitchFamily="2" charset="-78"/>
                <a:cs typeface="Sakkal Majalla" pitchFamily="2" charset="-78"/>
              </a:rPr>
              <a:t>الجندر (النوع) </a:t>
            </a:r>
            <a:endParaRPr lang="en-US" altLang="zh-CN" sz="9600" dirty="0">
              <a:ln w="10541" cmpd="sng">
                <a:solidFill>
                  <a:sysClr val="windowText" lastClr="000000"/>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Sakkal Majalla" pitchFamily="2" charset="-78"/>
              <a:ea typeface="Monotype Koufi" pitchFamily="2" charset="-78"/>
              <a:cs typeface="Sakkal Majalla" pitchFamily="2" charset="-78"/>
            </a:endParaRPr>
          </a:p>
          <a:p>
            <a:pPr algn="ctr" eaLnBrk="0" hangingPunct="0">
              <a:lnSpc>
                <a:spcPct val="130000"/>
              </a:lnSpc>
              <a:defRPr/>
            </a:pPr>
            <a:r>
              <a:rPr lang="en-US" altLang="zh-CN" sz="9600" dirty="0">
                <a:ln w="10541" cmpd="sng">
                  <a:solidFill>
                    <a:sysClr val="windowText" lastClr="000000"/>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Sakkal Majalla" pitchFamily="2" charset="-78"/>
                <a:ea typeface="Monotype Koufi" pitchFamily="2" charset="-78"/>
                <a:cs typeface="Sakkal Majalla" pitchFamily="2" charset="-78"/>
              </a:rPr>
              <a:t>Gender</a:t>
            </a:r>
            <a:endParaRPr lang="ar-EG" altLang="zh-CN" sz="9600" dirty="0">
              <a:ln w="10541" cmpd="sng">
                <a:solidFill>
                  <a:sysClr val="windowText" lastClr="000000"/>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Sakkal Majalla" pitchFamily="2" charset="-78"/>
              <a:ea typeface="Monotype Koufi" pitchFamily="2" charset="-78"/>
              <a:cs typeface="Sakkal Majalla" pitchFamily="2" charset="-78"/>
            </a:endParaRPr>
          </a:p>
        </p:txBody>
      </p:sp>
    </p:spTree>
    <p:extLst>
      <p:ext uri="{BB962C8B-B14F-4D97-AF65-F5344CB8AC3E}">
        <p14:creationId xmlns:p14="http://schemas.microsoft.com/office/powerpoint/2010/main" val="302370466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Text Box 2"/>
          <p:cNvSpPr txBox="1">
            <a:spLocks noChangeArrowheads="1"/>
          </p:cNvSpPr>
          <p:nvPr/>
        </p:nvSpPr>
        <p:spPr bwMode="auto">
          <a:xfrm>
            <a:off x="0" y="-609600"/>
            <a:ext cx="9144000" cy="2409825"/>
          </a:xfrm>
          <a:prstGeom prst="rect">
            <a:avLst/>
          </a:prstGeom>
          <a:noFill/>
          <a:ln w="9525">
            <a:noFill/>
            <a:miter lim="800000"/>
            <a:headEnd/>
            <a:tailEnd/>
          </a:ln>
          <a:effectLst/>
        </p:spPr>
        <p:txBody>
          <a:bodyPr>
            <a:spAutoFit/>
          </a:bodyPr>
          <a:lstStyle/>
          <a:p>
            <a:pPr algn="ctr" eaLnBrk="0" hangingPunct="0">
              <a:lnSpc>
                <a:spcPct val="130000"/>
              </a:lnSpc>
              <a:defRPr/>
            </a:pPr>
            <a:r>
              <a:rPr lang="en-US" altLang="zh-CN" sz="11700">
                <a:solidFill>
                  <a:srgbClr val="FD2703"/>
                </a:solidFill>
                <a:effectLst>
                  <a:outerShdw blurRad="38100" dist="38100" dir="2700000" algn="tl">
                    <a:srgbClr val="C0C0C0"/>
                  </a:outerShdw>
                </a:effectLst>
                <a:latin typeface="Times New Roman" pitchFamily="18" charset="0"/>
                <a:cs typeface="Simplified Arabic" pitchFamily="2" charset="-78"/>
              </a:rPr>
              <a:t>Sex</a:t>
            </a:r>
            <a:endParaRPr lang="ar-EG" altLang="zh-CN" sz="10600">
              <a:solidFill>
                <a:srgbClr val="FF0000"/>
              </a:solidFill>
              <a:latin typeface="Times New Roman" pitchFamily="18" charset="0"/>
              <a:cs typeface="Traditional Arabic" pitchFamily="2" charset="-78"/>
            </a:endParaRPr>
          </a:p>
        </p:txBody>
      </p:sp>
      <p:sp>
        <p:nvSpPr>
          <p:cNvPr id="290819" name="Line 3"/>
          <p:cNvSpPr>
            <a:spLocks noChangeShapeType="1"/>
          </p:cNvSpPr>
          <p:nvPr/>
        </p:nvSpPr>
        <p:spPr bwMode="auto">
          <a:xfrm>
            <a:off x="4572000" y="1600200"/>
            <a:ext cx="1371600" cy="685800"/>
          </a:xfrm>
          <a:prstGeom prst="line">
            <a:avLst/>
          </a:prstGeom>
          <a:noFill/>
          <a:ln w="76200">
            <a:solidFill>
              <a:srgbClr val="FF0000"/>
            </a:solidFill>
            <a:round/>
            <a:headEnd/>
            <a:tailEnd type="triangle" w="med" len="med"/>
          </a:ln>
          <a:effectLst/>
        </p:spPr>
        <p:txBody>
          <a:bodyPr/>
          <a:lstStyle/>
          <a:p>
            <a:pPr>
              <a:defRPr/>
            </a:pPr>
            <a:endParaRPr lang="en-US">
              <a:effectLst>
                <a:outerShdw blurRad="38100" dist="38100" dir="2700000" algn="tl">
                  <a:srgbClr val="000000">
                    <a:alpha val="43137"/>
                  </a:srgbClr>
                </a:outerShdw>
              </a:effectLst>
              <a:latin typeface="Arial" charset="0"/>
              <a:cs typeface="Arial" charset="0"/>
            </a:endParaRPr>
          </a:p>
        </p:txBody>
      </p:sp>
      <p:sp>
        <p:nvSpPr>
          <p:cNvPr id="290820" name="Line 4"/>
          <p:cNvSpPr>
            <a:spLocks noChangeShapeType="1"/>
          </p:cNvSpPr>
          <p:nvPr/>
        </p:nvSpPr>
        <p:spPr bwMode="auto">
          <a:xfrm flipH="1">
            <a:off x="3048000" y="1600200"/>
            <a:ext cx="1524000" cy="685800"/>
          </a:xfrm>
          <a:prstGeom prst="line">
            <a:avLst/>
          </a:prstGeom>
          <a:noFill/>
          <a:ln w="76200">
            <a:solidFill>
              <a:srgbClr val="FF0000"/>
            </a:solidFill>
            <a:round/>
            <a:headEnd/>
            <a:tailEnd type="triangle" w="med" len="med"/>
          </a:ln>
          <a:effectLst/>
        </p:spPr>
        <p:txBody>
          <a:bodyPr/>
          <a:lstStyle/>
          <a:p>
            <a:pPr>
              <a:defRPr/>
            </a:pPr>
            <a:endParaRPr lang="en-US">
              <a:effectLst>
                <a:outerShdw blurRad="38100" dist="38100" dir="2700000" algn="tl">
                  <a:srgbClr val="000000">
                    <a:alpha val="43137"/>
                  </a:srgbClr>
                </a:outerShdw>
              </a:effectLst>
              <a:latin typeface="Arial" charset="0"/>
              <a:cs typeface="Arial" charset="0"/>
            </a:endParaRPr>
          </a:p>
        </p:txBody>
      </p:sp>
      <p:grpSp>
        <p:nvGrpSpPr>
          <p:cNvPr id="2" name="Group 9"/>
          <p:cNvGrpSpPr>
            <a:grpSpLocks/>
          </p:cNvGrpSpPr>
          <p:nvPr/>
        </p:nvGrpSpPr>
        <p:grpSpPr bwMode="auto">
          <a:xfrm>
            <a:off x="5464175" y="2133600"/>
            <a:ext cx="3429000" cy="4371975"/>
            <a:chOff x="3442" y="1344"/>
            <a:chExt cx="2160" cy="2754"/>
          </a:xfrm>
        </p:grpSpPr>
        <p:sp>
          <p:nvSpPr>
            <p:cNvPr id="290822" name="Oval 6"/>
            <p:cNvSpPr>
              <a:spLocks noChangeArrowheads="1"/>
            </p:cNvSpPr>
            <p:nvPr/>
          </p:nvSpPr>
          <p:spPr bwMode="auto">
            <a:xfrm>
              <a:off x="3442" y="1344"/>
              <a:ext cx="2160" cy="960"/>
            </a:xfrm>
            <a:prstGeom prst="ellipse">
              <a:avLst/>
            </a:prstGeom>
            <a:gradFill rotWithShape="1">
              <a:gsLst>
                <a:gs pos="0">
                  <a:schemeClr val="accent1"/>
                </a:gs>
                <a:gs pos="100000">
                  <a:srgbClr val="33CCFF"/>
                </a:gs>
              </a:gsLst>
              <a:lin ang="5400000" scaled="1"/>
            </a:gradFill>
            <a:ln w="19050">
              <a:solidFill>
                <a:schemeClr val="tx1"/>
              </a:solidFill>
              <a:round/>
              <a:headEnd/>
              <a:tailEnd/>
            </a:ln>
            <a:effectLst/>
          </p:spPr>
          <p:txBody>
            <a:bodyPr wrap="none" anchor="ctr"/>
            <a:lstStyle/>
            <a:p>
              <a:pPr algn="ctr" eaLnBrk="0" hangingPunct="0">
                <a:defRPr/>
              </a:pPr>
              <a:r>
                <a:rPr lang="en-US" sz="10600">
                  <a:solidFill>
                    <a:srgbClr val="FD2703"/>
                  </a:solidFill>
                  <a:effectLst>
                    <a:outerShdw blurRad="38100" dist="38100" dir="2700000" algn="tl">
                      <a:srgbClr val="000000"/>
                    </a:outerShdw>
                  </a:effectLst>
                  <a:latin typeface="Times New Roman" pitchFamily="18" charset="0"/>
                  <a:cs typeface="Times New Roman" pitchFamily="18" charset="0"/>
                </a:rPr>
                <a:t> </a:t>
              </a:r>
              <a:r>
                <a:rPr lang="ar-SA" sz="10600">
                  <a:solidFill>
                    <a:srgbClr val="FD2703"/>
                  </a:solidFill>
                  <a:effectLst>
                    <a:outerShdw blurRad="38100" dist="38100" dir="2700000" algn="tl">
                      <a:srgbClr val="000000"/>
                    </a:outerShdw>
                  </a:effectLst>
                  <a:latin typeface="Times New Roman" pitchFamily="18" charset="0"/>
                  <a:cs typeface="Times New Roman" pitchFamily="18" charset="0"/>
                </a:rPr>
                <a:t>ذكر</a:t>
              </a:r>
              <a:endParaRPr lang="en-US" sz="10600">
                <a:solidFill>
                  <a:srgbClr val="FD2703"/>
                </a:solidFill>
                <a:effectLst>
                  <a:outerShdw blurRad="38100" dist="38100" dir="2700000" algn="tl">
                    <a:srgbClr val="000000"/>
                  </a:outerShdw>
                </a:effectLst>
                <a:latin typeface="Times New Roman" pitchFamily="18" charset="0"/>
                <a:cs typeface="Times New Roman" pitchFamily="18" charset="0"/>
              </a:endParaRPr>
            </a:p>
          </p:txBody>
        </p:sp>
        <p:pic>
          <p:nvPicPr>
            <p:cNvPr id="47114" name="Picture 7" descr="Copy of Copy of 3369369_thumbnail"/>
            <p:cNvPicPr>
              <a:picLocks noChangeAspect="1" noChangeArrowheads="1"/>
            </p:cNvPicPr>
            <p:nvPr/>
          </p:nvPicPr>
          <p:blipFill>
            <a:blip r:embed="rId2" cstate="print"/>
            <a:srcRect r="14561"/>
            <a:stretch>
              <a:fillRect/>
            </a:stretch>
          </p:blipFill>
          <p:spPr bwMode="auto">
            <a:xfrm>
              <a:off x="3591" y="2352"/>
              <a:ext cx="1989" cy="1746"/>
            </a:xfrm>
            <a:prstGeom prst="rect">
              <a:avLst/>
            </a:prstGeom>
            <a:noFill/>
            <a:ln w="9525">
              <a:noFill/>
              <a:miter lim="800000"/>
              <a:headEnd/>
              <a:tailEnd/>
            </a:ln>
          </p:spPr>
        </p:pic>
      </p:grpSp>
      <p:grpSp>
        <p:nvGrpSpPr>
          <p:cNvPr id="3" name="Group 10"/>
          <p:cNvGrpSpPr>
            <a:grpSpLocks/>
          </p:cNvGrpSpPr>
          <p:nvPr/>
        </p:nvGrpSpPr>
        <p:grpSpPr bwMode="auto">
          <a:xfrm>
            <a:off x="34925" y="2133600"/>
            <a:ext cx="4344988" cy="4343400"/>
            <a:chOff x="22" y="1344"/>
            <a:chExt cx="2737" cy="2736"/>
          </a:xfrm>
        </p:grpSpPr>
        <p:sp>
          <p:nvSpPr>
            <p:cNvPr id="290821" name="Oval 5"/>
            <p:cNvSpPr>
              <a:spLocks noChangeArrowheads="1"/>
            </p:cNvSpPr>
            <p:nvPr/>
          </p:nvSpPr>
          <p:spPr bwMode="auto">
            <a:xfrm>
              <a:off x="22" y="1344"/>
              <a:ext cx="2160" cy="960"/>
            </a:xfrm>
            <a:prstGeom prst="ellipse">
              <a:avLst/>
            </a:prstGeom>
            <a:gradFill rotWithShape="1">
              <a:gsLst>
                <a:gs pos="0">
                  <a:schemeClr val="accent1"/>
                </a:gs>
                <a:gs pos="100000">
                  <a:srgbClr val="33CCFF"/>
                </a:gs>
              </a:gsLst>
              <a:lin ang="5400000" scaled="1"/>
            </a:gradFill>
            <a:ln w="19050">
              <a:solidFill>
                <a:schemeClr val="tx1"/>
              </a:solidFill>
              <a:round/>
              <a:headEnd/>
              <a:tailEnd/>
            </a:ln>
            <a:effectLst/>
          </p:spPr>
          <p:txBody>
            <a:bodyPr wrap="none" anchor="ctr"/>
            <a:lstStyle/>
            <a:p>
              <a:pPr algn="ctr" eaLnBrk="0" hangingPunct="0">
                <a:defRPr/>
              </a:pPr>
              <a:r>
                <a:rPr lang="ar-SA" sz="8800">
                  <a:solidFill>
                    <a:srgbClr val="FD2703"/>
                  </a:solidFill>
                  <a:effectLst>
                    <a:outerShdw blurRad="38100" dist="38100" dir="2700000" algn="tl">
                      <a:srgbClr val="000000"/>
                    </a:outerShdw>
                  </a:effectLst>
                  <a:latin typeface="Times New Roman" pitchFamily="18" charset="0"/>
                  <a:cs typeface="Times New Roman" pitchFamily="18" charset="0"/>
                </a:rPr>
                <a:t>أنثى</a:t>
              </a:r>
              <a:endParaRPr lang="en-US" sz="8800">
                <a:solidFill>
                  <a:srgbClr val="FD2703"/>
                </a:solidFill>
                <a:effectLst>
                  <a:outerShdw blurRad="38100" dist="38100" dir="2700000" algn="tl">
                    <a:srgbClr val="000000"/>
                  </a:outerShdw>
                </a:effectLst>
                <a:latin typeface="Times New Roman" pitchFamily="18" charset="0"/>
                <a:cs typeface="Times New Roman" pitchFamily="18" charset="0"/>
              </a:endParaRPr>
            </a:p>
          </p:txBody>
        </p:sp>
        <p:pic>
          <p:nvPicPr>
            <p:cNvPr id="47112" name="Picture 8" descr="Copy of 3369369_thumbnail"/>
            <p:cNvPicPr>
              <a:picLocks noChangeAspect="1" noChangeArrowheads="1"/>
            </p:cNvPicPr>
            <p:nvPr/>
          </p:nvPicPr>
          <p:blipFill>
            <a:blip r:embed="rId3" cstate="print"/>
            <a:srcRect/>
            <a:stretch>
              <a:fillRect/>
            </a:stretch>
          </p:blipFill>
          <p:spPr bwMode="auto">
            <a:xfrm>
              <a:off x="431" y="2334"/>
              <a:ext cx="2328" cy="1746"/>
            </a:xfrm>
            <a:prstGeom prst="rect">
              <a:avLst/>
            </a:prstGeom>
            <a:noFill/>
            <a:ln w="9525">
              <a:noFill/>
              <a:miter lim="800000"/>
              <a:headEnd/>
              <a:tailEnd/>
            </a:ln>
          </p:spPr>
        </p:pic>
      </p:grpSp>
    </p:spTree>
    <p:extLst>
      <p:ext uri="{BB962C8B-B14F-4D97-AF65-F5344CB8AC3E}">
        <p14:creationId xmlns:p14="http://schemas.microsoft.com/office/powerpoint/2010/main" val="285820125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90818">
                                            <p:txEl>
                                              <p:pRg st="0" end="0"/>
                                            </p:txEl>
                                          </p:spTgt>
                                        </p:tgtEl>
                                        <p:attrNameLst>
                                          <p:attrName>style.visibility</p:attrName>
                                        </p:attrNameLst>
                                      </p:cBhvr>
                                      <p:to>
                                        <p:strVal val="visible"/>
                                      </p:to>
                                    </p:set>
                                    <p:anim calcmode="lin" valueType="num">
                                      <p:cBhvr>
                                        <p:cTn id="7" dur="1000" fill="hold"/>
                                        <p:tgtEl>
                                          <p:spTgt spid="290818">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290818">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290818">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90819"/>
                                        </p:tgtEl>
                                        <p:attrNameLst>
                                          <p:attrName>style.visibility</p:attrName>
                                        </p:attrNameLst>
                                      </p:cBhvr>
                                      <p:to>
                                        <p:strVal val="visible"/>
                                      </p:to>
                                    </p:set>
                                    <p:anim calcmode="lin" valueType="num">
                                      <p:cBhvr additive="base">
                                        <p:cTn id="14" dur="500" fill="hold"/>
                                        <p:tgtEl>
                                          <p:spTgt spid="290819"/>
                                        </p:tgtEl>
                                        <p:attrNameLst>
                                          <p:attrName>ppt_x</p:attrName>
                                        </p:attrNameLst>
                                      </p:cBhvr>
                                      <p:tavLst>
                                        <p:tav tm="0">
                                          <p:val>
                                            <p:strVal val="#ppt_x"/>
                                          </p:val>
                                        </p:tav>
                                        <p:tav tm="100000">
                                          <p:val>
                                            <p:strVal val="#ppt_x"/>
                                          </p:val>
                                        </p:tav>
                                      </p:tavLst>
                                    </p:anim>
                                    <p:anim calcmode="lin" valueType="num">
                                      <p:cBhvr additive="base">
                                        <p:cTn id="15" dur="500" fill="hold"/>
                                        <p:tgtEl>
                                          <p:spTgt spid="290819"/>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90820"/>
                                        </p:tgtEl>
                                        <p:attrNameLst>
                                          <p:attrName>style.visibility</p:attrName>
                                        </p:attrNameLst>
                                      </p:cBhvr>
                                      <p:to>
                                        <p:strVal val="visible"/>
                                      </p:to>
                                    </p:set>
                                    <p:anim calcmode="lin" valueType="num">
                                      <p:cBhvr additive="base">
                                        <p:cTn id="25" dur="500" fill="hold"/>
                                        <p:tgtEl>
                                          <p:spTgt spid="290820"/>
                                        </p:tgtEl>
                                        <p:attrNameLst>
                                          <p:attrName>ppt_x</p:attrName>
                                        </p:attrNameLst>
                                      </p:cBhvr>
                                      <p:tavLst>
                                        <p:tav tm="0">
                                          <p:val>
                                            <p:strVal val="#ppt_x"/>
                                          </p:val>
                                        </p:tav>
                                        <p:tav tm="100000">
                                          <p:val>
                                            <p:strVal val="#ppt_x"/>
                                          </p:val>
                                        </p:tav>
                                      </p:tavLst>
                                    </p:anim>
                                    <p:anim calcmode="lin" valueType="num">
                                      <p:cBhvr additive="base">
                                        <p:cTn id="26" dur="500" fill="hold"/>
                                        <p:tgtEl>
                                          <p:spTgt spid="29082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Text Box 2"/>
          <p:cNvSpPr txBox="1">
            <a:spLocks noChangeArrowheads="1"/>
          </p:cNvSpPr>
          <p:nvPr/>
        </p:nvSpPr>
        <p:spPr bwMode="auto">
          <a:xfrm>
            <a:off x="304800" y="-381000"/>
            <a:ext cx="8458200" cy="3609975"/>
          </a:xfrm>
          <a:prstGeom prst="rect">
            <a:avLst/>
          </a:prstGeom>
          <a:noFill/>
          <a:ln w="9525">
            <a:noFill/>
            <a:miter lim="800000"/>
            <a:headEnd/>
            <a:tailEnd/>
          </a:ln>
          <a:effectLst/>
        </p:spPr>
        <p:txBody>
          <a:bodyPr>
            <a:spAutoFit/>
          </a:bodyPr>
          <a:lstStyle/>
          <a:p>
            <a:pPr eaLnBrk="0" hangingPunct="0">
              <a:lnSpc>
                <a:spcPct val="130000"/>
              </a:lnSpc>
              <a:defRPr/>
            </a:pPr>
            <a:endParaRPr lang="ar-SA" altLang="zh-CN" sz="4800" dirty="0">
              <a:solidFill>
                <a:srgbClr val="FF0000"/>
              </a:solidFill>
              <a:effectLst>
                <a:outerShdw blurRad="38100" dist="38100" dir="2700000" algn="tl">
                  <a:srgbClr val="000000"/>
                </a:outerShdw>
              </a:effectLst>
              <a:latin typeface="Times New Roman" pitchFamily="18" charset="0"/>
              <a:cs typeface="Times New Roman" pitchFamily="18" charset="0"/>
            </a:endParaRPr>
          </a:p>
          <a:p>
            <a:pPr algn="ctr" eaLnBrk="0" hangingPunct="0">
              <a:lnSpc>
                <a:spcPct val="130000"/>
              </a:lnSpc>
              <a:defRPr/>
            </a:pPr>
            <a:r>
              <a:rPr lang="en-US" altLang="zh-CN" sz="14200" dirty="0">
                <a:solidFill>
                  <a:srgbClr val="FF0000"/>
                </a:solidFill>
                <a:effectLst>
                  <a:outerShdw blurRad="38100" dist="38100" dir="2700000" algn="tl">
                    <a:srgbClr val="000000"/>
                  </a:outerShdw>
                </a:effectLst>
                <a:latin typeface="Times New Roman" pitchFamily="18" charset="0"/>
                <a:cs typeface="Times New Roman" pitchFamily="18" charset="0"/>
              </a:rPr>
              <a:t>SEX</a:t>
            </a:r>
            <a:endParaRPr lang="ar-EG" altLang="zh-CN" sz="14200" dirty="0">
              <a:solidFill>
                <a:srgbClr val="FF0000"/>
              </a:solidFill>
              <a:effectLst>
                <a:outerShdw blurRad="38100" dist="38100" dir="2700000" algn="tl">
                  <a:srgbClr val="000000"/>
                </a:outerShdw>
              </a:effectLst>
              <a:latin typeface="Times New Roman" pitchFamily="18" charset="0"/>
              <a:cs typeface="Times New Roman" pitchFamily="18" charset="0"/>
            </a:endParaRPr>
          </a:p>
        </p:txBody>
      </p:sp>
      <p:sp>
        <p:nvSpPr>
          <p:cNvPr id="289795" name="Line 3"/>
          <p:cNvSpPr>
            <a:spLocks noChangeShapeType="1"/>
          </p:cNvSpPr>
          <p:nvPr/>
        </p:nvSpPr>
        <p:spPr bwMode="auto">
          <a:xfrm flipH="1">
            <a:off x="3124200" y="1214438"/>
            <a:ext cx="2819400" cy="2362200"/>
          </a:xfrm>
          <a:prstGeom prst="line">
            <a:avLst/>
          </a:prstGeom>
          <a:noFill/>
          <a:ln w="69850">
            <a:solidFill>
              <a:schemeClr val="tx1"/>
            </a:solidFill>
            <a:round/>
            <a:headEnd/>
            <a:tailEnd/>
          </a:ln>
          <a:effectLst/>
        </p:spPr>
        <p:txBody>
          <a:bodyPr/>
          <a:lstStyle/>
          <a:p>
            <a:pPr>
              <a:defRPr/>
            </a:pPr>
            <a:endParaRPr lang="en-US">
              <a:effectLst>
                <a:outerShdw blurRad="38100" dist="38100" dir="2700000" algn="tl">
                  <a:srgbClr val="000000">
                    <a:alpha val="43137"/>
                  </a:srgbClr>
                </a:outerShdw>
              </a:effectLst>
              <a:latin typeface="Arial" charset="0"/>
              <a:cs typeface="Arial" charset="0"/>
            </a:endParaRPr>
          </a:p>
        </p:txBody>
      </p:sp>
      <p:sp>
        <p:nvSpPr>
          <p:cNvPr id="289796" name="Line 4"/>
          <p:cNvSpPr>
            <a:spLocks noChangeShapeType="1"/>
          </p:cNvSpPr>
          <p:nvPr/>
        </p:nvSpPr>
        <p:spPr bwMode="auto">
          <a:xfrm>
            <a:off x="3124200" y="1214438"/>
            <a:ext cx="2819400" cy="2362200"/>
          </a:xfrm>
          <a:prstGeom prst="line">
            <a:avLst/>
          </a:prstGeom>
          <a:noFill/>
          <a:ln w="69850">
            <a:solidFill>
              <a:schemeClr val="tx1"/>
            </a:solidFill>
            <a:round/>
            <a:headEnd/>
            <a:tailEnd/>
          </a:ln>
          <a:effectLst/>
        </p:spPr>
        <p:txBody>
          <a:bodyPr/>
          <a:lstStyle/>
          <a:p>
            <a:pPr>
              <a:defRPr/>
            </a:pPr>
            <a:endParaRPr lang="en-US">
              <a:effectLst>
                <a:outerShdw blurRad="38100" dist="38100" dir="2700000" algn="tl">
                  <a:srgbClr val="000000">
                    <a:alpha val="43137"/>
                  </a:srgbClr>
                </a:outerShdw>
              </a:effectLst>
              <a:latin typeface="Arial" charset="0"/>
              <a:cs typeface="Arial" charset="0"/>
            </a:endParaRPr>
          </a:p>
        </p:txBody>
      </p:sp>
      <p:sp>
        <p:nvSpPr>
          <p:cNvPr id="5" name="Rectangle 4"/>
          <p:cNvSpPr/>
          <p:nvPr/>
        </p:nvSpPr>
        <p:spPr>
          <a:xfrm>
            <a:off x="1143000" y="3559175"/>
            <a:ext cx="6858000" cy="2260600"/>
          </a:xfrm>
          <a:prstGeom prst="rect">
            <a:avLst/>
          </a:prstGeom>
        </p:spPr>
        <p:txBody>
          <a:bodyPr>
            <a:spAutoFit/>
          </a:bodyPr>
          <a:lstStyle/>
          <a:p>
            <a:pPr algn="ctr" eaLnBrk="0" hangingPunct="0">
              <a:lnSpc>
                <a:spcPct val="130000"/>
              </a:lnSpc>
              <a:defRPr/>
            </a:pPr>
            <a:r>
              <a:rPr lang="en-US" altLang="zh-CN" sz="11500" dirty="0">
                <a:solidFill>
                  <a:srgbClr val="FF0000"/>
                </a:solidFill>
                <a:effectLst>
                  <a:outerShdw blurRad="38100" dist="38100" dir="2700000" algn="tl">
                    <a:srgbClr val="000000"/>
                  </a:outerShdw>
                </a:effectLst>
                <a:latin typeface="Times New Roman" pitchFamily="18" charset="0"/>
                <a:cs typeface="Times New Roman" pitchFamily="18" charset="0"/>
              </a:rPr>
              <a:t>GENDER</a:t>
            </a:r>
            <a:endParaRPr lang="ar-EG" altLang="zh-CN" dirty="0">
              <a:solidFill>
                <a:srgbClr val="FF0000"/>
              </a:solidFill>
              <a:effectLst>
                <a:outerShdw blurRad="38100" dist="38100" dir="2700000" algn="tl">
                  <a:srgbClr val="000000"/>
                </a:outerShdw>
              </a:effectLst>
              <a:latin typeface="Times New Roman" pitchFamily="18" charset="0"/>
              <a:cs typeface="Traditional Arabic" pitchFamily="2" charset="-78"/>
            </a:endParaRPr>
          </a:p>
        </p:txBody>
      </p:sp>
      <p:sp>
        <p:nvSpPr>
          <p:cNvPr id="6" name="Rectangle 5"/>
          <p:cNvSpPr/>
          <p:nvPr/>
        </p:nvSpPr>
        <p:spPr>
          <a:xfrm>
            <a:off x="1143000" y="3214688"/>
            <a:ext cx="6858000" cy="2693987"/>
          </a:xfrm>
          <a:prstGeom prst="rect">
            <a:avLst/>
          </a:prstGeom>
        </p:spPr>
        <p:txBody>
          <a:bodyPr>
            <a:spAutoFit/>
          </a:bodyPr>
          <a:lstStyle/>
          <a:p>
            <a:pPr algn="ctr" eaLnBrk="0" hangingPunct="0">
              <a:lnSpc>
                <a:spcPct val="130000"/>
              </a:lnSpc>
              <a:defRPr/>
            </a:pPr>
            <a:r>
              <a:rPr lang="en-US" altLang="zh-CN" sz="13800" dirty="0">
                <a:solidFill>
                  <a:srgbClr val="FF0000"/>
                </a:solidFill>
                <a:effectLst>
                  <a:outerShdw blurRad="38100" dist="38100" dir="2700000" algn="tl">
                    <a:srgbClr val="000000"/>
                  </a:outerShdw>
                </a:effectLst>
                <a:latin typeface="Times New Roman" pitchFamily="18" charset="0"/>
                <a:cs typeface="Times New Roman" pitchFamily="18" charset="0"/>
              </a:rPr>
              <a:t>Equality</a:t>
            </a:r>
            <a:endParaRPr lang="ar-EG" altLang="zh-CN" sz="2000" dirty="0">
              <a:solidFill>
                <a:srgbClr val="FF0000"/>
              </a:solidFill>
              <a:effectLst>
                <a:outerShdw blurRad="38100" dist="38100" dir="2700000" algn="tl">
                  <a:srgbClr val="000000"/>
                </a:outerShdw>
              </a:effectLst>
              <a:latin typeface="Times New Roman" pitchFamily="18" charset="0"/>
              <a:cs typeface="Traditional Arabic" pitchFamily="2" charset="-78"/>
            </a:endParaRPr>
          </a:p>
        </p:txBody>
      </p:sp>
    </p:spTree>
    <p:extLst>
      <p:ext uri="{BB962C8B-B14F-4D97-AF65-F5344CB8AC3E}">
        <p14:creationId xmlns:p14="http://schemas.microsoft.com/office/powerpoint/2010/main" val="294697340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89794">
                                            <p:txEl>
                                              <p:pRg st="1" end="1"/>
                                            </p:txEl>
                                          </p:spTgt>
                                        </p:tgtEl>
                                        <p:attrNameLst>
                                          <p:attrName>style.visibility</p:attrName>
                                        </p:attrNameLst>
                                      </p:cBhvr>
                                      <p:to>
                                        <p:strVal val="visible"/>
                                      </p:to>
                                    </p:set>
                                    <p:anim calcmode="lin" valueType="num">
                                      <p:cBhvr>
                                        <p:cTn id="7" dur="1000" fill="hold"/>
                                        <p:tgtEl>
                                          <p:spTgt spid="289794">
                                            <p:txEl>
                                              <p:pRg st="1" end="1"/>
                                            </p:txEl>
                                          </p:spTgt>
                                        </p:tgtEl>
                                        <p:attrNameLst>
                                          <p:attrName>ppt_x</p:attrName>
                                        </p:attrNameLst>
                                      </p:cBhvr>
                                      <p:tavLst>
                                        <p:tav tm="0">
                                          <p:val>
                                            <p:strVal val="#ppt_x-.2"/>
                                          </p:val>
                                        </p:tav>
                                        <p:tav tm="100000">
                                          <p:val>
                                            <p:strVal val="#ppt_x"/>
                                          </p:val>
                                        </p:tav>
                                      </p:tavLst>
                                    </p:anim>
                                    <p:anim calcmode="lin" valueType="num">
                                      <p:cBhvr>
                                        <p:cTn id="8" dur="1000" fill="hold"/>
                                        <p:tgtEl>
                                          <p:spTgt spid="289794">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289794">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3" fill="hold" nodeType="clickEffect">
                                  <p:stCondLst>
                                    <p:cond delay="0"/>
                                  </p:stCondLst>
                                  <p:childTnLst>
                                    <p:set>
                                      <p:cBhvr>
                                        <p:cTn id="13" dur="1" fill="hold">
                                          <p:stCondLst>
                                            <p:cond delay="0"/>
                                          </p:stCondLst>
                                        </p:cTn>
                                        <p:tgtEl>
                                          <p:spTgt spid="289795"/>
                                        </p:tgtEl>
                                        <p:attrNameLst>
                                          <p:attrName>style.visibility</p:attrName>
                                        </p:attrNameLst>
                                      </p:cBhvr>
                                      <p:to>
                                        <p:strVal val="visible"/>
                                      </p:to>
                                    </p:set>
                                    <p:anim calcmode="lin" valueType="num">
                                      <p:cBhvr additive="base">
                                        <p:cTn id="14" dur="500" fill="hold"/>
                                        <p:tgtEl>
                                          <p:spTgt spid="289795"/>
                                        </p:tgtEl>
                                        <p:attrNameLst>
                                          <p:attrName>ppt_x</p:attrName>
                                        </p:attrNameLst>
                                      </p:cBhvr>
                                      <p:tavLst>
                                        <p:tav tm="0">
                                          <p:val>
                                            <p:strVal val="1+#ppt_w/2"/>
                                          </p:val>
                                        </p:tav>
                                        <p:tav tm="100000">
                                          <p:val>
                                            <p:strVal val="#ppt_x"/>
                                          </p:val>
                                        </p:tav>
                                      </p:tavLst>
                                    </p:anim>
                                    <p:anim calcmode="lin" valueType="num">
                                      <p:cBhvr additive="base">
                                        <p:cTn id="15" dur="500" fill="hold"/>
                                        <p:tgtEl>
                                          <p:spTgt spid="289795"/>
                                        </p:tgtEl>
                                        <p:attrNameLst>
                                          <p:attrName>ppt_y</p:attrName>
                                        </p:attrNameLst>
                                      </p:cBhvr>
                                      <p:tavLst>
                                        <p:tav tm="0">
                                          <p:val>
                                            <p:strVal val="0-#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9" fill="hold" nodeType="clickEffect">
                                  <p:stCondLst>
                                    <p:cond delay="0"/>
                                  </p:stCondLst>
                                  <p:childTnLst>
                                    <p:set>
                                      <p:cBhvr>
                                        <p:cTn id="19" dur="1" fill="hold">
                                          <p:stCondLst>
                                            <p:cond delay="0"/>
                                          </p:stCondLst>
                                        </p:cTn>
                                        <p:tgtEl>
                                          <p:spTgt spid="289796"/>
                                        </p:tgtEl>
                                        <p:attrNameLst>
                                          <p:attrName>style.visibility</p:attrName>
                                        </p:attrNameLst>
                                      </p:cBhvr>
                                      <p:to>
                                        <p:strVal val="visible"/>
                                      </p:to>
                                    </p:set>
                                    <p:anim calcmode="lin" valueType="num">
                                      <p:cBhvr additive="base">
                                        <p:cTn id="20" dur="500" fill="hold"/>
                                        <p:tgtEl>
                                          <p:spTgt spid="289796"/>
                                        </p:tgtEl>
                                        <p:attrNameLst>
                                          <p:attrName>ppt_x</p:attrName>
                                        </p:attrNameLst>
                                      </p:cBhvr>
                                      <p:tavLst>
                                        <p:tav tm="0">
                                          <p:val>
                                            <p:strVal val="0-#ppt_w/2"/>
                                          </p:val>
                                        </p:tav>
                                        <p:tav tm="100000">
                                          <p:val>
                                            <p:strVal val="#ppt_x"/>
                                          </p:val>
                                        </p:tav>
                                      </p:tavLst>
                                    </p:anim>
                                    <p:anim calcmode="lin" valueType="num">
                                      <p:cBhvr additive="base">
                                        <p:cTn id="21" dur="500" fill="hold"/>
                                        <p:tgtEl>
                                          <p:spTgt spid="289796"/>
                                        </p:tgtEl>
                                        <p:attrNameLst>
                                          <p:attrName>ppt_y</p:attrName>
                                        </p:attrNameLst>
                                      </p:cBhvr>
                                      <p:tavLst>
                                        <p:tav tm="0">
                                          <p:val>
                                            <p:strVal val="0-#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1000" fill="hold"/>
                                        <p:tgtEl>
                                          <p:spTgt spid="5"/>
                                        </p:tgtEl>
                                        <p:attrNameLst>
                                          <p:attrName>ppt_x</p:attrName>
                                        </p:attrNameLst>
                                      </p:cBhvr>
                                      <p:tavLst>
                                        <p:tav tm="0">
                                          <p:val>
                                            <p:strVal val="#ppt_x-.2"/>
                                          </p:val>
                                        </p:tav>
                                        <p:tav tm="100000">
                                          <p:val>
                                            <p:strVal val="#ppt_x"/>
                                          </p:val>
                                        </p:tav>
                                      </p:tavLst>
                                    </p:anim>
                                    <p:anim calcmode="lin" valueType="num">
                                      <p:cBhvr>
                                        <p:cTn id="27"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8" dur="10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0" nodeType="clickEffect">
                                  <p:stCondLst>
                                    <p:cond delay="0"/>
                                  </p:stCondLst>
                                  <p:childTnLst>
                                    <p:animEffect transition="out" filter="fade">
                                      <p:cBhvr>
                                        <p:cTn id="32" dur="1000"/>
                                        <p:tgtEl>
                                          <p:spTgt spid="289794">
                                            <p:txEl>
                                              <p:pRg st="1" end="1"/>
                                            </p:txEl>
                                          </p:spTgt>
                                        </p:tgtEl>
                                      </p:cBhvr>
                                    </p:animEffect>
                                    <p:set>
                                      <p:cBhvr>
                                        <p:cTn id="33" dur="1" fill="hold">
                                          <p:stCondLst>
                                            <p:cond delay="999"/>
                                          </p:stCondLst>
                                        </p:cTn>
                                        <p:tgtEl>
                                          <p:spTgt spid="289794">
                                            <p:txEl>
                                              <p:pRg st="1" end="1"/>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1000"/>
                                        <p:tgtEl>
                                          <p:spTgt spid="289796"/>
                                        </p:tgtEl>
                                      </p:cBhvr>
                                    </p:animEffect>
                                    <p:set>
                                      <p:cBhvr>
                                        <p:cTn id="36" dur="1" fill="hold">
                                          <p:stCondLst>
                                            <p:cond delay="999"/>
                                          </p:stCondLst>
                                        </p:cTn>
                                        <p:tgtEl>
                                          <p:spTgt spid="289796"/>
                                        </p:tgtEl>
                                        <p:attrNameLst>
                                          <p:attrName>style.visibility</p:attrName>
                                        </p:attrNameLst>
                                      </p:cBhvr>
                                      <p:to>
                                        <p:strVal val="hidden"/>
                                      </p:to>
                                    </p:set>
                                  </p:childTnLst>
                                </p:cTn>
                              </p:par>
                              <p:par>
                                <p:cTn id="37" presetID="10" presetClass="exit" presetSubtype="0" fill="hold" nodeType="withEffect">
                                  <p:stCondLst>
                                    <p:cond delay="0"/>
                                  </p:stCondLst>
                                  <p:childTnLst>
                                    <p:animEffect transition="out" filter="fade">
                                      <p:cBhvr>
                                        <p:cTn id="38" dur="1000"/>
                                        <p:tgtEl>
                                          <p:spTgt spid="289795"/>
                                        </p:tgtEl>
                                      </p:cBhvr>
                                    </p:animEffect>
                                    <p:set>
                                      <p:cBhvr>
                                        <p:cTn id="39" dur="1" fill="hold">
                                          <p:stCondLst>
                                            <p:cond delay="999"/>
                                          </p:stCondLst>
                                        </p:cTn>
                                        <p:tgtEl>
                                          <p:spTgt spid="289795"/>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64" presetClass="path" presetSubtype="0" accel="50000" decel="50000" fill="hold" grpId="1" nodeType="clickEffect">
                                  <p:stCondLst>
                                    <p:cond delay="0"/>
                                  </p:stCondLst>
                                  <p:childTnLst>
                                    <p:animMotion origin="layout" path="M 0 0  L 0 -0.33333  E" pathEditMode="relative" ptsTypes="">
                                      <p:cBhvr>
                                        <p:cTn id="43" dur="2000" fill="hold"/>
                                        <p:tgtEl>
                                          <p:spTgt spid="5"/>
                                        </p:tgtEl>
                                        <p:attrNameLst>
                                          <p:attrName>ppt_x</p:attrName>
                                          <p:attrName>ppt_y</p:attrName>
                                        </p:attrNameLst>
                                      </p:cBhvr>
                                    </p:animMotion>
                                  </p:childTnLst>
                                </p:cTn>
                              </p:par>
                            </p:childTnLst>
                          </p:cTn>
                        </p:par>
                      </p:childTnLst>
                    </p:cTn>
                  </p:par>
                  <p:par>
                    <p:cTn id="44" fill="hold">
                      <p:stCondLst>
                        <p:cond delay="indefinite"/>
                      </p:stCondLst>
                      <p:childTnLst>
                        <p:par>
                          <p:cTn id="45" fill="hold">
                            <p:stCondLst>
                              <p:cond delay="0"/>
                            </p:stCondLst>
                            <p:childTnLst>
                              <p:par>
                                <p:cTn id="46" presetID="29" presetClass="entr" presetSubtype="0" fill="hold" grpId="0" nodeType="clickEffect">
                                  <p:stCondLst>
                                    <p:cond delay="0"/>
                                  </p:stCondLst>
                                  <p:childTnLst>
                                    <p:set>
                                      <p:cBhvr>
                                        <p:cTn id="47" dur="1" fill="hold">
                                          <p:stCondLst>
                                            <p:cond delay="0"/>
                                          </p:stCondLst>
                                        </p:cTn>
                                        <p:tgtEl>
                                          <p:spTgt spid="6">
                                            <p:txEl>
                                              <p:pRg st="0" end="0"/>
                                            </p:txEl>
                                          </p:spTgt>
                                        </p:tgtEl>
                                        <p:attrNameLst>
                                          <p:attrName>style.visibility</p:attrName>
                                        </p:attrNameLst>
                                      </p:cBhvr>
                                      <p:to>
                                        <p:strVal val="visible"/>
                                      </p:to>
                                    </p:set>
                                    <p:anim calcmode="lin" valueType="num">
                                      <p:cBhvr>
                                        <p:cTn id="48" dur="1000" fill="hold"/>
                                        <p:tgtEl>
                                          <p:spTgt spid="6">
                                            <p:txEl>
                                              <p:pRg st="0" end="0"/>
                                            </p:txEl>
                                          </p:spTgt>
                                        </p:tgtEl>
                                        <p:attrNameLst>
                                          <p:attrName>ppt_x</p:attrName>
                                        </p:attrNameLst>
                                      </p:cBhvr>
                                      <p:tavLst>
                                        <p:tav tm="0">
                                          <p:val>
                                            <p:strVal val="#ppt_x-.2"/>
                                          </p:val>
                                        </p:tav>
                                        <p:tav tm="100000">
                                          <p:val>
                                            <p:strVal val="#ppt_x"/>
                                          </p:val>
                                        </p:tav>
                                      </p:tavLst>
                                    </p:anim>
                                    <p:anim calcmode="lin" valueType="num">
                                      <p:cBhvr>
                                        <p:cTn id="49" dur="1000" fill="hold"/>
                                        <p:tgtEl>
                                          <p:spTgt spid="6">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50" dur="1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9794" grpId="0" build="allAtOnce"/>
      <p:bldP spid="5" grpId="0"/>
      <p:bldP spid="5" grpId="1"/>
      <p:bldP spid="6"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1475656" y="-603448"/>
            <a:ext cx="7560840" cy="5544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a:r>
              <a:rPr lang="ar-SA" sz="3600" b="1" dirty="0">
                <a:solidFill>
                  <a:srgbClr val="0033CC"/>
                </a:solidFill>
              </a:rPr>
              <a:t>الوعي بأن مصدر الشرور التي تعاني منها البشرية, مسلمها وكافرها, هو ابتعاد هذه المناهج عن مرجعية الإسلام </a:t>
            </a:r>
            <a:r>
              <a:rPr lang="ar-SA" sz="3600" b="1" dirty="0" smtClean="0">
                <a:solidFill>
                  <a:srgbClr val="0033CC"/>
                </a:solidFill>
              </a:rPr>
              <a:t>الحق. </a:t>
            </a:r>
          </a:p>
          <a:p>
            <a:pPr lvl="0" algn="ctr"/>
            <a:endParaRPr lang="ar-SA" sz="3600" b="1" dirty="0" smtClean="0">
              <a:solidFill>
                <a:schemeClr val="accent4">
                  <a:lumMod val="75000"/>
                </a:schemeClr>
              </a:solidFill>
            </a:endParaRPr>
          </a:p>
          <a:p>
            <a:pPr lvl="0" algn="ctr"/>
            <a:r>
              <a:rPr lang="ar-SA" sz="3600" b="1" dirty="0" smtClean="0">
                <a:solidFill>
                  <a:srgbClr val="009A72"/>
                </a:solidFill>
              </a:rPr>
              <a:t>﴿</a:t>
            </a:r>
            <a:r>
              <a:rPr lang="ar-SA" sz="3600" b="1" dirty="0">
                <a:solidFill>
                  <a:srgbClr val="009A72"/>
                </a:solidFill>
              </a:rPr>
              <a:t>لَوْ كَانَ فِيهِمَا آلِهَةٌ إِلا اللَّهُ لَفَسَدَتَا فَسُبْحَانَ اللَّهِ رَبِّ الْعَرْشِ عَمَّا يَصِفُونَ</a:t>
            </a:r>
            <a:r>
              <a:rPr lang="ar-SA" sz="3600" b="1" dirty="0" smtClean="0">
                <a:solidFill>
                  <a:srgbClr val="009A72"/>
                </a:solidFill>
              </a:rPr>
              <a:t>﴾</a:t>
            </a:r>
            <a:endParaRPr lang="en-US" sz="3600" dirty="0">
              <a:solidFill>
                <a:srgbClr val="009A72"/>
              </a:solidFill>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5168" y="3935582"/>
            <a:ext cx="5136743" cy="2894310"/>
          </a:xfrm>
          <a:prstGeom prst="ellipse">
            <a:avLst/>
          </a:prstGeom>
          <a:ln>
            <a:noFill/>
          </a:ln>
          <a:effectLst>
            <a:softEdge rad="317500"/>
          </a:effectLst>
        </p:spPr>
      </p:pic>
    </p:spTree>
    <p:extLst>
      <p:ext uri="{BB962C8B-B14F-4D97-AF65-F5344CB8AC3E}">
        <p14:creationId xmlns:p14="http://schemas.microsoft.com/office/powerpoint/2010/main" val="4193806710"/>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4434" name="Picture 2" descr="https://encrypted-tbn0.gstatic.com/images?q=tbn:ANd9GcQdbS9TQCpX0VEVn1bigVuL-s8-m1MEUyISjFr6xjyFQMRJ5XNhig"/>
          <p:cNvPicPr>
            <a:picLocks noChangeAspect="1" noChangeArrowheads="1"/>
          </p:cNvPicPr>
          <p:nvPr/>
        </p:nvPicPr>
        <p:blipFill>
          <a:blip r:embed="rId2" cstate="print"/>
          <a:srcRect l="69632"/>
          <a:stretch>
            <a:fillRect/>
          </a:stretch>
        </p:blipFill>
        <p:spPr bwMode="auto">
          <a:xfrm>
            <a:off x="6477000" y="0"/>
            <a:ext cx="2824163" cy="6858000"/>
          </a:xfrm>
          <a:prstGeom prst="rect">
            <a:avLst/>
          </a:prstGeom>
          <a:noFill/>
          <a:ln w="9525">
            <a:noFill/>
            <a:miter lim="800000"/>
            <a:headEnd/>
            <a:tailEnd/>
          </a:ln>
        </p:spPr>
      </p:pic>
      <p:pic>
        <p:nvPicPr>
          <p:cNvPr id="3" name="Picture 2" descr="https://encrypted-tbn0.gstatic.com/images?q=tbn:ANd9GcQdbS9TQCpX0VEVn1bigVuL-s8-m1MEUyISjFr6xjyFQMRJ5XNhig"/>
          <p:cNvPicPr>
            <a:picLocks noChangeAspect="1" noChangeArrowheads="1"/>
          </p:cNvPicPr>
          <p:nvPr/>
        </p:nvPicPr>
        <p:blipFill>
          <a:blip r:embed="rId2" cstate="print"/>
          <a:srcRect r="68051"/>
          <a:stretch>
            <a:fillRect/>
          </a:stretch>
        </p:blipFill>
        <p:spPr bwMode="auto">
          <a:xfrm>
            <a:off x="0" y="0"/>
            <a:ext cx="3048000" cy="6858000"/>
          </a:xfrm>
          <a:prstGeom prst="rect">
            <a:avLst/>
          </a:prstGeom>
          <a:noFill/>
          <a:ln w="9525">
            <a:noFill/>
            <a:miter lim="800000"/>
            <a:headEnd/>
            <a:tailEnd/>
          </a:ln>
        </p:spPr>
      </p:pic>
      <p:pic>
        <p:nvPicPr>
          <p:cNvPr id="4" name="Picture 2" descr="https://encrypted-tbn0.gstatic.com/images?q=tbn:ANd9GcQdbS9TQCpX0VEVn1bigVuL-s8-m1MEUyISjFr6xjyFQMRJ5XNhig"/>
          <p:cNvPicPr>
            <a:picLocks noChangeAspect="1" noChangeArrowheads="1"/>
          </p:cNvPicPr>
          <p:nvPr/>
        </p:nvPicPr>
        <p:blipFill>
          <a:blip r:embed="rId2" cstate="print"/>
          <a:srcRect l="31949" r="30368"/>
          <a:stretch>
            <a:fillRect/>
          </a:stretch>
        </p:blipFill>
        <p:spPr bwMode="auto">
          <a:xfrm>
            <a:off x="3048000" y="0"/>
            <a:ext cx="3505200" cy="6858000"/>
          </a:xfrm>
          <a:prstGeom prst="rect">
            <a:avLst/>
          </a:prstGeom>
          <a:noFill/>
          <a:ln w="9525">
            <a:noFill/>
            <a:miter lim="800000"/>
            <a:headEnd/>
            <a:tailEnd/>
          </a:ln>
        </p:spPr>
      </p:pic>
    </p:spTree>
    <p:extLst>
      <p:ext uri="{BB962C8B-B14F-4D97-AF65-F5344CB8AC3E}">
        <p14:creationId xmlns:p14="http://schemas.microsoft.com/office/powerpoint/2010/main" val="2716590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74434"/>
                                        </p:tgtEl>
                                        <p:attrNameLst>
                                          <p:attrName>style.visibility</p:attrName>
                                        </p:attrNameLst>
                                      </p:cBhvr>
                                      <p:to>
                                        <p:strVal val="visible"/>
                                      </p:to>
                                    </p:set>
                                    <p:animEffect transition="in" filter="dissolve">
                                      <p:cBhvr>
                                        <p:cTn id="7" dur="500"/>
                                        <p:tgtEl>
                                          <p:spTgt spid="27443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dissolv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866" name="Rectangle 2"/>
          <p:cNvSpPr>
            <a:spLocks noGrp="1" noRot="1" noChangeArrowheads="1"/>
          </p:cNvSpPr>
          <p:nvPr>
            <p:ph idx="1"/>
          </p:nvPr>
        </p:nvSpPr>
        <p:spPr>
          <a:xfrm>
            <a:off x="323528" y="76200"/>
            <a:ext cx="8496944" cy="5945088"/>
          </a:xfrm>
        </p:spPr>
        <p:txBody>
          <a:bodyPr>
            <a:normAutofit/>
          </a:bodyPr>
          <a:lstStyle/>
          <a:p>
            <a:pPr marL="274320" indent="-274320" algn="r" rtl="1" eaLnBrk="1" fontAlgn="auto" hangingPunct="1">
              <a:spcAft>
                <a:spcPts val="0"/>
              </a:spcAft>
              <a:buClr>
                <a:schemeClr val="tx1">
                  <a:shade val="95000"/>
                </a:schemeClr>
              </a:buClr>
              <a:buFont typeface="Wingdings" pitchFamily="2" charset="2"/>
              <a:buNone/>
              <a:defRPr/>
            </a:pPr>
            <a:r>
              <a:rPr lang="en-US" sz="4000" b="1" dirty="0" smtClean="0">
                <a:effectLst>
                  <a:outerShdw blurRad="38100" dist="38100" dir="2700000" algn="tl">
                    <a:srgbClr val="000000">
                      <a:alpha val="43137"/>
                    </a:srgbClr>
                  </a:outerShdw>
                </a:effectLst>
                <a:latin typeface="Sakkal Majalla" pitchFamily="2" charset="-78"/>
                <a:cs typeface="Sakkal Majalla" pitchFamily="2" charset="-78"/>
              </a:rPr>
              <a:t> </a:t>
            </a:r>
            <a:endParaRPr lang="en-US" sz="4000" b="1" dirty="0" smtClean="0">
              <a:effectLst>
                <a:outerShdw blurRad="38100" dist="38100" dir="2700000" algn="tl">
                  <a:srgbClr val="000000">
                    <a:alpha val="43137"/>
                  </a:srgbClr>
                </a:outerShdw>
              </a:effectLst>
              <a:latin typeface="Sakkal Majalla" pitchFamily="2" charset="-78"/>
              <a:cs typeface="Sakkal Majalla" pitchFamily="2" charset="-78"/>
            </a:endParaRPr>
          </a:p>
          <a:p>
            <a:pPr marL="274320" indent="-274320" algn="r" rtl="1" eaLnBrk="1" fontAlgn="auto" hangingPunct="1">
              <a:spcAft>
                <a:spcPts val="0"/>
              </a:spcAft>
              <a:buClr>
                <a:schemeClr val="tx1">
                  <a:shade val="95000"/>
                </a:schemeClr>
              </a:buClr>
              <a:buFont typeface="Wingdings" pitchFamily="2" charset="2"/>
              <a:buNone/>
              <a:defRPr/>
            </a:pPr>
            <a:r>
              <a:rPr lang="en-US" sz="4000" b="1" dirty="0" smtClean="0">
                <a:effectLst>
                  <a:outerShdw blurRad="38100" dist="38100" dir="2700000" algn="tl">
                    <a:srgbClr val="000000">
                      <a:alpha val="43137"/>
                    </a:srgbClr>
                  </a:outerShdw>
                </a:effectLst>
                <a:latin typeface="Sakkal Majalla" pitchFamily="2" charset="-78"/>
                <a:cs typeface="Sakkal Majalla" pitchFamily="2" charset="-78"/>
              </a:rPr>
              <a:t>  </a:t>
            </a:r>
            <a:r>
              <a:rPr lang="ar-SA" sz="4000" b="1" u="sng" dirty="0" err="1" smtClean="0">
                <a:effectLst>
                  <a:outerShdw blurRad="38100" dist="38100" dir="2700000" algn="tl">
                    <a:srgbClr val="000000">
                      <a:alpha val="43137"/>
                    </a:srgbClr>
                  </a:outerShdw>
                </a:effectLst>
                <a:latin typeface="Sakkal Majalla" pitchFamily="2" charset="-78"/>
                <a:cs typeface="Sakkal Majalla" pitchFamily="2" charset="-78"/>
              </a:rPr>
              <a:t>الجندر</a:t>
            </a:r>
            <a:r>
              <a:rPr lang="ar-SA" sz="4000" b="1" u="sng" dirty="0" smtClean="0">
                <a:effectLst>
                  <a:outerShdw blurRad="38100" dist="38100" dir="2700000" algn="tl">
                    <a:srgbClr val="000000">
                      <a:alpha val="43137"/>
                    </a:srgbClr>
                  </a:outerShdw>
                </a:effectLst>
                <a:latin typeface="Sakkal Majalla" pitchFamily="2" charset="-78"/>
                <a:cs typeface="Sakkal Majalla" pitchFamily="2" charset="-78"/>
              </a:rPr>
              <a:t>: </a:t>
            </a:r>
          </a:p>
          <a:p>
            <a:pPr marL="274320" indent="-274320" algn="justLow" rtl="1" eaLnBrk="1" fontAlgn="auto" hangingPunct="1">
              <a:lnSpc>
                <a:spcPct val="150000"/>
              </a:lnSpc>
              <a:spcAft>
                <a:spcPts val="0"/>
              </a:spcAft>
              <a:buClr>
                <a:schemeClr val="tx1">
                  <a:shade val="95000"/>
                </a:schemeClr>
              </a:buClr>
              <a:buFont typeface="Wingdings" pitchFamily="2" charset="2"/>
              <a:buNone/>
              <a:defRPr/>
            </a:pPr>
            <a:r>
              <a:rPr lang="ar-SA" sz="4000" b="1" dirty="0" smtClean="0">
                <a:effectLst>
                  <a:outerShdw blurRad="38100" dist="38100" dir="2700000" algn="tl">
                    <a:srgbClr val="000000">
                      <a:alpha val="43137"/>
                    </a:srgbClr>
                  </a:outerShdw>
                </a:effectLst>
                <a:latin typeface="Sakkal Majalla" pitchFamily="2" charset="-78"/>
                <a:cs typeface="Sakkal Majalla" pitchFamily="2" charset="-78"/>
              </a:rPr>
              <a:t>المصطلح الذي يفيد استعماله وصف الخصائص التي يحملها الرجل والمرأة على أنها صفات اجتماعية مركبة، لا علاقة لها بالاختلافات العضوية والتركيب البيولوجي!!</a:t>
            </a:r>
            <a:endParaRPr lang="en-GB" sz="4000" b="1" dirty="0" smtClean="0">
              <a:ln w="10541" cmpd="sng">
                <a:solidFill>
                  <a:schemeClr val="tx1"/>
                </a:solidFill>
                <a:prstDash val="solid"/>
              </a:ln>
              <a:solidFill>
                <a:srgbClr val="C00000"/>
              </a:solidFill>
              <a:latin typeface="Sakkal Majalla" pitchFamily="2" charset="-78"/>
              <a:cs typeface="Sakkal Majalla" pitchFamily="2" charset="-78"/>
            </a:endParaRPr>
          </a:p>
        </p:txBody>
      </p:sp>
    </p:spTree>
    <p:extLst>
      <p:ext uri="{BB962C8B-B14F-4D97-AF65-F5344CB8AC3E}">
        <p14:creationId xmlns:p14="http://schemas.microsoft.com/office/powerpoint/2010/main" val="291749525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20866">
                                            <p:txEl>
                                              <p:pRg st="0" end="0"/>
                                            </p:txEl>
                                          </p:spTgt>
                                        </p:tgtEl>
                                        <p:attrNameLst>
                                          <p:attrName>style.visibility</p:attrName>
                                        </p:attrNameLst>
                                      </p:cBhvr>
                                      <p:to>
                                        <p:strVal val="visible"/>
                                      </p:to>
                                    </p:set>
                                    <p:anim calcmode="lin" valueType="num">
                                      <p:cBhvr>
                                        <p:cTn id="7" dur="1000" fill="hold"/>
                                        <p:tgtEl>
                                          <p:spTgt spid="420866">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420866">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420866">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420866">
                                            <p:txEl>
                                              <p:pRg st="1" end="1"/>
                                            </p:txEl>
                                          </p:spTgt>
                                        </p:tgtEl>
                                        <p:attrNameLst>
                                          <p:attrName>style.visibility</p:attrName>
                                        </p:attrNameLst>
                                      </p:cBhvr>
                                      <p:to>
                                        <p:strVal val="visible"/>
                                      </p:to>
                                    </p:set>
                                    <p:anim calcmode="lin" valueType="num">
                                      <p:cBhvr>
                                        <p:cTn id="14" dur="1000" fill="hold"/>
                                        <p:tgtEl>
                                          <p:spTgt spid="420866">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420866">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20866">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420866">
                                            <p:txEl>
                                              <p:pRg st="2" end="2"/>
                                            </p:txEl>
                                          </p:spTgt>
                                        </p:tgtEl>
                                        <p:attrNameLst>
                                          <p:attrName>style.visibility</p:attrName>
                                        </p:attrNameLst>
                                      </p:cBhvr>
                                      <p:to>
                                        <p:strVal val="visible"/>
                                      </p:to>
                                    </p:set>
                                    <p:anim calcmode="lin" valueType="num">
                                      <p:cBhvr>
                                        <p:cTn id="21" dur="1000" fill="hold"/>
                                        <p:tgtEl>
                                          <p:spTgt spid="420866">
                                            <p:txEl>
                                              <p:pRg st="2" end="2"/>
                                            </p:txEl>
                                          </p:spTgt>
                                        </p:tgtEl>
                                        <p:attrNameLst>
                                          <p:attrName>ppt_x</p:attrName>
                                        </p:attrNameLst>
                                      </p:cBhvr>
                                      <p:tavLst>
                                        <p:tav tm="0">
                                          <p:val>
                                            <p:strVal val="#ppt_x-.2"/>
                                          </p:val>
                                        </p:tav>
                                        <p:tav tm="100000">
                                          <p:val>
                                            <p:strVal val="#ppt_x"/>
                                          </p:val>
                                        </p:tav>
                                      </p:tavLst>
                                    </p:anim>
                                    <p:anim calcmode="lin" valueType="num">
                                      <p:cBhvr>
                                        <p:cTn id="22" dur="1000" fill="hold"/>
                                        <p:tgtEl>
                                          <p:spTgt spid="420866">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42086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0514" name="Picture 2" descr="http://hamasna.org/articles3/333222111356.jpg"/>
          <p:cNvPicPr>
            <a:picLocks noChangeAspect="1" noChangeArrowheads="1"/>
          </p:cNvPicPr>
          <p:nvPr/>
        </p:nvPicPr>
        <p:blipFill>
          <a:blip r:embed="rId3" cstate="print"/>
          <a:srcRect/>
          <a:stretch>
            <a:fillRect/>
          </a:stretch>
        </p:blipFill>
        <p:spPr bwMode="auto">
          <a:xfrm>
            <a:off x="4644008" y="0"/>
            <a:ext cx="3960440" cy="4248472"/>
          </a:xfrm>
          <a:prstGeom prst="rect">
            <a:avLst/>
          </a:prstGeom>
          <a:ln>
            <a:noFill/>
          </a:ln>
          <a:effectLst>
            <a:softEdge rad="112500"/>
          </a:effectLst>
        </p:spPr>
      </p:pic>
      <p:pic>
        <p:nvPicPr>
          <p:cNvPr id="320516" name="Picture 4" descr="http://hamasna.org/articles3/23400000.jpg"/>
          <p:cNvPicPr>
            <a:picLocks noChangeAspect="1" noChangeArrowheads="1"/>
          </p:cNvPicPr>
          <p:nvPr/>
        </p:nvPicPr>
        <p:blipFill>
          <a:blip r:embed="rId4" cstate="print"/>
          <a:srcRect/>
          <a:stretch>
            <a:fillRect/>
          </a:stretch>
        </p:blipFill>
        <p:spPr bwMode="auto">
          <a:xfrm>
            <a:off x="683568" y="-27384"/>
            <a:ext cx="3816424" cy="4392488"/>
          </a:xfrm>
          <a:prstGeom prst="rect">
            <a:avLst/>
          </a:prstGeom>
          <a:ln>
            <a:noFill/>
          </a:ln>
          <a:effectLst>
            <a:softEdge rad="112500"/>
          </a:effectLst>
        </p:spPr>
      </p:pic>
      <p:sp>
        <p:nvSpPr>
          <p:cNvPr id="4" name="Oval 3"/>
          <p:cNvSpPr/>
          <p:nvPr/>
        </p:nvSpPr>
        <p:spPr>
          <a:xfrm>
            <a:off x="4788024" y="1700808"/>
            <a:ext cx="2714625" cy="1714500"/>
          </a:xfrm>
          <a:prstGeom prst="ellipse">
            <a:avLst/>
          </a:prstGeom>
          <a:noFill/>
        </p:spPr>
        <p:style>
          <a:lnRef idx="2">
            <a:schemeClr val="dk1"/>
          </a:lnRef>
          <a:fillRef idx="1">
            <a:schemeClr val="lt1"/>
          </a:fillRef>
          <a:effectRef idx="0">
            <a:schemeClr val="dk1"/>
          </a:effectRef>
          <a:fontRef idx="minor">
            <a:schemeClr val="dk1"/>
          </a:fontRef>
        </p:style>
        <p:txBody>
          <a:bodyPr anchor="ctr"/>
          <a:lstStyle/>
          <a:p>
            <a:pPr algn="ctr">
              <a:defRPr/>
            </a:pPr>
            <a:endParaRPr lang="en-US"/>
          </a:p>
        </p:txBody>
      </p:sp>
      <p:sp>
        <p:nvSpPr>
          <p:cNvPr id="5" name="Oval 4"/>
          <p:cNvSpPr/>
          <p:nvPr/>
        </p:nvSpPr>
        <p:spPr>
          <a:xfrm>
            <a:off x="2051720" y="3645024"/>
            <a:ext cx="714375" cy="784672"/>
          </a:xfrm>
          <a:prstGeom prst="ellipse">
            <a:avLst/>
          </a:prstGeom>
          <a:noFill/>
        </p:spPr>
        <p:style>
          <a:lnRef idx="3">
            <a:schemeClr val="lt1"/>
          </a:lnRef>
          <a:fillRef idx="1">
            <a:schemeClr val="accent6"/>
          </a:fillRef>
          <a:effectRef idx="1">
            <a:schemeClr val="accent6"/>
          </a:effectRef>
          <a:fontRef idx="minor">
            <a:schemeClr val="lt1"/>
          </a:fontRef>
        </p:style>
        <p:txBody>
          <a:bodyPr anchor="ctr"/>
          <a:lstStyle/>
          <a:p>
            <a:pPr algn="ctr">
              <a:defRPr/>
            </a:pPr>
            <a:endParaRPr lang="en-US"/>
          </a:p>
        </p:txBody>
      </p:sp>
      <p:pic>
        <p:nvPicPr>
          <p:cNvPr id="19458" name="Picture 2" descr="C:\Users\ساره\Desktop\عولمة الأسرة\images (11).jpg"/>
          <p:cNvPicPr>
            <a:picLocks noChangeAspect="1" noChangeArrowheads="1"/>
          </p:cNvPicPr>
          <p:nvPr/>
        </p:nvPicPr>
        <p:blipFill>
          <a:blip r:embed="rId5" cstate="print"/>
          <a:srcRect/>
          <a:stretch>
            <a:fillRect/>
          </a:stretch>
        </p:blipFill>
        <p:spPr bwMode="auto">
          <a:xfrm>
            <a:off x="2771800" y="4437112"/>
            <a:ext cx="4248472" cy="2232248"/>
          </a:xfrm>
          <a:prstGeom prst="rect">
            <a:avLst/>
          </a:prstGeom>
          <a:noFill/>
        </p:spPr>
      </p:pic>
    </p:spTree>
    <p:extLst>
      <p:ext uri="{BB962C8B-B14F-4D97-AF65-F5344CB8AC3E}">
        <p14:creationId xmlns:p14="http://schemas.microsoft.com/office/powerpoint/2010/main" val="2050686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edge">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458"/>
                                        </p:tgtEl>
                                        <p:attrNameLst>
                                          <p:attrName>style.visibility</p:attrName>
                                        </p:attrNameLst>
                                      </p:cBhvr>
                                      <p:to>
                                        <p:strVal val="visible"/>
                                      </p:to>
                                    </p:set>
                                    <p:animEffect transition="in" filter="fade">
                                      <p:cBhvr>
                                        <p:cTn id="17" dur="2000"/>
                                        <p:tgtEl>
                                          <p:spTgt spid="19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Text Box 2"/>
          <p:cNvSpPr txBox="1">
            <a:spLocks noChangeArrowheads="1"/>
          </p:cNvSpPr>
          <p:nvPr/>
        </p:nvSpPr>
        <p:spPr bwMode="auto">
          <a:xfrm>
            <a:off x="0" y="-100264"/>
            <a:ext cx="9144000" cy="1600438"/>
          </a:xfrm>
          <a:prstGeom prst="rect">
            <a:avLst/>
          </a:prstGeom>
          <a:noFill/>
          <a:ln w="9525">
            <a:noFill/>
            <a:miter lim="800000"/>
            <a:headEnd/>
            <a:tailEnd/>
          </a:ln>
          <a:effectLst/>
        </p:spPr>
        <p:txBody>
          <a:bodyPr>
            <a:spAutoFit/>
          </a:bodyPr>
          <a:lstStyle/>
          <a:p>
            <a:pPr algn="ctr" eaLnBrk="0" hangingPunct="0">
              <a:lnSpc>
                <a:spcPct val="130000"/>
              </a:lnSpc>
              <a:defRPr/>
            </a:pPr>
            <a:r>
              <a:rPr lang="en-US" altLang="zh-CN" sz="800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Times New Roman" pitchFamily="18" charset="0"/>
                <a:cs typeface="Simplified Arabic" pitchFamily="2" charset="-78"/>
              </a:rPr>
              <a:t>Gender Equality</a:t>
            </a:r>
            <a:endParaRPr lang="ar-EG" altLang="zh-CN" sz="720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Times New Roman" pitchFamily="18" charset="0"/>
              <a:cs typeface="Traditional Arabic" pitchFamily="2" charset="-78"/>
            </a:endParaRPr>
          </a:p>
        </p:txBody>
      </p:sp>
      <p:sp>
        <p:nvSpPr>
          <p:cNvPr id="290819" name="Line 3"/>
          <p:cNvSpPr>
            <a:spLocks noChangeShapeType="1"/>
          </p:cNvSpPr>
          <p:nvPr/>
        </p:nvSpPr>
        <p:spPr bwMode="auto">
          <a:xfrm>
            <a:off x="4643438" y="1125538"/>
            <a:ext cx="2016125" cy="1511300"/>
          </a:xfrm>
          <a:prstGeom prst="line">
            <a:avLst/>
          </a:prstGeom>
          <a:ln>
            <a:headEnd/>
            <a:tailEnd type="triangle" w="med" len="med"/>
          </a:ln>
        </p:spPr>
        <p:style>
          <a:lnRef idx="2">
            <a:schemeClr val="dk1"/>
          </a:lnRef>
          <a:fillRef idx="0">
            <a:schemeClr val="dk1"/>
          </a:fillRef>
          <a:effectRef idx="1">
            <a:schemeClr val="dk1"/>
          </a:effectRef>
          <a:fontRef idx="minor">
            <a:schemeClr val="tx1"/>
          </a:fontRef>
        </p:style>
        <p:txBody>
          <a:bodyPr/>
          <a:lstStyle/>
          <a:p>
            <a:pPr>
              <a:defRPr/>
            </a:pPr>
            <a:endParaRPr lang="en-US">
              <a:effectLst>
                <a:outerShdw blurRad="38100" dist="38100" dir="2700000" algn="tl">
                  <a:srgbClr val="000000">
                    <a:alpha val="43137"/>
                  </a:srgbClr>
                </a:outerShdw>
              </a:effectLst>
              <a:latin typeface="Arial" charset="0"/>
              <a:cs typeface="Arial" charset="0"/>
            </a:endParaRPr>
          </a:p>
        </p:txBody>
      </p:sp>
      <p:sp>
        <p:nvSpPr>
          <p:cNvPr id="290820" name="Line 4"/>
          <p:cNvSpPr>
            <a:spLocks noChangeShapeType="1"/>
          </p:cNvSpPr>
          <p:nvPr/>
        </p:nvSpPr>
        <p:spPr bwMode="auto">
          <a:xfrm flipH="1">
            <a:off x="2411413" y="1125538"/>
            <a:ext cx="2232025" cy="1439862"/>
          </a:xfrm>
          <a:prstGeom prst="line">
            <a:avLst/>
          </a:prstGeom>
          <a:ln>
            <a:headEnd/>
            <a:tailEnd type="triangle" w="med" len="med"/>
          </a:ln>
        </p:spPr>
        <p:style>
          <a:lnRef idx="2">
            <a:schemeClr val="dk1"/>
          </a:lnRef>
          <a:fillRef idx="0">
            <a:schemeClr val="dk1"/>
          </a:fillRef>
          <a:effectRef idx="1">
            <a:schemeClr val="dk1"/>
          </a:effectRef>
          <a:fontRef idx="minor">
            <a:schemeClr val="tx1"/>
          </a:fontRef>
        </p:style>
        <p:txBody>
          <a:bodyPr/>
          <a:lstStyle/>
          <a:p>
            <a:pPr>
              <a:defRPr/>
            </a:pPr>
            <a:endParaRPr lang="en-US">
              <a:effectLst>
                <a:outerShdw blurRad="38100" dist="38100" dir="2700000" algn="tl">
                  <a:srgbClr val="000000">
                    <a:alpha val="43137"/>
                  </a:srgbClr>
                </a:outerShdw>
              </a:effectLst>
              <a:latin typeface="Arial" charset="0"/>
              <a:cs typeface="Arial" charset="0"/>
            </a:endParaRPr>
          </a:p>
        </p:txBody>
      </p:sp>
      <p:sp>
        <p:nvSpPr>
          <p:cNvPr id="290822" name="Oval 6"/>
          <p:cNvSpPr>
            <a:spLocks noChangeArrowheads="1"/>
          </p:cNvSpPr>
          <p:nvPr/>
        </p:nvSpPr>
        <p:spPr bwMode="auto">
          <a:xfrm>
            <a:off x="4822858" y="2574594"/>
            <a:ext cx="3871200" cy="2294566"/>
          </a:xfrm>
          <a:prstGeom prst="ellipse">
            <a:avLst/>
          </a:prstGeom>
          <a:gradFill rotWithShape="1">
            <a:gsLst>
              <a:gs pos="0">
                <a:schemeClr val="accent1"/>
              </a:gs>
              <a:gs pos="100000">
                <a:srgbClr val="33CCFF"/>
              </a:gs>
            </a:gsLst>
            <a:lin ang="5400000" scaled="1"/>
          </a:gradFill>
          <a:ln w="19050">
            <a:solidFill>
              <a:schemeClr val="tx1"/>
            </a:solidFill>
            <a:round/>
            <a:headEnd/>
            <a:tailEnd/>
          </a:ln>
          <a:effectLst/>
        </p:spPr>
        <p:txBody>
          <a:bodyPr wrap="none" anchor="ctr"/>
          <a:lstStyle/>
          <a:p>
            <a:pPr algn="ctr" eaLnBrk="0" hangingPunct="0">
              <a:defRPr/>
            </a:pPr>
            <a:r>
              <a:rPr lang="ar-EG" sz="6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الشذوذ</a:t>
            </a:r>
            <a:endParaRPr lang="en-US" sz="6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endParaRPr>
          </a:p>
        </p:txBody>
      </p:sp>
      <p:sp>
        <p:nvSpPr>
          <p:cNvPr id="290821" name="Oval 5"/>
          <p:cNvSpPr>
            <a:spLocks noChangeArrowheads="1"/>
          </p:cNvSpPr>
          <p:nvPr/>
        </p:nvSpPr>
        <p:spPr bwMode="auto">
          <a:xfrm>
            <a:off x="667657" y="2574594"/>
            <a:ext cx="3832335" cy="2294566"/>
          </a:xfrm>
          <a:prstGeom prst="ellipse">
            <a:avLst/>
          </a:prstGeom>
          <a:gradFill rotWithShape="1">
            <a:gsLst>
              <a:gs pos="0">
                <a:schemeClr val="accent1"/>
              </a:gs>
              <a:gs pos="100000">
                <a:srgbClr val="33CCFF"/>
              </a:gs>
            </a:gsLst>
            <a:lin ang="5400000" scaled="1"/>
          </a:gradFill>
          <a:ln w="19050">
            <a:solidFill>
              <a:srgbClr val="000000"/>
            </a:solidFill>
            <a:round/>
            <a:headEnd/>
            <a:tailEnd/>
          </a:ln>
          <a:effectLst/>
        </p:spPr>
        <p:txBody>
          <a:bodyPr wrap="none" anchor="ctr"/>
          <a:lstStyle/>
          <a:p>
            <a:pPr algn="ctr" eaLnBrk="0" hangingPunct="0">
              <a:defRPr/>
            </a:pPr>
            <a:r>
              <a:rPr lang="ar-EG" sz="540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Sakkal Majalla" pitchFamily="2" charset="-78"/>
                <a:cs typeface="Sakkal Majalla" pitchFamily="2" charset="-78"/>
              </a:rPr>
              <a:t>  </a:t>
            </a:r>
            <a:r>
              <a:rPr lang="ar-EG"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التساوي المطلق </a:t>
            </a:r>
          </a:p>
          <a:p>
            <a:pPr algn="ctr" eaLnBrk="0" hangingPunct="0">
              <a:defRPr/>
            </a:pPr>
            <a:r>
              <a:rPr lang="ar-EG"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للمرأة بالرجل</a:t>
            </a:r>
            <a:endParaRPr lang="en-US"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endParaRPr>
          </a:p>
        </p:txBody>
      </p:sp>
      <p:pic>
        <p:nvPicPr>
          <p:cNvPr id="7" name="Picture 3" descr="D:\My Documents\My Pictures\ش.jpg"/>
          <p:cNvPicPr>
            <a:picLocks noChangeAspect="1" noChangeArrowheads="1"/>
          </p:cNvPicPr>
          <p:nvPr/>
        </p:nvPicPr>
        <p:blipFill>
          <a:blip r:embed="rId3" cstate="print"/>
          <a:srcRect/>
          <a:stretch>
            <a:fillRect/>
          </a:stretch>
        </p:blipFill>
        <p:spPr bwMode="auto">
          <a:xfrm>
            <a:off x="2267744" y="4941168"/>
            <a:ext cx="2160240" cy="1916832"/>
          </a:xfrm>
          <a:prstGeom prst="rect">
            <a:avLst/>
          </a:prstGeom>
          <a:ln>
            <a:noFill/>
          </a:ln>
          <a:effectLst>
            <a:softEdge rad="112500"/>
          </a:effectLst>
        </p:spPr>
      </p:pic>
      <p:pic>
        <p:nvPicPr>
          <p:cNvPr id="15362" name="Picture 2" descr="C:\Users\ساره\Desktop\عولمة الأسرة\الاعتراف بالشواذ.jpg"/>
          <p:cNvPicPr>
            <a:picLocks noChangeAspect="1" noChangeArrowheads="1"/>
          </p:cNvPicPr>
          <p:nvPr/>
        </p:nvPicPr>
        <p:blipFill>
          <a:blip r:embed="rId4" cstate="print"/>
          <a:srcRect/>
          <a:stretch>
            <a:fillRect/>
          </a:stretch>
        </p:blipFill>
        <p:spPr bwMode="auto">
          <a:xfrm>
            <a:off x="5292080" y="4941168"/>
            <a:ext cx="3168352" cy="1772816"/>
          </a:xfrm>
          <a:prstGeom prst="rect">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90818">
                                            <p:txEl>
                                              <p:pRg st="0" end="0"/>
                                            </p:txEl>
                                          </p:spTgt>
                                        </p:tgtEl>
                                        <p:attrNameLst>
                                          <p:attrName>style.visibility</p:attrName>
                                        </p:attrNameLst>
                                      </p:cBhvr>
                                      <p:to>
                                        <p:strVal val="visible"/>
                                      </p:to>
                                    </p:set>
                                    <p:anim calcmode="lin" valueType="num">
                                      <p:cBhvr>
                                        <p:cTn id="7" dur="1000" fill="hold"/>
                                        <p:tgtEl>
                                          <p:spTgt spid="290818">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290818">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290818">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9" fill="hold" nodeType="clickEffect">
                                  <p:stCondLst>
                                    <p:cond delay="0"/>
                                  </p:stCondLst>
                                  <p:childTnLst>
                                    <p:set>
                                      <p:cBhvr>
                                        <p:cTn id="13" dur="1" fill="hold">
                                          <p:stCondLst>
                                            <p:cond delay="0"/>
                                          </p:stCondLst>
                                        </p:cTn>
                                        <p:tgtEl>
                                          <p:spTgt spid="290819"/>
                                        </p:tgtEl>
                                        <p:attrNameLst>
                                          <p:attrName>style.visibility</p:attrName>
                                        </p:attrNameLst>
                                      </p:cBhvr>
                                      <p:to>
                                        <p:strVal val="visible"/>
                                      </p:to>
                                    </p:set>
                                    <p:anim calcmode="lin" valueType="num">
                                      <p:cBhvr additive="base">
                                        <p:cTn id="14" dur="500" fill="hold"/>
                                        <p:tgtEl>
                                          <p:spTgt spid="290819"/>
                                        </p:tgtEl>
                                        <p:attrNameLst>
                                          <p:attrName>ppt_x</p:attrName>
                                        </p:attrNameLst>
                                      </p:cBhvr>
                                      <p:tavLst>
                                        <p:tav tm="0">
                                          <p:val>
                                            <p:strVal val="0-#ppt_w/2"/>
                                          </p:val>
                                        </p:tav>
                                        <p:tav tm="100000">
                                          <p:val>
                                            <p:strVal val="#ppt_x"/>
                                          </p:val>
                                        </p:tav>
                                      </p:tavLst>
                                    </p:anim>
                                    <p:anim calcmode="lin" valueType="num">
                                      <p:cBhvr additive="base">
                                        <p:cTn id="15" dur="500" fill="hold"/>
                                        <p:tgtEl>
                                          <p:spTgt spid="290819"/>
                                        </p:tgtEl>
                                        <p:attrNameLst>
                                          <p:attrName>ppt_y</p:attrName>
                                        </p:attrNameLst>
                                      </p:cBhvr>
                                      <p:tavLst>
                                        <p:tav tm="0">
                                          <p:val>
                                            <p:strVal val="0-#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290822"/>
                                        </p:tgtEl>
                                        <p:attrNameLst>
                                          <p:attrName>style.visibility</p:attrName>
                                        </p:attrNameLst>
                                      </p:cBhvr>
                                      <p:to>
                                        <p:strVal val="visible"/>
                                      </p:to>
                                    </p:set>
                                    <p:animEffect transition="in" filter="dissolve">
                                      <p:cBhvr>
                                        <p:cTn id="20" dur="500"/>
                                        <p:tgtEl>
                                          <p:spTgt spid="290822"/>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3" fill="hold" nodeType="clickEffect">
                                  <p:stCondLst>
                                    <p:cond delay="0"/>
                                  </p:stCondLst>
                                  <p:childTnLst>
                                    <p:set>
                                      <p:cBhvr>
                                        <p:cTn id="24" dur="1" fill="hold">
                                          <p:stCondLst>
                                            <p:cond delay="0"/>
                                          </p:stCondLst>
                                        </p:cTn>
                                        <p:tgtEl>
                                          <p:spTgt spid="290820"/>
                                        </p:tgtEl>
                                        <p:attrNameLst>
                                          <p:attrName>style.visibility</p:attrName>
                                        </p:attrNameLst>
                                      </p:cBhvr>
                                      <p:to>
                                        <p:strVal val="visible"/>
                                      </p:to>
                                    </p:set>
                                    <p:anim calcmode="lin" valueType="num">
                                      <p:cBhvr additive="base">
                                        <p:cTn id="25" dur="500" fill="hold"/>
                                        <p:tgtEl>
                                          <p:spTgt spid="290820"/>
                                        </p:tgtEl>
                                        <p:attrNameLst>
                                          <p:attrName>ppt_x</p:attrName>
                                        </p:attrNameLst>
                                      </p:cBhvr>
                                      <p:tavLst>
                                        <p:tav tm="0">
                                          <p:val>
                                            <p:strVal val="1+#ppt_w/2"/>
                                          </p:val>
                                        </p:tav>
                                        <p:tav tm="100000">
                                          <p:val>
                                            <p:strVal val="#ppt_x"/>
                                          </p:val>
                                        </p:tav>
                                      </p:tavLst>
                                    </p:anim>
                                    <p:anim calcmode="lin" valueType="num">
                                      <p:cBhvr additive="base">
                                        <p:cTn id="26" dur="500" fill="hold"/>
                                        <p:tgtEl>
                                          <p:spTgt spid="290820"/>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grpId="0" nodeType="clickEffect">
                                  <p:stCondLst>
                                    <p:cond delay="0"/>
                                  </p:stCondLst>
                                  <p:childTnLst>
                                    <p:set>
                                      <p:cBhvr>
                                        <p:cTn id="30" dur="1" fill="hold">
                                          <p:stCondLst>
                                            <p:cond delay="0"/>
                                          </p:stCondLst>
                                        </p:cTn>
                                        <p:tgtEl>
                                          <p:spTgt spid="290821"/>
                                        </p:tgtEl>
                                        <p:attrNameLst>
                                          <p:attrName>style.visibility</p:attrName>
                                        </p:attrNameLst>
                                      </p:cBhvr>
                                      <p:to>
                                        <p:strVal val="visible"/>
                                      </p:to>
                                    </p:set>
                                    <p:animEffect transition="in" filter="dissolve">
                                      <p:cBhvr>
                                        <p:cTn id="31" dur="500"/>
                                        <p:tgtEl>
                                          <p:spTgt spid="2908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0822" grpId="0" animBg="1"/>
      <p:bldP spid="290821" grpId="0" animBg="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descr="united-nations-headquarters"/>
          <p:cNvPicPr>
            <a:picLocks noChangeAspect="1" noChangeArrowheads="1"/>
          </p:cNvPicPr>
          <p:nvPr/>
        </p:nvPicPr>
        <p:blipFill>
          <a:blip r:embed="rId3" cstate="print">
            <a:lum contrast="-60000"/>
          </a:blip>
          <a:srcRect/>
          <a:stretch>
            <a:fillRect/>
          </a:stretch>
        </p:blipFill>
        <p:spPr bwMode="auto">
          <a:xfrm>
            <a:off x="2027233" y="1412776"/>
            <a:ext cx="5785127" cy="4824536"/>
          </a:xfrm>
          <a:prstGeom prst="rect">
            <a:avLst/>
          </a:prstGeom>
          <a:noFill/>
          <a:ln w="9525">
            <a:noFill/>
            <a:miter lim="800000"/>
            <a:headEnd/>
            <a:tailEnd/>
          </a:ln>
        </p:spPr>
      </p:pic>
      <p:sp>
        <p:nvSpPr>
          <p:cNvPr id="204805" name="Rectangle 5"/>
          <p:cNvSpPr>
            <a:spLocks noChangeArrowheads="1"/>
          </p:cNvSpPr>
          <p:nvPr/>
        </p:nvSpPr>
        <p:spPr bwMode="auto">
          <a:xfrm>
            <a:off x="1598135" y="1338781"/>
            <a:ext cx="2089150" cy="1223963"/>
          </a:xfrm>
          <a:prstGeom prst="rect">
            <a:avLst/>
          </a:prstGeom>
          <a:noFill/>
          <a:ln w="9525">
            <a:noFill/>
            <a:miter lim="800000"/>
            <a:headEnd/>
            <a:tailEnd/>
          </a:ln>
          <a:effectLst>
            <a:outerShdw dist="68392" dir="1308085" algn="ctr" rotWithShape="0">
              <a:schemeClr val="tx1"/>
            </a:outerShdw>
          </a:effectLst>
        </p:spPr>
        <p:txBody>
          <a:bodyPr anchor="ctr"/>
          <a:lstStyle/>
          <a:p>
            <a:pPr algn="ctr">
              <a:defRPr/>
            </a:pPr>
            <a:r>
              <a:rPr lang="en-US" sz="960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Arial" charset="0"/>
                <a:cs typeface="Arial" charset="0"/>
              </a:rPr>
              <a:t>L</a:t>
            </a:r>
          </a:p>
        </p:txBody>
      </p:sp>
      <p:sp>
        <p:nvSpPr>
          <p:cNvPr id="204806" name="Rectangle 6"/>
          <p:cNvSpPr>
            <a:spLocks noChangeArrowheads="1"/>
          </p:cNvSpPr>
          <p:nvPr/>
        </p:nvSpPr>
        <p:spPr bwMode="auto">
          <a:xfrm>
            <a:off x="1598135" y="2491306"/>
            <a:ext cx="2089150" cy="1223963"/>
          </a:xfrm>
          <a:prstGeom prst="rect">
            <a:avLst/>
          </a:prstGeom>
          <a:noFill/>
          <a:ln w="9525">
            <a:noFill/>
            <a:miter lim="800000"/>
            <a:headEnd/>
            <a:tailEnd/>
          </a:ln>
          <a:effectLst>
            <a:outerShdw dist="88900" algn="ctr" rotWithShape="0">
              <a:schemeClr val="tx1"/>
            </a:outerShdw>
          </a:effectLst>
        </p:spPr>
        <p:txBody>
          <a:bodyPr anchor="ctr"/>
          <a:lstStyle/>
          <a:p>
            <a:pPr algn="ctr">
              <a:defRPr/>
            </a:pPr>
            <a:r>
              <a:rPr lang="en-US" sz="960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Arial" charset="0"/>
                <a:cs typeface="Arial" charset="0"/>
              </a:rPr>
              <a:t>G</a:t>
            </a:r>
          </a:p>
        </p:txBody>
      </p:sp>
      <p:sp>
        <p:nvSpPr>
          <p:cNvPr id="204807" name="Rectangle 7"/>
          <p:cNvSpPr>
            <a:spLocks noChangeArrowheads="1"/>
          </p:cNvSpPr>
          <p:nvPr/>
        </p:nvSpPr>
        <p:spPr bwMode="auto">
          <a:xfrm>
            <a:off x="1598135" y="3705752"/>
            <a:ext cx="2089150" cy="1223962"/>
          </a:xfrm>
          <a:prstGeom prst="rect">
            <a:avLst/>
          </a:prstGeom>
          <a:noFill/>
          <a:ln w="9525">
            <a:noFill/>
            <a:miter lim="800000"/>
            <a:headEnd/>
            <a:tailEnd/>
          </a:ln>
          <a:effectLst>
            <a:outerShdw dist="68392" dir="1308085" algn="ctr" rotWithShape="0">
              <a:schemeClr val="tx1"/>
            </a:outerShdw>
          </a:effectLst>
        </p:spPr>
        <p:txBody>
          <a:bodyPr anchor="ctr"/>
          <a:lstStyle/>
          <a:p>
            <a:pPr algn="ctr">
              <a:defRPr/>
            </a:pPr>
            <a:r>
              <a:rPr lang="en-US" sz="960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Arial" charset="0"/>
                <a:cs typeface="Arial" charset="0"/>
              </a:rPr>
              <a:t>B</a:t>
            </a:r>
            <a:endParaRPr lang="en-US" sz="9600" dirty="0">
              <a:solidFill>
                <a:srgbClr val="FF0000"/>
              </a:solidFill>
              <a:latin typeface="Arial" charset="0"/>
              <a:cs typeface="Arial" charset="0"/>
            </a:endParaRPr>
          </a:p>
        </p:txBody>
      </p:sp>
      <p:sp>
        <p:nvSpPr>
          <p:cNvPr id="204808" name="Rectangle 8"/>
          <p:cNvSpPr>
            <a:spLocks noChangeArrowheads="1"/>
          </p:cNvSpPr>
          <p:nvPr/>
        </p:nvSpPr>
        <p:spPr bwMode="auto">
          <a:xfrm>
            <a:off x="2677976" y="1718524"/>
            <a:ext cx="4286248" cy="792162"/>
          </a:xfrm>
          <a:prstGeom prst="rect">
            <a:avLst/>
          </a:prstGeom>
          <a:noFill/>
          <a:ln w="9525">
            <a:noFill/>
            <a:miter lim="800000"/>
            <a:headEnd/>
            <a:tailEnd/>
          </a:ln>
          <a:effectLst>
            <a:outerShdw dist="38100" algn="ctr" rotWithShape="0">
              <a:srgbClr val="FF0000"/>
            </a:outerShdw>
          </a:effectLst>
        </p:spPr>
        <p:txBody>
          <a:bodyPr anchor="ctr"/>
          <a:lstStyle/>
          <a:p>
            <a:pPr>
              <a:defRPr/>
            </a:pPr>
            <a:r>
              <a:rPr lang="en-US" sz="600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Arial" charset="0"/>
                <a:cs typeface="Arial" charset="0"/>
              </a:rPr>
              <a:t>Lesbian </a:t>
            </a:r>
            <a:endParaRPr lang="en-US" sz="540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Arial" charset="0"/>
              <a:cs typeface="Arial" charset="0"/>
            </a:endParaRPr>
          </a:p>
        </p:txBody>
      </p:sp>
      <p:sp>
        <p:nvSpPr>
          <p:cNvPr id="204809" name="Rectangle 9"/>
          <p:cNvSpPr>
            <a:spLocks noChangeArrowheads="1"/>
          </p:cNvSpPr>
          <p:nvPr/>
        </p:nvSpPr>
        <p:spPr bwMode="auto">
          <a:xfrm>
            <a:off x="1227013" y="2932969"/>
            <a:ext cx="7737475" cy="792163"/>
          </a:xfrm>
          <a:prstGeom prst="rect">
            <a:avLst/>
          </a:prstGeom>
          <a:noFill/>
          <a:ln w="9525">
            <a:noFill/>
            <a:miter lim="800000"/>
            <a:headEnd/>
            <a:tailEnd/>
          </a:ln>
          <a:effectLst>
            <a:outerShdw dist="35921" dir="2700000" algn="ctr" rotWithShape="0">
              <a:srgbClr val="FF0000"/>
            </a:outerShdw>
          </a:effectLst>
        </p:spPr>
        <p:txBody>
          <a:bodyPr anchor="ctr"/>
          <a:lstStyle/>
          <a:p>
            <a:pPr algn="ctr">
              <a:defRPr/>
            </a:pPr>
            <a:r>
              <a:rPr lang="en-US" sz="540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Arial" charset="0"/>
                <a:cs typeface="Arial" charset="0"/>
              </a:rPr>
              <a:t>Gay</a:t>
            </a:r>
            <a:endParaRPr lang="en-US" sz="480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Arial" charset="0"/>
              <a:cs typeface="Arial" charset="0"/>
            </a:endParaRPr>
          </a:p>
        </p:txBody>
      </p:sp>
      <p:sp>
        <p:nvSpPr>
          <p:cNvPr id="11" name="Rectangle 10"/>
          <p:cNvSpPr/>
          <p:nvPr/>
        </p:nvSpPr>
        <p:spPr>
          <a:xfrm>
            <a:off x="2000232" y="44624"/>
            <a:ext cx="4857784" cy="1446550"/>
          </a:xfrm>
          <a:prstGeom prst="rect">
            <a:avLst/>
          </a:prstGeom>
        </p:spPr>
        <p:txBody>
          <a:bodyPr>
            <a:spAutoFit/>
          </a:bodyPr>
          <a:lstStyle/>
          <a:p>
            <a:pPr algn="ctr">
              <a:defRPr/>
            </a:pPr>
            <a:r>
              <a:rPr lang="en-US" sz="8800" dirty="0">
                <a:ln w="17780" cmpd="sng">
                  <a:solidFill>
                    <a:schemeClr val="bg1"/>
                  </a:solidFill>
                  <a:prstDash val="solid"/>
                  <a:miter lim="800000"/>
                </a:ln>
                <a:solidFill>
                  <a:srgbClr val="FF0000"/>
                </a:solidFill>
                <a:effectLst>
                  <a:outerShdw blurRad="50800" algn="tl" rotWithShape="0">
                    <a:srgbClr val="000000"/>
                  </a:outerShdw>
                </a:effectLst>
                <a:latin typeface="Arial" charset="0"/>
                <a:cs typeface="Arial" charset="0"/>
              </a:rPr>
              <a:t>LGBTs</a:t>
            </a:r>
            <a:endParaRPr lang="en-US" sz="1600" dirty="0">
              <a:ln w="17780" cmpd="sng">
                <a:solidFill>
                  <a:schemeClr val="bg1"/>
                </a:solidFill>
                <a:prstDash val="solid"/>
                <a:miter lim="800000"/>
              </a:ln>
              <a:solidFill>
                <a:srgbClr val="FF0000"/>
              </a:solidFill>
              <a:effectLst>
                <a:outerShdw blurRad="50800" algn="tl" rotWithShape="0">
                  <a:srgbClr val="000000"/>
                </a:outerShdw>
              </a:effectLst>
              <a:latin typeface="Arial" charset="0"/>
              <a:cs typeface="Arial" charset="0"/>
            </a:endParaRPr>
          </a:p>
        </p:txBody>
      </p:sp>
      <p:sp>
        <p:nvSpPr>
          <p:cNvPr id="12" name="Rectangle 6"/>
          <p:cNvSpPr>
            <a:spLocks noChangeArrowheads="1"/>
          </p:cNvSpPr>
          <p:nvPr/>
        </p:nvSpPr>
        <p:spPr bwMode="auto">
          <a:xfrm>
            <a:off x="1618754" y="4839243"/>
            <a:ext cx="2089150" cy="1223963"/>
          </a:xfrm>
          <a:prstGeom prst="rect">
            <a:avLst/>
          </a:prstGeom>
          <a:noFill/>
          <a:ln w="9525">
            <a:noFill/>
            <a:miter lim="800000"/>
            <a:headEnd/>
            <a:tailEnd/>
          </a:ln>
          <a:effectLst>
            <a:outerShdw dist="88900" algn="ctr" rotWithShape="0">
              <a:schemeClr val="tx1"/>
            </a:outerShdw>
          </a:effectLst>
        </p:spPr>
        <p:txBody>
          <a:bodyPr anchor="ctr"/>
          <a:lstStyle/>
          <a:p>
            <a:pPr algn="ctr">
              <a:defRPr/>
            </a:pPr>
            <a:r>
              <a:rPr lang="en-US" sz="960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Arial" charset="0"/>
                <a:cs typeface="Arial" charset="0"/>
              </a:rPr>
              <a:t>T</a:t>
            </a:r>
          </a:p>
        </p:txBody>
      </p:sp>
      <p:sp>
        <p:nvSpPr>
          <p:cNvPr id="13" name="Rectangle 8"/>
          <p:cNvSpPr>
            <a:spLocks noChangeArrowheads="1"/>
          </p:cNvSpPr>
          <p:nvPr/>
        </p:nvSpPr>
        <p:spPr bwMode="auto">
          <a:xfrm>
            <a:off x="2463662" y="4147416"/>
            <a:ext cx="4286248" cy="792162"/>
          </a:xfrm>
          <a:prstGeom prst="rect">
            <a:avLst/>
          </a:prstGeom>
          <a:noFill/>
          <a:ln w="9525">
            <a:noFill/>
            <a:miter lim="800000"/>
            <a:headEnd/>
            <a:tailEnd/>
          </a:ln>
          <a:effectLst>
            <a:outerShdw dist="38100" algn="ctr" rotWithShape="0">
              <a:srgbClr val="FF0000"/>
            </a:outerShdw>
          </a:effectLst>
        </p:spPr>
        <p:txBody>
          <a:bodyPr anchor="ctr"/>
          <a:lstStyle/>
          <a:p>
            <a:pPr>
              <a:defRPr/>
            </a:pPr>
            <a:r>
              <a:rPr lang="en-US" sz="600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Arial" charset="0"/>
                <a:cs typeface="Arial" charset="0"/>
              </a:rPr>
              <a:t>Bisexual</a:t>
            </a:r>
            <a:endParaRPr lang="en-US" sz="540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Arial" charset="0"/>
              <a:cs typeface="Arial" charset="0"/>
            </a:endParaRPr>
          </a:p>
        </p:txBody>
      </p:sp>
      <p:sp>
        <p:nvSpPr>
          <p:cNvPr id="14" name="Rectangle 8"/>
          <p:cNvSpPr>
            <a:spLocks noChangeArrowheads="1"/>
          </p:cNvSpPr>
          <p:nvPr/>
        </p:nvSpPr>
        <p:spPr bwMode="auto">
          <a:xfrm>
            <a:off x="2535100" y="5290424"/>
            <a:ext cx="5072098" cy="792162"/>
          </a:xfrm>
          <a:prstGeom prst="rect">
            <a:avLst/>
          </a:prstGeom>
          <a:noFill/>
          <a:ln w="9525">
            <a:noFill/>
            <a:miter lim="800000"/>
            <a:headEnd/>
            <a:tailEnd/>
          </a:ln>
          <a:effectLst>
            <a:outerShdw dist="38100" algn="ctr" rotWithShape="0">
              <a:srgbClr val="FF0000"/>
            </a:outerShdw>
          </a:effectLst>
        </p:spPr>
        <p:txBody>
          <a:bodyPr anchor="ctr"/>
          <a:lstStyle/>
          <a:p>
            <a:pPr>
              <a:defRPr/>
            </a:pPr>
            <a:r>
              <a:rPr lang="en-US" sz="600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Arial" charset="0"/>
                <a:cs typeface="Arial" charset="0"/>
              </a:rPr>
              <a:t>Transgender</a:t>
            </a:r>
            <a:endParaRPr lang="en-US" sz="540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Arial" charset="0"/>
              <a:cs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04805"/>
                                        </p:tgtEl>
                                        <p:attrNameLst>
                                          <p:attrName>style.visibility</p:attrName>
                                        </p:attrNameLst>
                                      </p:cBhvr>
                                      <p:to>
                                        <p:strVal val="visible"/>
                                      </p:to>
                                    </p:set>
                                    <p:animEffect transition="in" filter="fade">
                                      <p:cBhvr>
                                        <p:cTn id="14" dur="1000"/>
                                        <p:tgtEl>
                                          <p:spTgt spid="204805"/>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204808"/>
                                        </p:tgtEl>
                                        <p:attrNameLst>
                                          <p:attrName>style.visibility</p:attrName>
                                        </p:attrNameLst>
                                      </p:cBhvr>
                                      <p:to>
                                        <p:strVal val="visible"/>
                                      </p:to>
                                    </p:set>
                                    <p:animEffect transition="in" filter="fade">
                                      <p:cBhvr>
                                        <p:cTn id="19" dur="1000"/>
                                        <p:tgtEl>
                                          <p:spTgt spid="20480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204806"/>
                                        </p:tgtEl>
                                        <p:attrNameLst>
                                          <p:attrName>style.visibility</p:attrName>
                                        </p:attrNameLst>
                                      </p:cBhvr>
                                      <p:to>
                                        <p:strVal val="visible"/>
                                      </p:to>
                                    </p:set>
                                    <p:animEffect transition="in" filter="fade">
                                      <p:cBhvr>
                                        <p:cTn id="24" dur="500"/>
                                        <p:tgtEl>
                                          <p:spTgt spid="204806"/>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204809"/>
                                        </p:tgtEl>
                                        <p:attrNameLst>
                                          <p:attrName>style.visibility</p:attrName>
                                        </p:attrNameLst>
                                      </p:cBhvr>
                                      <p:to>
                                        <p:strVal val="visible"/>
                                      </p:to>
                                    </p:set>
                                    <p:animEffect transition="in" filter="fade">
                                      <p:cBhvr>
                                        <p:cTn id="29" dur="1000"/>
                                        <p:tgtEl>
                                          <p:spTgt spid="204809"/>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204807"/>
                                        </p:tgtEl>
                                        <p:attrNameLst>
                                          <p:attrName>style.visibility</p:attrName>
                                        </p:attrNameLst>
                                      </p:cBhvr>
                                      <p:to>
                                        <p:strVal val="visible"/>
                                      </p:to>
                                    </p:set>
                                    <p:animEffect transition="in" filter="fade">
                                      <p:cBhvr>
                                        <p:cTn id="34" dur="500"/>
                                        <p:tgtEl>
                                          <p:spTgt spid="204807"/>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1000"/>
                                        <p:tgtEl>
                                          <p:spTgt spid="13"/>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500"/>
                                        <p:tgtEl>
                                          <p:spTgt spid="12"/>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lstStyle/>
          <a:p>
            <a:endParaRPr lang="ar-SA"/>
          </a:p>
        </p:txBody>
      </p:sp>
      <p:sp>
        <p:nvSpPr>
          <p:cNvPr id="4" name="Text Box 2"/>
          <p:cNvSpPr txBox="1">
            <a:spLocks noChangeArrowheads="1"/>
          </p:cNvSpPr>
          <p:nvPr/>
        </p:nvSpPr>
        <p:spPr bwMode="auto">
          <a:xfrm>
            <a:off x="0" y="188640"/>
            <a:ext cx="2232248" cy="4875181"/>
          </a:xfrm>
          <a:prstGeom prst="rect">
            <a:avLst/>
          </a:prstGeom>
          <a:noFill/>
          <a:ln w="9525">
            <a:noFill/>
            <a:miter lim="800000"/>
            <a:headEnd/>
            <a:tailEnd/>
          </a:ln>
          <a:effectLst/>
        </p:spPr>
        <p:txBody>
          <a:bodyPr wrap="square">
            <a:spAutoFit/>
          </a:bodyPr>
          <a:lstStyle/>
          <a:p>
            <a:pPr algn="ctr">
              <a:lnSpc>
                <a:spcPct val="140000"/>
              </a:lnSpc>
              <a:spcBef>
                <a:spcPct val="50000"/>
              </a:spcBef>
              <a:defRPr/>
            </a:pPr>
            <a:r>
              <a:rPr lang="ar-SA" sz="2800" dirty="0">
                <a:ln w="18415" cmpd="sng">
                  <a:solidFill>
                    <a:schemeClr val="tx1">
                      <a:lumMod val="65000"/>
                      <a:lumOff val="35000"/>
                    </a:schemeClr>
                  </a:solidFill>
                  <a:prstDash val="solid"/>
                </a:ln>
                <a:solidFill>
                  <a:srgbClr val="FFFFFF"/>
                </a:solidFill>
                <a:effectLst>
                  <a:outerShdw blurRad="63500" dir="3600000" algn="tl" rotWithShape="0">
                    <a:srgbClr val="000000">
                      <a:alpha val="70000"/>
                    </a:srgbClr>
                  </a:outerShdw>
                </a:effectLst>
                <a:latin typeface="Sakkal Majalla" pitchFamily="2" charset="-78"/>
                <a:cs typeface="Sakkal Majalla" pitchFamily="2" charset="-78"/>
              </a:rPr>
              <a:t>لَتَتَّبِعُنَّ سَ</a:t>
            </a:r>
            <a:r>
              <a:rPr lang="ar-EG" sz="2800" dirty="0">
                <a:ln w="18415" cmpd="sng">
                  <a:solidFill>
                    <a:schemeClr val="tx1">
                      <a:lumMod val="65000"/>
                      <a:lumOff val="35000"/>
                    </a:schemeClr>
                  </a:solidFill>
                  <a:prstDash val="solid"/>
                </a:ln>
                <a:solidFill>
                  <a:srgbClr val="FFFFFF"/>
                </a:solidFill>
                <a:effectLst>
                  <a:outerShdw blurRad="63500" dir="3600000" algn="tl" rotWithShape="0">
                    <a:srgbClr val="000000">
                      <a:alpha val="70000"/>
                    </a:srgbClr>
                  </a:outerShdw>
                </a:effectLst>
                <a:latin typeface="Sakkal Majalla" pitchFamily="2" charset="-78"/>
                <a:cs typeface="Sakkal Majalla" pitchFamily="2" charset="-78"/>
              </a:rPr>
              <a:t>ن</a:t>
            </a:r>
            <a:r>
              <a:rPr lang="ar-SA" sz="2800" dirty="0">
                <a:ln w="18415" cmpd="sng">
                  <a:solidFill>
                    <a:schemeClr val="tx1">
                      <a:lumMod val="65000"/>
                      <a:lumOff val="35000"/>
                    </a:schemeClr>
                  </a:solidFill>
                  <a:prstDash val="solid"/>
                </a:ln>
                <a:solidFill>
                  <a:srgbClr val="FFFFFF"/>
                </a:solidFill>
                <a:effectLst>
                  <a:outerShdw blurRad="63500" dir="3600000" algn="tl" rotWithShape="0">
                    <a:srgbClr val="000000">
                      <a:alpha val="70000"/>
                    </a:srgbClr>
                  </a:outerShdw>
                </a:effectLst>
                <a:latin typeface="Sakkal Majalla" pitchFamily="2" charset="-78"/>
                <a:cs typeface="Sakkal Majalla" pitchFamily="2" charset="-78"/>
              </a:rPr>
              <a:t>َنَ مَنْ قَبْلَكُمْ شِبْرًا بِشِبْرٍ وَذِرَاعًا بِذِرَاعٍ حَتَّى لَوْ سَلَكُوا جُحْرَ ضَبٍّ لَسَلَكْتُمُوهُ. قُلْنَا: يَا رَسُولَ اللَّهِ الْيَهُودَ وَالنَّصَارَى؟ قَالَ: فَمَنْ؟.</a:t>
            </a:r>
          </a:p>
        </p:txBody>
      </p:sp>
      <p:pic>
        <p:nvPicPr>
          <p:cNvPr id="5" name="Picture 2" descr="C:\Users\ساره\Desktop\عولمة الأسرة\11-10-3009-34-53.jpg"/>
          <p:cNvPicPr>
            <a:picLocks noChangeAspect="1" noChangeArrowheads="1"/>
          </p:cNvPicPr>
          <p:nvPr/>
        </p:nvPicPr>
        <p:blipFill>
          <a:blip r:embed="rId2" cstate="print"/>
          <a:srcRect/>
          <a:stretch>
            <a:fillRect/>
          </a:stretch>
        </p:blipFill>
        <p:spPr bwMode="auto">
          <a:xfrm>
            <a:off x="2195736" y="332656"/>
            <a:ext cx="6408712" cy="3024336"/>
          </a:xfrm>
          <a:prstGeom prst="rect">
            <a:avLst/>
          </a:prstGeom>
          <a:noFill/>
        </p:spPr>
      </p:pic>
      <p:pic>
        <p:nvPicPr>
          <p:cNvPr id="6" name="Picture 2" descr="http://al-akhbar.com/files/images/p08_20100517_pic2.jpg"/>
          <p:cNvPicPr>
            <a:picLocks noChangeAspect="1" noChangeArrowheads="1"/>
          </p:cNvPicPr>
          <p:nvPr/>
        </p:nvPicPr>
        <p:blipFill>
          <a:blip r:embed="rId3" cstate="print"/>
          <a:srcRect/>
          <a:stretch>
            <a:fillRect/>
          </a:stretch>
        </p:blipFill>
        <p:spPr bwMode="auto">
          <a:xfrm>
            <a:off x="2267744" y="3645024"/>
            <a:ext cx="4764022" cy="3024336"/>
          </a:xfrm>
          <a:prstGeom prst="rect">
            <a:avLst/>
          </a:prstGeom>
          <a:noFill/>
          <a:ln w="9525">
            <a:noFill/>
            <a:miter lim="800000"/>
            <a:headEnd/>
            <a:tailEnd/>
          </a:ln>
        </p:spPr>
      </p:pic>
      <p:sp>
        <p:nvSpPr>
          <p:cNvPr id="7" name="Rounded Rectangle 2"/>
          <p:cNvSpPr/>
          <p:nvPr/>
        </p:nvSpPr>
        <p:spPr>
          <a:xfrm>
            <a:off x="7020272" y="3573016"/>
            <a:ext cx="1728192" cy="3096344"/>
          </a:xfrm>
          <a:prstGeom prst="roundRect">
            <a:avLst/>
          </a:prstGeom>
          <a:noFill/>
          <a:ln>
            <a:noFill/>
          </a:ln>
        </p:spPr>
        <p:style>
          <a:lnRef idx="3">
            <a:schemeClr val="lt1"/>
          </a:lnRef>
          <a:fillRef idx="1">
            <a:schemeClr val="accent6"/>
          </a:fillRef>
          <a:effectRef idx="1">
            <a:schemeClr val="accent6"/>
          </a:effectRef>
          <a:fontRef idx="minor">
            <a:schemeClr val="lt1"/>
          </a:fontRef>
        </p:style>
        <p:txBody>
          <a:bodyPr anchor="ctr"/>
          <a:lstStyle/>
          <a:p>
            <a:pPr algn="ctr">
              <a:defRPr/>
            </a:pPr>
            <a:r>
              <a:rPr lang="ar-EG" sz="2400" b="0" dirty="0">
                <a:ln w="18415" cmpd="sng">
                  <a:solidFill>
                    <a:srgbClr val="FF0000"/>
                  </a:solidFill>
                  <a:prstDash val="solid"/>
                </a:ln>
                <a:solidFill>
                  <a:schemeClr val="accent1">
                    <a:lumMod val="75000"/>
                  </a:schemeClr>
                </a:solidFill>
                <a:effectLst>
                  <a:outerShdw blurRad="63500" dir="3600000" algn="tl" rotWithShape="0">
                    <a:srgbClr val="000000">
                      <a:alpha val="70000"/>
                    </a:srgbClr>
                  </a:outerShdw>
                </a:effectLst>
                <a:latin typeface="Sakkal Majalla" pitchFamily="2" charset="-78"/>
                <a:cs typeface="Sakkal Majalla" pitchFamily="2" charset="-78"/>
              </a:rPr>
              <a:t>أعضاء حركة ”حماية لبنانية للمثليين - حلم“ بلبنان يقومون بمسيرة للشواذ</a:t>
            </a:r>
            <a:endParaRPr lang="en-US" sz="2400" b="0" dirty="0">
              <a:ln w="18415" cmpd="sng">
                <a:solidFill>
                  <a:srgbClr val="FF0000"/>
                </a:solidFill>
                <a:prstDash val="solid"/>
              </a:ln>
              <a:solidFill>
                <a:schemeClr val="accent1">
                  <a:lumMod val="75000"/>
                </a:schemeClr>
              </a:solidFill>
              <a:effectLst>
                <a:outerShdw blurRad="63500" dir="3600000" algn="tl" rotWithShape="0">
                  <a:srgbClr val="000000">
                    <a:alpha val="70000"/>
                  </a:srgbClr>
                </a:outerShdw>
              </a:effectLst>
              <a:latin typeface="Sakkal Majalla" pitchFamily="2" charset="-78"/>
              <a:cs typeface="Sakkal Majalla"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3" descr="ernie-bert-happily-married-1.JPG"/>
          <p:cNvPicPr>
            <a:picLocks noChangeAspect="1"/>
          </p:cNvPicPr>
          <p:nvPr/>
        </p:nvPicPr>
        <p:blipFill>
          <a:blip r:embed="rId2" cstate="print"/>
          <a:srcRect/>
          <a:stretch>
            <a:fillRect/>
          </a:stretch>
        </p:blipFill>
        <p:spPr bwMode="auto">
          <a:xfrm>
            <a:off x="0" y="0"/>
            <a:ext cx="9191625"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esbian-parents.jpg"/>
          <p:cNvPicPr>
            <a:picLocks noChangeAspect="1"/>
          </p:cNvPicPr>
          <p:nvPr/>
        </p:nvPicPr>
        <p:blipFill>
          <a:blip r:embed="rId2" cstate="print"/>
          <a:srcRect l="18829" t="5102" r="11391" b="6122"/>
          <a:stretch>
            <a:fillRect/>
          </a:stretch>
        </p:blipFill>
        <p:spPr>
          <a:xfrm>
            <a:off x="5652120" y="188641"/>
            <a:ext cx="3312938" cy="3888432"/>
          </a:xfrm>
          <a:prstGeom prst="rect">
            <a:avLst/>
          </a:prstGeom>
          <a:ln>
            <a:noFill/>
          </a:ln>
          <a:effectLst>
            <a:softEdge rad="112500"/>
          </a:effectLst>
        </p:spPr>
      </p:pic>
      <p:pic>
        <p:nvPicPr>
          <p:cNvPr id="6" name="Picture 5" descr="gay family.jpg"/>
          <p:cNvPicPr>
            <a:picLocks noChangeAspect="1"/>
          </p:cNvPicPr>
          <p:nvPr/>
        </p:nvPicPr>
        <p:blipFill>
          <a:blip r:embed="rId3" cstate="print"/>
          <a:stretch>
            <a:fillRect/>
          </a:stretch>
        </p:blipFill>
        <p:spPr>
          <a:xfrm>
            <a:off x="179512" y="3573016"/>
            <a:ext cx="4067944" cy="3037606"/>
          </a:xfrm>
          <a:prstGeom prst="rect">
            <a:avLst/>
          </a:prstGeom>
          <a:ln>
            <a:noFill/>
          </a:ln>
          <a:effectLst>
            <a:softEdge rad="112500"/>
          </a:effectLst>
        </p:spPr>
      </p:pic>
      <p:pic>
        <p:nvPicPr>
          <p:cNvPr id="5" name="Picture 4" descr="D:\My Documents\My Pictures\g f.jpg"/>
          <p:cNvPicPr>
            <a:picLocks noChangeAspect="1" noChangeArrowheads="1"/>
          </p:cNvPicPr>
          <p:nvPr/>
        </p:nvPicPr>
        <p:blipFill>
          <a:blip r:embed="rId4" cstate="print"/>
          <a:srcRect/>
          <a:stretch>
            <a:fillRect/>
          </a:stretch>
        </p:blipFill>
        <p:spPr bwMode="auto">
          <a:xfrm>
            <a:off x="4788024" y="4027003"/>
            <a:ext cx="3779912" cy="2830997"/>
          </a:xfrm>
          <a:prstGeom prst="rect">
            <a:avLst/>
          </a:prstGeom>
          <a:ln>
            <a:noFill/>
          </a:ln>
          <a:effectLst>
            <a:softEdge rad="112500"/>
          </a:effectLst>
        </p:spPr>
      </p:pic>
      <p:pic>
        <p:nvPicPr>
          <p:cNvPr id="7" name="Picture 2" descr="C:\Users\wafa\Desktop\1.jpg"/>
          <p:cNvPicPr>
            <a:picLocks noChangeAspect="1" noChangeArrowheads="1"/>
          </p:cNvPicPr>
          <p:nvPr/>
        </p:nvPicPr>
        <p:blipFill>
          <a:blip r:embed="rId5" cstate="print"/>
          <a:srcRect/>
          <a:stretch>
            <a:fillRect/>
          </a:stretch>
        </p:blipFill>
        <p:spPr bwMode="auto">
          <a:xfrm>
            <a:off x="0" y="0"/>
            <a:ext cx="5652120" cy="3356992"/>
          </a:xfrm>
          <a:prstGeom prst="rect">
            <a:avLst/>
          </a:prstGeom>
          <a:ln>
            <a:noFill/>
          </a:ln>
          <a:effectLst>
            <a:softEdge rad="112500"/>
          </a:effectLst>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C:\Users\FUJITSU\Desktop\مجلد جديد ‫(4)‬\صورة4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78" y="188640"/>
            <a:ext cx="3106737" cy="3990867"/>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2"/>
          <p:cNvSpPr/>
          <p:nvPr/>
        </p:nvSpPr>
        <p:spPr>
          <a:xfrm>
            <a:off x="5940152" y="4509120"/>
            <a:ext cx="2768688" cy="2123658"/>
          </a:xfrm>
          <a:prstGeom prst="rect">
            <a:avLst/>
          </a:prstGeom>
        </p:spPr>
        <p:txBody>
          <a:bodyPr wrap="square">
            <a:spAutoFit/>
          </a:bodyPr>
          <a:lstStyle/>
          <a:p>
            <a:pPr algn="ctr">
              <a:defRPr/>
            </a:pPr>
            <a:r>
              <a:rPr lang="en-US" sz="4400" b="0" dirty="0">
                <a:ln w="18415" cmpd="sng">
                  <a:solidFill>
                    <a:srgbClr val="FFFFFF"/>
                  </a:solidFill>
                  <a:prstDash val="solid"/>
                </a:ln>
                <a:solidFill>
                  <a:srgbClr val="002060"/>
                </a:solidFill>
                <a:effectLst>
                  <a:outerShdw blurRad="63500" dir="3600000" algn="tl" rotWithShape="0">
                    <a:srgbClr val="000000">
                      <a:alpha val="70000"/>
                    </a:srgbClr>
                  </a:outerShdw>
                </a:effectLst>
              </a:rPr>
              <a:t>Tammy Baldwin</a:t>
            </a:r>
            <a:endParaRPr lang="ar-EG" sz="4400" b="0" dirty="0">
              <a:ln w="18415" cmpd="sng">
                <a:solidFill>
                  <a:srgbClr val="FFFFFF"/>
                </a:solidFill>
                <a:prstDash val="solid"/>
              </a:ln>
              <a:solidFill>
                <a:srgbClr val="002060"/>
              </a:solidFill>
              <a:effectLst>
                <a:outerShdw blurRad="63500" dir="3600000" algn="tl" rotWithShape="0">
                  <a:srgbClr val="000000">
                    <a:alpha val="70000"/>
                  </a:srgbClr>
                </a:outerShdw>
              </a:effectLst>
            </a:endParaRPr>
          </a:p>
          <a:p>
            <a:pPr algn="ctr">
              <a:defRPr/>
            </a:pPr>
            <a:r>
              <a:rPr lang="ar-EG" sz="4400" b="0" dirty="0">
                <a:ln w="18415" cmpd="sng">
                  <a:solidFill>
                    <a:srgbClr val="FFFFFF"/>
                  </a:solidFill>
                  <a:prstDash val="solid"/>
                </a:ln>
                <a:solidFill>
                  <a:srgbClr val="002060"/>
                </a:solidFill>
                <a:effectLst>
                  <a:outerShdw blurRad="63500" dir="3600000" algn="tl" rotWithShape="0">
                    <a:srgbClr val="000000">
                      <a:alpha val="70000"/>
                    </a:srgbClr>
                  </a:outerShdw>
                </a:effectLst>
              </a:rPr>
              <a:t>2012</a:t>
            </a:r>
            <a:endParaRPr lang="en-US" sz="4400" b="0" dirty="0">
              <a:ln w="18415" cmpd="sng">
                <a:solidFill>
                  <a:srgbClr val="FFFFFF"/>
                </a:solidFill>
                <a:prstDash val="solid"/>
              </a:ln>
              <a:solidFill>
                <a:srgbClr val="002060"/>
              </a:solidFill>
              <a:effectLst>
                <a:outerShdw blurRad="63500" dir="3600000" algn="tl" rotWithShape="0">
                  <a:srgbClr val="000000">
                    <a:alpha val="70000"/>
                  </a:srgbClr>
                </a:outerShdw>
              </a:effectLst>
            </a:endParaRPr>
          </a:p>
        </p:txBody>
      </p:sp>
      <p:pic>
        <p:nvPicPr>
          <p:cNvPr id="18435" name="Picture 3" descr="C:\Users\FUJITSU\Desktop\مجلد جديد ‫(4)‬\صورة4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08315" y="188640"/>
            <a:ext cx="2975853" cy="3816424"/>
          </a:xfrm>
          <a:prstGeom prst="rect">
            <a:avLst/>
          </a:prstGeom>
          <a:noFill/>
          <a:extLst>
            <a:ext uri="{909E8E84-426E-40DD-AFC4-6F175D3DCCD1}">
              <a14:hiddenFill xmlns:a14="http://schemas.microsoft.com/office/drawing/2010/main">
                <a:solidFill>
                  <a:srgbClr val="FFFFFF"/>
                </a:solidFill>
              </a14:hiddenFill>
            </a:ext>
          </a:extLst>
        </p:spPr>
      </p:pic>
      <p:pic>
        <p:nvPicPr>
          <p:cNvPr id="18436" name="Picture 4" descr="C:\Users\FUJITSU\Desktop\مجلد جديد ‫(4)‬\صورة4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67744" y="4190385"/>
            <a:ext cx="4109638" cy="2846293"/>
          </a:xfrm>
          <a:prstGeom prst="rect">
            <a:avLst/>
          </a:prstGeom>
          <a:noFill/>
          <a:extLst>
            <a:ext uri="{909E8E84-426E-40DD-AFC4-6F175D3DCCD1}">
              <a14:hiddenFill xmlns:a14="http://schemas.microsoft.com/office/drawing/2010/main">
                <a:solidFill>
                  <a:srgbClr val="FFFFFF"/>
                </a:solidFill>
              </a14:hiddenFill>
            </a:ext>
          </a:extLst>
        </p:spPr>
      </p:pic>
      <p:pic>
        <p:nvPicPr>
          <p:cNvPr id="18437" name="Picture 5" descr="C:\Users\FUJITSU\Desktop\مجلد جديد ‫(4)‬\صورة44.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48056" y="211032"/>
            <a:ext cx="3091930" cy="37940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3035281"/>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746" name="Rectangle 2"/>
          <p:cNvSpPr>
            <a:spLocks noChangeArrowheads="1"/>
          </p:cNvSpPr>
          <p:nvPr/>
        </p:nvSpPr>
        <p:spPr bwMode="auto">
          <a:xfrm>
            <a:off x="-104775" y="642938"/>
            <a:ext cx="9391650" cy="3323987"/>
          </a:xfrm>
          <a:prstGeom prst="rect">
            <a:avLst/>
          </a:prstGeom>
          <a:noFill/>
          <a:ln w="9525">
            <a:noFill/>
            <a:miter lim="800000"/>
            <a:headEnd/>
            <a:tailEnd/>
          </a:ln>
          <a:effectLst/>
        </p:spPr>
        <p:txBody>
          <a:bodyPr>
            <a:spAutoFit/>
          </a:bodyPr>
          <a:lstStyle/>
          <a:p>
            <a:pPr algn="ctr">
              <a:lnSpc>
                <a:spcPct val="150000"/>
              </a:lnSpc>
              <a:defRPr/>
            </a:pPr>
            <a:r>
              <a:rPr lang="ar-EG" altLang="zh-CN" sz="4800" dirty="0">
                <a:ln w="6350">
                  <a:noFill/>
                </a:ln>
                <a:solidFill>
                  <a:srgbClr val="002060"/>
                </a:solidFill>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وفقا لتعريف العنف </a:t>
            </a:r>
          </a:p>
          <a:p>
            <a:pPr algn="ctr">
              <a:lnSpc>
                <a:spcPct val="150000"/>
              </a:lnSpc>
              <a:defRPr/>
            </a:pPr>
            <a:r>
              <a:rPr lang="ar-EG" altLang="zh-CN" sz="4800" dirty="0">
                <a:ln w="6350">
                  <a:noFill/>
                </a:ln>
                <a:solidFill>
                  <a:srgbClr val="C00000"/>
                </a:solidFill>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(بأنه العنف المبني على النوع)</a:t>
            </a:r>
          </a:p>
          <a:p>
            <a:pPr algn="ctr">
              <a:lnSpc>
                <a:spcPct val="150000"/>
              </a:lnSpc>
              <a:defRPr/>
            </a:pPr>
            <a:r>
              <a:rPr lang="ar-EG" altLang="zh-CN" sz="4800" dirty="0" smtClean="0">
                <a:ln w="6350">
                  <a:noFill/>
                </a:ln>
                <a:solidFill>
                  <a:srgbClr val="002060"/>
                </a:solidFill>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ي</a:t>
            </a:r>
            <a:r>
              <a:rPr lang="ar-SA" altLang="zh-CN" sz="4800" dirty="0" smtClean="0">
                <a:ln w="6350">
                  <a:noFill/>
                </a:ln>
                <a:solidFill>
                  <a:srgbClr val="002060"/>
                </a:solidFill>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a:t>
            </a:r>
            <a:r>
              <a:rPr lang="ar-EG" altLang="zh-CN" sz="4800" dirty="0" smtClean="0">
                <a:ln w="6350">
                  <a:noFill/>
                </a:ln>
                <a:solidFill>
                  <a:srgbClr val="002060"/>
                </a:solidFill>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عد </a:t>
            </a:r>
            <a:r>
              <a:rPr lang="ar-EG" altLang="zh-CN" sz="4800" dirty="0">
                <a:ln w="6350">
                  <a:noFill/>
                </a:ln>
                <a:solidFill>
                  <a:srgbClr val="002060"/>
                </a:solidFill>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كل ما يلي عنفا ضد المرأة والفتاة</a:t>
            </a:r>
            <a:endParaRPr lang="ar-EG" altLang="zh-CN" sz="4800" dirty="0">
              <a:solidFill>
                <a:srgbClr val="002060"/>
              </a:solidFill>
              <a:effectLst>
                <a:glow rad="228600">
                  <a:schemeClr val="bg1">
                    <a:alpha val="40000"/>
                  </a:schemeClr>
                </a:glow>
                <a:outerShdw blurRad="38100" dist="38100" dir="2700000" algn="tl">
                  <a:srgbClr val="000000"/>
                </a:outerShdw>
              </a:effectLst>
              <a:latin typeface="Sakkal Majalla" pitchFamily="2" charset="-78"/>
              <a:cs typeface="Sakkal Majalla" pitchFamily="2" charset="-78"/>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415746"/>
                                        </p:tgtEl>
                                        <p:attrNameLst>
                                          <p:attrName>style.visibility</p:attrName>
                                        </p:attrNameLst>
                                      </p:cBhvr>
                                      <p:to>
                                        <p:strVal val="visible"/>
                                      </p:to>
                                    </p:set>
                                    <p:anim calcmode="lin" valueType="num">
                                      <p:cBhvr>
                                        <p:cTn id="7" dur="500" fill="hold"/>
                                        <p:tgtEl>
                                          <p:spTgt spid="415746"/>
                                        </p:tgtEl>
                                        <p:attrNameLst>
                                          <p:attrName>ppt_w</p:attrName>
                                        </p:attrNameLst>
                                      </p:cBhvr>
                                      <p:tavLst>
                                        <p:tav tm="0">
                                          <p:val>
                                            <p:fltVal val="0"/>
                                          </p:val>
                                        </p:tav>
                                        <p:tav tm="100000">
                                          <p:val>
                                            <p:strVal val="#ppt_w"/>
                                          </p:val>
                                        </p:tav>
                                      </p:tavLst>
                                    </p:anim>
                                    <p:anim calcmode="lin" valueType="num">
                                      <p:cBhvr>
                                        <p:cTn id="8" dur="500" fill="hold"/>
                                        <p:tgtEl>
                                          <p:spTgt spid="415746"/>
                                        </p:tgtEl>
                                        <p:attrNameLst>
                                          <p:attrName>ppt_h</p:attrName>
                                        </p:attrNameLst>
                                      </p:cBhvr>
                                      <p:tavLst>
                                        <p:tav tm="0">
                                          <p:val>
                                            <p:fltVal val="0"/>
                                          </p:val>
                                        </p:tav>
                                        <p:tav tm="100000">
                                          <p:val>
                                            <p:strVal val="#ppt_h"/>
                                          </p:val>
                                        </p:tav>
                                      </p:tavLst>
                                    </p:anim>
                                    <p:animEffect transition="in" filter="fade">
                                      <p:cBhvr>
                                        <p:cTn id="9" dur="500"/>
                                        <p:tgtEl>
                                          <p:spTgt spid="4157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574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1547664" y="2276872"/>
            <a:ext cx="7560840" cy="42484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600" b="1" dirty="0" smtClean="0">
                <a:solidFill>
                  <a:schemeClr val="accent6">
                    <a:lumMod val="75000"/>
                  </a:schemeClr>
                </a:solidFill>
              </a:rPr>
              <a:t>4- الإيمان </a:t>
            </a:r>
            <a:r>
              <a:rPr lang="ar-SA" sz="3600" b="1" dirty="0">
                <a:solidFill>
                  <a:schemeClr val="accent6">
                    <a:lumMod val="75000"/>
                  </a:schemeClr>
                </a:solidFill>
              </a:rPr>
              <a:t>بأن دين الإسلام هو دين </a:t>
            </a:r>
            <a:r>
              <a:rPr lang="ar-SA" sz="3600" b="1" dirty="0" smtClean="0">
                <a:solidFill>
                  <a:schemeClr val="accent6">
                    <a:lumMod val="75000"/>
                  </a:schemeClr>
                </a:solidFill>
              </a:rPr>
              <a:t>العدل، </a:t>
            </a:r>
            <a:r>
              <a:rPr lang="ar-SA" sz="3600" b="1" dirty="0">
                <a:solidFill>
                  <a:schemeClr val="accent6">
                    <a:lumMod val="75000"/>
                  </a:schemeClr>
                </a:solidFill>
              </a:rPr>
              <a:t>ومقتضى العدل التسوية بين المتماثلين والتفريق بين </a:t>
            </a:r>
            <a:r>
              <a:rPr lang="ar-SA" sz="3600" b="1" dirty="0" smtClean="0">
                <a:solidFill>
                  <a:schemeClr val="accent6">
                    <a:lumMod val="75000"/>
                  </a:schemeClr>
                </a:solidFill>
              </a:rPr>
              <a:t>المختلفين.</a:t>
            </a:r>
          </a:p>
          <a:p>
            <a:pPr algn="ctr"/>
            <a:endParaRPr lang="ar-SA" sz="3600" b="1" dirty="0">
              <a:solidFill>
                <a:schemeClr val="accent6">
                  <a:lumMod val="75000"/>
                </a:schemeClr>
              </a:solidFill>
            </a:endParaRPr>
          </a:p>
          <a:p>
            <a:pPr algn="ctr"/>
            <a:r>
              <a:rPr lang="ar-SA" sz="3600" b="1" dirty="0">
                <a:solidFill>
                  <a:srgbClr val="009A72"/>
                </a:solidFill>
              </a:rPr>
              <a:t>﴿إِنَّ اللّهَ يَأْمُرُ بِالْعَدْلِ وَالإِحْسَانِ﴾</a:t>
            </a:r>
            <a:endParaRPr lang="en-US" sz="3600" dirty="0">
              <a:solidFill>
                <a:srgbClr val="009A72"/>
              </a:solidFill>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46002" y="-243408"/>
            <a:ext cx="3814230" cy="3226203"/>
          </a:xfrm>
          <a:prstGeom prst="rect">
            <a:avLst/>
          </a:prstGeom>
          <a:effectLst>
            <a:softEdge rad="317500"/>
          </a:effectLst>
        </p:spPr>
      </p:pic>
    </p:spTree>
    <p:extLst>
      <p:ext uri="{BB962C8B-B14F-4D97-AF65-F5344CB8AC3E}">
        <p14:creationId xmlns:p14="http://schemas.microsoft.com/office/powerpoint/2010/main" val="357858709"/>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1"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539552" y="690563"/>
            <a:ext cx="8208912" cy="3170485"/>
          </a:xfrm>
          <a:prstGeom prst="rect">
            <a:avLst/>
          </a:prstGeom>
          <a:noFill/>
          <a:ln w="9525">
            <a:noFill/>
            <a:miter lim="800000"/>
            <a:headEnd/>
            <a:tailEnd/>
          </a:ln>
          <a:effectLst/>
        </p:spPr>
        <p:txBody>
          <a:bodyPr wrap="square">
            <a:spAutoFit/>
          </a:bodyPr>
          <a:lstStyle/>
          <a:p>
            <a:pPr algn="ctr">
              <a:lnSpc>
                <a:spcPct val="150000"/>
              </a:lnSpc>
              <a:defRPr/>
            </a:pPr>
            <a:r>
              <a:rPr lang="ar-EG" altLang="zh-CN" sz="6600" dirty="0">
                <a:ln w="6350">
                  <a:noFill/>
                </a:ln>
                <a:solidFill>
                  <a:srgbClr val="FF0000"/>
                </a:solidFill>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 * </a:t>
            </a:r>
            <a:r>
              <a:rPr lang="ar-EG" altLang="zh-CN" sz="6600" dirty="0">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عدم السماح بحرية اختيار الهوية الجندرية والتوجه الجنسي</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ay.jpg"/>
          <p:cNvPicPr>
            <a:picLocks noChangeAspect="1"/>
          </p:cNvPicPr>
          <p:nvPr/>
        </p:nvPicPr>
        <p:blipFill>
          <a:blip r:embed="rId2" cstate="print"/>
          <a:srcRect l="49831"/>
          <a:stretch>
            <a:fillRect/>
          </a:stretch>
        </p:blipFill>
        <p:spPr>
          <a:xfrm>
            <a:off x="5000629" y="962038"/>
            <a:ext cx="4143372" cy="4824416"/>
          </a:xfrm>
          <a:prstGeom prst="rect">
            <a:avLst/>
          </a:prstGeom>
          <a:ln>
            <a:noFill/>
          </a:ln>
          <a:effectLst>
            <a:softEdge rad="112500"/>
          </a:effectLst>
        </p:spPr>
      </p:pic>
      <p:pic>
        <p:nvPicPr>
          <p:cNvPr id="5" name="Picture 4" descr="gaay.jpg"/>
          <p:cNvPicPr>
            <a:picLocks noChangeAspect="1"/>
          </p:cNvPicPr>
          <p:nvPr/>
        </p:nvPicPr>
        <p:blipFill>
          <a:blip r:embed="rId3" cstate="print"/>
          <a:stretch>
            <a:fillRect/>
          </a:stretch>
        </p:blipFill>
        <p:spPr>
          <a:xfrm>
            <a:off x="-71470" y="3357562"/>
            <a:ext cx="5072066" cy="3536157"/>
          </a:xfrm>
          <a:prstGeom prst="rect">
            <a:avLst/>
          </a:prstGeom>
          <a:ln>
            <a:noFill/>
          </a:ln>
          <a:effectLst>
            <a:softEdge rad="112500"/>
          </a:effectLst>
        </p:spPr>
      </p:pic>
      <p:pic>
        <p:nvPicPr>
          <p:cNvPr id="6" name="Picture 2" descr="http://t3.gstatic.com/images?q=tbn:ANd9GcRus5c1neTfIE5qD0gcy208di_SHcUTEcK4qO_byXdTItDZoY4e"/>
          <p:cNvPicPr>
            <a:picLocks noChangeAspect="1" noChangeArrowheads="1"/>
          </p:cNvPicPr>
          <p:nvPr/>
        </p:nvPicPr>
        <p:blipFill>
          <a:blip r:embed="rId4" cstate="print"/>
          <a:srcRect/>
          <a:stretch>
            <a:fillRect/>
          </a:stretch>
        </p:blipFill>
        <p:spPr bwMode="auto">
          <a:xfrm>
            <a:off x="0" y="0"/>
            <a:ext cx="4929188" cy="33178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Text Box 2"/>
          <p:cNvSpPr txBox="1">
            <a:spLocks noChangeArrowheads="1"/>
          </p:cNvSpPr>
          <p:nvPr/>
        </p:nvSpPr>
        <p:spPr bwMode="auto">
          <a:xfrm>
            <a:off x="71438" y="-9525"/>
            <a:ext cx="9144000" cy="2601913"/>
          </a:xfrm>
          <a:prstGeom prst="rect">
            <a:avLst/>
          </a:prstGeom>
          <a:noFill/>
          <a:ln w="9525">
            <a:noFill/>
            <a:miter lim="800000"/>
            <a:headEnd/>
            <a:tailEnd/>
          </a:ln>
          <a:effectLst/>
        </p:spPr>
        <p:txBody>
          <a:bodyPr>
            <a:spAutoFit/>
          </a:bodyPr>
          <a:lstStyle/>
          <a:p>
            <a:pPr algn="ctr" eaLnBrk="0" hangingPunct="0">
              <a:lnSpc>
                <a:spcPct val="130000"/>
              </a:lnSpc>
              <a:defRPr/>
            </a:pPr>
            <a:r>
              <a:rPr lang="en-US" altLang="zh-CN" sz="6600" dirty="0">
                <a:solidFill>
                  <a:srgbClr val="FD2703"/>
                </a:solidFill>
                <a:effectLst>
                  <a:outerShdw blurRad="38100" dist="38100" dir="2700000" algn="tl">
                    <a:srgbClr val="000000"/>
                  </a:outerShdw>
                </a:effectLst>
                <a:latin typeface="Times New Roman" pitchFamily="18" charset="0"/>
                <a:cs typeface="Times New Roman" pitchFamily="18" charset="0"/>
              </a:rPr>
              <a:t>Gender Identity</a:t>
            </a:r>
          </a:p>
          <a:p>
            <a:pPr algn="ctr" eaLnBrk="0" hangingPunct="0">
              <a:lnSpc>
                <a:spcPct val="130000"/>
              </a:lnSpc>
              <a:defRPr/>
            </a:pPr>
            <a:r>
              <a:rPr lang="ar-EG" altLang="zh-CN" sz="6600" dirty="0">
                <a:solidFill>
                  <a:srgbClr val="FD2703"/>
                </a:solidFill>
                <a:effectLst>
                  <a:outerShdw blurRad="38100" dist="38100" dir="2700000" algn="tl">
                    <a:srgbClr val="000000"/>
                  </a:outerShdw>
                </a:effectLst>
                <a:latin typeface="Times New Roman" pitchFamily="18" charset="0"/>
                <a:cs typeface="Times New Roman" pitchFamily="18" charset="0"/>
              </a:rPr>
              <a:t>الهوية الجندرية</a:t>
            </a:r>
          </a:p>
        </p:txBody>
      </p:sp>
      <p:sp>
        <p:nvSpPr>
          <p:cNvPr id="12" name="Down Arrow 11"/>
          <p:cNvSpPr/>
          <p:nvPr/>
        </p:nvSpPr>
        <p:spPr>
          <a:xfrm>
            <a:off x="4286250" y="2500313"/>
            <a:ext cx="714375" cy="1714500"/>
          </a:xfrm>
          <a:prstGeom prst="downArrow">
            <a:avLst/>
          </a:prstGeom>
        </p:spPr>
        <p:style>
          <a:lnRef idx="3">
            <a:schemeClr val="lt1"/>
          </a:lnRef>
          <a:fillRef idx="1">
            <a:schemeClr val="dk1"/>
          </a:fillRef>
          <a:effectRef idx="1">
            <a:schemeClr val="dk1"/>
          </a:effectRef>
          <a:fontRef idx="minor">
            <a:schemeClr val="lt1"/>
          </a:fontRef>
        </p:style>
        <p:txBody>
          <a:bodyPr anchor="ctr"/>
          <a:lstStyle/>
          <a:p>
            <a:pPr algn="ctr">
              <a:defRPr/>
            </a:pPr>
            <a:endParaRPr lang="en-US" sz="2000"/>
          </a:p>
        </p:txBody>
      </p:sp>
      <p:sp>
        <p:nvSpPr>
          <p:cNvPr id="13" name="Rectangle 12"/>
          <p:cNvSpPr/>
          <p:nvPr/>
        </p:nvSpPr>
        <p:spPr>
          <a:xfrm>
            <a:off x="1428750" y="4073525"/>
            <a:ext cx="6429375" cy="1938338"/>
          </a:xfrm>
          <a:prstGeom prst="rect">
            <a:avLst/>
          </a:prstGeom>
        </p:spPr>
        <p:txBody>
          <a:bodyPr>
            <a:spAutoFit/>
          </a:bodyPr>
          <a:lstStyle/>
          <a:p>
            <a:pPr algn="ctr" eaLnBrk="0" hangingPunct="0">
              <a:defRPr/>
            </a:pPr>
            <a:r>
              <a:rPr lang="en-US" sz="6000" dirty="0">
                <a:solidFill>
                  <a:srgbClr val="FD2703"/>
                </a:solidFill>
                <a:effectLst>
                  <a:outerShdw blurRad="38100" dist="38100" dir="2700000" algn="tl">
                    <a:srgbClr val="000000"/>
                  </a:outerShdw>
                </a:effectLst>
                <a:latin typeface="Times New Roman" pitchFamily="18" charset="0"/>
                <a:cs typeface="Times New Roman" pitchFamily="18" charset="0"/>
              </a:rPr>
              <a:t>Sexual Orientation</a:t>
            </a:r>
            <a:endParaRPr lang="ar-EG" sz="6000" dirty="0">
              <a:solidFill>
                <a:srgbClr val="FD2703"/>
              </a:solidFill>
              <a:effectLst>
                <a:outerShdw blurRad="38100" dist="38100" dir="2700000" algn="tl">
                  <a:srgbClr val="000000"/>
                </a:outerShdw>
              </a:effectLst>
              <a:latin typeface="Times New Roman" pitchFamily="18" charset="0"/>
              <a:cs typeface="Times New Roman" pitchFamily="18" charset="0"/>
            </a:endParaRPr>
          </a:p>
          <a:p>
            <a:pPr algn="ctr" eaLnBrk="0" hangingPunct="0">
              <a:defRPr/>
            </a:pPr>
            <a:r>
              <a:rPr lang="ar-EG" sz="6000" dirty="0">
                <a:solidFill>
                  <a:srgbClr val="FD2703"/>
                </a:solidFill>
                <a:effectLst>
                  <a:outerShdw blurRad="38100" dist="38100" dir="2700000" algn="tl">
                    <a:srgbClr val="000000"/>
                  </a:outerShdw>
                </a:effectLst>
                <a:latin typeface="Times New Roman" pitchFamily="18" charset="0"/>
                <a:cs typeface="Times New Roman" pitchFamily="18" charset="0"/>
              </a:rPr>
              <a:t>التوجه الجنسي</a:t>
            </a:r>
            <a:endParaRPr lang="en-US" sz="6000" dirty="0">
              <a:solidFill>
                <a:srgbClr val="FD2703"/>
              </a:solidFill>
              <a:effectLst>
                <a:outerShdw blurRad="38100" dist="38100" dir="2700000" algn="tl">
                  <a:srgbClr val="000000"/>
                </a:outerShdw>
              </a:effectLst>
              <a:latin typeface="Times New Roman" pitchFamily="18" charset="0"/>
              <a:cs typeface="Times New Roman" pitchFamily="18" charset="0"/>
            </a:endParaRPr>
          </a:p>
        </p:txBody>
      </p:sp>
      <p:sp>
        <p:nvSpPr>
          <p:cNvPr id="5" name="Rectangle 4"/>
          <p:cNvSpPr/>
          <p:nvPr/>
        </p:nvSpPr>
        <p:spPr>
          <a:xfrm>
            <a:off x="-357222" y="2514423"/>
            <a:ext cx="8572560" cy="1323439"/>
          </a:xfrm>
          <a:prstGeom prst="rect">
            <a:avLst/>
          </a:prstGeom>
        </p:spPr>
        <p:txBody>
          <a:bodyPr>
            <a:spAutoFit/>
          </a:bodyPr>
          <a:lstStyle/>
          <a:p>
            <a:pPr>
              <a:defRPr/>
            </a:pPr>
            <a:r>
              <a:rPr lang="en-US" sz="800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Arial" charset="0"/>
                <a:cs typeface="Arial" charset="0"/>
              </a:rPr>
              <a:t>Human   Rights</a:t>
            </a:r>
            <a:endParaRPr lang="en-US" sz="720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Arial" charset="0"/>
              <a:cs typeface="Arial"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90818">
                                            <p:txEl>
                                              <p:pRg st="0" end="0"/>
                                            </p:txEl>
                                          </p:spTgt>
                                        </p:tgtEl>
                                        <p:attrNameLst>
                                          <p:attrName>style.visibility</p:attrName>
                                        </p:attrNameLst>
                                      </p:cBhvr>
                                      <p:to>
                                        <p:strVal val="visible"/>
                                      </p:to>
                                    </p:set>
                                    <p:anim calcmode="lin" valueType="num">
                                      <p:cBhvr>
                                        <p:cTn id="7" dur="1000" fill="hold"/>
                                        <p:tgtEl>
                                          <p:spTgt spid="290818">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290818">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290818">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290818">
                                            <p:txEl>
                                              <p:pRg st="1" end="1"/>
                                            </p:txEl>
                                          </p:spTgt>
                                        </p:tgtEl>
                                        <p:attrNameLst>
                                          <p:attrName>style.visibility</p:attrName>
                                        </p:attrNameLst>
                                      </p:cBhvr>
                                      <p:to>
                                        <p:strVal val="visible"/>
                                      </p:to>
                                    </p:set>
                                    <p:anim calcmode="lin" valueType="num">
                                      <p:cBhvr>
                                        <p:cTn id="14" dur="1000" fill="hold"/>
                                        <p:tgtEl>
                                          <p:spTgt spid="290818">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290818">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290818">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1"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ppt_x"/>
                                          </p:val>
                                        </p:tav>
                                        <p:tav tm="100000">
                                          <p:val>
                                            <p:strVal val="#ppt_x"/>
                                          </p:val>
                                        </p:tav>
                                      </p:tavLst>
                                    </p:anim>
                                    <p:anim calcmode="lin" valueType="num">
                                      <p:cBhvr additive="base">
                                        <p:cTn id="22"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9" presetClass="entr" presetSubtype="0" fill="hold" nodeType="click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 calcmode="lin" valueType="num">
                                      <p:cBhvr>
                                        <p:cTn id="27" dur="1000" fill="hold"/>
                                        <p:tgtEl>
                                          <p:spTgt spid="13">
                                            <p:txEl>
                                              <p:pRg st="0" end="0"/>
                                            </p:txEl>
                                          </p:spTgt>
                                        </p:tgtEl>
                                        <p:attrNameLst>
                                          <p:attrName>ppt_x</p:attrName>
                                        </p:attrNameLst>
                                      </p:cBhvr>
                                      <p:tavLst>
                                        <p:tav tm="0">
                                          <p:val>
                                            <p:strVal val="#ppt_x-.2"/>
                                          </p:val>
                                        </p:tav>
                                        <p:tav tm="100000">
                                          <p:val>
                                            <p:strVal val="#ppt_x"/>
                                          </p:val>
                                        </p:tav>
                                      </p:tavLst>
                                    </p:anim>
                                    <p:anim calcmode="lin" valueType="num">
                                      <p:cBhvr>
                                        <p:cTn id="28" dur="1000" fill="hold"/>
                                        <p:tgtEl>
                                          <p:spTgt spid="1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9" dur="1000"/>
                                        <p:tgtEl>
                                          <p:spTgt spid="13">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9" presetClass="entr" presetSubtype="0" fill="hold" nodeType="clickEffect">
                                  <p:stCondLst>
                                    <p:cond delay="0"/>
                                  </p:stCondLst>
                                  <p:childTnLst>
                                    <p:set>
                                      <p:cBhvr>
                                        <p:cTn id="33" dur="1" fill="hold">
                                          <p:stCondLst>
                                            <p:cond delay="0"/>
                                          </p:stCondLst>
                                        </p:cTn>
                                        <p:tgtEl>
                                          <p:spTgt spid="13">
                                            <p:txEl>
                                              <p:pRg st="1" end="1"/>
                                            </p:txEl>
                                          </p:spTgt>
                                        </p:tgtEl>
                                        <p:attrNameLst>
                                          <p:attrName>style.visibility</p:attrName>
                                        </p:attrNameLst>
                                      </p:cBhvr>
                                      <p:to>
                                        <p:strVal val="visible"/>
                                      </p:to>
                                    </p:set>
                                    <p:anim calcmode="lin" valueType="num">
                                      <p:cBhvr>
                                        <p:cTn id="34" dur="1000" fill="hold"/>
                                        <p:tgtEl>
                                          <p:spTgt spid="13">
                                            <p:txEl>
                                              <p:pRg st="1" end="1"/>
                                            </p:txEl>
                                          </p:spTgt>
                                        </p:tgtEl>
                                        <p:attrNameLst>
                                          <p:attrName>ppt_x</p:attrName>
                                        </p:attrNameLst>
                                      </p:cBhvr>
                                      <p:tavLst>
                                        <p:tav tm="0">
                                          <p:val>
                                            <p:strVal val="#ppt_x-.2"/>
                                          </p:val>
                                        </p:tav>
                                        <p:tav tm="100000">
                                          <p:val>
                                            <p:strVal val="#ppt_x"/>
                                          </p:val>
                                        </p:tav>
                                      </p:tavLst>
                                    </p:anim>
                                    <p:anim calcmode="lin" valueType="num">
                                      <p:cBhvr>
                                        <p:cTn id="35" dur="1000" fill="hold"/>
                                        <p:tgtEl>
                                          <p:spTgt spid="1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36" dur="1000"/>
                                        <p:tgtEl>
                                          <p:spTgt spid="13">
                                            <p:txEl>
                                              <p:pRg st="1" end="1"/>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2" accel="50000" decel="50000" fill="hold" nodeType="click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additive="base">
                                        <p:cTn id="41" dur="2000" fill="hold"/>
                                        <p:tgtEl>
                                          <p:spTgt spid="5"/>
                                        </p:tgtEl>
                                        <p:attrNameLst>
                                          <p:attrName>ppt_x</p:attrName>
                                        </p:attrNameLst>
                                      </p:cBhvr>
                                      <p:tavLst>
                                        <p:tav tm="0">
                                          <p:val>
                                            <p:strVal val="1+#ppt_w/2"/>
                                          </p:val>
                                        </p:tav>
                                        <p:tav tm="100000">
                                          <p:val>
                                            <p:strVal val="#ppt_x"/>
                                          </p:val>
                                        </p:tav>
                                      </p:tavLst>
                                    </p:anim>
                                    <p:anim calcmode="lin" valueType="num">
                                      <p:cBhvr additive="base">
                                        <p:cTn id="42" dur="2000" fill="hold"/>
                                        <p:tgtEl>
                                          <p:spTgt spid="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9"/>
                                            </p:cond>
                                          </p:stCondLst>
                                          <p:endCondLst>
                                            <p:cond evt="onStopAudio" delay="0">
                                              <p:tgtEl>
                                                <p:sldTgt/>
                                              </p:tgtEl>
                                            </p:cond>
                                          </p:endCondLst>
                                        </p:cTn>
                                        <p:tgtEl>
                                          <p:sndTgt r:embed="rId2" name="drumroll.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ert_and_ernie LOVE.JPG"/>
          <p:cNvPicPr>
            <a:picLocks noChangeAspect="1"/>
          </p:cNvPicPr>
          <p:nvPr/>
        </p:nvPicPr>
        <p:blipFill>
          <a:blip r:embed="rId2" cstate="print"/>
          <a:stretch>
            <a:fillRect/>
          </a:stretch>
        </p:blipFill>
        <p:spPr>
          <a:xfrm>
            <a:off x="785786" y="-14271"/>
            <a:ext cx="7643866" cy="6905673"/>
          </a:xfrm>
          <a:prstGeom prst="rect">
            <a:avLst/>
          </a:prstGeom>
          <a:ln>
            <a:noFill/>
          </a:ln>
          <a:effectLst>
            <a:softEdge rad="112500"/>
          </a:effectLst>
        </p:spPr>
      </p:pic>
    </p:spTree>
  </p:cSld>
  <p:clrMapOvr>
    <a:masterClrMapping/>
  </p:clrMapOvr>
  <p:transition>
    <p:dissolve/>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131840" y="0"/>
            <a:ext cx="6012160" cy="6093976"/>
          </a:xfrm>
          <a:prstGeom prst="rect">
            <a:avLst/>
          </a:prstGeom>
        </p:spPr>
        <p:txBody>
          <a:bodyPr>
            <a:spAutoFit/>
          </a:bodyPr>
          <a:lstStyle/>
          <a:p>
            <a:pPr algn="ctr">
              <a:defRPr/>
            </a:pPr>
            <a:endParaRPr lang="en-US" sz="6000" smtClean="0">
              <a:ln w="18415" cmpd="sng">
                <a:solidFill>
                  <a:schemeClr val="tx1"/>
                </a:solidFill>
                <a:prstDash val="solid"/>
              </a:ln>
              <a:solidFill>
                <a:srgbClr val="FFC000"/>
              </a:solidFill>
              <a:effectLst>
                <a:outerShdw blurRad="63500" dir="3600000" algn="tl" rotWithShape="0">
                  <a:srgbClr val="000000">
                    <a:alpha val="70000"/>
                  </a:srgbClr>
                </a:outerShdw>
              </a:effectLst>
              <a:latin typeface="Sakkal Majalla" pitchFamily="2" charset="-78"/>
              <a:cs typeface="Sakkal Majalla" pitchFamily="2" charset="-78"/>
            </a:endParaRPr>
          </a:p>
          <a:p>
            <a:pPr algn="ctr">
              <a:defRPr/>
            </a:pPr>
            <a:r>
              <a:rPr lang="en-US" sz="6000" smtClean="0">
                <a:ln w="18415" cmpd="sng">
                  <a:solidFill>
                    <a:schemeClr val="tx1"/>
                  </a:solidFill>
                  <a:prstDash val="solid"/>
                </a:ln>
                <a:solidFill>
                  <a:srgbClr val="FFC000"/>
                </a:solidFill>
                <a:effectLst>
                  <a:outerShdw blurRad="63500" dir="3600000" algn="tl" rotWithShape="0">
                    <a:srgbClr val="000000">
                      <a:alpha val="70000"/>
                    </a:srgbClr>
                  </a:outerShdw>
                </a:effectLst>
                <a:latin typeface="Sakkal Majalla" pitchFamily="2" charset="-78"/>
                <a:cs typeface="Sakkal Majalla" pitchFamily="2" charset="-78"/>
              </a:rPr>
              <a:t>United </a:t>
            </a:r>
            <a:r>
              <a:rPr lang="en-US" sz="6000" dirty="0">
                <a:ln w="18415" cmpd="sng">
                  <a:solidFill>
                    <a:schemeClr val="tx1"/>
                  </a:solidFill>
                  <a:prstDash val="solid"/>
                </a:ln>
                <a:solidFill>
                  <a:srgbClr val="FFC000"/>
                </a:solidFill>
                <a:effectLst>
                  <a:outerShdw blurRad="63500" dir="3600000" algn="tl" rotWithShape="0">
                    <a:srgbClr val="000000">
                      <a:alpha val="70000"/>
                    </a:srgbClr>
                  </a:outerShdw>
                </a:effectLst>
                <a:latin typeface="Sakkal Majalla" pitchFamily="2" charset="-78"/>
                <a:cs typeface="Sakkal Majalla" pitchFamily="2" charset="-78"/>
              </a:rPr>
              <a:t>Nations Women</a:t>
            </a:r>
            <a:endParaRPr lang="ar-EG" sz="6000" dirty="0">
              <a:ln w="18415" cmpd="sng">
                <a:solidFill>
                  <a:schemeClr val="tx1"/>
                </a:solidFill>
                <a:prstDash val="solid"/>
              </a:ln>
              <a:solidFill>
                <a:srgbClr val="FFC000"/>
              </a:solidFill>
              <a:effectLst>
                <a:outerShdw blurRad="63500" dir="3600000" algn="tl" rotWithShape="0">
                  <a:srgbClr val="000000">
                    <a:alpha val="70000"/>
                  </a:srgbClr>
                </a:outerShdw>
              </a:effectLst>
              <a:latin typeface="Sakkal Majalla" pitchFamily="2" charset="-78"/>
              <a:cs typeface="Sakkal Majalla" pitchFamily="2" charset="-78"/>
            </a:endParaRPr>
          </a:p>
          <a:p>
            <a:pPr algn="ctr">
              <a:defRPr/>
            </a:pPr>
            <a:endParaRPr lang="ar-EG" sz="5400" dirty="0">
              <a:ln w="18415" cmpd="sng">
                <a:solidFill>
                  <a:schemeClr val="tx1"/>
                </a:solidFill>
                <a:prstDash val="solid"/>
              </a:ln>
              <a:solidFill>
                <a:srgbClr val="FFFFFF"/>
              </a:solidFill>
              <a:effectLst>
                <a:outerShdw blurRad="63500" dir="3600000" algn="tl" rotWithShape="0">
                  <a:srgbClr val="000000">
                    <a:alpha val="70000"/>
                  </a:srgbClr>
                </a:outerShdw>
              </a:effectLst>
              <a:latin typeface="Sakkal Majalla" pitchFamily="2" charset="-78"/>
              <a:cs typeface="Sakkal Majalla" pitchFamily="2" charset="-78"/>
            </a:endParaRPr>
          </a:p>
          <a:p>
            <a:pPr algn="ctr">
              <a:defRPr/>
            </a:pPr>
            <a:r>
              <a:rPr lang="ar-EG" sz="5400" dirty="0">
                <a:ln w="18415" cmpd="sng">
                  <a:solidFill>
                    <a:schemeClr val="tx1"/>
                  </a:solidFill>
                  <a:prstDash val="solid"/>
                </a:ln>
                <a:solidFill>
                  <a:srgbClr val="FFFFFF"/>
                </a:solidFill>
                <a:effectLst>
                  <a:outerShdw blurRad="63500" dir="3600000" algn="tl" rotWithShape="0">
                    <a:srgbClr val="000000">
                      <a:alpha val="70000"/>
                    </a:srgbClr>
                  </a:outerShdw>
                </a:effectLst>
                <a:latin typeface="Sakkal Majalla" pitchFamily="2" charset="-78"/>
                <a:cs typeface="Sakkal Majalla" pitchFamily="2" charset="-78"/>
              </a:rPr>
              <a:t>هيئة جديدة لمساواة </a:t>
            </a:r>
            <a:r>
              <a:rPr lang="ar-EG" sz="5400">
                <a:ln w="18415" cmpd="sng">
                  <a:solidFill>
                    <a:schemeClr val="tx1"/>
                  </a:solidFill>
                  <a:prstDash val="solid"/>
                </a:ln>
                <a:solidFill>
                  <a:srgbClr val="FFFFFF"/>
                </a:solidFill>
                <a:effectLst>
                  <a:outerShdw blurRad="63500" dir="3600000" algn="tl" rotWithShape="0">
                    <a:srgbClr val="000000">
                      <a:alpha val="70000"/>
                    </a:srgbClr>
                  </a:outerShdw>
                </a:effectLst>
                <a:latin typeface="Sakkal Majalla" pitchFamily="2" charset="-78"/>
                <a:cs typeface="Sakkal Majalla" pitchFamily="2" charset="-78"/>
              </a:rPr>
              <a:t>الجندر </a:t>
            </a:r>
            <a:r>
              <a:rPr lang="ar-EG" sz="5400" smtClean="0">
                <a:ln w="18415" cmpd="sng">
                  <a:solidFill>
                    <a:schemeClr val="tx1"/>
                  </a:solidFill>
                  <a:prstDash val="solid"/>
                </a:ln>
                <a:solidFill>
                  <a:srgbClr val="FFFFFF"/>
                </a:solidFill>
                <a:effectLst>
                  <a:outerShdw blurRad="63500" dir="3600000" algn="tl" rotWithShape="0">
                    <a:srgbClr val="000000">
                      <a:alpha val="70000"/>
                    </a:srgbClr>
                  </a:outerShdw>
                </a:effectLst>
                <a:latin typeface="Sakkal Majalla" pitchFamily="2" charset="-78"/>
                <a:cs typeface="Sakkal Majalla" pitchFamily="2" charset="-78"/>
              </a:rPr>
              <a:t>وتمكين </a:t>
            </a:r>
            <a:r>
              <a:rPr lang="ar-EG" sz="5400" dirty="0">
                <a:ln w="18415" cmpd="sng">
                  <a:solidFill>
                    <a:schemeClr val="tx1"/>
                  </a:solidFill>
                  <a:prstDash val="solid"/>
                </a:ln>
                <a:solidFill>
                  <a:srgbClr val="FFFFFF"/>
                </a:solidFill>
                <a:effectLst>
                  <a:outerShdw blurRad="63500" dir="3600000" algn="tl" rotWithShape="0">
                    <a:srgbClr val="000000">
                      <a:alpha val="70000"/>
                    </a:srgbClr>
                  </a:outerShdw>
                </a:effectLst>
                <a:latin typeface="Sakkal Majalla" pitchFamily="2" charset="-78"/>
                <a:cs typeface="Sakkal Majalla" pitchFamily="2" charset="-78"/>
              </a:rPr>
              <a:t>المرأة تابعة للأمين العام مباشرة صدر بها القرار 2010</a:t>
            </a:r>
            <a:endParaRPr lang="en-US" sz="5400" dirty="0">
              <a:ln w="18415" cmpd="sng">
                <a:solidFill>
                  <a:schemeClr val="tx1"/>
                </a:solidFill>
                <a:prstDash val="solid"/>
              </a:ln>
              <a:solidFill>
                <a:srgbClr val="FFFFFF"/>
              </a:solidFill>
              <a:effectLst>
                <a:outerShdw blurRad="63500" dir="3600000" algn="tl" rotWithShape="0">
                  <a:srgbClr val="000000">
                    <a:alpha val="70000"/>
                  </a:srgbClr>
                </a:outerShdw>
              </a:effectLst>
              <a:latin typeface="Sakkal Majalla" pitchFamily="2" charset="-78"/>
              <a:cs typeface="Sakkal Majalla" pitchFamily="2" charset="-78"/>
            </a:endParaRPr>
          </a:p>
        </p:txBody>
      </p:sp>
      <p:pic>
        <p:nvPicPr>
          <p:cNvPr id="5" name="Picture 4" descr="UN.jpg"/>
          <p:cNvPicPr>
            <a:picLocks noChangeAspect="1"/>
          </p:cNvPicPr>
          <p:nvPr/>
        </p:nvPicPr>
        <p:blipFill>
          <a:blip r:embed="rId3" cstate="print"/>
          <a:stretch>
            <a:fillRect/>
          </a:stretch>
        </p:blipFill>
        <p:spPr>
          <a:xfrm>
            <a:off x="0" y="2490168"/>
            <a:ext cx="3313176" cy="4395216"/>
          </a:xfrm>
          <a:prstGeom prst="rect">
            <a:avLst/>
          </a:prstGeom>
          <a:ln>
            <a:noFill/>
          </a:ln>
          <a:effectLst>
            <a:softEdge rad="112500"/>
          </a:effectLst>
        </p:spPr>
      </p:pic>
      <p:pic>
        <p:nvPicPr>
          <p:cNvPr id="6" name="Picture 5" descr="chp_genders.jpg"/>
          <p:cNvPicPr>
            <a:picLocks noChangeAspect="1"/>
          </p:cNvPicPr>
          <p:nvPr/>
        </p:nvPicPr>
        <p:blipFill>
          <a:blip r:embed="rId4" cstate="print"/>
          <a:stretch>
            <a:fillRect/>
          </a:stretch>
        </p:blipFill>
        <p:spPr>
          <a:xfrm>
            <a:off x="-36512" y="-99392"/>
            <a:ext cx="3312368" cy="2613129"/>
          </a:xfrm>
          <a:prstGeom prst="rect">
            <a:avLst/>
          </a:prstGeom>
          <a:ln>
            <a:noFill/>
          </a:ln>
          <a:effectLst>
            <a:softEdge rad="112500"/>
          </a:effectLst>
        </p:spPr>
      </p:pic>
    </p:spTree>
    <p:extLst>
      <p:ext uri="{BB962C8B-B14F-4D97-AF65-F5344CB8AC3E}">
        <p14:creationId xmlns:p14="http://schemas.microsoft.com/office/powerpoint/2010/main" val="29258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ssolv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dissolve">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dissolve">
                                      <p:cBhvr>
                                        <p:cTn id="2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STAR\Desktop\تصاميمي\خلفية عرض حقوق المرأة بين الشريعة والمواثيق الدولية-.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62" y="0"/>
            <a:ext cx="9137237" cy="6863080"/>
          </a:xfrm>
          <a:prstGeom prst="rect">
            <a:avLst/>
          </a:prstGeom>
          <a:noFill/>
          <a:extLst>
            <a:ext uri="{909E8E84-426E-40DD-AFC4-6F175D3DCCD1}">
              <a14:hiddenFill xmlns:a14="http://schemas.microsoft.com/office/drawing/2010/main">
                <a:solidFill>
                  <a:srgbClr val="FFFFFF"/>
                </a:solidFill>
              </a14:hiddenFill>
            </a:ext>
          </a:extLst>
        </p:spPr>
      </p:pic>
      <p:sp>
        <p:nvSpPr>
          <p:cNvPr id="2" name="عنوان 1"/>
          <p:cNvSpPr>
            <a:spLocks noGrp="1"/>
          </p:cNvSpPr>
          <p:nvPr>
            <p:ph type="title"/>
          </p:nvPr>
        </p:nvSpPr>
        <p:spPr/>
        <p:txBody>
          <a:bodyPr/>
          <a:lstStyle/>
          <a:p>
            <a:endParaRPr lang="ar-SA"/>
          </a:p>
        </p:txBody>
      </p:sp>
      <p:pic>
        <p:nvPicPr>
          <p:cNvPr id="7" name="Picture 2" descr="C:\Users\STAR\Desktop\تصاميمي\خلفية عرض حقوق المرأة بين الشريعة والمواثيق الدولية-.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080"/>
            <a:ext cx="9137237" cy="686308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2"/>
          <p:cNvSpPr>
            <a:spLocks noChangeArrowheads="1"/>
          </p:cNvSpPr>
          <p:nvPr/>
        </p:nvSpPr>
        <p:spPr bwMode="auto">
          <a:xfrm>
            <a:off x="2414454" y="2708920"/>
            <a:ext cx="4499992" cy="2308324"/>
          </a:xfrm>
          <a:prstGeom prst="rect">
            <a:avLst/>
          </a:prstGeom>
          <a:noFill/>
          <a:ln w="9525">
            <a:noFill/>
            <a:miter lim="800000"/>
            <a:headEnd/>
            <a:tailEnd/>
          </a:ln>
          <a:effectLst/>
        </p:spPr>
        <p:txBody>
          <a:bodyPr wrap="square">
            <a:spAutoFit/>
          </a:bodyPr>
          <a:lstStyle/>
          <a:p>
            <a:pPr algn="ctr" eaLnBrk="0" hangingPunct="0">
              <a:defRPr/>
            </a:pPr>
            <a:r>
              <a:rPr lang="ar-EG" altLang="zh-CN" sz="4800" b="1" dirty="0" err="1" smtClean="0">
                <a:ln w="1905"/>
                <a:solidFill>
                  <a:srgbClr val="FF0000"/>
                </a:solidFill>
                <a:effectLst>
                  <a:innerShdw blurRad="69850" dist="43180" dir="5400000">
                    <a:srgbClr val="000000">
                      <a:alpha val="65000"/>
                    </a:srgbClr>
                  </a:innerShdw>
                </a:effectLst>
                <a:latin typeface="Sakkal Majalla" pitchFamily="2" charset="-78"/>
                <a:cs typeface="Sakkal Majalla" pitchFamily="2" charset="-78"/>
              </a:rPr>
              <a:t>(</a:t>
            </a:r>
            <a:r>
              <a:rPr lang="ar-SA" altLang="zh-CN" sz="4800" b="1" dirty="0" smtClean="0">
                <a:ln w="1905"/>
                <a:solidFill>
                  <a:srgbClr val="FF0000"/>
                </a:solidFill>
                <a:effectLst>
                  <a:innerShdw blurRad="69850" dist="43180" dir="5400000">
                    <a:srgbClr val="000000">
                      <a:alpha val="65000"/>
                    </a:srgbClr>
                  </a:innerShdw>
                </a:effectLst>
                <a:latin typeface="Sakkal Majalla" pitchFamily="2" charset="-78"/>
                <a:cs typeface="Sakkal Majalla" pitchFamily="2" charset="-78"/>
              </a:rPr>
              <a:t>4</a:t>
            </a:r>
            <a:r>
              <a:rPr lang="ar-EG" altLang="zh-CN" sz="4800" b="1" dirty="0" err="1" smtClean="0">
                <a:ln w="1905"/>
                <a:solidFill>
                  <a:srgbClr val="FF0000"/>
                </a:solidFill>
                <a:effectLst>
                  <a:innerShdw blurRad="69850" dist="43180" dir="5400000">
                    <a:srgbClr val="000000">
                      <a:alpha val="65000"/>
                    </a:srgbClr>
                  </a:innerShdw>
                </a:effectLst>
                <a:latin typeface="Sakkal Majalla" pitchFamily="2" charset="-78"/>
                <a:cs typeface="Sakkal Majalla" pitchFamily="2" charset="-78"/>
              </a:rPr>
              <a:t>)</a:t>
            </a:r>
            <a:endParaRPr lang="ar-EG" altLang="zh-CN" sz="4800" b="1" dirty="0">
              <a:ln w="1905"/>
              <a:solidFill>
                <a:srgbClr val="FF0000"/>
              </a:solidFill>
              <a:effectLst>
                <a:innerShdw blurRad="69850" dist="43180" dir="5400000">
                  <a:srgbClr val="000000">
                    <a:alpha val="65000"/>
                  </a:srgbClr>
                </a:innerShdw>
              </a:effectLst>
              <a:latin typeface="Sakkal Majalla" pitchFamily="2" charset="-78"/>
              <a:cs typeface="Sakkal Majalla" pitchFamily="2" charset="-78"/>
            </a:endParaRPr>
          </a:p>
          <a:p>
            <a:pPr algn="ctr" eaLnBrk="0" hangingPunct="0">
              <a:defRPr/>
            </a:pPr>
            <a:r>
              <a:rPr lang="ar-SA" sz="4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استقواء المرأة </a:t>
            </a:r>
            <a:r>
              <a:rPr lang="ar-SA" sz="4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بكافة أشكاله</a:t>
            </a:r>
            <a:endParaRPr lang="en-US" sz="4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endParaRPr>
          </a:p>
        </p:txBody>
      </p:sp>
      <p:sp>
        <p:nvSpPr>
          <p:cNvPr id="10" name="مستطيل 9"/>
          <p:cNvSpPr/>
          <p:nvPr/>
        </p:nvSpPr>
        <p:spPr>
          <a:xfrm rot="19965052">
            <a:off x="-1062922" y="975352"/>
            <a:ext cx="7397459" cy="769441"/>
          </a:xfrm>
          <a:prstGeom prst="rect">
            <a:avLst/>
          </a:prstGeom>
          <a:solidFill>
            <a:schemeClr val="accent6">
              <a:lumMod val="75000"/>
            </a:schemeClr>
          </a:solidFill>
        </p:spPr>
        <p:txBody>
          <a:bodyPr wrap="square">
            <a:spAutoFit/>
          </a:bodyPr>
          <a:lstStyle/>
          <a:p>
            <a:pPr algn="ctr"/>
            <a:r>
              <a:rPr lang="ar-EG" sz="4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Sakkal Majalla" pitchFamily="2" charset="-78"/>
                <a:cs typeface="Sakkal Majalla" pitchFamily="2" charset="-78"/>
              </a:rPr>
              <a:t>أهم المخاطر في </a:t>
            </a:r>
            <a:r>
              <a:rPr lang="ar-SA" sz="44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Sakkal Majalla" pitchFamily="2" charset="-78"/>
                <a:cs typeface="Sakkal Majalla" pitchFamily="2" charset="-78"/>
              </a:rPr>
              <a:t>وثيقة العنف ضد المرأة</a:t>
            </a:r>
            <a:endParaRPr lang="ar-SA" sz="4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41" name="Rectangle 9"/>
          <p:cNvSpPr>
            <a:spLocks noChangeArrowheads="1"/>
          </p:cNvSpPr>
          <p:nvPr/>
        </p:nvSpPr>
        <p:spPr bwMode="auto">
          <a:xfrm>
            <a:off x="306387" y="0"/>
            <a:ext cx="8532813" cy="2640723"/>
          </a:xfrm>
          <a:prstGeom prst="rect">
            <a:avLst/>
          </a:prstGeom>
          <a:noFill/>
          <a:ln w="9525" algn="ctr">
            <a:noFill/>
            <a:miter lim="800000"/>
            <a:headEnd/>
            <a:tailEnd/>
          </a:ln>
          <a:effectLst/>
        </p:spPr>
        <p:txBody>
          <a:bodyPr>
            <a:spAutoFit/>
          </a:bodyPr>
          <a:lstStyle/>
          <a:p>
            <a:pPr algn="ctr">
              <a:spcBef>
                <a:spcPct val="20000"/>
              </a:spcBef>
              <a:buClr>
                <a:schemeClr val="hlink"/>
              </a:buClr>
              <a:buFont typeface="Wingdings" pitchFamily="2" charset="2"/>
              <a:buNone/>
              <a:defRPr/>
            </a:pPr>
            <a:r>
              <a:rPr lang="en-US" sz="6000" dirty="0">
                <a:ln w="10541" cmpd="sng">
                  <a:solidFill>
                    <a:srgbClr val="F70729"/>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outerShdw blurRad="50800" dist="38100" dir="8100000" algn="tr" rotWithShape="0">
                    <a:prstClr val="black">
                      <a:alpha val="40000"/>
                    </a:prstClr>
                  </a:outerShdw>
                </a:effectLst>
                <a:latin typeface="Arial" charset="0"/>
                <a:cs typeface="Arial" charset="0"/>
              </a:rPr>
              <a:t>Women Empowerment</a:t>
            </a:r>
            <a:endParaRPr lang="ar-EG" sz="6000" dirty="0">
              <a:ln w="10541" cmpd="sng">
                <a:solidFill>
                  <a:srgbClr val="F70729"/>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outerShdw blurRad="50800" dist="38100" dir="8100000" algn="tr" rotWithShape="0">
                  <a:prstClr val="black">
                    <a:alpha val="40000"/>
                  </a:prstClr>
                </a:outerShdw>
              </a:effectLst>
              <a:latin typeface="Arial" charset="0"/>
              <a:cs typeface="Arial" charset="0"/>
            </a:endParaRPr>
          </a:p>
          <a:p>
            <a:pPr algn="ctr">
              <a:spcBef>
                <a:spcPct val="20000"/>
              </a:spcBef>
              <a:buClr>
                <a:schemeClr val="hlink"/>
              </a:buClr>
              <a:buFont typeface="Wingdings" pitchFamily="2" charset="2"/>
              <a:buNone/>
              <a:defRPr/>
            </a:pPr>
            <a:r>
              <a:rPr lang="ar-EG" sz="8800" dirty="0">
                <a:ln w="10541" cmpd="sng">
                  <a:solidFill>
                    <a:srgbClr val="F70729"/>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outerShdw blurRad="50800" dist="38100" dir="8100000" algn="tr" rotWithShape="0">
                    <a:prstClr val="black">
                      <a:alpha val="40000"/>
                    </a:prstClr>
                  </a:outerShdw>
                </a:effectLst>
                <a:latin typeface="Arial" charset="0"/>
                <a:cs typeface="Arial" charset="0"/>
              </a:rPr>
              <a:t>استقواء المرأة</a:t>
            </a:r>
            <a:endParaRPr lang="en-US" sz="8000" dirty="0">
              <a:ln w="10541" cmpd="sng">
                <a:solidFill>
                  <a:srgbClr val="F70729"/>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outerShdw blurRad="50800" dist="38100" dir="8100000" algn="tr" rotWithShape="0">
                  <a:prstClr val="black">
                    <a:alpha val="40000"/>
                  </a:prstClr>
                </a:outerShdw>
              </a:effectLst>
              <a:latin typeface="Arial" charset="0"/>
              <a:cs typeface="Arial" charset="0"/>
            </a:endParaRPr>
          </a:p>
        </p:txBody>
      </p:sp>
      <p:pic>
        <p:nvPicPr>
          <p:cNvPr id="1026" name="Picture 2" descr="C:\Users\FUJITSU\Desktop\مجلد جديد ‫(4)‬\صورة2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3216" y="2508112"/>
            <a:ext cx="3815984" cy="4338155"/>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FUJITSU\Desktop\مجلد جديد ‫(4)‬\صورة2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7704" y="2452113"/>
            <a:ext cx="2949171" cy="44058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9236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02441"/>
                                        </p:tgtEl>
                                        <p:attrNameLst>
                                          <p:attrName>style.visibility</p:attrName>
                                        </p:attrNameLst>
                                      </p:cBhvr>
                                      <p:to>
                                        <p:strVal val="visible"/>
                                      </p:to>
                                    </p:set>
                                    <p:anim calcmode="lin" valueType="num">
                                      <p:cBhvr>
                                        <p:cTn id="7" dur="500" fill="hold"/>
                                        <p:tgtEl>
                                          <p:spTgt spid="402441"/>
                                        </p:tgtEl>
                                        <p:attrNameLst>
                                          <p:attrName>ppt_w</p:attrName>
                                        </p:attrNameLst>
                                      </p:cBhvr>
                                      <p:tavLst>
                                        <p:tav tm="0">
                                          <p:val>
                                            <p:fltVal val="0"/>
                                          </p:val>
                                        </p:tav>
                                        <p:tav tm="100000">
                                          <p:val>
                                            <p:strVal val="#ppt_w"/>
                                          </p:val>
                                        </p:tav>
                                      </p:tavLst>
                                    </p:anim>
                                    <p:anim calcmode="lin" valueType="num">
                                      <p:cBhvr>
                                        <p:cTn id="8" dur="500" fill="hold"/>
                                        <p:tgtEl>
                                          <p:spTgt spid="402441"/>
                                        </p:tgtEl>
                                        <p:attrNameLst>
                                          <p:attrName>ppt_h</p:attrName>
                                        </p:attrNameLst>
                                      </p:cBhvr>
                                      <p:tavLst>
                                        <p:tav tm="0">
                                          <p:val>
                                            <p:fltVal val="0"/>
                                          </p:val>
                                        </p:tav>
                                        <p:tav tm="100000">
                                          <p:val>
                                            <p:strVal val="#ppt_h"/>
                                          </p:val>
                                        </p:tav>
                                      </p:tavLst>
                                    </p:anim>
                                    <p:animEffect transition="in" filter="fade">
                                      <p:cBhvr>
                                        <p:cTn id="9" dur="500"/>
                                        <p:tgtEl>
                                          <p:spTgt spid="4024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Grp="1" noRot="1" noChangeArrowheads="1"/>
          </p:cNvSpPr>
          <p:nvPr>
            <p:ph type="title"/>
          </p:nvPr>
        </p:nvSpPr>
        <p:spPr>
          <a:xfrm>
            <a:off x="0" y="2571744"/>
            <a:ext cx="6248400" cy="4286255"/>
          </a:xfrm>
          <a:effectLst>
            <a:outerShdw dist="35921" dir="2700000" algn="ctr" rotWithShape="0">
              <a:schemeClr val="bg2"/>
            </a:outerShdw>
          </a:effectLst>
        </p:spPr>
        <p:txBody>
          <a:bodyPr>
            <a:noAutofit/>
          </a:bodyPr>
          <a:lstStyle/>
          <a:p>
            <a:pPr>
              <a:defRPr/>
            </a:pPr>
            <a:r>
              <a:rPr lang="ar-EG" sz="13800" b="1" dirty="0" smtClean="0">
                <a:ln w="10541" cmpd="sng">
                  <a:solidFill>
                    <a:sysClr val="windowText" lastClr="000000"/>
                  </a:solidFill>
                  <a:prstDash val="solid"/>
                </a:ln>
                <a:solidFill>
                  <a:srgbClr val="580000"/>
                </a:solidFill>
                <a:cs typeface="Traditional Arabic" pitchFamily="2" charset="-78"/>
              </a:rPr>
              <a:t>تمكين المرأة؟</a:t>
            </a:r>
            <a:endParaRPr lang="en-US" sz="4000" b="1" dirty="0">
              <a:ln w="10541" cmpd="sng">
                <a:solidFill>
                  <a:sysClr val="windowText" lastClr="000000"/>
                </a:solidFill>
                <a:prstDash val="solid"/>
              </a:ln>
              <a:solidFill>
                <a:srgbClr val="580000"/>
              </a:solidFill>
              <a:cs typeface="Traditional Arabic" pitchFamily="2" charset="-78"/>
            </a:endParaRPr>
          </a:p>
        </p:txBody>
      </p:sp>
      <p:sp>
        <p:nvSpPr>
          <p:cNvPr id="4" name="Rectangle 3"/>
          <p:cNvSpPr/>
          <p:nvPr/>
        </p:nvSpPr>
        <p:spPr>
          <a:xfrm>
            <a:off x="1" y="-24"/>
            <a:ext cx="9144032" cy="2031325"/>
          </a:xfrm>
          <a:prstGeom prst="rect">
            <a:avLst/>
          </a:prstGeom>
        </p:spPr>
        <p:txBody>
          <a:bodyPr>
            <a:spAutoFit/>
          </a:bodyPr>
          <a:lstStyle/>
          <a:p>
            <a:pPr algn="ctr" rtl="0">
              <a:defRPr/>
            </a:pPr>
            <a:r>
              <a:rPr lang="ar-EG" sz="7200" dirty="0">
                <a:ln w="10541" cmpd="sng">
                  <a:solidFill>
                    <a:sysClr val="windowText" lastClr="000000"/>
                  </a:solidFill>
                  <a:prstDash val="solid"/>
                </a:ln>
                <a:solidFill>
                  <a:srgbClr val="580000"/>
                </a:solidFill>
                <a:cs typeface="Traditional Arabic" pitchFamily="2" charset="-78"/>
              </a:rPr>
              <a:t>هل تعني</a:t>
            </a:r>
          </a:p>
          <a:p>
            <a:pPr algn="l" rtl="0">
              <a:defRPr/>
            </a:pPr>
            <a:r>
              <a:rPr lang="en-US" sz="5400" dirty="0">
                <a:ln w="10541" cmpd="sng">
                  <a:solidFill>
                    <a:sysClr val="windowText" lastClr="000000"/>
                  </a:solidFill>
                  <a:prstDash val="solid"/>
                </a:ln>
                <a:solidFill>
                  <a:srgbClr val="580000"/>
                </a:solidFill>
                <a:cs typeface="Traditional Arabic" pitchFamily="2" charset="-78"/>
              </a:rPr>
              <a:t>Women</a:t>
            </a:r>
            <a:r>
              <a:rPr lang="ar-EG" sz="5400" dirty="0">
                <a:ln w="10541" cmpd="sng">
                  <a:solidFill>
                    <a:sysClr val="windowText" lastClr="000000"/>
                  </a:solidFill>
                  <a:prstDash val="solid"/>
                </a:ln>
                <a:solidFill>
                  <a:srgbClr val="580000"/>
                </a:solidFill>
                <a:cs typeface="Traditional Arabic" pitchFamily="2" charset="-78"/>
              </a:rPr>
              <a:t>  </a:t>
            </a:r>
            <a:r>
              <a:rPr lang="en-US" sz="5400" dirty="0">
                <a:ln w="10541" cmpd="sng">
                  <a:solidFill>
                    <a:sysClr val="windowText" lastClr="000000"/>
                  </a:solidFill>
                  <a:prstDash val="solid"/>
                </a:ln>
                <a:solidFill>
                  <a:srgbClr val="580000"/>
                </a:solidFill>
                <a:cs typeface="Traditional Arabic" pitchFamily="2" charset="-78"/>
              </a:rPr>
              <a:t>Empowerment</a:t>
            </a:r>
            <a:endParaRPr lang="ar-EG" sz="5400" dirty="0">
              <a:ln w="10541" cmpd="sng">
                <a:solidFill>
                  <a:sysClr val="windowText" lastClr="000000"/>
                </a:solidFill>
                <a:prstDash val="solid"/>
              </a:ln>
              <a:solidFill>
                <a:srgbClr val="580000"/>
              </a:solidFill>
              <a:cs typeface="Traditional Arabic" pitchFamily="2" charset="-78"/>
            </a:endParaRPr>
          </a:p>
        </p:txBody>
      </p:sp>
      <p:pic>
        <p:nvPicPr>
          <p:cNvPr id="6" name="Picture 3" descr="C:\Users\ساره\Desktop\عولمة الأسرة\93_1349048454.jpg"/>
          <p:cNvPicPr>
            <a:picLocks noChangeAspect="1" noChangeArrowheads="1"/>
          </p:cNvPicPr>
          <p:nvPr/>
        </p:nvPicPr>
        <p:blipFill>
          <a:blip r:embed="rId2" cstate="print"/>
          <a:srcRect/>
          <a:stretch>
            <a:fillRect/>
          </a:stretch>
        </p:blipFill>
        <p:spPr bwMode="auto">
          <a:xfrm>
            <a:off x="4953725" y="1916832"/>
            <a:ext cx="3451935" cy="4608512"/>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176" y="-76200"/>
            <a:ext cx="9217024" cy="6740307"/>
          </a:xfrm>
          <a:prstGeom prst="rect">
            <a:avLst/>
          </a:prstGeom>
        </p:spPr>
        <p:txBody>
          <a:bodyPr>
            <a:spAutoFit/>
          </a:bodyPr>
          <a:lstStyle/>
          <a:p>
            <a:pPr>
              <a:defRPr/>
            </a:pPr>
            <a:r>
              <a:rPr lang="en-US" sz="6600" dirty="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charset="0"/>
                <a:cs typeface="Arial" charset="0"/>
              </a:rPr>
              <a:t>Enable			</a:t>
            </a:r>
            <a:r>
              <a:rPr lang="ar-EG" sz="6600" dirty="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charset="0"/>
                <a:cs typeface="Arial" charset="0"/>
              </a:rPr>
              <a:t>	يُمَكِّن</a:t>
            </a:r>
            <a:r>
              <a:rPr lang="en-US" sz="6600" dirty="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charset="0"/>
                <a:cs typeface="Arial" charset="0"/>
              </a:rPr>
              <a:t>	</a:t>
            </a:r>
          </a:p>
          <a:p>
            <a:pPr>
              <a:defRPr/>
            </a:pPr>
            <a:r>
              <a:rPr lang="en-US" sz="6600" dirty="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charset="0"/>
                <a:cs typeface="Arial" charset="0"/>
              </a:rPr>
              <a:t>Enabling			</a:t>
            </a:r>
            <a:r>
              <a:rPr lang="ar-EG" sz="6600" dirty="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charset="0"/>
                <a:cs typeface="Arial" charset="0"/>
              </a:rPr>
              <a:t>	تمكين</a:t>
            </a:r>
            <a:endParaRPr lang="en-US" sz="6600" dirty="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charset="0"/>
              <a:cs typeface="Arial" charset="0"/>
            </a:endParaRPr>
          </a:p>
          <a:p>
            <a:pPr>
              <a:defRPr/>
            </a:pPr>
            <a:r>
              <a:rPr lang="en-US" sz="6600" dirty="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charset="0"/>
                <a:cs typeface="Arial" charset="0"/>
              </a:rPr>
              <a:t>Enablement		</a:t>
            </a:r>
            <a:r>
              <a:rPr lang="ar-EG" sz="6600" dirty="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charset="0"/>
                <a:cs typeface="Arial" charset="0"/>
              </a:rPr>
              <a:t>التمكين</a:t>
            </a:r>
            <a:endParaRPr lang="en-US" sz="6600" dirty="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charset="0"/>
              <a:cs typeface="Arial" charset="0"/>
            </a:endParaRPr>
          </a:p>
          <a:p>
            <a:pPr>
              <a:defRPr/>
            </a:pPr>
            <a:endParaRPr lang="en-US" sz="3600" dirty="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charset="0"/>
              <a:cs typeface="Arial" charset="0"/>
            </a:endParaRPr>
          </a:p>
          <a:p>
            <a:pPr>
              <a:defRPr/>
            </a:pPr>
            <a:r>
              <a:rPr lang="en-US" sz="6600" dirty="0">
                <a:ln w="10541" cmpd="sng">
                  <a:solidFill>
                    <a:schemeClr val="tx1"/>
                  </a:solidFill>
                  <a:prstDash val="solid"/>
                </a:ln>
                <a:solidFill>
                  <a:srgbClr val="FF0000"/>
                </a:solidFill>
                <a:latin typeface="Arial" charset="0"/>
                <a:cs typeface="Arial" charset="0"/>
              </a:rPr>
              <a:t>Power </a:t>
            </a:r>
            <a:r>
              <a:rPr lang="ar-EG" sz="6600" dirty="0">
                <a:ln w="10541" cmpd="sng">
                  <a:solidFill>
                    <a:schemeClr val="tx1"/>
                  </a:solidFill>
                  <a:prstDash val="solid"/>
                </a:ln>
                <a:solidFill>
                  <a:srgbClr val="FF0000"/>
                </a:solidFill>
                <a:latin typeface="Arial" charset="0"/>
                <a:cs typeface="Arial" charset="0"/>
              </a:rPr>
              <a:t>				قوة	</a:t>
            </a:r>
            <a:endParaRPr lang="en-US" sz="6600" dirty="0">
              <a:ln w="10541" cmpd="sng">
                <a:solidFill>
                  <a:schemeClr val="tx1"/>
                </a:solidFill>
                <a:prstDash val="solid"/>
              </a:ln>
              <a:solidFill>
                <a:srgbClr val="FF0000"/>
              </a:solidFill>
              <a:latin typeface="Arial" charset="0"/>
              <a:cs typeface="Arial" charset="0"/>
            </a:endParaRPr>
          </a:p>
          <a:p>
            <a:pPr>
              <a:defRPr/>
            </a:pPr>
            <a:r>
              <a:rPr lang="en-US" sz="6600" dirty="0">
                <a:ln w="10541" cmpd="sng">
                  <a:solidFill>
                    <a:schemeClr val="tx1"/>
                  </a:solidFill>
                  <a:prstDash val="solid"/>
                </a:ln>
                <a:solidFill>
                  <a:srgbClr val="FF0000"/>
                </a:solidFill>
                <a:latin typeface="Arial" charset="0"/>
                <a:cs typeface="Arial" charset="0"/>
              </a:rPr>
              <a:t>Empowering</a:t>
            </a:r>
            <a:r>
              <a:rPr lang="ar-EG" sz="6600" dirty="0">
                <a:ln w="10541" cmpd="sng">
                  <a:solidFill>
                    <a:schemeClr val="tx1"/>
                  </a:solidFill>
                  <a:prstDash val="solid"/>
                </a:ln>
                <a:solidFill>
                  <a:srgbClr val="FF0000"/>
                </a:solidFill>
                <a:latin typeface="Arial" charset="0"/>
                <a:cs typeface="Arial" charset="0"/>
              </a:rPr>
              <a:t>		تقوية</a:t>
            </a:r>
            <a:endParaRPr lang="en-US" sz="6600" dirty="0">
              <a:ln w="10541" cmpd="sng">
                <a:solidFill>
                  <a:schemeClr val="tx1"/>
                </a:solidFill>
                <a:prstDash val="solid"/>
              </a:ln>
              <a:solidFill>
                <a:srgbClr val="FF0000"/>
              </a:solidFill>
              <a:latin typeface="Arial" charset="0"/>
              <a:cs typeface="Arial" charset="0"/>
            </a:endParaRPr>
          </a:p>
          <a:p>
            <a:pPr>
              <a:defRPr/>
            </a:pPr>
            <a:r>
              <a:rPr lang="en-US" sz="6600" dirty="0">
                <a:ln w="10541" cmpd="sng">
                  <a:solidFill>
                    <a:schemeClr val="tx1"/>
                  </a:solidFill>
                  <a:prstDash val="solid"/>
                </a:ln>
                <a:solidFill>
                  <a:srgbClr val="FF0000"/>
                </a:solidFill>
                <a:latin typeface="Arial" charset="0"/>
                <a:cs typeface="Arial" charset="0"/>
              </a:rPr>
              <a:t>Empowerment</a:t>
            </a:r>
            <a:r>
              <a:rPr lang="ar-EG" sz="6600" dirty="0">
                <a:ln w="10541" cmpd="sng">
                  <a:solidFill>
                    <a:schemeClr val="tx1"/>
                  </a:solidFill>
                  <a:prstDash val="solid"/>
                </a:ln>
                <a:solidFill>
                  <a:srgbClr val="FF0000"/>
                </a:solidFill>
                <a:latin typeface="Arial" charset="0"/>
                <a:cs typeface="Arial" charset="0"/>
              </a:rPr>
              <a:t> 	استقواء</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ssolv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dissolv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dissolv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dissolve">
                                      <p:cBhvr>
                                        <p:cTn id="22" dur="500"/>
                                        <p:tgtEl>
                                          <p:spTgt spid="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dissolve">
                                      <p:cBhvr>
                                        <p:cTn id="27" dur="500"/>
                                        <p:tgtEl>
                                          <p:spTgt spid="5">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5">
                                            <p:txEl>
                                              <p:pRg st="6" end="6"/>
                                            </p:txEl>
                                          </p:spTgt>
                                        </p:tgtEl>
                                        <p:attrNameLst>
                                          <p:attrName>style.visibility</p:attrName>
                                        </p:attrNameLst>
                                      </p:cBhvr>
                                      <p:to>
                                        <p:strVal val="visible"/>
                                      </p:to>
                                    </p:set>
                                    <p:animEffect transition="in" filter="dissolve">
                                      <p:cBhvr>
                                        <p:cTn id="32"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Down Arrow 21"/>
          <p:cNvSpPr/>
          <p:nvPr/>
        </p:nvSpPr>
        <p:spPr>
          <a:xfrm rot="3159476">
            <a:off x="2646363" y="1236662"/>
            <a:ext cx="342900" cy="2066925"/>
          </a:xfrm>
          <a:prstGeom prst="downArrow">
            <a:avLst/>
          </a:prstGeom>
        </p:spPr>
        <p:style>
          <a:lnRef idx="1">
            <a:schemeClr val="dk1"/>
          </a:lnRef>
          <a:fillRef idx="3">
            <a:schemeClr val="dk1"/>
          </a:fillRef>
          <a:effectRef idx="2">
            <a:schemeClr val="dk1"/>
          </a:effectRef>
          <a:fontRef idx="minor">
            <a:schemeClr val="lt1"/>
          </a:fontRef>
        </p:style>
        <p:txBody>
          <a:bodyPr anchor="ctr"/>
          <a:lstStyle/>
          <a:p>
            <a:pPr algn="ctr">
              <a:defRPr/>
            </a:pPr>
            <a:endParaRPr lang="en-US"/>
          </a:p>
        </p:txBody>
      </p:sp>
      <p:sp>
        <p:nvSpPr>
          <p:cNvPr id="21" name="Down Arrow 20"/>
          <p:cNvSpPr/>
          <p:nvPr/>
        </p:nvSpPr>
        <p:spPr>
          <a:xfrm rot="18507938">
            <a:off x="6157912" y="1158876"/>
            <a:ext cx="341313" cy="2049462"/>
          </a:xfrm>
          <a:prstGeom prst="downArrow">
            <a:avLst/>
          </a:prstGeom>
        </p:spPr>
        <p:style>
          <a:lnRef idx="1">
            <a:schemeClr val="dk1"/>
          </a:lnRef>
          <a:fillRef idx="3">
            <a:schemeClr val="dk1"/>
          </a:fillRef>
          <a:effectRef idx="2">
            <a:schemeClr val="dk1"/>
          </a:effectRef>
          <a:fontRef idx="minor">
            <a:schemeClr val="lt1"/>
          </a:fontRef>
        </p:style>
        <p:txBody>
          <a:bodyPr anchor="ctr"/>
          <a:lstStyle/>
          <a:p>
            <a:pPr algn="ctr">
              <a:defRPr/>
            </a:pPr>
            <a:endParaRPr lang="en-US"/>
          </a:p>
        </p:txBody>
      </p:sp>
      <p:sp>
        <p:nvSpPr>
          <p:cNvPr id="721922" name="Text Box 2"/>
          <p:cNvSpPr txBox="1">
            <a:spLocks noChangeArrowheads="1"/>
          </p:cNvSpPr>
          <p:nvPr/>
        </p:nvSpPr>
        <p:spPr bwMode="auto">
          <a:xfrm>
            <a:off x="304800" y="200025"/>
            <a:ext cx="8458200" cy="1281113"/>
          </a:xfrm>
          <a:prstGeom prst="rect">
            <a:avLst/>
          </a:prstGeom>
          <a:noFill/>
          <a:ln w="9525">
            <a:noFill/>
            <a:miter lim="800000"/>
            <a:headEnd/>
            <a:tailEnd/>
          </a:ln>
          <a:effectLst/>
        </p:spPr>
        <p:txBody>
          <a:bodyPr>
            <a:spAutoFit/>
          </a:bodyPr>
          <a:lstStyle/>
          <a:p>
            <a:pPr>
              <a:lnSpc>
                <a:spcPct val="130000"/>
              </a:lnSpc>
              <a:defRPr/>
            </a:pPr>
            <a:endParaRPr lang="ar-EG" altLang="zh-CN" sz="6000">
              <a:solidFill>
                <a:srgbClr val="FF0000"/>
              </a:solidFill>
              <a:effectLst>
                <a:outerShdw blurRad="38100" dist="38100" dir="2700000" algn="tl">
                  <a:srgbClr val="C0C0C0"/>
                </a:outerShdw>
              </a:effectLst>
              <a:latin typeface="Arial" charset="0"/>
              <a:cs typeface="Traditional Arabic" pitchFamily="2" charset="-78"/>
            </a:endParaRPr>
          </a:p>
        </p:txBody>
      </p:sp>
      <p:sp>
        <p:nvSpPr>
          <p:cNvPr id="721923" name="Rectangle 3"/>
          <p:cNvSpPr>
            <a:spLocks noChangeArrowheads="1"/>
          </p:cNvSpPr>
          <p:nvPr/>
        </p:nvSpPr>
        <p:spPr bwMode="auto">
          <a:xfrm>
            <a:off x="0" y="76200"/>
            <a:ext cx="9144000" cy="1107996"/>
          </a:xfrm>
          <a:prstGeom prst="rect">
            <a:avLst/>
          </a:prstGeom>
          <a:noFill/>
          <a:ln w="9525">
            <a:noFill/>
            <a:miter lim="800000"/>
            <a:headEnd/>
            <a:tailEnd/>
          </a:ln>
          <a:effectLst/>
        </p:spPr>
        <p:txBody>
          <a:bodyPr>
            <a:spAutoFit/>
          </a:bodyPr>
          <a:lstStyle/>
          <a:p>
            <a:pPr algn="ctr">
              <a:spcBef>
                <a:spcPct val="50000"/>
              </a:spcBef>
              <a:defRPr/>
            </a:pPr>
            <a:r>
              <a:rPr kumimoji="1" lang="ar-EG" sz="6600" cap="all" dirty="0">
                <a:ln w="9000" cmpd="sng">
                  <a:solidFill>
                    <a:schemeClr val="bg1"/>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Sakkal Majalla" pitchFamily="2" charset="-78"/>
                <a:cs typeface="Sakkal Majalla" pitchFamily="2" charset="-78"/>
              </a:rPr>
              <a:t>استقواء</a:t>
            </a:r>
            <a:r>
              <a:rPr kumimoji="1" lang="ar-EG" sz="66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Sakkal Majalla" pitchFamily="2" charset="-78"/>
                <a:cs typeface="Sakkal Majalla" pitchFamily="2" charset="-78"/>
              </a:rPr>
              <a:t> </a:t>
            </a:r>
            <a:r>
              <a:rPr kumimoji="1" lang="ar-EG" sz="6600" cap="all" dirty="0">
                <a:ln w="9000" cmpd="sng">
                  <a:solidFill>
                    <a:schemeClr val="bg1"/>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Sakkal Majalla" pitchFamily="2" charset="-78"/>
                <a:cs typeface="Sakkal Majalla" pitchFamily="2" charset="-78"/>
              </a:rPr>
              <a:t>(تمكين) المرأة</a:t>
            </a:r>
            <a:endParaRPr kumimoji="1" lang="ar-SA" sz="6600" cap="all" dirty="0">
              <a:ln w="9000" cmpd="sng">
                <a:solidFill>
                  <a:schemeClr val="bg1"/>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Sakkal Majalla" pitchFamily="2" charset="-78"/>
              <a:cs typeface="Sakkal Majalla" pitchFamily="2" charset="-78"/>
            </a:endParaRPr>
          </a:p>
        </p:txBody>
      </p:sp>
      <p:sp>
        <p:nvSpPr>
          <p:cNvPr id="721928" name="AutoShape 8"/>
          <p:cNvSpPr>
            <a:spLocks noChangeArrowheads="1"/>
          </p:cNvSpPr>
          <p:nvPr/>
        </p:nvSpPr>
        <p:spPr bwMode="auto">
          <a:xfrm>
            <a:off x="1524000" y="3352800"/>
            <a:ext cx="228600" cy="1447800"/>
          </a:xfrm>
          <a:prstGeom prst="downArrow">
            <a:avLst>
              <a:gd name="adj1" fmla="val 50000"/>
              <a:gd name="adj2" fmla="val 158333"/>
            </a:avLst>
          </a:prstGeom>
          <a:ln>
            <a:headEnd/>
            <a:tailEnd/>
          </a:ln>
        </p:spPr>
        <p:style>
          <a:lnRef idx="1">
            <a:schemeClr val="dk1"/>
          </a:lnRef>
          <a:fillRef idx="3">
            <a:schemeClr val="dk1"/>
          </a:fillRef>
          <a:effectRef idx="2">
            <a:schemeClr val="dk1"/>
          </a:effectRef>
          <a:fontRef idx="minor">
            <a:schemeClr val="lt1"/>
          </a:fontRef>
        </p:style>
        <p:txBody>
          <a:bodyPr wrap="none" anchor="ctr"/>
          <a:lstStyle/>
          <a:p>
            <a:pPr>
              <a:defRPr/>
            </a:pPr>
            <a:endParaRPr lang="en-US"/>
          </a:p>
        </p:txBody>
      </p:sp>
      <p:sp>
        <p:nvSpPr>
          <p:cNvPr id="721929" name="AutoShape 9"/>
          <p:cNvSpPr>
            <a:spLocks noChangeArrowheads="1"/>
          </p:cNvSpPr>
          <p:nvPr/>
        </p:nvSpPr>
        <p:spPr bwMode="auto">
          <a:xfrm>
            <a:off x="7596188" y="3357563"/>
            <a:ext cx="228600" cy="1447800"/>
          </a:xfrm>
          <a:prstGeom prst="downArrow">
            <a:avLst>
              <a:gd name="adj1" fmla="val 50000"/>
              <a:gd name="adj2" fmla="val 158333"/>
            </a:avLst>
          </a:prstGeom>
          <a:ln>
            <a:headEnd/>
            <a:tailEnd/>
          </a:ln>
        </p:spPr>
        <p:style>
          <a:lnRef idx="1">
            <a:schemeClr val="dk1"/>
          </a:lnRef>
          <a:fillRef idx="3">
            <a:schemeClr val="dk1"/>
          </a:fillRef>
          <a:effectRef idx="2">
            <a:schemeClr val="dk1"/>
          </a:effectRef>
          <a:fontRef idx="minor">
            <a:schemeClr val="lt1"/>
          </a:fontRef>
        </p:style>
        <p:txBody>
          <a:bodyPr wrap="none" anchor="ctr"/>
          <a:lstStyle/>
          <a:p>
            <a:pPr>
              <a:defRPr/>
            </a:pPr>
            <a:endParaRPr lang="en-US"/>
          </a:p>
        </p:txBody>
      </p:sp>
      <p:sp>
        <p:nvSpPr>
          <p:cNvPr id="721932" name="Rectangle 12"/>
          <p:cNvSpPr>
            <a:spLocks noChangeArrowheads="1"/>
          </p:cNvSpPr>
          <p:nvPr/>
        </p:nvSpPr>
        <p:spPr bwMode="auto">
          <a:xfrm>
            <a:off x="6228184" y="2819400"/>
            <a:ext cx="2590800" cy="641350"/>
          </a:xfrm>
          <a:prstGeom prst="rect">
            <a:avLst/>
          </a:prstGeom>
          <a:noFill/>
          <a:ln w="9525">
            <a:noFill/>
            <a:miter lim="800000"/>
            <a:headEnd/>
            <a:tailEnd/>
          </a:ln>
          <a:effectLst/>
        </p:spPr>
        <p:txBody>
          <a:bodyPr>
            <a:spAutoFit/>
          </a:bodyPr>
          <a:lstStyle/>
          <a:p>
            <a:pPr>
              <a:defRPr/>
            </a:pPr>
            <a:r>
              <a:rPr kumimoji="1" lang="ar-EG"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تمكين سياسي</a:t>
            </a:r>
            <a:endParaRPr kumimoji="1" 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endParaRPr>
          </a:p>
        </p:txBody>
      </p:sp>
      <p:sp>
        <p:nvSpPr>
          <p:cNvPr id="721935" name="Rectangle 15"/>
          <p:cNvSpPr>
            <a:spLocks noChangeArrowheads="1"/>
          </p:cNvSpPr>
          <p:nvPr/>
        </p:nvSpPr>
        <p:spPr bwMode="auto">
          <a:xfrm>
            <a:off x="228600" y="2819400"/>
            <a:ext cx="2743200" cy="641350"/>
          </a:xfrm>
          <a:prstGeom prst="rect">
            <a:avLst/>
          </a:prstGeom>
          <a:noFill/>
          <a:ln w="9525">
            <a:noFill/>
            <a:miter lim="800000"/>
            <a:headEnd/>
            <a:tailEnd/>
          </a:ln>
          <a:effectLst/>
        </p:spPr>
        <p:txBody>
          <a:bodyPr>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defRPr/>
            </a:pPr>
            <a:r>
              <a:rPr kumimoji="1" lang="ar-EG" sz="3600" b="1" dirty="0">
                <a:ln/>
                <a:solidFill>
                  <a:schemeClr val="accent3"/>
                </a:solidFill>
                <a:latin typeface="Sakkal Majalla" pitchFamily="2" charset="-78"/>
                <a:cs typeface="Sakkal Majalla" pitchFamily="2" charset="-78"/>
              </a:rPr>
              <a:t>تمكين</a:t>
            </a:r>
            <a:r>
              <a:rPr kumimoji="1" lang="ar-SA" sz="3600" b="1" dirty="0">
                <a:ln/>
                <a:solidFill>
                  <a:schemeClr val="accent3"/>
                </a:solidFill>
                <a:latin typeface="Sakkal Majalla" pitchFamily="2" charset="-78"/>
                <a:cs typeface="Sakkal Majalla" pitchFamily="2" charset="-78"/>
              </a:rPr>
              <a:t> اقتصادي</a:t>
            </a:r>
            <a:endParaRPr kumimoji="1" lang="en-US" sz="3600" b="1" dirty="0">
              <a:ln/>
              <a:solidFill>
                <a:schemeClr val="accent3"/>
              </a:solidFill>
              <a:latin typeface="Sakkal Majalla" pitchFamily="2" charset="-78"/>
              <a:cs typeface="Sakkal Majalla" pitchFamily="2" charset="-78"/>
            </a:endParaRPr>
          </a:p>
        </p:txBody>
      </p:sp>
      <p:sp>
        <p:nvSpPr>
          <p:cNvPr id="721936" name="Rectangle 16"/>
          <p:cNvSpPr>
            <a:spLocks noChangeArrowheads="1"/>
          </p:cNvSpPr>
          <p:nvPr/>
        </p:nvSpPr>
        <p:spPr bwMode="auto">
          <a:xfrm>
            <a:off x="6012160" y="4845050"/>
            <a:ext cx="3131840" cy="646331"/>
          </a:xfrm>
          <a:prstGeom prst="rect">
            <a:avLst/>
          </a:prstGeom>
          <a:noFill/>
          <a:ln w="9525">
            <a:noFill/>
            <a:miter lim="800000"/>
            <a:headEnd/>
            <a:tailEnd/>
          </a:ln>
          <a:effectLst/>
        </p:spPr>
        <p:txBody>
          <a:bodyPr>
            <a:spAutoFit/>
          </a:bodyPr>
          <a:lstStyle/>
          <a:p>
            <a:pPr algn="ctr">
              <a:defRPr/>
            </a:pPr>
            <a:r>
              <a:rPr kumimoji="1" lang="ar-EG"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المناصب العليا الكوتا</a:t>
            </a:r>
            <a:endParaRPr kumimoji="1" 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endParaRPr>
          </a:p>
        </p:txBody>
      </p:sp>
      <p:sp>
        <p:nvSpPr>
          <p:cNvPr id="721938" name="Rectangle 18"/>
          <p:cNvSpPr>
            <a:spLocks noChangeArrowheads="1"/>
          </p:cNvSpPr>
          <p:nvPr/>
        </p:nvSpPr>
        <p:spPr bwMode="auto">
          <a:xfrm>
            <a:off x="251520" y="4653136"/>
            <a:ext cx="3312368" cy="954107"/>
          </a:xfrm>
          <a:prstGeom prst="rect">
            <a:avLst/>
          </a:prstGeom>
          <a:noFill/>
          <a:ln w="9525">
            <a:noFill/>
            <a:miter lim="800000"/>
            <a:headEnd/>
            <a:tailEnd/>
          </a:ln>
          <a:effectLst/>
        </p:spPr>
        <p:txBody>
          <a:bodyPr>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defRPr/>
            </a:pPr>
            <a:r>
              <a:rPr kumimoji="1" lang="ar-EG" sz="2800" b="1" dirty="0">
                <a:ln/>
                <a:solidFill>
                  <a:schemeClr val="accent3"/>
                </a:solidFill>
                <a:latin typeface="Sakkal Majalla" pitchFamily="2" charset="-78"/>
                <a:cs typeface="Sakkal Majalla" pitchFamily="2" charset="-78"/>
              </a:rPr>
              <a:t>مشروعات ربوية الصغيرة وسيدات الأعمال</a:t>
            </a:r>
            <a:endParaRPr kumimoji="1" lang="en-US" sz="2800" b="1" dirty="0">
              <a:ln/>
              <a:solidFill>
                <a:schemeClr val="accent3"/>
              </a:solidFill>
              <a:latin typeface="Sakkal Majalla" pitchFamily="2" charset="-78"/>
              <a:cs typeface="Sakkal Majalla" pitchFamily="2" charset="-78"/>
            </a:endParaRPr>
          </a:p>
        </p:txBody>
      </p:sp>
      <p:sp>
        <p:nvSpPr>
          <p:cNvPr id="14" name="Down Arrow 13"/>
          <p:cNvSpPr/>
          <p:nvPr/>
        </p:nvSpPr>
        <p:spPr>
          <a:xfrm>
            <a:off x="4356100" y="2276475"/>
            <a:ext cx="341313" cy="2149475"/>
          </a:xfrm>
          <a:prstGeom prst="downArrow">
            <a:avLst/>
          </a:prstGeom>
        </p:spPr>
        <p:style>
          <a:lnRef idx="1">
            <a:schemeClr val="dk1"/>
          </a:lnRef>
          <a:fillRef idx="3">
            <a:schemeClr val="dk1"/>
          </a:fillRef>
          <a:effectRef idx="2">
            <a:schemeClr val="dk1"/>
          </a:effectRef>
          <a:fontRef idx="minor">
            <a:schemeClr val="lt1"/>
          </a:fontRef>
        </p:style>
        <p:txBody>
          <a:bodyPr anchor="ctr"/>
          <a:lstStyle/>
          <a:p>
            <a:pPr algn="ctr">
              <a:defRPr/>
            </a:pPr>
            <a:endParaRPr lang="en-US"/>
          </a:p>
        </p:txBody>
      </p:sp>
      <p:sp>
        <p:nvSpPr>
          <p:cNvPr id="15" name="Rectangle 12"/>
          <p:cNvSpPr>
            <a:spLocks noChangeArrowheads="1"/>
          </p:cNvSpPr>
          <p:nvPr/>
        </p:nvSpPr>
        <p:spPr bwMode="auto">
          <a:xfrm>
            <a:off x="3203848" y="4293765"/>
            <a:ext cx="2736304" cy="646331"/>
          </a:xfrm>
          <a:prstGeom prst="rect">
            <a:avLst/>
          </a:prstGeom>
          <a:noFill/>
          <a:ln w="9525">
            <a:noFill/>
            <a:miter lim="800000"/>
            <a:headEnd/>
            <a:tailEnd/>
          </a:ln>
          <a:effectLst/>
        </p:spPr>
        <p:txBody>
          <a:bodyPr>
            <a:spAutoFit/>
          </a:bodyPr>
          <a:lstStyle/>
          <a:p>
            <a:pPr>
              <a:defRPr/>
            </a:pPr>
            <a:r>
              <a:rPr kumimoji="1"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Sakkal Majalla" pitchFamily="2" charset="-78"/>
                <a:cs typeface="Sakkal Majalla" pitchFamily="2" charset="-78"/>
              </a:rPr>
              <a:t>التحكم في الجسد</a:t>
            </a:r>
            <a:endParaRPr kumimoji="1" lang="en-US"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Sakkal Majalla" pitchFamily="2" charset="-78"/>
              <a:cs typeface="Sakkal Majalla" pitchFamily="2" charset="-78"/>
            </a:endParaRPr>
          </a:p>
        </p:txBody>
      </p:sp>
      <p:sp>
        <p:nvSpPr>
          <p:cNvPr id="16" name="AutoShape 9"/>
          <p:cNvSpPr>
            <a:spLocks noChangeArrowheads="1"/>
          </p:cNvSpPr>
          <p:nvPr/>
        </p:nvSpPr>
        <p:spPr bwMode="auto">
          <a:xfrm>
            <a:off x="4427538" y="5013325"/>
            <a:ext cx="215900" cy="863600"/>
          </a:xfrm>
          <a:prstGeom prst="downArrow">
            <a:avLst>
              <a:gd name="adj1" fmla="val 50000"/>
              <a:gd name="adj2" fmla="val 158333"/>
            </a:avLst>
          </a:prstGeom>
          <a:ln>
            <a:headEnd/>
            <a:tailEnd/>
          </a:ln>
        </p:spPr>
        <p:style>
          <a:lnRef idx="1">
            <a:schemeClr val="dk1"/>
          </a:lnRef>
          <a:fillRef idx="3">
            <a:schemeClr val="dk1"/>
          </a:fillRef>
          <a:effectRef idx="2">
            <a:schemeClr val="dk1"/>
          </a:effectRef>
          <a:fontRef idx="minor">
            <a:schemeClr val="lt1"/>
          </a:fontRef>
        </p:style>
        <p:txBody>
          <a:bodyPr wrap="none" anchor="ctr"/>
          <a:lstStyle/>
          <a:p>
            <a:pPr>
              <a:defRPr/>
            </a:pPr>
            <a:endParaRPr lang="en-US"/>
          </a:p>
        </p:txBody>
      </p:sp>
      <p:sp>
        <p:nvSpPr>
          <p:cNvPr id="20" name="Rectangle 12"/>
          <p:cNvSpPr>
            <a:spLocks noChangeArrowheads="1"/>
          </p:cNvSpPr>
          <p:nvPr/>
        </p:nvSpPr>
        <p:spPr bwMode="auto">
          <a:xfrm>
            <a:off x="3059832" y="6021289"/>
            <a:ext cx="3168352" cy="646331"/>
          </a:xfrm>
          <a:prstGeom prst="rect">
            <a:avLst/>
          </a:prstGeom>
          <a:noFill/>
          <a:ln w="9525">
            <a:noFill/>
            <a:miter lim="800000"/>
            <a:headEnd/>
            <a:tailEnd/>
          </a:ln>
          <a:effectLst/>
        </p:spPr>
        <p:txBody>
          <a:bodyPr wrap="square">
            <a:spAutoFit/>
          </a:bodyPr>
          <a:lstStyle/>
          <a:p>
            <a:pPr>
              <a:defRPr/>
            </a:pPr>
            <a:r>
              <a:rPr kumimoji="1" lang="ar-SA" sz="3600" b="1"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Sakkal Majalla" pitchFamily="2" charset="-78"/>
                <a:cs typeface="Sakkal Majalla" pitchFamily="2" charset="-78"/>
              </a:rPr>
              <a:t>ملكية المرأة لجسدها</a:t>
            </a:r>
            <a:endParaRPr kumimoji="1" lang="en-US"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Sakkal Majalla" pitchFamily="2" charset="-78"/>
              <a:cs typeface="Sakkal Majalla" pitchFamily="2" charset="-78"/>
            </a:endParaRPr>
          </a:p>
        </p:txBody>
      </p:sp>
      <p:pic>
        <p:nvPicPr>
          <p:cNvPr id="17" name="Picture 2" descr="C:\Users\FUJITSU\Desktop\مجلد جديد ‫(4)‬\صورة2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63888" y="992780"/>
            <a:ext cx="2016224" cy="20490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21923">
                                            <p:txEl>
                                              <p:pRg st="0" end="0"/>
                                            </p:txEl>
                                          </p:spTgt>
                                        </p:tgtEl>
                                        <p:attrNameLst>
                                          <p:attrName>style.visibility</p:attrName>
                                        </p:attrNameLst>
                                      </p:cBhvr>
                                      <p:to>
                                        <p:strVal val="visible"/>
                                      </p:to>
                                    </p:set>
                                    <p:animEffect transition="in" filter="fade">
                                      <p:cBhvr>
                                        <p:cTn id="7" dur="1000"/>
                                        <p:tgtEl>
                                          <p:spTgt spid="7219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9"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fill="hold"/>
                                        <p:tgtEl>
                                          <p:spTgt spid="21"/>
                                        </p:tgtEl>
                                        <p:attrNameLst>
                                          <p:attrName>ppt_x</p:attrName>
                                        </p:attrNameLst>
                                      </p:cBhvr>
                                      <p:tavLst>
                                        <p:tav tm="0">
                                          <p:val>
                                            <p:strVal val="0-#ppt_w/2"/>
                                          </p:val>
                                        </p:tav>
                                        <p:tav tm="100000">
                                          <p:val>
                                            <p:strVal val="#ppt_x"/>
                                          </p:val>
                                        </p:tav>
                                      </p:tavLst>
                                    </p:anim>
                                    <p:anim calcmode="lin" valueType="num">
                                      <p:cBhvr additive="base">
                                        <p:cTn id="13" dur="500" fill="hold"/>
                                        <p:tgtEl>
                                          <p:spTgt spid="21"/>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721932"/>
                                        </p:tgtEl>
                                        <p:attrNameLst>
                                          <p:attrName>style.visibility</p:attrName>
                                        </p:attrNameLst>
                                      </p:cBhvr>
                                      <p:to>
                                        <p:strVal val="visible"/>
                                      </p:to>
                                    </p:set>
                                    <p:animEffect transition="in" filter="blinds(horizontal)">
                                      <p:cBhvr>
                                        <p:cTn id="18" dur="500"/>
                                        <p:tgtEl>
                                          <p:spTgt spid="721932"/>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1" fill="hold" grpId="0" nodeType="clickEffect">
                                  <p:stCondLst>
                                    <p:cond delay="0"/>
                                  </p:stCondLst>
                                  <p:childTnLst>
                                    <p:set>
                                      <p:cBhvr>
                                        <p:cTn id="22" dur="1" fill="hold">
                                          <p:stCondLst>
                                            <p:cond delay="0"/>
                                          </p:stCondLst>
                                        </p:cTn>
                                        <p:tgtEl>
                                          <p:spTgt spid="721929"/>
                                        </p:tgtEl>
                                        <p:attrNameLst>
                                          <p:attrName>style.visibility</p:attrName>
                                        </p:attrNameLst>
                                      </p:cBhvr>
                                      <p:to>
                                        <p:strVal val="visible"/>
                                      </p:to>
                                    </p:set>
                                    <p:anim calcmode="lin" valueType="num">
                                      <p:cBhvr additive="base">
                                        <p:cTn id="23" dur="500" fill="hold"/>
                                        <p:tgtEl>
                                          <p:spTgt spid="721929"/>
                                        </p:tgtEl>
                                        <p:attrNameLst>
                                          <p:attrName>ppt_x</p:attrName>
                                        </p:attrNameLst>
                                      </p:cBhvr>
                                      <p:tavLst>
                                        <p:tav tm="0">
                                          <p:val>
                                            <p:strVal val="#ppt_x"/>
                                          </p:val>
                                        </p:tav>
                                        <p:tav tm="100000">
                                          <p:val>
                                            <p:strVal val="#ppt_x"/>
                                          </p:val>
                                        </p:tav>
                                      </p:tavLst>
                                    </p:anim>
                                    <p:anim calcmode="lin" valueType="num">
                                      <p:cBhvr additive="base">
                                        <p:cTn id="24" dur="500" fill="hold"/>
                                        <p:tgtEl>
                                          <p:spTgt spid="721929"/>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721936"/>
                                        </p:tgtEl>
                                        <p:attrNameLst>
                                          <p:attrName>style.visibility</p:attrName>
                                        </p:attrNameLst>
                                      </p:cBhvr>
                                      <p:to>
                                        <p:strVal val="visible"/>
                                      </p:to>
                                    </p:set>
                                    <p:animEffect transition="in" filter="blinds(horizontal)">
                                      <p:cBhvr>
                                        <p:cTn id="29" dur="500"/>
                                        <p:tgtEl>
                                          <p:spTgt spid="721936"/>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3" fill="hold" grpId="0" nodeType="click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additive="base">
                                        <p:cTn id="34" dur="500" fill="hold"/>
                                        <p:tgtEl>
                                          <p:spTgt spid="22"/>
                                        </p:tgtEl>
                                        <p:attrNameLst>
                                          <p:attrName>ppt_x</p:attrName>
                                        </p:attrNameLst>
                                      </p:cBhvr>
                                      <p:tavLst>
                                        <p:tav tm="0">
                                          <p:val>
                                            <p:strVal val="1+#ppt_w/2"/>
                                          </p:val>
                                        </p:tav>
                                        <p:tav tm="100000">
                                          <p:val>
                                            <p:strVal val="#ppt_x"/>
                                          </p:val>
                                        </p:tav>
                                      </p:tavLst>
                                    </p:anim>
                                    <p:anim calcmode="lin" valueType="num">
                                      <p:cBhvr additive="base">
                                        <p:cTn id="35" dur="500" fill="hold"/>
                                        <p:tgtEl>
                                          <p:spTgt spid="22"/>
                                        </p:tgtEl>
                                        <p:attrNameLst>
                                          <p:attrName>ppt_y</p:attrName>
                                        </p:attrNameLst>
                                      </p:cBhvr>
                                      <p:tavLst>
                                        <p:tav tm="0">
                                          <p:val>
                                            <p:strVal val="0-#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721935"/>
                                        </p:tgtEl>
                                        <p:attrNameLst>
                                          <p:attrName>style.visibility</p:attrName>
                                        </p:attrNameLst>
                                      </p:cBhvr>
                                      <p:to>
                                        <p:strVal val="visible"/>
                                      </p:to>
                                    </p:set>
                                    <p:animEffect transition="in" filter="blinds(horizontal)">
                                      <p:cBhvr>
                                        <p:cTn id="40" dur="500"/>
                                        <p:tgtEl>
                                          <p:spTgt spid="721935"/>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1" fill="hold" grpId="0" nodeType="clickEffect">
                                  <p:stCondLst>
                                    <p:cond delay="0"/>
                                  </p:stCondLst>
                                  <p:childTnLst>
                                    <p:set>
                                      <p:cBhvr>
                                        <p:cTn id="44" dur="1" fill="hold">
                                          <p:stCondLst>
                                            <p:cond delay="0"/>
                                          </p:stCondLst>
                                        </p:cTn>
                                        <p:tgtEl>
                                          <p:spTgt spid="721928"/>
                                        </p:tgtEl>
                                        <p:attrNameLst>
                                          <p:attrName>style.visibility</p:attrName>
                                        </p:attrNameLst>
                                      </p:cBhvr>
                                      <p:to>
                                        <p:strVal val="visible"/>
                                      </p:to>
                                    </p:set>
                                    <p:anim calcmode="lin" valueType="num">
                                      <p:cBhvr additive="base">
                                        <p:cTn id="45" dur="500" fill="hold"/>
                                        <p:tgtEl>
                                          <p:spTgt spid="721928"/>
                                        </p:tgtEl>
                                        <p:attrNameLst>
                                          <p:attrName>ppt_x</p:attrName>
                                        </p:attrNameLst>
                                      </p:cBhvr>
                                      <p:tavLst>
                                        <p:tav tm="0">
                                          <p:val>
                                            <p:strVal val="#ppt_x"/>
                                          </p:val>
                                        </p:tav>
                                        <p:tav tm="100000">
                                          <p:val>
                                            <p:strVal val="#ppt_x"/>
                                          </p:val>
                                        </p:tav>
                                      </p:tavLst>
                                    </p:anim>
                                    <p:anim calcmode="lin" valueType="num">
                                      <p:cBhvr additive="base">
                                        <p:cTn id="46" dur="500" fill="hold"/>
                                        <p:tgtEl>
                                          <p:spTgt spid="721928"/>
                                        </p:tgtEl>
                                        <p:attrNameLst>
                                          <p:attrName>ppt_y</p:attrName>
                                        </p:attrNameLst>
                                      </p:cBhvr>
                                      <p:tavLst>
                                        <p:tav tm="0">
                                          <p:val>
                                            <p:strVal val="0-#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grpId="0" nodeType="clickEffect">
                                  <p:stCondLst>
                                    <p:cond delay="0"/>
                                  </p:stCondLst>
                                  <p:childTnLst>
                                    <p:set>
                                      <p:cBhvr>
                                        <p:cTn id="50" dur="1" fill="hold">
                                          <p:stCondLst>
                                            <p:cond delay="0"/>
                                          </p:stCondLst>
                                        </p:cTn>
                                        <p:tgtEl>
                                          <p:spTgt spid="721938"/>
                                        </p:tgtEl>
                                        <p:attrNameLst>
                                          <p:attrName>style.visibility</p:attrName>
                                        </p:attrNameLst>
                                      </p:cBhvr>
                                      <p:to>
                                        <p:strVal val="visible"/>
                                      </p:to>
                                    </p:set>
                                    <p:animEffect transition="in" filter="blinds(horizontal)">
                                      <p:cBhvr>
                                        <p:cTn id="51" dur="500"/>
                                        <p:tgtEl>
                                          <p:spTgt spid="721938"/>
                                        </p:tgtEl>
                                      </p:cBhvr>
                                    </p:animEffect>
                                  </p:childTnLst>
                                </p:cTn>
                              </p:par>
                            </p:childTnLst>
                          </p:cTn>
                        </p:par>
                      </p:childTnLst>
                    </p:cTn>
                  </p:par>
                  <p:par>
                    <p:cTn id="52" fill="hold">
                      <p:stCondLst>
                        <p:cond delay="indefinite"/>
                      </p:stCondLst>
                      <p:childTnLst>
                        <p:par>
                          <p:cTn id="53" fill="hold">
                            <p:stCondLst>
                              <p:cond delay="0"/>
                            </p:stCondLst>
                            <p:childTnLst>
                              <p:par>
                                <p:cTn id="54" presetID="2" presetClass="entr" presetSubtype="9" fill="hold" grpId="0" nodeType="click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0-#ppt_w/2"/>
                                          </p:val>
                                        </p:tav>
                                        <p:tav tm="100000">
                                          <p:val>
                                            <p:strVal val="#ppt_x"/>
                                          </p:val>
                                        </p:tav>
                                      </p:tavLst>
                                    </p:anim>
                                    <p:anim calcmode="lin" valueType="num">
                                      <p:cBhvr additive="base">
                                        <p:cTn id="57"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blinds(horizontal)">
                                      <p:cBhvr>
                                        <p:cTn id="62" dur="500"/>
                                        <p:tgtEl>
                                          <p:spTgt spid="15"/>
                                        </p:tgtEl>
                                      </p:cBhvr>
                                    </p:animEffect>
                                  </p:childTnLst>
                                </p:cTn>
                              </p:par>
                            </p:childTnLst>
                          </p:cTn>
                        </p:par>
                      </p:childTnLst>
                    </p:cTn>
                  </p:par>
                  <p:par>
                    <p:cTn id="63" fill="hold">
                      <p:stCondLst>
                        <p:cond delay="indefinite"/>
                      </p:stCondLst>
                      <p:childTnLst>
                        <p:par>
                          <p:cTn id="64" fill="hold">
                            <p:stCondLst>
                              <p:cond delay="0"/>
                            </p:stCondLst>
                            <p:childTnLst>
                              <p:par>
                                <p:cTn id="65" presetID="2" presetClass="entr" presetSubtype="1" fill="hold" grpId="0" nodeType="click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additive="base">
                                        <p:cTn id="67" dur="500" fill="hold"/>
                                        <p:tgtEl>
                                          <p:spTgt spid="16"/>
                                        </p:tgtEl>
                                        <p:attrNameLst>
                                          <p:attrName>ppt_x</p:attrName>
                                        </p:attrNameLst>
                                      </p:cBhvr>
                                      <p:tavLst>
                                        <p:tav tm="0">
                                          <p:val>
                                            <p:strVal val="#ppt_x"/>
                                          </p:val>
                                        </p:tav>
                                        <p:tav tm="100000">
                                          <p:val>
                                            <p:strVal val="#ppt_x"/>
                                          </p:val>
                                        </p:tav>
                                      </p:tavLst>
                                    </p:anim>
                                    <p:anim calcmode="lin" valueType="num">
                                      <p:cBhvr additive="base">
                                        <p:cTn id="68"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xit" presetSubtype="4" fill="hold" grpId="1" nodeType="clickEffect">
                                  <p:stCondLst>
                                    <p:cond delay="0"/>
                                  </p:stCondLst>
                                  <p:childTnLst>
                                    <p:anim calcmode="lin" valueType="num">
                                      <p:cBhvr additive="base">
                                        <p:cTn id="72" dur="500"/>
                                        <p:tgtEl>
                                          <p:spTgt spid="16"/>
                                        </p:tgtEl>
                                        <p:attrNameLst>
                                          <p:attrName>ppt_x</p:attrName>
                                        </p:attrNameLst>
                                      </p:cBhvr>
                                      <p:tavLst>
                                        <p:tav tm="0">
                                          <p:val>
                                            <p:strVal val="ppt_x"/>
                                          </p:val>
                                        </p:tav>
                                        <p:tav tm="100000">
                                          <p:val>
                                            <p:strVal val="ppt_x"/>
                                          </p:val>
                                        </p:tav>
                                      </p:tavLst>
                                    </p:anim>
                                    <p:anim calcmode="lin" valueType="num">
                                      <p:cBhvr additive="base">
                                        <p:cTn id="73" dur="500"/>
                                        <p:tgtEl>
                                          <p:spTgt spid="16"/>
                                        </p:tgtEl>
                                        <p:attrNameLst>
                                          <p:attrName>ppt_y</p:attrName>
                                        </p:attrNameLst>
                                      </p:cBhvr>
                                      <p:tavLst>
                                        <p:tav tm="0">
                                          <p:val>
                                            <p:strVal val="ppt_y"/>
                                          </p:val>
                                        </p:tav>
                                        <p:tav tm="100000">
                                          <p:val>
                                            <p:strVal val="1+ppt_h/2"/>
                                          </p:val>
                                        </p:tav>
                                      </p:tavLst>
                                    </p:anim>
                                    <p:set>
                                      <p:cBhvr>
                                        <p:cTn id="74" dur="1" fill="hold">
                                          <p:stCondLst>
                                            <p:cond delay="499"/>
                                          </p:stCondLst>
                                        </p:cTn>
                                        <p:tgtEl>
                                          <p:spTgt spid="16"/>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3" presetClass="entr" presetSubtype="10" fill="hold" grpId="0" nodeType="click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blinds(horizontal)">
                                      <p:cBhvr>
                                        <p:cTn id="7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1" grpId="0" animBg="1"/>
      <p:bldP spid="721928" grpId="0" animBg="1"/>
      <p:bldP spid="721929" grpId="0" animBg="1"/>
      <p:bldP spid="721932" grpId="0"/>
      <p:bldP spid="721935" grpId="0"/>
      <p:bldP spid="721936" grpId="0"/>
      <p:bldP spid="721938" grpId="0"/>
      <p:bldP spid="14" grpId="0" animBg="1"/>
      <p:bldP spid="15" grpId="0"/>
      <p:bldP spid="16" grpId="0" animBg="1"/>
      <p:bldP spid="16" grpId="1" animBg="1"/>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1935384" y="2739525"/>
            <a:ext cx="6495120" cy="31735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600" b="1" dirty="0" smtClean="0">
                <a:solidFill>
                  <a:schemeClr val="tx1">
                    <a:lumMod val="65000"/>
                    <a:lumOff val="35000"/>
                  </a:schemeClr>
                </a:solidFill>
              </a:rPr>
              <a:t>5- في </a:t>
            </a:r>
            <a:r>
              <a:rPr lang="ar-SA" sz="3600" b="1" dirty="0">
                <a:solidFill>
                  <a:schemeClr val="tx1">
                    <a:lumMod val="65000"/>
                    <a:lumOff val="35000"/>
                  </a:schemeClr>
                </a:solidFill>
              </a:rPr>
              <a:t>مجال العلائق بين البشر، تعتمد الجاهليةُ الغربية المعاصرةُ "الفرديةَ" قيمة أساسية، والنتيجة الطبيعية والمنطقية لذلك هو التسليم بأن الأصل في العلاقات بين </a:t>
            </a:r>
            <a:r>
              <a:rPr lang="ar-SA" sz="3600" b="1" dirty="0" smtClean="0">
                <a:solidFill>
                  <a:schemeClr val="tx1">
                    <a:lumMod val="65000"/>
                    <a:lumOff val="35000"/>
                  </a:schemeClr>
                </a:solidFill>
              </a:rPr>
              <a:t>البشر:</a:t>
            </a:r>
            <a:endParaRPr lang="en-US" sz="3600" dirty="0">
              <a:solidFill>
                <a:schemeClr val="tx1">
                  <a:lumMod val="65000"/>
                  <a:lumOff val="35000"/>
                </a:schemeClr>
              </a:solidFill>
            </a:endParaRPr>
          </a:p>
        </p:txBody>
      </p:sp>
      <p:pic>
        <p:nvPicPr>
          <p:cNvPr id="6" name="صورة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020201">
            <a:off x="860452" y="620688"/>
            <a:ext cx="3082455" cy="201801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986849734"/>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y choice.jpg"/>
          <p:cNvPicPr>
            <a:picLocks noChangeAspect="1"/>
          </p:cNvPicPr>
          <p:nvPr/>
        </p:nvPicPr>
        <p:blipFill>
          <a:blip r:embed="rId2" cstate="print"/>
          <a:srcRect l="24176" r="28571"/>
          <a:stretch>
            <a:fillRect/>
          </a:stretch>
        </p:blipFill>
        <p:spPr bwMode="auto">
          <a:xfrm>
            <a:off x="5581650" y="0"/>
            <a:ext cx="3276600" cy="6858000"/>
          </a:xfrm>
          <a:prstGeom prst="rect">
            <a:avLst/>
          </a:prstGeom>
          <a:ln>
            <a:noFill/>
          </a:ln>
          <a:effectLst>
            <a:outerShdw blurRad="292100" dist="139700" dir="2700000" algn="tl" rotWithShape="0">
              <a:srgbClr val="333333">
                <a:alpha val="65000"/>
              </a:srgbClr>
            </a:outerShdw>
          </a:effectLst>
        </p:spPr>
      </p:pic>
      <p:sp>
        <p:nvSpPr>
          <p:cNvPr id="3" name="Rectangle 2"/>
          <p:cNvSpPr/>
          <p:nvPr/>
        </p:nvSpPr>
        <p:spPr>
          <a:xfrm>
            <a:off x="323528" y="1124744"/>
            <a:ext cx="5257800" cy="4154984"/>
          </a:xfrm>
          <a:prstGeom prst="rect">
            <a:avLst/>
          </a:prstGeom>
        </p:spPr>
        <p:txBody>
          <a:bodyPr>
            <a:spAutoFit/>
          </a:bodyPr>
          <a:lstStyle/>
          <a:p>
            <a:pPr algn="ctr">
              <a:defRPr/>
            </a:pPr>
            <a:r>
              <a:rPr lang="ar-EG" sz="6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Sakkal Majalla" pitchFamily="2" charset="-78"/>
                <a:cs typeface="Sakkal Majalla" pitchFamily="2" charset="-78"/>
              </a:rPr>
              <a:t>الهدف الرئيس للاستقواء هو</a:t>
            </a:r>
          </a:p>
          <a:p>
            <a:pPr algn="ctr">
              <a:defRPr/>
            </a:pPr>
            <a:r>
              <a:rPr lang="ar-EG" sz="6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Sakkal Majalla" pitchFamily="2" charset="-78"/>
                <a:cs typeface="Sakkal Majalla" pitchFamily="2" charset="-78"/>
              </a:rPr>
              <a:t>تحكم المرأة الكـــــامل في جسدها</a:t>
            </a:r>
            <a:endParaRPr lang="en-US" sz="6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Sakkal Majalla" pitchFamily="2" charset="-78"/>
              <a:cs typeface="Sakkal Majalla"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dissolve">
                                      <p:cBhvr>
                                        <p:cTn id="14" dur="500"/>
                                        <p:tgtEl>
                                          <p:spTgt spid="2"/>
                                        </p:tgtEl>
                                      </p:cBhvr>
                                    </p:animEffect>
                                  </p:childTnLst>
                                </p:cTn>
                              </p:par>
                              <p:par>
                                <p:cTn id="15" presetID="29" presetClass="entr" presetSubtype="0" fill="hold"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p:cTn id="17"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18"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4994" name="Rectangle 1026"/>
          <p:cNvSpPr>
            <a:spLocks noGrp="1" noChangeArrowheads="1"/>
          </p:cNvSpPr>
          <p:nvPr>
            <p:ph idx="1"/>
          </p:nvPr>
        </p:nvSpPr>
        <p:spPr>
          <a:xfrm>
            <a:off x="1043608" y="764704"/>
            <a:ext cx="7595643" cy="6381750"/>
          </a:xfrm>
        </p:spPr>
        <p:txBody>
          <a:bodyPr>
            <a:normAutofit/>
          </a:bodyPr>
          <a:lstStyle/>
          <a:p>
            <a:pPr marL="274320" indent="-274320" algn="justLow" rtl="1" eaLnBrk="1" fontAlgn="auto" hangingPunct="1">
              <a:lnSpc>
                <a:spcPct val="90000"/>
              </a:lnSpc>
              <a:spcAft>
                <a:spcPts val="0"/>
              </a:spcAft>
              <a:buClr>
                <a:schemeClr val="tx1">
                  <a:shade val="95000"/>
                </a:schemeClr>
              </a:buClr>
              <a:buFont typeface="Monotype Sorts" pitchFamily="2" charset="2"/>
              <a:buNone/>
              <a:defRPr/>
            </a:pPr>
            <a:r>
              <a:rPr kumimoji="1" lang="en-US"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Sakkal Majalla" pitchFamily="2" charset="-78"/>
                <a:cs typeface="Sakkal Majalla" pitchFamily="2" charset="-78"/>
              </a:rPr>
              <a:t> </a:t>
            </a:r>
            <a:r>
              <a:rPr kumimoji="1" lang="ar-SA"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Sakkal Majalla" pitchFamily="2" charset="-78"/>
                <a:cs typeface="Sakkal Majalla" pitchFamily="2" charset="-78"/>
              </a:rPr>
              <a:t>ملكية </a:t>
            </a:r>
            <a:r>
              <a:rPr kumimoji="1" lang="ar-SA"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Sakkal Majalla" pitchFamily="2" charset="-78"/>
                <a:cs typeface="Sakkal Majalla" pitchFamily="2" charset="-78"/>
              </a:rPr>
              <a:t>المرأة لجسدها</a:t>
            </a:r>
            <a:r>
              <a:rPr kumimoji="1" lang="ar-SA"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Sakkal Majalla" pitchFamily="2" charset="-78"/>
                <a:cs typeface="Sakkal Majalla" pitchFamily="2" charset="-78"/>
              </a:rPr>
              <a:t>:</a:t>
            </a:r>
            <a:endParaRPr kumimoji="1" lang="en-US"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Sakkal Majalla" pitchFamily="2" charset="-78"/>
              <a:cs typeface="Sakkal Majalla" pitchFamily="2" charset="-78"/>
            </a:endParaRPr>
          </a:p>
          <a:p>
            <a:pPr marL="274320" indent="-274320" algn="justLow" rtl="1" eaLnBrk="1" fontAlgn="auto" hangingPunct="1">
              <a:lnSpc>
                <a:spcPct val="90000"/>
              </a:lnSpc>
              <a:spcAft>
                <a:spcPts val="0"/>
              </a:spcAft>
              <a:buClr>
                <a:schemeClr val="tx1">
                  <a:shade val="95000"/>
                </a:schemeClr>
              </a:buClr>
              <a:buFont typeface="Monotype Sorts" pitchFamily="2" charset="2"/>
              <a:buNone/>
              <a:defRPr/>
            </a:pPr>
            <a:r>
              <a:rPr lang="ar-EG" sz="36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Sakkal Majalla" pitchFamily="2" charset="-78"/>
                <a:cs typeface="Sakkal Majalla" pitchFamily="2" charset="-78"/>
              </a:rPr>
              <a:t>(تهب جسدها </a:t>
            </a:r>
            <a:r>
              <a:rPr lang="ar-EG" sz="3600" b="1"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Sakkal Majalla" pitchFamily="2" charset="-78"/>
                <a:cs typeface="Sakkal Majalla" pitchFamily="2" charset="-78"/>
              </a:rPr>
              <a:t>لمن تشاء</a:t>
            </a:r>
            <a:r>
              <a:rPr lang="ar-SA" sz="3600" b="1"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Sakkal Majalla" pitchFamily="2" charset="-78"/>
                <a:cs typeface="Sakkal Majalla" pitchFamily="2" charset="-78"/>
              </a:rPr>
              <a:t> </a:t>
            </a:r>
            <a:r>
              <a:rPr lang="ar-EG" sz="3600" b="1"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Sakkal Majalla" pitchFamily="2" charset="-78"/>
                <a:cs typeface="Sakkal Majalla" pitchFamily="2" charset="-78"/>
              </a:rPr>
              <a:t>وتمنعه </a:t>
            </a:r>
            <a:r>
              <a:rPr lang="ar-EG" sz="36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Sakkal Majalla" pitchFamily="2" charset="-78"/>
                <a:cs typeface="Sakkal Majalla" pitchFamily="2" charset="-78"/>
              </a:rPr>
              <a:t>عمن تشاء)</a:t>
            </a:r>
            <a:endParaRPr lang="ar-EG" sz="3600" b="1" dirty="0" smtClean="0">
              <a:solidFill>
                <a:srgbClr val="000000"/>
              </a:solidFill>
              <a:effectLst>
                <a:outerShdw blurRad="38100" dist="38100" dir="2700000" algn="tl">
                  <a:srgbClr val="FFFFFF"/>
                </a:outerShdw>
              </a:effectLst>
              <a:latin typeface="Sakkal Majalla" pitchFamily="2" charset="-78"/>
              <a:cs typeface="Sakkal Majalla" pitchFamily="2" charset="-78"/>
            </a:endParaRPr>
          </a:p>
          <a:p>
            <a:pPr marL="274320" indent="-274320" algn="justLow" rtl="1" eaLnBrk="1" fontAlgn="auto" hangingPunct="1">
              <a:lnSpc>
                <a:spcPct val="90000"/>
              </a:lnSpc>
              <a:spcAft>
                <a:spcPts val="0"/>
              </a:spcAft>
              <a:buClr>
                <a:schemeClr val="tx1">
                  <a:shade val="95000"/>
                </a:schemeClr>
              </a:buClr>
              <a:buFont typeface="Monotype Sorts" pitchFamily="2" charset="2"/>
              <a:buNone/>
              <a:defRPr/>
            </a:pPr>
            <a:r>
              <a:rPr lang="ar-EG" sz="3600" b="1" dirty="0" smtClean="0">
                <a:solidFill>
                  <a:srgbClr val="000000"/>
                </a:solidFill>
                <a:effectLst>
                  <a:outerShdw blurRad="38100" dist="38100" dir="2700000" algn="tl">
                    <a:srgbClr val="FFFFFF"/>
                  </a:outerShdw>
                </a:effectLst>
                <a:latin typeface="Sakkal Majalla" pitchFamily="2" charset="-78"/>
                <a:cs typeface="Sakkal Majalla" pitchFamily="2" charset="-78"/>
              </a:rPr>
              <a:t>1- الزنا والشذوذ غير مجرّم    </a:t>
            </a:r>
          </a:p>
          <a:p>
            <a:pPr marL="274320" indent="-274320" algn="justLow" rtl="1" eaLnBrk="1" fontAlgn="auto" hangingPunct="1">
              <a:lnSpc>
                <a:spcPct val="90000"/>
              </a:lnSpc>
              <a:spcAft>
                <a:spcPts val="0"/>
              </a:spcAft>
              <a:buClr>
                <a:schemeClr val="tx1">
                  <a:shade val="95000"/>
                </a:schemeClr>
              </a:buClr>
              <a:buFont typeface="Monotype Sorts" pitchFamily="2" charset="2"/>
              <a:buNone/>
              <a:defRPr/>
            </a:pPr>
            <a:r>
              <a:rPr lang="ar-EG" sz="3600" b="1" dirty="0" smtClean="0">
                <a:solidFill>
                  <a:srgbClr val="000000"/>
                </a:solidFill>
                <a:effectLst>
                  <a:outerShdw blurRad="38100" dist="38100" dir="2700000" algn="tl">
                    <a:srgbClr val="FFFFFF"/>
                  </a:outerShdw>
                </a:effectLst>
                <a:latin typeface="Sakkal Majalla" pitchFamily="2" charset="-78"/>
                <a:cs typeface="Sakkal Majalla" pitchFamily="2" charset="-78"/>
              </a:rPr>
              <a:t>2- الإجهاض غير مجرّم</a:t>
            </a:r>
          </a:p>
          <a:p>
            <a:pPr marL="274320" indent="-274320" algn="justLow" rtl="1" eaLnBrk="1" fontAlgn="auto" hangingPunct="1">
              <a:lnSpc>
                <a:spcPct val="90000"/>
              </a:lnSpc>
              <a:spcAft>
                <a:spcPts val="0"/>
              </a:spcAft>
              <a:buClr>
                <a:schemeClr val="tx1">
                  <a:shade val="95000"/>
                </a:schemeClr>
              </a:buClr>
              <a:buFont typeface="Monotype Sorts" pitchFamily="2" charset="2"/>
              <a:buNone/>
              <a:defRPr/>
            </a:pPr>
            <a:r>
              <a:rPr lang="ar-EG" sz="3600" b="1" dirty="0" smtClean="0">
                <a:solidFill>
                  <a:srgbClr val="000000"/>
                </a:solidFill>
                <a:effectLst>
                  <a:outerShdw blurRad="38100" dist="38100" dir="2700000" algn="tl">
                    <a:srgbClr val="FFFFFF"/>
                  </a:outerShdw>
                </a:effectLst>
                <a:latin typeface="Sakkal Majalla" pitchFamily="2" charset="-78"/>
                <a:cs typeface="Sakkal Majalla" pitchFamily="2" charset="-78"/>
              </a:rPr>
              <a:t>3- العلاقة الشرعية بغير رغبة الزوجة (تحرش- استغلال جنسي- اغتصاب)</a:t>
            </a:r>
          </a:p>
          <a:p>
            <a:pPr marL="274320" indent="-274320" algn="justLow" rtl="1" eaLnBrk="1" fontAlgn="auto" hangingPunct="1">
              <a:lnSpc>
                <a:spcPct val="90000"/>
              </a:lnSpc>
              <a:spcAft>
                <a:spcPts val="0"/>
              </a:spcAft>
              <a:buClr>
                <a:schemeClr val="tx1">
                  <a:shade val="95000"/>
                </a:schemeClr>
              </a:buClr>
              <a:buFont typeface="Monotype Sorts" pitchFamily="2" charset="2"/>
              <a:buNone/>
              <a:defRPr/>
            </a:pPr>
            <a:endParaRPr lang="ar-SA" sz="4000" b="1" dirty="0">
              <a:solidFill>
                <a:srgbClr val="000000"/>
              </a:solidFill>
              <a:effectLst>
                <a:outerShdw blurRad="38100" dist="38100" dir="2700000" algn="tl">
                  <a:srgbClr val="FFFFFF"/>
                </a:outerShdw>
              </a:effectLst>
              <a:latin typeface="Sakkal Majalla" pitchFamily="2" charset="-78"/>
              <a:cs typeface="Sakkal Majalla" pitchFamily="2" charset="-78"/>
            </a:endParaRPr>
          </a:p>
        </p:txBody>
      </p:sp>
      <p:pic>
        <p:nvPicPr>
          <p:cNvPr id="4" name="Picture 3" descr="my choice.jpg"/>
          <p:cNvPicPr>
            <a:picLocks noChangeAspect="1"/>
          </p:cNvPicPr>
          <p:nvPr/>
        </p:nvPicPr>
        <p:blipFill>
          <a:blip r:embed="rId3" cstate="print"/>
          <a:srcRect/>
          <a:stretch>
            <a:fillRect/>
          </a:stretch>
        </p:blipFill>
        <p:spPr bwMode="auto">
          <a:xfrm>
            <a:off x="3275856" y="4221088"/>
            <a:ext cx="2492896" cy="2492896"/>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24994">
                                            <p:txEl>
                                              <p:pRg st="0" end="0"/>
                                            </p:txEl>
                                          </p:spTgt>
                                        </p:tgtEl>
                                        <p:attrNameLst>
                                          <p:attrName>style.visibility</p:attrName>
                                        </p:attrNameLst>
                                      </p:cBhvr>
                                      <p:to>
                                        <p:strVal val="visible"/>
                                      </p:to>
                                    </p:set>
                                    <p:animEffect transition="in" filter="blinds(horizontal)">
                                      <p:cBhvr>
                                        <p:cTn id="7" dur="500"/>
                                        <p:tgtEl>
                                          <p:spTgt spid="72499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24994">
                                            <p:txEl>
                                              <p:pRg st="1" end="1"/>
                                            </p:txEl>
                                          </p:spTgt>
                                        </p:tgtEl>
                                        <p:attrNameLst>
                                          <p:attrName>style.visibility</p:attrName>
                                        </p:attrNameLst>
                                      </p:cBhvr>
                                      <p:to>
                                        <p:strVal val="visible"/>
                                      </p:to>
                                    </p:set>
                                    <p:animEffect transition="in" filter="blinds(horizontal)">
                                      <p:cBhvr>
                                        <p:cTn id="12" dur="500"/>
                                        <p:tgtEl>
                                          <p:spTgt spid="72499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24994">
                                            <p:txEl>
                                              <p:pRg st="2" end="2"/>
                                            </p:txEl>
                                          </p:spTgt>
                                        </p:tgtEl>
                                        <p:attrNameLst>
                                          <p:attrName>style.visibility</p:attrName>
                                        </p:attrNameLst>
                                      </p:cBhvr>
                                      <p:to>
                                        <p:strVal val="visible"/>
                                      </p:to>
                                    </p:set>
                                    <p:animEffect transition="in" filter="blinds(horizontal)">
                                      <p:cBhvr>
                                        <p:cTn id="17" dur="500"/>
                                        <p:tgtEl>
                                          <p:spTgt spid="72499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24994">
                                            <p:txEl>
                                              <p:pRg st="3" end="3"/>
                                            </p:txEl>
                                          </p:spTgt>
                                        </p:tgtEl>
                                        <p:attrNameLst>
                                          <p:attrName>style.visibility</p:attrName>
                                        </p:attrNameLst>
                                      </p:cBhvr>
                                      <p:to>
                                        <p:strVal val="visible"/>
                                      </p:to>
                                    </p:set>
                                    <p:animEffect transition="in" filter="blinds(horizontal)">
                                      <p:cBhvr>
                                        <p:cTn id="22" dur="500"/>
                                        <p:tgtEl>
                                          <p:spTgt spid="72499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24994">
                                            <p:txEl>
                                              <p:pRg st="4" end="4"/>
                                            </p:txEl>
                                          </p:spTgt>
                                        </p:tgtEl>
                                        <p:attrNameLst>
                                          <p:attrName>style.visibility</p:attrName>
                                        </p:attrNameLst>
                                      </p:cBhvr>
                                      <p:to>
                                        <p:strVal val="visible"/>
                                      </p:to>
                                    </p:set>
                                    <p:animEffect transition="in" filter="blinds(horizontal)">
                                      <p:cBhvr>
                                        <p:cTn id="27" dur="500"/>
                                        <p:tgtEl>
                                          <p:spTgt spid="72499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4994" grpId="0" build="p"/>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528" y="764704"/>
            <a:ext cx="8352928" cy="5016758"/>
          </a:xfrm>
          <a:prstGeom prst="rect">
            <a:avLst/>
          </a:prstGeom>
        </p:spPr>
        <p:txBody>
          <a:bodyPr wrap="square">
            <a:spAutoFit/>
          </a:bodyPr>
          <a:lstStyle/>
          <a:p>
            <a:pPr algn="justLow">
              <a:defRPr/>
            </a:pPr>
            <a:r>
              <a:rPr lang="ar-EG" sz="4000" dirty="0">
                <a:ln w="10541" cmpd="sng">
                  <a:solidFill>
                    <a:sysClr val="windowText" lastClr="000000"/>
                  </a:solidFill>
                  <a:prstDash val="solid"/>
                </a:ln>
                <a:solidFill>
                  <a:srgbClr val="FF3399"/>
                </a:solidFill>
                <a:latin typeface="Sakkal Majalla" pitchFamily="2" charset="-78"/>
                <a:cs typeface="Sakkal Majalla" pitchFamily="2" charset="-78"/>
              </a:rPr>
              <a:t>“..وأن احترام وتعزيز حقوق الصحة الجنسية والإنجابية، وحمايتها والوفاء بها </a:t>
            </a:r>
            <a:r>
              <a:rPr lang="ar-EG" sz="4000" u="sng" dirty="0">
                <a:ln w="10541" cmpd="sng">
                  <a:solidFill>
                    <a:sysClr val="windowText" lastClr="000000"/>
                  </a:solidFill>
                  <a:prstDash val="solid"/>
                </a:ln>
                <a:solidFill>
                  <a:srgbClr val="FF3399"/>
                </a:solidFill>
                <a:latin typeface="Sakkal Majalla" pitchFamily="2" charset="-78"/>
                <a:cs typeface="Sakkal Majalla" pitchFamily="2" charset="-78"/>
              </a:rPr>
              <a:t>وفقًا لبرنامج عمل المؤتمر الدولي للسكان والتنمية</a:t>
            </a:r>
            <a:r>
              <a:rPr lang="ar-EG" sz="4000" dirty="0">
                <a:ln w="10541" cmpd="sng">
                  <a:solidFill>
                    <a:sysClr val="windowText" lastClr="000000"/>
                  </a:solidFill>
                  <a:prstDash val="solid"/>
                </a:ln>
                <a:solidFill>
                  <a:srgbClr val="FF3399"/>
                </a:solidFill>
                <a:latin typeface="Sakkal Majalla" pitchFamily="2" charset="-78"/>
                <a:cs typeface="Sakkal Majalla" pitchFamily="2" charset="-78"/>
              </a:rPr>
              <a:t>، </a:t>
            </a:r>
            <a:r>
              <a:rPr lang="ar-EG" sz="4000" u="sng" dirty="0">
                <a:ln w="10541" cmpd="sng">
                  <a:solidFill>
                    <a:sysClr val="windowText" lastClr="000000"/>
                  </a:solidFill>
                  <a:prstDash val="solid"/>
                </a:ln>
                <a:solidFill>
                  <a:srgbClr val="FF3399"/>
                </a:solidFill>
                <a:latin typeface="Sakkal Majalla" pitchFamily="2" charset="-78"/>
                <a:cs typeface="Sakkal Majalla" pitchFamily="2" charset="-78"/>
              </a:rPr>
              <a:t>ومنهاج عمل بكين والوثيقة الختامية لمؤتمرات المتابعة</a:t>
            </a:r>
            <a:r>
              <a:rPr lang="ar-EG" sz="4000" dirty="0">
                <a:ln w="10541" cmpd="sng">
                  <a:solidFill>
                    <a:sysClr val="windowText" lastClr="000000"/>
                  </a:solidFill>
                  <a:prstDash val="solid"/>
                </a:ln>
                <a:solidFill>
                  <a:srgbClr val="FF3399"/>
                </a:solidFill>
                <a:latin typeface="Sakkal Majalla" pitchFamily="2" charset="-78"/>
                <a:cs typeface="Sakkal Majalla" pitchFamily="2" charset="-78"/>
              </a:rPr>
              <a:t>، هو شرط ضروري لتحقيق مساواة الجندر واستقواء المرأة، لتمكينها من التمتع بكل ما لديهم لحقوق الإنسان والحريات الأساسية، ومنع وتخفيف العنف ضد المرأة”.</a:t>
            </a:r>
          </a:p>
          <a:p>
            <a:pPr algn="justLow">
              <a:defRPr/>
            </a:pPr>
            <a:r>
              <a:rPr lang="ar-EG" sz="3600" dirty="0">
                <a:ln w="10541" cmpd="sng">
                  <a:solidFill>
                    <a:sysClr val="windowText" lastClr="000000"/>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Sakkal Majalla" pitchFamily="2" charset="-78"/>
                <a:cs typeface="Sakkal Majalla" pitchFamily="2" charset="-78"/>
              </a:rPr>
              <a:t>البند (20)- وثيقة العنف- مارس 2013</a:t>
            </a:r>
            <a:endParaRPr lang="en-US" sz="3600" dirty="0">
              <a:ln w="10541" cmpd="sng">
                <a:solidFill>
                  <a:sysClr val="windowText" lastClr="000000"/>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Sakkal Majalla" pitchFamily="2" charset="-78"/>
              <a:cs typeface="Sakkal Majalla"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4">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 calcmode="lin" valueType="num">
                                      <p:cBhvr>
                                        <p:cTn id="14" dur="1000" fill="hold"/>
                                        <p:tgtEl>
                                          <p:spTgt spid="4">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4">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6" name="Rectangle 4"/>
          <p:cNvSpPr>
            <a:spLocks noChangeArrowheads="1"/>
          </p:cNvSpPr>
          <p:nvPr/>
        </p:nvSpPr>
        <p:spPr bwMode="auto">
          <a:xfrm>
            <a:off x="251520" y="1107995"/>
            <a:ext cx="8424936" cy="4401205"/>
          </a:xfrm>
          <a:prstGeom prst="rect">
            <a:avLst/>
          </a:prstGeom>
          <a:noFill/>
          <a:ln w="9525">
            <a:noFill/>
            <a:miter lim="800000"/>
            <a:headEnd/>
            <a:tailEnd/>
          </a:ln>
          <a:effectLst/>
        </p:spPr>
        <p:txBody>
          <a:bodyPr wrap="square" anchor="ctr">
            <a:spAutoFit/>
          </a:bodyPr>
          <a:lstStyle/>
          <a:p>
            <a:pPr indent="274638" algn="justLow" eaLnBrk="0" hangingPunct="0">
              <a:tabLst>
                <a:tab pos="0" algn="r"/>
              </a:tabLst>
              <a:defRPr/>
            </a:pPr>
            <a:r>
              <a:rPr lang="ar-EG" altLang="zh-CN" sz="4000" dirty="0">
                <a:ln w="10541" cmpd="sng">
                  <a:solidFill>
                    <a:sysClr val="windowText" lastClr="000000"/>
                  </a:solidFill>
                  <a:prstDash val="solid"/>
                </a:ln>
                <a:solidFill>
                  <a:srgbClr val="0000FF"/>
                </a:solidFill>
                <a:latin typeface="Sakkal Majalla" pitchFamily="2" charset="-78"/>
                <a:cs typeface="Sakkal Majalla" pitchFamily="2" charset="-78"/>
              </a:rPr>
              <a:t>"وضع وتنفيذ برامج تعليمية ومواد تعليمية، بما في ذلك التعليم الشامل القائم على الأدلة للنشاط الجنسي البشري، استنادًا إلى معلومات كاملة ودقيقة، لجميع المراهقين والشباب، بطريقة تتفق مع قدراتهم المتطورة، مع التوجيه والإرشاد الملائمين من الآباء وولي الأمر القانوني، مع إشراك الأطفال والشباب والمراهقين ..."؛</a:t>
            </a:r>
          </a:p>
          <a:p>
            <a:pPr indent="274638" algn="justLow" eaLnBrk="0" hangingPunct="0">
              <a:tabLst>
                <a:tab pos="0" algn="r"/>
              </a:tabLst>
              <a:defRPr/>
            </a:pPr>
            <a:r>
              <a:rPr lang="ar-EG" altLang="zh-CN" sz="3600" dirty="0">
                <a:ln w="10541" cmpd="sng">
                  <a:solidFill>
                    <a:sysClr val="windowText" lastClr="000000"/>
                  </a:solidFill>
                  <a:prstDash val="solid"/>
                </a:ln>
                <a:solidFill>
                  <a:srgbClr val="FF0000"/>
                </a:solidFill>
                <a:latin typeface="Sakkal Majalla" pitchFamily="2" charset="-78"/>
                <a:cs typeface="Sakkal Majalla" pitchFamily="2" charset="-78"/>
              </a:rPr>
              <a:t>البند </a:t>
            </a:r>
            <a:r>
              <a:rPr lang="en-US" altLang="zh-CN" sz="3600" dirty="0">
                <a:ln w="10541" cmpd="sng">
                  <a:solidFill>
                    <a:sysClr val="windowText" lastClr="000000"/>
                  </a:solidFill>
                  <a:prstDash val="solid"/>
                </a:ln>
                <a:solidFill>
                  <a:srgbClr val="FF0000"/>
                </a:solidFill>
                <a:latin typeface="Sakkal Majalla" pitchFamily="2" charset="-78"/>
                <a:cs typeface="Sakkal Majalla" pitchFamily="2" charset="-78"/>
              </a:rPr>
              <a:t>(B/</a:t>
            </a:r>
            <a:r>
              <a:rPr lang="en-US" altLang="zh-CN" sz="3600" dirty="0" err="1">
                <a:ln w="10541" cmpd="sng">
                  <a:solidFill>
                    <a:sysClr val="windowText" lastClr="000000"/>
                  </a:solidFill>
                  <a:prstDash val="solid"/>
                </a:ln>
                <a:solidFill>
                  <a:srgbClr val="FF0000"/>
                </a:solidFill>
                <a:latin typeface="Sakkal Majalla" pitchFamily="2" charset="-78"/>
                <a:cs typeface="Sakkal Majalla" pitchFamily="2" charset="-78"/>
              </a:rPr>
              <a:t>kk</a:t>
            </a:r>
            <a:r>
              <a:rPr lang="en-US" altLang="zh-CN" sz="3600" dirty="0">
                <a:ln w="10541" cmpd="sng">
                  <a:solidFill>
                    <a:sysClr val="windowText" lastClr="000000"/>
                  </a:solidFill>
                  <a:prstDash val="solid"/>
                </a:ln>
                <a:solidFill>
                  <a:srgbClr val="FF0000"/>
                </a:solidFill>
                <a:latin typeface="Sakkal Majalla" pitchFamily="2" charset="-78"/>
                <a:cs typeface="Sakkal Majalla" pitchFamily="2" charset="-78"/>
              </a:rPr>
              <a:t>)</a:t>
            </a:r>
            <a:r>
              <a:rPr lang="ar-EG" altLang="zh-CN" sz="3600" dirty="0">
                <a:ln w="10541" cmpd="sng">
                  <a:solidFill>
                    <a:sysClr val="windowText" lastClr="000000"/>
                  </a:solidFill>
                  <a:prstDash val="solid"/>
                </a:ln>
                <a:solidFill>
                  <a:srgbClr val="FF0000"/>
                </a:solidFill>
                <a:latin typeface="Sakkal Majalla" pitchFamily="2" charset="-78"/>
                <a:cs typeface="Sakkal Majalla" pitchFamily="2" charset="-78"/>
              </a:rPr>
              <a:t>-وثيقة العنف- مارس 2013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90116">
                                            <p:txEl>
                                              <p:pRg st="0" end="0"/>
                                            </p:txEl>
                                          </p:spTgt>
                                        </p:tgtEl>
                                        <p:attrNameLst>
                                          <p:attrName>style.visibility</p:attrName>
                                        </p:attrNameLst>
                                      </p:cBhvr>
                                      <p:to>
                                        <p:strVal val="visible"/>
                                      </p:to>
                                    </p:set>
                                    <p:anim calcmode="lin" valueType="num">
                                      <p:cBhvr>
                                        <p:cTn id="7" dur="1000" fill="hold"/>
                                        <p:tgtEl>
                                          <p:spTgt spid="90116">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90116">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90116">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90116">
                                            <p:txEl>
                                              <p:pRg st="1" end="1"/>
                                            </p:txEl>
                                          </p:spTgt>
                                        </p:tgtEl>
                                        <p:attrNameLst>
                                          <p:attrName>style.visibility</p:attrName>
                                        </p:attrNameLst>
                                      </p:cBhvr>
                                      <p:to>
                                        <p:strVal val="visible"/>
                                      </p:to>
                                    </p:set>
                                    <p:anim calcmode="lin" valueType="num">
                                      <p:cBhvr>
                                        <p:cTn id="14" dur="1000" fill="hold"/>
                                        <p:tgtEl>
                                          <p:spTgt spid="90116">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90116">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9011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6" name="Picture 2" descr="C:\Users\STAR\Desktop\تصاميمي\خلفية عرض حقوق المرأة بين الشريعة والمواثيق الدولية-.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62" y="0"/>
            <a:ext cx="9137237" cy="686308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C:\Users\STAR\Desktop\تصاميمي\خلفية عرض حقوق المرأة بين الشريعة والمواثيق الدولية-.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080"/>
            <a:ext cx="9137237" cy="686308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2"/>
          <p:cNvSpPr>
            <a:spLocks noChangeArrowheads="1"/>
          </p:cNvSpPr>
          <p:nvPr/>
        </p:nvSpPr>
        <p:spPr bwMode="auto">
          <a:xfrm>
            <a:off x="1619672" y="2924944"/>
            <a:ext cx="6372200" cy="3046988"/>
          </a:xfrm>
          <a:prstGeom prst="rect">
            <a:avLst/>
          </a:prstGeom>
          <a:noFill/>
          <a:ln w="9525">
            <a:noFill/>
            <a:miter lim="800000"/>
            <a:headEnd/>
            <a:tailEnd/>
          </a:ln>
          <a:effectLst/>
        </p:spPr>
        <p:txBody>
          <a:bodyPr wrap="square">
            <a:spAutoFit/>
          </a:bodyPr>
          <a:lstStyle/>
          <a:p>
            <a:pPr algn="ctr" eaLnBrk="0" hangingPunct="0">
              <a:defRPr/>
            </a:pPr>
            <a:r>
              <a:rPr lang="ar-EG" altLang="zh-CN" sz="4800" b="1" dirty="0" err="1" smtClean="0">
                <a:ln w="1905"/>
                <a:solidFill>
                  <a:srgbClr val="FF0000"/>
                </a:solidFill>
                <a:effectLst>
                  <a:innerShdw blurRad="69850" dist="43180" dir="5400000">
                    <a:srgbClr val="000000">
                      <a:alpha val="65000"/>
                    </a:srgbClr>
                  </a:innerShdw>
                </a:effectLst>
                <a:latin typeface="Sakkal Majalla" pitchFamily="2" charset="-78"/>
                <a:cs typeface="Sakkal Majalla" pitchFamily="2" charset="-78"/>
              </a:rPr>
              <a:t>(</a:t>
            </a:r>
            <a:r>
              <a:rPr lang="ar-SA" altLang="zh-CN" sz="4800" b="1" dirty="0" smtClean="0">
                <a:ln w="1905"/>
                <a:solidFill>
                  <a:srgbClr val="FF0000"/>
                </a:solidFill>
                <a:effectLst>
                  <a:innerShdw blurRad="69850" dist="43180" dir="5400000">
                    <a:srgbClr val="000000">
                      <a:alpha val="65000"/>
                    </a:srgbClr>
                  </a:innerShdw>
                </a:effectLst>
                <a:latin typeface="Sakkal Majalla" pitchFamily="2" charset="-78"/>
                <a:cs typeface="Sakkal Majalla" pitchFamily="2" charset="-78"/>
              </a:rPr>
              <a:t>5</a:t>
            </a:r>
            <a:r>
              <a:rPr lang="ar-EG" altLang="zh-CN" sz="4800" b="1" dirty="0" err="1" smtClean="0">
                <a:ln w="1905"/>
                <a:solidFill>
                  <a:srgbClr val="FF0000"/>
                </a:solidFill>
                <a:effectLst>
                  <a:innerShdw blurRad="69850" dist="43180" dir="5400000">
                    <a:srgbClr val="000000">
                      <a:alpha val="65000"/>
                    </a:srgbClr>
                  </a:innerShdw>
                </a:effectLst>
                <a:latin typeface="Sakkal Majalla" pitchFamily="2" charset="-78"/>
                <a:cs typeface="Sakkal Majalla" pitchFamily="2" charset="-78"/>
              </a:rPr>
              <a:t>)</a:t>
            </a:r>
            <a:endParaRPr lang="ar-EG" altLang="zh-CN" sz="4800" b="1" dirty="0">
              <a:ln w="1905"/>
              <a:solidFill>
                <a:srgbClr val="FF0000"/>
              </a:solidFill>
              <a:effectLst>
                <a:innerShdw blurRad="69850" dist="43180" dir="5400000">
                  <a:srgbClr val="000000">
                    <a:alpha val="65000"/>
                  </a:srgbClr>
                </a:innerShdw>
              </a:effectLst>
              <a:latin typeface="Sakkal Majalla" pitchFamily="2" charset="-78"/>
              <a:cs typeface="Sakkal Majalla" pitchFamily="2" charset="-78"/>
            </a:endParaRPr>
          </a:p>
          <a:p>
            <a:pPr algn="ctr" eaLnBrk="0" hangingPunct="0">
              <a:defRPr/>
            </a:pPr>
            <a:r>
              <a:rPr lang="ar-SA" sz="48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Sakkal Majalla" pitchFamily="2" charset="-78"/>
                <a:cs typeface="Sakkal Majalla" pitchFamily="2" charset="-78"/>
              </a:rPr>
              <a:t>رفع سن الزواج وإباحة العلاقات غير الشرعية وتوفير خدمات الصحة الإنجابية والجنسية</a:t>
            </a:r>
            <a:endParaRPr lang="en-US" sz="48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Sakkal Majalla" pitchFamily="2" charset="-78"/>
              <a:cs typeface="Sakkal Majalla" pitchFamily="2" charset="-78"/>
            </a:endParaRPr>
          </a:p>
        </p:txBody>
      </p:sp>
      <p:sp>
        <p:nvSpPr>
          <p:cNvPr id="10" name="مستطيل 9"/>
          <p:cNvSpPr/>
          <p:nvPr/>
        </p:nvSpPr>
        <p:spPr>
          <a:xfrm rot="19965052">
            <a:off x="-1062922" y="975352"/>
            <a:ext cx="7397459" cy="769441"/>
          </a:xfrm>
          <a:prstGeom prst="rect">
            <a:avLst/>
          </a:prstGeom>
          <a:solidFill>
            <a:schemeClr val="accent6">
              <a:lumMod val="75000"/>
            </a:schemeClr>
          </a:solidFill>
        </p:spPr>
        <p:txBody>
          <a:bodyPr wrap="square">
            <a:spAutoFit/>
          </a:bodyPr>
          <a:lstStyle/>
          <a:p>
            <a:pPr algn="ctr"/>
            <a:r>
              <a:rPr lang="ar-EG" sz="4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Sakkal Majalla" pitchFamily="2" charset="-78"/>
                <a:cs typeface="Sakkal Majalla" pitchFamily="2" charset="-78"/>
              </a:rPr>
              <a:t>أهم المخاطر في </a:t>
            </a:r>
            <a:r>
              <a:rPr lang="ar-SA" sz="44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Sakkal Majalla" pitchFamily="2" charset="-78"/>
                <a:cs typeface="Sakkal Majalla" pitchFamily="2" charset="-78"/>
              </a:rPr>
              <a:t>وثيقة العنف ضد </a:t>
            </a:r>
            <a:r>
              <a:rPr lang="ar-SA" sz="44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Sakkal Majalla" pitchFamily="2" charset="-78"/>
                <a:cs typeface="Sakkal Majalla" pitchFamily="2" charset="-78"/>
              </a:rPr>
              <a:t>المرأة؟</a:t>
            </a:r>
            <a:endParaRPr lang="ar-SA" sz="4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6898" name="Picture 2" descr="D:\My Documents\My Pictures\صور منال\cgo0017l.jpg"/>
          <p:cNvPicPr>
            <a:picLocks noChangeAspect="1" noChangeArrowheads="1"/>
          </p:cNvPicPr>
          <p:nvPr/>
        </p:nvPicPr>
        <p:blipFill>
          <a:blip r:embed="rId2" cstate="print"/>
          <a:srcRect r="2459"/>
          <a:stretch>
            <a:fillRect/>
          </a:stretch>
        </p:blipFill>
        <p:spPr bwMode="auto">
          <a:xfrm>
            <a:off x="214282" y="-11570"/>
            <a:ext cx="8501122" cy="6869594"/>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مستطيل مستدير الزوايا 16"/>
          <p:cNvSpPr/>
          <p:nvPr/>
        </p:nvSpPr>
        <p:spPr>
          <a:xfrm>
            <a:off x="4644008" y="3429000"/>
            <a:ext cx="4032448" cy="1368152"/>
          </a:xfrm>
          <a:prstGeom prst="roundRect">
            <a:avLst/>
          </a:prstGeom>
          <a:solidFill>
            <a:srgbClr val="D6F4FE"/>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ltLang="zh-CN" sz="3600" b="1"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latin typeface="Sakkal Majalla" pitchFamily="2" charset="-78"/>
              <a:cs typeface="Sakkal Majalla" pitchFamily="2" charset="-78"/>
            </a:endParaRPr>
          </a:p>
          <a:p>
            <a:pPr algn="ctr"/>
            <a:r>
              <a:rPr lang="ar-SA" altLang="zh-CN" sz="3600" b="1"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latin typeface="Sakkal Majalla" pitchFamily="2" charset="-78"/>
                <a:cs typeface="Sakkal Majalla" pitchFamily="2" charset="-78"/>
              </a:rPr>
              <a:t>2- توفير وسائل منع </a:t>
            </a:r>
          </a:p>
          <a:p>
            <a:pPr algn="ctr"/>
            <a:r>
              <a:rPr lang="ar-SA" altLang="zh-CN" sz="3600" b="1"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latin typeface="Sakkal Majalla" pitchFamily="2" charset="-78"/>
                <a:cs typeface="Sakkal Majalla" pitchFamily="2" charset="-78"/>
              </a:rPr>
              <a:t>الحمل لهم</a:t>
            </a:r>
          </a:p>
          <a:p>
            <a:pPr algn="ctr"/>
            <a:endParaRPr lang="ar-SA" sz="3600"/>
          </a:p>
        </p:txBody>
      </p:sp>
      <p:sp>
        <p:nvSpPr>
          <p:cNvPr id="16" name="مستطيل مستدير الزوايا 15"/>
          <p:cNvSpPr/>
          <p:nvPr/>
        </p:nvSpPr>
        <p:spPr>
          <a:xfrm>
            <a:off x="3275856" y="1340768"/>
            <a:ext cx="5400600" cy="1656184"/>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endParaRPr lang="ar-SA" altLang="zh-CN" sz="3600" b="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endParaRPr>
          </a:p>
          <a:p>
            <a:r>
              <a:rPr lang="ar-SA" altLang="zh-CN" sz="3600" b="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1- تدريب </a:t>
            </a:r>
            <a:r>
              <a:rPr lang="ar-EG" altLang="zh-CN" sz="3600" b="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الأطفال </a:t>
            </a:r>
            <a:r>
              <a:rPr lang="ar-SA" altLang="zh-CN" sz="3600" b="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والمراهقين على استخدام وسائل منع الحمل</a:t>
            </a:r>
          </a:p>
          <a:p>
            <a:endParaRPr lang="ar-SA" sz="3600"/>
          </a:p>
        </p:txBody>
      </p:sp>
      <p:sp>
        <p:nvSpPr>
          <p:cNvPr id="4" name="Text Box 2"/>
          <p:cNvSpPr txBox="1">
            <a:spLocks noChangeArrowheads="1"/>
          </p:cNvSpPr>
          <p:nvPr/>
        </p:nvSpPr>
        <p:spPr bwMode="auto">
          <a:xfrm>
            <a:off x="0" y="260648"/>
            <a:ext cx="8763000" cy="972574"/>
          </a:xfrm>
          <a:prstGeom prst="rect">
            <a:avLst/>
          </a:prstGeom>
          <a:noFill/>
          <a:ln w="9525">
            <a:noFill/>
            <a:miter lim="800000"/>
            <a:headEnd/>
            <a:tailEnd/>
          </a:ln>
          <a:effectLst/>
        </p:spPr>
        <p:txBody>
          <a:bodyPr>
            <a:spAutoFit/>
          </a:bodyPr>
          <a:lstStyle/>
          <a:p>
            <a:pPr algn="ctr" eaLnBrk="0" hangingPunct="0">
              <a:lnSpc>
                <a:spcPct val="130000"/>
              </a:lnSpc>
              <a:defRPr/>
            </a:pPr>
            <a:r>
              <a:rPr lang="ar-SA" altLang="zh-CN" sz="4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Sakkal Majalla" pitchFamily="2" charset="-78"/>
                <a:cs typeface="Sakkal Majalla" pitchFamily="2" charset="-78"/>
              </a:rPr>
              <a:t> </a:t>
            </a:r>
            <a:r>
              <a:rPr lang="ar-EG" altLang="zh-CN" sz="4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Sakkal Majalla" pitchFamily="2" charset="-78"/>
                <a:cs typeface="Sakkal Majalla" pitchFamily="2" charset="-78"/>
              </a:rPr>
              <a:t>خدمات الصحة </a:t>
            </a:r>
            <a:r>
              <a:rPr lang="ar-SA" altLang="zh-CN" sz="4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Sakkal Majalla" pitchFamily="2" charset="-78"/>
                <a:cs typeface="Sakkal Majalla" pitchFamily="2" charset="-78"/>
              </a:rPr>
              <a:t>ال</a:t>
            </a:r>
            <a:r>
              <a:rPr lang="ar-EG" altLang="zh-CN" sz="4400" b="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Sakkal Majalla" pitchFamily="2" charset="-78"/>
                <a:cs typeface="Sakkal Majalla" pitchFamily="2" charset="-78"/>
              </a:rPr>
              <a:t>إ</a:t>
            </a:r>
            <a:r>
              <a:rPr lang="ar-SA" altLang="zh-CN" sz="4400" b="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Sakkal Majalla" pitchFamily="2" charset="-78"/>
                <a:cs typeface="Sakkal Majalla" pitchFamily="2" charset="-78"/>
              </a:rPr>
              <a:t>نجابية</a:t>
            </a:r>
            <a:endParaRPr lang="ar-SA" altLang="zh-CN" sz="4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Sakkal Majalla" pitchFamily="2" charset="-78"/>
              <a:cs typeface="Sakkal Majalla" pitchFamily="2" charset="-78"/>
            </a:endParaRPr>
          </a:p>
        </p:txBody>
      </p:sp>
      <p:pic>
        <p:nvPicPr>
          <p:cNvPr id="5" name="Picture 2" descr="http://2.bp.blogspot.com/_PdpkZzOjmog/SdKhgB1psvI/AAAAAAAABi0/mMjs3DJ09cc/s400/kids+condom.jpg"/>
          <p:cNvPicPr>
            <a:picLocks noChangeAspect="1" noChangeArrowheads="1"/>
          </p:cNvPicPr>
          <p:nvPr/>
        </p:nvPicPr>
        <p:blipFill>
          <a:blip r:embed="rId2" cstate="print"/>
          <a:srcRect/>
          <a:stretch>
            <a:fillRect/>
          </a:stretch>
        </p:blipFill>
        <p:spPr bwMode="auto">
          <a:xfrm>
            <a:off x="3491880" y="3212976"/>
            <a:ext cx="1658507" cy="2088232"/>
          </a:xfrm>
          <a:prstGeom prst="rect">
            <a:avLst/>
          </a:prstGeom>
          <a:ln>
            <a:noFill/>
          </a:ln>
          <a:effectLst>
            <a:outerShdw blurRad="190500" algn="tl" rotWithShape="0">
              <a:srgbClr val="000000">
                <a:alpha val="70000"/>
              </a:srgbClr>
            </a:outerShdw>
          </a:effectLst>
        </p:spPr>
      </p:pic>
      <p:pic>
        <p:nvPicPr>
          <p:cNvPr id="5122" name="Picture 2" descr="C:\Users\ساره\Desktop\عولمة الأسرة\ماكينة كوندوم.jpg"/>
          <p:cNvPicPr>
            <a:picLocks noChangeAspect="1" noChangeArrowheads="1"/>
          </p:cNvPicPr>
          <p:nvPr/>
        </p:nvPicPr>
        <p:blipFill>
          <a:blip r:embed="rId3" cstate="print"/>
          <a:srcRect/>
          <a:stretch>
            <a:fillRect/>
          </a:stretch>
        </p:blipFill>
        <p:spPr bwMode="auto">
          <a:xfrm>
            <a:off x="1691680" y="3212976"/>
            <a:ext cx="1756438" cy="2088232"/>
          </a:xfrm>
          <a:prstGeom prst="rect">
            <a:avLst/>
          </a:prstGeom>
          <a:ln>
            <a:noFill/>
          </a:ln>
          <a:effectLst>
            <a:outerShdw blurRad="190500" algn="tl" rotWithShape="0">
              <a:srgbClr val="000000">
                <a:alpha val="70000"/>
              </a:srgbClr>
            </a:outerShdw>
          </a:effectLst>
        </p:spPr>
      </p:pic>
      <p:pic>
        <p:nvPicPr>
          <p:cNvPr id="14" name="Picture 2" descr="D:\My Documents\My Pictures\life saver.jpg"/>
          <p:cNvPicPr>
            <a:picLocks noChangeAspect="1" noChangeArrowheads="1"/>
          </p:cNvPicPr>
          <p:nvPr/>
        </p:nvPicPr>
        <p:blipFill>
          <a:blip r:embed="rId4" cstate="print"/>
          <a:srcRect/>
          <a:stretch>
            <a:fillRect/>
          </a:stretch>
        </p:blipFill>
        <p:spPr bwMode="auto">
          <a:xfrm>
            <a:off x="0" y="3212976"/>
            <a:ext cx="1690293" cy="1982442"/>
          </a:xfrm>
          <a:prstGeom prst="rect">
            <a:avLst/>
          </a:prstGeom>
          <a:ln>
            <a:noFill/>
          </a:ln>
          <a:effectLst>
            <a:outerShdw blurRad="190500" algn="tl" rotWithShape="0">
              <a:srgbClr val="000000">
                <a:alpha val="70000"/>
              </a:srgbClr>
            </a:outerShdw>
          </a:effectLst>
        </p:spPr>
      </p:pic>
      <p:sp>
        <p:nvSpPr>
          <p:cNvPr id="18" name="مستطيل مستدير الزوايا 17"/>
          <p:cNvSpPr/>
          <p:nvPr/>
        </p:nvSpPr>
        <p:spPr>
          <a:xfrm>
            <a:off x="5148064" y="5301208"/>
            <a:ext cx="3528392" cy="1296144"/>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altLang="zh-CN" sz="3600" b="1" smtClean="0">
                <a:ln w="12700">
                  <a:solidFill>
                    <a:schemeClr val="tx2">
                      <a:satMod val="155000"/>
                    </a:schemeClr>
                  </a:solidFill>
                  <a:prstDash val="solid"/>
                </a:ln>
                <a:solidFill>
                  <a:schemeClr val="accent4">
                    <a:lumMod val="7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3- الاجهاض قانوني (آمن)</a:t>
            </a:r>
            <a:endParaRPr lang="ar-SA" sz="3600"/>
          </a:p>
        </p:txBody>
      </p:sp>
      <p:pic>
        <p:nvPicPr>
          <p:cNvPr id="19" name="Picture 3" descr="abortion.jpg"/>
          <p:cNvPicPr>
            <a:picLocks noChangeAspect="1"/>
          </p:cNvPicPr>
          <p:nvPr/>
        </p:nvPicPr>
        <p:blipFill>
          <a:blip r:embed="rId5" cstate="print"/>
          <a:srcRect/>
          <a:stretch>
            <a:fillRect/>
          </a:stretch>
        </p:blipFill>
        <p:spPr bwMode="auto">
          <a:xfrm>
            <a:off x="2771800" y="5229200"/>
            <a:ext cx="2555776" cy="1484784"/>
          </a:xfrm>
          <a:prstGeom prst="rect">
            <a:avLst/>
          </a:prstGeom>
          <a:noFill/>
          <a:ln w="9525">
            <a:noFill/>
            <a:miter lim="800000"/>
            <a:headEnd/>
            <a:tailEnd/>
          </a:ln>
        </p:spPr>
      </p:pic>
      <p:pic>
        <p:nvPicPr>
          <p:cNvPr id="2050" name="Picture 2" descr="C:\Users\FUJITSU\Desktop\مجلد جديد ‫(4)‬\صورة8.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91553" y="1196752"/>
            <a:ext cx="2360494" cy="194421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6310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4">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20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2000"/>
                                        <p:tgtEl>
                                          <p:spTgt spid="17"/>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dissolve">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nodeType="clickEffect">
                                  <p:stCondLst>
                                    <p:cond delay="0"/>
                                  </p:stCondLst>
                                  <p:childTnLst>
                                    <p:set>
                                      <p:cBhvr>
                                        <p:cTn id="28" dur="1" fill="hold">
                                          <p:stCondLst>
                                            <p:cond delay="0"/>
                                          </p:stCondLst>
                                        </p:cTn>
                                        <p:tgtEl>
                                          <p:spTgt spid="5122"/>
                                        </p:tgtEl>
                                        <p:attrNameLst>
                                          <p:attrName>style.visibility</p:attrName>
                                        </p:attrNameLst>
                                      </p:cBhvr>
                                      <p:to>
                                        <p:strVal val="visible"/>
                                      </p:to>
                                    </p:set>
                                    <p:animEffect transition="in" filter="dissolve">
                                      <p:cBhvr>
                                        <p:cTn id="29" dur="500"/>
                                        <p:tgtEl>
                                          <p:spTgt spid="5122"/>
                                        </p:tgtEl>
                                      </p:cBhvr>
                                    </p:animEffect>
                                  </p:childTnLst>
                                </p:cTn>
                              </p:par>
                            </p:childTnLst>
                          </p:cTn>
                        </p:par>
                      </p:childTnLst>
                    </p:cTn>
                  </p:par>
                  <p:par>
                    <p:cTn id="30" fill="hold">
                      <p:stCondLst>
                        <p:cond delay="indefinite"/>
                      </p:stCondLst>
                      <p:childTnLst>
                        <p:par>
                          <p:cTn id="31" fill="hold">
                            <p:stCondLst>
                              <p:cond delay="0"/>
                            </p:stCondLst>
                            <p:childTnLst>
                              <p:par>
                                <p:cTn id="32" presetID="9" presetClass="entr" presetSubtype="0" fill="hold"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dissolve">
                                      <p:cBhvr>
                                        <p:cTn id="34" dur="5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2000"/>
                                        <p:tgtEl>
                                          <p:spTgt spid="18"/>
                                        </p:tgtEl>
                                      </p:cBhvr>
                                    </p:animEffect>
                                  </p:childTnLst>
                                </p:cTn>
                              </p:par>
                            </p:childTnLst>
                          </p:cTn>
                        </p:par>
                      </p:childTnLst>
                    </p:cTn>
                  </p:par>
                  <p:par>
                    <p:cTn id="40" fill="hold">
                      <p:stCondLst>
                        <p:cond delay="indefinite"/>
                      </p:stCondLst>
                      <p:childTnLst>
                        <p:par>
                          <p:cTn id="41" fill="hold">
                            <p:stCondLst>
                              <p:cond delay="0"/>
                            </p:stCondLst>
                            <p:childTnLst>
                              <p:par>
                                <p:cTn id="42" presetID="9" presetClass="entr" presetSubtype="0" fill="hold" nodeType="click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dissolve">
                                      <p:cBhvr>
                                        <p:cTn id="4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6" grpId="0" animBg="1"/>
      <p:bldP spid="18" grpId="0" animBg="1"/>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
          <p:cNvGrpSpPr>
            <a:grpSpLocks/>
          </p:cNvGrpSpPr>
          <p:nvPr/>
        </p:nvGrpSpPr>
        <p:grpSpPr bwMode="auto">
          <a:xfrm>
            <a:off x="34925" y="836613"/>
            <a:ext cx="4830763" cy="5472112"/>
            <a:chOff x="35496" y="836713"/>
            <a:chExt cx="4829696" cy="5472608"/>
          </a:xfrm>
        </p:grpSpPr>
        <p:pic>
          <p:nvPicPr>
            <p:cNvPr id="372738" name="Picture 2" descr="http://www.up.qatarw.com/up/2010-06-15/qatarw.com_911885335.jpg"/>
            <p:cNvPicPr>
              <a:picLocks noChangeAspect="1" noChangeArrowheads="1"/>
            </p:cNvPicPr>
            <p:nvPr/>
          </p:nvPicPr>
          <p:blipFill>
            <a:blip r:embed="rId2" cstate="print"/>
            <a:srcRect/>
            <a:stretch>
              <a:fillRect/>
            </a:stretch>
          </p:blipFill>
          <p:spPr bwMode="auto">
            <a:xfrm>
              <a:off x="35496" y="836713"/>
              <a:ext cx="4829696" cy="5472608"/>
            </a:xfrm>
            <a:prstGeom prst="rect">
              <a:avLst/>
            </a:prstGeom>
            <a:ln>
              <a:noFill/>
            </a:ln>
            <a:effectLst>
              <a:softEdge rad="112500"/>
            </a:effectLst>
          </p:spPr>
        </p:pic>
        <p:sp>
          <p:nvSpPr>
            <p:cNvPr id="5" name="Rounded Rectangle 4"/>
            <p:cNvSpPr/>
            <p:nvPr/>
          </p:nvSpPr>
          <p:spPr>
            <a:xfrm rot="20739678">
              <a:off x="3447867" y="2391016"/>
              <a:ext cx="698346" cy="2063937"/>
            </a:xfrm>
            <a:prstGeom prst="roundRect">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a:p>
          </p:txBody>
        </p:sp>
      </p:grpSp>
      <p:pic>
        <p:nvPicPr>
          <p:cNvPr id="372740" name="Picture 4" descr="http://www.vp.rghh.com/imgcache/0/15102009/93446.imgcache.jpg"/>
          <p:cNvPicPr>
            <a:picLocks noChangeAspect="1" noChangeArrowheads="1"/>
          </p:cNvPicPr>
          <p:nvPr/>
        </p:nvPicPr>
        <p:blipFill>
          <a:blip r:embed="rId3" cstate="print"/>
          <a:srcRect/>
          <a:stretch>
            <a:fillRect/>
          </a:stretch>
        </p:blipFill>
        <p:spPr bwMode="auto">
          <a:xfrm>
            <a:off x="4860032" y="783003"/>
            <a:ext cx="4283968" cy="5526317"/>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2740"/>
                                        </p:tgtEl>
                                        <p:attrNameLst>
                                          <p:attrName>style.visibility</p:attrName>
                                        </p:attrNameLst>
                                      </p:cBhvr>
                                      <p:to>
                                        <p:strVal val="visible"/>
                                      </p:to>
                                    </p:set>
                                    <p:animEffect transition="in" filter="fade">
                                      <p:cBhvr>
                                        <p:cTn id="7" dur="1000"/>
                                        <p:tgtEl>
                                          <p:spTgt spid="3727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25-3-2012-12-37-59412.jpg"/>
          <p:cNvPicPr>
            <a:picLocks noChangeAspect="1"/>
          </p:cNvPicPr>
          <p:nvPr/>
        </p:nvPicPr>
        <p:blipFill>
          <a:blip r:embed="rId2" cstate="print"/>
          <a:srcRect b="7288"/>
          <a:stretch>
            <a:fillRect/>
          </a:stretch>
        </p:blipFill>
        <p:spPr bwMode="auto">
          <a:xfrm>
            <a:off x="1643063" y="2857500"/>
            <a:ext cx="6000750" cy="4000500"/>
          </a:xfrm>
          <a:prstGeom prst="rect">
            <a:avLst/>
          </a:prstGeom>
          <a:noFill/>
          <a:ln w="9525">
            <a:noFill/>
            <a:miter lim="800000"/>
            <a:headEnd/>
            <a:tailEnd/>
          </a:ln>
        </p:spPr>
      </p:pic>
      <p:sp>
        <p:nvSpPr>
          <p:cNvPr id="4" name="Rectangle 2"/>
          <p:cNvSpPr>
            <a:spLocks noChangeArrowheads="1"/>
          </p:cNvSpPr>
          <p:nvPr/>
        </p:nvSpPr>
        <p:spPr bwMode="auto">
          <a:xfrm>
            <a:off x="0" y="0"/>
            <a:ext cx="9144000" cy="2554545"/>
          </a:xfrm>
          <a:prstGeom prst="rect">
            <a:avLst/>
          </a:prstGeom>
          <a:noFill/>
          <a:ln w="9525">
            <a:noFill/>
            <a:miter lim="800000"/>
            <a:headEnd/>
            <a:tailEnd/>
          </a:ln>
          <a:effectLst/>
        </p:spPr>
        <p:txBody>
          <a:bodyPr>
            <a:spAutoFit/>
          </a:bodyPr>
          <a:lstStyle/>
          <a:p>
            <a:pPr algn="ctr" eaLnBrk="0" hangingPunct="0">
              <a:defRPr/>
            </a:pPr>
            <a:r>
              <a:rPr lang="ar-EG" altLang="zh-CN" sz="8000" dirty="0">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لا للزواج تحت الـ 18</a:t>
            </a:r>
          </a:p>
          <a:p>
            <a:pPr algn="ctr" eaLnBrk="0" hangingPunct="0">
              <a:defRPr/>
            </a:pPr>
            <a:r>
              <a:rPr lang="ar-EG" sz="8000" dirty="0">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نعم للزنا تحت الـ 18</a:t>
            </a:r>
            <a:endParaRPr lang="en-US" sz="8000" dirty="0">
              <a:effectLst>
                <a:glow rad="228600">
                  <a:schemeClr val="bg1">
                    <a:alpha val="40000"/>
                  </a:schemeClr>
                </a:glow>
                <a:outerShdw blurRad="38100" dist="38100" dir="2700000" algn="tl">
                  <a:srgbClr val="000000"/>
                </a:outerShdw>
              </a:effectLst>
              <a:latin typeface="Sakkal Majalla" pitchFamily="2" charset="-78"/>
              <a:cs typeface="Sakkal Majalla"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4">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 calcmode="lin" valueType="num">
                                      <p:cBhvr>
                                        <p:cTn id="14"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4">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4">
                                            <p:txEl>
                                              <p:pRg st="1" end="1"/>
                                            </p:txEl>
                                          </p:spTgt>
                                        </p:tgtEl>
                                      </p:cBhvr>
                                    </p:animEffect>
                                  </p:childTnLst>
                                </p:cTn>
                              </p:par>
                              <p:par>
                                <p:cTn id="17" presetID="53"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3528" y="285728"/>
            <a:ext cx="8280920" cy="6555641"/>
          </a:xfrm>
          <a:prstGeom prst="rect">
            <a:avLst/>
          </a:prstGeom>
        </p:spPr>
        <p:txBody>
          <a:bodyPr wrap="square">
            <a:spAutoFit/>
          </a:bodyPr>
          <a:lstStyle/>
          <a:p>
            <a:pPr algn="justLow" eaLnBrk="0" hangingPunct="0">
              <a:lnSpc>
                <a:spcPct val="150000"/>
              </a:lnSpc>
              <a:defRPr/>
            </a:pPr>
            <a:r>
              <a:rPr lang="ar-EG" altLang="zh-CN" sz="4000" dirty="0">
                <a:solidFill>
                  <a:srgbClr val="FF0000"/>
                </a:solidFill>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السيداو-المادة (16/</a:t>
            </a:r>
            <a:r>
              <a:rPr lang="en-US" altLang="zh-CN" sz="4000" dirty="0">
                <a:solidFill>
                  <a:srgbClr val="FF0000"/>
                </a:solidFill>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2</a:t>
            </a:r>
            <a:r>
              <a:rPr lang="ar-EG" altLang="zh-CN" sz="4000" dirty="0">
                <a:solidFill>
                  <a:srgbClr val="FF0000"/>
                </a:solidFill>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a:t>
            </a:r>
          </a:p>
          <a:p>
            <a:pPr algn="justLow" eaLnBrk="0" hangingPunct="0">
              <a:lnSpc>
                <a:spcPct val="150000"/>
              </a:lnSpc>
              <a:defRPr/>
            </a:pPr>
            <a:r>
              <a:rPr lang="ar-EG" altLang="zh-CN" sz="4000" dirty="0">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a:t>
            </a:r>
            <a:r>
              <a:rPr lang="en-US" altLang="zh-CN" sz="4000" dirty="0">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 </a:t>
            </a:r>
            <a:r>
              <a:rPr lang="ar-EG" altLang="zh-CN" sz="4000" dirty="0">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لايكون لخطوبة الطفل أو زواجه أي اثر قانوني وتتخذ جميع الإجراءات الضرورية – بما فيها التشريع- لتحديد سن أدنى للزواج”</a:t>
            </a:r>
            <a:endParaRPr lang="en-US" altLang="zh-CN" sz="4000" dirty="0">
              <a:effectLst>
                <a:glow rad="228600">
                  <a:schemeClr val="bg1">
                    <a:alpha val="40000"/>
                  </a:schemeClr>
                </a:glow>
                <a:outerShdw blurRad="38100" dist="38100" dir="2700000" algn="tl">
                  <a:srgbClr val="000000"/>
                </a:outerShdw>
              </a:effectLst>
              <a:latin typeface="Sakkal Majalla" pitchFamily="2" charset="-78"/>
              <a:cs typeface="Sakkal Majalla" pitchFamily="2" charset="-78"/>
            </a:endParaRPr>
          </a:p>
          <a:p>
            <a:pPr algn="justLow" eaLnBrk="0" hangingPunct="0">
              <a:lnSpc>
                <a:spcPct val="150000"/>
              </a:lnSpc>
              <a:defRPr/>
            </a:pPr>
            <a:endParaRPr lang="en-US" altLang="zh-CN" sz="4000"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Sakkal Majalla" pitchFamily="2" charset="-78"/>
              <a:cs typeface="Sakkal Majalla" pitchFamily="2" charset="-78"/>
            </a:endParaRPr>
          </a:p>
          <a:p>
            <a:pPr algn="justLow" eaLnBrk="0" hangingPunct="0">
              <a:lnSpc>
                <a:spcPct val="150000"/>
              </a:lnSpc>
              <a:defRPr/>
            </a:pPr>
            <a:r>
              <a:rPr lang="ar-EG" altLang="zh-CN" sz="4000" dirty="0">
                <a:solidFill>
                  <a:srgbClr val="FF3399"/>
                </a:solidFill>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(يعني: عدم الاعتراف بعقد الزواج تحت </a:t>
            </a:r>
            <a:endParaRPr lang="ar-SA" altLang="zh-CN" sz="4000" dirty="0" smtClean="0">
              <a:solidFill>
                <a:srgbClr val="FF3399"/>
              </a:solidFill>
              <a:effectLst>
                <a:glow rad="228600">
                  <a:schemeClr val="bg1">
                    <a:alpha val="40000"/>
                  </a:schemeClr>
                </a:glow>
                <a:outerShdw blurRad="38100" dist="38100" dir="2700000" algn="tl">
                  <a:srgbClr val="000000"/>
                </a:outerShdw>
              </a:effectLst>
              <a:latin typeface="Sakkal Majalla" pitchFamily="2" charset="-78"/>
              <a:cs typeface="Sakkal Majalla" pitchFamily="2" charset="-78"/>
            </a:endParaRPr>
          </a:p>
          <a:p>
            <a:pPr algn="justLow" eaLnBrk="0" hangingPunct="0">
              <a:lnSpc>
                <a:spcPct val="150000"/>
              </a:lnSpc>
              <a:defRPr/>
            </a:pPr>
            <a:r>
              <a:rPr lang="ar-EG" altLang="zh-CN" sz="4000" dirty="0" smtClean="0">
                <a:solidFill>
                  <a:srgbClr val="FF3399"/>
                </a:solidFill>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سن </a:t>
            </a:r>
            <a:r>
              <a:rPr lang="ar-EG" altLang="zh-CN" sz="4000" dirty="0">
                <a:solidFill>
                  <a:srgbClr val="FF3399"/>
                </a:solidFill>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ال 18 وتجريمه)</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dissolve">
                                      <p:cBhvr>
                                        <p:cTn id="7" dur="500"/>
                                        <p:tgtEl>
                                          <p:spTgt spid="2">
                                            <p:txEl>
                                              <p:pRg st="0" end="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dissolve">
                                      <p:cBhvr>
                                        <p:cTn id="10" dur="500"/>
                                        <p:tgtEl>
                                          <p:spTgt spid="2">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dissolve">
                                      <p:cBhvr>
                                        <p:cTn id="15" dur="500"/>
                                        <p:tgtEl>
                                          <p:spTgt spid="2">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nodeType="clickEffect">
                                  <p:stCondLst>
                                    <p:cond delay="0"/>
                                  </p:stCondLst>
                                  <p:childTnLst>
                                    <p:set>
                                      <p:cBhvr>
                                        <p:cTn id="19" dur="1" fill="hold">
                                          <p:stCondLst>
                                            <p:cond delay="0"/>
                                          </p:stCondLst>
                                        </p:cTn>
                                        <p:tgtEl>
                                          <p:spTgt spid="2">
                                            <p:txEl>
                                              <p:pRg st="4" end="4"/>
                                            </p:txEl>
                                          </p:spTgt>
                                        </p:tgtEl>
                                        <p:attrNameLst>
                                          <p:attrName>style.visibility</p:attrName>
                                        </p:attrNameLst>
                                      </p:cBhvr>
                                      <p:to>
                                        <p:strVal val="visible"/>
                                      </p:to>
                                    </p:set>
                                    <p:animEffect transition="in" filter="dissolve">
                                      <p:cBhvr>
                                        <p:cTn id="20"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1187624" y="620688"/>
            <a:ext cx="7560840" cy="33921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000" b="1" dirty="0">
                <a:solidFill>
                  <a:schemeClr val="accent2">
                    <a:lumMod val="75000"/>
                  </a:schemeClr>
                </a:solidFill>
              </a:rPr>
              <a:t>تقوم على الصراع </a:t>
            </a:r>
            <a:r>
              <a:rPr lang="ar-SA" sz="4000" b="1" dirty="0" err="1">
                <a:solidFill>
                  <a:schemeClr val="accent2">
                    <a:lumMod val="75000"/>
                  </a:schemeClr>
                </a:solidFill>
              </a:rPr>
              <a:t>والتغالب</a:t>
            </a:r>
            <a:r>
              <a:rPr lang="ar-SA" sz="4000" b="1" dirty="0" smtClean="0">
                <a:solidFill>
                  <a:schemeClr val="accent2">
                    <a:lumMod val="75000"/>
                  </a:schemeClr>
                </a:solidFill>
              </a:rPr>
              <a:t>،</a:t>
            </a:r>
          </a:p>
          <a:p>
            <a:pPr algn="ctr"/>
            <a:r>
              <a:rPr lang="ar-SA" sz="4000" b="1" u="sng" dirty="0" smtClean="0">
                <a:solidFill>
                  <a:schemeClr val="accent2">
                    <a:lumMod val="75000"/>
                  </a:schemeClr>
                </a:solidFill>
                <a:effectLst>
                  <a:glow rad="228600">
                    <a:srgbClr val="FFFF00">
                      <a:alpha val="40000"/>
                    </a:srgbClr>
                  </a:glow>
                </a:effectLst>
              </a:rPr>
              <a:t> لا </a:t>
            </a:r>
          </a:p>
          <a:p>
            <a:pPr algn="ctr"/>
            <a:r>
              <a:rPr lang="ar-SA" sz="4000" b="1" dirty="0" smtClean="0">
                <a:solidFill>
                  <a:srgbClr val="009900"/>
                </a:solidFill>
              </a:rPr>
              <a:t>على </a:t>
            </a:r>
            <a:r>
              <a:rPr lang="ar-SA" sz="4000" b="1" dirty="0">
                <a:solidFill>
                  <a:srgbClr val="009900"/>
                </a:solidFill>
              </a:rPr>
              <a:t>التعاون </a:t>
            </a:r>
            <a:r>
              <a:rPr lang="ar-SA" sz="4000" b="1" dirty="0" smtClean="0">
                <a:solidFill>
                  <a:srgbClr val="009900"/>
                </a:solidFill>
              </a:rPr>
              <a:t>والتعاضد! </a:t>
            </a:r>
          </a:p>
          <a:p>
            <a:pPr algn="ctr"/>
            <a:r>
              <a:rPr lang="ar-SA" sz="4000" b="1" dirty="0" smtClean="0">
                <a:solidFill>
                  <a:schemeClr val="accent2">
                    <a:lumMod val="75000"/>
                  </a:schemeClr>
                </a:solidFill>
              </a:rPr>
              <a:t>وعلى </a:t>
            </a:r>
            <a:r>
              <a:rPr lang="ar-SA" sz="4000" b="1" dirty="0">
                <a:solidFill>
                  <a:schemeClr val="accent2">
                    <a:lumMod val="75000"/>
                  </a:schemeClr>
                </a:solidFill>
              </a:rPr>
              <a:t>الأنانية والأثرة</a:t>
            </a:r>
            <a:r>
              <a:rPr lang="ar-SA" sz="4000" b="1" dirty="0" smtClean="0">
                <a:solidFill>
                  <a:schemeClr val="accent2">
                    <a:lumMod val="75000"/>
                  </a:schemeClr>
                </a:solidFill>
              </a:rPr>
              <a:t>،</a:t>
            </a:r>
          </a:p>
          <a:p>
            <a:pPr algn="ctr"/>
            <a:r>
              <a:rPr lang="ar-SA" sz="4000" b="1" u="sng" dirty="0" smtClean="0">
                <a:solidFill>
                  <a:schemeClr val="accent2">
                    <a:lumMod val="75000"/>
                  </a:schemeClr>
                </a:solidFill>
                <a:effectLst>
                  <a:glow rad="228600">
                    <a:srgbClr val="FFFF00">
                      <a:alpha val="40000"/>
                    </a:srgbClr>
                  </a:glow>
                </a:effectLst>
              </a:rPr>
              <a:t> </a:t>
            </a:r>
            <a:r>
              <a:rPr lang="ar-SA" sz="4000" b="1" u="sng" dirty="0">
                <a:solidFill>
                  <a:schemeClr val="accent2">
                    <a:lumMod val="75000"/>
                  </a:schemeClr>
                </a:solidFill>
                <a:effectLst>
                  <a:glow rad="228600">
                    <a:srgbClr val="FFFF00">
                      <a:alpha val="40000"/>
                    </a:srgbClr>
                  </a:glow>
                </a:effectLst>
              </a:rPr>
              <a:t>لا </a:t>
            </a:r>
            <a:endParaRPr lang="ar-SA" sz="4000" b="1" u="sng" dirty="0" smtClean="0">
              <a:solidFill>
                <a:schemeClr val="accent2">
                  <a:lumMod val="75000"/>
                </a:schemeClr>
              </a:solidFill>
              <a:effectLst>
                <a:glow rad="228600">
                  <a:srgbClr val="FFFF00">
                    <a:alpha val="40000"/>
                  </a:srgbClr>
                </a:glow>
              </a:effectLst>
            </a:endParaRPr>
          </a:p>
          <a:p>
            <a:pPr algn="ctr"/>
            <a:r>
              <a:rPr lang="ar-SA" sz="4000" b="1" dirty="0" smtClean="0">
                <a:solidFill>
                  <a:srgbClr val="009900"/>
                </a:solidFill>
              </a:rPr>
              <a:t>على </a:t>
            </a:r>
            <a:r>
              <a:rPr lang="ar-SA" sz="4000" b="1" dirty="0">
                <a:solidFill>
                  <a:srgbClr val="009900"/>
                </a:solidFill>
              </a:rPr>
              <a:t>البذل </a:t>
            </a:r>
            <a:r>
              <a:rPr lang="ar-SA" sz="4000" b="1" dirty="0" smtClean="0">
                <a:solidFill>
                  <a:srgbClr val="009900"/>
                </a:solidFill>
              </a:rPr>
              <a:t>والإيثار!</a:t>
            </a:r>
            <a:endParaRPr lang="en-US" sz="4000" dirty="0">
              <a:solidFill>
                <a:srgbClr val="009900"/>
              </a:solidFill>
            </a:endParaRPr>
          </a:p>
        </p:txBody>
      </p:sp>
      <p:pic>
        <p:nvPicPr>
          <p:cNvPr id="4" name="صورة 3"/>
          <p:cNvPicPr>
            <a:picLocks noChangeAspect="1"/>
          </p:cNvPicPr>
          <p:nvPr/>
        </p:nvPicPr>
        <p:blipFill rotWithShape="1">
          <a:blip r:embed="rId2">
            <a:extLst>
              <a:ext uri="{28A0092B-C50C-407E-A947-70E740481C1C}">
                <a14:useLocalDpi xmlns:a14="http://schemas.microsoft.com/office/drawing/2010/main" val="0"/>
              </a:ext>
            </a:extLst>
          </a:blip>
          <a:srcRect b="44713"/>
          <a:stretch/>
        </p:blipFill>
        <p:spPr>
          <a:xfrm>
            <a:off x="3059832" y="4293096"/>
            <a:ext cx="4263494" cy="235716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3787589707"/>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5"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4"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5" dur="1000"/>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55"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 calcmode="lin" valueType="num">
                                      <p:cBhvr>
                                        <p:cTn id="20"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21"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22" dur="1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5"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 calcmode="lin" valueType="num">
                                      <p:cBhvr>
                                        <p:cTn id="27"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8"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9" dur="1000"/>
                                        <p:tgtEl>
                                          <p:spTgt spid="3">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5" presetClass="entr" presetSubtype="0" fill="hold" grpId="0"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 calcmode="lin" valueType="num">
                                      <p:cBhvr>
                                        <p:cTn id="34" dur="10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35" dur="1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36" dur="1000"/>
                                        <p:tgtEl>
                                          <p:spTgt spid="3">
                                            <p:txEl>
                                              <p:pRg st="3" end="3"/>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55" presetClass="entr" presetSubtype="0" fill="hold" grpId="0" nodeType="click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 calcmode="lin" valueType="num">
                                      <p:cBhvr>
                                        <p:cTn id="41" dur="1000" fill="hold"/>
                                        <p:tgtEl>
                                          <p:spTgt spid="3">
                                            <p:txEl>
                                              <p:pRg st="4" end="4"/>
                                            </p:txEl>
                                          </p:spTgt>
                                        </p:tgtEl>
                                        <p:attrNameLst>
                                          <p:attrName>ppt_w</p:attrName>
                                        </p:attrNameLst>
                                      </p:cBhvr>
                                      <p:tavLst>
                                        <p:tav tm="0">
                                          <p:val>
                                            <p:strVal val="#ppt_w*0.70"/>
                                          </p:val>
                                        </p:tav>
                                        <p:tav tm="100000">
                                          <p:val>
                                            <p:strVal val="#ppt_w"/>
                                          </p:val>
                                        </p:tav>
                                      </p:tavLst>
                                    </p:anim>
                                    <p:anim calcmode="lin" valueType="num">
                                      <p:cBhvr>
                                        <p:cTn id="42" dur="1000" fill="hold"/>
                                        <p:tgtEl>
                                          <p:spTgt spid="3">
                                            <p:txEl>
                                              <p:pRg st="4" end="4"/>
                                            </p:txEl>
                                          </p:spTgt>
                                        </p:tgtEl>
                                        <p:attrNameLst>
                                          <p:attrName>ppt_h</p:attrName>
                                        </p:attrNameLst>
                                      </p:cBhvr>
                                      <p:tavLst>
                                        <p:tav tm="0">
                                          <p:val>
                                            <p:strVal val="#ppt_h"/>
                                          </p:val>
                                        </p:tav>
                                        <p:tav tm="100000">
                                          <p:val>
                                            <p:strVal val="#ppt_h"/>
                                          </p:val>
                                        </p:tav>
                                      </p:tavLst>
                                    </p:anim>
                                    <p:animEffect transition="in" filter="fade">
                                      <p:cBhvr>
                                        <p:cTn id="43" dur="1000"/>
                                        <p:tgtEl>
                                          <p:spTgt spid="3">
                                            <p:txEl>
                                              <p:pRg st="4" end="4"/>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55" presetClass="entr" presetSubtype="0" fill="hold" grpId="0" nodeType="clickEffect">
                                  <p:stCondLst>
                                    <p:cond delay="0"/>
                                  </p:stCondLst>
                                  <p:childTnLst>
                                    <p:set>
                                      <p:cBhvr>
                                        <p:cTn id="47" dur="1" fill="hold">
                                          <p:stCondLst>
                                            <p:cond delay="0"/>
                                          </p:stCondLst>
                                        </p:cTn>
                                        <p:tgtEl>
                                          <p:spTgt spid="3">
                                            <p:txEl>
                                              <p:pRg st="5" end="5"/>
                                            </p:txEl>
                                          </p:spTgt>
                                        </p:tgtEl>
                                        <p:attrNameLst>
                                          <p:attrName>style.visibility</p:attrName>
                                        </p:attrNameLst>
                                      </p:cBhvr>
                                      <p:to>
                                        <p:strVal val="visible"/>
                                      </p:to>
                                    </p:set>
                                    <p:anim calcmode="lin" valueType="num">
                                      <p:cBhvr>
                                        <p:cTn id="48" dur="1000" fill="hold"/>
                                        <p:tgtEl>
                                          <p:spTgt spid="3">
                                            <p:txEl>
                                              <p:pRg st="5" end="5"/>
                                            </p:txEl>
                                          </p:spTgt>
                                        </p:tgtEl>
                                        <p:attrNameLst>
                                          <p:attrName>ppt_w</p:attrName>
                                        </p:attrNameLst>
                                      </p:cBhvr>
                                      <p:tavLst>
                                        <p:tav tm="0">
                                          <p:val>
                                            <p:strVal val="#ppt_w*0.70"/>
                                          </p:val>
                                        </p:tav>
                                        <p:tav tm="100000">
                                          <p:val>
                                            <p:strVal val="#ppt_w"/>
                                          </p:val>
                                        </p:tav>
                                      </p:tavLst>
                                    </p:anim>
                                    <p:anim calcmode="lin" valueType="num">
                                      <p:cBhvr>
                                        <p:cTn id="49" dur="1000" fill="hold"/>
                                        <p:tgtEl>
                                          <p:spTgt spid="3">
                                            <p:txEl>
                                              <p:pRg st="5" end="5"/>
                                            </p:txEl>
                                          </p:spTgt>
                                        </p:tgtEl>
                                        <p:attrNameLst>
                                          <p:attrName>ppt_h</p:attrName>
                                        </p:attrNameLst>
                                      </p:cBhvr>
                                      <p:tavLst>
                                        <p:tav tm="0">
                                          <p:val>
                                            <p:strVal val="#ppt_h"/>
                                          </p:val>
                                        </p:tav>
                                        <p:tav tm="100000">
                                          <p:val>
                                            <p:strVal val="#ppt_h"/>
                                          </p:val>
                                        </p:tav>
                                      </p:tavLst>
                                    </p:anim>
                                    <p:animEffect transition="in" filter="fade">
                                      <p:cBhvr>
                                        <p:cTn id="50"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69" name="Rectangle 1"/>
          <p:cNvSpPr>
            <a:spLocks noChangeArrowheads="1"/>
          </p:cNvSpPr>
          <p:nvPr/>
        </p:nvSpPr>
        <p:spPr bwMode="auto">
          <a:xfrm>
            <a:off x="251520" y="546303"/>
            <a:ext cx="8424936" cy="5555367"/>
          </a:xfrm>
          <a:prstGeom prst="rect">
            <a:avLst/>
          </a:prstGeom>
          <a:noFill/>
          <a:ln w="9525">
            <a:noFill/>
            <a:miter lim="800000"/>
            <a:headEnd/>
            <a:tailEnd/>
          </a:ln>
          <a:effectLst/>
        </p:spPr>
        <p:txBody>
          <a:bodyPr wrap="square" anchor="ctr">
            <a:spAutoFit/>
          </a:bodyPr>
          <a:lstStyle/>
          <a:p>
            <a:pPr indent="274638" algn="justLow" eaLnBrk="0" hangingPunct="0">
              <a:lnSpc>
                <a:spcPct val="150000"/>
              </a:lnSpc>
              <a:tabLst>
                <a:tab pos="0" algn="r"/>
              </a:tabLst>
              <a:defRPr/>
            </a:pPr>
            <a:r>
              <a:rPr lang="ar-SA" altLang="zh-CN" sz="4000" cap="all" dirty="0">
                <a:ln w="9000" cmpd="sng">
                  <a:solidFill>
                    <a:sysClr val="windowText" lastClr="0000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Sakkal Majalla" pitchFamily="2" charset="-78"/>
                <a:cs typeface="Sakkal Majalla" pitchFamily="2" charset="-78"/>
              </a:rPr>
              <a:t>"سن وإنفاذ القوانين والأنظمة المتعلقة بالحد الأدنى للسن القانونية للموافقة والحد الأدنى لسن الزواج، ورفع الحد الأدنى لسن الزواج عند الاقتضاء، وتوليد الدعم الاجتماعي من أجل إنفاذ هذه القوانين من أجل وضع حد لتزويج </a:t>
            </a:r>
            <a:r>
              <a:rPr lang="ar-SA" altLang="zh-CN" sz="4000" u="sng" cap="all" dirty="0">
                <a:ln w="9000" cmpd="sng">
                  <a:solidFill>
                    <a:sysClr val="windowText" lastClr="0000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Sakkal Majalla" pitchFamily="2" charset="-78"/>
                <a:cs typeface="Sakkal Majalla" pitchFamily="2" charset="-78"/>
              </a:rPr>
              <a:t>الأطفال</a:t>
            </a:r>
            <a:r>
              <a:rPr lang="ar-SA" altLang="zh-CN" sz="4000" cap="all" dirty="0">
                <a:ln w="9000" cmpd="sng">
                  <a:solidFill>
                    <a:sysClr val="windowText" lastClr="0000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Sakkal Majalla" pitchFamily="2" charset="-78"/>
                <a:cs typeface="Sakkal Majalla" pitchFamily="2" charset="-78"/>
              </a:rPr>
              <a:t>، و</a:t>
            </a:r>
            <a:r>
              <a:rPr lang="ar-SA" altLang="zh-CN" sz="4000" u="sng" cap="all" dirty="0">
                <a:ln w="9000" cmpd="sng">
                  <a:solidFill>
                    <a:sysClr val="windowText" lastClr="0000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Sakkal Majalla" pitchFamily="2" charset="-78"/>
                <a:cs typeface="Sakkal Majalla" pitchFamily="2" charset="-78"/>
              </a:rPr>
              <a:t>الزواج المبكر</a:t>
            </a:r>
            <a:r>
              <a:rPr lang="ar-SA" altLang="zh-CN" sz="4000" cap="all" dirty="0">
                <a:ln w="9000" cmpd="sng">
                  <a:solidFill>
                    <a:sysClr val="windowText" lastClr="0000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Sakkal Majalla" pitchFamily="2" charset="-78"/>
                <a:cs typeface="Sakkal Majalla" pitchFamily="2" charset="-78"/>
              </a:rPr>
              <a:t> و</a:t>
            </a:r>
            <a:r>
              <a:rPr lang="ar-SA" altLang="zh-CN" sz="4000" u="sng" cap="all" dirty="0">
                <a:ln w="9000" cmpd="sng">
                  <a:solidFill>
                    <a:sysClr val="windowText" lastClr="0000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Sakkal Majalla" pitchFamily="2" charset="-78"/>
                <a:cs typeface="Sakkal Majalla" pitchFamily="2" charset="-78"/>
              </a:rPr>
              <a:t>القسري</a:t>
            </a:r>
            <a:r>
              <a:rPr lang="ar-SA" altLang="zh-CN" sz="4000" cap="all" dirty="0">
                <a:ln w="9000" cmpd="sng">
                  <a:solidFill>
                    <a:sysClr val="windowText" lastClr="0000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Sakkal Majalla" pitchFamily="2" charset="-78"/>
                <a:cs typeface="Sakkal Majalla" pitchFamily="2" charset="-78"/>
              </a:rPr>
              <a:t>".</a:t>
            </a:r>
            <a:endParaRPr lang="ar-EG" altLang="zh-CN" sz="4000" cap="all" dirty="0">
              <a:ln w="9000" cmpd="sng">
                <a:solidFill>
                  <a:sysClr val="windowText" lastClr="0000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Sakkal Majalla" pitchFamily="2" charset="-78"/>
              <a:cs typeface="Sakkal Majalla" pitchFamily="2" charset="-78"/>
            </a:endParaRPr>
          </a:p>
          <a:p>
            <a:pPr indent="274638" algn="justLow" eaLnBrk="0" hangingPunct="0">
              <a:lnSpc>
                <a:spcPct val="150000"/>
              </a:lnSpc>
              <a:tabLst>
                <a:tab pos="0" algn="r"/>
              </a:tabLst>
              <a:defRPr/>
            </a:pPr>
            <a:r>
              <a:rPr lang="ar-SA" altLang="zh-CN" sz="4000" cap="all" dirty="0">
                <a:ln w="9000" cmpd="sng">
                  <a:solidFill>
                    <a:sysClr val="windowText" lastClr="000000"/>
                  </a:solidFill>
                  <a:prstDash val="solid"/>
                </a:ln>
                <a:solidFill>
                  <a:srgbClr val="FF0000"/>
                </a:solidFill>
                <a:effectLst>
                  <a:reflection blurRad="12700" stA="28000" endPos="45000" dist="1000" dir="5400000" sy="-100000" algn="bl" rotWithShape="0"/>
                </a:effectLst>
                <a:latin typeface="Sakkal Majalla" pitchFamily="2" charset="-78"/>
                <a:cs typeface="Sakkal Majalla" pitchFamily="2" charset="-78"/>
              </a:rPr>
              <a:t>البند </a:t>
            </a:r>
            <a:r>
              <a:rPr lang="en-GB" altLang="zh-CN" sz="4000" cap="all" dirty="0">
                <a:ln w="9000" cmpd="sng">
                  <a:solidFill>
                    <a:sysClr val="windowText" lastClr="000000"/>
                  </a:solidFill>
                  <a:prstDash val="solid"/>
                </a:ln>
                <a:solidFill>
                  <a:srgbClr val="FF0000"/>
                </a:solidFill>
                <a:effectLst>
                  <a:reflection blurRad="12700" stA="28000" endPos="45000" dist="1000" dir="5400000" sy="-100000" algn="bl" rotWithShape="0"/>
                </a:effectLst>
                <a:latin typeface="Sakkal Majalla" pitchFamily="2" charset="-78"/>
                <a:cs typeface="Sakkal Majalla" pitchFamily="2" charset="-78"/>
              </a:rPr>
              <a:t>(B/</a:t>
            </a:r>
            <a:r>
              <a:rPr lang="en-GB" altLang="zh-CN" sz="4000" cap="all" dirty="0" err="1">
                <a:ln w="9000" cmpd="sng">
                  <a:solidFill>
                    <a:sysClr val="windowText" lastClr="000000"/>
                  </a:solidFill>
                  <a:prstDash val="solid"/>
                </a:ln>
                <a:solidFill>
                  <a:srgbClr val="FF0000"/>
                </a:solidFill>
                <a:effectLst>
                  <a:reflection blurRad="12700" stA="28000" endPos="45000" dist="1000" dir="5400000" sy="-100000" algn="bl" rotWithShape="0"/>
                </a:effectLst>
                <a:latin typeface="Sakkal Majalla" pitchFamily="2" charset="-78"/>
                <a:cs typeface="Sakkal Majalla" pitchFamily="2" charset="-78"/>
              </a:rPr>
              <a:t>qq</a:t>
            </a:r>
            <a:r>
              <a:rPr lang="en-GB" altLang="zh-CN" sz="4000" cap="all" dirty="0">
                <a:ln w="9000" cmpd="sng">
                  <a:solidFill>
                    <a:sysClr val="windowText" lastClr="000000"/>
                  </a:solidFill>
                  <a:prstDash val="solid"/>
                </a:ln>
                <a:solidFill>
                  <a:srgbClr val="FF0000"/>
                </a:solidFill>
                <a:effectLst>
                  <a:reflection blurRad="12700" stA="28000" endPos="45000" dist="1000" dir="5400000" sy="-100000" algn="bl" rotWithShape="0"/>
                </a:effectLst>
                <a:latin typeface="Sakkal Majalla" pitchFamily="2" charset="-78"/>
                <a:cs typeface="Sakkal Majalla" pitchFamily="2" charset="-78"/>
              </a:rPr>
              <a:t>)</a:t>
            </a:r>
            <a:r>
              <a:rPr lang="ar-EG" altLang="zh-CN" sz="4000" cap="all" dirty="0">
                <a:ln w="9000" cmpd="sng">
                  <a:solidFill>
                    <a:sysClr val="windowText" lastClr="000000"/>
                  </a:solidFill>
                  <a:prstDash val="solid"/>
                </a:ln>
                <a:solidFill>
                  <a:srgbClr val="FF0000"/>
                </a:solidFill>
                <a:effectLst>
                  <a:reflection blurRad="12700" stA="28000" endPos="45000" dist="1000" dir="5400000" sy="-100000" algn="bl" rotWithShape="0"/>
                </a:effectLst>
                <a:latin typeface="Sakkal Majalla" pitchFamily="2" charset="-78"/>
                <a:cs typeface="Sakkal Majalla" pitchFamily="2" charset="-78"/>
              </a:rPr>
              <a:t>-وثيقة العنف- مارس 2013</a:t>
            </a:r>
            <a:endParaRPr lang="ar-SA" altLang="zh-CN" sz="4000" cap="all" dirty="0">
              <a:ln w="9000" cmpd="sng">
                <a:solidFill>
                  <a:sysClr val="windowText" lastClr="000000"/>
                </a:solidFill>
                <a:prstDash val="solid"/>
              </a:ln>
              <a:solidFill>
                <a:srgbClr val="FF0000"/>
              </a:solidFill>
              <a:effectLst>
                <a:reflection blurRad="12700" stA="28000" endPos="45000" dist="1000" dir="5400000" sy="-100000" algn="bl" rotWithShape="0"/>
              </a:effectLst>
              <a:latin typeface="Sakkal Majalla" pitchFamily="2" charset="-78"/>
              <a:cs typeface="Sakkal Majalla" pitchFamily="2" charset="-78"/>
            </a:endParaRPr>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ضرب 8"/>
          <p:cNvSpPr/>
          <p:nvPr/>
        </p:nvSpPr>
        <p:spPr>
          <a:xfrm>
            <a:off x="5929313" y="-381000"/>
            <a:ext cx="1457325" cy="2209800"/>
          </a:xfrm>
          <a:prstGeom prst="mathMultiply">
            <a:avLst/>
          </a:prstGeom>
          <a:solidFill>
            <a:schemeClr val="bg2">
              <a:lumMod val="20000"/>
              <a:lumOff val="80000"/>
            </a:schemeClr>
          </a:solidFill>
          <a:ln>
            <a:solidFill>
              <a:schemeClr val="bg1"/>
            </a:solidFill>
          </a:ln>
        </p:spPr>
        <p:style>
          <a:lnRef idx="2">
            <a:schemeClr val="accent6"/>
          </a:lnRef>
          <a:fillRef idx="1">
            <a:schemeClr val="lt1"/>
          </a:fillRef>
          <a:effectRef idx="0">
            <a:schemeClr val="accent6"/>
          </a:effectRef>
          <a:fontRef idx="minor">
            <a:schemeClr val="dk1"/>
          </a:fontRef>
        </p:style>
        <p:txBody>
          <a:bodyPr rtlCol="1" anchor="ctr"/>
          <a:lstStyle/>
          <a:p>
            <a:pPr algn="ctr">
              <a:defRPr/>
            </a:pPr>
            <a:endParaRPr lang="ar-EG"/>
          </a:p>
        </p:txBody>
      </p:sp>
      <p:pic>
        <p:nvPicPr>
          <p:cNvPr id="4" name="Picture 1" descr="D:\شغل ياسر\أخرى\أكاديمية المرأة\موضوعات ياسر\العنف الأسري\صور\dyn006_original_400_400_jpeg_2587073_202434dcc0e3c0475b6d130451ca254c.jpg"/>
          <p:cNvPicPr>
            <a:picLocks noChangeAspect="1" noChangeArrowheads="1"/>
          </p:cNvPicPr>
          <p:nvPr/>
        </p:nvPicPr>
        <p:blipFill>
          <a:blip r:embed="rId2" cstate="print"/>
          <a:srcRect/>
          <a:stretch>
            <a:fillRect/>
          </a:stretch>
        </p:blipFill>
        <p:spPr bwMode="auto">
          <a:xfrm>
            <a:off x="0" y="1346389"/>
            <a:ext cx="3779912" cy="4654379"/>
          </a:xfrm>
          <a:prstGeom prst="rect">
            <a:avLst/>
          </a:prstGeom>
          <a:ln>
            <a:noFill/>
          </a:ln>
          <a:effectLst>
            <a:reflection blurRad="6350" stA="50000" endA="300" endPos="38500" dist="50800" dir="5400000" sy="-100000" algn="bl" rotWithShape="0"/>
            <a:softEdge rad="127000"/>
          </a:effectLst>
        </p:spPr>
      </p:pic>
      <p:sp>
        <p:nvSpPr>
          <p:cNvPr id="5" name="Rectangle 7"/>
          <p:cNvSpPr>
            <a:spLocks noChangeArrowheads="1"/>
          </p:cNvSpPr>
          <p:nvPr/>
        </p:nvSpPr>
        <p:spPr bwMode="auto">
          <a:xfrm rot="877991">
            <a:off x="2209800" y="-323850"/>
            <a:ext cx="1524000" cy="2647950"/>
          </a:xfrm>
          <a:prstGeom prst="rect">
            <a:avLst/>
          </a:prstGeom>
          <a:noFill/>
          <a:ln w="9525">
            <a:noFill/>
            <a:miter lim="800000"/>
            <a:headEnd/>
            <a:tailEnd/>
          </a:ln>
          <a:effectLst/>
        </p:spPr>
        <p:txBody>
          <a:bodyPr anchor="ctr">
            <a:spAutoFit/>
          </a:bodyPr>
          <a:lstStyle/>
          <a:p>
            <a:pPr eaLnBrk="0" hangingPunct="0">
              <a:defRPr/>
            </a:pPr>
            <a:r>
              <a:rPr lang="en-US" sz="16600" dirty="0">
                <a:solidFill>
                  <a:schemeClr val="bg1">
                    <a:lumMod val="20000"/>
                    <a:lumOff val="80000"/>
                  </a:schemeClr>
                </a:solidFill>
                <a:latin typeface="Calibri" pitchFamily="34" charset="0"/>
                <a:ea typeface="Calibri" pitchFamily="34" charset="0"/>
                <a:sym typeface="Wingdings 2" pitchFamily="18" charset="2"/>
              </a:rPr>
              <a:t></a:t>
            </a: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87708" y="1828800"/>
            <a:ext cx="4762500" cy="32861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dissolv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17" name="Rectangle 1"/>
          <p:cNvSpPr>
            <a:spLocks noChangeArrowheads="1"/>
          </p:cNvSpPr>
          <p:nvPr/>
        </p:nvSpPr>
        <p:spPr bwMode="auto">
          <a:xfrm>
            <a:off x="0" y="436369"/>
            <a:ext cx="9144000" cy="5909310"/>
          </a:xfrm>
          <a:prstGeom prst="rect">
            <a:avLst/>
          </a:prstGeom>
          <a:noFill/>
          <a:ln w="9525">
            <a:noFill/>
            <a:miter lim="800000"/>
            <a:headEnd/>
            <a:tailEnd/>
          </a:ln>
          <a:effectLst/>
        </p:spPr>
        <p:txBody>
          <a:bodyPr anchor="ctr">
            <a:spAutoFit/>
          </a:bodyPr>
          <a:lstStyle/>
          <a:p>
            <a:pPr indent="274638" algn="justLow" eaLnBrk="0" hangingPunct="0">
              <a:defRPr/>
            </a:pPr>
            <a:r>
              <a:rPr lang="ar-EG" altLang="zh-CN" sz="6600" dirty="0">
                <a:ln w="10541" cmpd="sng">
                  <a:solidFill>
                    <a:sysClr val="windowText" lastClr="000000"/>
                  </a:solidFill>
                  <a:prstDash val="solid"/>
                </a:ln>
                <a:solidFill>
                  <a:srgbClr val="0000FF"/>
                </a:solidFill>
                <a:latin typeface="Sakkal Majalla" pitchFamily="2" charset="-78"/>
                <a:cs typeface="Sakkal Majalla" pitchFamily="2" charset="-78"/>
              </a:rPr>
              <a:t>"ضمان وصول المراهقين إلى خدمات وبرامج لمنع الحمل المبكر والأمراض المنقولة عن طريق الاتصال الجنسي وفيروس نقص المناعة البشرية، وضمان السلامة الشخصية..”</a:t>
            </a:r>
          </a:p>
          <a:p>
            <a:pPr indent="274638" algn="justLow" eaLnBrk="0" hangingPunct="0">
              <a:defRPr/>
            </a:pPr>
            <a:r>
              <a:rPr lang="ar-EG" altLang="zh-CN" sz="4800" dirty="0">
                <a:ln w="10541" cmpd="sng">
                  <a:solidFill>
                    <a:sysClr val="windowText" lastClr="000000"/>
                  </a:solidFill>
                  <a:prstDash val="solid"/>
                </a:ln>
                <a:solidFill>
                  <a:srgbClr val="FF0000"/>
                </a:solidFill>
                <a:latin typeface="Sakkal Majalla" pitchFamily="2" charset="-78"/>
                <a:cs typeface="Sakkal Majalla" pitchFamily="2" charset="-78"/>
              </a:rPr>
              <a:t>البند </a:t>
            </a:r>
            <a:r>
              <a:rPr lang="en-GB" altLang="zh-CN" sz="4800" dirty="0">
                <a:ln w="10541" cmpd="sng">
                  <a:solidFill>
                    <a:sysClr val="windowText" lastClr="000000"/>
                  </a:solidFill>
                  <a:prstDash val="solid"/>
                </a:ln>
                <a:solidFill>
                  <a:srgbClr val="FF0000"/>
                </a:solidFill>
                <a:latin typeface="Sakkal Majalla" pitchFamily="2" charset="-78"/>
                <a:cs typeface="Sakkal Majalla" pitchFamily="2" charset="-78"/>
              </a:rPr>
              <a:t>(B/</a:t>
            </a:r>
            <a:r>
              <a:rPr lang="en-GB" altLang="zh-CN" sz="4800" dirty="0" err="1">
                <a:ln w="10541" cmpd="sng">
                  <a:solidFill>
                    <a:sysClr val="windowText" lastClr="000000"/>
                  </a:solidFill>
                  <a:prstDash val="solid"/>
                </a:ln>
                <a:solidFill>
                  <a:srgbClr val="FF0000"/>
                </a:solidFill>
                <a:latin typeface="Sakkal Majalla" pitchFamily="2" charset="-78"/>
                <a:cs typeface="Sakkal Majalla" pitchFamily="2" charset="-78"/>
              </a:rPr>
              <a:t>ss</a:t>
            </a:r>
            <a:r>
              <a:rPr lang="en-GB" altLang="zh-CN" sz="4800" dirty="0">
                <a:ln w="10541" cmpd="sng">
                  <a:solidFill>
                    <a:sysClr val="windowText" lastClr="000000"/>
                  </a:solidFill>
                  <a:prstDash val="solid"/>
                </a:ln>
                <a:solidFill>
                  <a:srgbClr val="FF0000"/>
                </a:solidFill>
                <a:latin typeface="Sakkal Majalla" pitchFamily="2" charset="-78"/>
                <a:cs typeface="Sakkal Majalla" pitchFamily="2" charset="-78"/>
              </a:rPr>
              <a:t>)</a:t>
            </a:r>
            <a:r>
              <a:rPr lang="ar-EG" altLang="zh-CN" sz="4800" dirty="0">
                <a:ln w="10541" cmpd="sng">
                  <a:solidFill>
                    <a:sysClr val="windowText" lastClr="000000"/>
                  </a:solidFill>
                  <a:prstDash val="solid"/>
                </a:ln>
                <a:solidFill>
                  <a:srgbClr val="FF0000"/>
                </a:solidFill>
                <a:latin typeface="Sakkal Majalla" pitchFamily="2" charset="-78"/>
                <a:cs typeface="Sakkal Majalla" pitchFamily="2" charset="-78"/>
              </a:rPr>
              <a:t>- وثيقة العنف- مارس2013</a:t>
            </a:r>
            <a:endParaRPr lang="ar-EG" altLang="zh-CN" sz="7200" dirty="0">
              <a:ln w="10541" cmpd="sng">
                <a:solidFill>
                  <a:sysClr val="windowText" lastClr="000000"/>
                </a:solidFill>
                <a:prstDash val="solid"/>
              </a:ln>
              <a:solidFill>
                <a:srgbClr val="FF0000"/>
              </a:solidFill>
              <a:latin typeface="Sakkal Majalla" pitchFamily="2" charset="-78"/>
              <a:cs typeface="Sakkal Majalla"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18817">
                                            <p:txEl>
                                              <p:pRg st="0" end="0"/>
                                            </p:txEl>
                                          </p:spTgt>
                                        </p:tgtEl>
                                        <p:attrNameLst>
                                          <p:attrName>style.visibility</p:attrName>
                                        </p:attrNameLst>
                                      </p:cBhvr>
                                      <p:to>
                                        <p:strVal val="visible"/>
                                      </p:to>
                                    </p:set>
                                    <p:anim calcmode="lin" valueType="num">
                                      <p:cBhvr>
                                        <p:cTn id="7" dur="1000" fill="hold"/>
                                        <p:tgtEl>
                                          <p:spTgt spid="418817">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418817">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418817">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418817">
                                            <p:txEl>
                                              <p:pRg st="1" end="1"/>
                                            </p:txEl>
                                          </p:spTgt>
                                        </p:tgtEl>
                                        <p:attrNameLst>
                                          <p:attrName>style.visibility</p:attrName>
                                        </p:attrNameLst>
                                      </p:cBhvr>
                                      <p:to>
                                        <p:strVal val="visible"/>
                                      </p:to>
                                    </p:set>
                                    <p:anim calcmode="lin" valueType="num">
                                      <p:cBhvr>
                                        <p:cTn id="14" dur="1000" fill="hold"/>
                                        <p:tgtEl>
                                          <p:spTgt spid="418817">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418817">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1881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endParaRPr lang="en-US"/>
          </a:p>
        </p:txBody>
      </p:sp>
      <p:sp>
        <p:nvSpPr>
          <p:cNvPr id="107523" name="Content Placeholder 2"/>
          <p:cNvSpPr>
            <a:spLocks noGrp="1"/>
          </p:cNvSpPr>
          <p:nvPr>
            <p:ph idx="1"/>
          </p:nvPr>
        </p:nvSpPr>
        <p:spPr/>
        <p:txBody>
          <a:bodyPr/>
          <a:lstStyle/>
          <a:p>
            <a:pPr eaLnBrk="1" hangingPunct="1"/>
            <a:endParaRPr lang="en-US" smtClean="0">
              <a:cs typeface="Times New Roman" pitchFamily="18" charset="0"/>
            </a:endParaRPr>
          </a:p>
        </p:txBody>
      </p:sp>
      <p:grpSp>
        <p:nvGrpSpPr>
          <p:cNvPr id="3" name="Group 12"/>
          <p:cNvGrpSpPr>
            <a:grpSpLocks/>
          </p:cNvGrpSpPr>
          <p:nvPr/>
        </p:nvGrpSpPr>
        <p:grpSpPr bwMode="auto">
          <a:xfrm>
            <a:off x="0" y="0"/>
            <a:ext cx="9144000" cy="6786563"/>
            <a:chOff x="4352690" y="2375135"/>
            <a:chExt cx="4791310" cy="4434905"/>
          </a:xfrm>
        </p:grpSpPr>
        <p:pic>
          <p:nvPicPr>
            <p:cNvPr id="107526" name="Picture 9"/>
            <p:cNvPicPr>
              <a:picLocks noChangeAspect="1" noChangeArrowheads="1"/>
            </p:cNvPicPr>
            <p:nvPr/>
          </p:nvPicPr>
          <p:blipFill>
            <a:blip r:embed="rId2" cstate="print"/>
            <a:srcRect/>
            <a:stretch>
              <a:fillRect/>
            </a:stretch>
          </p:blipFill>
          <p:spPr bwMode="auto">
            <a:xfrm>
              <a:off x="4352690" y="2375135"/>
              <a:ext cx="4791310" cy="4434905"/>
            </a:xfrm>
            <a:prstGeom prst="rect">
              <a:avLst/>
            </a:prstGeom>
            <a:solidFill>
              <a:srgbClr val="DDDDDD"/>
            </a:solidFill>
            <a:ln w="9525">
              <a:solidFill>
                <a:srgbClr val="DDDDDD"/>
              </a:solidFill>
              <a:miter lim="800000"/>
              <a:headEnd/>
              <a:tailEnd/>
            </a:ln>
          </p:spPr>
        </p:pic>
        <p:sp>
          <p:nvSpPr>
            <p:cNvPr id="107527" name="Rectangle 15"/>
            <p:cNvSpPr>
              <a:spLocks noChangeArrowheads="1"/>
            </p:cNvSpPr>
            <p:nvPr/>
          </p:nvSpPr>
          <p:spPr bwMode="auto">
            <a:xfrm rot="2294806">
              <a:off x="4871853" y="3706459"/>
              <a:ext cx="295837" cy="576262"/>
            </a:xfrm>
            <a:prstGeom prst="rect">
              <a:avLst/>
            </a:prstGeom>
            <a:solidFill>
              <a:schemeClr val="bg1"/>
            </a:solidFill>
            <a:ln w="9525">
              <a:solidFill>
                <a:schemeClr val="bg1"/>
              </a:solidFill>
              <a:miter lim="800000"/>
              <a:headEnd/>
              <a:tailEnd/>
            </a:ln>
          </p:spPr>
          <p:txBody>
            <a:bodyPr wrap="none" anchor="ctr"/>
            <a:lstStyle/>
            <a:p>
              <a:endParaRPr lang="en-US"/>
            </a:p>
          </p:txBody>
        </p:sp>
        <p:sp>
          <p:nvSpPr>
            <p:cNvPr id="107528" name="Rectangle 16"/>
            <p:cNvSpPr>
              <a:spLocks noChangeArrowheads="1"/>
            </p:cNvSpPr>
            <p:nvPr/>
          </p:nvSpPr>
          <p:spPr bwMode="auto">
            <a:xfrm rot="-727737">
              <a:off x="8260688" y="3547803"/>
              <a:ext cx="215900" cy="865187"/>
            </a:xfrm>
            <a:prstGeom prst="rect">
              <a:avLst/>
            </a:prstGeom>
            <a:solidFill>
              <a:schemeClr val="bg1"/>
            </a:solidFill>
            <a:ln w="9525">
              <a:solidFill>
                <a:schemeClr val="bg1"/>
              </a:solidFill>
              <a:miter lim="800000"/>
              <a:headEnd/>
              <a:tailEnd/>
            </a:ln>
          </p:spPr>
          <p:txBody>
            <a:bodyPr wrap="none" anchor="ctr"/>
            <a:lstStyle/>
            <a:p>
              <a:endParaRPr lang="en-US"/>
            </a:p>
          </p:txBody>
        </p:sp>
        <p:sp>
          <p:nvSpPr>
            <p:cNvPr id="107529" name="AutoShape 17"/>
            <p:cNvSpPr>
              <a:spLocks noChangeArrowheads="1"/>
            </p:cNvSpPr>
            <p:nvPr/>
          </p:nvSpPr>
          <p:spPr bwMode="auto">
            <a:xfrm rot="-6435394">
              <a:off x="5405793" y="4108745"/>
              <a:ext cx="285750" cy="796925"/>
            </a:xfrm>
            <a:prstGeom prst="moon">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83978" name="AutoShape 18"/>
            <p:cNvSpPr>
              <a:spLocks noChangeArrowheads="1"/>
            </p:cNvSpPr>
            <p:nvPr/>
          </p:nvSpPr>
          <p:spPr bwMode="auto">
            <a:xfrm rot="16200000">
              <a:off x="6912284" y="4159693"/>
              <a:ext cx="696098" cy="623036"/>
            </a:xfrm>
            <a:prstGeom prst="moon">
              <a:avLst>
                <a:gd name="adj" fmla="val 50000"/>
              </a:avLst>
            </a:prstGeom>
            <a:solidFill>
              <a:schemeClr val="tx1">
                <a:lumMod val="95000"/>
              </a:schemeClr>
            </a:solidFill>
            <a:ln w="9525">
              <a:solidFill>
                <a:srgbClr val="DDDDDD"/>
              </a:solidFill>
              <a:miter lim="800000"/>
              <a:headEnd/>
              <a:tailEnd/>
            </a:ln>
          </p:spPr>
          <p:txBody>
            <a:bodyPr wrap="none" anchor="ctr"/>
            <a:lstStyle/>
            <a:p>
              <a:pPr>
                <a:defRPr/>
              </a:pPr>
              <a:endParaRPr lang="en-US"/>
            </a:p>
          </p:txBody>
        </p:sp>
      </p:grpSp>
      <p:sp>
        <p:nvSpPr>
          <p:cNvPr id="15" name="Flowchart: Merge 14"/>
          <p:cNvSpPr/>
          <p:nvPr/>
        </p:nvSpPr>
        <p:spPr>
          <a:xfrm>
            <a:off x="6715125" y="1857375"/>
            <a:ext cx="571500" cy="500063"/>
          </a:xfrm>
          <a:prstGeom prst="flowChartMerge">
            <a:avLst/>
          </a:prstGeom>
          <a:solidFill>
            <a:schemeClr val="tx1">
              <a:lumMod val="95000"/>
            </a:schemeClr>
          </a:solidFill>
          <a:ln>
            <a:solidFill>
              <a:schemeClr val="tx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y choice.jpg"/>
          <p:cNvPicPr>
            <a:picLocks noChangeAspect="1"/>
          </p:cNvPicPr>
          <p:nvPr/>
        </p:nvPicPr>
        <p:blipFill>
          <a:blip r:embed="rId2" cstate="print"/>
          <a:srcRect/>
          <a:stretch>
            <a:fillRect/>
          </a:stretch>
        </p:blipFill>
        <p:spPr bwMode="auto">
          <a:xfrm>
            <a:off x="1718494" y="404664"/>
            <a:ext cx="6021858" cy="602185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18" name="Picture 2" descr="D:\My Documents\My Pictures\life saver.jpg"/>
          <p:cNvPicPr>
            <a:picLocks noChangeAspect="1" noChangeArrowheads="1"/>
          </p:cNvPicPr>
          <p:nvPr/>
        </p:nvPicPr>
        <p:blipFill>
          <a:blip r:embed="rId2" cstate="print"/>
          <a:srcRect/>
          <a:stretch>
            <a:fillRect/>
          </a:stretch>
        </p:blipFill>
        <p:spPr bwMode="auto">
          <a:xfrm>
            <a:off x="1714500" y="0"/>
            <a:ext cx="5786438" cy="6786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1"/>
          <p:cNvSpPr>
            <a:spLocks noChangeArrowheads="1"/>
          </p:cNvSpPr>
          <p:nvPr/>
        </p:nvSpPr>
        <p:spPr bwMode="auto">
          <a:xfrm>
            <a:off x="395536" y="553998"/>
            <a:ext cx="8496944" cy="5632311"/>
          </a:xfrm>
          <a:prstGeom prst="rect">
            <a:avLst/>
          </a:prstGeom>
          <a:noFill/>
          <a:ln w="9525">
            <a:noFill/>
            <a:miter lim="800000"/>
            <a:headEnd/>
            <a:tailEnd/>
          </a:ln>
        </p:spPr>
        <p:txBody>
          <a:bodyPr wrap="square" anchor="ctr">
            <a:spAutoFit/>
          </a:bodyPr>
          <a:lstStyle/>
          <a:p>
            <a:pPr indent="274638" algn="justLow" eaLnBrk="0" hangingPunct="0">
              <a:defRPr/>
            </a:pPr>
            <a:r>
              <a:rPr lang="ar-SA" altLang="zh-CN" sz="3600" b="1" dirty="0">
                <a:latin typeface="Sakkal Majalla" pitchFamily="2" charset="-78"/>
                <a:ea typeface="SimSun" pitchFamily="2" charset="-122"/>
                <a:cs typeface="Sakkal Majalla" pitchFamily="2" charset="-78"/>
              </a:rPr>
              <a:t>"تعجيل الجهود لمعالجة تقاطع فيروس نقص المناعة البشرية مع العنف ضد النساء والفتيات، وبالتحديد عوامل الخطورة الشائعة، من خلال استراتيجيات التصدي للعنف المنزلي والعنف الجنسي، </a:t>
            </a:r>
            <a:r>
              <a:rPr lang="en-US" altLang="zh-CN" sz="3600" b="1" dirty="0">
                <a:latin typeface="Sakkal Majalla" pitchFamily="2" charset="-78"/>
                <a:ea typeface="SimSun" pitchFamily="2" charset="-122"/>
                <a:cs typeface="Sakkal Majalla" pitchFamily="2" charset="-78"/>
              </a:rPr>
              <a:t>..</a:t>
            </a:r>
            <a:r>
              <a:rPr lang="ar-SA" altLang="zh-CN" sz="3600" b="1" dirty="0">
                <a:latin typeface="Sakkal Majalla" pitchFamily="2" charset="-78"/>
                <a:ea typeface="SimSun" pitchFamily="2" charset="-122"/>
                <a:cs typeface="Sakkal Majalla" pitchFamily="2" charset="-78"/>
              </a:rPr>
              <a:t>مع تلبية احتياجاتهم المحددة لخدمات الرعاية الصحية الجنسية والإنجابية، فضلاً عن تشخيص فيروس نقص المناعة البشرية (الإيدز)، وبأسعار معقولة يمكن الوصول إليها للعلاج والوقاية، بما في ذلك المشتريات والإمدادات من سلع </a:t>
            </a:r>
            <a:r>
              <a:rPr lang="ar-SA" altLang="zh-CN" sz="3600" b="1" u="sng" dirty="0">
                <a:latin typeface="Sakkal Majalla" pitchFamily="2" charset="-78"/>
                <a:ea typeface="SimSun" pitchFamily="2" charset="-122"/>
                <a:cs typeface="Sakkal Majalla" pitchFamily="2" charset="-78"/>
              </a:rPr>
              <a:t>الوقاية الآمنة والفعالة</a:t>
            </a:r>
            <a:r>
              <a:rPr lang="ar-SA" altLang="zh-CN" sz="3600" b="1" dirty="0">
                <a:latin typeface="Sakkal Majalla" pitchFamily="2" charset="-78"/>
                <a:ea typeface="SimSun" pitchFamily="2" charset="-122"/>
                <a:cs typeface="Sakkal Majalla" pitchFamily="2" charset="-78"/>
              </a:rPr>
              <a:t>، بما في ذلك </a:t>
            </a:r>
            <a:r>
              <a:rPr lang="ar-SA" altLang="zh-CN" sz="3600" b="1" dirty="0">
                <a:ln>
                  <a:solidFill>
                    <a:schemeClr val="bg1"/>
                  </a:solidFill>
                </a:ln>
                <a:solidFill>
                  <a:srgbClr val="FF0000"/>
                </a:solidFill>
                <a:latin typeface="Sakkal Majalla" pitchFamily="2" charset="-78"/>
                <a:ea typeface="SimSun" pitchFamily="2" charset="-122"/>
                <a:cs typeface="Sakkal Majalla" pitchFamily="2" charset="-78"/>
              </a:rPr>
              <a:t>الواقيات الذكرية والأنثوية</a:t>
            </a:r>
            <a:r>
              <a:rPr lang="ar-SA" altLang="zh-CN" sz="3600" b="1" dirty="0">
                <a:latin typeface="Sakkal Majalla" pitchFamily="2" charset="-78"/>
                <a:ea typeface="SimSun" pitchFamily="2" charset="-122"/>
                <a:cs typeface="Sakkal Majalla" pitchFamily="2" charset="-78"/>
              </a:rPr>
              <a:t>".</a:t>
            </a:r>
            <a:endParaRPr lang="en-US" altLang="zh-CN" sz="3600" b="1" dirty="0">
              <a:latin typeface="Sakkal Majalla" pitchFamily="2" charset="-78"/>
              <a:ea typeface="SimSun" pitchFamily="2" charset="-122"/>
              <a:cs typeface="Sakkal Majalla" pitchFamily="2" charset="-78"/>
            </a:endParaRPr>
          </a:p>
          <a:p>
            <a:pPr indent="274638" algn="justLow" eaLnBrk="0" hangingPunct="0">
              <a:defRPr/>
            </a:pPr>
            <a:r>
              <a:rPr lang="en-US" altLang="zh-CN" sz="3600" b="1" dirty="0">
                <a:ln>
                  <a:solidFill>
                    <a:schemeClr val="bg1"/>
                  </a:solidFill>
                </a:ln>
                <a:solidFill>
                  <a:srgbClr val="FF0000"/>
                </a:solidFill>
                <a:latin typeface="Sakkal Majalla" pitchFamily="2" charset="-78"/>
                <a:ea typeface="SimSun" pitchFamily="2" charset="-122"/>
                <a:cs typeface="Sakkal Majalla" pitchFamily="2" charset="-78"/>
              </a:rPr>
              <a:t>			</a:t>
            </a:r>
            <a:r>
              <a:rPr lang="ar-SA" altLang="zh-CN" sz="3200" b="1" dirty="0">
                <a:ln>
                  <a:solidFill>
                    <a:schemeClr val="bg1"/>
                  </a:solidFill>
                </a:ln>
                <a:solidFill>
                  <a:srgbClr val="FF0000"/>
                </a:solidFill>
                <a:latin typeface="Sakkal Majalla" pitchFamily="2" charset="-78"/>
                <a:ea typeface="SimSun" pitchFamily="2" charset="-122"/>
                <a:cs typeface="Sakkal Majalla" pitchFamily="2" charset="-78"/>
              </a:rPr>
              <a:t>البند </a:t>
            </a:r>
            <a:r>
              <a:rPr lang="en-GB" altLang="zh-CN" sz="3200" b="1" dirty="0">
                <a:ln>
                  <a:solidFill>
                    <a:schemeClr val="bg1"/>
                  </a:solidFill>
                </a:ln>
                <a:solidFill>
                  <a:srgbClr val="FF0000"/>
                </a:solidFill>
                <a:latin typeface="Sakkal Majalla" pitchFamily="2" charset="-78"/>
                <a:ea typeface="SimSun" pitchFamily="2" charset="-122"/>
                <a:cs typeface="Sakkal Majalla" pitchFamily="2" charset="-78"/>
              </a:rPr>
              <a:t>(C/</a:t>
            </a:r>
            <a:r>
              <a:rPr lang="en-GB" altLang="zh-CN" sz="3200" b="1" dirty="0" err="1">
                <a:ln>
                  <a:solidFill>
                    <a:schemeClr val="bg1"/>
                  </a:solidFill>
                </a:ln>
                <a:solidFill>
                  <a:srgbClr val="FF0000"/>
                </a:solidFill>
                <a:latin typeface="Sakkal Majalla" pitchFamily="2" charset="-78"/>
                <a:ea typeface="SimSun" pitchFamily="2" charset="-122"/>
                <a:cs typeface="Sakkal Majalla" pitchFamily="2" charset="-78"/>
              </a:rPr>
              <a:t>jjj</a:t>
            </a:r>
            <a:r>
              <a:rPr lang="en-GB" altLang="zh-CN" sz="3200" b="1" dirty="0">
                <a:ln>
                  <a:solidFill>
                    <a:schemeClr val="bg1"/>
                  </a:solidFill>
                </a:ln>
                <a:solidFill>
                  <a:srgbClr val="FF0000"/>
                </a:solidFill>
                <a:latin typeface="Sakkal Majalla" pitchFamily="2" charset="-78"/>
                <a:ea typeface="SimSun" pitchFamily="2" charset="-122"/>
                <a:cs typeface="Sakkal Majalla" pitchFamily="2" charset="-78"/>
              </a:rPr>
              <a:t>)</a:t>
            </a:r>
            <a:r>
              <a:rPr lang="ar-EG" altLang="zh-CN" sz="3200" b="1" dirty="0">
                <a:ln>
                  <a:solidFill>
                    <a:schemeClr val="bg1"/>
                  </a:solidFill>
                </a:ln>
                <a:solidFill>
                  <a:srgbClr val="FF0000"/>
                </a:solidFill>
                <a:latin typeface="Sakkal Majalla" pitchFamily="2" charset="-78"/>
                <a:ea typeface="SimSun" pitchFamily="2" charset="-122"/>
                <a:cs typeface="Sakkal Majalla" pitchFamily="2" charset="-78"/>
              </a:rPr>
              <a:t>وثيقة العنف مارس 2013</a:t>
            </a:r>
            <a:endParaRPr lang="en-US" altLang="zh-CN" sz="3200" b="1" dirty="0">
              <a:ln>
                <a:solidFill>
                  <a:schemeClr val="bg1"/>
                </a:solidFill>
              </a:ln>
              <a:solidFill>
                <a:srgbClr val="FF0000"/>
              </a:solidFill>
              <a:latin typeface="Sakkal Majalla" pitchFamily="2" charset="-78"/>
              <a:ea typeface="SimSun" pitchFamily="2" charset="-122"/>
              <a:cs typeface="Sakkal Majalla" pitchFamily="2" charset="-78"/>
            </a:endParaRPr>
          </a:p>
        </p:txBody>
      </p:sp>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179512" y="836712"/>
            <a:ext cx="8571103" cy="3831818"/>
          </a:xfrm>
          <a:prstGeom prst="rect">
            <a:avLst/>
          </a:prstGeom>
          <a:noFill/>
          <a:ln w="9525">
            <a:noFill/>
            <a:miter lim="800000"/>
            <a:headEnd/>
            <a:tailEnd/>
          </a:ln>
          <a:effectLst/>
        </p:spPr>
        <p:txBody>
          <a:bodyPr wrap="square">
            <a:spAutoFit/>
          </a:bodyPr>
          <a:lstStyle/>
          <a:p>
            <a:pPr algn="ctr">
              <a:lnSpc>
                <a:spcPct val="150000"/>
              </a:lnSpc>
              <a:defRPr/>
            </a:pPr>
            <a:r>
              <a:rPr lang="ar-EG" altLang="zh-CN" sz="5400" u="sng" dirty="0">
                <a:ln w="6350">
                  <a:noFill/>
                </a:ln>
                <a:solidFill>
                  <a:srgbClr val="FF0000"/>
                </a:solidFill>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سؤال</a:t>
            </a:r>
            <a:r>
              <a:rPr lang="ar-EG" altLang="zh-CN" sz="5400" dirty="0">
                <a:ln w="6350">
                  <a:noFill/>
                </a:ln>
                <a:solidFill>
                  <a:srgbClr val="FF0000"/>
                </a:solidFill>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 إذا كان المقصود بالعنف الجنسي </a:t>
            </a:r>
            <a:r>
              <a:rPr lang="ar-EG" altLang="zh-CN" sz="5400" dirty="0" smtClean="0">
                <a:ln w="6350">
                  <a:noFill/>
                </a:ln>
                <a:solidFill>
                  <a:srgbClr val="FF0000"/>
                </a:solidFill>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هو</a:t>
            </a:r>
            <a:r>
              <a:rPr lang="ar-SA" altLang="zh-CN" sz="5400" dirty="0" smtClean="0">
                <a:ln w="6350">
                  <a:noFill/>
                </a:ln>
                <a:solidFill>
                  <a:srgbClr val="FF0000"/>
                </a:solidFill>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 </a:t>
            </a:r>
            <a:r>
              <a:rPr lang="ar-EG" altLang="zh-CN" sz="5400" dirty="0" smtClean="0">
                <a:ln w="6350">
                  <a:noFill/>
                </a:ln>
                <a:solidFill>
                  <a:srgbClr val="FF0000"/>
                </a:solidFill>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الاغتصاب</a:t>
            </a:r>
            <a:r>
              <a:rPr lang="ar-EG" altLang="zh-CN" sz="5400" dirty="0">
                <a:ln w="6350">
                  <a:noFill/>
                </a:ln>
                <a:solidFill>
                  <a:srgbClr val="FF0000"/>
                </a:solidFill>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 فهل سيتم أثناء </a:t>
            </a:r>
            <a:r>
              <a:rPr lang="ar-EG" altLang="zh-CN" sz="5400" dirty="0" smtClean="0">
                <a:ln w="6350">
                  <a:noFill/>
                </a:ln>
                <a:solidFill>
                  <a:srgbClr val="FF0000"/>
                </a:solidFill>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الاغتصاب</a:t>
            </a:r>
            <a:r>
              <a:rPr lang="ar-SA" altLang="zh-CN" sz="5400" dirty="0">
                <a:ln w="6350">
                  <a:noFill/>
                </a:ln>
                <a:solidFill>
                  <a:srgbClr val="FF0000"/>
                </a:solidFill>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 </a:t>
            </a:r>
            <a:r>
              <a:rPr lang="ar-SA" altLang="zh-CN" sz="5400" dirty="0" smtClean="0">
                <a:ln w="6350">
                  <a:noFill/>
                </a:ln>
                <a:solidFill>
                  <a:srgbClr val="FF0000"/>
                </a:solidFill>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ب</a:t>
            </a:r>
            <a:r>
              <a:rPr lang="ar-EG" altLang="zh-CN" sz="5400" dirty="0" smtClean="0">
                <a:ln w="6350">
                  <a:noFill/>
                </a:ln>
                <a:solidFill>
                  <a:srgbClr val="FF0000"/>
                </a:solidFill>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استخدام </a:t>
            </a:r>
            <a:r>
              <a:rPr lang="ar-EG" altLang="zh-CN" sz="5400" dirty="0">
                <a:ln w="6350">
                  <a:noFill/>
                </a:ln>
                <a:solidFill>
                  <a:srgbClr val="FF0000"/>
                </a:solidFill>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الواقيات الذكرية والأنثوية؟؟</a:t>
            </a:r>
            <a:endParaRPr lang="ar-EG" altLang="zh-CN" sz="5400" dirty="0">
              <a:effectLst>
                <a:glow rad="228600">
                  <a:schemeClr val="bg1">
                    <a:alpha val="40000"/>
                  </a:schemeClr>
                </a:glow>
                <a:outerShdw blurRad="38100" dist="38100" dir="2700000" algn="tl">
                  <a:srgbClr val="000000"/>
                </a:outerShdw>
              </a:effectLst>
              <a:latin typeface="Sakkal Majalla" pitchFamily="2" charset="-78"/>
              <a:cs typeface="Sakkal Majalla"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1" name="Rectangle 1"/>
          <p:cNvSpPr>
            <a:spLocks noChangeArrowheads="1"/>
          </p:cNvSpPr>
          <p:nvPr/>
        </p:nvSpPr>
        <p:spPr bwMode="auto">
          <a:xfrm>
            <a:off x="539552" y="130780"/>
            <a:ext cx="8054595" cy="6545791"/>
          </a:xfrm>
          <a:prstGeom prst="rect">
            <a:avLst/>
          </a:prstGeom>
          <a:noFill/>
          <a:ln w="9525">
            <a:noFill/>
            <a:miter lim="800000"/>
            <a:headEnd/>
            <a:tailEnd/>
          </a:ln>
          <a:effectLst/>
        </p:spPr>
        <p:txBody>
          <a:bodyPr wrap="square" anchor="ctr">
            <a:spAutoFit/>
          </a:bodyPr>
          <a:lstStyle/>
          <a:p>
            <a:pPr indent="269875" algn="justLow" eaLnBrk="0" hangingPunct="0">
              <a:lnSpc>
                <a:spcPct val="150000"/>
              </a:lnSpc>
              <a:defRPr/>
            </a:pPr>
            <a:r>
              <a:rPr lang="ar-EG" sz="40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Sakkal Majalla" pitchFamily="2" charset="-78"/>
                <a:cs typeface="Sakkal Majalla" pitchFamily="2" charset="-78"/>
              </a:rPr>
              <a:t>"</a:t>
            </a:r>
            <a:r>
              <a:rPr lang="ar-SA" sz="40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Sakkal Majalla" pitchFamily="2" charset="-78"/>
                <a:cs typeface="Sakkal Majalla" pitchFamily="2" charset="-78"/>
              </a:rPr>
              <a:t>الدعم المؤسسي، بالنسبة للفتيات المتزوجات بالفعل و/أو الحوامل </a:t>
            </a:r>
            <a:r>
              <a:rPr lang="ar-EG" sz="40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Sakkal Majalla" pitchFamily="2" charset="-78"/>
                <a:cs typeface="Sakkal Majalla" pitchFamily="2" charset="-78"/>
              </a:rPr>
              <a:t>.. </a:t>
            </a:r>
            <a:r>
              <a:rPr lang="ar-SA" sz="40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Sakkal Majalla" pitchFamily="2" charset="-78"/>
                <a:cs typeface="Sakkal Majalla" pitchFamily="2" charset="-78"/>
              </a:rPr>
              <a:t>مع التركيز على إبقاء الفتيات في المدارس من خلال مرحلة ما بعد التعليم الابتدائي</a:t>
            </a:r>
            <a:r>
              <a:rPr lang="ar-EG" sz="40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Sakkal Majalla" pitchFamily="2" charset="-78"/>
                <a:cs typeface="Sakkal Majalla" pitchFamily="2" charset="-78"/>
              </a:rPr>
              <a:t>.. </a:t>
            </a:r>
            <a:r>
              <a:rPr lang="ar-SA" sz="40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Sakkal Majalla" pitchFamily="2" charset="-78"/>
                <a:cs typeface="Sakkal Majalla" pitchFamily="2" charset="-78"/>
              </a:rPr>
              <a:t>وأن يشاركن في التعليم بأنفسهن، بما في ذلك من خلال إنشاء مرافق سكنية آمنة ورعاية الأطفال، وزيادة الحوافز المالية للنساء وأسرهن عند الاقتضاء</a:t>
            </a:r>
            <a:r>
              <a:rPr lang="ar-EG" sz="40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Sakkal Majalla" pitchFamily="2" charset="-78"/>
                <a:cs typeface="Sakkal Majalla" pitchFamily="2" charset="-78"/>
              </a:rPr>
              <a:t>”.</a:t>
            </a:r>
          </a:p>
          <a:p>
            <a:pPr indent="269875" algn="justLow" eaLnBrk="0" hangingPunct="0">
              <a:lnSpc>
                <a:spcPct val="150000"/>
              </a:lnSpc>
              <a:defRPr/>
            </a:pPr>
            <a:r>
              <a:rPr lang="ar-EG" sz="3600" dirty="0">
                <a:ln w="10541" cmpd="sng">
                  <a:solidFill>
                    <a:schemeClr val="tx1"/>
                  </a:solidFill>
                  <a:prstDash val="solid"/>
                </a:ln>
                <a:solidFill>
                  <a:srgbClr val="FF0000"/>
                </a:solidFill>
                <a:latin typeface="Sakkal Majalla" pitchFamily="2" charset="-78"/>
                <a:cs typeface="Sakkal Majalla" pitchFamily="2" charset="-78"/>
              </a:rPr>
              <a:t>البند “</a:t>
            </a:r>
            <a:r>
              <a:rPr lang="en-US" sz="3600" dirty="0">
                <a:ln w="10541" cmpd="sng">
                  <a:solidFill>
                    <a:schemeClr val="tx1"/>
                  </a:solidFill>
                  <a:prstDash val="solid"/>
                </a:ln>
                <a:solidFill>
                  <a:srgbClr val="FF0000"/>
                </a:solidFill>
                <a:latin typeface="Sakkal Majalla" pitchFamily="2" charset="-78"/>
                <a:cs typeface="Sakkal Majalla" pitchFamily="2" charset="-78"/>
              </a:rPr>
              <a:t>(B/</a:t>
            </a:r>
            <a:r>
              <a:rPr lang="en-US" sz="3600" dirty="0" err="1">
                <a:ln w="10541" cmpd="sng">
                  <a:solidFill>
                    <a:schemeClr val="tx1"/>
                  </a:solidFill>
                  <a:prstDash val="solid"/>
                </a:ln>
                <a:solidFill>
                  <a:srgbClr val="FF0000"/>
                </a:solidFill>
                <a:latin typeface="Sakkal Majalla" pitchFamily="2" charset="-78"/>
                <a:cs typeface="Sakkal Majalla" pitchFamily="2" charset="-78"/>
              </a:rPr>
              <a:t>rr</a:t>
            </a:r>
            <a:r>
              <a:rPr lang="en-US" sz="3600" dirty="0">
                <a:ln w="10541" cmpd="sng">
                  <a:solidFill>
                    <a:schemeClr val="tx1"/>
                  </a:solidFill>
                  <a:prstDash val="solid"/>
                </a:ln>
                <a:solidFill>
                  <a:srgbClr val="FF0000"/>
                </a:solidFill>
                <a:latin typeface="Sakkal Majalla" pitchFamily="2" charset="-78"/>
                <a:cs typeface="Sakkal Majalla" pitchFamily="2" charset="-78"/>
              </a:rPr>
              <a:t>)</a:t>
            </a:r>
            <a:r>
              <a:rPr lang="ar-EG" sz="3600" dirty="0">
                <a:ln w="10541" cmpd="sng">
                  <a:solidFill>
                    <a:schemeClr val="tx1"/>
                  </a:solidFill>
                  <a:prstDash val="solid"/>
                </a:ln>
                <a:solidFill>
                  <a:srgbClr val="FF0000"/>
                </a:solidFill>
                <a:latin typeface="Sakkal Majalla" pitchFamily="2" charset="-78"/>
                <a:cs typeface="Sakkal Majalla" pitchFamily="2" charset="-78"/>
              </a:rPr>
              <a:t>- وثيقة العنف- مارس 2013</a:t>
            </a:r>
            <a:endParaRPr lang="en-US" sz="3600" dirty="0">
              <a:ln w="10541" cmpd="sng">
                <a:solidFill>
                  <a:schemeClr val="tx1"/>
                </a:solidFill>
                <a:prstDash val="solid"/>
              </a:ln>
              <a:solidFill>
                <a:srgbClr val="FF0000"/>
              </a:solidFill>
              <a:latin typeface="Sakkal Majalla" pitchFamily="2" charset="-78"/>
              <a:cs typeface="Sakkal Majalla"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07201">
                                            <p:txEl>
                                              <p:pRg st="0" end="0"/>
                                            </p:txEl>
                                          </p:spTgt>
                                        </p:tgtEl>
                                        <p:attrNameLst>
                                          <p:attrName>style.visibility</p:attrName>
                                        </p:attrNameLst>
                                      </p:cBhvr>
                                      <p:to>
                                        <p:strVal val="visible"/>
                                      </p:to>
                                    </p:set>
                                    <p:anim calcmode="lin" valueType="num">
                                      <p:cBhvr>
                                        <p:cTn id="7" dur="1000" fill="hold"/>
                                        <p:tgtEl>
                                          <p:spTgt spid="307201">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07201">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07201">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307201">
                                            <p:txEl>
                                              <p:pRg st="1" end="1"/>
                                            </p:txEl>
                                          </p:spTgt>
                                        </p:tgtEl>
                                        <p:attrNameLst>
                                          <p:attrName>style.visibility</p:attrName>
                                        </p:attrNameLst>
                                      </p:cBhvr>
                                      <p:to>
                                        <p:strVal val="visible"/>
                                      </p:to>
                                    </p:set>
                                    <p:anim calcmode="lin" valueType="num">
                                      <p:cBhvr>
                                        <p:cTn id="14" dur="1000" fill="hold"/>
                                        <p:tgtEl>
                                          <p:spTgt spid="307201">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307201">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0720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755576" y="620688"/>
            <a:ext cx="7701111" cy="3831818"/>
          </a:xfrm>
          <a:prstGeom prst="rect">
            <a:avLst/>
          </a:prstGeom>
          <a:noFill/>
          <a:ln w="9525">
            <a:noFill/>
            <a:miter lim="800000"/>
            <a:headEnd/>
            <a:tailEnd/>
          </a:ln>
          <a:effectLst/>
        </p:spPr>
        <p:txBody>
          <a:bodyPr wrap="square">
            <a:spAutoFit/>
          </a:bodyPr>
          <a:lstStyle/>
          <a:p>
            <a:pPr algn="ctr">
              <a:lnSpc>
                <a:spcPct val="150000"/>
              </a:lnSpc>
              <a:defRPr/>
            </a:pPr>
            <a:r>
              <a:rPr lang="ar-EG" altLang="zh-CN" sz="5400" u="sng" dirty="0">
                <a:ln w="6350">
                  <a:noFill/>
                </a:ln>
                <a:solidFill>
                  <a:srgbClr val="FF0000"/>
                </a:solidFill>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سؤال</a:t>
            </a:r>
            <a:r>
              <a:rPr lang="ar-EG" altLang="zh-CN" sz="5400" dirty="0">
                <a:ln w="6350">
                  <a:noFill/>
                </a:ln>
                <a:solidFill>
                  <a:srgbClr val="FF0000"/>
                </a:solidFill>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 إذا كان المقصود </a:t>
            </a:r>
            <a:r>
              <a:rPr lang="ar-EG" altLang="zh-CN" sz="5400" dirty="0" smtClean="0">
                <a:ln w="6350">
                  <a:noFill/>
                </a:ln>
                <a:solidFill>
                  <a:srgbClr val="FF0000"/>
                </a:solidFill>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الفتيات</a:t>
            </a:r>
            <a:r>
              <a:rPr lang="ar-SA" altLang="zh-CN" sz="5400" dirty="0" smtClean="0">
                <a:ln w="6350">
                  <a:noFill/>
                </a:ln>
                <a:solidFill>
                  <a:srgbClr val="FF0000"/>
                </a:solidFill>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 </a:t>
            </a:r>
            <a:r>
              <a:rPr lang="ar-EG" altLang="zh-CN" sz="5400" dirty="0" smtClean="0">
                <a:ln w="6350">
                  <a:noFill/>
                </a:ln>
                <a:solidFill>
                  <a:srgbClr val="FF0000"/>
                </a:solidFill>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المتزوجات</a:t>
            </a:r>
            <a:r>
              <a:rPr lang="ar-EG" altLang="zh-CN" sz="5400" dirty="0">
                <a:ln w="6350">
                  <a:noFill/>
                </a:ln>
                <a:solidFill>
                  <a:srgbClr val="FF0000"/>
                </a:solidFill>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 هل هن بحاجة </a:t>
            </a:r>
            <a:r>
              <a:rPr lang="ar-EG" altLang="zh-CN" sz="5400" dirty="0" smtClean="0">
                <a:ln w="6350">
                  <a:noFill/>
                </a:ln>
                <a:solidFill>
                  <a:srgbClr val="FF0000"/>
                </a:solidFill>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لمرافق</a:t>
            </a:r>
            <a:r>
              <a:rPr lang="ar-SA" altLang="zh-CN" sz="5400" dirty="0" smtClean="0">
                <a:ln w="6350">
                  <a:noFill/>
                </a:ln>
                <a:solidFill>
                  <a:srgbClr val="FF0000"/>
                </a:solidFill>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 </a:t>
            </a:r>
            <a:r>
              <a:rPr lang="ar-EG" altLang="zh-CN" sz="5400" dirty="0" smtClean="0">
                <a:ln w="6350">
                  <a:noFill/>
                </a:ln>
                <a:solidFill>
                  <a:srgbClr val="FF0000"/>
                </a:solidFill>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سكنية </a:t>
            </a:r>
            <a:r>
              <a:rPr lang="ar-EG" altLang="zh-CN" sz="5400" dirty="0">
                <a:ln w="6350">
                  <a:noFill/>
                </a:ln>
                <a:solidFill>
                  <a:srgbClr val="FF0000"/>
                </a:solidFill>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آمنة لهن ولأطفالهن؟؟</a:t>
            </a:r>
            <a:endParaRPr lang="ar-EG" altLang="zh-CN" sz="5400" dirty="0">
              <a:effectLst>
                <a:glow rad="228600">
                  <a:schemeClr val="bg1">
                    <a:alpha val="40000"/>
                  </a:schemeClr>
                </a:glow>
                <a:outerShdw blurRad="38100" dist="38100" dir="2700000" algn="tl">
                  <a:srgbClr val="000000"/>
                </a:outerShdw>
              </a:effectLst>
              <a:latin typeface="Sakkal Majalla" pitchFamily="2" charset="-78"/>
              <a:cs typeface="Sakkal Majalla"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1979712" y="1484784"/>
            <a:ext cx="6912768" cy="4248471"/>
          </a:xfrm>
          <a:prstGeom prst="rect">
            <a:avLst/>
          </a:prstGeom>
          <a:noFill/>
          <a:ln>
            <a:solidFill>
              <a:schemeClr val="accent1">
                <a:lumMod val="40000"/>
                <a:lumOff val="6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2800" b="1" dirty="0" smtClean="0">
                <a:solidFill>
                  <a:srgbClr val="FF3F3F"/>
                </a:solidFill>
              </a:rPr>
              <a:t>(</a:t>
            </a:r>
            <a:r>
              <a:rPr lang="ar-SA" sz="2800" b="1" dirty="0">
                <a:solidFill>
                  <a:srgbClr val="FF3F3F"/>
                </a:solidFill>
              </a:rPr>
              <a:t>إن الطريقة الوحيدة نحو تصحيح المسار المادي المنحرف للإنسان الغربي المعاصر </a:t>
            </a:r>
            <a:r>
              <a:rPr lang="ar-SA" sz="2800" b="1" u="sng" dirty="0">
                <a:solidFill>
                  <a:srgbClr val="009900"/>
                </a:solidFill>
              </a:rPr>
              <a:t>هو عودته إلى الإيمان بقوة مهيمنة على مصير الإنسان،</a:t>
            </a:r>
            <a:r>
              <a:rPr lang="ar-SA" sz="2800" b="1" u="sng" dirty="0">
                <a:solidFill>
                  <a:srgbClr val="FF3F3F"/>
                </a:solidFill>
              </a:rPr>
              <a:t> </a:t>
            </a:r>
            <a:r>
              <a:rPr lang="ar-SA" sz="2800" b="1" dirty="0">
                <a:solidFill>
                  <a:srgbClr val="FF3F3F"/>
                </a:solidFill>
              </a:rPr>
              <a:t>وهي التي تحدد له قيمة ومسؤولياته الأخلاقية والاجتماعية، وكذلك الإيمان بوجود قيم أخلاقية عالية وموضوعية شاملة لكل البشر، وهي تعلو على كل اعتبارات الحرية الفردية التي لا تحدها حدود</a:t>
            </a:r>
            <a:r>
              <a:rPr lang="ar-SA" sz="2800" b="1" dirty="0" smtClean="0">
                <a:solidFill>
                  <a:srgbClr val="FF3F3F"/>
                </a:solidFill>
              </a:rPr>
              <a:t>) </a:t>
            </a:r>
            <a:r>
              <a:rPr lang="ar-SA" sz="2800" b="1" dirty="0">
                <a:solidFill>
                  <a:srgbClr val="FF3F3F"/>
                </a:solidFill>
              </a:rPr>
              <a:t>الروائي الروسي </a:t>
            </a:r>
            <a:r>
              <a:rPr lang="ar-SA" sz="2800" b="1" dirty="0" err="1">
                <a:solidFill>
                  <a:srgbClr val="FF3F3F"/>
                </a:solidFill>
              </a:rPr>
              <a:t>سولجنستين</a:t>
            </a:r>
            <a:r>
              <a:rPr lang="ar-SA" sz="2800" b="1" dirty="0">
                <a:solidFill>
                  <a:srgbClr val="FF3F3F"/>
                </a:solidFill>
              </a:rPr>
              <a:t> (</a:t>
            </a:r>
            <a:r>
              <a:rPr lang="en-US" sz="2800" b="1" dirty="0">
                <a:solidFill>
                  <a:srgbClr val="FF3F3F"/>
                </a:solidFill>
              </a:rPr>
              <a:t>COLGNCEETN</a:t>
            </a:r>
            <a:r>
              <a:rPr lang="ar-SA" sz="2800" b="1" dirty="0" smtClean="0">
                <a:solidFill>
                  <a:srgbClr val="FF3F3F"/>
                </a:solidFill>
              </a:rPr>
              <a:t>)</a:t>
            </a:r>
            <a:endParaRPr lang="en-US" sz="2800" dirty="0">
              <a:solidFill>
                <a:srgbClr val="FF3F3F"/>
              </a:solidFill>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09780" y="260648"/>
            <a:ext cx="1282700" cy="1587500"/>
          </a:xfrm>
          <a:prstGeom prst="rect">
            <a:avLst/>
          </a:prstGeom>
          <a:effectLst>
            <a:softEdge rad="63500"/>
          </a:effectLst>
        </p:spPr>
      </p:pic>
      <p:pic>
        <p:nvPicPr>
          <p:cNvPr id="6" name="صورة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512" y="317210"/>
            <a:ext cx="6260074" cy="2535726"/>
          </a:xfrm>
          <a:prstGeom prst="rect">
            <a:avLst/>
          </a:prstGeom>
        </p:spPr>
      </p:pic>
    </p:spTree>
    <p:extLst>
      <p:ext uri="{BB962C8B-B14F-4D97-AF65-F5344CB8AC3E}">
        <p14:creationId xmlns:p14="http://schemas.microsoft.com/office/powerpoint/2010/main" val="1993702553"/>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14" presetClass="entr" presetSubtype="1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randombar(horizontal)">
                                      <p:cBhvr>
                                        <p:cTn id="18" dur="500"/>
                                        <p:tgtEl>
                                          <p:spTgt spid="6"/>
                                        </p:tgtEl>
                                      </p:cBhvr>
                                    </p:animEffect>
                                  </p:childTnLst>
                                </p:cTn>
                              </p:par>
                            </p:childTnLst>
                          </p:cTn>
                        </p:par>
                        <p:par>
                          <p:cTn id="19" fill="hold">
                            <p:stCondLst>
                              <p:cond delay="1000"/>
                            </p:stCondLst>
                            <p:childTnLst>
                              <p:par>
                                <p:cTn id="20" presetID="42" presetClass="entr" presetSubtype="0"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82" name="Picture 2" descr="D:\My Documents\My Pictures\teen p.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746" name="Rectangle 2"/>
          <p:cNvSpPr>
            <a:spLocks noChangeArrowheads="1"/>
          </p:cNvSpPr>
          <p:nvPr/>
        </p:nvSpPr>
        <p:spPr bwMode="auto">
          <a:xfrm>
            <a:off x="-104775" y="642938"/>
            <a:ext cx="9391650" cy="2308324"/>
          </a:xfrm>
          <a:prstGeom prst="rect">
            <a:avLst/>
          </a:prstGeom>
          <a:noFill/>
          <a:ln w="9525">
            <a:noFill/>
            <a:miter lim="800000"/>
            <a:headEnd/>
            <a:tailEnd/>
          </a:ln>
          <a:effectLst/>
        </p:spPr>
        <p:txBody>
          <a:bodyPr>
            <a:spAutoFit/>
          </a:bodyPr>
          <a:lstStyle/>
          <a:p>
            <a:pPr algn="ctr">
              <a:defRPr/>
            </a:pPr>
            <a:r>
              <a:rPr lang="ar-EG" altLang="zh-CN" sz="7200" dirty="0">
                <a:ln w="6350">
                  <a:noFill/>
                </a:ln>
                <a:solidFill>
                  <a:srgbClr val="FF0000"/>
                </a:solidFill>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يعد عنفا ضد المرأة والفتاة</a:t>
            </a:r>
          </a:p>
          <a:p>
            <a:pPr algn="ctr">
              <a:defRPr/>
            </a:pPr>
            <a:endParaRPr lang="ar-EG" altLang="zh-CN" sz="7200" dirty="0">
              <a:effectLst>
                <a:glow rad="228600">
                  <a:schemeClr val="bg1">
                    <a:alpha val="40000"/>
                  </a:schemeClr>
                </a:glow>
                <a:outerShdw blurRad="38100" dist="38100" dir="2700000" algn="tl">
                  <a:srgbClr val="000000"/>
                </a:outerShdw>
              </a:effectLst>
              <a:latin typeface="Sakkal Majalla" pitchFamily="2" charset="-78"/>
              <a:cs typeface="Sakkal Majalla" pitchFamily="2" charset="-78"/>
            </a:endParaRPr>
          </a:p>
        </p:txBody>
      </p:sp>
      <p:sp>
        <p:nvSpPr>
          <p:cNvPr id="3" name="Rectangle 2"/>
          <p:cNvSpPr>
            <a:spLocks noChangeArrowheads="1"/>
          </p:cNvSpPr>
          <p:nvPr/>
        </p:nvSpPr>
        <p:spPr bwMode="auto">
          <a:xfrm>
            <a:off x="0" y="2373313"/>
            <a:ext cx="9215438" cy="1862048"/>
          </a:xfrm>
          <a:prstGeom prst="rect">
            <a:avLst/>
          </a:prstGeom>
          <a:noFill/>
          <a:ln w="9525">
            <a:noFill/>
            <a:miter lim="800000"/>
            <a:headEnd/>
            <a:tailEnd/>
          </a:ln>
          <a:effectLst/>
        </p:spPr>
        <p:txBody>
          <a:bodyPr>
            <a:spAutoFit/>
          </a:bodyPr>
          <a:lstStyle/>
          <a:p>
            <a:pPr algn="ctr">
              <a:lnSpc>
                <a:spcPct val="150000"/>
              </a:lnSpc>
              <a:defRPr/>
            </a:pPr>
            <a:r>
              <a:rPr lang="ar-EG" altLang="zh-CN" sz="4000" dirty="0">
                <a:solidFill>
                  <a:srgbClr val="FF0000"/>
                </a:solidFill>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a:t>
            </a:r>
            <a:r>
              <a:rPr lang="ar-EG" altLang="zh-CN" sz="4000" dirty="0">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 عدم السماح للمراهقات الحوامل بالانتظام في المدارس العادية</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415746"/>
                                        </p:tgtEl>
                                        <p:attrNameLst>
                                          <p:attrName>style.visibility</p:attrName>
                                        </p:attrNameLst>
                                      </p:cBhvr>
                                      <p:to>
                                        <p:strVal val="visible"/>
                                      </p:to>
                                    </p:set>
                                    <p:anim calcmode="lin" valueType="num">
                                      <p:cBhvr>
                                        <p:cTn id="7" dur="500" fill="hold"/>
                                        <p:tgtEl>
                                          <p:spTgt spid="415746"/>
                                        </p:tgtEl>
                                        <p:attrNameLst>
                                          <p:attrName>ppt_w</p:attrName>
                                        </p:attrNameLst>
                                      </p:cBhvr>
                                      <p:tavLst>
                                        <p:tav tm="0">
                                          <p:val>
                                            <p:fltVal val="0"/>
                                          </p:val>
                                        </p:tav>
                                        <p:tav tm="100000">
                                          <p:val>
                                            <p:strVal val="#ppt_w"/>
                                          </p:val>
                                        </p:tav>
                                      </p:tavLst>
                                    </p:anim>
                                    <p:anim calcmode="lin" valueType="num">
                                      <p:cBhvr>
                                        <p:cTn id="8" dur="500" fill="hold"/>
                                        <p:tgtEl>
                                          <p:spTgt spid="415746"/>
                                        </p:tgtEl>
                                        <p:attrNameLst>
                                          <p:attrName>ppt_h</p:attrName>
                                        </p:attrNameLst>
                                      </p:cBhvr>
                                      <p:tavLst>
                                        <p:tav tm="0">
                                          <p:val>
                                            <p:fltVal val="0"/>
                                          </p:val>
                                        </p:tav>
                                        <p:tav tm="100000">
                                          <p:val>
                                            <p:strVal val="#ppt_h"/>
                                          </p:val>
                                        </p:tav>
                                      </p:tavLst>
                                    </p:anim>
                                    <p:animEffect transition="in" filter="fade">
                                      <p:cBhvr>
                                        <p:cTn id="9" dur="500"/>
                                        <p:tgtEl>
                                          <p:spTgt spid="41574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5746" grpId="0"/>
      <p:bldP spid="3" grpId="0"/>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906" name="Picture 7" descr="http://t1.gstatic.com/images?q=tbn:ANd9GcS1nEBHwYnBxbIrmW7gyXDxPaR9wNRmYZb9U6agKbajV2fzLb9c"/>
          <p:cNvPicPr>
            <a:picLocks noChangeAspect="1" noChangeArrowheads="1"/>
          </p:cNvPicPr>
          <p:nvPr/>
        </p:nvPicPr>
        <p:blipFill>
          <a:blip r:embed="rId2" cstate="print"/>
          <a:srcRect/>
          <a:stretch>
            <a:fillRect/>
          </a:stretch>
        </p:blipFill>
        <p:spPr bwMode="auto">
          <a:xfrm>
            <a:off x="0" y="0"/>
            <a:ext cx="912495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4875" y="332656"/>
            <a:ext cx="9168875" cy="2308324"/>
          </a:xfrm>
          <a:prstGeom prst="rect">
            <a:avLst/>
          </a:prstGeom>
        </p:spPr>
        <p:txBody>
          <a:bodyPr>
            <a:spAutoFit/>
          </a:bodyPr>
          <a:lstStyle/>
          <a:p>
            <a:pPr algn="ctr">
              <a:defRPr/>
            </a:pPr>
            <a:r>
              <a:rPr lang="ar-EG" sz="7200" dirty="0">
                <a:ln w="12700">
                  <a:solidFill>
                    <a:schemeClr val="tx2">
                      <a:satMod val="155000"/>
                    </a:schemeClr>
                  </a:solidFill>
                  <a:prstDash val="solid"/>
                </a:ln>
                <a:solidFill>
                  <a:srgbClr val="FE563A"/>
                </a:solidFill>
                <a:effectLst>
                  <a:outerShdw blurRad="41275" dist="20320" dir="1800000" algn="tl" rotWithShape="0">
                    <a:srgbClr val="000000">
                      <a:alpha val="40000"/>
                    </a:srgbClr>
                  </a:outerShdw>
                </a:effectLst>
                <a:latin typeface="Sakkal Majalla" pitchFamily="2" charset="-78"/>
                <a:cs typeface="Sakkal Majalla" pitchFamily="2" charset="-78"/>
              </a:rPr>
              <a:t>لتمرير الوثيقة </a:t>
            </a:r>
            <a:r>
              <a:rPr lang="ar-EG" sz="7200" dirty="0" smtClean="0">
                <a:ln w="12700">
                  <a:solidFill>
                    <a:schemeClr val="tx2">
                      <a:satMod val="155000"/>
                    </a:schemeClr>
                  </a:solidFill>
                  <a:prstDash val="solid"/>
                </a:ln>
                <a:solidFill>
                  <a:srgbClr val="FE563A"/>
                </a:solidFill>
                <a:effectLst>
                  <a:outerShdw blurRad="41275" dist="20320" dir="1800000" algn="tl" rotWithShape="0">
                    <a:srgbClr val="000000">
                      <a:alpha val="40000"/>
                    </a:srgbClr>
                  </a:outerShdw>
                </a:effectLst>
                <a:latin typeface="Sakkal Majalla" pitchFamily="2" charset="-78"/>
                <a:cs typeface="Sakkal Majalla" pitchFamily="2" charset="-78"/>
              </a:rPr>
              <a:t>يتم </a:t>
            </a:r>
            <a:r>
              <a:rPr lang="ar-EG" sz="7200" dirty="0">
                <a:ln w="12700">
                  <a:solidFill>
                    <a:schemeClr val="tx2">
                      <a:satMod val="155000"/>
                    </a:schemeClr>
                  </a:solidFill>
                  <a:prstDash val="solid"/>
                </a:ln>
                <a:solidFill>
                  <a:srgbClr val="FE563A"/>
                </a:solidFill>
                <a:effectLst>
                  <a:outerShdw blurRad="41275" dist="20320" dir="1800000" algn="tl" rotWithShape="0">
                    <a:srgbClr val="000000">
                      <a:alpha val="40000"/>
                    </a:srgbClr>
                  </a:outerShdw>
                </a:effectLst>
                <a:latin typeface="Sakkal Majalla" pitchFamily="2" charset="-78"/>
                <a:cs typeface="Sakkal Majalla" pitchFamily="2" charset="-78"/>
              </a:rPr>
              <a:t>رفع سقف المطالب</a:t>
            </a:r>
            <a:endParaRPr lang="en-US" sz="7200" dirty="0">
              <a:latin typeface="Sakkal Majalla" pitchFamily="2" charset="-78"/>
              <a:cs typeface="Sakkal Majalla" pitchFamily="2" charset="-78"/>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776" y="3046988"/>
            <a:ext cx="5976664" cy="370147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304800" y="1133355"/>
            <a:ext cx="8371656" cy="4708981"/>
          </a:xfrm>
          <a:prstGeom prst="rect">
            <a:avLst/>
          </a:prstGeom>
          <a:noFill/>
          <a:ln w="9525">
            <a:noFill/>
            <a:miter lim="800000"/>
            <a:headEnd/>
            <a:tailEnd/>
          </a:ln>
          <a:effectLst/>
        </p:spPr>
        <p:txBody>
          <a:bodyPr wrap="square" anchor="ctr">
            <a:spAutoFit/>
          </a:bodyPr>
          <a:lstStyle/>
          <a:p>
            <a:pPr algn="justLow" eaLnBrk="0" hangingPunct="0">
              <a:lnSpc>
                <a:spcPct val="150000"/>
              </a:lnSpc>
              <a:defRPr/>
            </a:pPr>
            <a:r>
              <a:rPr lang="ar-SA" altLang="zh-CN" sz="4000" b="1" dirty="0">
                <a:ln w="18415" cmpd="sng">
                  <a:solidFill>
                    <a:srgbClr val="FFFFFF"/>
                  </a:solidFill>
                  <a:prstDash val="solid"/>
                </a:ln>
                <a:solidFill>
                  <a:schemeClr val="tx1">
                    <a:lumMod val="65000"/>
                    <a:lumOff val="35000"/>
                  </a:schemeClr>
                </a:solidFill>
                <a:effectLst>
                  <a:outerShdw blurRad="63500" dir="3600000" algn="tl" rotWithShape="0">
                    <a:srgbClr val="000000">
                      <a:alpha val="70000"/>
                    </a:srgbClr>
                  </a:outerShdw>
                </a:effectLst>
                <a:latin typeface="Sakkal Majalla" pitchFamily="2" charset="-78"/>
                <a:ea typeface="SimSun" pitchFamily="2" charset="-122"/>
                <a:cs typeface="Sakkal Majalla" pitchFamily="2" charset="-78"/>
              </a:rPr>
              <a:t>14. اللجنة تحث الدول على أن تدين بشدة جميع أشكال العنف ضد النساء والفتيات والامتناع عن التذرع بأي </a:t>
            </a:r>
            <a:r>
              <a:rPr lang="ar-SA" altLang="zh-CN" sz="4000" b="1" dirty="0">
                <a:ln w="18415" cmpd="sng">
                  <a:solidFill>
                    <a:sysClr val="windowText" lastClr="000000"/>
                  </a:solidFill>
                  <a:prstDash val="solid"/>
                </a:ln>
                <a:solidFill>
                  <a:schemeClr val="tx1">
                    <a:lumMod val="65000"/>
                    <a:lumOff val="35000"/>
                  </a:schemeClr>
                </a:solidFill>
                <a:effectLst>
                  <a:outerShdw blurRad="63500" dir="3600000" algn="tl" rotWithShape="0">
                    <a:srgbClr val="000000">
                      <a:alpha val="70000"/>
                    </a:srgbClr>
                  </a:outerShdw>
                </a:effectLst>
                <a:latin typeface="Sakkal Majalla" pitchFamily="2" charset="-78"/>
                <a:ea typeface="SimSun" pitchFamily="2" charset="-122"/>
                <a:cs typeface="Sakkal Majalla" pitchFamily="2" charset="-78"/>
              </a:rPr>
              <a:t>عرف أو تقاليد أو اعتبارات دينية </a:t>
            </a:r>
            <a:r>
              <a:rPr lang="ar-SA" altLang="zh-CN" sz="4000" b="1" dirty="0">
                <a:ln w="18415" cmpd="sng">
                  <a:solidFill>
                    <a:srgbClr val="FFFFFF"/>
                  </a:solidFill>
                  <a:prstDash val="solid"/>
                </a:ln>
                <a:solidFill>
                  <a:schemeClr val="tx1">
                    <a:lumMod val="65000"/>
                    <a:lumOff val="35000"/>
                  </a:schemeClr>
                </a:solidFill>
                <a:effectLst>
                  <a:outerShdw blurRad="63500" dir="3600000" algn="tl" rotWithShape="0">
                    <a:srgbClr val="000000">
                      <a:alpha val="70000"/>
                    </a:srgbClr>
                  </a:outerShdw>
                </a:effectLst>
                <a:latin typeface="Sakkal Majalla" pitchFamily="2" charset="-78"/>
                <a:ea typeface="SimSun" pitchFamily="2" charset="-122"/>
                <a:cs typeface="Sakkal Majalla" pitchFamily="2" charset="-78"/>
              </a:rPr>
              <a:t>للتهرب من التزاماتها فيما يتعلق بالقضاء على العنف على النحو المبين في إعلان القضاء على العنف ضد المرأة.</a:t>
            </a:r>
            <a:endParaRPr lang="ar-SA" altLang="zh-CN" sz="4000" b="1" dirty="0">
              <a:ln w="18415" cmpd="sng">
                <a:solidFill>
                  <a:srgbClr val="FFFFFF"/>
                </a:solidFill>
                <a:prstDash val="solid"/>
              </a:ln>
              <a:solidFill>
                <a:schemeClr val="tx1">
                  <a:lumMod val="65000"/>
                  <a:lumOff val="35000"/>
                </a:schemeClr>
              </a:solidFill>
              <a:effectLst>
                <a:outerShdw blurRad="63500" dir="3600000" algn="tl" rotWithShape="0">
                  <a:srgbClr val="000000">
                    <a:alpha val="70000"/>
                  </a:srgbClr>
                </a:outerShdw>
              </a:effectLst>
              <a:latin typeface="Sakkal Majalla" pitchFamily="2" charset="-78"/>
              <a:cs typeface="Sakkal Majalla"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51201"/>
                                        </p:tgtEl>
                                        <p:attrNameLst>
                                          <p:attrName>style.visibility</p:attrName>
                                        </p:attrNameLst>
                                      </p:cBhvr>
                                      <p:to>
                                        <p:strVal val="visible"/>
                                      </p:to>
                                    </p:set>
                                    <p:anim calcmode="lin" valueType="num">
                                      <p:cBhvr>
                                        <p:cTn id="7" dur="500" fill="hold"/>
                                        <p:tgtEl>
                                          <p:spTgt spid="51201"/>
                                        </p:tgtEl>
                                        <p:attrNameLst>
                                          <p:attrName>ppt_w</p:attrName>
                                        </p:attrNameLst>
                                      </p:cBhvr>
                                      <p:tavLst>
                                        <p:tav tm="0">
                                          <p:val>
                                            <p:fltVal val="0"/>
                                          </p:val>
                                        </p:tav>
                                        <p:tav tm="100000">
                                          <p:val>
                                            <p:strVal val="#ppt_w"/>
                                          </p:val>
                                        </p:tav>
                                      </p:tavLst>
                                    </p:anim>
                                    <p:anim calcmode="lin" valueType="num">
                                      <p:cBhvr>
                                        <p:cTn id="8" dur="500" fill="hold"/>
                                        <p:tgtEl>
                                          <p:spTgt spid="51201"/>
                                        </p:tgtEl>
                                        <p:attrNameLst>
                                          <p:attrName>ppt_h</p:attrName>
                                        </p:attrNameLst>
                                      </p:cBhvr>
                                      <p:tavLst>
                                        <p:tav tm="0">
                                          <p:val>
                                            <p:fltVal val="0"/>
                                          </p:val>
                                        </p:tav>
                                        <p:tav tm="100000">
                                          <p:val>
                                            <p:strVal val="#ppt_h"/>
                                          </p:val>
                                        </p:tav>
                                      </p:tavLst>
                                    </p:anim>
                                    <p:animEffect transition="in" filter="fade">
                                      <p:cBhvr>
                                        <p:cTn id="9" dur="500"/>
                                        <p:tgtEl>
                                          <p:spTgt spid="51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6"/>
          <p:cNvSpPr>
            <a:spLocks noChangeArrowheads="1"/>
          </p:cNvSpPr>
          <p:nvPr/>
        </p:nvSpPr>
        <p:spPr bwMode="auto">
          <a:xfrm>
            <a:off x="0" y="0"/>
            <a:ext cx="9144000" cy="5909310"/>
          </a:xfrm>
          <a:prstGeom prst="rect">
            <a:avLst/>
          </a:prstGeom>
          <a:noFill/>
          <a:ln w="9525">
            <a:noFill/>
            <a:miter lim="800000"/>
            <a:headEnd/>
            <a:tailEnd/>
          </a:ln>
        </p:spPr>
        <p:txBody>
          <a:bodyPr>
            <a:spAutoFit/>
          </a:bodyPr>
          <a:lstStyle/>
          <a:p>
            <a:pPr algn="justLow">
              <a:defRPr/>
            </a:pPr>
            <a:r>
              <a:rPr lang="ar-EG" sz="5400" dirty="0">
                <a:latin typeface="Sakkal Majalla" pitchFamily="2" charset="-78"/>
                <a:cs typeface="Sakkal Majalla" pitchFamily="2" charset="-78"/>
              </a:rPr>
              <a:t>"ت</a:t>
            </a:r>
            <a:r>
              <a:rPr lang="ar-SA" sz="5400" dirty="0">
                <a:latin typeface="Sakkal Majalla" pitchFamily="2" charset="-78"/>
                <a:cs typeface="Sakkal Majalla" pitchFamily="2" charset="-78"/>
              </a:rPr>
              <a:t>ؤكد اللجنة كذلك على الحق السيادي لكل بلد في تنفيذ التوصيات الواردة في هذه الوثيقة، بما يتفق مع القوانين الوطنية وأولويات التنمية، مع الاحترام الكامل لمختلف القيم الدينية والأخلاقية والخلفيات الثقافية لشعبها، طبقًا لحقوق الإنسان الدولية المعترف بها عالميا".</a:t>
            </a:r>
            <a:r>
              <a:rPr lang="ar-EG" sz="5400" dirty="0">
                <a:latin typeface="Sakkal Majalla" pitchFamily="2" charset="-78"/>
                <a:cs typeface="Sakkal Majalla" pitchFamily="2" charset="-78"/>
              </a:rPr>
              <a:t> </a:t>
            </a:r>
            <a:r>
              <a:rPr lang="ar-EG" sz="5400" dirty="0">
                <a:ln>
                  <a:solidFill>
                    <a:sysClr val="windowText" lastClr="000000"/>
                  </a:solidFill>
                </a:ln>
                <a:solidFill>
                  <a:srgbClr val="FF0000"/>
                </a:solidFill>
                <a:latin typeface="Sakkal Majalla" pitchFamily="2" charset="-78"/>
                <a:cs typeface="Sakkal Majalla" pitchFamily="2" charset="-78"/>
              </a:rPr>
              <a:t>بند </a:t>
            </a:r>
            <a:r>
              <a:rPr lang="en-US" sz="5400" dirty="0">
                <a:ln>
                  <a:solidFill>
                    <a:sysClr val="windowText" lastClr="000000"/>
                  </a:solidFill>
                </a:ln>
                <a:solidFill>
                  <a:srgbClr val="FF0000"/>
                </a:solidFill>
                <a:latin typeface="Sakkal Majalla" pitchFamily="2" charset="-78"/>
                <a:cs typeface="Sakkal Majalla" pitchFamily="2" charset="-78"/>
              </a:rPr>
              <a:t>quin12</a:t>
            </a:r>
            <a:r>
              <a:rPr lang="ar-EG" sz="5400" dirty="0">
                <a:ln>
                  <a:solidFill>
                    <a:sysClr val="windowText" lastClr="000000"/>
                  </a:solidFill>
                </a:ln>
                <a:solidFill>
                  <a:srgbClr val="FF0000"/>
                </a:solidFill>
                <a:latin typeface="Sakkal Majalla" pitchFamily="2" charset="-78"/>
                <a:cs typeface="Sakkal Majalla" pitchFamily="2" charset="-78"/>
              </a:rPr>
              <a:t> مسودة 15/3/2013</a:t>
            </a:r>
            <a:endParaRPr lang="en-US" sz="5400" dirty="0">
              <a:ln>
                <a:solidFill>
                  <a:sysClr val="windowText" lastClr="000000"/>
                </a:solidFill>
              </a:ln>
              <a:solidFill>
                <a:srgbClr val="FF0000"/>
              </a:solidFill>
              <a:latin typeface="Sakkal Majalla" pitchFamily="2" charset="-78"/>
              <a:cs typeface="Sakkal Majalla" pitchFamily="2" charset="-78"/>
            </a:endParaRPr>
          </a:p>
        </p:txBody>
      </p:sp>
      <p:cxnSp>
        <p:nvCxnSpPr>
          <p:cNvPr id="4" name="Straight Connector 3"/>
          <p:cNvCxnSpPr/>
          <p:nvPr/>
        </p:nvCxnSpPr>
        <p:spPr>
          <a:xfrm rot="10800000" flipV="1">
            <a:off x="0" y="0"/>
            <a:ext cx="9144000" cy="6858000"/>
          </a:xfrm>
          <a:prstGeom prst="line">
            <a:avLst/>
          </a:prstGeom>
          <a:ln w="76200">
            <a:solidFill>
              <a:schemeClr val="tx1"/>
            </a:solidFill>
          </a:ln>
          <a:effectLst>
            <a:glow rad="228600">
              <a:schemeClr val="tx1">
                <a:alpha val="40000"/>
              </a:schemeClr>
            </a:glow>
          </a:effectLst>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0" y="0"/>
            <a:ext cx="9144000" cy="6858000"/>
          </a:xfrm>
          <a:prstGeom prst="line">
            <a:avLst/>
          </a:prstGeom>
          <a:ln w="76200">
            <a:solidFill>
              <a:schemeClr val="tx1"/>
            </a:solidFill>
          </a:ln>
          <a:effectLst>
            <a:glow rad="228600">
              <a:schemeClr val="tx1">
                <a:alpha val="40000"/>
              </a:schemeClr>
            </a:glo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65538">
                                            <p:txEl>
                                              <p:pRg st="0" end="0"/>
                                            </p:txEl>
                                          </p:spTgt>
                                        </p:tgtEl>
                                        <p:attrNameLst>
                                          <p:attrName>style.visibility</p:attrName>
                                        </p:attrNameLst>
                                      </p:cBhvr>
                                      <p:to>
                                        <p:strVal val="visible"/>
                                      </p:to>
                                    </p:set>
                                    <p:anim calcmode="lin" valueType="num">
                                      <p:cBhvr>
                                        <p:cTn id="7" dur="1000" fill="hold"/>
                                        <p:tgtEl>
                                          <p:spTgt spid="65538">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65538">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65538">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3"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1+#ppt_w/2"/>
                                          </p:val>
                                        </p:tav>
                                        <p:tav tm="100000">
                                          <p:val>
                                            <p:strVal val="#ppt_x"/>
                                          </p:val>
                                        </p:tav>
                                      </p:tavLst>
                                    </p:anim>
                                    <p:anim calcmode="lin" valueType="num">
                                      <p:cBhvr additive="base">
                                        <p:cTn id="15"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3"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1+#ppt_w/2"/>
                                          </p:val>
                                        </p:tav>
                                        <p:tav tm="100000">
                                          <p:val>
                                            <p:strVal val="#ppt_x"/>
                                          </p:val>
                                        </p:tav>
                                      </p:tavLst>
                                    </p:anim>
                                    <p:anim calcmode="lin" valueType="num">
                                      <p:cBhvr additive="base">
                                        <p:cTn id="21"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1" name="Rectangle 1"/>
          <p:cNvSpPr>
            <a:spLocks noChangeArrowheads="1"/>
          </p:cNvSpPr>
          <p:nvPr/>
        </p:nvSpPr>
        <p:spPr bwMode="auto">
          <a:xfrm>
            <a:off x="0" y="369332"/>
            <a:ext cx="9144000" cy="5262979"/>
          </a:xfrm>
          <a:prstGeom prst="rect">
            <a:avLst/>
          </a:prstGeom>
          <a:noFill/>
          <a:ln w="9525">
            <a:noFill/>
            <a:miter lim="800000"/>
            <a:headEnd/>
            <a:tailEnd/>
          </a:ln>
          <a:effectLst/>
        </p:spPr>
        <p:txBody>
          <a:bodyPr anchor="ctr">
            <a:spAutoFit/>
          </a:bodyPr>
          <a:lstStyle/>
          <a:p>
            <a:pPr indent="274638" algn="justLow" eaLnBrk="0" hangingPunct="0">
              <a:defRPr/>
            </a:pPr>
            <a:r>
              <a:rPr lang="ar-EG" altLang="zh-CN" sz="4800" dirty="0">
                <a:latin typeface="Sakkal Majalla" pitchFamily="2" charset="-78"/>
                <a:ea typeface="Times New Roman" pitchFamily="18" charset="0"/>
                <a:cs typeface="Sakkal Majalla" pitchFamily="2" charset="-78"/>
              </a:rPr>
              <a:t>“</a:t>
            </a:r>
            <a:r>
              <a:rPr lang="ar-SA" altLang="zh-CN" sz="4800" dirty="0">
                <a:latin typeface="Sakkal Majalla" pitchFamily="2" charset="-78"/>
                <a:ea typeface="Times New Roman" pitchFamily="18" charset="0"/>
                <a:cs typeface="Sakkal Majalla" pitchFamily="2" charset="-78"/>
              </a:rPr>
              <a:t>النظر في التصديق أو الانضمام إلى</a:t>
            </a:r>
            <a:r>
              <a:rPr lang="ar-EG" altLang="zh-CN" sz="4800" dirty="0">
                <a:latin typeface="Sakkal Majalla" pitchFamily="2" charset="-78"/>
                <a:ea typeface="Times New Roman" pitchFamily="18" charset="0"/>
                <a:cs typeface="Sakkal Majalla" pitchFamily="2" charset="-78"/>
              </a:rPr>
              <a:t>..</a:t>
            </a:r>
            <a:r>
              <a:rPr lang="ar-SA" altLang="zh-CN" sz="4800" dirty="0">
                <a:latin typeface="Sakkal Majalla" pitchFamily="2" charset="-78"/>
                <a:ea typeface="Times New Roman" pitchFamily="18" charset="0"/>
                <a:cs typeface="Sakkal Majalla" pitchFamily="2" charset="-78"/>
              </a:rPr>
              <a:t> اتفاقية القضاء على جميع أشكال التمييز ضد المرأة، واتفاقية حقوق الطفل وبروتوكولاتها الاختيارية، الحد من نطاق أية تحفظات</a:t>
            </a:r>
            <a:r>
              <a:rPr lang="ar-EG" altLang="zh-CN" sz="4800" dirty="0">
                <a:latin typeface="Sakkal Majalla" pitchFamily="2" charset="-78"/>
                <a:ea typeface="Times New Roman" pitchFamily="18" charset="0"/>
                <a:cs typeface="Sakkal Majalla" pitchFamily="2" charset="-78"/>
              </a:rPr>
              <a:t>.. </a:t>
            </a:r>
            <a:r>
              <a:rPr lang="ar-SA" altLang="zh-CN" sz="4800" dirty="0">
                <a:latin typeface="Sakkal Majalla" pitchFamily="2" charset="-78"/>
                <a:ea typeface="Times New Roman" pitchFamily="18" charset="0"/>
                <a:cs typeface="Sakkal Majalla" pitchFamily="2" charset="-78"/>
              </a:rPr>
              <a:t>واستعراض التحفظات بشكل منتظم؛ بغية سحبها وسحب التحفظات التي تتعارض مع موضوع وهدف المعاهدة ذات الصلة</a:t>
            </a:r>
            <a:r>
              <a:rPr lang="ar-EG" altLang="zh-CN" sz="4800" dirty="0">
                <a:latin typeface="Sakkal Majalla" pitchFamily="2" charset="-78"/>
                <a:ea typeface="Times New Roman" pitchFamily="18" charset="0"/>
                <a:cs typeface="Sakkal Majalla" pitchFamily="2" charset="-78"/>
              </a:rPr>
              <a:t>”</a:t>
            </a:r>
          </a:p>
          <a:p>
            <a:pPr indent="274638" algn="justLow" eaLnBrk="0" hangingPunct="0">
              <a:defRPr/>
            </a:pPr>
            <a:r>
              <a:rPr lang="ar-EG" altLang="zh-CN" sz="4800" dirty="0">
                <a:ln>
                  <a:solidFill>
                    <a:sysClr val="windowText" lastClr="000000"/>
                  </a:solidFill>
                </a:ln>
                <a:latin typeface="Sakkal Majalla" pitchFamily="2" charset="-78"/>
                <a:ea typeface="Times New Roman" pitchFamily="18" charset="0"/>
                <a:cs typeface="Sakkal Majalla" pitchFamily="2" charset="-78"/>
              </a:rPr>
              <a:t> </a:t>
            </a:r>
            <a:r>
              <a:rPr lang="ar-SA" altLang="zh-CN" sz="4400" dirty="0">
                <a:ln>
                  <a:solidFill>
                    <a:sysClr val="windowText" lastClr="000000"/>
                  </a:solidFill>
                </a:ln>
                <a:solidFill>
                  <a:srgbClr val="FF0000"/>
                </a:solidFill>
                <a:latin typeface="Sakkal Majalla" pitchFamily="2" charset="-78"/>
                <a:ea typeface="Times New Roman" pitchFamily="18" charset="0"/>
                <a:cs typeface="Sakkal Majalla" pitchFamily="2" charset="-78"/>
              </a:rPr>
              <a:t>البند </a:t>
            </a:r>
            <a:r>
              <a:rPr lang="en-US" altLang="zh-CN" sz="4400" dirty="0">
                <a:ln>
                  <a:solidFill>
                    <a:sysClr val="windowText" lastClr="000000"/>
                  </a:solidFill>
                </a:ln>
                <a:solidFill>
                  <a:srgbClr val="FF0000"/>
                </a:solidFill>
                <a:latin typeface="Sakkal Majalla" pitchFamily="2" charset="-78"/>
                <a:ea typeface="Times New Roman" pitchFamily="18" charset="0"/>
                <a:cs typeface="Sakkal Majalla" pitchFamily="2" charset="-78"/>
              </a:rPr>
              <a:t>(A/a)</a:t>
            </a:r>
            <a:r>
              <a:rPr lang="ar-EG" altLang="zh-CN" sz="4400" dirty="0">
                <a:ln>
                  <a:solidFill>
                    <a:sysClr val="windowText" lastClr="000000"/>
                  </a:solidFill>
                </a:ln>
                <a:solidFill>
                  <a:srgbClr val="FF0000"/>
                </a:solidFill>
                <a:latin typeface="Sakkal Majalla" pitchFamily="2" charset="-78"/>
                <a:ea typeface="Times New Roman" pitchFamily="18" charset="0"/>
                <a:cs typeface="Sakkal Majalla" pitchFamily="2" charset="-78"/>
              </a:rPr>
              <a:t>- وثيقة العنف-مارس- 2013</a:t>
            </a:r>
            <a:endParaRPr lang="ar-SA" altLang="zh-CN" sz="4400" dirty="0">
              <a:ln>
                <a:solidFill>
                  <a:sysClr val="windowText" lastClr="000000"/>
                </a:solidFill>
              </a:ln>
              <a:solidFill>
                <a:srgbClr val="FF0000"/>
              </a:solidFill>
              <a:latin typeface="Sakkal Majalla" pitchFamily="2" charset="-78"/>
              <a:cs typeface="Sakkal Majalla"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56001">
                                            <p:txEl>
                                              <p:pRg st="0" end="0"/>
                                            </p:txEl>
                                          </p:spTgt>
                                        </p:tgtEl>
                                        <p:attrNameLst>
                                          <p:attrName>style.visibility</p:attrName>
                                        </p:attrNameLst>
                                      </p:cBhvr>
                                      <p:to>
                                        <p:strVal val="visible"/>
                                      </p:to>
                                    </p:set>
                                    <p:anim calcmode="lin" valueType="num">
                                      <p:cBhvr>
                                        <p:cTn id="7" dur="1000" fill="hold"/>
                                        <p:tgtEl>
                                          <p:spTgt spid="256001">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256001">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256001">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256001">
                                            <p:txEl>
                                              <p:pRg st="1" end="1"/>
                                            </p:txEl>
                                          </p:spTgt>
                                        </p:tgtEl>
                                        <p:attrNameLst>
                                          <p:attrName>style.visibility</p:attrName>
                                        </p:attrNameLst>
                                      </p:cBhvr>
                                      <p:to>
                                        <p:strVal val="visible"/>
                                      </p:to>
                                    </p:set>
                                    <p:anim calcmode="lin" valueType="num">
                                      <p:cBhvr>
                                        <p:cTn id="14" dur="1000" fill="hold"/>
                                        <p:tgtEl>
                                          <p:spTgt spid="256001">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256001">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25600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style>
          <a:lnRef idx="0">
            <a:schemeClr val="accent5"/>
          </a:lnRef>
          <a:fillRef idx="3">
            <a:schemeClr val="accent5"/>
          </a:fillRef>
          <a:effectRef idx="3">
            <a:schemeClr val="accent5"/>
          </a:effectRef>
          <a:fontRef idx="minor">
            <a:schemeClr val="lt1"/>
          </a:fontRef>
        </p:style>
        <p:txBody>
          <a:bodyPr/>
          <a:lstStyle/>
          <a:p>
            <a:r>
              <a:rPr lang="ar-SA" dirty="0" smtClean="0">
                <a:solidFill>
                  <a:schemeClr val="bg1"/>
                </a:solidFill>
                <a:effectLst>
                  <a:outerShdw blurRad="38100" dist="38100" dir="2700000" algn="tl">
                    <a:srgbClr val="000000">
                      <a:alpha val="43137"/>
                    </a:srgbClr>
                  </a:outerShdw>
                </a:effectLst>
                <a:latin typeface="Monotype Koufi" pitchFamily="2" charset="-78"/>
                <a:ea typeface="Monotype Koufi" pitchFamily="2" charset="-78"/>
                <a:cs typeface="Monotype Koufi" pitchFamily="2" charset="-78"/>
              </a:rPr>
              <a:t>الهدف: القضاء على الأسرة، والمرأة</a:t>
            </a:r>
            <a:endParaRPr lang="ar-SA" dirty="0">
              <a:solidFill>
                <a:schemeClr val="bg1"/>
              </a:solidFill>
              <a:effectLst>
                <a:outerShdw blurRad="38100" dist="38100" dir="2700000" algn="tl">
                  <a:srgbClr val="000000">
                    <a:alpha val="43137"/>
                  </a:srgbClr>
                </a:outerShdw>
              </a:effectLst>
              <a:latin typeface="Monotype Koufi" pitchFamily="2" charset="-78"/>
              <a:ea typeface="Monotype Koufi" pitchFamily="2" charset="-78"/>
              <a:cs typeface="Monotype Koufi" pitchFamily="2" charset="-78"/>
            </a:endParaRPr>
          </a:p>
        </p:txBody>
      </p:sp>
      <p:sp>
        <p:nvSpPr>
          <p:cNvPr id="4" name="عنصر نائب للمحتوى 3"/>
          <p:cNvSpPr>
            <a:spLocks noGrp="1"/>
          </p:cNvSpPr>
          <p:nvPr>
            <p:ph idx="1"/>
          </p:nvPr>
        </p:nvSpPr>
        <p:spPr>
          <a:prstGeom prst="ellipse">
            <a:avLst/>
          </a:prstGeom>
          <a:blipFill rotWithShape="0">
            <a:blip r:embed="rId2"/>
            <a:stretch>
              <a:fillRect/>
            </a:stretch>
          </a:blipFill>
          <a:ln>
            <a:solidFill>
              <a:schemeClr val="tx2"/>
            </a:solid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a:lstStyle/>
          <a:p>
            <a:endParaRPr lang="ar-SA"/>
          </a:p>
        </p:txBody>
      </p:sp>
    </p:spTree>
    <p:extLst>
      <p:ext uri="{BB962C8B-B14F-4D97-AF65-F5344CB8AC3E}">
        <p14:creationId xmlns:p14="http://schemas.microsoft.com/office/powerpoint/2010/main" val="3204050838"/>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ربع نص 2"/>
          <p:cNvSpPr txBox="1"/>
          <p:nvPr/>
        </p:nvSpPr>
        <p:spPr>
          <a:xfrm>
            <a:off x="6987371" y="428604"/>
            <a:ext cx="1612941" cy="923330"/>
          </a:xfrm>
          <a:prstGeom prst="rect">
            <a:avLst/>
          </a:prstGeom>
          <a:noFill/>
        </p:spPr>
        <p:txBody>
          <a:bodyPr wrap="none" rtlCol="1">
            <a:spAutoFit/>
          </a:bodyPr>
          <a:lstStyle/>
          <a:p>
            <a:r>
              <a:rPr lang="ar-SA" dirty="0" smtClean="0"/>
              <a:t>:</a:t>
            </a:r>
            <a:r>
              <a:rPr lang="ar-SA" sz="5400" b="1" dirty="0" smtClean="0">
                <a:solidFill>
                  <a:srgbClr val="7030A0"/>
                </a:solidFill>
                <a:cs typeface="DecoType Naskh Variants" pitchFamily="2" charset="-78"/>
              </a:rPr>
              <a:t>حقيقة :</a:t>
            </a:r>
            <a:endParaRPr lang="ar-SA" sz="5400" b="1" dirty="0">
              <a:solidFill>
                <a:srgbClr val="7030A0"/>
              </a:solidFill>
              <a:cs typeface="DecoType Naskh Variants" pitchFamily="2" charset="-78"/>
            </a:endParaRPr>
          </a:p>
        </p:txBody>
      </p:sp>
      <p:sp>
        <p:nvSpPr>
          <p:cNvPr id="4" name="مربع نص 3"/>
          <p:cNvSpPr txBox="1"/>
          <p:nvPr/>
        </p:nvSpPr>
        <p:spPr>
          <a:xfrm>
            <a:off x="2714612" y="4857760"/>
            <a:ext cx="3026791" cy="923330"/>
          </a:xfrm>
          <a:prstGeom prst="rect">
            <a:avLst/>
          </a:prstGeom>
          <a:noFill/>
        </p:spPr>
        <p:txBody>
          <a:bodyPr wrap="none" rtlCol="1">
            <a:spAutoFit/>
          </a:bodyPr>
          <a:lstStyle/>
          <a:p>
            <a:r>
              <a:rPr lang="ar-SA" sz="5400" b="1" dirty="0">
                <a:solidFill>
                  <a:srgbClr val="FF0000"/>
                </a:solidFill>
                <a:cs typeface="DecoType Naskh Variants" pitchFamily="2" charset="-78"/>
              </a:rPr>
              <a:t>الفكر</a:t>
            </a:r>
            <a:r>
              <a:rPr lang="ar-SA" dirty="0" smtClean="0">
                <a:solidFill>
                  <a:srgbClr val="FF0000"/>
                </a:solidFill>
              </a:rPr>
              <a:t> </a:t>
            </a:r>
            <a:r>
              <a:rPr lang="ar-SA" sz="5400" b="1" dirty="0" err="1">
                <a:solidFill>
                  <a:srgbClr val="FF0000"/>
                </a:solidFill>
                <a:cs typeface="DecoType Naskh Variants" pitchFamily="2" charset="-78"/>
              </a:rPr>
              <a:t>النسوي</a:t>
            </a:r>
            <a:endParaRPr lang="ar-SA" sz="5400" b="1" dirty="0">
              <a:solidFill>
                <a:srgbClr val="FF0000"/>
              </a:solidFill>
              <a:cs typeface="DecoType Naskh Variants" pitchFamily="2" charset="-78"/>
            </a:endParaRPr>
          </a:p>
        </p:txBody>
      </p:sp>
      <p:pic>
        <p:nvPicPr>
          <p:cNvPr id="5" name="صورة 4" descr="_feminism_by_larpus.jpg"/>
          <p:cNvPicPr>
            <a:picLocks noChangeAspect="1"/>
          </p:cNvPicPr>
          <p:nvPr/>
        </p:nvPicPr>
        <p:blipFill>
          <a:blip r:embed="rId2" cstate="print"/>
          <a:stretch>
            <a:fillRect/>
          </a:stretch>
        </p:blipFill>
        <p:spPr>
          <a:xfrm>
            <a:off x="3214678" y="1928802"/>
            <a:ext cx="2181225" cy="1876425"/>
          </a:xfrm>
          <a:prstGeom prst="rect">
            <a:avLst/>
          </a:prstGeom>
        </p:spPr>
      </p:pic>
      <p:pic>
        <p:nvPicPr>
          <p:cNvPr id="6" name="صورة 5" descr="international-womens-day-womens-day-260-62317.jpg"/>
          <p:cNvPicPr>
            <a:picLocks noChangeAspect="1"/>
          </p:cNvPicPr>
          <p:nvPr/>
        </p:nvPicPr>
        <p:blipFill>
          <a:blip r:embed="rId3" cstate="print"/>
          <a:stretch>
            <a:fillRect/>
          </a:stretch>
        </p:blipFill>
        <p:spPr>
          <a:xfrm>
            <a:off x="2786050" y="1785926"/>
            <a:ext cx="3048000" cy="24765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2000"/>
                                        <p:tgtEl>
                                          <p:spTgt spid="5"/>
                                        </p:tgtEl>
                                      </p:cBhvr>
                                    </p:animEffec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2000"/>
                                        <p:tgtEl>
                                          <p:spTgt spid="6"/>
                                        </p:tgtEl>
                                      </p:cBhvr>
                                    </p:animEffect>
                                  </p:childTnLst>
                                </p:cTn>
                              </p:par>
                              <p:par>
                                <p:cTn id="31" presetID="10" presetClass="entr" presetSubtype="0" repeatCount="3000"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1.bp.blogspot.com/-Uf425s9DexI/UGdp2pL2JYI/AAAAAAAAAGs/VnR79v8jhb0/s1600/%25D8%25AD10.jpg"/>
          <p:cNvPicPr>
            <a:picLocks noChangeAspect="1" noChangeArrowheads="1"/>
          </p:cNvPicPr>
          <p:nvPr/>
        </p:nvPicPr>
        <p:blipFill>
          <a:blip r:embed="rId2" cstate="print"/>
          <a:srcRect/>
          <a:stretch>
            <a:fillRect/>
          </a:stretch>
        </p:blipFill>
        <p:spPr bwMode="auto">
          <a:xfrm>
            <a:off x="4644008" y="188640"/>
            <a:ext cx="3960440" cy="3328079"/>
          </a:xfrm>
          <a:prstGeom prst="rect">
            <a:avLst/>
          </a:prstGeom>
          <a:ln>
            <a:noFill/>
          </a:ln>
          <a:effectLst>
            <a:softEdge rad="112500"/>
          </a:effectLst>
        </p:spPr>
      </p:pic>
      <p:pic>
        <p:nvPicPr>
          <p:cNvPr id="2051" name="Picture 3" descr="C:\Users\wafa\Desktop\Downloads\IMG-20131223-WA0030.jpg"/>
          <p:cNvPicPr>
            <a:picLocks noChangeAspect="1" noChangeArrowheads="1"/>
          </p:cNvPicPr>
          <p:nvPr/>
        </p:nvPicPr>
        <p:blipFill>
          <a:blip r:embed="rId3" cstate="print"/>
          <a:srcRect/>
          <a:stretch>
            <a:fillRect/>
          </a:stretch>
        </p:blipFill>
        <p:spPr bwMode="auto">
          <a:xfrm>
            <a:off x="4788024" y="3645024"/>
            <a:ext cx="3744416" cy="2880320"/>
          </a:xfrm>
          <a:prstGeom prst="rect">
            <a:avLst/>
          </a:prstGeom>
          <a:ln>
            <a:noFill/>
          </a:ln>
          <a:effectLst>
            <a:softEdge rad="112500"/>
          </a:effectLst>
        </p:spPr>
      </p:pic>
      <p:pic>
        <p:nvPicPr>
          <p:cNvPr id="2052" name="Picture 4" descr="C:\Users\wafa\Desktop\Downloads\IMG-20131223-WA0029.jpg"/>
          <p:cNvPicPr>
            <a:picLocks noChangeAspect="1" noChangeArrowheads="1"/>
          </p:cNvPicPr>
          <p:nvPr/>
        </p:nvPicPr>
        <p:blipFill>
          <a:blip r:embed="rId4" cstate="print"/>
          <a:srcRect/>
          <a:stretch>
            <a:fillRect/>
          </a:stretch>
        </p:blipFill>
        <p:spPr bwMode="auto">
          <a:xfrm>
            <a:off x="323528" y="3717032"/>
            <a:ext cx="4320480" cy="2808312"/>
          </a:xfrm>
          <a:prstGeom prst="rect">
            <a:avLst/>
          </a:prstGeom>
          <a:ln>
            <a:noFill/>
          </a:ln>
          <a:effectLst>
            <a:softEdge rad="112500"/>
          </a:effectLst>
        </p:spPr>
      </p:pic>
      <p:pic>
        <p:nvPicPr>
          <p:cNvPr id="2053" name="Picture 5" descr="C:\Users\wafa\Desktop\Downloads\IMG-20131223-WA0031.jpg"/>
          <p:cNvPicPr>
            <a:picLocks noChangeAspect="1" noChangeArrowheads="1"/>
          </p:cNvPicPr>
          <p:nvPr/>
        </p:nvPicPr>
        <p:blipFill>
          <a:blip r:embed="rId5" cstate="print"/>
          <a:srcRect/>
          <a:stretch>
            <a:fillRect/>
          </a:stretch>
        </p:blipFill>
        <p:spPr bwMode="auto">
          <a:xfrm>
            <a:off x="323528" y="188640"/>
            <a:ext cx="4104456" cy="3168352"/>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1979712" y="1628800"/>
            <a:ext cx="6912768" cy="4032448"/>
          </a:xfrm>
          <a:prstGeom prst="rect">
            <a:avLst/>
          </a:prstGeom>
          <a:noFill/>
          <a:ln>
            <a:solidFill>
              <a:schemeClr val="accent1">
                <a:lumMod val="40000"/>
                <a:lumOff val="6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2800" b="1" dirty="0" smtClean="0">
                <a:solidFill>
                  <a:schemeClr val="accent6">
                    <a:lumMod val="75000"/>
                  </a:schemeClr>
                </a:solidFill>
              </a:rPr>
              <a:t>(</a:t>
            </a:r>
            <a:r>
              <a:rPr lang="ar-SA" sz="2800" b="1" dirty="0">
                <a:solidFill>
                  <a:schemeClr val="accent6">
                    <a:lumMod val="75000"/>
                  </a:schemeClr>
                </a:solidFill>
              </a:rPr>
              <a:t>إن الغرب لم يعرف الإسلام أبداً، فمنذ ظهور الإسلام اتخذ الغرب موقفاً عدائياً منه، ولم يكف عن الافتراء والتنديد به لكي يجد مبررات لقتاله، وقد ترتب على هذا التشويه أن رسخت في العقلية الغربية مقولات فظة عن الإسلام، </a:t>
            </a:r>
            <a:r>
              <a:rPr lang="ar-SA" sz="2800" b="1" u="sng" dirty="0">
                <a:solidFill>
                  <a:srgbClr val="009900"/>
                </a:solidFill>
              </a:rPr>
              <a:t>ولا شك أن الإسلام هو الوحدانية التي يحتاج إليها العالم </a:t>
            </a:r>
            <a:r>
              <a:rPr lang="ar-SA" sz="2800" b="1" dirty="0">
                <a:solidFill>
                  <a:schemeClr val="accent6">
                    <a:lumMod val="75000"/>
                  </a:schemeClr>
                </a:solidFill>
              </a:rPr>
              <a:t>المعاصر ليتخلص من متاهات الحضارة المادية المعاصرة التي لابد إن استمرت أن تنتهي بتدمير الإنسان) المفكر الفرنسي </a:t>
            </a:r>
            <a:r>
              <a:rPr lang="ar-SA" sz="2800" b="1" dirty="0" err="1">
                <a:solidFill>
                  <a:schemeClr val="accent6">
                    <a:lumMod val="75000"/>
                  </a:schemeClr>
                </a:solidFill>
              </a:rPr>
              <a:t>ديباسكييه</a:t>
            </a:r>
            <a:r>
              <a:rPr lang="ar-SA" sz="2800" b="1" dirty="0">
                <a:solidFill>
                  <a:schemeClr val="accent6">
                    <a:lumMod val="75000"/>
                  </a:schemeClr>
                </a:solidFill>
              </a:rPr>
              <a:t> (</a:t>
            </a:r>
            <a:r>
              <a:rPr lang="en-US" sz="2800" b="1" dirty="0">
                <a:solidFill>
                  <a:schemeClr val="accent6">
                    <a:lumMod val="75000"/>
                  </a:schemeClr>
                </a:solidFill>
              </a:rPr>
              <a:t>DEEBCKEEH</a:t>
            </a:r>
            <a:r>
              <a:rPr lang="ar-SA" sz="2800" b="1" dirty="0" smtClean="0">
                <a:solidFill>
                  <a:schemeClr val="accent6">
                    <a:lumMod val="75000"/>
                  </a:schemeClr>
                </a:solidFill>
              </a:rPr>
              <a:t>).</a:t>
            </a:r>
            <a:endParaRPr lang="en-US" sz="2800" dirty="0">
              <a:solidFill>
                <a:schemeClr val="accent6">
                  <a:lumMod val="75000"/>
                </a:schemeClr>
              </a:solidFill>
            </a:endParaRPr>
          </a:p>
        </p:txBody>
      </p:sp>
      <p:pic>
        <p:nvPicPr>
          <p:cNvPr id="5" name="صورة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09780" y="260648"/>
            <a:ext cx="1282700" cy="1587500"/>
          </a:xfrm>
          <a:prstGeom prst="rect">
            <a:avLst/>
          </a:prstGeom>
          <a:effectLst>
            <a:softEdge rad="63500"/>
          </a:effectLst>
        </p:spPr>
      </p:pic>
      <p:pic>
        <p:nvPicPr>
          <p:cNvPr id="6" name="صورة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512" y="317210"/>
            <a:ext cx="6260074" cy="2535726"/>
          </a:xfrm>
          <a:prstGeom prst="rect">
            <a:avLst/>
          </a:prstGeom>
        </p:spPr>
      </p:pic>
    </p:spTree>
    <p:extLst>
      <p:ext uri="{BB962C8B-B14F-4D97-AF65-F5344CB8AC3E}">
        <p14:creationId xmlns:p14="http://schemas.microsoft.com/office/powerpoint/2010/main" val="869108422"/>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par>
                                <p:cTn id="8" presetID="6" presetClass="entr" presetSubtype="16"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ircle(in)">
                                      <p:cBhvr>
                                        <p:cTn id="10" dur="2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circle(in)">
                                      <p:cBhvr>
                                        <p:cTn id="15" dur="2000"/>
                                        <p:tgtEl>
                                          <p:spTgt spid="4">
                                            <p:bg/>
                                          </p:spTgt>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circle(in)">
                                      <p:cBhvr>
                                        <p:cTn id="20"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STAR\Desktop\تصاميمي\خلفية عرض حقوق المرأة بين الشريعة والمواثيق الدولية-.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62" y="0"/>
            <a:ext cx="9137237" cy="686308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STAR\Desktop\تصاميمي\خلفية عرض حقوق المرأة بين الشريعة والمواثيق الدولية-.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080"/>
            <a:ext cx="9137237" cy="686308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unbomb.JPG"/>
          <p:cNvPicPr>
            <a:picLocks noChangeAspect="1"/>
          </p:cNvPicPr>
          <p:nvPr/>
        </p:nvPicPr>
        <p:blipFill>
          <a:blip r:embed="rId4" cstate="print"/>
          <a:srcRect/>
          <a:stretch>
            <a:fillRect/>
          </a:stretch>
        </p:blipFill>
        <p:spPr bwMode="auto">
          <a:xfrm>
            <a:off x="2915816" y="2492896"/>
            <a:ext cx="4267473" cy="352881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3" name="مستطيل 2"/>
          <p:cNvSpPr/>
          <p:nvPr/>
        </p:nvSpPr>
        <p:spPr>
          <a:xfrm rot="19965052">
            <a:off x="-1020608" y="530852"/>
            <a:ext cx="7791892" cy="1323439"/>
          </a:xfrm>
          <a:prstGeom prst="rect">
            <a:avLst/>
          </a:prstGeom>
          <a:solidFill>
            <a:schemeClr val="tx2">
              <a:lumMod val="75000"/>
            </a:schemeClr>
          </a:solidFill>
        </p:spPr>
        <p:txBody>
          <a:bodyPr wrap="square">
            <a:spAutoFit/>
          </a:bodyPr>
          <a:lstStyle/>
          <a:p>
            <a:pPr algn="ctr"/>
            <a:r>
              <a:rPr lang="ar-SA" sz="8000" smtClean="0">
                <a:ln w="18415" cmpd="sng">
                  <a:solidFill>
                    <a:srgbClr val="FFFFFF"/>
                  </a:solidFill>
                  <a:prstDash val="solid"/>
                </a:ln>
                <a:solidFill>
                  <a:srgbClr val="FF0000"/>
                </a:solidFill>
                <a:effectLst>
                  <a:outerShdw blurRad="63500" dir="3600000" algn="tl" rotWithShape="0">
                    <a:srgbClr val="000000">
                      <a:alpha val="70000"/>
                    </a:srgbClr>
                  </a:outerShdw>
                </a:effectLst>
                <a:latin typeface="Sakkal Majalla" pitchFamily="2" charset="-78"/>
                <a:cs typeface="Sakkal Majalla" pitchFamily="2" charset="-78"/>
              </a:rPr>
              <a:t>ما دورنا؟</a:t>
            </a:r>
            <a:endParaRPr lang="ar-SA" sz="8000">
              <a:ln w="18415" cmpd="sng">
                <a:solidFill>
                  <a:srgbClr val="FFFFFF"/>
                </a:solidFill>
                <a:prstDash val="solid"/>
              </a:ln>
              <a:solidFill>
                <a:srgbClr val="FF0000"/>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6130" name="Picture 5" descr="5b5ab4092b.jpg"/>
          <p:cNvPicPr>
            <a:picLocks noChangeAspect="1"/>
          </p:cNvPicPr>
          <p:nvPr/>
        </p:nvPicPr>
        <p:blipFill>
          <a:blip r:embed="rId4" cstate="print"/>
          <a:srcRect b="12201"/>
          <a:stretch>
            <a:fillRect/>
          </a:stretch>
        </p:blipFill>
        <p:spPr bwMode="auto">
          <a:xfrm>
            <a:off x="1619672" y="2204864"/>
            <a:ext cx="3803914" cy="2852936"/>
          </a:xfrm>
          <a:prstGeom prst="rect">
            <a:avLst/>
          </a:prstGeom>
          <a:ln>
            <a:noFill/>
          </a:ln>
          <a:effectLst>
            <a:softEdge rad="112500"/>
          </a:effectLst>
        </p:spPr>
      </p:pic>
      <p:sp>
        <p:nvSpPr>
          <p:cNvPr id="7" name="Rectangle 6"/>
          <p:cNvSpPr/>
          <p:nvPr/>
        </p:nvSpPr>
        <p:spPr>
          <a:xfrm>
            <a:off x="5436096" y="1268760"/>
            <a:ext cx="2952328" cy="4524315"/>
          </a:xfrm>
          <a:prstGeom prst="rect">
            <a:avLst/>
          </a:prstGeom>
        </p:spPr>
        <p:txBody>
          <a:bodyPr>
            <a:spAutoFit/>
          </a:bodyPr>
          <a:lstStyle/>
          <a:p>
            <a:pPr marL="548640" indent="-411480" algn="ctr" fontAlgn="auto">
              <a:spcAft>
                <a:spcPts val="0"/>
              </a:spcAft>
              <a:buClr>
                <a:schemeClr val="tx1">
                  <a:shade val="95000"/>
                </a:schemeClr>
              </a:buClr>
              <a:defRPr/>
            </a:pPr>
            <a:r>
              <a:rPr lang="ar-EG" sz="4800" dirty="0">
                <a:ln w="6350">
                  <a:solidFill>
                    <a:schemeClr val="bg1"/>
                  </a:solidFill>
                </a:ln>
                <a:solidFill>
                  <a:srgbClr val="FF0000"/>
                </a:solidFill>
                <a:effectLst>
                  <a:glow rad="63500">
                    <a:schemeClr val="tx1">
                      <a:alpha val="40000"/>
                    </a:schemeClr>
                  </a:glow>
                  <a:outerShdw blurRad="38100" dist="38100" dir="2700000" algn="tl">
                    <a:srgbClr val="FFFFFF"/>
                  </a:outerShdw>
                </a:effectLst>
                <a:latin typeface="Sakkal Majalla" pitchFamily="2" charset="-78"/>
                <a:ea typeface="+mj-ea"/>
                <a:cs typeface="Sakkal Majalla" pitchFamily="2" charset="-78"/>
              </a:rPr>
              <a:t>قال ابن القيم:</a:t>
            </a:r>
          </a:p>
          <a:p>
            <a:pPr marL="548640" indent="-411480" algn="ctr" fontAlgn="auto">
              <a:spcAft>
                <a:spcPts val="0"/>
              </a:spcAft>
              <a:buClr>
                <a:schemeClr val="tx1">
                  <a:shade val="95000"/>
                </a:schemeClr>
              </a:buClr>
              <a:defRPr/>
            </a:pPr>
            <a:r>
              <a:rPr lang="ar-EG" sz="4800" dirty="0">
                <a:ln w="6350">
                  <a:solidFill>
                    <a:schemeClr val="bg1"/>
                  </a:solidFill>
                </a:ln>
                <a:solidFill>
                  <a:srgbClr val="FF0000"/>
                </a:solidFill>
                <a:effectLst>
                  <a:glow rad="63500">
                    <a:schemeClr val="tx1">
                      <a:alpha val="40000"/>
                    </a:schemeClr>
                  </a:glow>
                  <a:outerShdw blurRad="38100" dist="38100" dir="2700000" algn="tl">
                    <a:srgbClr val="FFFFFF"/>
                  </a:outerShdw>
                </a:effectLst>
                <a:latin typeface="Sakkal Majalla" pitchFamily="2" charset="-78"/>
                <a:cs typeface="Sakkal Majalla" pitchFamily="2" charset="-78"/>
              </a:rPr>
              <a:t>“</a:t>
            </a:r>
            <a:r>
              <a:rPr lang="ar-EG" sz="4800" dirty="0">
                <a:ln w="6350">
                  <a:solidFill>
                    <a:schemeClr val="bg1"/>
                  </a:solidFill>
                </a:ln>
                <a:solidFill>
                  <a:srgbClr val="FF0000"/>
                </a:solidFill>
                <a:effectLst>
                  <a:glow rad="63500">
                    <a:schemeClr val="tx1">
                      <a:alpha val="40000"/>
                    </a:schemeClr>
                  </a:glow>
                  <a:outerShdw blurRad="38100" dist="38100" dir="2700000" algn="tl">
                    <a:srgbClr val="FFFFFF"/>
                  </a:outerShdw>
                </a:effectLst>
                <a:latin typeface="Sakkal Majalla" pitchFamily="2" charset="-78"/>
                <a:ea typeface="+mj-ea"/>
                <a:cs typeface="Sakkal Majalla" pitchFamily="2" charset="-78"/>
              </a:rPr>
              <a:t>لو أن رجلا وقف أمام جبل وعزم على إزالته لأزاله</a:t>
            </a:r>
            <a:r>
              <a:rPr lang="ar-EG" sz="4800" dirty="0">
                <a:ln w="6350">
                  <a:solidFill>
                    <a:schemeClr val="bg1"/>
                  </a:solidFill>
                </a:ln>
                <a:solidFill>
                  <a:srgbClr val="FF0000"/>
                </a:solidFill>
                <a:effectLst>
                  <a:glow rad="63500">
                    <a:schemeClr val="tx1">
                      <a:alpha val="40000"/>
                    </a:schemeClr>
                  </a:glow>
                  <a:outerShdw blurRad="38100" dist="38100" dir="2700000" algn="tl">
                    <a:srgbClr val="FFFFFF"/>
                  </a:outerShdw>
                </a:effectLst>
                <a:latin typeface="Sakkal Majalla" pitchFamily="2" charset="-78"/>
                <a:cs typeface="Sakkal Majalla" pitchFamily="2" charset="-78"/>
              </a:rPr>
              <a:t>”</a:t>
            </a:r>
            <a:endParaRPr lang="ar-EG" sz="4800" dirty="0">
              <a:ln w="6350">
                <a:solidFill>
                  <a:schemeClr val="bg1"/>
                </a:solidFill>
              </a:ln>
              <a:solidFill>
                <a:srgbClr val="FF0000"/>
              </a:solidFill>
              <a:effectLst>
                <a:glow rad="63500">
                  <a:schemeClr val="tx1">
                    <a:alpha val="40000"/>
                  </a:schemeClr>
                </a:glow>
                <a:outerShdw blurRad="38100" dist="38100" dir="2700000" algn="tl">
                  <a:srgbClr val="FFFFFF"/>
                </a:outerShdw>
              </a:effectLst>
              <a:latin typeface="Sakkal Majalla" pitchFamily="2" charset="-78"/>
              <a:ea typeface="+mj-ea"/>
              <a:cs typeface="Sakkal Majalla"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ppt_x</p:attrName>
                                        </p:attrNameLst>
                                      </p:cBhvr>
                                      <p:tavLst>
                                        <p:tav tm="0">
                                          <p:val>
                                            <p:strVal val="#ppt_x-.2"/>
                                          </p:val>
                                        </p:tav>
                                        <p:tav tm="100000">
                                          <p:val>
                                            <p:strVal val="#ppt_x"/>
                                          </p:val>
                                        </p:tav>
                                      </p:tavLst>
                                    </p:anim>
                                    <p:anim calcmode="lin" valueType="num">
                                      <p:cBhvr>
                                        <p:cTn id="8"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9" dur="1000"/>
                                        <p:tgtEl>
                                          <p:spTgt spid="7"/>
                                        </p:tgtEl>
                                      </p:cBhvr>
                                    </p:animEffect>
                                  </p:childTnLst>
                                  <p:subTnLst>
                                    <p:audio>
                                      <p:cMediaNode vol="100000">
                                        <p:cTn display="0" masterRel="sameClick">
                                          <p:stCondLst>
                                            <p:cond evt="begin" delay="0">
                                              <p:tn val="5"/>
                                            </p:cond>
                                          </p:stCondLst>
                                          <p:endCondLst>
                                            <p:cond evt="onStopAudio" delay="0">
                                              <p:tgtEl>
                                                <p:sldTgt/>
                                              </p:tgtEl>
                                            </p:cond>
                                          </p:endCondLst>
                                        </p:cTn>
                                        <p:tgtEl>
                                          <p:sndTgt r:embed="rId3" name="bomb.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STAR\Desktop\تصاميمي\خلفية عرض حقوق المرأة بين الشريعة والمواثيق الدولية-.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62" y="0"/>
            <a:ext cx="9137237" cy="686308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C:\Users\STAR\Desktop\تصاميمي\خلفية عرض حقوق المرأة بين الشريعة والمواثيق الدولية-.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080"/>
            <a:ext cx="9137237" cy="6863080"/>
          </a:xfrm>
          <a:prstGeom prst="rect">
            <a:avLst/>
          </a:prstGeom>
          <a:noFill/>
          <a:extLst>
            <a:ext uri="{909E8E84-426E-40DD-AFC4-6F175D3DCCD1}">
              <a14:hiddenFill xmlns:a14="http://schemas.microsoft.com/office/drawing/2010/main">
                <a:solidFill>
                  <a:srgbClr val="FFFFFF"/>
                </a:solidFill>
              </a14:hiddenFill>
            </a:ext>
          </a:extLst>
        </p:spPr>
      </p:pic>
      <p:sp>
        <p:nvSpPr>
          <p:cNvPr id="3" name="عنوان فرعي 2"/>
          <p:cNvSpPr>
            <a:spLocks noGrp="1"/>
          </p:cNvSpPr>
          <p:nvPr>
            <p:ph type="subTitle" idx="1"/>
          </p:nvPr>
        </p:nvSpPr>
        <p:spPr>
          <a:xfrm>
            <a:off x="1374980" y="2555240"/>
            <a:ext cx="6400800" cy="1752600"/>
          </a:xfrm>
        </p:spPr>
        <p:txBody>
          <a:bodyPr>
            <a:normAutofit/>
          </a:bodyPr>
          <a:lstStyle/>
          <a:p>
            <a:r>
              <a:rPr lang="ar-SA" sz="8000" dirty="0" smtClean="0">
                <a:solidFill>
                  <a:srgbClr val="3FB4D9"/>
                </a:solidFill>
                <a:effectLst>
                  <a:outerShdw blurRad="38100" dist="38100" dir="2700000" algn="tl">
                    <a:srgbClr val="000000">
                      <a:alpha val="43137"/>
                    </a:srgbClr>
                  </a:outerShdw>
                </a:effectLst>
                <a:latin typeface="Sakkal Majalla" pitchFamily="2" charset="-78"/>
                <a:cs typeface="Sakkal Majalla" pitchFamily="2" charset="-78"/>
              </a:rPr>
              <a:t>شكرا لإنصاتكم</a:t>
            </a:r>
            <a:endParaRPr lang="ar-SA" sz="8000" dirty="0">
              <a:solidFill>
                <a:srgbClr val="3FB4D9"/>
              </a:solidFill>
              <a:effectLst>
                <a:outerShdw blurRad="38100" dist="38100" dir="2700000" algn="tl">
                  <a:srgbClr val="000000">
                    <a:alpha val="43137"/>
                  </a:srgbClr>
                </a:outerShdw>
              </a:effectLst>
              <a:latin typeface="Sakkal Majalla" pitchFamily="2" charset="-78"/>
              <a:cs typeface="Sakkal Majalla" pitchFamily="2" charset="-78"/>
            </a:endParaRPr>
          </a:p>
        </p:txBody>
      </p:sp>
      <p:sp>
        <p:nvSpPr>
          <p:cNvPr id="5" name="عنوان 4"/>
          <p:cNvSpPr>
            <a:spLocks noGrp="1"/>
          </p:cNvSpPr>
          <p:nvPr>
            <p:ph type="ctrTitle"/>
          </p:nvPr>
        </p:nvSpPr>
        <p:spPr/>
        <p:txBody>
          <a:bodyPr/>
          <a:lstStyle/>
          <a:p>
            <a:endParaRPr lang="ar-SA"/>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1763688" y="3789040"/>
            <a:ext cx="7344816" cy="14582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800" b="1" dirty="0">
                <a:solidFill>
                  <a:schemeClr val="accent2">
                    <a:lumMod val="75000"/>
                  </a:schemeClr>
                </a:solidFill>
              </a:rPr>
              <a:t>﴿هُوَ الَّذِي خَلَقَكُم مِّن نَّفْسٍ وَاحِدَةٍ وَجَعَلَ مِنْهَا زَوْجَهَا لِيَسْكُنَ إِلَيْهَا﴾ </a:t>
            </a:r>
            <a:endParaRPr lang="en-US" sz="4800" dirty="0">
              <a:solidFill>
                <a:schemeClr val="accent2">
                  <a:lumMod val="75000"/>
                </a:schemeClr>
              </a:solidFill>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9209856">
            <a:off x="1907945" y="553548"/>
            <a:ext cx="2638996" cy="2543895"/>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496147705"/>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 calcmode="lin" valueType="num">
                                      <p:cBhvr>
                                        <p:cTn id="15" dur="500" fill="hold"/>
                                        <p:tgtEl>
                                          <p:spTgt spid="3"/>
                                        </p:tgtEl>
                                        <p:attrNameLst>
                                          <p:attrName>style.rotation</p:attrName>
                                        </p:attrNameLst>
                                      </p:cBhvr>
                                      <p:tavLst>
                                        <p:tav tm="0">
                                          <p:val>
                                            <p:fltVal val="360"/>
                                          </p:val>
                                        </p:tav>
                                        <p:tav tm="100000">
                                          <p:val>
                                            <p:fltVal val="0"/>
                                          </p:val>
                                        </p:tav>
                                      </p:tavLst>
                                    </p:anim>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2123728" y="2889168"/>
            <a:ext cx="6597056" cy="34921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600" b="1" dirty="0" smtClean="0">
                <a:solidFill>
                  <a:srgbClr val="F69200"/>
                </a:solidFill>
              </a:rPr>
              <a:t>6- إن </a:t>
            </a:r>
            <a:r>
              <a:rPr lang="ar-SA" sz="3600" b="1" dirty="0">
                <a:solidFill>
                  <a:srgbClr val="F69200"/>
                </a:solidFill>
              </a:rPr>
              <a:t>معركة الكفار ضد المسلمين مستمرة منذ قيام هذا </a:t>
            </a:r>
            <a:r>
              <a:rPr lang="ar-SA" sz="3600" b="1" dirty="0" smtClean="0">
                <a:solidFill>
                  <a:srgbClr val="F69200"/>
                </a:solidFill>
              </a:rPr>
              <a:t>الدين.</a:t>
            </a:r>
          </a:p>
          <a:p>
            <a:pPr algn="ctr"/>
            <a:r>
              <a:rPr lang="ar-SA" sz="3600" b="1" dirty="0" smtClean="0">
                <a:solidFill>
                  <a:schemeClr val="tx2">
                    <a:lumMod val="75000"/>
                  </a:schemeClr>
                </a:solidFill>
              </a:rPr>
              <a:t>﴿وَلاَ </a:t>
            </a:r>
            <a:r>
              <a:rPr lang="ar-SA" sz="3600" b="1" dirty="0">
                <a:solidFill>
                  <a:schemeClr val="tx2">
                    <a:lumMod val="75000"/>
                  </a:schemeClr>
                </a:solidFill>
              </a:rPr>
              <a:t>يَزَالُونَ يُقَاتِلُونَكُمْ حَتَّىَ يَرُدُّوكُمْ عَن دِينِكُمْ إِنِ اسْتَطَاعُواْ</a:t>
            </a:r>
            <a:r>
              <a:rPr lang="ar-SA" sz="3600" b="1" dirty="0" smtClean="0">
                <a:solidFill>
                  <a:schemeClr val="tx2">
                    <a:lumMod val="75000"/>
                  </a:schemeClr>
                </a:solidFill>
              </a:rPr>
              <a:t>﴾</a:t>
            </a:r>
            <a:endParaRPr lang="en-US" sz="3600" dirty="0">
              <a:solidFill>
                <a:schemeClr val="tx2">
                  <a:lumMod val="75000"/>
                </a:schemeClr>
              </a:solidFill>
            </a:endParaRPr>
          </a:p>
        </p:txBody>
      </p:sp>
      <p:pic>
        <p:nvPicPr>
          <p:cNvPr id="5" name="صورة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25875" y="476672"/>
            <a:ext cx="2978373" cy="271222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675628359"/>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out)">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80">
                                          <p:stCondLst>
                                            <p:cond delay="0"/>
                                          </p:stCondLst>
                                        </p:cTn>
                                        <p:tgtEl>
                                          <p:spTgt spid="3">
                                            <p:txEl>
                                              <p:pRg st="0" end="0"/>
                                            </p:txEl>
                                          </p:spTgt>
                                        </p:tgtEl>
                                      </p:cBhvr>
                                    </p:animEffect>
                                    <p:anim calcmode="lin" valueType="num">
                                      <p:cBhvr>
                                        <p:cTn id="13"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8" dur="26">
                                          <p:stCondLst>
                                            <p:cond delay="650"/>
                                          </p:stCondLst>
                                        </p:cTn>
                                        <p:tgtEl>
                                          <p:spTgt spid="3">
                                            <p:txEl>
                                              <p:pRg st="0" end="0"/>
                                            </p:txEl>
                                          </p:spTgt>
                                        </p:tgtEl>
                                      </p:cBhvr>
                                      <p:to x="100000" y="60000"/>
                                    </p:animScale>
                                    <p:animScale>
                                      <p:cBhvr>
                                        <p:cTn id="19" dur="166" decel="50000">
                                          <p:stCondLst>
                                            <p:cond delay="676"/>
                                          </p:stCondLst>
                                        </p:cTn>
                                        <p:tgtEl>
                                          <p:spTgt spid="3">
                                            <p:txEl>
                                              <p:pRg st="0" end="0"/>
                                            </p:txEl>
                                          </p:spTgt>
                                        </p:tgtEl>
                                      </p:cBhvr>
                                      <p:to x="100000" y="100000"/>
                                    </p:animScale>
                                    <p:animScale>
                                      <p:cBhvr>
                                        <p:cTn id="20" dur="26">
                                          <p:stCondLst>
                                            <p:cond delay="1312"/>
                                          </p:stCondLst>
                                        </p:cTn>
                                        <p:tgtEl>
                                          <p:spTgt spid="3">
                                            <p:txEl>
                                              <p:pRg st="0" end="0"/>
                                            </p:txEl>
                                          </p:spTgt>
                                        </p:tgtEl>
                                      </p:cBhvr>
                                      <p:to x="100000" y="80000"/>
                                    </p:animScale>
                                    <p:animScale>
                                      <p:cBhvr>
                                        <p:cTn id="21" dur="166" decel="50000">
                                          <p:stCondLst>
                                            <p:cond delay="1338"/>
                                          </p:stCondLst>
                                        </p:cTn>
                                        <p:tgtEl>
                                          <p:spTgt spid="3">
                                            <p:txEl>
                                              <p:pRg st="0" end="0"/>
                                            </p:txEl>
                                          </p:spTgt>
                                        </p:tgtEl>
                                      </p:cBhvr>
                                      <p:to x="100000" y="100000"/>
                                    </p:animScale>
                                    <p:animScale>
                                      <p:cBhvr>
                                        <p:cTn id="22" dur="26">
                                          <p:stCondLst>
                                            <p:cond delay="1642"/>
                                          </p:stCondLst>
                                        </p:cTn>
                                        <p:tgtEl>
                                          <p:spTgt spid="3">
                                            <p:txEl>
                                              <p:pRg st="0" end="0"/>
                                            </p:txEl>
                                          </p:spTgt>
                                        </p:tgtEl>
                                      </p:cBhvr>
                                      <p:to x="100000" y="90000"/>
                                    </p:animScale>
                                    <p:animScale>
                                      <p:cBhvr>
                                        <p:cTn id="23" dur="166" decel="50000">
                                          <p:stCondLst>
                                            <p:cond delay="1668"/>
                                          </p:stCondLst>
                                        </p:cTn>
                                        <p:tgtEl>
                                          <p:spTgt spid="3">
                                            <p:txEl>
                                              <p:pRg st="0" end="0"/>
                                            </p:txEl>
                                          </p:spTgt>
                                        </p:tgtEl>
                                      </p:cBhvr>
                                      <p:to x="100000" y="100000"/>
                                    </p:animScale>
                                    <p:animScale>
                                      <p:cBhvr>
                                        <p:cTn id="24" dur="26">
                                          <p:stCondLst>
                                            <p:cond delay="1808"/>
                                          </p:stCondLst>
                                        </p:cTn>
                                        <p:tgtEl>
                                          <p:spTgt spid="3">
                                            <p:txEl>
                                              <p:pRg st="0" end="0"/>
                                            </p:txEl>
                                          </p:spTgt>
                                        </p:tgtEl>
                                      </p:cBhvr>
                                      <p:to x="100000" y="95000"/>
                                    </p:animScale>
                                    <p:animScale>
                                      <p:cBhvr>
                                        <p:cTn id="25" dur="166" decel="50000">
                                          <p:stCondLst>
                                            <p:cond delay="1834"/>
                                          </p:stCondLst>
                                        </p:cTn>
                                        <p:tgtEl>
                                          <p:spTgt spid="3">
                                            <p:txEl>
                                              <p:pRg st="0" end="0"/>
                                            </p:txEl>
                                          </p:spTgt>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grpId="0" nodeType="clickEffect">
                                  <p:stCondLst>
                                    <p:cond delay="0"/>
                                  </p:stCondLst>
                                  <p:childTnLst>
                                    <p:set>
                                      <p:cBhvr>
                                        <p:cTn id="29" dur="1" fill="hold">
                                          <p:stCondLst>
                                            <p:cond delay="0"/>
                                          </p:stCondLst>
                                        </p:cTn>
                                        <p:tgtEl>
                                          <p:spTgt spid="3">
                                            <p:txEl>
                                              <p:pRg st="1" end="1"/>
                                            </p:txEl>
                                          </p:spTgt>
                                        </p:tgtEl>
                                        <p:attrNameLst>
                                          <p:attrName>style.visibility</p:attrName>
                                        </p:attrNameLst>
                                      </p:cBhvr>
                                      <p:to>
                                        <p:strVal val="visible"/>
                                      </p:to>
                                    </p:set>
                                    <p:animEffect transition="in" filter="wipe(down)">
                                      <p:cBhvr>
                                        <p:cTn id="30" dur="580">
                                          <p:stCondLst>
                                            <p:cond delay="0"/>
                                          </p:stCondLst>
                                        </p:cTn>
                                        <p:tgtEl>
                                          <p:spTgt spid="3">
                                            <p:txEl>
                                              <p:pRg st="1" end="1"/>
                                            </p:txEl>
                                          </p:spTgt>
                                        </p:tgtEl>
                                      </p:cBhvr>
                                    </p:animEffect>
                                    <p:anim calcmode="lin" valueType="num">
                                      <p:cBhvr>
                                        <p:cTn id="31"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6" dur="26">
                                          <p:stCondLst>
                                            <p:cond delay="650"/>
                                          </p:stCondLst>
                                        </p:cTn>
                                        <p:tgtEl>
                                          <p:spTgt spid="3">
                                            <p:txEl>
                                              <p:pRg st="1" end="1"/>
                                            </p:txEl>
                                          </p:spTgt>
                                        </p:tgtEl>
                                      </p:cBhvr>
                                      <p:to x="100000" y="60000"/>
                                    </p:animScale>
                                    <p:animScale>
                                      <p:cBhvr>
                                        <p:cTn id="37" dur="166" decel="50000">
                                          <p:stCondLst>
                                            <p:cond delay="676"/>
                                          </p:stCondLst>
                                        </p:cTn>
                                        <p:tgtEl>
                                          <p:spTgt spid="3">
                                            <p:txEl>
                                              <p:pRg st="1" end="1"/>
                                            </p:txEl>
                                          </p:spTgt>
                                        </p:tgtEl>
                                      </p:cBhvr>
                                      <p:to x="100000" y="100000"/>
                                    </p:animScale>
                                    <p:animScale>
                                      <p:cBhvr>
                                        <p:cTn id="38" dur="26">
                                          <p:stCondLst>
                                            <p:cond delay="1312"/>
                                          </p:stCondLst>
                                        </p:cTn>
                                        <p:tgtEl>
                                          <p:spTgt spid="3">
                                            <p:txEl>
                                              <p:pRg st="1" end="1"/>
                                            </p:txEl>
                                          </p:spTgt>
                                        </p:tgtEl>
                                      </p:cBhvr>
                                      <p:to x="100000" y="80000"/>
                                    </p:animScale>
                                    <p:animScale>
                                      <p:cBhvr>
                                        <p:cTn id="39" dur="166" decel="50000">
                                          <p:stCondLst>
                                            <p:cond delay="1338"/>
                                          </p:stCondLst>
                                        </p:cTn>
                                        <p:tgtEl>
                                          <p:spTgt spid="3">
                                            <p:txEl>
                                              <p:pRg st="1" end="1"/>
                                            </p:txEl>
                                          </p:spTgt>
                                        </p:tgtEl>
                                      </p:cBhvr>
                                      <p:to x="100000" y="100000"/>
                                    </p:animScale>
                                    <p:animScale>
                                      <p:cBhvr>
                                        <p:cTn id="40" dur="26">
                                          <p:stCondLst>
                                            <p:cond delay="1642"/>
                                          </p:stCondLst>
                                        </p:cTn>
                                        <p:tgtEl>
                                          <p:spTgt spid="3">
                                            <p:txEl>
                                              <p:pRg st="1" end="1"/>
                                            </p:txEl>
                                          </p:spTgt>
                                        </p:tgtEl>
                                      </p:cBhvr>
                                      <p:to x="100000" y="90000"/>
                                    </p:animScale>
                                    <p:animScale>
                                      <p:cBhvr>
                                        <p:cTn id="41" dur="166" decel="50000">
                                          <p:stCondLst>
                                            <p:cond delay="1668"/>
                                          </p:stCondLst>
                                        </p:cTn>
                                        <p:tgtEl>
                                          <p:spTgt spid="3">
                                            <p:txEl>
                                              <p:pRg st="1" end="1"/>
                                            </p:txEl>
                                          </p:spTgt>
                                        </p:tgtEl>
                                      </p:cBhvr>
                                      <p:to x="100000" y="100000"/>
                                    </p:animScale>
                                    <p:animScale>
                                      <p:cBhvr>
                                        <p:cTn id="42" dur="26">
                                          <p:stCondLst>
                                            <p:cond delay="1808"/>
                                          </p:stCondLst>
                                        </p:cTn>
                                        <p:tgtEl>
                                          <p:spTgt spid="3">
                                            <p:txEl>
                                              <p:pRg st="1" end="1"/>
                                            </p:txEl>
                                          </p:spTgt>
                                        </p:tgtEl>
                                      </p:cBhvr>
                                      <p:to x="100000" y="95000"/>
                                    </p:animScale>
                                    <p:animScale>
                                      <p:cBhvr>
                                        <p:cTn id="43" dur="166" decel="50000">
                                          <p:stCondLst>
                                            <p:cond delay="1834"/>
                                          </p:stCondLst>
                                        </p:cTn>
                                        <p:tgtEl>
                                          <p:spTgt spid="3">
                                            <p:txEl>
                                              <p:pRg st="1" end="1"/>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مستطيل 7"/>
          <p:cNvSpPr/>
          <p:nvPr/>
        </p:nvSpPr>
        <p:spPr>
          <a:xfrm>
            <a:off x="1547664" y="980728"/>
            <a:ext cx="6885088" cy="34921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600" b="1" dirty="0">
                <a:solidFill>
                  <a:srgbClr val="009900"/>
                </a:solidFill>
              </a:rPr>
              <a:t>لم يُعرف في تأريخ المسلمين، على مدى عمر أمة الإسلام، مشكلة اسمها </a:t>
            </a:r>
            <a:r>
              <a:rPr lang="ar-SA" sz="3600" b="1" dirty="0" smtClean="0">
                <a:solidFill>
                  <a:srgbClr val="009900"/>
                </a:solidFill>
              </a:rPr>
              <a:t>(قضية المرأة)!!</a:t>
            </a:r>
            <a:endParaRPr lang="en-US" sz="3600" dirty="0">
              <a:solidFill>
                <a:srgbClr val="009900"/>
              </a:solidFill>
            </a:endParaRPr>
          </a:p>
        </p:txBody>
      </p:sp>
      <p:pic>
        <p:nvPicPr>
          <p:cNvPr id="9" name="صورة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99992" y="3933056"/>
            <a:ext cx="3392857" cy="2358603"/>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332488956"/>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par>
                                <p:cTn id="8" presetID="6" presetClass="entr" presetSubtype="16"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circle(in)">
                                      <p:cBhvr>
                                        <p:cTn id="10"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p:txBody>
          <a:bodyPr>
            <a:normAutofit fontScale="92500" lnSpcReduction="20000"/>
          </a:bodyPr>
          <a:lstStyle/>
          <a:p>
            <a:pPr marL="0" indent="0" algn="ctr">
              <a:buNone/>
            </a:pPr>
            <a:r>
              <a:rPr lang="ar-SA" sz="12000" dirty="0" smtClean="0">
                <a:solidFill>
                  <a:srgbClr val="0070C0"/>
                </a:solidFill>
                <a:effectLst>
                  <a:outerShdw blurRad="38100" dist="38100" dir="2700000" algn="tl">
                    <a:srgbClr val="000000">
                      <a:alpha val="43137"/>
                    </a:srgbClr>
                  </a:outerShdw>
                </a:effectLst>
                <a:latin typeface="Sakkal Majalla" pitchFamily="2" charset="-78"/>
                <a:cs typeface="Sakkal Majalla" pitchFamily="2" charset="-78"/>
              </a:rPr>
              <a:t>لماذا المرأة</a:t>
            </a:r>
          </a:p>
          <a:p>
            <a:pPr marL="0" indent="0" algn="ctr">
              <a:buNone/>
            </a:pPr>
            <a:r>
              <a:rPr lang="ar-SA" sz="20000" dirty="0" smtClean="0">
                <a:solidFill>
                  <a:srgbClr val="FF0000"/>
                </a:solidFill>
                <a:effectLst>
                  <a:outerShdw blurRad="38100" dist="38100" dir="2700000" algn="tl">
                    <a:srgbClr val="000000">
                      <a:alpha val="43137"/>
                    </a:srgbClr>
                  </a:outerShdw>
                </a:effectLst>
                <a:latin typeface="Sakkal Majalla" pitchFamily="2" charset="-78"/>
                <a:cs typeface="Sakkal Majalla" pitchFamily="2" charset="-78"/>
              </a:rPr>
              <a:t>؟</a:t>
            </a:r>
            <a:r>
              <a:rPr lang="ar-SA" sz="12000" dirty="0" smtClean="0">
                <a:solidFill>
                  <a:srgbClr val="0070C0"/>
                </a:solidFill>
                <a:effectLst>
                  <a:outerShdw blurRad="38100" dist="38100" dir="2700000" algn="tl">
                    <a:srgbClr val="000000">
                      <a:alpha val="43137"/>
                    </a:srgbClr>
                  </a:outerShdw>
                </a:effectLst>
                <a:latin typeface="Sakkal Majalla" pitchFamily="2" charset="-78"/>
                <a:cs typeface="Sakkal Majalla" pitchFamily="2" charset="-78"/>
              </a:rPr>
              <a:t> </a:t>
            </a:r>
            <a:endParaRPr lang="ar-SA" sz="12000" dirty="0">
              <a:solidFill>
                <a:srgbClr val="0070C0"/>
              </a:solidFill>
              <a:latin typeface="Sakkal Majalla" pitchFamily="2" charset="-78"/>
              <a:cs typeface="Sakkal Majalla" pitchFamily="2" charset="-78"/>
            </a:endParaRPr>
          </a:p>
        </p:txBody>
      </p:sp>
    </p:spTree>
    <p:extLst>
      <p:ext uri="{BB962C8B-B14F-4D97-AF65-F5344CB8AC3E}">
        <p14:creationId xmlns:p14="http://schemas.microsoft.com/office/powerpoint/2010/main" val="273619702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49827" y="2610739"/>
            <a:ext cx="6034541" cy="1682357"/>
          </a:xfrm>
          <a:prstGeom prst="rect">
            <a:avLst/>
          </a:prstGeom>
        </p:spPr>
      </p:pic>
      <p:sp>
        <p:nvSpPr>
          <p:cNvPr id="4" name="مستطيل 3"/>
          <p:cNvSpPr/>
          <p:nvPr/>
        </p:nvSpPr>
        <p:spPr>
          <a:xfrm>
            <a:off x="1115616" y="3446888"/>
            <a:ext cx="8136904" cy="25023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600" b="1" dirty="0">
                <a:solidFill>
                  <a:srgbClr val="FF3F3F"/>
                </a:solidFill>
              </a:rPr>
              <a:t>ولذا نبين هنا بعض الأصول الشرعية الحاكمة </a:t>
            </a:r>
            <a:endParaRPr lang="ar-SA" sz="3600" b="1" dirty="0" smtClean="0">
              <a:solidFill>
                <a:srgbClr val="FF3F3F"/>
              </a:solidFill>
            </a:endParaRPr>
          </a:p>
          <a:p>
            <a:pPr algn="ctr"/>
            <a:r>
              <a:rPr lang="ar-SA" sz="3600" b="1" dirty="0" smtClean="0">
                <a:solidFill>
                  <a:srgbClr val="FF3F3F"/>
                </a:solidFill>
              </a:rPr>
              <a:t>في قضايا المرأة: </a:t>
            </a:r>
            <a:endParaRPr lang="en-US" sz="3600" dirty="0">
              <a:solidFill>
                <a:srgbClr val="FF3F3F"/>
              </a:solidFill>
            </a:endParaRPr>
          </a:p>
        </p:txBody>
      </p:sp>
    </p:spTree>
    <p:extLst>
      <p:ext uri="{BB962C8B-B14F-4D97-AF65-F5344CB8AC3E}">
        <p14:creationId xmlns:p14="http://schemas.microsoft.com/office/powerpoint/2010/main" val="1351616631"/>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1547664" y="1700808"/>
            <a:ext cx="7200800" cy="28083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600" b="1" dirty="0" smtClean="0">
                <a:solidFill>
                  <a:srgbClr val="993366"/>
                </a:solidFill>
              </a:rPr>
              <a:t>1- المرأة </a:t>
            </a:r>
            <a:r>
              <a:rPr lang="ar-SA" sz="3600" b="1" dirty="0">
                <a:solidFill>
                  <a:srgbClr val="993366"/>
                </a:solidFill>
              </a:rPr>
              <a:t>أحد شطري النوع </a:t>
            </a:r>
            <a:r>
              <a:rPr lang="ar-SA" sz="3600" b="1" dirty="0" smtClean="0">
                <a:solidFill>
                  <a:srgbClr val="993366"/>
                </a:solidFill>
              </a:rPr>
              <a:t>الإنساني.</a:t>
            </a:r>
          </a:p>
          <a:p>
            <a:pPr algn="ctr"/>
            <a:r>
              <a:rPr lang="ar-SA" sz="3600" b="1" dirty="0" smtClean="0">
                <a:solidFill>
                  <a:schemeClr val="accent6">
                    <a:lumMod val="75000"/>
                  </a:schemeClr>
                </a:solidFill>
              </a:rPr>
              <a:t>﴿</a:t>
            </a:r>
            <a:r>
              <a:rPr lang="ar-SA" sz="3600" b="1" dirty="0">
                <a:solidFill>
                  <a:schemeClr val="accent6">
                    <a:lumMod val="75000"/>
                  </a:schemeClr>
                </a:solidFill>
              </a:rPr>
              <a:t>وَأَنَّهُ خَلَقَ الزَّوْجَيْنِ الذَّكَرَ وَالْأُنثَى﴾ </a:t>
            </a:r>
            <a:endParaRPr lang="ar-SA" sz="3600" b="1" dirty="0" smtClean="0">
              <a:solidFill>
                <a:schemeClr val="accent6">
                  <a:lumMod val="75000"/>
                </a:schemeClr>
              </a:solidFill>
            </a:endParaRPr>
          </a:p>
          <a:p>
            <a:pPr algn="ctr"/>
            <a:r>
              <a:rPr lang="ar-SA" sz="3600" b="1" dirty="0" smtClean="0">
                <a:solidFill>
                  <a:srgbClr val="993366"/>
                </a:solidFill>
              </a:rPr>
              <a:t>وهي </a:t>
            </a:r>
            <a:r>
              <a:rPr lang="ar-SA" sz="3600" b="1" dirty="0">
                <a:solidFill>
                  <a:srgbClr val="993366"/>
                </a:solidFill>
              </a:rPr>
              <a:t>أحد شقي النفس </a:t>
            </a:r>
            <a:r>
              <a:rPr lang="ar-SA" sz="3600" b="1" dirty="0" smtClean="0">
                <a:solidFill>
                  <a:srgbClr val="993366"/>
                </a:solidFill>
              </a:rPr>
              <a:t>الواحدة.</a:t>
            </a:r>
          </a:p>
          <a:p>
            <a:pPr algn="ctr"/>
            <a:r>
              <a:rPr lang="ar-SA" sz="3600" b="1" dirty="0" smtClean="0">
                <a:solidFill>
                  <a:schemeClr val="accent6">
                    <a:lumMod val="75000"/>
                  </a:schemeClr>
                </a:solidFill>
              </a:rPr>
              <a:t>﴿</a:t>
            </a:r>
            <a:r>
              <a:rPr lang="ar-SA" sz="3600" b="1" dirty="0">
                <a:solidFill>
                  <a:schemeClr val="accent6">
                    <a:lumMod val="75000"/>
                  </a:schemeClr>
                </a:solidFill>
              </a:rPr>
              <a:t>يَا أَيُّهَا النَّاسُ اتَّقُواْ رَبَّكُمُ الَّذِي خَلَقَكُم مِّن نَّفْسٍ وَاحِدَةٍ وَخَلَقَ مِنْهَا زَوْجَهَا﴾ </a:t>
            </a:r>
            <a:endParaRPr lang="en-US" sz="3600" dirty="0">
              <a:solidFill>
                <a:schemeClr val="accent6">
                  <a:lumMod val="75000"/>
                </a:schemeClr>
              </a:solidFill>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31840" y="4543730"/>
            <a:ext cx="3816424" cy="2055646"/>
          </a:xfrm>
          <a:prstGeom prst="rect">
            <a:avLst/>
          </a:prstGeom>
          <a:ln>
            <a:noFill/>
          </a:ln>
          <a:effectLst>
            <a:softEdge rad="63500"/>
          </a:effectLst>
        </p:spPr>
      </p:pic>
    </p:spTree>
    <p:extLst>
      <p:ext uri="{BB962C8B-B14F-4D97-AF65-F5344CB8AC3E}">
        <p14:creationId xmlns:p14="http://schemas.microsoft.com/office/powerpoint/2010/main" val="3514933481"/>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vertical)">
                                      <p:cBhvr>
                                        <p:cTn id="7" dur="500"/>
                                        <p:tgtEl>
                                          <p:spTgt spid="3"/>
                                        </p:tgtEl>
                                      </p:cBhvr>
                                    </p:animEffect>
                                  </p:childTnLst>
                                </p:cTn>
                              </p:par>
                              <p:par>
                                <p:cTn id="8" presetID="14" presetClass="entr" presetSubtype="5"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randombar(vertic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1187624" y="764704"/>
            <a:ext cx="7128792" cy="504056"/>
          </a:xfrm>
          <a:prstGeom prst="rect">
            <a:avLst/>
          </a:prstGeom>
          <a:solidFill>
            <a:srgbClr val="92D050">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2800" b="1" dirty="0">
                <a:solidFill>
                  <a:schemeClr val="accent2">
                    <a:lumMod val="75000"/>
                  </a:schemeClr>
                </a:solidFill>
              </a:rPr>
              <a:t>فهي شقيقة الرجل من حيث الأصل، والمنشأ، والمصير</a:t>
            </a:r>
            <a:endParaRPr lang="en-US" sz="2800" dirty="0">
              <a:solidFill>
                <a:schemeClr val="accent2">
                  <a:lumMod val="75000"/>
                </a:schemeClr>
              </a:solidFill>
            </a:endParaRPr>
          </a:p>
        </p:txBody>
      </p:sp>
      <p:sp>
        <p:nvSpPr>
          <p:cNvPr id="4" name="مستطيل 3"/>
          <p:cNvSpPr/>
          <p:nvPr/>
        </p:nvSpPr>
        <p:spPr>
          <a:xfrm>
            <a:off x="2771800" y="1484784"/>
            <a:ext cx="3960440" cy="504056"/>
          </a:xfrm>
          <a:prstGeom prst="rect">
            <a:avLst/>
          </a:prstGeom>
          <a:solidFill>
            <a:srgbClr val="FF3F3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3600" b="1" dirty="0">
                <a:solidFill>
                  <a:schemeClr val="tx2">
                    <a:lumMod val="60000"/>
                    <a:lumOff val="40000"/>
                  </a:schemeClr>
                </a:solidFill>
              </a:rPr>
              <a:t>تشترك معه </a:t>
            </a:r>
            <a:r>
              <a:rPr lang="ar-SA" sz="3600" b="1" dirty="0" smtClean="0">
                <a:solidFill>
                  <a:schemeClr val="tx2">
                    <a:lumMod val="60000"/>
                    <a:lumOff val="40000"/>
                  </a:schemeClr>
                </a:solidFill>
              </a:rPr>
              <a:t>في:</a:t>
            </a:r>
            <a:endParaRPr lang="en-US" sz="3600" dirty="0">
              <a:solidFill>
                <a:schemeClr val="tx2">
                  <a:lumMod val="60000"/>
                  <a:lumOff val="40000"/>
                </a:schemeClr>
              </a:solidFill>
            </a:endParaRPr>
          </a:p>
        </p:txBody>
      </p:sp>
      <p:sp>
        <p:nvSpPr>
          <p:cNvPr id="5" name="مستطيل 4"/>
          <p:cNvSpPr/>
          <p:nvPr/>
        </p:nvSpPr>
        <p:spPr>
          <a:xfrm>
            <a:off x="1907704" y="2348880"/>
            <a:ext cx="6408712" cy="504056"/>
          </a:xfrm>
          <a:prstGeom prst="rect">
            <a:avLst/>
          </a:prstGeom>
          <a:solidFill>
            <a:srgbClr val="00B0F0">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3600" b="1" dirty="0" smtClean="0">
                <a:solidFill>
                  <a:srgbClr val="00B050"/>
                </a:solidFill>
              </a:rPr>
              <a:t>عمارة </a:t>
            </a:r>
            <a:r>
              <a:rPr lang="ar-SA" sz="3600" b="1" dirty="0">
                <a:solidFill>
                  <a:srgbClr val="00B050"/>
                </a:solidFill>
              </a:rPr>
              <a:t>الكون -</a:t>
            </a:r>
            <a:r>
              <a:rPr lang="ar-SA" sz="3600" b="1" dirty="0" smtClean="0">
                <a:solidFill>
                  <a:srgbClr val="00B050"/>
                </a:solidFill>
              </a:rPr>
              <a:t>كل فيما يخصه-</a:t>
            </a:r>
            <a:endParaRPr lang="en-US" sz="3600" dirty="0">
              <a:solidFill>
                <a:srgbClr val="00B050"/>
              </a:solidFill>
            </a:endParaRPr>
          </a:p>
        </p:txBody>
      </p:sp>
      <p:sp>
        <p:nvSpPr>
          <p:cNvPr id="6" name="مستطيل 5"/>
          <p:cNvSpPr/>
          <p:nvPr/>
        </p:nvSpPr>
        <p:spPr>
          <a:xfrm>
            <a:off x="1907704" y="3212976"/>
            <a:ext cx="6768752" cy="1008112"/>
          </a:xfrm>
          <a:prstGeom prst="rect">
            <a:avLst/>
          </a:prstGeom>
          <a:solidFill>
            <a:srgbClr val="FFFF00">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3200" b="1" dirty="0" smtClean="0">
                <a:solidFill>
                  <a:srgbClr val="993366"/>
                </a:solidFill>
              </a:rPr>
              <a:t>لا </a:t>
            </a:r>
            <a:r>
              <a:rPr lang="ar-SA" sz="3200" b="1" dirty="0">
                <a:solidFill>
                  <a:srgbClr val="993366"/>
                </a:solidFill>
              </a:rPr>
              <a:t>فرق بينهما في عموم الدين</a:t>
            </a:r>
            <a:r>
              <a:rPr lang="ar-SA" sz="3200" b="1" dirty="0" smtClean="0">
                <a:solidFill>
                  <a:srgbClr val="993366"/>
                </a:solidFill>
              </a:rPr>
              <a:t>،</a:t>
            </a:r>
          </a:p>
          <a:p>
            <a:r>
              <a:rPr lang="ar-SA" sz="3200" b="1" dirty="0" smtClean="0">
                <a:solidFill>
                  <a:srgbClr val="993366"/>
                </a:solidFill>
              </a:rPr>
              <a:t> </a:t>
            </a:r>
            <a:r>
              <a:rPr lang="ar-SA" sz="3200" b="1" dirty="0">
                <a:solidFill>
                  <a:srgbClr val="993366"/>
                </a:solidFill>
              </a:rPr>
              <a:t>في التوحيد والاعتقاد، والثواب </a:t>
            </a:r>
            <a:r>
              <a:rPr lang="ar-SA" sz="3200" b="1" dirty="0" smtClean="0">
                <a:solidFill>
                  <a:srgbClr val="993366"/>
                </a:solidFill>
              </a:rPr>
              <a:t>والعقاب.</a:t>
            </a:r>
            <a:endParaRPr lang="en-US" sz="3200" dirty="0">
              <a:solidFill>
                <a:srgbClr val="993366"/>
              </a:solidFill>
            </a:endParaRPr>
          </a:p>
        </p:txBody>
      </p:sp>
      <p:sp>
        <p:nvSpPr>
          <p:cNvPr id="7" name="مستطيل 6"/>
          <p:cNvSpPr/>
          <p:nvPr/>
        </p:nvSpPr>
        <p:spPr>
          <a:xfrm>
            <a:off x="1907704" y="4365104"/>
            <a:ext cx="6768752" cy="1008112"/>
          </a:xfrm>
          <a:prstGeom prst="rect">
            <a:avLst/>
          </a:prstGeom>
          <a:solidFill>
            <a:srgbClr val="FFC000">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3200" b="1" dirty="0" smtClean="0">
                <a:solidFill>
                  <a:srgbClr val="E46C0A"/>
                </a:solidFill>
              </a:rPr>
              <a:t>لا </a:t>
            </a:r>
            <a:r>
              <a:rPr lang="ar-SA" sz="3200" b="1" dirty="0">
                <a:solidFill>
                  <a:srgbClr val="E46C0A"/>
                </a:solidFill>
              </a:rPr>
              <a:t>فرق بينهما </a:t>
            </a:r>
            <a:r>
              <a:rPr lang="ar-SA" sz="3200" b="1" dirty="0" smtClean="0">
                <a:solidFill>
                  <a:srgbClr val="E46C0A"/>
                </a:solidFill>
              </a:rPr>
              <a:t>في </a:t>
            </a:r>
            <a:r>
              <a:rPr lang="ar-SA" sz="3200" b="1" dirty="0">
                <a:solidFill>
                  <a:srgbClr val="E46C0A"/>
                </a:solidFill>
              </a:rPr>
              <a:t>عموم </a:t>
            </a:r>
            <a:r>
              <a:rPr lang="ar-SA" sz="3200" b="1" dirty="0" smtClean="0">
                <a:solidFill>
                  <a:srgbClr val="E46C0A"/>
                </a:solidFill>
              </a:rPr>
              <a:t>التشريع</a:t>
            </a:r>
          </a:p>
          <a:p>
            <a:r>
              <a:rPr lang="ar-SA" sz="3200" b="1" dirty="0" smtClean="0">
                <a:solidFill>
                  <a:srgbClr val="E46C0A"/>
                </a:solidFill>
              </a:rPr>
              <a:t> </a:t>
            </a:r>
            <a:r>
              <a:rPr lang="ar-SA" sz="3200" b="1" dirty="0">
                <a:solidFill>
                  <a:srgbClr val="E46C0A"/>
                </a:solidFill>
              </a:rPr>
              <a:t>في الحقوق </a:t>
            </a:r>
            <a:r>
              <a:rPr lang="ar-SA" sz="3200" b="1" dirty="0" smtClean="0">
                <a:solidFill>
                  <a:srgbClr val="E46C0A"/>
                </a:solidFill>
              </a:rPr>
              <a:t>والواجبات.</a:t>
            </a:r>
            <a:endParaRPr lang="en-US" sz="3200" dirty="0">
              <a:solidFill>
                <a:srgbClr val="E46C0A"/>
              </a:solidFill>
            </a:endParaRPr>
          </a:p>
        </p:txBody>
      </p:sp>
      <p:pic>
        <p:nvPicPr>
          <p:cNvPr id="8" name="صورة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62376" y="2205597"/>
            <a:ext cx="953440" cy="791355"/>
          </a:xfrm>
          <a:prstGeom prst="ellipse">
            <a:avLst/>
          </a:prstGeom>
          <a:ln>
            <a:noFill/>
          </a:ln>
          <a:effectLst>
            <a:softEdge rad="31750"/>
          </a:effectLst>
        </p:spPr>
      </p:pic>
      <p:pic>
        <p:nvPicPr>
          <p:cNvPr id="9" name="صورة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2951" y="548681"/>
            <a:ext cx="1014373" cy="864096"/>
          </a:xfrm>
          <a:prstGeom prst="ellipse">
            <a:avLst/>
          </a:prstGeom>
          <a:ln>
            <a:noFill/>
          </a:ln>
          <a:effectLst>
            <a:softEdge rad="112500"/>
          </a:effectLst>
        </p:spPr>
      </p:pic>
      <p:pic>
        <p:nvPicPr>
          <p:cNvPr id="10" name="صورة 9"/>
          <p:cNvPicPr>
            <a:picLocks noChangeAspect="1"/>
          </p:cNvPicPr>
          <p:nvPr/>
        </p:nvPicPr>
        <p:blipFill rotWithShape="1">
          <a:blip r:embed="rId4">
            <a:extLst>
              <a:ext uri="{28A0092B-C50C-407E-A947-70E740481C1C}">
                <a14:useLocalDpi xmlns:a14="http://schemas.microsoft.com/office/drawing/2010/main" val="0"/>
              </a:ext>
            </a:extLst>
          </a:blip>
          <a:srcRect l="50058"/>
          <a:stretch/>
        </p:blipFill>
        <p:spPr>
          <a:xfrm>
            <a:off x="1914270" y="3637727"/>
            <a:ext cx="1049652" cy="1166721"/>
          </a:xfrm>
          <a:prstGeom prst="ellipse">
            <a:avLst/>
          </a:prstGeom>
          <a:ln>
            <a:noFill/>
          </a:ln>
          <a:effectLst>
            <a:softEdge rad="31750"/>
          </a:effectLst>
        </p:spPr>
      </p:pic>
    </p:spTree>
    <p:extLst>
      <p:ext uri="{BB962C8B-B14F-4D97-AF65-F5344CB8AC3E}">
        <p14:creationId xmlns:p14="http://schemas.microsoft.com/office/powerpoint/2010/main" val="55421841"/>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ppt_x"/>
                                          </p:val>
                                        </p:tav>
                                        <p:tav tm="100000">
                                          <p:val>
                                            <p:strVal val="#ppt_x"/>
                                          </p:val>
                                        </p:tav>
                                      </p:tavLst>
                                    </p:anim>
                                    <p:anim calcmode="lin" valueType="num">
                                      <p:cBhvr additive="base">
                                        <p:cTn id="23" dur="500" fill="hold"/>
                                        <p:tgtEl>
                                          <p:spTgt spid="5"/>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500"/>
                                        <p:tgtEl>
                                          <p:spTgt spid="7"/>
                                        </p:tgtEl>
                                      </p:cBhvr>
                                    </p:animEffect>
                                  </p:childTnLst>
                                </p:cTn>
                              </p:par>
                              <p:par>
                                <p:cTn id="33" presetID="22" presetClass="entr" presetSubtype="4"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down)">
                                      <p:cBhvr>
                                        <p:cTn id="3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1547664" y="908720"/>
            <a:ext cx="7200800" cy="5400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a:r>
              <a:rPr lang="ar-SA" sz="2800" b="1" dirty="0">
                <a:solidFill>
                  <a:srgbClr val="993366"/>
                </a:solidFill>
              </a:rPr>
              <a:t>﴿مَنْ عَمِلَ صَالِحاً مِّن ذَكَرٍ أَوْ أُنثَى وَهُوَ مُؤْمِنٌ فَلَنُحْيِيَنَّهُ حَيَاةً طَيِّبَةً وَلَنَجْزِيَنَّهُمْ أَجْرَهُم بِأَحْسَنِ مَا كَانُواْ يَعْمَلُونَ</a:t>
            </a:r>
            <a:r>
              <a:rPr lang="ar-SA" sz="2800" b="1" dirty="0" smtClean="0">
                <a:solidFill>
                  <a:srgbClr val="993366"/>
                </a:solidFill>
              </a:rPr>
              <a:t>﴾</a:t>
            </a:r>
          </a:p>
          <a:p>
            <a:pPr lvl="0" algn="ctr"/>
            <a:endParaRPr lang="ar-SA" sz="2800" b="1" dirty="0">
              <a:solidFill>
                <a:srgbClr val="993366"/>
              </a:solidFill>
            </a:endParaRPr>
          </a:p>
          <a:p>
            <a:pPr lvl="0" algn="ctr"/>
            <a:r>
              <a:rPr lang="ar-SA" sz="2800" b="1" dirty="0" smtClean="0">
                <a:solidFill>
                  <a:srgbClr val="993366"/>
                </a:solidFill>
              </a:rPr>
              <a:t> </a:t>
            </a:r>
            <a:r>
              <a:rPr lang="ar-SA" sz="2800" b="1" dirty="0" smtClean="0">
                <a:solidFill>
                  <a:srgbClr val="008080"/>
                </a:solidFill>
              </a:rPr>
              <a:t>وقال </a:t>
            </a:r>
            <a:r>
              <a:rPr lang="ar-SA" sz="2800" b="1" dirty="0">
                <a:solidFill>
                  <a:srgbClr val="008080"/>
                </a:solidFill>
              </a:rPr>
              <a:t>صلى الله عليه وسلم: "إنما النساء شقائق الرجال" </a:t>
            </a:r>
            <a:endParaRPr lang="ar-SA" sz="2800" b="1" dirty="0" smtClean="0">
              <a:solidFill>
                <a:srgbClr val="008080"/>
              </a:solidFill>
            </a:endParaRPr>
          </a:p>
          <a:p>
            <a:pPr lvl="0" algn="ctr"/>
            <a:endParaRPr lang="ar-SA" sz="2800" b="1" dirty="0" smtClean="0">
              <a:solidFill>
                <a:srgbClr val="993366"/>
              </a:solidFill>
            </a:endParaRPr>
          </a:p>
          <a:p>
            <a:pPr lvl="0" algn="ctr"/>
            <a:r>
              <a:rPr lang="ar-SA" sz="2800" b="1" u="sng" dirty="0" smtClean="0">
                <a:solidFill>
                  <a:srgbClr val="E46C0A"/>
                </a:solidFill>
              </a:rPr>
              <a:t>﴿</a:t>
            </a:r>
            <a:r>
              <a:rPr lang="ar-SA" sz="2800" b="1" u="sng" dirty="0">
                <a:solidFill>
                  <a:srgbClr val="E46C0A"/>
                </a:solidFill>
              </a:rPr>
              <a:t>إِنَّ أَكْرَمَكُمْ عِندَ اللَّهِ أَتْقَاكُمْ﴾ </a:t>
            </a:r>
            <a:endParaRPr lang="ar-SA" sz="2800" b="1" u="sng" dirty="0" smtClean="0">
              <a:solidFill>
                <a:srgbClr val="E46C0A"/>
              </a:solidFill>
            </a:endParaRPr>
          </a:p>
          <a:p>
            <a:pPr lvl="0" algn="ctr"/>
            <a:endParaRPr lang="ar-SA" sz="2800" b="1" dirty="0" smtClean="0">
              <a:solidFill>
                <a:srgbClr val="993366"/>
              </a:solidFill>
            </a:endParaRPr>
          </a:p>
          <a:p>
            <a:pPr lvl="0" algn="ctr"/>
            <a:r>
              <a:rPr lang="ar-SA" sz="2800" b="1" dirty="0" smtClean="0">
                <a:solidFill>
                  <a:srgbClr val="0033CC"/>
                </a:solidFill>
              </a:rPr>
              <a:t>ولا يوجد تعبير عن هذا المعنى أدق ولا أبلغ من لفظ: </a:t>
            </a:r>
          </a:p>
          <a:p>
            <a:pPr lvl="0" algn="ctr"/>
            <a:r>
              <a:rPr lang="ar-SA" sz="2800" b="1" dirty="0" smtClean="0">
                <a:solidFill>
                  <a:srgbClr val="0033CC"/>
                </a:solidFill>
              </a:rPr>
              <a:t>﴿</a:t>
            </a:r>
            <a:r>
              <a:rPr lang="ar-SA" sz="2800" b="1" dirty="0">
                <a:solidFill>
                  <a:srgbClr val="0033CC"/>
                </a:solidFill>
              </a:rPr>
              <a:t>بَعْضُكُم مِّن </a:t>
            </a:r>
            <a:r>
              <a:rPr lang="ar-SA" sz="2800" b="1" dirty="0" smtClean="0">
                <a:solidFill>
                  <a:srgbClr val="0033CC"/>
                </a:solidFill>
              </a:rPr>
              <a:t>بَعْضٍ)</a:t>
            </a:r>
          </a:p>
        </p:txBody>
      </p:sp>
    </p:spTree>
    <p:extLst>
      <p:ext uri="{BB962C8B-B14F-4D97-AF65-F5344CB8AC3E}">
        <p14:creationId xmlns:p14="http://schemas.microsoft.com/office/powerpoint/2010/main" val="422304118"/>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500"/>
                                        <p:tgtEl>
                                          <p:spTgt spid="3">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fade">
                                      <p:cBhvr>
                                        <p:cTn id="2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1547664" y="908720"/>
            <a:ext cx="7200800" cy="16561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a:r>
              <a:rPr lang="ar-SA" sz="2800" b="1" dirty="0">
                <a:solidFill>
                  <a:srgbClr val="663300"/>
                </a:solidFill>
              </a:rPr>
              <a:t>الذكر ليس كالأنثى في صفة الخلقة، والهيئة، </a:t>
            </a:r>
            <a:r>
              <a:rPr lang="ar-SA" sz="2800" b="1" dirty="0" smtClean="0">
                <a:solidFill>
                  <a:srgbClr val="663300"/>
                </a:solidFill>
              </a:rPr>
              <a:t>والتكوين</a:t>
            </a:r>
            <a:r>
              <a:rPr lang="ar-SA" sz="2800" b="1" dirty="0">
                <a:solidFill>
                  <a:srgbClr val="663300"/>
                </a:solidFill>
              </a:rPr>
              <a:t>.</a:t>
            </a:r>
            <a:endParaRPr lang="ar-SA" sz="2800" b="1" dirty="0" smtClean="0">
              <a:solidFill>
                <a:srgbClr val="663300"/>
              </a:solidFill>
            </a:endParaRPr>
          </a:p>
        </p:txBody>
      </p:sp>
      <p:sp>
        <p:nvSpPr>
          <p:cNvPr id="4" name="مستطيل 3"/>
          <p:cNvSpPr/>
          <p:nvPr/>
        </p:nvSpPr>
        <p:spPr>
          <a:xfrm>
            <a:off x="1700064" y="2636912"/>
            <a:ext cx="7200800" cy="16561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a:r>
              <a:rPr lang="ar-SA" sz="2800" b="1" dirty="0">
                <a:solidFill>
                  <a:srgbClr val="F69200"/>
                </a:solidFill>
              </a:rPr>
              <a:t>وكان من آثار هذا الاختلاف في الخلقة: الاختلاف بينهما في القوى والقدرات الجسدية، والعاطفية، والإرادية.</a:t>
            </a:r>
            <a:endParaRPr lang="ar-SA" sz="2800" b="1" dirty="0" smtClean="0">
              <a:solidFill>
                <a:srgbClr val="F69200"/>
              </a:solidFill>
            </a:endParaRPr>
          </a:p>
        </p:txBody>
      </p:sp>
      <p:sp>
        <p:nvSpPr>
          <p:cNvPr id="5" name="مستطيل 4"/>
          <p:cNvSpPr/>
          <p:nvPr/>
        </p:nvSpPr>
        <p:spPr>
          <a:xfrm>
            <a:off x="1852464" y="4437112"/>
            <a:ext cx="7200800" cy="16561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a:r>
              <a:rPr lang="ar-SA" sz="2800" b="1" dirty="0">
                <a:solidFill>
                  <a:srgbClr val="0070C0"/>
                </a:solidFill>
              </a:rPr>
              <a:t>التفاوت بينهما في بعض أحكام التشريع، وفي المهام والوظائف التي تلائم تكوين كل منهما وخصائصه</a:t>
            </a:r>
            <a:endParaRPr lang="ar-SA" sz="2800" b="1" dirty="0" smtClean="0">
              <a:solidFill>
                <a:srgbClr val="0070C0"/>
              </a:solidFill>
            </a:endParaRPr>
          </a:p>
        </p:txBody>
      </p:sp>
      <p:cxnSp>
        <p:nvCxnSpPr>
          <p:cNvPr id="7" name="رابط كسهم مستقيم 6"/>
          <p:cNvCxnSpPr/>
          <p:nvPr/>
        </p:nvCxnSpPr>
        <p:spPr>
          <a:xfrm>
            <a:off x="5076056" y="2060848"/>
            <a:ext cx="0" cy="72008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8" name="رابط كسهم مستقيم 7"/>
          <p:cNvCxnSpPr/>
          <p:nvPr/>
        </p:nvCxnSpPr>
        <p:spPr>
          <a:xfrm>
            <a:off x="5076056" y="3933056"/>
            <a:ext cx="0" cy="72008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032262041"/>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par>
                                <p:cTn id="8" presetID="6" presetClass="entr" presetSubtype="16"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circle(in)">
                                      <p:cBhvr>
                                        <p:cTn id="10" dur="2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heel(1)">
                                      <p:cBhvr>
                                        <p:cTn id="21"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1403648" y="188640"/>
            <a:ext cx="7200800" cy="16561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a:r>
              <a:rPr lang="ar-SA" sz="2800" b="1" dirty="0" smtClean="0">
                <a:solidFill>
                  <a:srgbClr val="996633"/>
                </a:solidFill>
              </a:rPr>
              <a:t>2- ويترتب </a:t>
            </a:r>
            <a:r>
              <a:rPr lang="ar-SA" sz="2800" b="1" dirty="0">
                <a:solidFill>
                  <a:srgbClr val="996633"/>
                </a:solidFill>
              </a:rPr>
              <a:t>على هذه الحقيقة الثابتة أحكام شرعية كلية، ثابتة ثبات هذه الحقيقة، منها: </a:t>
            </a:r>
            <a:endParaRPr lang="ar-SA" sz="2800" b="1" dirty="0" smtClean="0">
              <a:solidFill>
                <a:srgbClr val="996633"/>
              </a:solidFill>
            </a:endParaRPr>
          </a:p>
        </p:txBody>
      </p:sp>
      <p:sp>
        <p:nvSpPr>
          <p:cNvPr id="4" name="مستطيل 3"/>
          <p:cNvSpPr/>
          <p:nvPr/>
        </p:nvSpPr>
        <p:spPr>
          <a:xfrm>
            <a:off x="1425591" y="1268760"/>
            <a:ext cx="7200800" cy="16561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a:r>
              <a:rPr lang="ar-SA" sz="2800" b="1" dirty="0">
                <a:solidFill>
                  <a:srgbClr val="993366"/>
                </a:solidFill>
                <a:effectLst>
                  <a:glow rad="228600">
                    <a:schemeClr val="accent6">
                      <a:satMod val="175000"/>
                      <a:alpha val="40000"/>
                    </a:schemeClr>
                  </a:glow>
                </a:effectLst>
              </a:rPr>
              <a:t>أحكام الأسرة، فالأسرة في الإسلام هي وحدة بناء </a:t>
            </a:r>
            <a:r>
              <a:rPr lang="ar-SA" sz="2800" b="1" dirty="0" smtClean="0">
                <a:solidFill>
                  <a:srgbClr val="993366"/>
                </a:solidFill>
                <a:effectLst>
                  <a:glow rad="228600">
                    <a:schemeClr val="accent6">
                      <a:satMod val="175000"/>
                      <a:alpha val="40000"/>
                    </a:schemeClr>
                  </a:glow>
                </a:effectLst>
              </a:rPr>
              <a:t>المجتمع.</a:t>
            </a:r>
          </a:p>
        </p:txBody>
      </p:sp>
      <p:sp>
        <p:nvSpPr>
          <p:cNvPr id="5" name="مستطيل 4"/>
          <p:cNvSpPr/>
          <p:nvPr/>
        </p:nvSpPr>
        <p:spPr>
          <a:xfrm>
            <a:off x="1724037" y="2780928"/>
            <a:ext cx="7200800" cy="16561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a:r>
              <a:rPr lang="ar-SA" sz="2800" b="1" dirty="0">
                <a:solidFill>
                  <a:schemeClr val="accent3">
                    <a:lumMod val="50000"/>
                  </a:schemeClr>
                </a:solidFill>
                <a:effectLst>
                  <a:glow rad="101600">
                    <a:srgbClr val="FFFF00">
                      <a:alpha val="60000"/>
                    </a:srgbClr>
                  </a:glow>
                </a:effectLst>
              </a:rPr>
              <a:t>والأسرة في الإسلام تهدف إلى تحقيق غاياتها بتبادل السكن، والرحمة، والمودة بين أفرادها</a:t>
            </a:r>
            <a:r>
              <a:rPr lang="ar-SA" sz="2800" b="1" dirty="0" smtClean="0">
                <a:solidFill>
                  <a:schemeClr val="accent3">
                    <a:lumMod val="50000"/>
                  </a:schemeClr>
                </a:solidFill>
                <a:effectLst>
                  <a:glow rad="101600">
                    <a:srgbClr val="FFFF00">
                      <a:alpha val="60000"/>
                    </a:srgbClr>
                  </a:glow>
                </a:effectLst>
              </a:rPr>
              <a:t>،</a:t>
            </a:r>
          </a:p>
          <a:p>
            <a:pPr lvl="0" algn="ctr"/>
            <a:r>
              <a:rPr lang="ar-SA" sz="2800" b="1" dirty="0" smtClean="0">
                <a:solidFill>
                  <a:schemeClr val="accent3">
                    <a:lumMod val="50000"/>
                  </a:schemeClr>
                </a:solidFill>
                <a:effectLst>
                  <a:glow rad="101600">
                    <a:srgbClr val="FFFF00">
                      <a:alpha val="60000"/>
                    </a:srgbClr>
                  </a:glow>
                </a:effectLst>
              </a:rPr>
              <a:t>﴿</a:t>
            </a:r>
            <a:r>
              <a:rPr lang="ar-SA" sz="2800" b="1" dirty="0">
                <a:solidFill>
                  <a:schemeClr val="accent3">
                    <a:lumMod val="50000"/>
                  </a:schemeClr>
                </a:solidFill>
                <a:effectLst>
                  <a:glow rad="101600">
                    <a:srgbClr val="FFFF00">
                      <a:alpha val="60000"/>
                    </a:srgbClr>
                  </a:glow>
                </a:effectLst>
              </a:rPr>
              <a:t>وَمِنْ آيَاتِهِ أَنْ خَلَقَ لَكُم مِّنْ أَنفُسِكُمْ أَزْوَاجاً لِّتَسْكُنُوا إِلَيْهَا وَجَعَلَ بَيْنَكُم مَّوَدَّةً وَرَحْمَةً﴾ </a:t>
            </a:r>
            <a:endParaRPr lang="ar-SA" sz="2800" b="1" dirty="0" smtClean="0">
              <a:solidFill>
                <a:schemeClr val="accent3">
                  <a:lumMod val="50000"/>
                </a:schemeClr>
              </a:solidFill>
              <a:effectLst>
                <a:glow rad="101600">
                  <a:srgbClr val="FFFF00">
                    <a:alpha val="60000"/>
                  </a:srgbClr>
                </a:glow>
              </a:effectLst>
            </a:endParaRPr>
          </a:p>
        </p:txBody>
      </p:sp>
      <p:pic>
        <p:nvPicPr>
          <p:cNvPr id="6" name="صورة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1721" y="4365104"/>
            <a:ext cx="7056784" cy="2426085"/>
          </a:xfrm>
          <a:prstGeom prst="ellipse">
            <a:avLst/>
          </a:prstGeom>
          <a:ln>
            <a:noFill/>
          </a:ln>
          <a:effectLst>
            <a:softEdge rad="112500"/>
          </a:effectLst>
        </p:spPr>
      </p:pic>
    </p:spTree>
    <p:extLst>
      <p:ext uri="{BB962C8B-B14F-4D97-AF65-F5344CB8AC3E}">
        <p14:creationId xmlns:p14="http://schemas.microsoft.com/office/powerpoint/2010/main" val="3438438259"/>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Effect transition="in" filter="randombar(horizontal)">
                                      <p:cBhvr>
                                        <p:cTn id="19" dur="500"/>
                                        <p:tgtEl>
                                          <p:spTgt spid="4">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5">
                                            <p:txEl>
                                              <p:pRg st="0" end="0"/>
                                            </p:txEl>
                                          </p:spTgt>
                                        </p:tgtEl>
                                        <p:attrNameLst>
                                          <p:attrName>style.visibility</p:attrName>
                                        </p:attrNameLst>
                                      </p:cBhvr>
                                      <p:to>
                                        <p:strVal val="visible"/>
                                      </p:to>
                                    </p:set>
                                    <p:animEffect transition="in" filter="wipe(down)">
                                      <p:cBhvr>
                                        <p:cTn id="24" dur="500"/>
                                        <p:tgtEl>
                                          <p:spTgt spid="5">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Effect transition="in" filter="wipe(down)">
                                      <p:cBhvr>
                                        <p:cTn id="29"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4157462" y="908720"/>
            <a:ext cx="5095058" cy="16561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a:r>
              <a:rPr lang="ar-SA" sz="3600" b="1" dirty="0">
                <a:solidFill>
                  <a:srgbClr val="006666"/>
                </a:solidFill>
              </a:rPr>
              <a:t>وللمرأة دور أساس في قوة الأسرة </a:t>
            </a:r>
            <a:r>
              <a:rPr lang="ar-SA" sz="3600" b="1" dirty="0" smtClean="0">
                <a:solidFill>
                  <a:srgbClr val="006666"/>
                </a:solidFill>
              </a:rPr>
              <a:t>وتماسكها.</a:t>
            </a:r>
            <a:endParaRPr lang="ar-SA" sz="3600" b="1" dirty="0" smtClean="0">
              <a:solidFill>
                <a:srgbClr val="006666"/>
              </a:solidFill>
              <a:effectLst>
                <a:glow rad="101600">
                  <a:srgbClr val="FFFF00">
                    <a:alpha val="60000"/>
                  </a:srgbClr>
                </a:glow>
              </a:effectLst>
            </a:endParaRPr>
          </a:p>
        </p:txBody>
      </p:sp>
      <p:sp>
        <p:nvSpPr>
          <p:cNvPr id="4" name="مستطيل 3"/>
          <p:cNvSpPr/>
          <p:nvPr/>
        </p:nvSpPr>
        <p:spPr>
          <a:xfrm>
            <a:off x="1809014" y="4221088"/>
            <a:ext cx="7200800" cy="16561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a:r>
              <a:rPr lang="ar-SA" sz="3600" b="1" dirty="0">
                <a:solidFill>
                  <a:srgbClr val="C25552"/>
                </a:solidFill>
              </a:rPr>
              <a:t>وفي المقابل فعلى الرجل تحمل أعباء القِوامة التي هي تكليف فرضته عليه الشريعة </a:t>
            </a:r>
            <a:r>
              <a:rPr lang="ar-SA" sz="3600" b="1" dirty="0" smtClean="0">
                <a:solidFill>
                  <a:srgbClr val="C25552"/>
                </a:solidFill>
              </a:rPr>
              <a:t>الغراء.</a:t>
            </a:r>
            <a:endParaRPr lang="ar-SA" sz="3600" b="1" dirty="0" smtClean="0">
              <a:solidFill>
                <a:srgbClr val="C25552"/>
              </a:solidFill>
              <a:effectLst>
                <a:glow rad="101600">
                  <a:srgbClr val="FFFF00">
                    <a:alpha val="60000"/>
                  </a:srgbClr>
                </a:glow>
              </a:effectLst>
            </a:endParaRPr>
          </a:p>
        </p:txBody>
      </p:sp>
      <p:pic>
        <p:nvPicPr>
          <p:cNvPr id="5" name="صورة 4"/>
          <p:cNvPicPr>
            <a:picLocks noChangeAspect="1"/>
          </p:cNvPicPr>
          <p:nvPr/>
        </p:nvPicPr>
        <p:blipFill rotWithShape="1">
          <a:blip r:embed="rId2">
            <a:extLst>
              <a:ext uri="{28A0092B-C50C-407E-A947-70E740481C1C}">
                <a14:useLocalDpi xmlns:a14="http://schemas.microsoft.com/office/drawing/2010/main" val="0"/>
              </a:ext>
            </a:extLst>
          </a:blip>
          <a:srcRect l="12819"/>
          <a:stretch/>
        </p:blipFill>
        <p:spPr>
          <a:xfrm>
            <a:off x="539552" y="537124"/>
            <a:ext cx="3617910" cy="260384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cxnSp>
        <p:nvCxnSpPr>
          <p:cNvPr id="8" name="رابط مستقيم 7"/>
          <p:cNvCxnSpPr/>
          <p:nvPr/>
        </p:nvCxnSpPr>
        <p:spPr>
          <a:xfrm>
            <a:off x="4860032" y="3933056"/>
            <a:ext cx="1296144" cy="0"/>
          </a:xfrm>
          <a:prstGeom prst="line">
            <a:avLst/>
          </a:prstGeom>
        </p:spPr>
        <p:style>
          <a:lnRef idx="3">
            <a:schemeClr val="accent3"/>
          </a:lnRef>
          <a:fillRef idx="0">
            <a:schemeClr val="accent3"/>
          </a:fillRef>
          <a:effectRef idx="2">
            <a:schemeClr val="accent3"/>
          </a:effectRef>
          <a:fontRef idx="minor">
            <a:schemeClr val="tx1"/>
          </a:fontRef>
        </p:style>
      </p:cxnSp>
    </p:spTree>
    <p:extLst>
      <p:ext uri="{BB962C8B-B14F-4D97-AF65-F5344CB8AC3E}">
        <p14:creationId xmlns:p14="http://schemas.microsoft.com/office/powerpoint/2010/main" val="771431817"/>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down)">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
                                            <p:txEl>
                                              <p:pRg st="0" end="0"/>
                                            </p:txEl>
                                          </p:spTgt>
                                        </p:tgtEl>
                                        <p:attrNameLst>
                                          <p:attrName>style.visibility</p:attrName>
                                        </p:attrNameLst>
                                      </p:cBhvr>
                                      <p:to>
                                        <p:strVal val="visible"/>
                                      </p:to>
                                    </p:set>
                                    <p:animEffect transition="in" filter="fade">
                                      <p:cBhvr>
                                        <p:cTn id="23"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1475656" y="1988840"/>
            <a:ext cx="7200800" cy="16561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600" b="1" dirty="0">
                <a:solidFill>
                  <a:srgbClr val="F69200"/>
                </a:solidFill>
              </a:rPr>
              <a:t>﴿وَلَهُنَّ مِثْلُ الَّذِي عَلَيْهِنَّ بِالْمَعْرُوفِ وَلِلرِّجَالِ عَلَيْهِنَّ دَرَجَةٌ﴾ </a:t>
            </a:r>
            <a:r>
              <a:rPr lang="ar-SA" sz="3600" b="1" dirty="0" smtClean="0">
                <a:solidFill>
                  <a:srgbClr val="F69200"/>
                </a:solidFill>
              </a:rPr>
              <a:t>والقوامة </a:t>
            </a:r>
            <a:r>
              <a:rPr lang="ar-SA" sz="3600" b="1" dirty="0">
                <a:solidFill>
                  <a:srgbClr val="F69200"/>
                </a:solidFill>
              </a:rPr>
              <a:t>هي: </a:t>
            </a:r>
            <a:r>
              <a:rPr lang="ar-SA" sz="3600" b="1" dirty="0">
                <a:solidFill>
                  <a:srgbClr val="F69200"/>
                </a:solidFill>
                <a:effectLst>
                  <a:glow rad="228600">
                    <a:schemeClr val="accent5">
                      <a:satMod val="175000"/>
                      <a:alpha val="40000"/>
                    </a:schemeClr>
                  </a:glow>
                </a:effectLst>
              </a:rPr>
              <a:t>القيادة.</a:t>
            </a:r>
            <a:endParaRPr lang="en-US" sz="3600" dirty="0">
              <a:solidFill>
                <a:srgbClr val="F69200"/>
              </a:solidFill>
              <a:effectLst>
                <a:glow rad="228600">
                  <a:schemeClr val="accent5">
                    <a:satMod val="175000"/>
                    <a:alpha val="40000"/>
                  </a:schemeClr>
                </a:glow>
              </a:effectLst>
            </a:endParaRPr>
          </a:p>
        </p:txBody>
      </p:sp>
      <p:pic>
        <p:nvPicPr>
          <p:cNvPr id="5" name="صورة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67944" y="3830406"/>
            <a:ext cx="2880320" cy="232083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741386654"/>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35496" y="332656"/>
            <a:ext cx="5288361" cy="25202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rgbClr val="00B050"/>
                </a:solidFill>
              </a:rPr>
              <a:t>3- الرجل </a:t>
            </a:r>
            <a:r>
              <a:rPr lang="ar-SA" sz="3200" b="1" dirty="0">
                <a:solidFill>
                  <a:srgbClr val="00B050"/>
                </a:solidFill>
              </a:rPr>
              <a:t>مكلف بالنفقة على المرأة، وهذه النفقة حق للمرأة ونصيب مفروض في ماله، لا يسعه تركها مع </a:t>
            </a:r>
            <a:r>
              <a:rPr lang="ar-SA" sz="3200" b="1" dirty="0" smtClean="0">
                <a:solidFill>
                  <a:srgbClr val="00B050"/>
                </a:solidFill>
              </a:rPr>
              <a:t>القدرة. </a:t>
            </a:r>
          </a:p>
        </p:txBody>
      </p:sp>
      <p:sp>
        <p:nvSpPr>
          <p:cNvPr id="4" name="مستطيل 3"/>
          <p:cNvSpPr/>
          <p:nvPr/>
        </p:nvSpPr>
        <p:spPr>
          <a:xfrm>
            <a:off x="1700794" y="3393620"/>
            <a:ext cx="7246126" cy="24836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rgbClr val="993366"/>
                </a:solidFill>
              </a:rPr>
              <a:t>﴿</a:t>
            </a:r>
            <a:r>
              <a:rPr lang="ar-SA" sz="3200" b="1" dirty="0">
                <a:solidFill>
                  <a:srgbClr val="993366"/>
                </a:solidFill>
              </a:rPr>
              <a:t>لِيُنفِقْ ذُو سَعَةٍ مِّن سَعَتِهِ وَمَن قُدِرَ عَلَيْهِ رِزْقُهُ فَلْيُنفِقْ مِمَّا آتَاهُ اللَّهُ لَا يُكَلِّفُ اللَّهُ نَفْساً إِلَّا مَا آتَاهَا سَيَجْعَلُ اللَّهُ بَعْدَ عُسْرٍ يُسْراً﴾</a:t>
            </a:r>
            <a:endParaRPr lang="ar-SA" sz="3200" b="1" dirty="0">
              <a:solidFill>
                <a:srgbClr val="993366"/>
              </a:solidFill>
              <a:effectLst>
                <a:glow rad="101600">
                  <a:srgbClr val="FFFF00">
                    <a:alpha val="60000"/>
                  </a:srgbClr>
                </a:glow>
              </a:effectLst>
            </a:endParaRPr>
          </a:p>
          <a:p>
            <a:pPr algn="ctr"/>
            <a:endParaRPr lang="ar-SA" sz="3200" b="1" dirty="0" smtClean="0">
              <a:solidFill>
                <a:srgbClr val="00B050"/>
              </a:solidFill>
            </a:endParaRPr>
          </a:p>
        </p:txBody>
      </p:sp>
      <p:pic>
        <p:nvPicPr>
          <p:cNvPr id="5" name="صورة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733130">
            <a:off x="5360092" y="376299"/>
            <a:ext cx="3411533" cy="277292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735493364"/>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801978" y="1340768"/>
            <a:ext cx="7678174" cy="20882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800" b="1" dirty="0" smtClean="0">
                <a:solidFill>
                  <a:srgbClr val="990099"/>
                </a:solidFill>
              </a:rPr>
              <a:t>وهذا الحق لها لا علاقة له بحقها في امتلاك المال والتصرف به.</a:t>
            </a:r>
            <a:endParaRPr lang="ar-SA" sz="4800" b="1" dirty="0" smtClean="0">
              <a:solidFill>
                <a:srgbClr val="990099"/>
              </a:solidFill>
              <a:effectLst>
                <a:glow rad="101600">
                  <a:srgbClr val="FFFF00">
                    <a:alpha val="60000"/>
                  </a:srgbClr>
                </a:glow>
              </a:effectLst>
            </a:endParaRPr>
          </a:p>
          <a:p>
            <a:pPr lvl="0" algn="ctr"/>
            <a:endParaRPr lang="ar-SA" sz="3200" b="1" dirty="0">
              <a:solidFill>
                <a:srgbClr val="00B050"/>
              </a:solidFill>
              <a:effectLst>
                <a:glow rad="101600">
                  <a:srgbClr val="FFFF00">
                    <a:alpha val="60000"/>
                  </a:srgbClr>
                </a:glow>
              </a:effectLst>
            </a:endParaRPr>
          </a:p>
          <a:p>
            <a:pPr lvl="0" algn="ctr"/>
            <a:endParaRPr lang="ar-SA" sz="3200" b="1" dirty="0" smtClean="0">
              <a:solidFill>
                <a:srgbClr val="00B050"/>
              </a:solidFill>
              <a:effectLst>
                <a:glow rad="101600">
                  <a:srgbClr val="FFFF00">
                    <a:alpha val="60000"/>
                  </a:srgbClr>
                </a:glow>
              </a:effectLst>
            </a:endParaRPr>
          </a:p>
        </p:txBody>
      </p:sp>
      <p:pic>
        <p:nvPicPr>
          <p:cNvPr id="5" name="صورة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29071" y="2924944"/>
            <a:ext cx="4251081" cy="322019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044329759"/>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504942" y="0"/>
            <a:ext cx="8229600" cy="1143000"/>
          </a:xfrm>
        </p:spPr>
        <p:txBody>
          <a:bodyPr>
            <a:normAutofit/>
          </a:bodyPr>
          <a:lstStyle/>
          <a:p>
            <a:r>
              <a:rPr lang="ar-SA" sz="3600" b="1" dirty="0">
                <a:solidFill>
                  <a:srgbClr val="0070C0"/>
                </a:solidFill>
                <a:effectLst>
                  <a:outerShdw blurRad="38100" dist="38100" dir="2700000" algn="tl">
                    <a:srgbClr val="000000">
                      <a:alpha val="43137"/>
                    </a:srgbClr>
                  </a:outerShdw>
                </a:effectLst>
                <a:cs typeface="PT Bold Heading" panose="02010400000000000000" pitchFamily="2" charset="-78"/>
              </a:rPr>
              <a:t>مكانة المرأة </a:t>
            </a:r>
            <a:r>
              <a:rPr lang="ar-SA" sz="3600" b="1" dirty="0" smtClean="0">
                <a:solidFill>
                  <a:srgbClr val="0070C0"/>
                </a:solidFill>
                <a:effectLst>
                  <a:outerShdw blurRad="38100" dist="38100" dir="2700000" algn="tl">
                    <a:srgbClr val="000000">
                      <a:alpha val="43137"/>
                    </a:srgbClr>
                  </a:outerShdw>
                </a:effectLst>
                <a:cs typeface="PT Bold Heading" panose="02010400000000000000" pitchFamily="2" charset="-78"/>
              </a:rPr>
              <a:t>في الحضارة الغربية</a:t>
            </a:r>
            <a:endParaRPr lang="ar-SA" sz="3600" dirty="0">
              <a:solidFill>
                <a:srgbClr val="0070C0"/>
              </a:solidFill>
              <a:effectLst>
                <a:outerShdw blurRad="38100" dist="38100" dir="2700000" algn="tl">
                  <a:srgbClr val="000000">
                    <a:alpha val="43137"/>
                  </a:srgbClr>
                </a:outerShdw>
              </a:effectLst>
              <a:cs typeface="PT Bold Heading" panose="02010400000000000000" pitchFamily="2" charset="-78"/>
            </a:endParaRPr>
          </a:p>
        </p:txBody>
      </p:sp>
      <p:pic>
        <p:nvPicPr>
          <p:cNvPr id="2050" name="Picture 2" descr="C:\Users\ساره\Desktop\حقوق الارامل\3333resize.jpg"/>
          <p:cNvPicPr>
            <a:picLocks noChangeAspect="1" noChangeArrowheads="1"/>
          </p:cNvPicPr>
          <p:nvPr/>
        </p:nvPicPr>
        <p:blipFill>
          <a:blip r:embed="rId2" cstate="print"/>
          <a:srcRect/>
          <a:stretch>
            <a:fillRect/>
          </a:stretch>
        </p:blipFill>
        <p:spPr bwMode="auto">
          <a:xfrm>
            <a:off x="755576" y="1340768"/>
            <a:ext cx="7992888" cy="2717028"/>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6" name="عنصر نائب للمحتوى 5"/>
          <p:cNvSpPr>
            <a:spLocks noGrp="1"/>
          </p:cNvSpPr>
          <p:nvPr>
            <p:ph idx="1"/>
          </p:nvPr>
        </p:nvSpPr>
        <p:spPr>
          <a:xfrm>
            <a:off x="467544" y="2332037"/>
            <a:ext cx="8229600" cy="4525963"/>
          </a:xfrm>
        </p:spPr>
        <p:txBody>
          <a:bodyPr>
            <a:normAutofit/>
          </a:bodyPr>
          <a:lstStyle/>
          <a:p>
            <a:endParaRPr lang="ar-SA" b="1" dirty="0" smtClean="0">
              <a:cs typeface="+mj-cs"/>
            </a:endParaRPr>
          </a:p>
          <a:p>
            <a:endParaRPr lang="ar-SA" b="1" dirty="0" smtClean="0">
              <a:cs typeface="+mj-cs"/>
            </a:endParaRPr>
          </a:p>
          <a:p>
            <a:pPr>
              <a:buNone/>
            </a:pPr>
            <a:endParaRPr lang="ar-SA" b="1" dirty="0" smtClean="0">
              <a:cs typeface="+mj-cs"/>
            </a:endParaRPr>
          </a:p>
          <a:p>
            <a:pPr>
              <a:buNone/>
            </a:pPr>
            <a:r>
              <a:rPr lang="ar-SA" b="1" dirty="0" smtClean="0">
                <a:solidFill>
                  <a:schemeClr val="tx2">
                    <a:lumMod val="75000"/>
                  </a:schemeClr>
                </a:solidFill>
                <a:cs typeface="+mj-cs"/>
              </a:rPr>
              <a:t>* المرأة عند الاغريقيين           </a:t>
            </a:r>
            <a:r>
              <a:rPr lang="ar-SA" b="1" dirty="0" smtClean="0">
                <a:solidFill>
                  <a:schemeClr val="accent4">
                    <a:lumMod val="50000"/>
                  </a:schemeClr>
                </a:solidFill>
                <a:cs typeface="+mj-cs"/>
              </a:rPr>
              <a:t>* المرأة عند الهنود</a:t>
            </a:r>
          </a:p>
          <a:p>
            <a:pPr>
              <a:buNone/>
            </a:pPr>
            <a:r>
              <a:rPr lang="ar-SA" b="1" dirty="0" smtClean="0">
                <a:solidFill>
                  <a:srgbClr val="00B050"/>
                </a:solidFill>
                <a:cs typeface="+mj-cs"/>
              </a:rPr>
              <a:t>* المرأة عند الرومان              </a:t>
            </a:r>
            <a:r>
              <a:rPr lang="ar-SA" b="1" dirty="0" smtClean="0">
                <a:solidFill>
                  <a:schemeClr val="accent2">
                    <a:lumMod val="75000"/>
                  </a:schemeClr>
                </a:solidFill>
                <a:cs typeface="+mj-cs"/>
              </a:rPr>
              <a:t>* المرأة عند الفرس</a:t>
            </a:r>
          </a:p>
          <a:p>
            <a:pPr>
              <a:buNone/>
            </a:pPr>
            <a:r>
              <a:rPr lang="ar-SA" b="1" dirty="0" smtClean="0">
                <a:solidFill>
                  <a:schemeClr val="accent4">
                    <a:lumMod val="75000"/>
                  </a:schemeClr>
                </a:solidFill>
                <a:cs typeface="+mj-cs"/>
              </a:rPr>
              <a:t>* المرأة عند الصينيين            </a:t>
            </a:r>
            <a:r>
              <a:rPr lang="ar-SA" b="1" dirty="0" smtClean="0">
                <a:solidFill>
                  <a:schemeClr val="accent1">
                    <a:lumMod val="75000"/>
                  </a:schemeClr>
                </a:solidFill>
                <a:cs typeface="+mj-cs"/>
              </a:rPr>
              <a:t>* المرأة عند اليهود</a:t>
            </a:r>
          </a:p>
          <a:p>
            <a:pPr>
              <a:buNone/>
            </a:pPr>
            <a:r>
              <a:rPr lang="ar-SA" b="1" dirty="0" smtClean="0">
                <a:solidFill>
                  <a:schemeClr val="bg1">
                    <a:lumMod val="50000"/>
                  </a:schemeClr>
                </a:solidFill>
                <a:cs typeface="+mj-cs"/>
              </a:rPr>
              <a:t>* المرأة عند النصارى     </a:t>
            </a:r>
            <a:r>
              <a:rPr lang="ar-SA" b="1" dirty="0" smtClean="0">
                <a:solidFill>
                  <a:srgbClr val="0C6427"/>
                </a:solidFill>
                <a:cs typeface="+mj-cs"/>
              </a:rPr>
              <a:t>* المرأة عند العرب قبل الإسلام</a:t>
            </a:r>
          </a:p>
          <a:p>
            <a:endParaRPr lang="ar-SA" b="1" dirty="0" smtClean="0">
              <a:cs typeface="+mj-cs"/>
            </a:endParaRPr>
          </a:p>
        </p:txBody>
      </p:sp>
    </p:spTree>
    <p:extLst>
      <p:ext uri="{BB962C8B-B14F-4D97-AF65-F5344CB8AC3E}">
        <p14:creationId xmlns:p14="http://schemas.microsoft.com/office/powerpoint/2010/main" val="323777591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1430330" y="1700808"/>
            <a:ext cx="7678174" cy="30243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a:r>
              <a:rPr lang="ar-SA" sz="3200" b="1" dirty="0">
                <a:solidFill>
                  <a:srgbClr val="C25552"/>
                </a:solidFill>
              </a:rPr>
              <a:t>وإذا كانت الجاهلية المعاصرة تعتبر المرأة ناقصة الأهلية في اكتساب المال </a:t>
            </a:r>
            <a:r>
              <a:rPr lang="ar-SA" sz="3200" b="1" dirty="0" smtClean="0">
                <a:solidFill>
                  <a:srgbClr val="C25552"/>
                </a:solidFill>
              </a:rPr>
              <a:t>وصرفه،</a:t>
            </a:r>
          </a:p>
          <a:p>
            <a:pPr lvl="0" algn="ctr"/>
            <a:r>
              <a:rPr lang="ar-SA" sz="3200" b="1" dirty="0" smtClean="0">
                <a:solidFill>
                  <a:srgbClr val="C25552"/>
                </a:solidFill>
              </a:rPr>
              <a:t>فإن </a:t>
            </a:r>
            <a:r>
              <a:rPr lang="ar-SA" sz="3200" b="1" dirty="0">
                <a:solidFill>
                  <a:srgbClr val="C25552"/>
                </a:solidFill>
              </a:rPr>
              <a:t>المرأة في الإسلام تعتبر شخصاً كامل الأهلية في هذا المجال، </a:t>
            </a:r>
            <a:r>
              <a:rPr lang="ar-SA" sz="3200" b="1" dirty="0">
                <a:solidFill>
                  <a:srgbClr val="00B050"/>
                </a:solidFill>
                <a:effectLst>
                  <a:glow rad="228600">
                    <a:schemeClr val="accent3">
                      <a:satMod val="175000"/>
                      <a:alpha val="40000"/>
                    </a:schemeClr>
                  </a:glow>
                </a:effectLst>
              </a:rPr>
              <a:t>لا فرق في ذلك بينها وبين الرجل</a:t>
            </a:r>
            <a:r>
              <a:rPr lang="ar-SA" sz="3200" b="1" dirty="0" smtClean="0">
                <a:solidFill>
                  <a:srgbClr val="00B050"/>
                </a:solidFill>
                <a:effectLst>
                  <a:glow rad="228600">
                    <a:schemeClr val="accent3">
                      <a:satMod val="175000"/>
                      <a:alpha val="40000"/>
                    </a:schemeClr>
                  </a:glow>
                </a:effectLst>
              </a:rPr>
              <a:t>.</a:t>
            </a:r>
            <a:endParaRPr lang="en-US" sz="3200" dirty="0">
              <a:solidFill>
                <a:srgbClr val="00B050"/>
              </a:solidFill>
              <a:effectLst>
                <a:glow rad="228600">
                  <a:schemeClr val="accent3">
                    <a:satMod val="175000"/>
                    <a:alpha val="40000"/>
                  </a:schemeClr>
                </a:glo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75856" y="4237776"/>
            <a:ext cx="4120196" cy="2503592"/>
          </a:xfrm>
          <a:prstGeom prst="rect">
            <a:avLst/>
          </a:prstGeom>
          <a:ln>
            <a:noFill/>
          </a:ln>
          <a:effectLst>
            <a:softEdge rad="317500"/>
          </a:effectLst>
        </p:spPr>
      </p:pic>
    </p:spTree>
    <p:extLst>
      <p:ext uri="{BB962C8B-B14F-4D97-AF65-F5344CB8AC3E}">
        <p14:creationId xmlns:p14="http://schemas.microsoft.com/office/powerpoint/2010/main" val="1848604218"/>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1430330" y="1700808"/>
            <a:ext cx="7678174" cy="22322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a:r>
              <a:rPr lang="ar-SA" sz="3200" b="1" dirty="0" smtClean="0">
                <a:solidFill>
                  <a:schemeClr val="accent1">
                    <a:lumMod val="75000"/>
                  </a:schemeClr>
                </a:solidFill>
              </a:rPr>
              <a:t>4- العلاقة </a:t>
            </a:r>
            <a:r>
              <a:rPr lang="ar-SA" sz="3200" b="1" dirty="0">
                <a:solidFill>
                  <a:schemeClr val="accent1">
                    <a:lumMod val="75000"/>
                  </a:schemeClr>
                </a:solidFill>
              </a:rPr>
              <a:t>بين الرجل والمرأة في المجتمع الإسلامي وداخل الأسرة تقوم على أساس التكامل بين </a:t>
            </a:r>
            <a:r>
              <a:rPr lang="ar-SA" sz="3200" b="1" dirty="0" smtClean="0">
                <a:solidFill>
                  <a:schemeClr val="accent1">
                    <a:lumMod val="75000"/>
                  </a:schemeClr>
                </a:solidFill>
              </a:rPr>
              <a:t>أدوارهما ومن </a:t>
            </a:r>
            <a:r>
              <a:rPr lang="ar-SA" sz="3200" b="1" dirty="0">
                <a:solidFill>
                  <a:schemeClr val="accent1">
                    <a:lumMod val="75000"/>
                  </a:schemeClr>
                </a:solidFill>
              </a:rPr>
              <a:t>مقاصد هذا التكامل: حصول السكن للرجل والمودة والرحمة </a:t>
            </a:r>
            <a:r>
              <a:rPr lang="ar-SA" sz="3200" b="1" dirty="0" smtClean="0">
                <a:solidFill>
                  <a:schemeClr val="accent1">
                    <a:lumMod val="75000"/>
                  </a:schemeClr>
                </a:solidFill>
              </a:rPr>
              <a:t>بينهما.</a:t>
            </a:r>
          </a:p>
        </p:txBody>
      </p:sp>
      <p:sp>
        <p:nvSpPr>
          <p:cNvPr id="4" name="مستطيل 3"/>
          <p:cNvSpPr/>
          <p:nvPr/>
        </p:nvSpPr>
        <p:spPr>
          <a:xfrm>
            <a:off x="2123728" y="3573016"/>
            <a:ext cx="6705128" cy="22322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a:endParaRPr lang="ar-SA" sz="3200" b="1" dirty="0" smtClean="0">
              <a:solidFill>
                <a:schemeClr val="accent1">
                  <a:lumMod val="75000"/>
                </a:schemeClr>
              </a:solidFill>
            </a:endParaRPr>
          </a:p>
          <a:p>
            <a:pPr lvl="0" algn="ctr"/>
            <a:r>
              <a:rPr lang="ar-SA" sz="3200" b="1" dirty="0" smtClean="0">
                <a:solidFill>
                  <a:schemeClr val="accent6">
                    <a:lumMod val="75000"/>
                  </a:schemeClr>
                </a:solidFill>
              </a:rPr>
              <a:t>﴿وَمِنْ </a:t>
            </a:r>
            <a:r>
              <a:rPr lang="ar-SA" sz="3200" b="1" dirty="0">
                <a:solidFill>
                  <a:schemeClr val="accent6">
                    <a:lumMod val="75000"/>
                  </a:schemeClr>
                </a:solidFill>
              </a:rPr>
              <a:t>آيَاتِهِ أَنْ خَلَقَ لَكُم مِّنْ أَنفُسِكُمْ أَزْوَاجاً لِّتَسْكُنُوا إِلَيْهَا </a:t>
            </a:r>
            <a:r>
              <a:rPr lang="ar-SA" sz="3200" b="1" u="sng" dirty="0">
                <a:solidFill>
                  <a:schemeClr val="accent6">
                    <a:lumMod val="75000"/>
                  </a:schemeClr>
                </a:solidFill>
              </a:rPr>
              <a:t>وَجَعَلَ بَيْنَكُم مَّوَدَّةً وَرَحْمَةً</a:t>
            </a:r>
            <a:r>
              <a:rPr lang="ar-SA" sz="3200" b="1" dirty="0" smtClean="0">
                <a:solidFill>
                  <a:schemeClr val="accent6">
                    <a:lumMod val="75000"/>
                  </a:schemeClr>
                </a:solidFill>
              </a:rPr>
              <a:t>﴾</a:t>
            </a:r>
            <a:endParaRPr lang="en-US" sz="3200" dirty="0">
              <a:solidFill>
                <a:schemeClr val="accent6">
                  <a:lumMod val="75000"/>
                </a:schemeClr>
              </a:solidFill>
              <a:effectLst>
                <a:glow rad="228600">
                  <a:schemeClr val="accent3">
                    <a:satMod val="175000"/>
                    <a:alpha val="40000"/>
                  </a:schemeClr>
                </a:glow>
              </a:effectLst>
            </a:endParaRPr>
          </a:p>
        </p:txBody>
      </p:sp>
    </p:spTree>
    <p:extLst>
      <p:ext uri="{BB962C8B-B14F-4D97-AF65-F5344CB8AC3E}">
        <p14:creationId xmlns:p14="http://schemas.microsoft.com/office/powerpoint/2010/main" val="1322327306"/>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755576" y="1412776"/>
            <a:ext cx="8182230" cy="30243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a:r>
              <a:rPr lang="ar-SA" sz="3200" b="1" dirty="0">
                <a:solidFill>
                  <a:srgbClr val="00B050"/>
                </a:solidFill>
                <a:effectLst>
                  <a:glow rad="101600">
                    <a:schemeClr val="bg1">
                      <a:lumMod val="85000"/>
                      <a:alpha val="60000"/>
                    </a:schemeClr>
                  </a:glow>
                </a:effectLst>
              </a:rPr>
              <a:t>ولذا كان من الظلم والجور تحميل المرأة أعباء الرجل، دون حاجة شخصية أو اجتماعية، حيث يمثل ذلك اعتداءً على حق العدل في الحقوق والواجبات، كما يمثل اعتداءً على كرامة المرأة وأنوثتها. </a:t>
            </a:r>
            <a:endParaRPr lang="en-US" sz="3200" dirty="0">
              <a:solidFill>
                <a:srgbClr val="00B050"/>
              </a:solidFill>
              <a:effectLst>
                <a:glow rad="101600">
                  <a:schemeClr val="bg1">
                    <a:lumMod val="85000"/>
                    <a:alpha val="60000"/>
                  </a:schemeClr>
                </a:glo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82622" y="3933056"/>
            <a:ext cx="4061378" cy="2698249"/>
          </a:xfrm>
          <a:prstGeom prst="rect">
            <a:avLst/>
          </a:prstGeom>
          <a:effectLst>
            <a:softEdge rad="317500"/>
          </a:effectLst>
        </p:spPr>
      </p:pic>
    </p:spTree>
    <p:extLst>
      <p:ext uri="{BB962C8B-B14F-4D97-AF65-F5344CB8AC3E}">
        <p14:creationId xmlns:p14="http://schemas.microsoft.com/office/powerpoint/2010/main" val="3039180904"/>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Effect transition="in" filter="fade">
                                      <p:cBhvr>
                                        <p:cTn id="25" dur="1000"/>
                                        <p:tgtEl>
                                          <p:spTgt spid="3">
                                            <p:txEl>
                                              <p:pRg st="0" end="0"/>
                                            </p:txEl>
                                          </p:spTgt>
                                        </p:tgtEl>
                                      </p:cBhvr>
                                    </p:animEffect>
                                    <p:anim calcmode="lin" valueType="num">
                                      <p:cBhvr>
                                        <p:cTn id="26"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1430330" y="1916832"/>
            <a:ext cx="7678174" cy="25922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a:r>
              <a:rPr lang="ar-SA" sz="3200" b="1" dirty="0" smtClean="0">
                <a:solidFill>
                  <a:srgbClr val="00B050"/>
                </a:solidFill>
              </a:rPr>
              <a:t>5- إن </a:t>
            </a:r>
            <a:r>
              <a:rPr lang="ar-SA" sz="3200" b="1" dirty="0">
                <a:solidFill>
                  <a:srgbClr val="00B050"/>
                </a:solidFill>
              </a:rPr>
              <a:t>الوضوح في تحديد وظيفة المرأة في الحياة، يوجه حتما تعليمها؛ لذا نؤكد هنا أن التعليم واجب شرعي فيما لا يتم تعبد الإنسان لربه إلا </a:t>
            </a:r>
            <a:r>
              <a:rPr lang="ar-SA" sz="3200" b="1" dirty="0" smtClean="0">
                <a:solidFill>
                  <a:srgbClr val="00B050"/>
                </a:solidFill>
              </a:rPr>
              <a:t>به. </a:t>
            </a:r>
            <a:endParaRPr lang="en-US" sz="3200" dirty="0">
              <a:solidFill>
                <a:srgbClr val="00B050"/>
              </a:solidFill>
              <a:effectLst>
                <a:glow rad="228600">
                  <a:schemeClr val="accent3">
                    <a:satMod val="175000"/>
                    <a:alpha val="40000"/>
                  </a:schemeClr>
                </a:glow>
              </a:effectLst>
            </a:endParaRPr>
          </a:p>
        </p:txBody>
      </p:sp>
      <p:sp>
        <p:nvSpPr>
          <p:cNvPr id="4" name="مستطيل 3"/>
          <p:cNvSpPr/>
          <p:nvPr/>
        </p:nvSpPr>
        <p:spPr>
          <a:xfrm>
            <a:off x="1582730" y="3356992"/>
            <a:ext cx="7678174" cy="25922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a:r>
              <a:rPr lang="ar-SA" sz="3200" b="1" dirty="0">
                <a:solidFill>
                  <a:srgbClr val="006666"/>
                </a:solidFill>
                <a:effectLst>
                  <a:glow rad="228600">
                    <a:schemeClr val="accent6">
                      <a:satMod val="175000"/>
                      <a:alpha val="40000"/>
                    </a:schemeClr>
                  </a:glow>
                </a:effectLst>
              </a:rPr>
              <a:t>وما زاد عن ذلك من العلوم يكون من النوافل، التي يجب أن لا يزاحم بها فرائض الأعمال الدنيوية أو </a:t>
            </a:r>
            <a:r>
              <a:rPr lang="ar-SA" sz="3200" b="1" dirty="0" err="1">
                <a:solidFill>
                  <a:srgbClr val="006666"/>
                </a:solidFill>
                <a:effectLst>
                  <a:glow rad="228600">
                    <a:schemeClr val="accent6">
                      <a:satMod val="175000"/>
                      <a:alpha val="40000"/>
                    </a:schemeClr>
                  </a:glow>
                </a:effectLst>
              </a:rPr>
              <a:t>الأخروية</a:t>
            </a:r>
            <a:r>
              <a:rPr lang="ar-SA" sz="3200" b="1" dirty="0">
                <a:solidFill>
                  <a:srgbClr val="006666"/>
                </a:solidFill>
                <a:effectLst>
                  <a:glow rad="228600">
                    <a:schemeClr val="accent6">
                      <a:satMod val="175000"/>
                      <a:alpha val="40000"/>
                    </a:schemeClr>
                  </a:glow>
                </a:effectLst>
              </a:rPr>
              <a:t>.</a:t>
            </a:r>
            <a:endParaRPr lang="en-US" sz="3200" dirty="0">
              <a:solidFill>
                <a:srgbClr val="006666"/>
              </a:solidFill>
              <a:effectLst>
                <a:glow rad="228600">
                  <a:schemeClr val="accent6">
                    <a:satMod val="175000"/>
                    <a:alpha val="40000"/>
                  </a:schemeClr>
                </a:glow>
              </a:effectLst>
            </a:endParaRPr>
          </a:p>
        </p:txBody>
      </p:sp>
      <p:pic>
        <p:nvPicPr>
          <p:cNvPr id="5" name="صورة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19872" y="476672"/>
            <a:ext cx="2770247" cy="162622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7" name="رابط مستقيم 6"/>
          <p:cNvCxnSpPr/>
          <p:nvPr/>
        </p:nvCxnSpPr>
        <p:spPr>
          <a:xfrm>
            <a:off x="5868144" y="9560"/>
            <a:ext cx="0" cy="395104"/>
          </a:xfrm>
          <a:prstGeom prst="line">
            <a:avLst/>
          </a:prstGeom>
        </p:spPr>
        <p:style>
          <a:lnRef idx="2">
            <a:schemeClr val="accent2"/>
          </a:lnRef>
          <a:fillRef idx="0">
            <a:schemeClr val="accent2"/>
          </a:fillRef>
          <a:effectRef idx="1">
            <a:schemeClr val="accent2"/>
          </a:effectRef>
          <a:fontRef idx="minor">
            <a:schemeClr val="tx1"/>
          </a:fontRef>
        </p:style>
      </p:cxnSp>
      <p:cxnSp>
        <p:nvCxnSpPr>
          <p:cNvPr id="8" name="رابط مستقيم 7"/>
          <p:cNvCxnSpPr/>
          <p:nvPr/>
        </p:nvCxnSpPr>
        <p:spPr>
          <a:xfrm>
            <a:off x="3851920" y="9560"/>
            <a:ext cx="0" cy="395104"/>
          </a:xfrm>
          <a:prstGeom prst="line">
            <a:avLst/>
          </a:prstGeom>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1905879165"/>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par>
                                <p:cTn id="8" presetID="21" presetClass="entr" presetSubtype="1"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heel(1)">
                                      <p:cBhvr>
                                        <p:cTn id="10" dur="2000"/>
                                        <p:tgtEl>
                                          <p:spTgt spid="7"/>
                                        </p:tgtEl>
                                      </p:cBhvr>
                                    </p:animEffect>
                                  </p:childTnLst>
                                </p:cTn>
                              </p:par>
                              <p:par>
                                <p:cTn id="11" presetID="21" presetClass="entr" presetSubtype="1"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heel(1)">
                                      <p:cBhvr>
                                        <p:cTn id="13" dur="20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fade">
                                      <p:cBhvr>
                                        <p:cTn id="18"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539552" y="908720"/>
            <a:ext cx="8532440" cy="25922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a:r>
              <a:rPr lang="ar-SA" sz="3200" b="1" dirty="0" smtClean="0">
                <a:solidFill>
                  <a:srgbClr val="0070C0"/>
                </a:solidFill>
              </a:rPr>
              <a:t>6- حفظت </a:t>
            </a:r>
            <a:r>
              <a:rPr lang="ar-SA" sz="3200" b="1" dirty="0">
                <a:solidFill>
                  <a:srgbClr val="0070C0"/>
                </a:solidFill>
              </a:rPr>
              <a:t>الشريعة الإسلامية المراعية </a:t>
            </a:r>
            <a:r>
              <a:rPr lang="ar-SA" sz="3200" b="1" dirty="0">
                <a:solidFill>
                  <a:srgbClr val="00B050"/>
                </a:solidFill>
                <a:effectLst>
                  <a:glow rad="101600">
                    <a:schemeClr val="accent3">
                      <a:satMod val="175000"/>
                      <a:alpha val="40000"/>
                    </a:schemeClr>
                  </a:glow>
                </a:effectLst>
              </a:rPr>
              <a:t>للفطرة</a:t>
            </a:r>
            <a:r>
              <a:rPr lang="ar-SA" sz="3200" b="1" dirty="0">
                <a:solidFill>
                  <a:srgbClr val="0070C0"/>
                </a:solidFill>
              </a:rPr>
              <a:t> والقائمة </a:t>
            </a:r>
            <a:endParaRPr lang="ar-SA" sz="3200" b="1" dirty="0" smtClean="0">
              <a:solidFill>
                <a:srgbClr val="0070C0"/>
              </a:solidFill>
            </a:endParaRPr>
          </a:p>
          <a:p>
            <a:pPr lvl="0" algn="ctr"/>
            <a:r>
              <a:rPr lang="ar-SA" sz="3200" b="1" dirty="0" smtClean="0">
                <a:solidFill>
                  <a:srgbClr val="0070C0"/>
                </a:solidFill>
              </a:rPr>
              <a:t>على </a:t>
            </a:r>
            <a:r>
              <a:rPr lang="ar-SA" sz="3200" b="1" dirty="0">
                <a:solidFill>
                  <a:srgbClr val="0070C0"/>
                </a:solidFill>
              </a:rPr>
              <a:t>العدل للمرأة حقوقاً على المجتمع، </a:t>
            </a:r>
            <a:endParaRPr lang="ar-SA" sz="3200" b="1" dirty="0" smtClean="0">
              <a:solidFill>
                <a:srgbClr val="0070C0"/>
              </a:solidFill>
            </a:endParaRPr>
          </a:p>
          <a:p>
            <a:pPr lvl="0" algn="ctr"/>
            <a:r>
              <a:rPr lang="ar-SA" sz="3200" b="1" dirty="0" smtClean="0">
                <a:solidFill>
                  <a:schemeClr val="tx1">
                    <a:lumMod val="50000"/>
                    <a:lumOff val="50000"/>
                  </a:schemeClr>
                </a:solidFill>
              </a:rPr>
              <a:t>تفوق </a:t>
            </a:r>
            <a:r>
              <a:rPr lang="ar-SA" sz="3200" b="1" dirty="0">
                <a:solidFill>
                  <a:schemeClr val="tx1">
                    <a:lumMod val="50000"/>
                    <a:lumOff val="50000"/>
                  </a:schemeClr>
                </a:solidFill>
              </a:rPr>
              <a:t>في الأهمية كثيراً من الحقوق التي تضمنتها وثيقة حقوق الإنسان الصادرة عن الأمم المتحدة، القائمة على أساس المساواة </a:t>
            </a:r>
            <a:r>
              <a:rPr lang="ar-SA" sz="3200" b="1" dirty="0" smtClean="0">
                <a:solidFill>
                  <a:schemeClr val="tx1">
                    <a:lumMod val="50000"/>
                    <a:lumOff val="50000"/>
                  </a:schemeClr>
                </a:solidFill>
              </a:rPr>
              <a:t>التماثلية. </a:t>
            </a:r>
            <a:endParaRPr lang="en-US" sz="3200" dirty="0">
              <a:solidFill>
                <a:schemeClr val="tx1">
                  <a:lumMod val="50000"/>
                  <a:lumOff val="50000"/>
                </a:schemeClr>
              </a:solidFill>
              <a:effectLst>
                <a:glow rad="228600">
                  <a:schemeClr val="accent3">
                    <a:satMod val="175000"/>
                    <a:alpha val="40000"/>
                  </a:schemeClr>
                </a:glow>
              </a:effectLst>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1251675">
            <a:off x="2627784" y="3573016"/>
            <a:ext cx="4176464" cy="288437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589655547"/>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2016224" y="692696"/>
            <a:ext cx="6444208" cy="10081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a:r>
              <a:rPr lang="ar-SA" sz="3200" b="1" dirty="0">
                <a:solidFill>
                  <a:schemeClr val="accent2"/>
                </a:solidFill>
              </a:rPr>
              <a:t>حق المرأة في الزواج حسب الشريعة </a:t>
            </a:r>
            <a:r>
              <a:rPr lang="ar-SA" sz="3200" b="1" dirty="0" smtClean="0">
                <a:solidFill>
                  <a:schemeClr val="accent2"/>
                </a:solidFill>
              </a:rPr>
              <a:t>الإسلامية.</a:t>
            </a:r>
            <a:endParaRPr lang="en-US" sz="3200" dirty="0">
              <a:solidFill>
                <a:schemeClr val="accent2"/>
              </a:solidFill>
              <a:effectLst>
                <a:glow rad="228600">
                  <a:schemeClr val="accent3">
                    <a:satMod val="175000"/>
                    <a:alpha val="40000"/>
                  </a:schemeClr>
                </a:glow>
              </a:effectLst>
            </a:endParaRPr>
          </a:p>
        </p:txBody>
      </p:sp>
      <p:sp>
        <p:nvSpPr>
          <p:cNvPr id="4" name="مستطيل 3"/>
          <p:cNvSpPr/>
          <p:nvPr/>
        </p:nvSpPr>
        <p:spPr>
          <a:xfrm>
            <a:off x="2483768" y="1628800"/>
            <a:ext cx="6444208" cy="10081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a:r>
              <a:rPr lang="ar-SA" sz="3200" b="1" dirty="0">
                <a:solidFill>
                  <a:schemeClr val="accent5">
                    <a:lumMod val="75000"/>
                  </a:schemeClr>
                </a:solidFill>
              </a:rPr>
              <a:t>وحقها في </a:t>
            </a:r>
            <a:r>
              <a:rPr lang="ar-SA" sz="3200" b="1" dirty="0" smtClean="0">
                <a:solidFill>
                  <a:schemeClr val="accent5">
                    <a:lumMod val="75000"/>
                  </a:schemeClr>
                </a:solidFill>
              </a:rPr>
              <a:t>الأمومة.</a:t>
            </a:r>
            <a:endParaRPr lang="en-US" sz="3200" dirty="0">
              <a:solidFill>
                <a:schemeClr val="accent5">
                  <a:lumMod val="75000"/>
                </a:schemeClr>
              </a:solidFill>
              <a:effectLst>
                <a:glow rad="228600">
                  <a:schemeClr val="accent3">
                    <a:satMod val="175000"/>
                    <a:alpha val="40000"/>
                  </a:schemeClr>
                </a:glow>
              </a:effectLst>
            </a:endParaRPr>
          </a:p>
        </p:txBody>
      </p:sp>
      <p:sp>
        <p:nvSpPr>
          <p:cNvPr id="5" name="مستطيل 4"/>
          <p:cNvSpPr/>
          <p:nvPr/>
        </p:nvSpPr>
        <p:spPr>
          <a:xfrm>
            <a:off x="2636168" y="2492896"/>
            <a:ext cx="6444208" cy="10081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a:r>
              <a:rPr lang="ar-SA" sz="3200" b="1" dirty="0">
                <a:solidFill>
                  <a:srgbClr val="00B050"/>
                </a:solidFill>
              </a:rPr>
              <a:t>وحقها في أن يكون لها بيت تكون </a:t>
            </a:r>
            <a:r>
              <a:rPr lang="ar-SA" sz="3200" b="1" dirty="0" smtClean="0">
                <a:solidFill>
                  <a:srgbClr val="00B050"/>
                </a:solidFill>
              </a:rPr>
              <a:t>ربته.</a:t>
            </a:r>
            <a:endParaRPr lang="en-US" sz="3200" dirty="0">
              <a:solidFill>
                <a:srgbClr val="00B050"/>
              </a:solidFill>
              <a:effectLst>
                <a:glow rad="228600">
                  <a:schemeClr val="accent3">
                    <a:satMod val="175000"/>
                    <a:alpha val="40000"/>
                  </a:schemeClr>
                </a:glow>
              </a:effectLst>
            </a:endParaRPr>
          </a:p>
        </p:txBody>
      </p:sp>
      <p:sp>
        <p:nvSpPr>
          <p:cNvPr id="6" name="مستطيل 5"/>
          <p:cNvSpPr/>
          <p:nvPr/>
        </p:nvSpPr>
        <p:spPr>
          <a:xfrm>
            <a:off x="539552" y="3429000"/>
            <a:ext cx="6444208" cy="10081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a:r>
              <a:rPr lang="ar-SA" sz="3200" b="1" dirty="0">
                <a:solidFill>
                  <a:srgbClr val="CC3399"/>
                </a:solidFill>
              </a:rPr>
              <a:t>الحق في اختيار </a:t>
            </a:r>
            <a:r>
              <a:rPr lang="ar-SA" sz="3200" b="1" dirty="0" smtClean="0">
                <a:solidFill>
                  <a:srgbClr val="CC3399"/>
                </a:solidFill>
              </a:rPr>
              <a:t>زوجها. </a:t>
            </a:r>
            <a:endParaRPr lang="en-US" sz="3200" dirty="0">
              <a:solidFill>
                <a:srgbClr val="CC3399"/>
              </a:solidFill>
              <a:effectLst>
                <a:glow rad="228600">
                  <a:schemeClr val="accent3">
                    <a:satMod val="175000"/>
                    <a:alpha val="40000"/>
                  </a:schemeClr>
                </a:glow>
              </a:effectLst>
            </a:endParaRPr>
          </a:p>
        </p:txBody>
      </p:sp>
      <p:pic>
        <p:nvPicPr>
          <p:cNvPr id="7" name="صورة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097058">
            <a:off x="5560692" y="3939154"/>
            <a:ext cx="3216376" cy="2306081"/>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52877189"/>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circle(in)">
                                      <p:cBhvr>
                                        <p:cTn id="13" dur="20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randombar(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heel(1)">
                                      <p:cBhvr>
                                        <p:cTn id="23" dur="2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485800"/>
            <a:ext cx="8229600" cy="1143000"/>
          </a:xfrm>
        </p:spPr>
        <p:txBody>
          <a:bodyPr>
            <a:normAutofit/>
          </a:bodyPr>
          <a:lstStyle/>
          <a:p>
            <a:r>
              <a:rPr lang="ar-SA" sz="3600" b="1" smtClean="0"/>
              <a:t>الحفاظ على الحقوق</a:t>
            </a:r>
            <a:endParaRPr lang="ar-SA" sz="3600"/>
          </a:p>
        </p:txBody>
      </p:sp>
      <p:graphicFrame>
        <p:nvGraphicFramePr>
          <p:cNvPr id="6" name="عنصر نائب للمحتوى 5"/>
          <p:cNvGraphicFramePr>
            <a:graphicFrameLocks noGrp="1"/>
          </p:cNvGraphicFramePr>
          <p:nvPr>
            <p:ph idx="1"/>
          </p:nvPr>
        </p:nvGraphicFramePr>
        <p:xfrm>
          <a:off x="-83368" y="1196752"/>
          <a:ext cx="9227368" cy="536145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عنصر نائب لرقم الشريحة 8"/>
          <p:cNvSpPr>
            <a:spLocks noGrp="1"/>
          </p:cNvSpPr>
          <p:nvPr>
            <p:ph type="sldNum" sz="quarter" idx="12"/>
          </p:nvPr>
        </p:nvSpPr>
        <p:spPr/>
        <p:txBody>
          <a:bodyPr/>
          <a:lstStyle/>
          <a:p>
            <a:fld id="{3484A76C-74D4-47B4-86F7-A95B2CA5D7B6}" type="slidenum">
              <a:rPr lang="ar-SA" smtClean="0"/>
              <a:pPr/>
              <a:t>36</a:t>
            </a:fld>
            <a:endParaRPr lang="ar-SA"/>
          </a:p>
        </p:txBody>
      </p:sp>
      <p:sp>
        <p:nvSpPr>
          <p:cNvPr id="11" name="عنصر نائب للتاريخ 10"/>
          <p:cNvSpPr>
            <a:spLocks noGrp="1"/>
          </p:cNvSpPr>
          <p:nvPr>
            <p:ph type="dt" sz="half" idx="10"/>
          </p:nvPr>
        </p:nvSpPr>
        <p:spPr/>
        <p:txBody>
          <a:bodyPr/>
          <a:lstStyle/>
          <a:p>
            <a:r>
              <a:rPr lang="ar-SA" smtClean="0"/>
              <a:t>14/03/34</a:t>
            </a:r>
            <a:endParaRPr lang="ar-SA"/>
          </a:p>
        </p:txBody>
      </p:sp>
    </p:spTree>
    <p:extLst>
      <p:ext uri="{BB962C8B-B14F-4D97-AF65-F5344CB8AC3E}">
        <p14:creationId xmlns:p14="http://schemas.microsoft.com/office/powerpoint/2010/main" val="426773306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b="1" smtClean="0"/>
              <a:t>الحفاظ على الحقوق</a:t>
            </a:r>
            <a:endParaRPr lang="ar-SA"/>
          </a:p>
        </p:txBody>
      </p:sp>
      <p:sp>
        <p:nvSpPr>
          <p:cNvPr id="3" name="عنصر نائب للمحتوى 2"/>
          <p:cNvSpPr>
            <a:spLocks noGrp="1"/>
          </p:cNvSpPr>
          <p:nvPr>
            <p:ph idx="1"/>
          </p:nvPr>
        </p:nvSpPr>
        <p:spPr/>
        <p:txBody>
          <a:bodyPr/>
          <a:lstStyle/>
          <a:p>
            <a:endParaRPr lang="ar-SA"/>
          </a:p>
        </p:txBody>
      </p:sp>
      <p:graphicFrame>
        <p:nvGraphicFramePr>
          <p:cNvPr id="4" name="عنصر نائب للمحتوى 5"/>
          <p:cNvGraphicFramePr>
            <a:graphicFrameLocks/>
          </p:cNvGraphicFramePr>
          <p:nvPr/>
        </p:nvGraphicFramePr>
        <p:xfrm>
          <a:off x="-252536" y="1"/>
          <a:ext cx="10225136"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عنصر نائب لرقم الشريحة 6"/>
          <p:cNvSpPr>
            <a:spLocks noGrp="1"/>
          </p:cNvSpPr>
          <p:nvPr>
            <p:ph type="sldNum" sz="quarter" idx="12"/>
          </p:nvPr>
        </p:nvSpPr>
        <p:spPr/>
        <p:txBody>
          <a:bodyPr/>
          <a:lstStyle/>
          <a:p>
            <a:fld id="{3484A76C-74D4-47B4-86F7-A95B2CA5D7B6}" type="slidenum">
              <a:rPr lang="ar-SA" smtClean="0"/>
              <a:pPr/>
              <a:t>37</a:t>
            </a:fld>
            <a:endParaRPr lang="ar-SA"/>
          </a:p>
        </p:txBody>
      </p:sp>
      <p:sp>
        <p:nvSpPr>
          <p:cNvPr id="9" name="عنصر نائب للتاريخ 8"/>
          <p:cNvSpPr>
            <a:spLocks noGrp="1"/>
          </p:cNvSpPr>
          <p:nvPr>
            <p:ph type="dt" sz="half" idx="10"/>
          </p:nvPr>
        </p:nvSpPr>
        <p:spPr/>
        <p:txBody>
          <a:bodyPr/>
          <a:lstStyle/>
          <a:p>
            <a:r>
              <a:rPr lang="ar-SA" smtClean="0"/>
              <a:t>14/03/34</a:t>
            </a:r>
            <a:endParaRPr lang="ar-SA"/>
          </a:p>
        </p:txBody>
      </p:sp>
    </p:spTree>
    <p:extLst>
      <p:ext uri="{BB962C8B-B14F-4D97-AF65-F5344CB8AC3E}">
        <p14:creationId xmlns:p14="http://schemas.microsoft.com/office/powerpoint/2010/main" val="53610755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44624"/>
            <a:ext cx="8229600" cy="1143000"/>
          </a:xfrm>
        </p:spPr>
        <p:txBody>
          <a:bodyPr>
            <a:normAutofit/>
          </a:bodyPr>
          <a:lstStyle/>
          <a:p>
            <a:r>
              <a:rPr lang="ar-SA" sz="3600" b="1" smtClean="0"/>
              <a:t>الحفاظ على الحقوق</a:t>
            </a:r>
            <a:endParaRPr lang="ar-SA" sz="3600"/>
          </a:p>
        </p:txBody>
      </p:sp>
      <p:sp>
        <p:nvSpPr>
          <p:cNvPr id="3" name="عنصر نائب للمحتوى 2"/>
          <p:cNvSpPr>
            <a:spLocks noGrp="1"/>
          </p:cNvSpPr>
          <p:nvPr>
            <p:ph idx="1"/>
          </p:nvPr>
        </p:nvSpPr>
        <p:spPr/>
        <p:txBody>
          <a:bodyPr/>
          <a:lstStyle/>
          <a:p>
            <a:endParaRPr lang="ar-SA"/>
          </a:p>
        </p:txBody>
      </p:sp>
      <p:graphicFrame>
        <p:nvGraphicFramePr>
          <p:cNvPr id="4" name="عنصر نائب للمحتوى 5"/>
          <p:cNvGraphicFramePr>
            <a:graphicFrameLocks/>
          </p:cNvGraphicFramePr>
          <p:nvPr/>
        </p:nvGraphicFramePr>
        <p:xfrm>
          <a:off x="-540568" y="476672"/>
          <a:ext cx="10127976" cy="65582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عنصر نائب لرقم الشريحة 6"/>
          <p:cNvSpPr>
            <a:spLocks noGrp="1"/>
          </p:cNvSpPr>
          <p:nvPr>
            <p:ph type="sldNum" sz="quarter" idx="12"/>
          </p:nvPr>
        </p:nvSpPr>
        <p:spPr/>
        <p:txBody>
          <a:bodyPr/>
          <a:lstStyle/>
          <a:p>
            <a:fld id="{3484A76C-74D4-47B4-86F7-A95B2CA5D7B6}" type="slidenum">
              <a:rPr lang="ar-SA" smtClean="0"/>
              <a:pPr/>
              <a:t>38</a:t>
            </a:fld>
            <a:endParaRPr lang="ar-SA"/>
          </a:p>
        </p:txBody>
      </p:sp>
      <p:sp>
        <p:nvSpPr>
          <p:cNvPr id="9" name="عنصر نائب للتاريخ 8"/>
          <p:cNvSpPr>
            <a:spLocks noGrp="1"/>
          </p:cNvSpPr>
          <p:nvPr>
            <p:ph type="dt" sz="half" idx="10"/>
          </p:nvPr>
        </p:nvSpPr>
        <p:spPr/>
        <p:txBody>
          <a:bodyPr/>
          <a:lstStyle/>
          <a:p>
            <a:r>
              <a:rPr lang="ar-SA" smtClean="0"/>
              <a:t>14/03/34</a:t>
            </a:r>
            <a:endParaRPr lang="ar-SA"/>
          </a:p>
        </p:txBody>
      </p:sp>
    </p:spTree>
    <p:extLst>
      <p:ext uri="{BB962C8B-B14F-4D97-AF65-F5344CB8AC3E}">
        <p14:creationId xmlns:p14="http://schemas.microsoft.com/office/powerpoint/2010/main" val="105884420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صورة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764263">
            <a:off x="3927527" y="4354768"/>
            <a:ext cx="2691763" cy="185303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7" name="صورة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58378" y="4502870"/>
            <a:ext cx="1837558" cy="144026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6" name="صورة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044444">
            <a:off x="6714224" y="4454727"/>
            <a:ext cx="2137693" cy="158853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8" name="مستطيل 7"/>
          <p:cNvSpPr/>
          <p:nvPr/>
        </p:nvSpPr>
        <p:spPr>
          <a:xfrm>
            <a:off x="1543846" y="-243408"/>
            <a:ext cx="7348634" cy="51845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r>
              <a:rPr lang="ar-SA" sz="5400" b="1" dirty="0" smtClean="0">
                <a:solidFill>
                  <a:srgbClr val="AF423F"/>
                </a:solidFill>
              </a:rPr>
              <a:t>حقوق المرأة في الإسلام.</a:t>
            </a:r>
            <a:endParaRPr lang="en-US" sz="5400" dirty="0">
              <a:solidFill>
                <a:srgbClr val="AF423F"/>
              </a:solidFill>
            </a:endParaRPr>
          </a:p>
        </p:txBody>
      </p:sp>
    </p:spTree>
    <p:extLst>
      <p:ext uri="{BB962C8B-B14F-4D97-AF65-F5344CB8AC3E}">
        <p14:creationId xmlns:p14="http://schemas.microsoft.com/office/powerpoint/2010/main" val="3468031617"/>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par>
                                <p:cTn id="8" presetID="21"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heel(1)">
                                      <p:cBhvr>
                                        <p:cTn id="10" dur="2000"/>
                                        <p:tgtEl>
                                          <p:spTgt spid="5"/>
                                        </p:tgtEl>
                                      </p:cBhvr>
                                    </p:animEffect>
                                  </p:childTnLst>
                                </p:cTn>
                              </p:par>
                              <p:par>
                                <p:cTn id="11" presetID="21" presetClass="entr" presetSubtype="1"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heel(1)">
                                      <p:cBhvr>
                                        <p:cTn id="13" dur="2000"/>
                                        <p:tgtEl>
                                          <p:spTgt spid="7"/>
                                        </p:tgtEl>
                                      </p:cBhvr>
                                    </p:animEffect>
                                  </p:childTnLst>
                                </p:cTn>
                              </p:par>
                              <p:par>
                                <p:cTn id="14" presetID="58" presetClass="entr" presetSubtype="0" accel="100000" fill="hold" grpId="0" nodeType="withEffect">
                                  <p:stCondLst>
                                    <p:cond delay="0"/>
                                  </p:stCondLst>
                                  <p:iterate type="wd">
                                    <p:tmPct val="10000"/>
                                  </p:iterate>
                                  <p:childTnLst>
                                    <p:set>
                                      <p:cBhvr>
                                        <p:cTn id="15" dur="1" fill="hold">
                                          <p:stCondLst>
                                            <p:cond delay="0"/>
                                          </p:stCondLst>
                                        </p:cTn>
                                        <p:tgtEl>
                                          <p:spTgt spid="8"/>
                                        </p:tgtEl>
                                        <p:attrNameLst>
                                          <p:attrName>style.visibility</p:attrName>
                                        </p:attrNameLst>
                                      </p:cBhvr>
                                      <p:to>
                                        <p:strVal val="visible"/>
                                      </p:to>
                                    </p:set>
                                    <p:anim calcmode="lin" valueType="num">
                                      <p:cBhvr>
                                        <p:cTn id="16" dur="2000" fill="hold"/>
                                        <p:tgtEl>
                                          <p:spTgt spid="8"/>
                                        </p:tgtEl>
                                        <p:attrNameLst>
                                          <p:attrName>ppt_w</p:attrName>
                                        </p:attrNameLst>
                                      </p:cBhvr>
                                      <p:tavLst>
                                        <p:tav tm="0">
                                          <p:val>
                                            <p:strVal val="#ppt_w*2.5"/>
                                          </p:val>
                                        </p:tav>
                                        <p:tav tm="100000">
                                          <p:val>
                                            <p:strVal val="#ppt_w"/>
                                          </p:val>
                                        </p:tav>
                                      </p:tavLst>
                                    </p:anim>
                                    <p:anim calcmode="lin" valueType="num">
                                      <p:cBhvr>
                                        <p:cTn id="17" dur="2000" fill="hold"/>
                                        <p:tgtEl>
                                          <p:spTgt spid="8"/>
                                        </p:tgtEl>
                                        <p:attrNameLst>
                                          <p:attrName>ppt_h</p:attrName>
                                        </p:attrNameLst>
                                      </p:cBhvr>
                                      <p:tavLst>
                                        <p:tav tm="0">
                                          <p:val>
                                            <p:strVal val="#ppt_h*0.01"/>
                                          </p:val>
                                        </p:tav>
                                        <p:tav tm="100000">
                                          <p:val>
                                            <p:strVal val="#ppt_h"/>
                                          </p:val>
                                        </p:tav>
                                      </p:tavLst>
                                    </p:anim>
                                    <p:anim calcmode="lin" valueType="num">
                                      <p:cBhvr>
                                        <p:cTn id="18" dur="2000" fill="hold"/>
                                        <p:tgtEl>
                                          <p:spTgt spid="8"/>
                                        </p:tgtEl>
                                        <p:attrNameLst>
                                          <p:attrName>ppt_x</p:attrName>
                                        </p:attrNameLst>
                                      </p:cBhvr>
                                      <p:tavLst>
                                        <p:tav tm="0">
                                          <p:val>
                                            <p:strVal val="#ppt_x"/>
                                          </p:val>
                                        </p:tav>
                                        <p:tav tm="100000">
                                          <p:val>
                                            <p:strVal val="#ppt_x"/>
                                          </p:val>
                                        </p:tav>
                                      </p:tavLst>
                                    </p:anim>
                                    <p:anim calcmode="lin" valueType="num">
                                      <p:cBhvr>
                                        <p:cTn id="19" dur="2000" fill="hold"/>
                                        <p:tgtEl>
                                          <p:spTgt spid="8"/>
                                        </p:tgtEl>
                                        <p:attrNameLst>
                                          <p:attrName>ppt_y</p:attrName>
                                        </p:attrNameLst>
                                      </p:cBhvr>
                                      <p:tavLst>
                                        <p:tav tm="0">
                                          <p:val>
                                            <p:strVal val="#ppt_h+1"/>
                                          </p:val>
                                        </p:tav>
                                        <p:tav tm="100000">
                                          <p:val>
                                            <p:strVal val="#ppt_y"/>
                                          </p:val>
                                        </p:tav>
                                      </p:tavLst>
                                    </p:anim>
                                    <p:animEffect transition="in" filter="fade">
                                      <p:cBhvr>
                                        <p:cTn id="20"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908720"/>
            <a:ext cx="8732770" cy="3528392"/>
          </a:xfrm>
          <a:prstGeom prst="rect">
            <a:avLst/>
          </a:prstGeom>
        </p:spPr>
      </p:pic>
      <p:pic>
        <p:nvPicPr>
          <p:cNvPr id="5" name="صورة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764263">
            <a:off x="3927527" y="4354768"/>
            <a:ext cx="2691763" cy="185303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7" name="صورة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58378" y="4502870"/>
            <a:ext cx="1837558" cy="144026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6" name="صورة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1044444">
            <a:off x="6714224" y="4454727"/>
            <a:ext cx="2137693" cy="158853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601596520"/>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heel(1)">
                                      <p:cBhvr>
                                        <p:cTn id="12" dur="2000"/>
                                        <p:tgtEl>
                                          <p:spTgt spid="6"/>
                                        </p:tgtEl>
                                      </p:cBhvr>
                                    </p:animEffect>
                                  </p:childTnLst>
                                </p:cTn>
                              </p:par>
                              <p:par>
                                <p:cTn id="13" presetID="21" presetClass="entr" presetSubtype="1"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heel(1)">
                                      <p:cBhvr>
                                        <p:cTn id="15" dur="2000"/>
                                        <p:tgtEl>
                                          <p:spTgt spid="5"/>
                                        </p:tgtEl>
                                      </p:cBhvr>
                                    </p:animEffect>
                                  </p:childTnLst>
                                </p:cTn>
                              </p:par>
                              <p:par>
                                <p:cTn id="16" presetID="21" presetClass="entr" presetSubtype="1"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heel(1)">
                                      <p:cBhvr>
                                        <p:cTn id="18"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1543846" y="908720"/>
            <a:ext cx="7348634" cy="51845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r>
              <a:rPr lang="ar-SA" sz="4400" b="1" dirty="0">
                <a:solidFill>
                  <a:schemeClr val="tx2">
                    <a:lumMod val="60000"/>
                    <a:lumOff val="40000"/>
                  </a:schemeClr>
                </a:solidFill>
              </a:rPr>
              <a:t>أمر الله تعالى بإعطاء النساء صدقاتهن، وهي من أبرز الحقوق المالية للمرأة</a:t>
            </a:r>
            <a:r>
              <a:rPr lang="ar-SA" sz="4400" b="1" dirty="0" smtClean="0">
                <a:solidFill>
                  <a:schemeClr val="tx2">
                    <a:lumMod val="60000"/>
                    <a:lumOff val="40000"/>
                  </a:schemeClr>
                </a:solidFill>
              </a:rPr>
              <a:t>،</a:t>
            </a:r>
          </a:p>
          <a:p>
            <a:pPr algn="ctr" rtl="0"/>
            <a:r>
              <a:rPr lang="ar-SA" sz="4400" b="1" dirty="0">
                <a:solidFill>
                  <a:srgbClr val="DFC64B"/>
                </a:solidFill>
              </a:rPr>
              <a:t>(</a:t>
            </a:r>
            <a:r>
              <a:rPr lang="ar-SA" sz="4400" b="1" dirty="0" err="1">
                <a:solidFill>
                  <a:srgbClr val="DFC64B"/>
                </a:solidFill>
              </a:rPr>
              <a:t>وءاتوا</a:t>
            </a:r>
            <a:r>
              <a:rPr lang="ar-SA" sz="4400" b="1" dirty="0">
                <a:solidFill>
                  <a:srgbClr val="DFC64B"/>
                </a:solidFill>
              </a:rPr>
              <a:t> النساء صدقاتهن نحلة) </a:t>
            </a:r>
            <a:r>
              <a:rPr lang="ar-SA" sz="4400" b="1" dirty="0" smtClean="0">
                <a:solidFill>
                  <a:srgbClr val="DFC64B"/>
                </a:solidFill>
              </a:rPr>
              <a:t>.</a:t>
            </a:r>
            <a:endParaRPr lang="en-US" sz="4400" dirty="0">
              <a:solidFill>
                <a:srgbClr val="DFC64B"/>
              </a:solidFill>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4624"/>
            <a:ext cx="3995936" cy="2653302"/>
          </a:xfrm>
          <a:prstGeom prst="rect">
            <a:avLst/>
          </a:prstGeom>
          <a:effectLst>
            <a:softEdge rad="317500"/>
          </a:effectLst>
        </p:spPr>
      </p:pic>
    </p:spTree>
    <p:extLst>
      <p:ext uri="{BB962C8B-B14F-4D97-AF65-F5344CB8AC3E}">
        <p14:creationId xmlns:p14="http://schemas.microsoft.com/office/powerpoint/2010/main" val="637781250"/>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8" presetClass="entr" presetSubtype="0" accel="100000" fill="hold" grpId="0" nodeType="with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ppt_w</p:attrName>
                                        </p:attrNameLst>
                                      </p:cBhvr>
                                      <p:tavLst>
                                        <p:tav tm="0">
                                          <p:val>
                                            <p:strVal val="#ppt_w*2.5"/>
                                          </p:val>
                                        </p:tav>
                                        <p:tav tm="100000">
                                          <p:val>
                                            <p:strVal val="#ppt_w"/>
                                          </p:val>
                                        </p:tav>
                                      </p:tavLst>
                                    </p:anim>
                                    <p:anim calcmode="lin" valueType="num">
                                      <p:cBhvr>
                                        <p:cTn id="8" dur="2000" fill="hold"/>
                                        <p:tgtEl>
                                          <p:spTgt spid="3"/>
                                        </p:tgtEl>
                                        <p:attrNameLst>
                                          <p:attrName>ppt_h</p:attrName>
                                        </p:attrNameLst>
                                      </p:cBhvr>
                                      <p:tavLst>
                                        <p:tav tm="0">
                                          <p:val>
                                            <p:strVal val="#ppt_h*0.01"/>
                                          </p:val>
                                        </p:tav>
                                        <p:tav tm="100000">
                                          <p:val>
                                            <p:strVal val="#ppt_h"/>
                                          </p:val>
                                        </p:tav>
                                      </p:tavLst>
                                    </p:anim>
                                    <p:anim calcmode="lin" valueType="num">
                                      <p:cBhvr>
                                        <p:cTn id="9" dur="2000" fill="hold"/>
                                        <p:tgtEl>
                                          <p:spTgt spid="3"/>
                                        </p:tgtEl>
                                        <p:attrNameLst>
                                          <p:attrName>ppt_x</p:attrName>
                                        </p:attrNameLst>
                                      </p:cBhvr>
                                      <p:tavLst>
                                        <p:tav tm="0">
                                          <p:val>
                                            <p:strVal val="#ppt_x"/>
                                          </p:val>
                                        </p:tav>
                                        <p:tav tm="100000">
                                          <p:val>
                                            <p:strVal val="#ppt_x"/>
                                          </p:val>
                                        </p:tav>
                                      </p:tavLst>
                                    </p:anim>
                                    <p:anim calcmode="lin" valueType="num">
                                      <p:cBhvr>
                                        <p:cTn id="10" dur="2000" fill="hold"/>
                                        <p:tgtEl>
                                          <p:spTgt spid="3"/>
                                        </p:tgtEl>
                                        <p:attrNameLst>
                                          <p:attrName>ppt_y</p:attrName>
                                        </p:attrNameLst>
                                      </p:cBhvr>
                                      <p:tavLst>
                                        <p:tav tm="0">
                                          <p:val>
                                            <p:strVal val="#ppt_h+1"/>
                                          </p:val>
                                        </p:tav>
                                        <p:tav tm="100000">
                                          <p:val>
                                            <p:strVal val="#ppt_y"/>
                                          </p:val>
                                        </p:tav>
                                      </p:tavLst>
                                    </p:anim>
                                    <p:animEffect transition="in" filter="fade">
                                      <p:cBhvr>
                                        <p:cTn id="1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1543846" y="260648"/>
            <a:ext cx="7348634" cy="51845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r>
              <a:rPr lang="ar-SA" sz="4400" b="1" dirty="0">
                <a:solidFill>
                  <a:srgbClr val="EE7700"/>
                </a:solidFill>
              </a:rPr>
              <a:t>متعة المطلقات، ومن حقوق المرأة المطلقة حق المتعة، والمتعة مبلغ من المال يختلف باختلاف حال الزوج يسرًا وعسرًا يدفعه الزوج لمطلقته، </a:t>
            </a:r>
            <a:r>
              <a:rPr lang="ar-SA" sz="4400" b="1" dirty="0" smtClean="0">
                <a:solidFill>
                  <a:srgbClr val="00B050"/>
                </a:solidFill>
              </a:rPr>
              <a:t>(</a:t>
            </a:r>
            <a:r>
              <a:rPr lang="ar-SA" sz="4400" b="1" dirty="0">
                <a:solidFill>
                  <a:srgbClr val="00B050"/>
                </a:solidFill>
              </a:rPr>
              <a:t>وللمطلقات متعُ بالمعروف) </a:t>
            </a:r>
            <a:endParaRPr lang="en-US" sz="4400" dirty="0">
              <a:solidFill>
                <a:srgbClr val="00B050"/>
              </a:solidFill>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07904" y="4149080"/>
            <a:ext cx="4191000" cy="3175000"/>
          </a:xfrm>
          <a:prstGeom prst="rect">
            <a:avLst/>
          </a:prstGeom>
          <a:effectLst>
            <a:softEdge rad="635000"/>
          </a:effectLst>
        </p:spPr>
      </p:pic>
    </p:spTree>
    <p:extLst>
      <p:ext uri="{BB962C8B-B14F-4D97-AF65-F5344CB8AC3E}">
        <p14:creationId xmlns:p14="http://schemas.microsoft.com/office/powerpoint/2010/main" val="4079550057"/>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8" presetClass="entr" presetSubtype="0" accel="100000" fill="hold" grpId="0" nodeType="with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ppt_w</p:attrName>
                                        </p:attrNameLst>
                                      </p:cBhvr>
                                      <p:tavLst>
                                        <p:tav tm="0">
                                          <p:val>
                                            <p:strVal val="#ppt_w*2.5"/>
                                          </p:val>
                                        </p:tav>
                                        <p:tav tm="100000">
                                          <p:val>
                                            <p:strVal val="#ppt_w"/>
                                          </p:val>
                                        </p:tav>
                                      </p:tavLst>
                                    </p:anim>
                                    <p:anim calcmode="lin" valueType="num">
                                      <p:cBhvr>
                                        <p:cTn id="8" dur="2000" fill="hold"/>
                                        <p:tgtEl>
                                          <p:spTgt spid="3"/>
                                        </p:tgtEl>
                                        <p:attrNameLst>
                                          <p:attrName>ppt_h</p:attrName>
                                        </p:attrNameLst>
                                      </p:cBhvr>
                                      <p:tavLst>
                                        <p:tav tm="0">
                                          <p:val>
                                            <p:strVal val="#ppt_h*0.01"/>
                                          </p:val>
                                        </p:tav>
                                        <p:tav tm="100000">
                                          <p:val>
                                            <p:strVal val="#ppt_h"/>
                                          </p:val>
                                        </p:tav>
                                      </p:tavLst>
                                    </p:anim>
                                    <p:anim calcmode="lin" valueType="num">
                                      <p:cBhvr>
                                        <p:cTn id="9" dur="2000" fill="hold"/>
                                        <p:tgtEl>
                                          <p:spTgt spid="3"/>
                                        </p:tgtEl>
                                        <p:attrNameLst>
                                          <p:attrName>ppt_x</p:attrName>
                                        </p:attrNameLst>
                                      </p:cBhvr>
                                      <p:tavLst>
                                        <p:tav tm="0">
                                          <p:val>
                                            <p:strVal val="#ppt_x"/>
                                          </p:val>
                                        </p:tav>
                                        <p:tav tm="100000">
                                          <p:val>
                                            <p:strVal val="#ppt_x"/>
                                          </p:val>
                                        </p:tav>
                                      </p:tavLst>
                                    </p:anim>
                                    <p:anim calcmode="lin" valueType="num">
                                      <p:cBhvr>
                                        <p:cTn id="10" dur="2000" fill="hold"/>
                                        <p:tgtEl>
                                          <p:spTgt spid="3"/>
                                        </p:tgtEl>
                                        <p:attrNameLst>
                                          <p:attrName>ppt_y</p:attrName>
                                        </p:attrNameLst>
                                      </p:cBhvr>
                                      <p:tavLst>
                                        <p:tav tm="0">
                                          <p:val>
                                            <p:strVal val="#ppt_h+1"/>
                                          </p:val>
                                        </p:tav>
                                        <p:tav tm="100000">
                                          <p:val>
                                            <p:strVal val="#ppt_y"/>
                                          </p:val>
                                        </p:tav>
                                      </p:tavLst>
                                    </p:anim>
                                    <p:animEffect transition="in" filter="fade">
                                      <p:cBhvr>
                                        <p:cTn id="1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1543846" y="908720"/>
            <a:ext cx="7348634" cy="51845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r>
              <a:rPr lang="ar-SA" sz="4000" b="1" dirty="0">
                <a:solidFill>
                  <a:srgbClr val="1C94DE"/>
                </a:solidFill>
              </a:rPr>
              <a:t>وكذلك كفل الإسلام لها حقها في نفقة الزوج، </a:t>
            </a:r>
            <a:r>
              <a:rPr lang="ar-SA" sz="4000" b="1" dirty="0" smtClean="0">
                <a:solidFill>
                  <a:schemeClr val="accent2">
                    <a:lumMod val="75000"/>
                  </a:schemeClr>
                </a:solidFill>
              </a:rPr>
              <a:t>(</a:t>
            </a:r>
            <a:r>
              <a:rPr lang="ar-SA" sz="4000" b="1" dirty="0">
                <a:solidFill>
                  <a:schemeClr val="accent2">
                    <a:lumMod val="75000"/>
                  </a:schemeClr>
                </a:solidFill>
              </a:rPr>
              <a:t>لينفق ذو سعة من سعته ومن قدر عليه رزقه فلينفق مما آتاه الله</a:t>
            </a:r>
            <a:r>
              <a:rPr lang="ar-SA" sz="4000" b="1" dirty="0" smtClean="0">
                <a:solidFill>
                  <a:schemeClr val="accent2">
                    <a:lumMod val="75000"/>
                  </a:schemeClr>
                </a:solidFill>
              </a:rPr>
              <a:t>).</a:t>
            </a:r>
          </a:p>
        </p:txBody>
      </p:sp>
    </p:spTree>
    <p:extLst>
      <p:ext uri="{BB962C8B-B14F-4D97-AF65-F5344CB8AC3E}">
        <p14:creationId xmlns:p14="http://schemas.microsoft.com/office/powerpoint/2010/main" val="2960464778"/>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8" presetClass="entr" presetSubtype="0" accel="100000" fill="hold" grpId="0" nodeType="with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ppt_w</p:attrName>
                                        </p:attrNameLst>
                                      </p:cBhvr>
                                      <p:tavLst>
                                        <p:tav tm="0">
                                          <p:val>
                                            <p:strVal val="#ppt_w*2.5"/>
                                          </p:val>
                                        </p:tav>
                                        <p:tav tm="100000">
                                          <p:val>
                                            <p:strVal val="#ppt_w"/>
                                          </p:val>
                                        </p:tav>
                                      </p:tavLst>
                                    </p:anim>
                                    <p:anim calcmode="lin" valueType="num">
                                      <p:cBhvr>
                                        <p:cTn id="8" dur="2000" fill="hold"/>
                                        <p:tgtEl>
                                          <p:spTgt spid="3"/>
                                        </p:tgtEl>
                                        <p:attrNameLst>
                                          <p:attrName>ppt_h</p:attrName>
                                        </p:attrNameLst>
                                      </p:cBhvr>
                                      <p:tavLst>
                                        <p:tav tm="0">
                                          <p:val>
                                            <p:strVal val="#ppt_h*0.01"/>
                                          </p:val>
                                        </p:tav>
                                        <p:tav tm="100000">
                                          <p:val>
                                            <p:strVal val="#ppt_h"/>
                                          </p:val>
                                        </p:tav>
                                      </p:tavLst>
                                    </p:anim>
                                    <p:anim calcmode="lin" valueType="num">
                                      <p:cBhvr>
                                        <p:cTn id="9" dur="2000" fill="hold"/>
                                        <p:tgtEl>
                                          <p:spTgt spid="3"/>
                                        </p:tgtEl>
                                        <p:attrNameLst>
                                          <p:attrName>ppt_x</p:attrName>
                                        </p:attrNameLst>
                                      </p:cBhvr>
                                      <p:tavLst>
                                        <p:tav tm="0">
                                          <p:val>
                                            <p:strVal val="#ppt_x"/>
                                          </p:val>
                                        </p:tav>
                                        <p:tav tm="100000">
                                          <p:val>
                                            <p:strVal val="#ppt_x"/>
                                          </p:val>
                                        </p:tav>
                                      </p:tavLst>
                                    </p:anim>
                                    <p:anim calcmode="lin" valueType="num">
                                      <p:cBhvr>
                                        <p:cTn id="10" dur="2000" fill="hold"/>
                                        <p:tgtEl>
                                          <p:spTgt spid="3"/>
                                        </p:tgtEl>
                                        <p:attrNameLst>
                                          <p:attrName>ppt_y</p:attrName>
                                        </p:attrNameLst>
                                      </p:cBhvr>
                                      <p:tavLst>
                                        <p:tav tm="0">
                                          <p:val>
                                            <p:strVal val="#ppt_h+1"/>
                                          </p:val>
                                        </p:tav>
                                        <p:tav tm="100000">
                                          <p:val>
                                            <p:strVal val="#ppt_y"/>
                                          </p:val>
                                        </p:tav>
                                      </p:tavLst>
                                    </p:anim>
                                    <p:animEffect transition="in" filter="fade">
                                      <p:cBhvr>
                                        <p:cTn id="1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1543846" y="908720"/>
            <a:ext cx="7348634" cy="51845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r>
              <a:rPr lang="en-US" sz="3600" b="1" dirty="0" smtClean="0">
                <a:solidFill>
                  <a:srgbClr val="F29000"/>
                </a:solidFill>
              </a:rPr>
              <a:t>:</a:t>
            </a:r>
            <a:r>
              <a:rPr lang="ar-SA" sz="3600" b="1" dirty="0" smtClean="0">
                <a:solidFill>
                  <a:srgbClr val="F29000"/>
                </a:solidFill>
              </a:rPr>
              <a:t>حق </a:t>
            </a:r>
            <a:r>
              <a:rPr lang="ar-SA" sz="3600" b="1" dirty="0">
                <a:solidFill>
                  <a:srgbClr val="F29000"/>
                </a:solidFill>
              </a:rPr>
              <a:t>المرأة في الميراث أمًا </a:t>
            </a:r>
            <a:endParaRPr lang="ar-SA" sz="3600" b="1" dirty="0" smtClean="0">
              <a:solidFill>
                <a:srgbClr val="F29000"/>
              </a:solidFill>
            </a:endParaRPr>
          </a:p>
          <a:p>
            <a:pPr algn="ctr" rtl="0"/>
            <a:r>
              <a:rPr lang="ar-SA" sz="3600" b="1" dirty="0" smtClean="0">
                <a:solidFill>
                  <a:srgbClr val="002060"/>
                </a:solidFill>
              </a:rPr>
              <a:t>(</a:t>
            </a:r>
            <a:r>
              <a:rPr lang="ar-SA" sz="3600" b="1" dirty="0">
                <a:solidFill>
                  <a:srgbClr val="002060"/>
                </a:solidFill>
              </a:rPr>
              <a:t>يُوصِيكُمُ اللَّهُ فِي أَوْلَادِكُمْ ۖ لِلذَّكَرِ مِثْلُ حَظِّ الْأُنثَيَيْنِ ۚ فَإِن كُنَّ نِسَاءً فَوْقَ اثْنَتَيْنِ فَلَهُنَّ ثُلُثَا مَا تَرَكَ ۖ وَإِن كَانَتْ وَاحِدَةً فَلَهَا النِّصْفُ ۚ </a:t>
            </a:r>
            <a:r>
              <a:rPr lang="ar-SA" sz="3600" b="1" u="sng" dirty="0">
                <a:solidFill>
                  <a:srgbClr val="002060"/>
                </a:solidFill>
              </a:rPr>
              <a:t>وَلِأَبَوَيْهِ لِكُلِّ وَاحِدٍ مِّنْهُمَا السُّدُسُ</a:t>
            </a:r>
            <a:r>
              <a:rPr lang="ar-SA" sz="3600" b="1" dirty="0">
                <a:solidFill>
                  <a:srgbClr val="002060"/>
                </a:solidFill>
              </a:rPr>
              <a:t> مِمَّا تَرَكَ إِن كَانَ لَهُ </a:t>
            </a:r>
            <a:r>
              <a:rPr lang="ar-SA" sz="3600" b="1" dirty="0" smtClean="0">
                <a:solidFill>
                  <a:srgbClr val="002060"/>
                </a:solidFill>
              </a:rPr>
              <a:t>وَلَدٌ) </a:t>
            </a:r>
          </a:p>
        </p:txBody>
      </p:sp>
    </p:spTree>
    <p:extLst>
      <p:ext uri="{BB962C8B-B14F-4D97-AF65-F5344CB8AC3E}">
        <p14:creationId xmlns:p14="http://schemas.microsoft.com/office/powerpoint/2010/main" val="43904571"/>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8" presetClass="entr" presetSubtype="0" accel="100000" fill="hold" grpId="0" nodeType="with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ppt_w</p:attrName>
                                        </p:attrNameLst>
                                      </p:cBhvr>
                                      <p:tavLst>
                                        <p:tav tm="0">
                                          <p:val>
                                            <p:strVal val="#ppt_w*2.5"/>
                                          </p:val>
                                        </p:tav>
                                        <p:tav tm="100000">
                                          <p:val>
                                            <p:strVal val="#ppt_w"/>
                                          </p:val>
                                        </p:tav>
                                      </p:tavLst>
                                    </p:anim>
                                    <p:anim calcmode="lin" valueType="num">
                                      <p:cBhvr>
                                        <p:cTn id="8" dur="2000" fill="hold"/>
                                        <p:tgtEl>
                                          <p:spTgt spid="3"/>
                                        </p:tgtEl>
                                        <p:attrNameLst>
                                          <p:attrName>ppt_h</p:attrName>
                                        </p:attrNameLst>
                                      </p:cBhvr>
                                      <p:tavLst>
                                        <p:tav tm="0">
                                          <p:val>
                                            <p:strVal val="#ppt_h*0.01"/>
                                          </p:val>
                                        </p:tav>
                                        <p:tav tm="100000">
                                          <p:val>
                                            <p:strVal val="#ppt_h"/>
                                          </p:val>
                                        </p:tav>
                                      </p:tavLst>
                                    </p:anim>
                                    <p:anim calcmode="lin" valueType="num">
                                      <p:cBhvr>
                                        <p:cTn id="9" dur="2000" fill="hold"/>
                                        <p:tgtEl>
                                          <p:spTgt spid="3"/>
                                        </p:tgtEl>
                                        <p:attrNameLst>
                                          <p:attrName>ppt_x</p:attrName>
                                        </p:attrNameLst>
                                      </p:cBhvr>
                                      <p:tavLst>
                                        <p:tav tm="0">
                                          <p:val>
                                            <p:strVal val="#ppt_x"/>
                                          </p:val>
                                        </p:tav>
                                        <p:tav tm="100000">
                                          <p:val>
                                            <p:strVal val="#ppt_x"/>
                                          </p:val>
                                        </p:tav>
                                      </p:tavLst>
                                    </p:anim>
                                    <p:anim calcmode="lin" valueType="num">
                                      <p:cBhvr>
                                        <p:cTn id="10" dur="2000" fill="hold"/>
                                        <p:tgtEl>
                                          <p:spTgt spid="3"/>
                                        </p:tgtEl>
                                        <p:attrNameLst>
                                          <p:attrName>ppt_y</p:attrName>
                                        </p:attrNameLst>
                                      </p:cBhvr>
                                      <p:tavLst>
                                        <p:tav tm="0">
                                          <p:val>
                                            <p:strVal val="#ppt_h+1"/>
                                          </p:val>
                                        </p:tav>
                                        <p:tav tm="100000">
                                          <p:val>
                                            <p:strVal val="#ppt_y"/>
                                          </p:val>
                                        </p:tav>
                                      </p:tavLst>
                                    </p:anim>
                                    <p:animEffect transition="in" filter="fade">
                                      <p:cBhvr>
                                        <p:cTn id="1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1759870" y="908720"/>
            <a:ext cx="7348634" cy="51845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r>
              <a:rPr lang="en-US" sz="3600" b="1" dirty="0" smtClean="0">
                <a:solidFill>
                  <a:srgbClr val="C40062"/>
                </a:solidFill>
              </a:rPr>
              <a:t>:</a:t>
            </a:r>
            <a:r>
              <a:rPr lang="ar-SA" sz="3600" b="1" dirty="0" smtClean="0">
                <a:solidFill>
                  <a:srgbClr val="C40062"/>
                </a:solidFill>
              </a:rPr>
              <a:t>وأثبت </a:t>
            </a:r>
            <a:r>
              <a:rPr lang="ar-SA" sz="3600" b="1" dirty="0">
                <a:solidFill>
                  <a:srgbClr val="C40062"/>
                </a:solidFill>
              </a:rPr>
              <a:t>حق </a:t>
            </a:r>
            <a:r>
              <a:rPr lang="ar-SA" sz="3600" b="1" dirty="0" smtClean="0">
                <a:solidFill>
                  <a:srgbClr val="C40062"/>
                </a:solidFill>
              </a:rPr>
              <a:t>الزوجة</a:t>
            </a:r>
          </a:p>
          <a:p>
            <a:pPr algn="ctr" rtl="0"/>
            <a:r>
              <a:rPr lang="ar-SA" sz="3600" b="1" dirty="0" smtClean="0">
                <a:solidFill>
                  <a:srgbClr val="00B050"/>
                </a:solidFill>
              </a:rPr>
              <a:t>( </a:t>
            </a:r>
            <a:r>
              <a:rPr lang="ar-SA" sz="3600" b="1" dirty="0">
                <a:solidFill>
                  <a:srgbClr val="00B050"/>
                </a:solidFill>
              </a:rPr>
              <a:t>ولهن الربع مما تركتم إن لم يكن لكم ولد فإن كان لكم ولد فلهن الثمن مما تركتم من بعد وصية توصون بها أو دين ) </a:t>
            </a:r>
            <a:endParaRPr lang="ar-SA" sz="3600" b="1" dirty="0" smtClean="0">
              <a:solidFill>
                <a:srgbClr val="00B050"/>
              </a:solidFill>
            </a:endParaRPr>
          </a:p>
        </p:txBody>
      </p:sp>
    </p:spTree>
    <p:extLst>
      <p:ext uri="{BB962C8B-B14F-4D97-AF65-F5344CB8AC3E}">
        <p14:creationId xmlns:p14="http://schemas.microsoft.com/office/powerpoint/2010/main" val="2679588441"/>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8" presetClass="entr" presetSubtype="0" accel="100000" fill="hold" grpId="0" nodeType="with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ppt_w</p:attrName>
                                        </p:attrNameLst>
                                      </p:cBhvr>
                                      <p:tavLst>
                                        <p:tav tm="0">
                                          <p:val>
                                            <p:strVal val="#ppt_w*2.5"/>
                                          </p:val>
                                        </p:tav>
                                        <p:tav tm="100000">
                                          <p:val>
                                            <p:strVal val="#ppt_w"/>
                                          </p:val>
                                        </p:tav>
                                      </p:tavLst>
                                    </p:anim>
                                    <p:anim calcmode="lin" valueType="num">
                                      <p:cBhvr>
                                        <p:cTn id="8" dur="2000" fill="hold"/>
                                        <p:tgtEl>
                                          <p:spTgt spid="3"/>
                                        </p:tgtEl>
                                        <p:attrNameLst>
                                          <p:attrName>ppt_h</p:attrName>
                                        </p:attrNameLst>
                                      </p:cBhvr>
                                      <p:tavLst>
                                        <p:tav tm="0">
                                          <p:val>
                                            <p:strVal val="#ppt_h*0.01"/>
                                          </p:val>
                                        </p:tav>
                                        <p:tav tm="100000">
                                          <p:val>
                                            <p:strVal val="#ppt_h"/>
                                          </p:val>
                                        </p:tav>
                                      </p:tavLst>
                                    </p:anim>
                                    <p:anim calcmode="lin" valueType="num">
                                      <p:cBhvr>
                                        <p:cTn id="9" dur="2000" fill="hold"/>
                                        <p:tgtEl>
                                          <p:spTgt spid="3"/>
                                        </p:tgtEl>
                                        <p:attrNameLst>
                                          <p:attrName>ppt_x</p:attrName>
                                        </p:attrNameLst>
                                      </p:cBhvr>
                                      <p:tavLst>
                                        <p:tav tm="0">
                                          <p:val>
                                            <p:strVal val="#ppt_x"/>
                                          </p:val>
                                        </p:tav>
                                        <p:tav tm="100000">
                                          <p:val>
                                            <p:strVal val="#ppt_x"/>
                                          </p:val>
                                        </p:tav>
                                      </p:tavLst>
                                    </p:anim>
                                    <p:anim calcmode="lin" valueType="num">
                                      <p:cBhvr>
                                        <p:cTn id="10" dur="2000" fill="hold"/>
                                        <p:tgtEl>
                                          <p:spTgt spid="3"/>
                                        </p:tgtEl>
                                        <p:attrNameLst>
                                          <p:attrName>ppt_y</p:attrName>
                                        </p:attrNameLst>
                                      </p:cBhvr>
                                      <p:tavLst>
                                        <p:tav tm="0">
                                          <p:val>
                                            <p:strVal val="#ppt_h+1"/>
                                          </p:val>
                                        </p:tav>
                                        <p:tav tm="100000">
                                          <p:val>
                                            <p:strVal val="#ppt_y"/>
                                          </p:val>
                                        </p:tav>
                                      </p:tavLst>
                                    </p:anim>
                                    <p:animEffect transition="in" filter="fade">
                                      <p:cBhvr>
                                        <p:cTn id="1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1759870" y="908720"/>
            <a:ext cx="7348634" cy="51845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600" b="1" dirty="0">
                <a:solidFill>
                  <a:srgbClr val="CC0066"/>
                </a:solidFill>
              </a:rPr>
              <a:t>وأثبت حق </a:t>
            </a:r>
            <a:r>
              <a:rPr lang="ar-SA" sz="3600" b="1" dirty="0" smtClean="0">
                <a:solidFill>
                  <a:srgbClr val="CC0066"/>
                </a:solidFill>
              </a:rPr>
              <a:t>البنت:</a:t>
            </a:r>
          </a:p>
          <a:p>
            <a:pPr algn="ctr"/>
            <a:r>
              <a:rPr lang="ar-SA" sz="3600" b="1" dirty="0" smtClean="0">
                <a:solidFill>
                  <a:srgbClr val="339933"/>
                </a:solidFill>
              </a:rPr>
              <a:t> </a:t>
            </a:r>
            <a:r>
              <a:rPr lang="ar-SA" sz="3600" b="1" dirty="0">
                <a:solidFill>
                  <a:srgbClr val="339933"/>
                </a:solidFill>
              </a:rPr>
              <a:t>(يُوصِيكُمُ اللَّهُ فِي أَوْلَادِكُمْ ۖ لِلذَّكَرِ مِثْلُ حَظِّ الْأُنْثَيَيْنِ ۚ فَإِنْ كُنَّ نِسَاءً فَوْقَ اثْنَتَيْنِ فَلَهُنَّ ثُلُثَا مَا تَرَكَ ۖ وَإِنْ كَانَتْ وَاحِدَةً فَلَهَا النِّصْفُ ۚ وَلِأَبَوَيْهِ لِكُلِّ وَاحِدٍ مِنْهُمَا السُّدُسُ مِمَّا تَرَكَ) </a:t>
            </a:r>
            <a:endParaRPr lang="ar-SA" sz="3600" b="1" dirty="0" smtClean="0">
              <a:solidFill>
                <a:srgbClr val="339933"/>
              </a:solidFill>
            </a:endParaRPr>
          </a:p>
        </p:txBody>
      </p:sp>
    </p:spTree>
    <p:extLst>
      <p:ext uri="{BB962C8B-B14F-4D97-AF65-F5344CB8AC3E}">
        <p14:creationId xmlns:p14="http://schemas.microsoft.com/office/powerpoint/2010/main" val="1672129870"/>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8" presetClass="entr" presetSubtype="0" accel="100000" fill="hold" grpId="0" nodeType="with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ppt_w</p:attrName>
                                        </p:attrNameLst>
                                      </p:cBhvr>
                                      <p:tavLst>
                                        <p:tav tm="0">
                                          <p:val>
                                            <p:strVal val="#ppt_w*2.5"/>
                                          </p:val>
                                        </p:tav>
                                        <p:tav tm="100000">
                                          <p:val>
                                            <p:strVal val="#ppt_w"/>
                                          </p:val>
                                        </p:tav>
                                      </p:tavLst>
                                    </p:anim>
                                    <p:anim calcmode="lin" valueType="num">
                                      <p:cBhvr>
                                        <p:cTn id="8" dur="2000" fill="hold"/>
                                        <p:tgtEl>
                                          <p:spTgt spid="3"/>
                                        </p:tgtEl>
                                        <p:attrNameLst>
                                          <p:attrName>ppt_h</p:attrName>
                                        </p:attrNameLst>
                                      </p:cBhvr>
                                      <p:tavLst>
                                        <p:tav tm="0">
                                          <p:val>
                                            <p:strVal val="#ppt_h*0.01"/>
                                          </p:val>
                                        </p:tav>
                                        <p:tav tm="100000">
                                          <p:val>
                                            <p:strVal val="#ppt_h"/>
                                          </p:val>
                                        </p:tav>
                                      </p:tavLst>
                                    </p:anim>
                                    <p:anim calcmode="lin" valueType="num">
                                      <p:cBhvr>
                                        <p:cTn id="9" dur="2000" fill="hold"/>
                                        <p:tgtEl>
                                          <p:spTgt spid="3"/>
                                        </p:tgtEl>
                                        <p:attrNameLst>
                                          <p:attrName>ppt_x</p:attrName>
                                        </p:attrNameLst>
                                      </p:cBhvr>
                                      <p:tavLst>
                                        <p:tav tm="0">
                                          <p:val>
                                            <p:strVal val="#ppt_x"/>
                                          </p:val>
                                        </p:tav>
                                        <p:tav tm="100000">
                                          <p:val>
                                            <p:strVal val="#ppt_x"/>
                                          </p:val>
                                        </p:tav>
                                      </p:tavLst>
                                    </p:anim>
                                    <p:anim calcmode="lin" valueType="num">
                                      <p:cBhvr>
                                        <p:cTn id="10" dur="2000" fill="hold"/>
                                        <p:tgtEl>
                                          <p:spTgt spid="3"/>
                                        </p:tgtEl>
                                        <p:attrNameLst>
                                          <p:attrName>ppt_y</p:attrName>
                                        </p:attrNameLst>
                                      </p:cBhvr>
                                      <p:tavLst>
                                        <p:tav tm="0">
                                          <p:val>
                                            <p:strVal val="#ppt_h+1"/>
                                          </p:val>
                                        </p:tav>
                                        <p:tav tm="100000">
                                          <p:val>
                                            <p:strVal val="#ppt_y"/>
                                          </p:val>
                                        </p:tav>
                                      </p:tavLst>
                                    </p:anim>
                                    <p:animEffect transition="in" filter="fade">
                                      <p:cBhvr>
                                        <p:cTn id="1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1759870" y="908720"/>
            <a:ext cx="7348634" cy="51845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600" b="1" dirty="0" smtClean="0">
                <a:solidFill>
                  <a:srgbClr val="C40062"/>
                </a:solidFill>
              </a:rPr>
              <a:t>وأثبت </a:t>
            </a:r>
            <a:r>
              <a:rPr lang="ar-SA" sz="3600" b="1" dirty="0">
                <a:solidFill>
                  <a:srgbClr val="C40062"/>
                </a:solidFill>
              </a:rPr>
              <a:t>حق </a:t>
            </a:r>
            <a:r>
              <a:rPr lang="ar-SA" sz="3600" b="1" dirty="0" smtClean="0">
                <a:solidFill>
                  <a:srgbClr val="C40062"/>
                </a:solidFill>
              </a:rPr>
              <a:t>الأخت:</a:t>
            </a:r>
          </a:p>
          <a:p>
            <a:pPr algn="ctr"/>
            <a:r>
              <a:rPr lang="ar-SA" sz="3600" b="1" dirty="0" smtClean="0">
                <a:solidFill>
                  <a:srgbClr val="006699"/>
                </a:solidFill>
              </a:rPr>
              <a:t> </a:t>
            </a:r>
            <a:r>
              <a:rPr lang="ar-SA" sz="3600" b="1" dirty="0">
                <a:solidFill>
                  <a:srgbClr val="006699"/>
                </a:solidFill>
              </a:rPr>
              <a:t>(وَإِن كَانَ رَجُلٌ يُورَثُ كَلَالَةً أَوِ امْرَأَةٌ وَلَهُ أَخٌ أَوْ أُخْتٌ فَلِكُلِّ وَاحِدٍ مِّنْهُمَا السُّدُسُ ۚ فَإِن كَانُوا أَكْثَرَ مِن </a:t>
            </a:r>
            <a:r>
              <a:rPr lang="ar-SA" sz="3600" b="1" dirty="0" err="1">
                <a:solidFill>
                  <a:srgbClr val="006699"/>
                </a:solidFill>
              </a:rPr>
              <a:t>ذَٰلِكَ</a:t>
            </a:r>
            <a:r>
              <a:rPr lang="ar-SA" sz="3600" b="1" dirty="0">
                <a:solidFill>
                  <a:srgbClr val="006699"/>
                </a:solidFill>
              </a:rPr>
              <a:t> فَهُمْ شُرَكَاءُ فِي الثُّلُثِ ۚ)</a:t>
            </a:r>
            <a:endParaRPr lang="en-US" sz="3600" dirty="0">
              <a:solidFill>
                <a:srgbClr val="006699"/>
              </a:solidFill>
            </a:endParaRPr>
          </a:p>
        </p:txBody>
      </p:sp>
    </p:spTree>
    <p:extLst>
      <p:ext uri="{BB962C8B-B14F-4D97-AF65-F5344CB8AC3E}">
        <p14:creationId xmlns:p14="http://schemas.microsoft.com/office/powerpoint/2010/main" val="4141254879"/>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8" presetClass="entr" presetSubtype="0" accel="100000" fill="hold" grpId="0" nodeType="with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ppt_w</p:attrName>
                                        </p:attrNameLst>
                                      </p:cBhvr>
                                      <p:tavLst>
                                        <p:tav tm="0">
                                          <p:val>
                                            <p:strVal val="#ppt_w*2.5"/>
                                          </p:val>
                                        </p:tav>
                                        <p:tav tm="100000">
                                          <p:val>
                                            <p:strVal val="#ppt_w"/>
                                          </p:val>
                                        </p:tav>
                                      </p:tavLst>
                                    </p:anim>
                                    <p:anim calcmode="lin" valueType="num">
                                      <p:cBhvr>
                                        <p:cTn id="8" dur="2000" fill="hold"/>
                                        <p:tgtEl>
                                          <p:spTgt spid="3"/>
                                        </p:tgtEl>
                                        <p:attrNameLst>
                                          <p:attrName>ppt_h</p:attrName>
                                        </p:attrNameLst>
                                      </p:cBhvr>
                                      <p:tavLst>
                                        <p:tav tm="0">
                                          <p:val>
                                            <p:strVal val="#ppt_h*0.01"/>
                                          </p:val>
                                        </p:tav>
                                        <p:tav tm="100000">
                                          <p:val>
                                            <p:strVal val="#ppt_h"/>
                                          </p:val>
                                        </p:tav>
                                      </p:tavLst>
                                    </p:anim>
                                    <p:anim calcmode="lin" valueType="num">
                                      <p:cBhvr>
                                        <p:cTn id="9" dur="2000" fill="hold"/>
                                        <p:tgtEl>
                                          <p:spTgt spid="3"/>
                                        </p:tgtEl>
                                        <p:attrNameLst>
                                          <p:attrName>ppt_x</p:attrName>
                                        </p:attrNameLst>
                                      </p:cBhvr>
                                      <p:tavLst>
                                        <p:tav tm="0">
                                          <p:val>
                                            <p:strVal val="#ppt_x"/>
                                          </p:val>
                                        </p:tav>
                                        <p:tav tm="100000">
                                          <p:val>
                                            <p:strVal val="#ppt_x"/>
                                          </p:val>
                                        </p:tav>
                                      </p:tavLst>
                                    </p:anim>
                                    <p:anim calcmode="lin" valueType="num">
                                      <p:cBhvr>
                                        <p:cTn id="10" dur="2000" fill="hold"/>
                                        <p:tgtEl>
                                          <p:spTgt spid="3"/>
                                        </p:tgtEl>
                                        <p:attrNameLst>
                                          <p:attrName>ppt_y</p:attrName>
                                        </p:attrNameLst>
                                      </p:cBhvr>
                                      <p:tavLst>
                                        <p:tav tm="0">
                                          <p:val>
                                            <p:strVal val="#ppt_h+1"/>
                                          </p:val>
                                        </p:tav>
                                        <p:tav tm="100000">
                                          <p:val>
                                            <p:strVal val="#ppt_y"/>
                                          </p:val>
                                        </p:tav>
                                      </p:tavLst>
                                    </p:anim>
                                    <p:animEffect transition="in" filter="fade">
                                      <p:cBhvr>
                                        <p:cTn id="1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1831878" y="116632"/>
            <a:ext cx="7348634" cy="51845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a:r>
              <a:rPr lang="ar-SA" sz="4000" b="1" dirty="0">
                <a:solidFill>
                  <a:schemeClr val="accent1">
                    <a:lumMod val="75000"/>
                  </a:schemeClr>
                </a:solidFill>
              </a:rPr>
              <a:t>حق المرأة في التعاقدات المالية، ضمن الإسلام للنساء حقوقهن في تملك المال، والضياع، والدور ونحوها بأي سبب من أسباب التملك </a:t>
            </a:r>
            <a:r>
              <a:rPr lang="ar-SA" sz="4000" b="1" dirty="0" smtClean="0">
                <a:solidFill>
                  <a:schemeClr val="accent1">
                    <a:lumMod val="75000"/>
                  </a:schemeClr>
                </a:solidFill>
              </a:rPr>
              <a:t>المشروع:</a:t>
            </a: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39385" y="4115438"/>
            <a:ext cx="4133619" cy="2418308"/>
          </a:xfrm>
          <a:prstGeom prst="ellipse">
            <a:avLst/>
          </a:prstGeom>
          <a:ln>
            <a:noFill/>
          </a:ln>
          <a:effectLst>
            <a:softEdge rad="112500"/>
          </a:effectLst>
        </p:spPr>
      </p:pic>
    </p:spTree>
    <p:extLst>
      <p:ext uri="{BB962C8B-B14F-4D97-AF65-F5344CB8AC3E}">
        <p14:creationId xmlns:p14="http://schemas.microsoft.com/office/powerpoint/2010/main" val="1267434364"/>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8" presetClass="entr" presetSubtype="0" accel="100000" fill="hold" grpId="0" nodeType="with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ppt_w</p:attrName>
                                        </p:attrNameLst>
                                      </p:cBhvr>
                                      <p:tavLst>
                                        <p:tav tm="0">
                                          <p:val>
                                            <p:strVal val="#ppt_w*2.5"/>
                                          </p:val>
                                        </p:tav>
                                        <p:tav tm="100000">
                                          <p:val>
                                            <p:strVal val="#ppt_w"/>
                                          </p:val>
                                        </p:tav>
                                      </p:tavLst>
                                    </p:anim>
                                    <p:anim calcmode="lin" valueType="num">
                                      <p:cBhvr>
                                        <p:cTn id="8" dur="2000" fill="hold"/>
                                        <p:tgtEl>
                                          <p:spTgt spid="3"/>
                                        </p:tgtEl>
                                        <p:attrNameLst>
                                          <p:attrName>ppt_h</p:attrName>
                                        </p:attrNameLst>
                                      </p:cBhvr>
                                      <p:tavLst>
                                        <p:tav tm="0">
                                          <p:val>
                                            <p:strVal val="#ppt_h*0.01"/>
                                          </p:val>
                                        </p:tav>
                                        <p:tav tm="100000">
                                          <p:val>
                                            <p:strVal val="#ppt_h"/>
                                          </p:val>
                                        </p:tav>
                                      </p:tavLst>
                                    </p:anim>
                                    <p:anim calcmode="lin" valueType="num">
                                      <p:cBhvr>
                                        <p:cTn id="9" dur="2000" fill="hold"/>
                                        <p:tgtEl>
                                          <p:spTgt spid="3"/>
                                        </p:tgtEl>
                                        <p:attrNameLst>
                                          <p:attrName>ppt_x</p:attrName>
                                        </p:attrNameLst>
                                      </p:cBhvr>
                                      <p:tavLst>
                                        <p:tav tm="0">
                                          <p:val>
                                            <p:strVal val="#ppt_x"/>
                                          </p:val>
                                        </p:tav>
                                        <p:tav tm="100000">
                                          <p:val>
                                            <p:strVal val="#ppt_x"/>
                                          </p:val>
                                        </p:tav>
                                      </p:tavLst>
                                    </p:anim>
                                    <p:anim calcmode="lin" valueType="num">
                                      <p:cBhvr>
                                        <p:cTn id="10" dur="2000" fill="hold"/>
                                        <p:tgtEl>
                                          <p:spTgt spid="3"/>
                                        </p:tgtEl>
                                        <p:attrNameLst>
                                          <p:attrName>ppt_y</p:attrName>
                                        </p:attrNameLst>
                                      </p:cBhvr>
                                      <p:tavLst>
                                        <p:tav tm="0">
                                          <p:val>
                                            <p:strVal val="#ppt_h+1"/>
                                          </p:val>
                                        </p:tav>
                                        <p:tav tm="100000">
                                          <p:val>
                                            <p:strVal val="#ppt_y"/>
                                          </p:val>
                                        </p:tav>
                                      </p:tavLst>
                                    </p:anim>
                                    <p:animEffect transition="in" filter="fade">
                                      <p:cBhvr>
                                        <p:cTn id="1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1831878" y="908720"/>
            <a:ext cx="7348634" cy="51845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a:r>
              <a:rPr lang="ar-SA" sz="3200" b="1" dirty="0" smtClean="0">
                <a:solidFill>
                  <a:srgbClr val="990033"/>
                </a:solidFill>
              </a:rPr>
              <a:t>أخرج </a:t>
            </a:r>
            <a:r>
              <a:rPr lang="ar-SA" sz="3200" b="1" dirty="0">
                <a:solidFill>
                  <a:srgbClr val="990033"/>
                </a:solidFill>
              </a:rPr>
              <a:t>البخاري في صحيحه في كتاب البيوع، باب: الشراء والبيع مع النساء، ومسلم في كتاب العتق، باب: إنما الولاء لمن أعتق، من طريق عروة بن الزبير، </a:t>
            </a:r>
            <a:r>
              <a:rPr lang="ar-SA" sz="3200" b="1" dirty="0">
                <a:solidFill>
                  <a:srgbClr val="7030A0"/>
                </a:solidFill>
              </a:rPr>
              <a:t>قالت عائشة: دخل علي رسول الله صلى الله عليه وسلم، فذكرت له، فقال له رسول الله صلى الله عليه وسلم: "اشتري وأعتقي فإنما الولاء لمن أعتق" ثم قام النبي صلى الله عليه وسلم، من العشي، فأثنى على الله بما هو أهله ثم قال: "ما بال أناس يشترطون شروطًا ليست في كتاب الله؟ من اشترط شرطًا ليس في كتاب الله فهو باطل، وإن اشترط مائة شرط، شرط الله أحق وأوثق</a:t>
            </a:r>
            <a:r>
              <a:rPr lang="ar-SA" sz="3200" b="1" dirty="0" smtClean="0">
                <a:solidFill>
                  <a:srgbClr val="7030A0"/>
                </a:solidFill>
              </a:rPr>
              <a:t>"</a:t>
            </a:r>
            <a:endParaRPr lang="en-US" sz="3200" dirty="0">
              <a:solidFill>
                <a:srgbClr val="7030A0"/>
              </a:solidFill>
            </a:endParaRPr>
          </a:p>
        </p:txBody>
      </p:sp>
    </p:spTree>
    <p:extLst>
      <p:ext uri="{BB962C8B-B14F-4D97-AF65-F5344CB8AC3E}">
        <p14:creationId xmlns:p14="http://schemas.microsoft.com/office/powerpoint/2010/main" val="2871890725"/>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8" presetClass="entr" presetSubtype="0" accel="100000" fill="hold" grpId="0" nodeType="with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ppt_w</p:attrName>
                                        </p:attrNameLst>
                                      </p:cBhvr>
                                      <p:tavLst>
                                        <p:tav tm="0">
                                          <p:val>
                                            <p:strVal val="#ppt_w*2.5"/>
                                          </p:val>
                                        </p:tav>
                                        <p:tav tm="100000">
                                          <p:val>
                                            <p:strVal val="#ppt_w"/>
                                          </p:val>
                                        </p:tav>
                                      </p:tavLst>
                                    </p:anim>
                                    <p:anim calcmode="lin" valueType="num">
                                      <p:cBhvr>
                                        <p:cTn id="8" dur="2000" fill="hold"/>
                                        <p:tgtEl>
                                          <p:spTgt spid="3"/>
                                        </p:tgtEl>
                                        <p:attrNameLst>
                                          <p:attrName>ppt_h</p:attrName>
                                        </p:attrNameLst>
                                      </p:cBhvr>
                                      <p:tavLst>
                                        <p:tav tm="0">
                                          <p:val>
                                            <p:strVal val="#ppt_h*0.01"/>
                                          </p:val>
                                        </p:tav>
                                        <p:tav tm="100000">
                                          <p:val>
                                            <p:strVal val="#ppt_h"/>
                                          </p:val>
                                        </p:tav>
                                      </p:tavLst>
                                    </p:anim>
                                    <p:anim calcmode="lin" valueType="num">
                                      <p:cBhvr>
                                        <p:cTn id="9" dur="2000" fill="hold"/>
                                        <p:tgtEl>
                                          <p:spTgt spid="3"/>
                                        </p:tgtEl>
                                        <p:attrNameLst>
                                          <p:attrName>ppt_x</p:attrName>
                                        </p:attrNameLst>
                                      </p:cBhvr>
                                      <p:tavLst>
                                        <p:tav tm="0">
                                          <p:val>
                                            <p:strVal val="#ppt_x"/>
                                          </p:val>
                                        </p:tav>
                                        <p:tav tm="100000">
                                          <p:val>
                                            <p:strVal val="#ppt_x"/>
                                          </p:val>
                                        </p:tav>
                                      </p:tavLst>
                                    </p:anim>
                                    <p:anim calcmode="lin" valueType="num">
                                      <p:cBhvr>
                                        <p:cTn id="10" dur="2000" fill="hold"/>
                                        <p:tgtEl>
                                          <p:spTgt spid="3"/>
                                        </p:tgtEl>
                                        <p:attrNameLst>
                                          <p:attrName>ppt_y</p:attrName>
                                        </p:attrNameLst>
                                      </p:cBhvr>
                                      <p:tavLst>
                                        <p:tav tm="0">
                                          <p:val>
                                            <p:strVal val="#ppt_h+1"/>
                                          </p:val>
                                        </p:tav>
                                        <p:tav tm="100000">
                                          <p:val>
                                            <p:strVal val="#ppt_y"/>
                                          </p:val>
                                        </p:tav>
                                      </p:tavLst>
                                    </p:anim>
                                    <p:animEffect transition="in" filter="fade">
                                      <p:cBhvr>
                                        <p:cTn id="1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1691680" y="-99392"/>
            <a:ext cx="7348634" cy="51845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a:r>
              <a:rPr lang="ar-SA" sz="3600" b="1" dirty="0">
                <a:solidFill>
                  <a:schemeClr val="tx2">
                    <a:lumMod val="75000"/>
                  </a:schemeClr>
                </a:solidFill>
              </a:rPr>
              <a:t>حق المرأة في </a:t>
            </a:r>
            <a:r>
              <a:rPr lang="ar-SA" sz="3600" b="1" dirty="0" smtClean="0">
                <a:solidFill>
                  <a:schemeClr val="tx2">
                    <a:lumMod val="75000"/>
                  </a:schemeClr>
                </a:solidFill>
              </a:rPr>
              <a:t>الغنيمة: </a:t>
            </a:r>
          </a:p>
          <a:p>
            <a:pPr lvl="0" algn="ctr"/>
            <a:r>
              <a:rPr lang="ar-SA" sz="3600" b="1" dirty="0" smtClean="0">
                <a:solidFill>
                  <a:srgbClr val="EE7700"/>
                </a:solidFill>
              </a:rPr>
              <a:t>فهل </a:t>
            </a:r>
            <a:r>
              <a:rPr lang="ar-SA" sz="3600" b="1" dirty="0">
                <a:solidFill>
                  <a:srgbClr val="EE7700"/>
                </a:solidFill>
              </a:rPr>
              <a:t>رأيت دينًا احترم المرأة وأعطاها حقها في السلم والحرب كالإسلام؟</a:t>
            </a:r>
            <a:endParaRPr lang="en-US" sz="3600" dirty="0">
              <a:solidFill>
                <a:srgbClr val="EE7700"/>
              </a:solidFill>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23928" y="3501008"/>
            <a:ext cx="4515746" cy="3032472"/>
          </a:xfrm>
          <a:prstGeom prst="ellipse">
            <a:avLst/>
          </a:prstGeom>
          <a:ln>
            <a:noFill/>
          </a:ln>
          <a:effectLst>
            <a:softEdge rad="112500"/>
          </a:effectLst>
        </p:spPr>
      </p:pic>
    </p:spTree>
    <p:extLst>
      <p:ext uri="{BB962C8B-B14F-4D97-AF65-F5344CB8AC3E}">
        <p14:creationId xmlns:p14="http://schemas.microsoft.com/office/powerpoint/2010/main" val="824224089"/>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8" presetClass="entr" presetSubtype="0" accel="100000" fill="hold" grpId="0" nodeType="with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ppt_w</p:attrName>
                                        </p:attrNameLst>
                                      </p:cBhvr>
                                      <p:tavLst>
                                        <p:tav tm="0">
                                          <p:val>
                                            <p:strVal val="#ppt_w*2.5"/>
                                          </p:val>
                                        </p:tav>
                                        <p:tav tm="100000">
                                          <p:val>
                                            <p:strVal val="#ppt_w"/>
                                          </p:val>
                                        </p:tav>
                                      </p:tavLst>
                                    </p:anim>
                                    <p:anim calcmode="lin" valueType="num">
                                      <p:cBhvr>
                                        <p:cTn id="8" dur="2000" fill="hold"/>
                                        <p:tgtEl>
                                          <p:spTgt spid="3"/>
                                        </p:tgtEl>
                                        <p:attrNameLst>
                                          <p:attrName>ppt_h</p:attrName>
                                        </p:attrNameLst>
                                      </p:cBhvr>
                                      <p:tavLst>
                                        <p:tav tm="0">
                                          <p:val>
                                            <p:strVal val="#ppt_h*0.01"/>
                                          </p:val>
                                        </p:tav>
                                        <p:tav tm="100000">
                                          <p:val>
                                            <p:strVal val="#ppt_h"/>
                                          </p:val>
                                        </p:tav>
                                      </p:tavLst>
                                    </p:anim>
                                    <p:anim calcmode="lin" valueType="num">
                                      <p:cBhvr>
                                        <p:cTn id="9" dur="2000" fill="hold"/>
                                        <p:tgtEl>
                                          <p:spTgt spid="3"/>
                                        </p:tgtEl>
                                        <p:attrNameLst>
                                          <p:attrName>ppt_x</p:attrName>
                                        </p:attrNameLst>
                                      </p:cBhvr>
                                      <p:tavLst>
                                        <p:tav tm="0">
                                          <p:val>
                                            <p:strVal val="#ppt_x"/>
                                          </p:val>
                                        </p:tav>
                                        <p:tav tm="100000">
                                          <p:val>
                                            <p:strVal val="#ppt_x"/>
                                          </p:val>
                                        </p:tav>
                                      </p:tavLst>
                                    </p:anim>
                                    <p:anim calcmode="lin" valueType="num">
                                      <p:cBhvr>
                                        <p:cTn id="10" dur="2000" fill="hold"/>
                                        <p:tgtEl>
                                          <p:spTgt spid="3"/>
                                        </p:tgtEl>
                                        <p:attrNameLst>
                                          <p:attrName>ppt_y</p:attrName>
                                        </p:attrNameLst>
                                      </p:cBhvr>
                                      <p:tavLst>
                                        <p:tav tm="0">
                                          <p:val>
                                            <p:strVal val="#ppt_h+1"/>
                                          </p:val>
                                        </p:tav>
                                        <p:tav tm="100000">
                                          <p:val>
                                            <p:strVal val="#ppt_y"/>
                                          </p:val>
                                        </p:tav>
                                      </p:tavLst>
                                    </p:anim>
                                    <p:animEffect transition="in" filter="fade">
                                      <p:cBhvr>
                                        <p:cTn id="1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09043" y="908720"/>
            <a:ext cx="5654970" cy="2091161"/>
          </a:xfrm>
          <a:prstGeom prst="rect">
            <a:avLst/>
          </a:prstGeom>
        </p:spPr>
      </p:pic>
      <p:sp>
        <p:nvSpPr>
          <p:cNvPr id="5" name="مستطيل 4"/>
          <p:cNvSpPr/>
          <p:nvPr/>
        </p:nvSpPr>
        <p:spPr>
          <a:xfrm>
            <a:off x="1619672" y="1844824"/>
            <a:ext cx="7560840" cy="39604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rgbClr val="00B050"/>
                </a:solidFill>
              </a:rPr>
              <a:t>1- الاعتقاد </a:t>
            </a:r>
            <a:r>
              <a:rPr lang="ar-SA" sz="2800" b="1" dirty="0">
                <a:solidFill>
                  <a:srgbClr val="00B050"/>
                </a:solidFill>
              </a:rPr>
              <a:t>الجازم بأن مصدر الخير والحق - فيما يتعلق بأمر الدنيا والآخرة - هو الوحي الإلهي بمصدريه الكتاب والسنة </a:t>
            </a:r>
            <a:r>
              <a:rPr lang="ar-SA" sz="2800" b="1" dirty="0" smtClean="0">
                <a:solidFill>
                  <a:srgbClr val="00B050"/>
                </a:solidFill>
              </a:rPr>
              <a:t>المطهرين.</a:t>
            </a:r>
          </a:p>
          <a:p>
            <a:pPr algn="ctr"/>
            <a:r>
              <a:rPr lang="ar-SA" sz="2800" b="1" dirty="0">
                <a:solidFill>
                  <a:schemeClr val="accent5">
                    <a:lumMod val="75000"/>
                  </a:schemeClr>
                </a:solidFill>
              </a:rPr>
              <a:t>﴿َفلا وَرَبِّكَ لا يُؤْمِنُونَ حَتَّى يُحَكِّمُوكَ فِيمَا شَجَرَ بَيْنَهُمْ ثُمَّ لا يَجِدُوا فِي أَنْفُسِهِمْ حَرَجاً مِمَّا قَضَيْتَ وَيُسَلِّمُوا تَسْلِيماً</a:t>
            </a:r>
            <a:r>
              <a:rPr lang="ar-SA" sz="2800" b="1" dirty="0" smtClean="0">
                <a:solidFill>
                  <a:schemeClr val="accent5">
                    <a:lumMod val="75000"/>
                  </a:schemeClr>
                </a:solidFill>
              </a:rPr>
              <a:t>﴾.</a:t>
            </a:r>
            <a:endParaRPr lang="ar-SA" sz="2800" dirty="0">
              <a:solidFill>
                <a:schemeClr val="accent5">
                  <a:lumMod val="75000"/>
                </a:schemeClr>
              </a:solidFill>
            </a:endParaRPr>
          </a:p>
        </p:txBody>
      </p:sp>
    </p:spTree>
    <p:extLst>
      <p:ext uri="{BB962C8B-B14F-4D97-AF65-F5344CB8AC3E}">
        <p14:creationId xmlns:p14="http://schemas.microsoft.com/office/powerpoint/2010/main" val="3287118878"/>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Rot by="120000">
                                      <p:cBhvr>
                                        <p:cTn id="6" dur="100" fill="hold">
                                          <p:stCondLst>
                                            <p:cond delay="0"/>
                                          </p:stCondLst>
                                        </p:cTn>
                                        <p:tgtEl>
                                          <p:spTgt spid="4"/>
                                        </p:tgtEl>
                                        <p:attrNameLst>
                                          <p:attrName>r</p:attrName>
                                        </p:attrNameLst>
                                      </p:cBhvr>
                                    </p:animRot>
                                    <p:animRot by="-240000">
                                      <p:cBhvr>
                                        <p:cTn id="7" dur="200" fill="hold">
                                          <p:stCondLst>
                                            <p:cond delay="200"/>
                                          </p:stCondLst>
                                        </p:cTn>
                                        <p:tgtEl>
                                          <p:spTgt spid="4"/>
                                        </p:tgtEl>
                                        <p:attrNameLst>
                                          <p:attrName>r</p:attrName>
                                        </p:attrNameLst>
                                      </p:cBhvr>
                                    </p:animRot>
                                    <p:animRot by="240000">
                                      <p:cBhvr>
                                        <p:cTn id="8" dur="200" fill="hold">
                                          <p:stCondLst>
                                            <p:cond delay="400"/>
                                          </p:stCondLst>
                                        </p:cTn>
                                        <p:tgtEl>
                                          <p:spTgt spid="4"/>
                                        </p:tgtEl>
                                        <p:attrNameLst>
                                          <p:attrName>r</p:attrName>
                                        </p:attrNameLst>
                                      </p:cBhvr>
                                    </p:animRot>
                                    <p:animRot by="-240000">
                                      <p:cBhvr>
                                        <p:cTn id="9" dur="200" fill="hold">
                                          <p:stCondLst>
                                            <p:cond delay="600"/>
                                          </p:stCondLst>
                                        </p:cTn>
                                        <p:tgtEl>
                                          <p:spTgt spid="4"/>
                                        </p:tgtEl>
                                        <p:attrNameLst>
                                          <p:attrName>r</p:attrName>
                                        </p:attrNameLst>
                                      </p:cBhvr>
                                    </p:animRot>
                                    <p:animRot by="120000">
                                      <p:cBhvr>
                                        <p:cTn id="10" dur="200" fill="hold">
                                          <p:stCondLst>
                                            <p:cond delay="80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 calcmode="lin" valueType="num">
                                      <p:cBhvr>
                                        <p:cTn id="15"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5">
                                            <p:txEl>
                                              <p:pRg st="0" end="0"/>
                                            </p:txEl>
                                          </p:spTgt>
                                        </p:tgtEl>
                                        <p:attrNameLst>
                                          <p:attrName>ppt_h</p:attrName>
                                        </p:attrNameLst>
                                      </p:cBhvr>
                                      <p:tavLst>
                                        <p:tav tm="0">
                                          <p:val>
                                            <p:fltVal val="0"/>
                                          </p:val>
                                        </p:tav>
                                        <p:tav tm="100000">
                                          <p:val>
                                            <p:strVal val="#ppt_h"/>
                                          </p:val>
                                        </p:tav>
                                      </p:tavLst>
                                    </p:anim>
                                    <p:animEffect transition="in" filter="fade">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5">
                                            <p:txEl>
                                              <p:pRg st="1" end="1"/>
                                            </p:txEl>
                                          </p:spTgt>
                                        </p:tgtEl>
                                        <p:attrNameLst>
                                          <p:attrName>style.visibility</p:attrName>
                                        </p:attrNameLst>
                                      </p:cBhvr>
                                      <p:to>
                                        <p:strVal val="visible"/>
                                      </p:to>
                                    </p:set>
                                    <p:anim calcmode="lin" valueType="num">
                                      <p:cBhvr>
                                        <p:cTn id="22"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3" dur="500" fill="hold"/>
                                        <p:tgtEl>
                                          <p:spTgt spid="5">
                                            <p:txEl>
                                              <p:pRg st="1" end="1"/>
                                            </p:txEl>
                                          </p:spTgt>
                                        </p:tgtEl>
                                        <p:attrNameLst>
                                          <p:attrName>ppt_h</p:attrName>
                                        </p:attrNameLst>
                                      </p:cBhvr>
                                      <p:tavLst>
                                        <p:tav tm="0">
                                          <p:val>
                                            <p:fltVal val="0"/>
                                          </p:val>
                                        </p:tav>
                                        <p:tav tm="100000">
                                          <p:val>
                                            <p:strVal val="#ppt_h"/>
                                          </p:val>
                                        </p:tav>
                                      </p:tavLst>
                                    </p:anim>
                                    <p:animEffect transition="in" filter="fade">
                                      <p:cBhvr>
                                        <p:cTn id="24"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1691680" y="908720"/>
            <a:ext cx="7348634" cy="51845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a:r>
              <a:rPr lang="ar-SA" sz="3600" b="1" dirty="0">
                <a:solidFill>
                  <a:srgbClr val="0070C0"/>
                </a:solidFill>
              </a:rPr>
              <a:t>حق المرأة في </a:t>
            </a:r>
            <a:r>
              <a:rPr lang="ar-SA" sz="3600" b="1" dirty="0" smtClean="0">
                <a:solidFill>
                  <a:srgbClr val="0070C0"/>
                </a:solidFill>
              </a:rPr>
              <a:t>الدية:</a:t>
            </a:r>
          </a:p>
          <a:p>
            <a:pPr lvl="0" algn="ctr"/>
            <a:r>
              <a:rPr lang="ar-SA" sz="3600" b="1" dirty="0" smtClean="0">
                <a:solidFill>
                  <a:srgbClr val="00B050"/>
                </a:solidFill>
              </a:rPr>
              <a:t>(وَمَنْ </a:t>
            </a:r>
            <a:r>
              <a:rPr lang="ar-SA" sz="3600" b="1" dirty="0">
                <a:solidFill>
                  <a:srgbClr val="00B050"/>
                </a:solidFill>
              </a:rPr>
              <a:t>قَتَلَ مُؤْمِنًا خَطَأً فَتَحْرِيرُ رَقَبَةٍ مُؤْمِنَةٍ وَدِيَةٌ مُسَلَّمَةٌ </a:t>
            </a:r>
            <a:r>
              <a:rPr lang="ar-SA" sz="3600" b="1" dirty="0" err="1">
                <a:solidFill>
                  <a:srgbClr val="00B050"/>
                </a:solidFill>
              </a:rPr>
              <a:t>إِلَىٰ</a:t>
            </a:r>
            <a:r>
              <a:rPr lang="ar-SA" sz="3600" b="1" dirty="0">
                <a:solidFill>
                  <a:srgbClr val="00B050"/>
                </a:solidFill>
              </a:rPr>
              <a:t> أَهْلِهِ إِلَّا أَنْ يَصَّدَّقُوا</a:t>
            </a:r>
            <a:r>
              <a:rPr lang="ar-SA" sz="3600" b="1" dirty="0" smtClean="0">
                <a:solidFill>
                  <a:srgbClr val="00B050"/>
                </a:solidFill>
              </a:rPr>
              <a:t>) </a:t>
            </a:r>
          </a:p>
          <a:p>
            <a:pPr lvl="0" algn="ctr"/>
            <a:r>
              <a:rPr lang="ar-SA" sz="3600" b="1" dirty="0" smtClean="0">
                <a:solidFill>
                  <a:srgbClr val="0070C0"/>
                </a:solidFill>
              </a:rPr>
              <a:t>وفي القصاص:</a:t>
            </a:r>
          </a:p>
          <a:p>
            <a:pPr lvl="0" algn="ctr"/>
            <a:r>
              <a:rPr lang="ar-SA" sz="3600" b="1" dirty="0" smtClean="0">
                <a:solidFill>
                  <a:srgbClr val="CC0066"/>
                </a:solidFill>
              </a:rPr>
              <a:t>قول رسول الله صلى الله عليه وسلم «المسلمون </a:t>
            </a:r>
            <a:r>
              <a:rPr lang="ar-SA" sz="3600" b="1" dirty="0" err="1" smtClean="0">
                <a:solidFill>
                  <a:srgbClr val="CC0066"/>
                </a:solidFill>
              </a:rPr>
              <a:t>تتكافأ</a:t>
            </a:r>
            <a:r>
              <a:rPr lang="ar-SA" sz="3600" b="1" dirty="0" smtClean="0">
                <a:solidFill>
                  <a:srgbClr val="CC0066"/>
                </a:solidFill>
              </a:rPr>
              <a:t> دماؤهم» </a:t>
            </a:r>
            <a:endParaRPr lang="en-US" sz="3600" dirty="0">
              <a:solidFill>
                <a:srgbClr val="CC0066"/>
              </a:solidFill>
            </a:endParaRPr>
          </a:p>
        </p:txBody>
      </p:sp>
    </p:spTree>
    <p:extLst>
      <p:ext uri="{BB962C8B-B14F-4D97-AF65-F5344CB8AC3E}">
        <p14:creationId xmlns:p14="http://schemas.microsoft.com/office/powerpoint/2010/main" val="1309514916"/>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8" presetClass="entr" presetSubtype="0" accel="100000" fill="hold" grpId="0" nodeType="with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ppt_w</p:attrName>
                                        </p:attrNameLst>
                                      </p:cBhvr>
                                      <p:tavLst>
                                        <p:tav tm="0">
                                          <p:val>
                                            <p:strVal val="#ppt_w*2.5"/>
                                          </p:val>
                                        </p:tav>
                                        <p:tav tm="100000">
                                          <p:val>
                                            <p:strVal val="#ppt_w"/>
                                          </p:val>
                                        </p:tav>
                                      </p:tavLst>
                                    </p:anim>
                                    <p:anim calcmode="lin" valueType="num">
                                      <p:cBhvr>
                                        <p:cTn id="8" dur="2000" fill="hold"/>
                                        <p:tgtEl>
                                          <p:spTgt spid="3"/>
                                        </p:tgtEl>
                                        <p:attrNameLst>
                                          <p:attrName>ppt_h</p:attrName>
                                        </p:attrNameLst>
                                      </p:cBhvr>
                                      <p:tavLst>
                                        <p:tav tm="0">
                                          <p:val>
                                            <p:strVal val="#ppt_h*0.01"/>
                                          </p:val>
                                        </p:tav>
                                        <p:tav tm="100000">
                                          <p:val>
                                            <p:strVal val="#ppt_h"/>
                                          </p:val>
                                        </p:tav>
                                      </p:tavLst>
                                    </p:anim>
                                    <p:anim calcmode="lin" valueType="num">
                                      <p:cBhvr>
                                        <p:cTn id="9" dur="2000" fill="hold"/>
                                        <p:tgtEl>
                                          <p:spTgt spid="3"/>
                                        </p:tgtEl>
                                        <p:attrNameLst>
                                          <p:attrName>ppt_x</p:attrName>
                                        </p:attrNameLst>
                                      </p:cBhvr>
                                      <p:tavLst>
                                        <p:tav tm="0">
                                          <p:val>
                                            <p:strVal val="#ppt_x"/>
                                          </p:val>
                                        </p:tav>
                                        <p:tav tm="100000">
                                          <p:val>
                                            <p:strVal val="#ppt_x"/>
                                          </p:val>
                                        </p:tav>
                                      </p:tavLst>
                                    </p:anim>
                                    <p:anim calcmode="lin" valueType="num">
                                      <p:cBhvr>
                                        <p:cTn id="10" dur="2000" fill="hold"/>
                                        <p:tgtEl>
                                          <p:spTgt spid="3"/>
                                        </p:tgtEl>
                                        <p:attrNameLst>
                                          <p:attrName>ppt_y</p:attrName>
                                        </p:attrNameLst>
                                      </p:cBhvr>
                                      <p:tavLst>
                                        <p:tav tm="0">
                                          <p:val>
                                            <p:strVal val="#ppt_h+1"/>
                                          </p:val>
                                        </p:tav>
                                        <p:tav tm="100000">
                                          <p:val>
                                            <p:strVal val="#ppt_y"/>
                                          </p:val>
                                        </p:tav>
                                      </p:tavLst>
                                    </p:anim>
                                    <p:animEffect transition="in" filter="fade">
                                      <p:cBhvr>
                                        <p:cTn id="1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1691680" y="1196752"/>
            <a:ext cx="7348634" cy="51845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a:r>
              <a:rPr lang="ar-SA" sz="3600" b="1" dirty="0" smtClean="0">
                <a:solidFill>
                  <a:srgbClr val="00D600"/>
                </a:solidFill>
              </a:rPr>
              <a:t>حق المرأة أمًا:</a:t>
            </a:r>
          </a:p>
          <a:p>
            <a:pPr lvl="0" algn="ctr"/>
            <a:r>
              <a:rPr lang="ar-SA" sz="3600" b="1" dirty="0" smtClean="0">
                <a:solidFill>
                  <a:srgbClr val="3D8599"/>
                </a:solidFill>
              </a:rPr>
              <a:t>ما أخرجه البخاري ومسلم من طريق أبي عمرو الشيباني قال: أخبرنا صاحب هذه الدار، وأومأ بيده إلى دار عبدالله، قال: سألت النبي صلى الله عليه وسلم : أي العمل أحب إلى الله؟ قال: "الصلاة على وقتها" قال: ثم أي؟ قال: "ثم بر الوالدين" قال: ثم أي؟ قال: "الجهاد في سبيل الله" قال: حدثني بهن، ولو استزدته لزادني.</a:t>
            </a:r>
            <a:endParaRPr lang="en-US" sz="3600" dirty="0">
              <a:solidFill>
                <a:srgbClr val="3D8599"/>
              </a:solidFill>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7071" y="188640"/>
            <a:ext cx="2749218" cy="182823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173912870"/>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8" presetClass="entr" presetSubtype="0" accel="100000" fill="hold" grpId="0" nodeType="with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ppt_w</p:attrName>
                                        </p:attrNameLst>
                                      </p:cBhvr>
                                      <p:tavLst>
                                        <p:tav tm="0">
                                          <p:val>
                                            <p:strVal val="#ppt_w*2.5"/>
                                          </p:val>
                                        </p:tav>
                                        <p:tav tm="100000">
                                          <p:val>
                                            <p:strVal val="#ppt_w"/>
                                          </p:val>
                                        </p:tav>
                                      </p:tavLst>
                                    </p:anim>
                                    <p:anim calcmode="lin" valueType="num">
                                      <p:cBhvr>
                                        <p:cTn id="8" dur="2000" fill="hold"/>
                                        <p:tgtEl>
                                          <p:spTgt spid="3"/>
                                        </p:tgtEl>
                                        <p:attrNameLst>
                                          <p:attrName>ppt_h</p:attrName>
                                        </p:attrNameLst>
                                      </p:cBhvr>
                                      <p:tavLst>
                                        <p:tav tm="0">
                                          <p:val>
                                            <p:strVal val="#ppt_h*0.01"/>
                                          </p:val>
                                        </p:tav>
                                        <p:tav tm="100000">
                                          <p:val>
                                            <p:strVal val="#ppt_h"/>
                                          </p:val>
                                        </p:tav>
                                      </p:tavLst>
                                    </p:anim>
                                    <p:anim calcmode="lin" valueType="num">
                                      <p:cBhvr>
                                        <p:cTn id="9" dur="2000" fill="hold"/>
                                        <p:tgtEl>
                                          <p:spTgt spid="3"/>
                                        </p:tgtEl>
                                        <p:attrNameLst>
                                          <p:attrName>ppt_x</p:attrName>
                                        </p:attrNameLst>
                                      </p:cBhvr>
                                      <p:tavLst>
                                        <p:tav tm="0">
                                          <p:val>
                                            <p:strVal val="#ppt_x"/>
                                          </p:val>
                                        </p:tav>
                                        <p:tav tm="100000">
                                          <p:val>
                                            <p:strVal val="#ppt_x"/>
                                          </p:val>
                                        </p:tav>
                                      </p:tavLst>
                                    </p:anim>
                                    <p:anim calcmode="lin" valueType="num">
                                      <p:cBhvr>
                                        <p:cTn id="10" dur="2000" fill="hold"/>
                                        <p:tgtEl>
                                          <p:spTgt spid="3"/>
                                        </p:tgtEl>
                                        <p:attrNameLst>
                                          <p:attrName>ppt_y</p:attrName>
                                        </p:attrNameLst>
                                      </p:cBhvr>
                                      <p:tavLst>
                                        <p:tav tm="0">
                                          <p:val>
                                            <p:strVal val="#ppt_h+1"/>
                                          </p:val>
                                        </p:tav>
                                        <p:tav tm="100000">
                                          <p:val>
                                            <p:strVal val="#ppt_y"/>
                                          </p:val>
                                        </p:tav>
                                      </p:tavLst>
                                    </p:anim>
                                    <p:animEffect transition="in" filter="fade">
                                      <p:cBhvr>
                                        <p:cTn id="1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1831878" y="908720"/>
            <a:ext cx="7348634" cy="51845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a:r>
              <a:rPr lang="ar-SA" sz="3600" b="1" dirty="0">
                <a:solidFill>
                  <a:srgbClr val="CC0066"/>
                </a:solidFill>
              </a:rPr>
              <a:t>حق المرأة </a:t>
            </a:r>
            <a:r>
              <a:rPr lang="ar-SA" sz="3600" b="1" dirty="0" smtClean="0">
                <a:solidFill>
                  <a:srgbClr val="CC0066"/>
                </a:solidFill>
              </a:rPr>
              <a:t>بنتًا:</a:t>
            </a:r>
          </a:p>
          <a:p>
            <a:pPr lvl="0" algn="ctr"/>
            <a:r>
              <a:rPr lang="ar-SA" sz="3600" b="1" dirty="0" smtClean="0">
                <a:solidFill>
                  <a:srgbClr val="7030A0"/>
                </a:solidFill>
              </a:rPr>
              <a:t>الإحسان </a:t>
            </a:r>
            <a:r>
              <a:rPr lang="ar-SA" sz="3600" b="1" dirty="0">
                <a:solidFill>
                  <a:srgbClr val="7030A0"/>
                </a:solidFill>
              </a:rPr>
              <a:t>إلى البنات ستر من النار</a:t>
            </a:r>
            <a:r>
              <a:rPr lang="ar-SA" sz="3600" b="1" dirty="0" smtClean="0">
                <a:solidFill>
                  <a:srgbClr val="7030A0"/>
                </a:solidFill>
              </a:rPr>
              <a:t>:</a:t>
            </a:r>
          </a:p>
          <a:p>
            <a:pPr lvl="0" algn="ctr"/>
            <a:r>
              <a:rPr lang="ar-SA" sz="3600" b="1" dirty="0" smtClean="0">
                <a:solidFill>
                  <a:srgbClr val="7030A0"/>
                </a:solidFill>
              </a:rPr>
              <a:t> </a:t>
            </a:r>
            <a:r>
              <a:rPr lang="ar-SA" sz="3600" b="1" dirty="0">
                <a:solidFill>
                  <a:srgbClr val="5F7162"/>
                </a:solidFill>
              </a:rPr>
              <a:t>من حديث عائشة زوج النبي صلى الله عليه وسلم قالت: جاءتني امرأة، </a:t>
            </a:r>
            <a:r>
              <a:rPr lang="ar-SA" sz="3600" b="1" dirty="0">
                <a:solidFill>
                  <a:srgbClr val="C40062"/>
                </a:solidFill>
              </a:rPr>
              <a:t>ومعها ابنتان لها، </a:t>
            </a:r>
            <a:r>
              <a:rPr lang="ar-SA" sz="3600" b="1" dirty="0">
                <a:solidFill>
                  <a:srgbClr val="5F7162"/>
                </a:solidFill>
              </a:rPr>
              <a:t>فسألتني فلم تجد عندي شيئًا غير تمرة واحدة، فأعطيتها إيّاها، </a:t>
            </a:r>
            <a:r>
              <a:rPr lang="ar-SA" sz="3600" b="1" dirty="0">
                <a:solidFill>
                  <a:srgbClr val="C40062"/>
                </a:solidFill>
              </a:rPr>
              <a:t>فأخذتها فقسمتها بين ابنتيها ولم تأكل منها شيئًا.</a:t>
            </a:r>
            <a:r>
              <a:rPr lang="ar-SA" sz="3600" b="1" dirty="0">
                <a:solidFill>
                  <a:srgbClr val="5F7162"/>
                </a:solidFill>
              </a:rPr>
              <a:t> ثم قامت فخرجت وابنتاها. فدخل علي النبي صلى الله عليه وسلم فحدثته حديثها. فقال النبي صلى الله عليه وسلم : </a:t>
            </a:r>
            <a:r>
              <a:rPr lang="ar-SA" sz="3600" b="1" dirty="0">
                <a:solidFill>
                  <a:srgbClr val="C40062"/>
                </a:solidFill>
              </a:rPr>
              <a:t>"من ابتلي من البنات بشيء فأحسن إليهن، كن له سترًا من النار"</a:t>
            </a:r>
            <a:endParaRPr lang="en-US" sz="3600" dirty="0">
              <a:solidFill>
                <a:srgbClr val="C40062"/>
              </a:solidFill>
            </a:endParaRPr>
          </a:p>
        </p:txBody>
      </p:sp>
    </p:spTree>
    <p:extLst>
      <p:ext uri="{BB962C8B-B14F-4D97-AF65-F5344CB8AC3E}">
        <p14:creationId xmlns:p14="http://schemas.microsoft.com/office/powerpoint/2010/main" val="2281414134"/>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8" presetClass="entr" presetSubtype="0" accel="100000" fill="hold" grpId="0" nodeType="with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ppt_w</p:attrName>
                                        </p:attrNameLst>
                                      </p:cBhvr>
                                      <p:tavLst>
                                        <p:tav tm="0">
                                          <p:val>
                                            <p:strVal val="#ppt_w*2.5"/>
                                          </p:val>
                                        </p:tav>
                                        <p:tav tm="100000">
                                          <p:val>
                                            <p:strVal val="#ppt_w"/>
                                          </p:val>
                                        </p:tav>
                                      </p:tavLst>
                                    </p:anim>
                                    <p:anim calcmode="lin" valueType="num">
                                      <p:cBhvr>
                                        <p:cTn id="8" dur="2000" fill="hold"/>
                                        <p:tgtEl>
                                          <p:spTgt spid="3"/>
                                        </p:tgtEl>
                                        <p:attrNameLst>
                                          <p:attrName>ppt_h</p:attrName>
                                        </p:attrNameLst>
                                      </p:cBhvr>
                                      <p:tavLst>
                                        <p:tav tm="0">
                                          <p:val>
                                            <p:strVal val="#ppt_h*0.01"/>
                                          </p:val>
                                        </p:tav>
                                        <p:tav tm="100000">
                                          <p:val>
                                            <p:strVal val="#ppt_h"/>
                                          </p:val>
                                        </p:tav>
                                      </p:tavLst>
                                    </p:anim>
                                    <p:anim calcmode="lin" valueType="num">
                                      <p:cBhvr>
                                        <p:cTn id="9" dur="2000" fill="hold"/>
                                        <p:tgtEl>
                                          <p:spTgt spid="3"/>
                                        </p:tgtEl>
                                        <p:attrNameLst>
                                          <p:attrName>ppt_x</p:attrName>
                                        </p:attrNameLst>
                                      </p:cBhvr>
                                      <p:tavLst>
                                        <p:tav tm="0">
                                          <p:val>
                                            <p:strVal val="#ppt_x"/>
                                          </p:val>
                                        </p:tav>
                                        <p:tav tm="100000">
                                          <p:val>
                                            <p:strVal val="#ppt_x"/>
                                          </p:val>
                                        </p:tav>
                                      </p:tavLst>
                                    </p:anim>
                                    <p:anim calcmode="lin" valueType="num">
                                      <p:cBhvr>
                                        <p:cTn id="10" dur="2000" fill="hold"/>
                                        <p:tgtEl>
                                          <p:spTgt spid="3"/>
                                        </p:tgtEl>
                                        <p:attrNameLst>
                                          <p:attrName>ppt_y</p:attrName>
                                        </p:attrNameLst>
                                      </p:cBhvr>
                                      <p:tavLst>
                                        <p:tav tm="0">
                                          <p:val>
                                            <p:strVal val="#ppt_h+1"/>
                                          </p:val>
                                        </p:tav>
                                        <p:tav tm="100000">
                                          <p:val>
                                            <p:strVal val="#ppt_y"/>
                                          </p:val>
                                        </p:tav>
                                      </p:tavLst>
                                    </p:anim>
                                    <p:animEffect transition="in" filter="fade">
                                      <p:cBhvr>
                                        <p:cTn id="1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1831878" y="908720"/>
            <a:ext cx="7348634" cy="51845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600" b="1" dirty="0">
                <a:solidFill>
                  <a:schemeClr val="accent6">
                    <a:lumMod val="75000"/>
                  </a:schemeClr>
                </a:solidFill>
              </a:rPr>
              <a:t>الإحسان إلى البنات سبب مرافقة رسول الله صلى الله عليه وسلم في الجنة</a:t>
            </a:r>
            <a:r>
              <a:rPr lang="ar-SA" sz="3600" b="1" dirty="0" smtClean="0">
                <a:solidFill>
                  <a:schemeClr val="accent6">
                    <a:lumMod val="75000"/>
                  </a:schemeClr>
                </a:solidFill>
              </a:rPr>
              <a:t>:</a:t>
            </a:r>
          </a:p>
          <a:p>
            <a:pPr algn="ctr"/>
            <a:r>
              <a:rPr lang="ar-SA" sz="3600" b="1" dirty="0" smtClean="0">
                <a:solidFill>
                  <a:schemeClr val="tx1">
                    <a:lumMod val="65000"/>
                    <a:lumOff val="35000"/>
                  </a:schemeClr>
                </a:solidFill>
              </a:rPr>
              <a:t> </a:t>
            </a:r>
            <a:r>
              <a:rPr lang="ar-SA" sz="3600" b="1" dirty="0">
                <a:solidFill>
                  <a:schemeClr val="tx1">
                    <a:lumMod val="65000"/>
                    <a:lumOff val="35000"/>
                  </a:schemeClr>
                </a:solidFill>
              </a:rPr>
              <a:t>قال الرسول صلى الله عليه وسلم: "من عال جاريتين حتى تبلغا جاء يوم القيامة أنا وهو، وضم أصابعه</a:t>
            </a:r>
            <a:r>
              <a:rPr lang="ar-SA" sz="3600" b="1" dirty="0" smtClean="0">
                <a:solidFill>
                  <a:schemeClr val="tx1">
                    <a:lumMod val="65000"/>
                    <a:lumOff val="35000"/>
                  </a:schemeClr>
                </a:solidFill>
              </a:rPr>
              <a:t>"</a:t>
            </a:r>
            <a:endParaRPr lang="en-US" sz="3600" dirty="0">
              <a:solidFill>
                <a:schemeClr val="tx1">
                  <a:lumMod val="65000"/>
                  <a:lumOff val="35000"/>
                </a:schemeClr>
              </a:solidFill>
            </a:endParaRPr>
          </a:p>
        </p:txBody>
      </p:sp>
    </p:spTree>
    <p:extLst>
      <p:ext uri="{BB962C8B-B14F-4D97-AF65-F5344CB8AC3E}">
        <p14:creationId xmlns:p14="http://schemas.microsoft.com/office/powerpoint/2010/main" val="3317144588"/>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8" presetClass="entr" presetSubtype="0" accel="100000" fill="hold" grpId="0" nodeType="with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ppt_w</p:attrName>
                                        </p:attrNameLst>
                                      </p:cBhvr>
                                      <p:tavLst>
                                        <p:tav tm="0">
                                          <p:val>
                                            <p:strVal val="#ppt_w*2.5"/>
                                          </p:val>
                                        </p:tav>
                                        <p:tav tm="100000">
                                          <p:val>
                                            <p:strVal val="#ppt_w"/>
                                          </p:val>
                                        </p:tav>
                                      </p:tavLst>
                                    </p:anim>
                                    <p:anim calcmode="lin" valueType="num">
                                      <p:cBhvr>
                                        <p:cTn id="8" dur="2000" fill="hold"/>
                                        <p:tgtEl>
                                          <p:spTgt spid="3"/>
                                        </p:tgtEl>
                                        <p:attrNameLst>
                                          <p:attrName>ppt_h</p:attrName>
                                        </p:attrNameLst>
                                      </p:cBhvr>
                                      <p:tavLst>
                                        <p:tav tm="0">
                                          <p:val>
                                            <p:strVal val="#ppt_h*0.01"/>
                                          </p:val>
                                        </p:tav>
                                        <p:tav tm="100000">
                                          <p:val>
                                            <p:strVal val="#ppt_h"/>
                                          </p:val>
                                        </p:tav>
                                      </p:tavLst>
                                    </p:anim>
                                    <p:anim calcmode="lin" valueType="num">
                                      <p:cBhvr>
                                        <p:cTn id="9" dur="2000" fill="hold"/>
                                        <p:tgtEl>
                                          <p:spTgt spid="3"/>
                                        </p:tgtEl>
                                        <p:attrNameLst>
                                          <p:attrName>ppt_x</p:attrName>
                                        </p:attrNameLst>
                                      </p:cBhvr>
                                      <p:tavLst>
                                        <p:tav tm="0">
                                          <p:val>
                                            <p:strVal val="#ppt_x"/>
                                          </p:val>
                                        </p:tav>
                                        <p:tav tm="100000">
                                          <p:val>
                                            <p:strVal val="#ppt_x"/>
                                          </p:val>
                                        </p:tav>
                                      </p:tavLst>
                                    </p:anim>
                                    <p:anim calcmode="lin" valueType="num">
                                      <p:cBhvr>
                                        <p:cTn id="10" dur="2000" fill="hold"/>
                                        <p:tgtEl>
                                          <p:spTgt spid="3"/>
                                        </p:tgtEl>
                                        <p:attrNameLst>
                                          <p:attrName>ppt_y</p:attrName>
                                        </p:attrNameLst>
                                      </p:cBhvr>
                                      <p:tavLst>
                                        <p:tav tm="0">
                                          <p:val>
                                            <p:strVal val="#ppt_h+1"/>
                                          </p:val>
                                        </p:tav>
                                        <p:tav tm="100000">
                                          <p:val>
                                            <p:strVal val="#ppt_y"/>
                                          </p:val>
                                        </p:tav>
                                      </p:tavLst>
                                    </p:anim>
                                    <p:animEffect transition="in" filter="fade">
                                      <p:cBhvr>
                                        <p:cTn id="1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1831878" y="908720"/>
            <a:ext cx="7348634" cy="51845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600" b="1" dirty="0">
                <a:solidFill>
                  <a:schemeClr val="bg2">
                    <a:lumMod val="50000"/>
                  </a:schemeClr>
                </a:solidFill>
              </a:rPr>
              <a:t>تسوية البنت مع الذكر في العطية</a:t>
            </a:r>
            <a:r>
              <a:rPr lang="ar-SA" sz="3600" b="1" dirty="0" smtClean="0">
                <a:solidFill>
                  <a:schemeClr val="bg2">
                    <a:lumMod val="50000"/>
                  </a:schemeClr>
                </a:solidFill>
              </a:rPr>
              <a:t>:</a:t>
            </a:r>
          </a:p>
          <a:p>
            <a:pPr algn="ctr"/>
            <a:r>
              <a:rPr lang="ar-SA" sz="3600" b="1" dirty="0" smtClean="0">
                <a:solidFill>
                  <a:schemeClr val="bg2">
                    <a:lumMod val="50000"/>
                  </a:schemeClr>
                </a:solidFill>
              </a:rPr>
              <a:t> </a:t>
            </a:r>
            <a:r>
              <a:rPr lang="ar-SA" sz="3600" b="1" dirty="0">
                <a:solidFill>
                  <a:srgbClr val="3D8599"/>
                </a:solidFill>
              </a:rPr>
              <a:t>ومن طريق الشعبي قال: سمعت النعمان بن بشير وهو على المنبر يقول: أعطاني أبي عطية، فقالت عمرة بنت رواحة: لا أرضى حتى تشهد رسول الله صلى الله عليه وسلم. فأتى رسول الله صلى الله عليه وسلم فقال: إني أعطيت ابني من عمرة بنت رواحة عطية، فأمرتني أن أشهدك يا رسول الله.  قال: </a:t>
            </a:r>
            <a:r>
              <a:rPr lang="ar-SA" sz="3600" b="1" dirty="0">
                <a:solidFill>
                  <a:srgbClr val="CC0066"/>
                </a:solidFill>
              </a:rPr>
              <a:t>"أعطيت سائر ولدك مثل هذا؟" </a:t>
            </a:r>
            <a:r>
              <a:rPr lang="ar-SA" sz="3600" b="1" dirty="0">
                <a:solidFill>
                  <a:srgbClr val="3D8599"/>
                </a:solidFill>
              </a:rPr>
              <a:t>قال: لا. قال: </a:t>
            </a:r>
            <a:r>
              <a:rPr lang="ar-SA" sz="3600" b="1" dirty="0">
                <a:solidFill>
                  <a:srgbClr val="CC0066"/>
                </a:solidFill>
              </a:rPr>
              <a:t>"فاتقوا الله واعدلوا بين أولادكم"</a:t>
            </a:r>
            <a:r>
              <a:rPr lang="ar-SA" sz="3600" b="1" dirty="0">
                <a:solidFill>
                  <a:srgbClr val="3D8599"/>
                </a:solidFill>
              </a:rPr>
              <a:t> قال: فرجع فرّد عطيته. </a:t>
            </a:r>
            <a:endParaRPr lang="en-US" sz="3600" dirty="0">
              <a:solidFill>
                <a:srgbClr val="3D8599"/>
              </a:solidFill>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8351" y="223595"/>
            <a:ext cx="2330631" cy="136815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985939838"/>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8" presetClass="entr" presetSubtype="0" accel="100000" fill="hold" grpId="0" nodeType="with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ppt_w</p:attrName>
                                        </p:attrNameLst>
                                      </p:cBhvr>
                                      <p:tavLst>
                                        <p:tav tm="0">
                                          <p:val>
                                            <p:strVal val="#ppt_w*2.5"/>
                                          </p:val>
                                        </p:tav>
                                        <p:tav tm="100000">
                                          <p:val>
                                            <p:strVal val="#ppt_w"/>
                                          </p:val>
                                        </p:tav>
                                      </p:tavLst>
                                    </p:anim>
                                    <p:anim calcmode="lin" valueType="num">
                                      <p:cBhvr>
                                        <p:cTn id="8" dur="2000" fill="hold"/>
                                        <p:tgtEl>
                                          <p:spTgt spid="3"/>
                                        </p:tgtEl>
                                        <p:attrNameLst>
                                          <p:attrName>ppt_h</p:attrName>
                                        </p:attrNameLst>
                                      </p:cBhvr>
                                      <p:tavLst>
                                        <p:tav tm="0">
                                          <p:val>
                                            <p:strVal val="#ppt_h*0.01"/>
                                          </p:val>
                                        </p:tav>
                                        <p:tav tm="100000">
                                          <p:val>
                                            <p:strVal val="#ppt_h"/>
                                          </p:val>
                                        </p:tav>
                                      </p:tavLst>
                                    </p:anim>
                                    <p:anim calcmode="lin" valueType="num">
                                      <p:cBhvr>
                                        <p:cTn id="9" dur="2000" fill="hold"/>
                                        <p:tgtEl>
                                          <p:spTgt spid="3"/>
                                        </p:tgtEl>
                                        <p:attrNameLst>
                                          <p:attrName>ppt_x</p:attrName>
                                        </p:attrNameLst>
                                      </p:cBhvr>
                                      <p:tavLst>
                                        <p:tav tm="0">
                                          <p:val>
                                            <p:strVal val="#ppt_x"/>
                                          </p:val>
                                        </p:tav>
                                        <p:tav tm="100000">
                                          <p:val>
                                            <p:strVal val="#ppt_x"/>
                                          </p:val>
                                        </p:tav>
                                      </p:tavLst>
                                    </p:anim>
                                    <p:anim calcmode="lin" valueType="num">
                                      <p:cBhvr>
                                        <p:cTn id="10" dur="2000" fill="hold"/>
                                        <p:tgtEl>
                                          <p:spTgt spid="3"/>
                                        </p:tgtEl>
                                        <p:attrNameLst>
                                          <p:attrName>ppt_y</p:attrName>
                                        </p:attrNameLst>
                                      </p:cBhvr>
                                      <p:tavLst>
                                        <p:tav tm="0">
                                          <p:val>
                                            <p:strVal val="#ppt_h+1"/>
                                          </p:val>
                                        </p:tav>
                                        <p:tav tm="100000">
                                          <p:val>
                                            <p:strVal val="#ppt_y"/>
                                          </p:val>
                                        </p:tav>
                                      </p:tavLst>
                                    </p:anim>
                                    <p:animEffect transition="in" filter="fade">
                                      <p:cBhvr>
                                        <p:cTn id="1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1831878" y="908720"/>
            <a:ext cx="7348634" cy="51845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a:r>
              <a:rPr lang="ar-SA" sz="3600" b="1" dirty="0">
                <a:solidFill>
                  <a:srgbClr val="990033"/>
                </a:solidFill>
              </a:rPr>
              <a:t>حرية البنت في اختيار الزوج: </a:t>
            </a:r>
            <a:endParaRPr lang="ar-SA" sz="3600" b="1" dirty="0" smtClean="0">
              <a:solidFill>
                <a:srgbClr val="990033"/>
              </a:solidFill>
            </a:endParaRPr>
          </a:p>
          <a:p>
            <a:pPr lvl="0" algn="ctr"/>
            <a:r>
              <a:rPr lang="ar-SA" sz="3600" b="1" dirty="0" smtClean="0">
                <a:solidFill>
                  <a:schemeClr val="accent5">
                    <a:lumMod val="75000"/>
                  </a:schemeClr>
                </a:solidFill>
              </a:rPr>
              <a:t>حديث </a:t>
            </a:r>
            <a:r>
              <a:rPr lang="ar-SA" sz="3600" b="1" dirty="0">
                <a:solidFill>
                  <a:schemeClr val="accent5">
                    <a:lumMod val="75000"/>
                  </a:schemeClr>
                </a:solidFill>
              </a:rPr>
              <a:t>أبي هريرة أن النبي صلى الله عليه وسلم خطب أم هانئ بنت أبي طالب فقالت: </a:t>
            </a:r>
            <a:r>
              <a:rPr lang="ar-SA" sz="3600" b="1" dirty="0" smtClean="0">
                <a:solidFill>
                  <a:schemeClr val="accent5">
                    <a:lumMod val="75000"/>
                  </a:schemeClr>
                </a:solidFill>
              </a:rPr>
              <a:t>يا رسول </a:t>
            </a:r>
            <a:r>
              <a:rPr lang="ar-SA" sz="3600" b="1" dirty="0">
                <a:solidFill>
                  <a:schemeClr val="accent5">
                    <a:lumMod val="75000"/>
                  </a:schemeClr>
                </a:solidFill>
              </a:rPr>
              <a:t>الله إني قد كبرت، ولي عيال. فقال رسول الله صلى الله عليه وسلم "خير نساء ركبن الإبل نساء قريش أحناه على ولد في صغره، وأرعاه على زواج في ذات يده</a:t>
            </a:r>
            <a:r>
              <a:rPr lang="ar-SA" sz="3600" b="1" dirty="0" smtClean="0">
                <a:solidFill>
                  <a:schemeClr val="accent5">
                    <a:lumMod val="75000"/>
                  </a:schemeClr>
                </a:solidFill>
              </a:rPr>
              <a:t>"</a:t>
            </a:r>
            <a:endParaRPr lang="en-US" sz="3600" dirty="0">
              <a:solidFill>
                <a:schemeClr val="accent5">
                  <a:lumMod val="75000"/>
                </a:schemeClr>
              </a:solidFill>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1034262">
            <a:off x="291454" y="426991"/>
            <a:ext cx="2840385" cy="1773212"/>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3371621280"/>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8" presetClass="entr" presetSubtype="0" accel="100000" fill="hold" grpId="0" nodeType="with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ppt_w</p:attrName>
                                        </p:attrNameLst>
                                      </p:cBhvr>
                                      <p:tavLst>
                                        <p:tav tm="0">
                                          <p:val>
                                            <p:strVal val="#ppt_w*2.5"/>
                                          </p:val>
                                        </p:tav>
                                        <p:tav tm="100000">
                                          <p:val>
                                            <p:strVal val="#ppt_w"/>
                                          </p:val>
                                        </p:tav>
                                      </p:tavLst>
                                    </p:anim>
                                    <p:anim calcmode="lin" valueType="num">
                                      <p:cBhvr>
                                        <p:cTn id="8" dur="2000" fill="hold"/>
                                        <p:tgtEl>
                                          <p:spTgt spid="3"/>
                                        </p:tgtEl>
                                        <p:attrNameLst>
                                          <p:attrName>ppt_h</p:attrName>
                                        </p:attrNameLst>
                                      </p:cBhvr>
                                      <p:tavLst>
                                        <p:tav tm="0">
                                          <p:val>
                                            <p:strVal val="#ppt_h*0.01"/>
                                          </p:val>
                                        </p:tav>
                                        <p:tav tm="100000">
                                          <p:val>
                                            <p:strVal val="#ppt_h"/>
                                          </p:val>
                                        </p:tav>
                                      </p:tavLst>
                                    </p:anim>
                                    <p:anim calcmode="lin" valueType="num">
                                      <p:cBhvr>
                                        <p:cTn id="9" dur="2000" fill="hold"/>
                                        <p:tgtEl>
                                          <p:spTgt spid="3"/>
                                        </p:tgtEl>
                                        <p:attrNameLst>
                                          <p:attrName>ppt_x</p:attrName>
                                        </p:attrNameLst>
                                      </p:cBhvr>
                                      <p:tavLst>
                                        <p:tav tm="0">
                                          <p:val>
                                            <p:strVal val="#ppt_x"/>
                                          </p:val>
                                        </p:tav>
                                        <p:tav tm="100000">
                                          <p:val>
                                            <p:strVal val="#ppt_x"/>
                                          </p:val>
                                        </p:tav>
                                      </p:tavLst>
                                    </p:anim>
                                    <p:anim calcmode="lin" valueType="num">
                                      <p:cBhvr>
                                        <p:cTn id="10" dur="2000" fill="hold"/>
                                        <p:tgtEl>
                                          <p:spTgt spid="3"/>
                                        </p:tgtEl>
                                        <p:attrNameLst>
                                          <p:attrName>ppt_y</p:attrName>
                                        </p:attrNameLst>
                                      </p:cBhvr>
                                      <p:tavLst>
                                        <p:tav tm="0">
                                          <p:val>
                                            <p:strVal val="#ppt_h+1"/>
                                          </p:val>
                                        </p:tav>
                                        <p:tav tm="100000">
                                          <p:val>
                                            <p:strVal val="#ppt_y"/>
                                          </p:val>
                                        </p:tav>
                                      </p:tavLst>
                                    </p:anim>
                                    <p:animEffect transition="in" filter="fade">
                                      <p:cBhvr>
                                        <p:cTn id="1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1831878" y="908720"/>
            <a:ext cx="7348634" cy="51845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a:r>
              <a:rPr lang="ar-SA" sz="3600" b="1" dirty="0">
                <a:solidFill>
                  <a:schemeClr val="accent6">
                    <a:lumMod val="75000"/>
                  </a:schemeClr>
                </a:solidFill>
              </a:rPr>
              <a:t>تحريم العضل: </a:t>
            </a:r>
            <a:endParaRPr lang="ar-SA" sz="3600" b="1" dirty="0" smtClean="0">
              <a:solidFill>
                <a:schemeClr val="accent6">
                  <a:lumMod val="75000"/>
                </a:schemeClr>
              </a:solidFill>
            </a:endParaRPr>
          </a:p>
          <a:p>
            <a:pPr lvl="0" algn="ctr"/>
            <a:r>
              <a:rPr lang="ar-SA" sz="3600" b="1" dirty="0" smtClean="0">
                <a:solidFill>
                  <a:schemeClr val="accent2">
                    <a:lumMod val="75000"/>
                  </a:schemeClr>
                </a:solidFill>
              </a:rPr>
              <a:t>(</a:t>
            </a:r>
            <a:r>
              <a:rPr lang="ar-SA" sz="3600" b="1" dirty="0">
                <a:solidFill>
                  <a:schemeClr val="accent2">
                    <a:lumMod val="75000"/>
                  </a:schemeClr>
                </a:solidFill>
              </a:rPr>
              <a:t>وَإِذَا طَلَّقْتُمُ النِّسَاءَ فَبَلَغْنَ أَجَلَهُنَّ فَلَا تَعْضُلُوهُنَّ أَنْ يَنْكِحْنَ أَزْوَاجَهُنَّ إِذَا تَرَاضَوْا بَيْنَهُمْ بِالْمَعْرُوفِ ۗ </a:t>
            </a:r>
            <a:r>
              <a:rPr lang="ar-SA" sz="3600" b="1" dirty="0" err="1">
                <a:solidFill>
                  <a:schemeClr val="accent2">
                    <a:lumMod val="75000"/>
                  </a:schemeClr>
                </a:solidFill>
              </a:rPr>
              <a:t>ذَٰلِكَ</a:t>
            </a:r>
            <a:r>
              <a:rPr lang="ar-SA" sz="3600" b="1" dirty="0">
                <a:solidFill>
                  <a:schemeClr val="accent2">
                    <a:lumMod val="75000"/>
                  </a:schemeClr>
                </a:solidFill>
              </a:rPr>
              <a:t> يُوعَظُ بِهِ مَنْ كَانَ مِنْكُمْ يُؤْمِنُ بِاللَّهِ وَالْيَوْمِ الْآخِرِ ۗ </a:t>
            </a:r>
            <a:r>
              <a:rPr lang="ar-SA" sz="3600" b="1" dirty="0" err="1">
                <a:solidFill>
                  <a:schemeClr val="accent2">
                    <a:lumMod val="75000"/>
                  </a:schemeClr>
                </a:solidFill>
              </a:rPr>
              <a:t>ذَٰلِكُمْ</a:t>
            </a:r>
            <a:r>
              <a:rPr lang="ar-SA" sz="3600" b="1" dirty="0">
                <a:solidFill>
                  <a:schemeClr val="accent2">
                    <a:lumMod val="75000"/>
                  </a:schemeClr>
                </a:solidFill>
              </a:rPr>
              <a:t> </a:t>
            </a:r>
            <a:r>
              <a:rPr lang="ar-SA" sz="3600" b="1" dirty="0" err="1">
                <a:solidFill>
                  <a:schemeClr val="accent2">
                    <a:lumMod val="75000"/>
                  </a:schemeClr>
                </a:solidFill>
              </a:rPr>
              <a:t>أَزْكَىٰ</a:t>
            </a:r>
            <a:r>
              <a:rPr lang="ar-SA" sz="3600" b="1" dirty="0">
                <a:solidFill>
                  <a:schemeClr val="accent2">
                    <a:lumMod val="75000"/>
                  </a:schemeClr>
                </a:solidFill>
              </a:rPr>
              <a:t> لَكُمْ وَأَطْهَرُ ۗ وَاللَّهُ يَعْلَمُ وَأَنْتُمْ لَا تَعْلَمُونَ)</a:t>
            </a:r>
            <a:endParaRPr lang="en-US" sz="3600" dirty="0">
              <a:solidFill>
                <a:schemeClr val="accent2">
                  <a:lumMod val="75000"/>
                </a:schemeClr>
              </a:solidFill>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27384"/>
            <a:ext cx="3662476" cy="2298025"/>
          </a:xfrm>
          <a:prstGeom prst="rect">
            <a:avLst/>
          </a:prstGeom>
          <a:effectLst>
            <a:softEdge rad="635000"/>
          </a:effectLst>
        </p:spPr>
      </p:pic>
    </p:spTree>
    <p:extLst>
      <p:ext uri="{BB962C8B-B14F-4D97-AF65-F5344CB8AC3E}">
        <p14:creationId xmlns:p14="http://schemas.microsoft.com/office/powerpoint/2010/main" val="3991120725"/>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8" presetClass="entr" presetSubtype="0" accel="100000" fill="hold" grpId="0" nodeType="with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ppt_w</p:attrName>
                                        </p:attrNameLst>
                                      </p:cBhvr>
                                      <p:tavLst>
                                        <p:tav tm="0">
                                          <p:val>
                                            <p:strVal val="#ppt_w*2.5"/>
                                          </p:val>
                                        </p:tav>
                                        <p:tav tm="100000">
                                          <p:val>
                                            <p:strVal val="#ppt_w"/>
                                          </p:val>
                                        </p:tav>
                                      </p:tavLst>
                                    </p:anim>
                                    <p:anim calcmode="lin" valueType="num">
                                      <p:cBhvr>
                                        <p:cTn id="8" dur="2000" fill="hold"/>
                                        <p:tgtEl>
                                          <p:spTgt spid="3"/>
                                        </p:tgtEl>
                                        <p:attrNameLst>
                                          <p:attrName>ppt_h</p:attrName>
                                        </p:attrNameLst>
                                      </p:cBhvr>
                                      <p:tavLst>
                                        <p:tav tm="0">
                                          <p:val>
                                            <p:strVal val="#ppt_h*0.01"/>
                                          </p:val>
                                        </p:tav>
                                        <p:tav tm="100000">
                                          <p:val>
                                            <p:strVal val="#ppt_h"/>
                                          </p:val>
                                        </p:tav>
                                      </p:tavLst>
                                    </p:anim>
                                    <p:anim calcmode="lin" valueType="num">
                                      <p:cBhvr>
                                        <p:cTn id="9" dur="2000" fill="hold"/>
                                        <p:tgtEl>
                                          <p:spTgt spid="3"/>
                                        </p:tgtEl>
                                        <p:attrNameLst>
                                          <p:attrName>ppt_x</p:attrName>
                                        </p:attrNameLst>
                                      </p:cBhvr>
                                      <p:tavLst>
                                        <p:tav tm="0">
                                          <p:val>
                                            <p:strVal val="#ppt_x"/>
                                          </p:val>
                                        </p:tav>
                                        <p:tav tm="100000">
                                          <p:val>
                                            <p:strVal val="#ppt_x"/>
                                          </p:val>
                                        </p:tav>
                                      </p:tavLst>
                                    </p:anim>
                                    <p:anim calcmode="lin" valueType="num">
                                      <p:cBhvr>
                                        <p:cTn id="10" dur="2000" fill="hold"/>
                                        <p:tgtEl>
                                          <p:spTgt spid="3"/>
                                        </p:tgtEl>
                                        <p:attrNameLst>
                                          <p:attrName>ppt_y</p:attrName>
                                        </p:attrNameLst>
                                      </p:cBhvr>
                                      <p:tavLst>
                                        <p:tav tm="0">
                                          <p:val>
                                            <p:strVal val="#ppt_h+1"/>
                                          </p:val>
                                        </p:tav>
                                        <p:tav tm="100000">
                                          <p:val>
                                            <p:strVal val="#ppt_y"/>
                                          </p:val>
                                        </p:tav>
                                      </p:tavLst>
                                    </p:anim>
                                    <p:animEffect transition="in" filter="fade">
                                      <p:cBhvr>
                                        <p:cTn id="1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0070C0"/>
                </a:solidFill>
                <a:cs typeface="PT Bold Heading" panose="02010400000000000000" pitchFamily="2" charset="-78"/>
              </a:rPr>
              <a:t>بين الكفتين</a:t>
            </a:r>
            <a:endParaRPr lang="ar-SA" dirty="0">
              <a:solidFill>
                <a:srgbClr val="0070C0"/>
              </a:solidFill>
              <a:cs typeface="PT Bold Heading" panose="02010400000000000000" pitchFamily="2" charset="-78"/>
            </a:endParaRPr>
          </a:p>
        </p:txBody>
      </p:sp>
      <p:sp>
        <p:nvSpPr>
          <p:cNvPr id="5" name="عنصر نائب لرقم الشريحة 4"/>
          <p:cNvSpPr>
            <a:spLocks noGrp="1"/>
          </p:cNvSpPr>
          <p:nvPr>
            <p:ph type="sldNum" sz="quarter" idx="12"/>
          </p:nvPr>
        </p:nvSpPr>
        <p:spPr/>
        <p:txBody>
          <a:bodyPr/>
          <a:lstStyle/>
          <a:p>
            <a:fld id="{3484A76C-74D4-47B4-86F7-A95B2CA5D7B6}" type="slidenum">
              <a:rPr lang="ar-SA" smtClean="0"/>
              <a:pPr/>
              <a:t>57</a:t>
            </a:fld>
            <a:endParaRPr lang="ar-SA"/>
          </a:p>
        </p:txBody>
      </p:sp>
      <p:sp>
        <p:nvSpPr>
          <p:cNvPr id="6" name="مستطيل 5"/>
          <p:cNvSpPr/>
          <p:nvPr/>
        </p:nvSpPr>
        <p:spPr>
          <a:xfrm>
            <a:off x="6228184" y="2348880"/>
            <a:ext cx="2339752" cy="2246769"/>
          </a:xfrm>
          <a:prstGeom prst="rect">
            <a:avLst/>
          </a:prstGeom>
        </p:spPr>
        <p:txBody>
          <a:bodyPr wrap="square">
            <a:spAutoFit/>
          </a:bodyPr>
          <a:lstStyle/>
          <a:p>
            <a:pPr algn="ctr">
              <a:lnSpc>
                <a:spcPct val="150000"/>
              </a:lnSpc>
            </a:pPr>
            <a:r>
              <a:rPr lang="ar-SA" sz="3200" b="1" dirty="0">
                <a:solidFill>
                  <a:schemeClr val="accent1">
                    <a:lumMod val="75000"/>
                  </a:schemeClr>
                </a:solidFill>
                <a:cs typeface="PT Bold Heading" panose="02010400000000000000" pitchFamily="2" charset="-78"/>
              </a:rPr>
              <a:t>لأي شيءٍ دعت </a:t>
            </a:r>
            <a:r>
              <a:rPr lang="ar-SA" sz="3200" b="1" dirty="0" smtClean="0">
                <a:solidFill>
                  <a:schemeClr val="accent1">
                    <a:lumMod val="75000"/>
                  </a:schemeClr>
                </a:solidFill>
                <a:cs typeface="PT Bold Heading" panose="02010400000000000000" pitchFamily="2" charset="-78"/>
              </a:rPr>
              <a:t>المواثيق الدولية؟ </a:t>
            </a:r>
            <a:endParaRPr lang="ar-SA" sz="3200" dirty="0">
              <a:solidFill>
                <a:schemeClr val="accent1">
                  <a:lumMod val="75000"/>
                </a:schemeClr>
              </a:solidFill>
              <a:cs typeface="PT Bold Heading" panose="02010400000000000000" pitchFamily="2" charset="-78"/>
            </a:endParaRPr>
          </a:p>
        </p:txBody>
      </p:sp>
      <p:pic>
        <p:nvPicPr>
          <p:cNvPr id="4098" name="Picture 2" descr="C:\Users\ساره\Desktop\أعمال\ماذا بعد التخرج\3D Character (67).jpg"/>
          <p:cNvPicPr>
            <a:picLocks noChangeAspect="1" noChangeArrowheads="1"/>
          </p:cNvPicPr>
          <p:nvPr/>
        </p:nvPicPr>
        <p:blipFill>
          <a:blip r:embed="rId2" cstate="print">
            <a:duotone>
              <a:prstClr val="black"/>
              <a:schemeClr val="accent6">
                <a:tint val="45000"/>
                <a:satMod val="400000"/>
              </a:schemeClr>
            </a:duotone>
          </a:blip>
          <a:srcRect/>
          <a:stretch>
            <a:fillRect/>
          </a:stretch>
        </p:blipFill>
        <p:spPr bwMode="auto">
          <a:xfrm>
            <a:off x="2843808" y="1196752"/>
            <a:ext cx="3594100" cy="4800600"/>
          </a:xfrm>
          <a:prstGeom prst="rect">
            <a:avLst/>
          </a:prstGeom>
          <a:ln>
            <a:noFill/>
          </a:ln>
          <a:effectLst>
            <a:softEdge rad="112500"/>
          </a:effectLst>
        </p:spPr>
      </p:pic>
      <p:sp>
        <p:nvSpPr>
          <p:cNvPr id="9" name="مستطيل 8"/>
          <p:cNvSpPr/>
          <p:nvPr/>
        </p:nvSpPr>
        <p:spPr>
          <a:xfrm>
            <a:off x="467543" y="2276872"/>
            <a:ext cx="2199309" cy="3046988"/>
          </a:xfrm>
          <a:prstGeom prst="rect">
            <a:avLst/>
          </a:prstGeom>
        </p:spPr>
        <p:txBody>
          <a:bodyPr wrap="square">
            <a:spAutoFit/>
          </a:bodyPr>
          <a:lstStyle/>
          <a:p>
            <a:pPr algn="ctr">
              <a:lnSpc>
                <a:spcPct val="150000"/>
              </a:lnSpc>
            </a:pPr>
            <a:r>
              <a:rPr lang="ar-SA" sz="3200" b="1" dirty="0" smtClean="0">
                <a:solidFill>
                  <a:srgbClr val="336600"/>
                </a:solidFill>
                <a:cs typeface="PT Bold Heading" panose="02010400000000000000" pitchFamily="2" charset="-78"/>
              </a:rPr>
              <a:t>ماهي </a:t>
            </a:r>
            <a:r>
              <a:rPr lang="ar-SA" sz="3200" b="1" dirty="0">
                <a:solidFill>
                  <a:srgbClr val="336600"/>
                </a:solidFill>
                <a:cs typeface="PT Bold Heading" panose="02010400000000000000" pitchFamily="2" charset="-78"/>
              </a:rPr>
              <a:t>الحقوق التي ضمنتها للمرأة؟ </a:t>
            </a:r>
            <a:endParaRPr lang="ar-SA" sz="3200" dirty="0">
              <a:solidFill>
                <a:srgbClr val="336600"/>
              </a:solidFill>
              <a:cs typeface="PT Bold Heading" panose="02010400000000000000" pitchFamily="2" charset="-78"/>
            </a:endParaRPr>
          </a:p>
        </p:txBody>
      </p:sp>
    </p:spTree>
    <p:extLst>
      <p:ext uri="{BB962C8B-B14F-4D97-AF65-F5344CB8AC3E}">
        <p14:creationId xmlns:p14="http://schemas.microsoft.com/office/powerpoint/2010/main" val="349964746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5629522" y="2060848"/>
            <a:ext cx="3262957" cy="39604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r>
              <a:rPr lang="ar-SA" sz="8000" b="1" dirty="0" smtClean="0">
                <a:solidFill>
                  <a:srgbClr val="AF423F"/>
                </a:solidFill>
              </a:rPr>
              <a:t>الحركة النسوية</a:t>
            </a:r>
            <a:endParaRPr lang="en-US" sz="8000" dirty="0">
              <a:solidFill>
                <a:srgbClr val="AF423F"/>
              </a:solidFill>
            </a:endParaRPr>
          </a:p>
        </p:txBody>
      </p:sp>
      <p:pic>
        <p:nvPicPr>
          <p:cNvPr id="5" name="Picture 2" descr="C:\Users\FUJITSU\Desktop\مجلد جديد ‫(4)‬\صورة2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1716354"/>
            <a:ext cx="3815984" cy="43381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6296103"/>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8" presetClass="entr" presetSubtype="0" accel="100000" fill="hold" grpId="0" nodeType="with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ppt_w</p:attrName>
                                        </p:attrNameLst>
                                      </p:cBhvr>
                                      <p:tavLst>
                                        <p:tav tm="0">
                                          <p:val>
                                            <p:strVal val="#ppt_w*2.5"/>
                                          </p:val>
                                        </p:tav>
                                        <p:tav tm="100000">
                                          <p:val>
                                            <p:strVal val="#ppt_w"/>
                                          </p:val>
                                        </p:tav>
                                      </p:tavLst>
                                    </p:anim>
                                    <p:anim calcmode="lin" valueType="num">
                                      <p:cBhvr>
                                        <p:cTn id="8" dur="2000" fill="hold"/>
                                        <p:tgtEl>
                                          <p:spTgt spid="3"/>
                                        </p:tgtEl>
                                        <p:attrNameLst>
                                          <p:attrName>ppt_h</p:attrName>
                                        </p:attrNameLst>
                                      </p:cBhvr>
                                      <p:tavLst>
                                        <p:tav tm="0">
                                          <p:val>
                                            <p:strVal val="#ppt_h*0.01"/>
                                          </p:val>
                                        </p:tav>
                                        <p:tav tm="100000">
                                          <p:val>
                                            <p:strVal val="#ppt_h"/>
                                          </p:val>
                                        </p:tav>
                                      </p:tavLst>
                                    </p:anim>
                                    <p:anim calcmode="lin" valueType="num">
                                      <p:cBhvr>
                                        <p:cTn id="9" dur="2000" fill="hold"/>
                                        <p:tgtEl>
                                          <p:spTgt spid="3"/>
                                        </p:tgtEl>
                                        <p:attrNameLst>
                                          <p:attrName>ppt_x</p:attrName>
                                        </p:attrNameLst>
                                      </p:cBhvr>
                                      <p:tavLst>
                                        <p:tav tm="0">
                                          <p:val>
                                            <p:strVal val="#ppt_x"/>
                                          </p:val>
                                        </p:tav>
                                        <p:tav tm="100000">
                                          <p:val>
                                            <p:strVal val="#ppt_x"/>
                                          </p:val>
                                        </p:tav>
                                      </p:tavLst>
                                    </p:anim>
                                    <p:anim calcmode="lin" valueType="num">
                                      <p:cBhvr>
                                        <p:cTn id="10" dur="2000" fill="hold"/>
                                        <p:tgtEl>
                                          <p:spTgt spid="3"/>
                                        </p:tgtEl>
                                        <p:attrNameLst>
                                          <p:attrName>ppt_y</p:attrName>
                                        </p:attrNameLst>
                                      </p:cBhvr>
                                      <p:tavLst>
                                        <p:tav tm="0">
                                          <p:val>
                                            <p:strVal val="#ppt_h+1"/>
                                          </p:val>
                                        </p:tav>
                                        <p:tav tm="100000">
                                          <p:val>
                                            <p:strVal val="#ppt_y"/>
                                          </p:val>
                                        </p:tav>
                                      </p:tavLst>
                                    </p:anim>
                                    <p:animEffect transition="in" filter="fade">
                                      <p:cBhvr>
                                        <p:cTn id="1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1543846" y="2564904"/>
            <a:ext cx="7348634" cy="39604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r>
              <a:rPr lang="ar-SA" sz="4400" b="1" dirty="0">
                <a:solidFill>
                  <a:srgbClr val="CC0066"/>
                </a:solidFill>
              </a:rPr>
              <a:t>النسوية أو "</a:t>
            </a:r>
            <a:r>
              <a:rPr lang="ar-SA" sz="4400" b="1" dirty="0" err="1">
                <a:solidFill>
                  <a:srgbClr val="CC0066"/>
                </a:solidFill>
              </a:rPr>
              <a:t>الفِمِنِزْم</a:t>
            </a:r>
            <a:r>
              <a:rPr lang="ar-SA" sz="4400" b="1" dirty="0">
                <a:solidFill>
                  <a:srgbClr val="CC0066"/>
                </a:solidFill>
              </a:rPr>
              <a:t>  </a:t>
            </a:r>
            <a:r>
              <a:rPr lang="en-US" sz="4400" b="1" dirty="0">
                <a:solidFill>
                  <a:srgbClr val="CC0066"/>
                </a:solidFill>
              </a:rPr>
              <a:t>Feminism</a:t>
            </a:r>
            <a:r>
              <a:rPr lang="ar-SA" sz="4400" b="1" dirty="0">
                <a:solidFill>
                  <a:srgbClr val="CC0066"/>
                </a:solidFill>
              </a:rPr>
              <a:t>" وهي ما تسمى بـ "حركة التمركز حول جاء في القاموس بأن: "النَّسَوية هي منظومة فكرية، أو مسلكية مدافعة عن مصالح النساء، وداعية إلى توسيع حقوقهن" </a:t>
            </a:r>
            <a:r>
              <a:rPr lang="ar-SA" sz="4400" b="1" dirty="0" smtClean="0">
                <a:solidFill>
                  <a:srgbClr val="CC0066"/>
                </a:solidFill>
              </a:rPr>
              <a:t>الأنثى</a:t>
            </a:r>
            <a:r>
              <a:rPr lang="ar-SA" sz="4400" b="1" dirty="0">
                <a:solidFill>
                  <a:srgbClr val="CC0066"/>
                </a:solidFill>
              </a:rPr>
              <a:t>"، </a:t>
            </a:r>
            <a:endParaRPr lang="en-US" sz="4400" dirty="0">
              <a:solidFill>
                <a:srgbClr val="CC0066"/>
              </a:solidFill>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19872" y="188640"/>
            <a:ext cx="3134268" cy="21602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690689135"/>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8" presetClass="entr" presetSubtype="0" accel="100000" fill="hold" grpId="0" nodeType="with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ppt_w</p:attrName>
                                        </p:attrNameLst>
                                      </p:cBhvr>
                                      <p:tavLst>
                                        <p:tav tm="0">
                                          <p:val>
                                            <p:strVal val="#ppt_w*2.5"/>
                                          </p:val>
                                        </p:tav>
                                        <p:tav tm="100000">
                                          <p:val>
                                            <p:strVal val="#ppt_w"/>
                                          </p:val>
                                        </p:tav>
                                      </p:tavLst>
                                    </p:anim>
                                    <p:anim calcmode="lin" valueType="num">
                                      <p:cBhvr>
                                        <p:cTn id="8" dur="2000" fill="hold"/>
                                        <p:tgtEl>
                                          <p:spTgt spid="3"/>
                                        </p:tgtEl>
                                        <p:attrNameLst>
                                          <p:attrName>ppt_h</p:attrName>
                                        </p:attrNameLst>
                                      </p:cBhvr>
                                      <p:tavLst>
                                        <p:tav tm="0">
                                          <p:val>
                                            <p:strVal val="#ppt_h*0.01"/>
                                          </p:val>
                                        </p:tav>
                                        <p:tav tm="100000">
                                          <p:val>
                                            <p:strVal val="#ppt_h"/>
                                          </p:val>
                                        </p:tav>
                                      </p:tavLst>
                                    </p:anim>
                                    <p:anim calcmode="lin" valueType="num">
                                      <p:cBhvr>
                                        <p:cTn id="9" dur="2000" fill="hold"/>
                                        <p:tgtEl>
                                          <p:spTgt spid="3"/>
                                        </p:tgtEl>
                                        <p:attrNameLst>
                                          <p:attrName>ppt_x</p:attrName>
                                        </p:attrNameLst>
                                      </p:cBhvr>
                                      <p:tavLst>
                                        <p:tav tm="0">
                                          <p:val>
                                            <p:strVal val="#ppt_x"/>
                                          </p:val>
                                        </p:tav>
                                        <p:tav tm="100000">
                                          <p:val>
                                            <p:strVal val="#ppt_x"/>
                                          </p:val>
                                        </p:tav>
                                      </p:tavLst>
                                    </p:anim>
                                    <p:anim calcmode="lin" valueType="num">
                                      <p:cBhvr>
                                        <p:cTn id="10" dur="2000" fill="hold"/>
                                        <p:tgtEl>
                                          <p:spTgt spid="3"/>
                                        </p:tgtEl>
                                        <p:attrNameLst>
                                          <p:attrName>ppt_y</p:attrName>
                                        </p:attrNameLst>
                                      </p:cBhvr>
                                      <p:tavLst>
                                        <p:tav tm="0">
                                          <p:val>
                                            <p:strVal val="#ppt_h+1"/>
                                          </p:val>
                                        </p:tav>
                                        <p:tav tm="100000">
                                          <p:val>
                                            <p:strVal val="#ppt_y"/>
                                          </p:val>
                                        </p:tav>
                                      </p:tavLst>
                                    </p:anim>
                                    <p:animEffect transition="in" filter="fade">
                                      <p:cBhvr>
                                        <p:cTn id="1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1835696" y="1268760"/>
            <a:ext cx="6912768" cy="20882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a:r>
              <a:rPr lang="ar-SA" sz="4000" b="1" dirty="0">
                <a:solidFill>
                  <a:srgbClr val="D60093"/>
                </a:solidFill>
              </a:rPr>
              <a:t>الإيمان بأن الحكم والتشريع حق </a:t>
            </a:r>
            <a:r>
              <a:rPr lang="ar-SA" sz="4000" b="1" dirty="0" smtClean="0">
                <a:solidFill>
                  <a:srgbClr val="D60093"/>
                </a:solidFill>
              </a:rPr>
              <a:t>لله. </a:t>
            </a:r>
          </a:p>
          <a:p>
            <a:pPr lvl="0" algn="ctr"/>
            <a:endParaRPr lang="ar-SA" sz="4000" b="1" dirty="0">
              <a:solidFill>
                <a:srgbClr val="D60093"/>
              </a:solidFill>
            </a:endParaRPr>
          </a:p>
          <a:p>
            <a:pPr lvl="0" algn="ctr"/>
            <a:r>
              <a:rPr lang="ar-SA" sz="4000" b="1" dirty="0" smtClean="0">
                <a:solidFill>
                  <a:schemeClr val="tx1">
                    <a:lumMod val="50000"/>
                    <a:lumOff val="50000"/>
                  </a:schemeClr>
                </a:solidFill>
              </a:rPr>
              <a:t>الإيمان </a:t>
            </a:r>
            <a:r>
              <a:rPr lang="ar-SA" sz="4000" b="1" dirty="0">
                <a:solidFill>
                  <a:schemeClr val="tx1">
                    <a:lumMod val="50000"/>
                    <a:lumOff val="50000"/>
                  </a:schemeClr>
                </a:solidFill>
              </a:rPr>
              <a:t>بوجوب </a:t>
            </a:r>
            <a:r>
              <a:rPr lang="ar-SA" sz="4000" b="1" dirty="0" err="1">
                <a:solidFill>
                  <a:schemeClr val="tx1">
                    <a:lumMod val="50000"/>
                    <a:lumOff val="50000"/>
                  </a:schemeClr>
                </a:solidFill>
              </a:rPr>
              <a:t>التحاكم</a:t>
            </a:r>
            <a:r>
              <a:rPr lang="ar-SA" sz="4000" b="1" dirty="0">
                <a:solidFill>
                  <a:schemeClr val="tx1">
                    <a:lumMod val="50000"/>
                    <a:lumOff val="50000"/>
                  </a:schemeClr>
                </a:solidFill>
              </a:rPr>
              <a:t> إليه في كل شيء. </a:t>
            </a:r>
            <a:endParaRPr lang="en-US" sz="4000" dirty="0">
              <a:solidFill>
                <a:schemeClr val="tx1">
                  <a:lumMod val="50000"/>
                  <a:lumOff val="50000"/>
                </a:schemeClr>
              </a:solidFill>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1720" y="4077072"/>
            <a:ext cx="6894931" cy="2602210"/>
          </a:xfrm>
          <a:prstGeom prst="rect">
            <a:avLst/>
          </a:prstGeom>
          <a:ln>
            <a:noFill/>
          </a:ln>
          <a:effectLst>
            <a:softEdge rad="317500"/>
          </a:effectLst>
        </p:spPr>
      </p:pic>
    </p:spTree>
    <p:extLst>
      <p:ext uri="{BB962C8B-B14F-4D97-AF65-F5344CB8AC3E}">
        <p14:creationId xmlns:p14="http://schemas.microsoft.com/office/powerpoint/2010/main" val="555518808"/>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1487365" y="260648"/>
            <a:ext cx="7348634" cy="34563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r>
              <a:rPr lang="ar-SA" sz="3600" b="1" dirty="0">
                <a:solidFill>
                  <a:srgbClr val="0070C0"/>
                </a:solidFill>
              </a:rPr>
              <a:t>أطلق اصطلاح المذهب النسوي  </a:t>
            </a:r>
            <a:r>
              <a:rPr lang="en-US" sz="3600" b="1" dirty="0">
                <a:solidFill>
                  <a:srgbClr val="0070C0"/>
                </a:solidFill>
              </a:rPr>
              <a:t>Feminism</a:t>
            </a:r>
            <a:r>
              <a:rPr lang="ar-SA" sz="3600" b="1" dirty="0">
                <a:solidFill>
                  <a:srgbClr val="0070C0"/>
                </a:solidFill>
              </a:rPr>
              <a:t> على الفكر المؤيد لحقوق النساء والداعي لتحريرهن من القمع الذي يمارسونه الرجال </a:t>
            </a:r>
            <a:r>
              <a:rPr lang="ar-SA" sz="3600" b="1" dirty="0" smtClean="0">
                <a:solidFill>
                  <a:srgbClr val="0070C0"/>
                </a:solidFill>
              </a:rPr>
              <a:t>ضدهن</a:t>
            </a:r>
            <a:r>
              <a:rPr lang="ar-SA" sz="3600" b="1" dirty="0">
                <a:solidFill>
                  <a:srgbClr val="0070C0"/>
                </a:solidFill>
              </a:rPr>
              <a:t>.</a:t>
            </a:r>
            <a:endParaRPr lang="en-US" sz="3600" dirty="0">
              <a:solidFill>
                <a:srgbClr val="0070C0"/>
              </a:solidFill>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23928" y="3284984"/>
            <a:ext cx="4808298" cy="293188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909114871"/>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8" presetClass="entr" presetSubtype="0" accel="100000" fill="hold" grpId="0" nodeType="with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ppt_w</p:attrName>
                                        </p:attrNameLst>
                                      </p:cBhvr>
                                      <p:tavLst>
                                        <p:tav tm="0">
                                          <p:val>
                                            <p:strVal val="#ppt_w*2.5"/>
                                          </p:val>
                                        </p:tav>
                                        <p:tav tm="100000">
                                          <p:val>
                                            <p:strVal val="#ppt_w"/>
                                          </p:val>
                                        </p:tav>
                                      </p:tavLst>
                                    </p:anim>
                                    <p:anim calcmode="lin" valueType="num">
                                      <p:cBhvr>
                                        <p:cTn id="8" dur="2000" fill="hold"/>
                                        <p:tgtEl>
                                          <p:spTgt spid="3"/>
                                        </p:tgtEl>
                                        <p:attrNameLst>
                                          <p:attrName>ppt_h</p:attrName>
                                        </p:attrNameLst>
                                      </p:cBhvr>
                                      <p:tavLst>
                                        <p:tav tm="0">
                                          <p:val>
                                            <p:strVal val="#ppt_h*0.01"/>
                                          </p:val>
                                        </p:tav>
                                        <p:tav tm="100000">
                                          <p:val>
                                            <p:strVal val="#ppt_h"/>
                                          </p:val>
                                        </p:tav>
                                      </p:tavLst>
                                    </p:anim>
                                    <p:anim calcmode="lin" valueType="num">
                                      <p:cBhvr>
                                        <p:cTn id="9" dur="2000" fill="hold"/>
                                        <p:tgtEl>
                                          <p:spTgt spid="3"/>
                                        </p:tgtEl>
                                        <p:attrNameLst>
                                          <p:attrName>ppt_x</p:attrName>
                                        </p:attrNameLst>
                                      </p:cBhvr>
                                      <p:tavLst>
                                        <p:tav tm="0">
                                          <p:val>
                                            <p:strVal val="#ppt_x"/>
                                          </p:val>
                                        </p:tav>
                                        <p:tav tm="100000">
                                          <p:val>
                                            <p:strVal val="#ppt_x"/>
                                          </p:val>
                                        </p:tav>
                                      </p:tavLst>
                                    </p:anim>
                                    <p:anim calcmode="lin" valueType="num">
                                      <p:cBhvr>
                                        <p:cTn id="10" dur="2000" fill="hold"/>
                                        <p:tgtEl>
                                          <p:spTgt spid="3"/>
                                        </p:tgtEl>
                                        <p:attrNameLst>
                                          <p:attrName>ppt_y</p:attrName>
                                        </p:attrNameLst>
                                      </p:cBhvr>
                                      <p:tavLst>
                                        <p:tav tm="0">
                                          <p:val>
                                            <p:strVal val="#ppt_h+1"/>
                                          </p:val>
                                        </p:tav>
                                        <p:tav tm="100000">
                                          <p:val>
                                            <p:strVal val="#ppt_y"/>
                                          </p:val>
                                        </p:tav>
                                      </p:tavLst>
                                    </p:anim>
                                    <p:animEffect transition="in" filter="fade">
                                      <p:cBhvr>
                                        <p:cTn id="1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3" descr="تنزيل (7).jpg"/>
          <p:cNvPicPr>
            <a:picLocks noChangeAspect="1"/>
          </p:cNvPicPr>
          <p:nvPr/>
        </p:nvPicPr>
        <p:blipFill>
          <a:blip r:embed="rId2" cstate="print"/>
          <a:srcRect b="4349"/>
          <a:stretch>
            <a:fillRect/>
          </a:stretch>
        </p:blipFill>
        <p:spPr bwMode="auto">
          <a:xfrm>
            <a:off x="2266950" y="228600"/>
            <a:ext cx="6572250" cy="6286500"/>
          </a:xfrm>
          <a:prstGeom prst="rect">
            <a:avLst/>
          </a:prstGeom>
          <a:ln>
            <a:noFill/>
          </a:ln>
          <a:effectLst>
            <a:softEdge rad="112500"/>
          </a:effectLst>
        </p:spPr>
      </p:pic>
      <p:pic>
        <p:nvPicPr>
          <p:cNvPr id="36867" name="Picture 2" descr="http://t1.gstatic.com/images?q=tbn:ANd9GcQVVhT9dlKmcRPqxsxXasaOEOoLG73Ew7RZ-C1tH2ARGiDFN6EP"/>
          <p:cNvPicPr>
            <a:picLocks noChangeAspect="1" noChangeArrowheads="1"/>
          </p:cNvPicPr>
          <p:nvPr/>
        </p:nvPicPr>
        <p:blipFill>
          <a:blip r:embed="rId3" cstate="print"/>
          <a:srcRect/>
          <a:stretch>
            <a:fillRect/>
          </a:stretch>
        </p:blipFill>
        <p:spPr bwMode="auto">
          <a:xfrm>
            <a:off x="142875" y="428625"/>
            <a:ext cx="2219325" cy="2057400"/>
          </a:xfrm>
          <a:prstGeom prst="rect">
            <a:avLst/>
          </a:prstGeom>
          <a:ln>
            <a:noFill/>
          </a:ln>
          <a:effectLst>
            <a:softEdge rad="112500"/>
          </a:effectLst>
        </p:spPr>
      </p:pic>
      <p:sp>
        <p:nvSpPr>
          <p:cNvPr id="4" name="Rectangle 3"/>
          <p:cNvSpPr/>
          <p:nvPr/>
        </p:nvSpPr>
        <p:spPr>
          <a:xfrm>
            <a:off x="5868144" y="476716"/>
            <a:ext cx="3001168" cy="4893647"/>
          </a:xfrm>
          <a:prstGeom prst="rect">
            <a:avLst/>
          </a:prstGeom>
        </p:spPr>
        <p:txBody>
          <a:bodyPr wrap="square">
            <a:spAutoFit/>
          </a:bodyPr>
          <a:lstStyle/>
          <a:p>
            <a:pPr algn="ctr" eaLnBrk="0" hangingPunct="0">
              <a:lnSpc>
                <a:spcPct val="130000"/>
              </a:lnSpc>
              <a:defRPr/>
            </a:pPr>
            <a:r>
              <a:rPr lang="ar-SA" altLang="zh-CN" sz="4000" dirty="0" smtClean="0">
                <a:ln w="10541" cmpd="sng">
                  <a:solidFill>
                    <a:sysClr val="windowText" lastClr="000000"/>
                  </a:solidFill>
                  <a:prstDash val="solid"/>
                </a:ln>
                <a:solidFill>
                  <a:srgbClr val="0000FF"/>
                </a:solidFill>
                <a:latin typeface="Times New Roman" pitchFamily="18" charset="0"/>
                <a:cs typeface="Simple Bold Jut Out" pitchFamily="2" charset="-78"/>
              </a:rPr>
              <a:t>الإعلان 1967</a:t>
            </a:r>
          </a:p>
          <a:p>
            <a:pPr algn="ctr" eaLnBrk="0" hangingPunct="0">
              <a:lnSpc>
                <a:spcPct val="130000"/>
              </a:lnSpc>
              <a:defRPr/>
            </a:pPr>
            <a:r>
              <a:rPr lang="ar-SA" altLang="zh-CN" sz="4000" dirty="0" smtClean="0">
                <a:ln w="10541" cmpd="sng">
                  <a:solidFill>
                    <a:sysClr val="windowText" lastClr="000000"/>
                  </a:solidFill>
                  <a:prstDash val="solid"/>
                </a:ln>
                <a:solidFill>
                  <a:srgbClr val="FF0000"/>
                </a:solidFill>
                <a:latin typeface="Times New Roman" pitchFamily="18" charset="0"/>
                <a:cs typeface="Simple Bold Jut Out" pitchFamily="2" charset="-78"/>
              </a:rPr>
              <a:t>ثم </a:t>
            </a:r>
          </a:p>
          <a:p>
            <a:pPr algn="ctr" eaLnBrk="0" hangingPunct="0">
              <a:lnSpc>
                <a:spcPct val="130000"/>
              </a:lnSpc>
              <a:defRPr/>
            </a:pPr>
            <a:r>
              <a:rPr lang="ar-SA" altLang="zh-CN" sz="4000" dirty="0" smtClean="0">
                <a:ln w="10541" cmpd="sng">
                  <a:solidFill>
                    <a:sysClr val="windowText" lastClr="000000"/>
                  </a:solidFill>
                  <a:prstDash val="solid"/>
                </a:ln>
                <a:solidFill>
                  <a:srgbClr val="FF0000"/>
                </a:solidFill>
                <a:latin typeface="Times New Roman" pitchFamily="18" charset="0"/>
                <a:cs typeface="Simple Bold Jut Out" pitchFamily="2" charset="-78"/>
              </a:rPr>
              <a:t>وثيقة 1979</a:t>
            </a:r>
          </a:p>
          <a:p>
            <a:pPr algn="ctr" eaLnBrk="0" hangingPunct="0">
              <a:lnSpc>
                <a:spcPct val="130000"/>
              </a:lnSpc>
              <a:defRPr/>
            </a:pPr>
            <a:r>
              <a:rPr lang="ar-SA" altLang="zh-CN" sz="4000" dirty="0" smtClean="0">
                <a:ln w="10541" cmpd="sng">
                  <a:solidFill>
                    <a:sysClr val="windowText" lastClr="000000"/>
                  </a:solidFill>
                  <a:prstDash val="solid"/>
                </a:ln>
                <a:solidFill>
                  <a:srgbClr val="FF0000"/>
                </a:solidFill>
                <a:latin typeface="Times New Roman" pitchFamily="18" charset="0"/>
                <a:cs typeface="Simple Bold Jut Out" pitchFamily="2" charset="-78"/>
              </a:rPr>
              <a:t>ثم</a:t>
            </a:r>
          </a:p>
          <a:p>
            <a:pPr algn="ctr" eaLnBrk="0" hangingPunct="0">
              <a:lnSpc>
                <a:spcPct val="130000"/>
              </a:lnSpc>
              <a:defRPr/>
            </a:pPr>
            <a:r>
              <a:rPr lang="ar-SA" altLang="zh-CN" sz="4000" dirty="0" smtClean="0">
                <a:ln w="10541" cmpd="sng">
                  <a:solidFill>
                    <a:sysClr val="windowText" lastClr="000000"/>
                  </a:solidFill>
                  <a:prstDash val="solid"/>
                </a:ln>
                <a:solidFill>
                  <a:srgbClr val="00B050"/>
                </a:solidFill>
                <a:latin typeface="Times New Roman" pitchFamily="18" charset="0"/>
                <a:cs typeface="Simple Bold Jut Out" pitchFamily="2" charset="-78"/>
              </a:rPr>
              <a:t>الاتفاقية 1995</a:t>
            </a:r>
            <a:endParaRPr lang="ar-EG" altLang="zh-CN" sz="4000" dirty="0">
              <a:ln w="10541" cmpd="sng">
                <a:solidFill>
                  <a:sysClr val="windowText" lastClr="000000"/>
                </a:solidFill>
                <a:prstDash val="solid"/>
              </a:ln>
              <a:solidFill>
                <a:srgbClr val="00B050"/>
              </a:solidFill>
              <a:latin typeface="Times New Roman" pitchFamily="18" charset="0"/>
              <a:cs typeface="Simple Bold Jut Out"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36866"/>
                                        </p:tgtEl>
                                        <p:attrNameLst>
                                          <p:attrName>style.visibility</p:attrName>
                                        </p:attrNameLst>
                                      </p:cBhvr>
                                      <p:to>
                                        <p:strVal val="visible"/>
                                      </p:to>
                                    </p:set>
                                    <p:anim calcmode="lin" valueType="num">
                                      <p:cBhvr>
                                        <p:cTn id="7" dur="500" fill="hold"/>
                                        <p:tgtEl>
                                          <p:spTgt spid="36866"/>
                                        </p:tgtEl>
                                        <p:attrNameLst>
                                          <p:attrName>ppt_w</p:attrName>
                                        </p:attrNameLst>
                                      </p:cBhvr>
                                      <p:tavLst>
                                        <p:tav tm="0">
                                          <p:val>
                                            <p:fltVal val="0"/>
                                          </p:val>
                                        </p:tav>
                                        <p:tav tm="100000">
                                          <p:val>
                                            <p:strVal val="#ppt_w"/>
                                          </p:val>
                                        </p:tav>
                                      </p:tavLst>
                                    </p:anim>
                                    <p:anim calcmode="lin" valueType="num">
                                      <p:cBhvr>
                                        <p:cTn id="8" dur="500" fill="hold"/>
                                        <p:tgtEl>
                                          <p:spTgt spid="36866"/>
                                        </p:tgtEl>
                                        <p:attrNameLst>
                                          <p:attrName>ppt_h</p:attrName>
                                        </p:attrNameLst>
                                      </p:cBhvr>
                                      <p:tavLst>
                                        <p:tav tm="0">
                                          <p:val>
                                            <p:fltVal val="0"/>
                                          </p:val>
                                        </p:tav>
                                        <p:tav tm="100000">
                                          <p:val>
                                            <p:strVal val="#ppt_h"/>
                                          </p:val>
                                        </p:tav>
                                      </p:tavLst>
                                    </p:anim>
                                    <p:animEffect transition="in" filter="fade">
                                      <p:cBhvr>
                                        <p:cTn id="9" dur="500"/>
                                        <p:tgtEl>
                                          <p:spTgt spid="36866"/>
                                        </p:tgtEl>
                                      </p:cBhvr>
                                    </p:animEffect>
                                  </p:childTnLst>
                                </p:cTn>
                              </p:par>
                              <p:par>
                                <p:cTn id="10" presetID="53" presetClass="entr" presetSubtype="0" fill="hold" nodeType="withEffect">
                                  <p:stCondLst>
                                    <p:cond delay="0"/>
                                  </p:stCondLst>
                                  <p:childTnLst>
                                    <p:set>
                                      <p:cBhvr>
                                        <p:cTn id="11" dur="1" fill="hold">
                                          <p:stCondLst>
                                            <p:cond delay="0"/>
                                          </p:stCondLst>
                                        </p:cTn>
                                        <p:tgtEl>
                                          <p:spTgt spid="36867"/>
                                        </p:tgtEl>
                                        <p:attrNameLst>
                                          <p:attrName>style.visibility</p:attrName>
                                        </p:attrNameLst>
                                      </p:cBhvr>
                                      <p:to>
                                        <p:strVal val="visible"/>
                                      </p:to>
                                    </p:set>
                                    <p:anim calcmode="lin" valueType="num">
                                      <p:cBhvr>
                                        <p:cTn id="12" dur="500" fill="hold"/>
                                        <p:tgtEl>
                                          <p:spTgt spid="36867"/>
                                        </p:tgtEl>
                                        <p:attrNameLst>
                                          <p:attrName>ppt_w</p:attrName>
                                        </p:attrNameLst>
                                      </p:cBhvr>
                                      <p:tavLst>
                                        <p:tav tm="0">
                                          <p:val>
                                            <p:fltVal val="0"/>
                                          </p:val>
                                        </p:tav>
                                        <p:tav tm="100000">
                                          <p:val>
                                            <p:strVal val="#ppt_w"/>
                                          </p:val>
                                        </p:tav>
                                      </p:tavLst>
                                    </p:anim>
                                    <p:anim calcmode="lin" valueType="num">
                                      <p:cBhvr>
                                        <p:cTn id="13" dur="500" fill="hold"/>
                                        <p:tgtEl>
                                          <p:spTgt spid="36867"/>
                                        </p:tgtEl>
                                        <p:attrNameLst>
                                          <p:attrName>ppt_h</p:attrName>
                                        </p:attrNameLst>
                                      </p:cBhvr>
                                      <p:tavLst>
                                        <p:tav tm="0">
                                          <p:val>
                                            <p:fltVal val="0"/>
                                          </p:val>
                                        </p:tav>
                                        <p:tav tm="100000">
                                          <p:val>
                                            <p:strVal val="#ppt_h"/>
                                          </p:val>
                                        </p:tav>
                                      </p:tavLst>
                                    </p:anim>
                                    <p:animEffect transition="in" filter="fade">
                                      <p:cBhvr>
                                        <p:cTn id="14" dur="500"/>
                                        <p:tgtEl>
                                          <p:spTgt spid="36867"/>
                                        </p:tgtEl>
                                      </p:cBhvr>
                                    </p:animEffect>
                                  </p:childTnLst>
                                </p:cTn>
                              </p:par>
                              <p:par>
                                <p:cTn id="15" presetID="53"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p:cNvPicPr>
            <a:picLocks noChangeAspect="1" noChangeArrowheads="1"/>
          </p:cNvPicPr>
          <p:nvPr/>
        </p:nvPicPr>
        <p:blipFill>
          <a:blip r:embed="rId2" cstate="print"/>
          <a:srcRect l="12305" t="32813" r="50195" b="31561"/>
          <a:stretch>
            <a:fillRect/>
          </a:stretch>
        </p:blipFill>
        <p:spPr bwMode="auto">
          <a:xfrm>
            <a:off x="1259632" y="188640"/>
            <a:ext cx="6660232" cy="4995174"/>
          </a:xfrm>
          <a:prstGeom prst="rect">
            <a:avLst/>
          </a:prstGeom>
          <a:ln>
            <a:noFill/>
          </a:ln>
          <a:effectLst>
            <a:softEdge rad="112500"/>
          </a:effectLst>
        </p:spPr>
      </p:pic>
      <p:sp>
        <p:nvSpPr>
          <p:cNvPr id="4" name="مربع نص 3"/>
          <p:cNvSpPr txBox="1"/>
          <p:nvPr/>
        </p:nvSpPr>
        <p:spPr>
          <a:xfrm>
            <a:off x="1979712" y="5157193"/>
            <a:ext cx="5256584" cy="1446550"/>
          </a:xfrm>
          <a:prstGeom prst="rect">
            <a:avLst/>
          </a:prstGeom>
          <a:noFill/>
        </p:spPr>
        <p:txBody>
          <a:bodyPr wrap="square" rtlCol="1">
            <a:spAutoFit/>
          </a:bodyPr>
          <a:lstStyle/>
          <a:p>
            <a:pPr algn="ctr"/>
            <a:r>
              <a:rPr lang="ar-SA" sz="4400" dirty="0" smtClean="0">
                <a:solidFill>
                  <a:srgbClr val="00B050"/>
                </a:solidFill>
                <a:effectLst>
                  <a:outerShdw blurRad="38100" dist="38100" dir="2700000" algn="tl">
                    <a:srgbClr val="000000">
                      <a:alpha val="43137"/>
                    </a:srgbClr>
                  </a:outerShdw>
                </a:effectLst>
                <a:latin typeface="Sakkal Majalla" pitchFamily="2" charset="-78"/>
                <a:cs typeface="Sakkal Majalla" pitchFamily="2" charset="-78"/>
              </a:rPr>
              <a:t>التقارير الخماسية للمتابعة </a:t>
            </a:r>
            <a:r>
              <a:rPr lang="ar-SA" sz="4400" dirty="0" smtClean="0">
                <a:solidFill>
                  <a:srgbClr val="00B050"/>
                </a:solidFill>
                <a:effectLst>
                  <a:outerShdw blurRad="38100" dist="38100" dir="2700000" algn="tl">
                    <a:srgbClr val="000000">
                      <a:alpha val="43137"/>
                    </a:srgbClr>
                  </a:outerShdw>
                </a:effectLst>
                <a:latin typeface="Sakkal Majalla" pitchFamily="2" charset="-78"/>
                <a:cs typeface="Sakkal Majalla" pitchFamily="2" charset="-78"/>
              </a:rPr>
              <a:t>كل 5 سنوات</a:t>
            </a:r>
            <a:endParaRPr lang="ar-SA" sz="4400" dirty="0">
              <a:solidFill>
                <a:srgbClr val="00B050"/>
              </a:solidFill>
              <a:effectLst>
                <a:outerShdw blurRad="38100" dist="38100" dir="2700000" algn="tl">
                  <a:srgbClr val="000000">
                    <a:alpha val="43137"/>
                  </a:srgbClr>
                </a:outerShdw>
              </a:effectLst>
              <a:latin typeface="Sakkal Majalla" pitchFamily="2" charset="-78"/>
              <a:cs typeface="Sakkal Majalla" pitchFamily="2" charset="-78"/>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http://www.un.org/popin/images/ic2logo.gif"/>
          <p:cNvPicPr>
            <a:picLocks noChangeAspect="1" noChangeArrowheads="1"/>
          </p:cNvPicPr>
          <p:nvPr/>
        </p:nvPicPr>
        <p:blipFill>
          <a:blip r:embed="rId2" cstate="print"/>
          <a:srcRect l="4974"/>
          <a:stretch>
            <a:fillRect/>
          </a:stretch>
        </p:blipFill>
        <p:spPr bwMode="auto">
          <a:xfrm>
            <a:off x="0" y="0"/>
            <a:ext cx="9144000" cy="1981200"/>
          </a:xfrm>
          <a:prstGeom prst="rect">
            <a:avLst/>
          </a:prstGeom>
          <a:noFill/>
          <a:ln w="9525">
            <a:noFill/>
            <a:miter lim="800000"/>
            <a:headEnd/>
            <a:tailEnd/>
          </a:ln>
        </p:spPr>
      </p:pic>
      <p:pic>
        <p:nvPicPr>
          <p:cNvPr id="34819" name="Picture 4" descr="http://web.unfpa.org/icpd/icpd5/meetings/prepcom/ns-ch2.jpg"/>
          <p:cNvPicPr>
            <a:picLocks noChangeAspect="1" noChangeArrowheads="1"/>
          </p:cNvPicPr>
          <p:nvPr/>
        </p:nvPicPr>
        <p:blipFill>
          <a:blip r:embed="rId3" cstate="print"/>
          <a:srcRect/>
          <a:stretch>
            <a:fillRect/>
          </a:stretch>
        </p:blipFill>
        <p:spPr bwMode="auto">
          <a:xfrm>
            <a:off x="0" y="1828800"/>
            <a:ext cx="9144000" cy="5821363"/>
          </a:xfrm>
          <a:prstGeom prst="rect">
            <a:avLst/>
          </a:prstGeom>
          <a:noFill/>
          <a:ln w="9525">
            <a:noFill/>
            <a:miter lim="800000"/>
            <a:headEnd/>
            <a:tailEnd/>
          </a:ln>
        </p:spPr>
      </p:pic>
      <p:sp>
        <p:nvSpPr>
          <p:cNvPr id="8" name="Rectangle 7"/>
          <p:cNvSpPr/>
          <p:nvPr/>
        </p:nvSpPr>
        <p:spPr>
          <a:xfrm>
            <a:off x="1524000" y="1066800"/>
            <a:ext cx="2002771" cy="769441"/>
          </a:xfrm>
          <a:prstGeom prst="rect">
            <a:avLst/>
          </a:prstGeom>
        </p:spPr>
        <p:txBody>
          <a:bodyPr>
            <a:spAutoFit/>
          </a:bodyPr>
          <a:lstStyle/>
          <a:p>
            <a:pPr algn="ctr">
              <a:defRPr/>
            </a:pPr>
            <a:r>
              <a:rPr lang="en-US" sz="4400" dirty="0">
                <a:ln w="18415" cmpd="sng">
                  <a:solidFill>
                    <a:sysClr val="windowText" lastClr="000000"/>
                  </a:solidFill>
                  <a:prstDash val="solid"/>
                </a:ln>
                <a:solidFill>
                  <a:srgbClr val="FF0000"/>
                </a:solidFill>
                <a:effectLst>
                  <a:outerShdw blurRad="63500" dir="3600000" algn="tl" rotWithShape="0">
                    <a:srgbClr val="000000">
                      <a:alpha val="70000"/>
                    </a:srgbClr>
                  </a:outerShdw>
                </a:effectLst>
              </a:rPr>
              <a:t>1994</a:t>
            </a:r>
            <a:endParaRPr lang="en-US" sz="4400" dirty="0">
              <a:solidFill>
                <a:srgbClr val="FF0000"/>
              </a:solidFill>
            </a:endParaRPr>
          </a:p>
        </p:txBody>
      </p:sp>
      <p:pic>
        <p:nvPicPr>
          <p:cNvPr id="34821" name="Picture 6" descr="https://si0.twimg.com/profile_images/2854075542/514cbaf541c2bb6467b30517466dfa69.jpeg"/>
          <p:cNvPicPr>
            <a:picLocks noChangeAspect="1" noChangeArrowheads="1"/>
          </p:cNvPicPr>
          <p:nvPr/>
        </p:nvPicPr>
        <p:blipFill>
          <a:blip r:embed="rId4" cstate="print"/>
          <a:srcRect/>
          <a:stretch>
            <a:fillRect/>
          </a:stretch>
        </p:blipFill>
        <p:spPr bwMode="auto">
          <a:xfrm>
            <a:off x="7315200" y="1905000"/>
            <a:ext cx="1828800" cy="1828800"/>
          </a:xfrm>
          <a:prstGeom prst="rect">
            <a:avLst/>
          </a:prstGeom>
          <a:noFill/>
          <a:ln w="9525">
            <a:noFill/>
            <a:miter lim="800000"/>
            <a:headEnd/>
            <a:tailEnd/>
          </a:ln>
        </p:spPr>
      </p:pic>
    </p:spTree>
  </p:cSld>
  <p:clrMapOvr>
    <a:masterClrMapping/>
  </p:clrMapOvr>
  <p:transition>
    <p:strips dir="ru"/>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chemeClr val="accent1">
                    <a:lumMod val="75000"/>
                  </a:schemeClr>
                </a:solidFill>
                <a:latin typeface="Sakkal Majalla" pitchFamily="2" charset="-78"/>
                <a:ea typeface="Monotype Koufi" pitchFamily="2" charset="-78"/>
                <a:cs typeface="Sakkal Majalla" pitchFamily="2" charset="-78"/>
              </a:rPr>
              <a:t>نظرية الضفادع المغلية</a:t>
            </a:r>
            <a:endParaRPr lang="ar-SA" dirty="0">
              <a:solidFill>
                <a:schemeClr val="accent1">
                  <a:lumMod val="75000"/>
                </a:schemeClr>
              </a:solidFill>
              <a:latin typeface="Sakkal Majalla" pitchFamily="2" charset="-78"/>
              <a:ea typeface="Monotype Koufi" pitchFamily="2" charset="-78"/>
              <a:cs typeface="Sakkal Majalla" pitchFamily="2" charset="-78"/>
            </a:endParaRPr>
          </a:p>
        </p:txBody>
      </p:sp>
      <p:sp>
        <p:nvSpPr>
          <p:cNvPr id="3" name="عنصر نائب للمحتوى 2"/>
          <p:cNvSpPr>
            <a:spLocks noGrp="1"/>
          </p:cNvSpPr>
          <p:nvPr>
            <p:ph idx="1"/>
          </p:nvPr>
        </p:nvSpPr>
        <p:spPr/>
        <p:txBody>
          <a:bodyPr/>
          <a:lstStyle/>
          <a:p>
            <a:endParaRPr lang="ar-SA"/>
          </a:p>
        </p:txBody>
      </p:sp>
      <p:pic>
        <p:nvPicPr>
          <p:cNvPr id="1026" name="Picture 2" descr="http://i1.ytimg.com/vi/TyBKz1wdK0M/hqdefault.jpg"/>
          <p:cNvPicPr>
            <a:picLocks noChangeAspect="1" noChangeArrowheads="1"/>
          </p:cNvPicPr>
          <p:nvPr/>
        </p:nvPicPr>
        <p:blipFill>
          <a:blip r:embed="rId2" cstate="print"/>
          <a:srcRect/>
          <a:stretch>
            <a:fillRect/>
          </a:stretch>
        </p:blipFill>
        <p:spPr bwMode="auto">
          <a:xfrm>
            <a:off x="1187624" y="1340768"/>
            <a:ext cx="6984776" cy="369007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7" name="Picture 2" descr="C:\Users\STAR\Desktop\تصاميمي\خلفية عرض حقوق المرأة بين الشريعة والمواثيق الدولية-.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62" y="0"/>
            <a:ext cx="9137237" cy="686308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2"/>
          <p:cNvSpPr txBox="1">
            <a:spLocks noRot="1" noChangeArrowheads="1"/>
          </p:cNvSpPr>
          <p:nvPr/>
        </p:nvSpPr>
        <p:spPr>
          <a:xfrm>
            <a:off x="1403648" y="836712"/>
            <a:ext cx="4602813" cy="5688632"/>
          </a:xfrm>
          <a:prstGeom prst="rect">
            <a:avLst/>
          </a:prstGeom>
          <a:effectLst>
            <a:outerShdw dist="35921" dir="2700000" algn="ctr" rotWithShape="0">
              <a:schemeClr val="bg2"/>
            </a:outerShdw>
          </a:effectLst>
        </p:spPr>
        <p:txBody>
          <a:bodyPr vert="horz" lIns="91440" tIns="45720" rIns="91440" bIns="45720" rtlCol="1" anchor="ctr">
            <a:noAutofit/>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EG" sz="7200" b="1" i="0" u="none" strike="noStrike" kern="1200" normalizeH="0" baseline="0" noProof="0" dirty="0" smtClean="0">
                <a:ln w="18000">
                  <a:solidFill>
                    <a:schemeClr val="accent2">
                      <a:satMod val="140000"/>
                    </a:schemeClr>
                  </a:solidFill>
                  <a:prstDash val="solid"/>
                  <a:miter lim="800000"/>
                </a:ln>
                <a:solidFill>
                  <a:srgbClr val="3FB4D9"/>
                </a:solidFill>
                <a:effectLst>
                  <a:outerShdw blurRad="25500" dist="23000" dir="7020000" algn="tl">
                    <a:srgbClr val="000000">
                      <a:alpha val="50000"/>
                    </a:srgbClr>
                  </a:outerShdw>
                </a:effectLst>
                <a:uLnTx/>
                <a:uFillTx/>
                <a:latin typeface="Sakkal Majalla" pitchFamily="2" charset="-78"/>
                <a:ea typeface="+mj-ea"/>
                <a:cs typeface="Sakkal Majalla" pitchFamily="2" charset="-78"/>
              </a:rPr>
              <a:t>ماهي</a:t>
            </a:r>
            <a:br>
              <a:rPr kumimoji="0" lang="ar-EG" sz="7200" b="1" i="0" u="none" strike="noStrike" kern="1200" normalizeH="0" baseline="0" noProof="0" dirty="0" smtClean="0">
                <a:ln w="18000">
                  <a:solidFill>
                    <a:schemeClr val="accent2">
                      <a:satMod val="140000"/>
                    </a:schemeClr>
                  </a:solidFill>
                  <a:prstDash val="solid"/>
                  <a:miter lim="800000"/>
                </a:ln>
                <a:solidFill>
                  <a:srgbClr val="3FB4D9"/>
                </a:solidFill>
                <a:effectLst>
                  <a:outerShdw blurRad="25500" dist="23000" dir="7020000" algn="tl">
                    <a:srgbClr val="000000">
                      <a:alpha val="50000"/>
                    </a:srgbClr>
                  </a:outerShdw>
                </a:effectLst>
                <a:uLnTx/>
                <a:uFillTx/>
                <a:latin typeface="Sakkal Majalla" pitchFamily="2" charset="-78"/>
                <a:ea typeface="+mj-ea"/>
                <a:cs typeface="Sakkal Majalla" pitchFamily="2" charset="-78"/>
              </a:rPr>
            </a:br>
            <a:r>
              <a:rPr kumimoji="0" lang="ar-EG" sz="7200" b="1" i="0" u="none" strike="noStrike" kern="1200" normalizeH="0" baseline="0" noProof="0" dirty="0" smtClean="0">
                <a:ln w="18000">
                  <a:solidFill>
                    <a:schemeClr val="accent2">
                      <a:satMod val="140000"/>
                    </a:schemeClr>
                  </a:solidFill>
                  <a:prstDash val="solid"/>
                  <a:miter lim="800000"/>
                </a:ln>
                <a:solidFill>
                  <a:srgbClr val="3FB4D9"/>
                </a:solidFill>
                <a:effectLst>
                  <a:outerShdw blurRad="25500" dist="23000" dir="7020000" algn="tl">
                    <a:srgbClr val="000000">
                      <a:alpha val="50000"/>
                    </a:srgbClr>
                  </a:outerShdw>
                </a:effectLst>
                <a:uLnTx/>
                <a:uFillTx/>
                <a:latin typeface="Sakkal Majalla" pitchFamily="2" charset="-78"/>
                <a:ea typeface="+mj-ea"/>
                <a:cs typeface="Sakkal Majalla" pitchFamily="2" charset="-78"/>
              </a:rPr>
              <a:t>أهم المخاطر في </a:t>
            </a:r>
            <a:r>
              <a:rPr kumimoji="0" lang="ar-SA" sz="7200" b="1" i="0" u="none" strike="noStrike" kern="1200" normalizeH="0" baseline="0" noProof="0" dirty="0" smtClean="0">
                <a:ln w="18000">
                  <a:solidFill>
                    <a:schemeClr val="accent2">
                      <a:satMod val="140000"/>
                    </a:schemeClr>
                  </a:solidFill>
                  <a:prstDash val="solid"/>
                  <a:miter lim="800000"/>
                </a:ln>
                <a:solidFill>
                  <a:srgbClr val="3FB4D9"/>
                </a:solidFill>
                <a:effectLst>
                  <a:outerShdw blurRad="25500" dist="23000" dir="7020000" algn="tl">
                    <a:srgbClr val="000000">
                      <a:alpha val="50000"/>
                    </a:srgbClr>
                  </a:outerShdw>
                </a:effectLst>
                <a:uLnTx/>
                <a:uFillTx/>
                <a:latin typeface="Sakkal Majalla" pitchFamily="2" charset="-78"/>
                <a:ea typeface="+mj-ea"/>
                <a:cs typeface="Sakkal Majalla" pitchFamily="2" charset="-78"/>
              </a:rPr>
              <a:t>المواثيق</a:t>
            </a:r>
            <a:r>
              <a:rPr kumimoji="0" lang="ar-SA" sz="7200" b="1" i="0" u="none" strike="noStrike" kern="1200" normalizeH="0" noProof="0" dirty="0" smtClean="0">
                <a:ln w="18000">
                  <a:solidFill>
                    <a:schemeClr val="accent2">
                      <a:satMod val="140000"/>
                    </a:schemeClr>
                  </a:solidFill>
                  <a:prstDash val="solid"/>
                  <a:miter lim="800000"/>
                </a:ln>
                <a:solidFill>
                  <a:srgbClr val="3FB4D9"/>
                </a:solidFill>
                <a:effectLst>
                  <a:outerShdw blurRad="25500" dist="23000" dir="7020000" algn="tl">
                    <a:srgbClr val="000000">
                      <a:alpha val="50000"/>
                    </a:srgbClr>
                  </a:outerShdw>
                </a:effectLst>
                <a:uLnTx/>
                <a:uFillTx/>
                <a:latin typeface="Sakkal Majalla" pitchFamily="2" charset="-78"/>
                <a:ea typeface="+mj-ea"/>
                <a:cs typeface="Sakkal Majalla" pitchFamily="2" charset="-78"/>
              </a:rPr>
              <a:t> الدولية الخاصة بالمرأة</a:t>
            </a:r>
            <a:r>
              <a:rPr lang="ar-SA" sz="7200" b="1" noProof="0" dirty="0" smtClean="0">
                <a:ln w="18000">
                  <a:solidFill>
                    <a:schemeClr val="accent2">
                      <a:satMod val="140000"/>
                    </a:schemeClr>
                  </a:solidFill>
                  <a:prstDash val="solid"/>
                  <a:miter lim="800000"/>
                </a:ln>
                <a:solidFill>
                  <a:srgbClr val="3FB4D9"/>
                </a:solidFill>
                <a:effectLst>
                  <a:outerShdw blurRad="25500" dist="23000" dir="7020000" algn="tl">
                    <a:srgbClr val="000000">
                      <a:alpha val="50000"/>
                    </a:srgbClr>
                  </a:outerShdw>
                </a:effectLst>
                <a:latin typeface="Sakkal Majalla" pitchFamily="2" charset="-78"/>
                <a:ea typeface="+mj-ea"/>
                <a:cs typeface="Sakkal Majalla" pitchFamily="2" charset="-78"/>
              </a:rPr>
              <a:t>؟</a:t>
            </a:r>
            <a:endParaRPr kumimoji="0" lang="ar-EG" sz="7200" b="1" i="0" u="none" strike="noStrike" kern="1200" normalizeH="0" baseline="0" noProof="0" dirty="0">
              <a:ln w="18000">
                <a:solidFill>
                  <a:schemeClr val="accent2">
                    <a:satMod val="140000"/>
                  </a:schemeClr>
                </a:solidFill>
                <a:prstDash val="solid"/>
                <a:miter lim="800000"/>
              </a:ln>
              <a:solidFill>
                <a:srgbClr val="3FB4D9"/>
              </a:solidFill>
              <a:effectLst>
                <a:outerShdw blurRad="25500" dist="23000" dir="7020000" algn="tl">
                  <a:srgbClr val="000000">
                    <a:alpha val="50000"/>
                  </a:srgbClr>
                </a:outerShdw>
              </a:effectLst>
              <a:uLnTx/>
              <a:uFillTx/>
              <a:latin typeface="Sakkal Majalla" pitchFamily="2" charset="-78"/>
              <a:ea typeface="+mj-ea"/>
              <a:cs typeface="Sakkal Majalla" pitchFamily="2" charset="-78"/>
            </a:endParaRPr>
          </a:p>
        </p:txBody>
      </p:sp>
      <p:pic>
        <p:nvPicPr>
          <p:cNvPr id="3075" name="Picture 3" descr="C:\Users\ساره\Desktop\ورقة عمل\الشعار1.png"/>
          <p:cNvPicPr>
            <a:picLocks noChangeAspect="1" noChangeArrowheads="1"/>
          </p:cNvPicPr>
          <p:nvPr/>
        </p:nvPicPr>
        <p:blipFill>
          <a:blip r:embed="rId3" cstate="print"/>
          <a:srcRect/>
          <a:stretch>
            <a:fillRect/>
          </a:stretch>
        </p:blipFill>
        <p:spPr bwMode="auto">
          <a:xfrm>
            <a:off x="5508104" y="2348880"/>
            <a:ext cx="3635896" cy="315976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STAR\Desktop\تصاميمي\خلفية عرض حقوق المرأة بين الشريعة والمواثيق الدولية-.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080"/>
            <a:ext cx="9137237" cy="6863080"/>
          </a:xfrm>
          <a:prstGeom prst="rect">
            <a:avLst/>
          </a:prstGeom>
          <a:noFill/>
          <a:extLst>
            <a:ext uri="{909E8E84-426E-40DD-AFC4-6F175D3DCCD1}">
              <a14:hiddenFill xmlns:a14="http://schemas.microsoft.com/office/drawing/2010/main">
                <a:solidFill>
                  <a:srgbClr val="FFFFFF"/>
                </a:solidFill>
              </a14:hiddenFill>
            </a:ext>
          </a:extLst>
        </p:spPr>
      </p:pic>
      <p:sp>
        <p:nvSpPr>
          <p:cNvPr id="2" name="عنوان 1"/>
          <p:cNvSpPr>
            <a:spLocks noGrp="1"/>
          </p:cNvSpPr>
          <p:nvPr>
            <p:ph type="title"/>
          </p:nvPr>
        </p:nvSpPr>
        <p:spPr/>
        <p:txBody>
          <a:bodyPr/>
          <a:lstStyle/>
          <a:p>
            <a:endParaRPr lang="ar-SA"/>
          </a:p>
        </p:txBody>
      </p:sp>
      <p:sp>
        <p:nvSpPr>
          <p:cNvPr id="4" name="Rectangle 2"/>
          <p:cNvSpPr>
            <a:spLocks noChangeArrowheads="1"/>
          </p:cNvSpPr>
          <p:nvPr/>
        </p:nvSpPr>
        <p:spPr bwMode="auto">
          <a:xfrm>
            <a:off x="2325384" y="2924944"/>
            <a:ext cx="4499992" cy="1569660"/>
          </a:xfrm>
          <a:prstGeom prst="rect">
            <a:avLst/>
          </a:prstGeom>
          <a:noFill/>
          <a:ln w="9525">
            <a:noFill/>
            <a:miter lim="800000"/>
            <a:headEnd/>
            <a:tailEnd/>
          </a:ln>
          <a:effectLst/>
        </p:spPr>
        <p:txBody>
          <a:bodyPr wrap="square">
            <a:spAutoFit/>
          </a:bodyPr>
          <a:lstStyle/>
          <a:p>
            <a:pPr algn="ctr" eaLnBrk="0" hangingPunct="0">
              <a:defRPr/>
            </a:pPr>
            <a:r>
              <a:rPr lang="ar-SA" altLang="zh-CN" sz="4800" b="1" dirty="0" smtClean="0">
                <a:ln w="1905"/>
                <a:solidFill>
                  <a:srgbClr val="FF0000"/>
                </a:solidFill>
                <a:effectLst>
                  <a:innerShdw blurRad="69850" dist="43180" dir="5400000">
                    <a:srgbClr val="000000">
                      <a:alpha val="65000"/>
                    </a:srgbClr>
                  </a:innerShdw>
                </a:effectLst>
                <a:latin typeface="Sakkal Majalla" pitchFamily="2" charset="-78"/>
                <a:cs typeface="Sakkal Majalla" pitchFamily="2" charset="-78"/>
              </a:rPr>
              <a:t>(1</a:t>
            </a:r>
            <a:r>
              <a:rPr lang="ar-SA" altLang="zh-CN" sz="4800" b="1" dirty="0" err="1" smtClean="0">
                <a:ln w="1905"/>
                <a:solidFill>
                  <a:srgbClr val="FF0000"/>
                </a:solidFill>
                <a:effectLst>
                  <a:innerShdw blurRad="69850" dist="43180" dir="5400000">
                    <a:srgbClr val="000000">
                      <a:alpha val="65000"/>
                    </a:srgbClr>
                  </a:innerShdw>
                </a:effectLst>
                <a:latin typeface="Sakkal Majalla" pitchFamily="2" charset="-78"/>
                <a:cs typeface="Sakkal Majalla" pitchFamily="2" charset="-78"/>
              </a:rPr>
              <a:t>)</a:t>
            </a:r>
            <a:endParaRPr lang="ar-EG" altLang="zh-CN" sz="4800" b="1" dirty="0">
              <a:ln w="1905"/>
              <a:solidFill>
                <a:srgbClr val="FF0000"/>
              </a:solidFill>
              <a:effectLst>
                <a:innerShdw blurRad="69850" dist="43180" dir="5400000">
                  <a:srgbClr val="000000">
                    <a:alpha val="65000"/>
                  </a:srgbClr>
                </a:innerShdw>
              </a:effectLst>
              <a:latin typeface="Sakkal Majalla" pitchFamily="2" charset="-78"/>
              <a:cs typeface="Sakkal Majalla" pitchFamily="2" charset="-78"/>
            </a:endParaRPr>
          </a:p>
          <a:p>
            <a:pPr algn="ctr" eaLnBrk="0" hangingPunct="0">
              <a:defRPr/>
            </a:pPr>
            <a:r>
              <a:rPr lang="ar-SA" sz="4800" b="1" dirty="0" smtClean="0">
                <a:ln w="18000">
                  <a:solidFill>
                    <a:schemeClr val="accent2">
                      <a:satMod val="140000"/>
                    </a:schemeClr>
                  </a:solidFill>
                  <a:prstDash val="solid"/>
                  <a:miter lim="800000"/>
                </a:ln>
                <a:solidFill>
                  <a:schemeClr val="accent1">
                    <a:lumMod val="75000"/>
                  </a:schemeClr>
                </a:solidFill>
                <a:effectLst>
                  <a:outerShdw blurRad="25500" dist="23000" dir="7020000" algn="tl">
                    <a:srgbClr val="000000">
                      <a:alpha val="50000"/>
                    </a:srgbClr>
                  </a:outerShdw>
                </a:effectLst>
                <a:latin typeface="Sakkal Majalla" pitchFamily="2" charset="-78"/>
                <a:cs typeface="Sakkal Majalla" pitchFamily="2" charset="-78"/>
              </a:rPr>
              <a:t>التلاعب بالمصطلحات</a:t>
            </a:r>
            <a:endParaRPr lang="en-US" sz="4800" b="1" dirty="0">
              <a:ln w="18000">
                <a:solidFill>
                  <a:schemeClr val="accent2">
                    <a:satMod val="140000"/>
                  </a:schemeClr>
                </a:solidFill>
                <a:prstDash val="solid"/>
                <a:miter lim="800000"/>
              </a:ln>
              <a:solidFill>
                <a:schemeClr val="accent1">
                  <a:lumMod val="75000"/>
                </a:schemeClr>
              </a:solidFill>
              <a:effectLst>
                <a:outerShdw blurRad="25500" dist="23000" dir="7020000" algn="tl">
                  <a:srgbClr val="000000">
                    <a:alpha val="50000"/>
                  </a:srgbClr>
                </a:outerShdw>
              </a:effectLst>
              <a:latin typeface="Sakkal Majalla" pitchFamily="2" charset="-78"/>
              <a:cs typeface="Sakkal Majalla" pitchFamily="2" charset="-78"/>
            </a:endParaRPr>
          </a:p>
        </p:txBody>
      </p:sp>
      <p:sp>
        <p:nvSpPr>
          <p:cNvPr id="10" name="مستطيل 9"/>
          <p:cNvSpPr/>
          <p:nvPr/>
        </p:nvSpPr>
        <p:spPr>
          <a:xfrm rot="19965052">
            <a:off x="-1062922" y="975352"/>
            <a:ext cx="7397459" cy="769441"/>
          </a:xfrm>
          <a:prstGeom prst="rect">
            <a:avLst/>
          </a:prstGeom>
          <a:solidFill>
            <a:schemeClr val="accent6">
              <a:lumMod val="75000"/>
            </a:schemeClr>
          </a:solidFill>
        </p:spPr>
        <p:txBody>
          <a:bodyPr wrap="square">
            <a:spAutoFit/>
          </a:bodyPr>
          <a:lstStyle/>
          <a:p>
            <a:pPr algn="ctr"/>
            <a:r>
              <a:rPr lang="ar-EG" sz="4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Sakkal Majalla" pitchFamily="2" charset="-78"/>
                <a:cs typeface="Sakkal Majalla" pitchFamily="2" charset="-78"/>
              </a:rPr>
              <a:t>أهم المخاطر في </a:t>
            </a:r>
            <a:r>
              <a:rPr lang="ar-SA" sz="44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Sakkal Majalla" pitchFamily="2" charset="-78"/>
                <a:cs typeface="Sakkal Majalla" pitchFamily="2" charset="-78"/>
              </a:rPr>
              <a:t>وثيقة العنف ضد </a:t>
            </a:r>
            <a:r>
              <a:rPr lang="ar-SA" sz="44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Sakkal Majalla" pitchFamily="2" charset="-78"/>
                <a:cs typeface="Sakkal Majalla" pitchFamily="2" charset="-78"/>
              </a:rPr>
              <a:t>المرأة؟</a:t>
            </a:r>
            <a:endParaRPr lang="ar-SA" sz="4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1000125" y="571500"/>
            <a:ext cx="4857750" cy="5776913"/>
            <a:chOff x="0" y="0"/>
            <a:chExt cx="6347784" cy="7549419"/>
          </a:xfrm>
        </p:grpSpPr>
        <p:grpSp>
          <p:nvGrpSpPr>
            <p:cNvPr id="3" name="Group 3"/>
            <p:cNvGrpSpPr>
              <a:grpSpLocks/>
            </p:cNvGrpSpPr>
            <p:nvPr/>
          </p:nvGrpSpPr>
          <p:grpSpPr bwMode="auto">
            <a:xfrm>
              <a:off x="4109883" y="4693868"/>
              <a:ext cx="2764129" cy="3090727"/>
              <a:chOff x="0" y="0"/>
              <a:chExt cx="2115312" cy="2365248"/>
            </a:xfrm>
          </p:grpSpPr>
          <p:pic>
            <p:nvPicPr>
              <p:cNvPr id="10289" name="燕尾形 34"/>
              <p:cNvPicPr>
                <a:picLocks noChangeArrowheads="1"/>
              </p:cNvPicPr>
              <p:nvPr/>
            </p:nvPicPr>
            <p:blipFill>
              <a:blip r:embed="rId3" cstate="print"/>
              <a:srcRect/>
              <a:stretch>
                <a:fillRect/>
              </a:stretch>
            </p:blipFill>
            <p:spPr bwMode="auto">
              <a:xfrm>
                <a:off x="0" y="0"/>
                <a:ext cx="2115312" cy="2365248"/>
              </a:xfrm>
              <a:prstGeom prst="rect">
                <a:avLst/>
              </a:prstGeom>
              <a:noFill/>
              <a:ln w="9525">
                <a:noFill/>
                <a:miter lim="800000"/>
                <a:headEnd/>
                <a:tailEnd/>
              </a:ln>
            </p:spPr>
          </p:pic>
          <p:sp>
            <p:nvSpPr>
              <p:cNvPr id="10290" name="Text Box 5"/>
              <p:cNvSpPr txBox="1">
                <a:spLocks noChangeArrowheads="1"/>
              </p:cNvSpPr>
              <p:nvPr/>
            </p:nvSpPr>
            <p:spPr bwMode="auto">
              <a:xfrm rot="-7200000">
                <a:off x="186296" y="362648"/>
                <a:ext cx="1544233" cy="1312069"/>
              </a:xfrm>
              <a:prstGeom prst="rect">
                <a:avLst/>
              </a:prstGeom>
              <a:noFill/>
              <a:ln w="9525">
                <a:noFill/>
                <a:miter lim="800000"/>
                <a:headEnd/>
                <a:tailEnd/>
              </a:ln>
            </p:spPr>
            <p:txBody>
              <a:bodyPr anchor="ctr"/>
              <a:lstStyle/>
              <a:p>
                <a:pPr algn="ctr"/>
                <a:endParaRPr lang="zh-CN" altLang="en-US">
                  <a:latin typeface="Calibri" pitchFamily="34" charset="0"/>
                </a:endParaRPr>
              </a:p>
            </p:txBody>
          </p:sp>
        </p:grpSp>
        <p:grpSp>
          <p:nvGrpSpPr>
            <p:cNvPr id="4" name="Group 6"/>
            <p:cNvGrpSpPr>
              <a:grpSpLocks/>
            </p:cNvGrpSpPr>
            <p:nvPr/>
          </p:nvGrpSpPr>
          <p:grpSpPr bwMode="auto">
            <a:xfrm>
              <a:off x="2571736" y="1622910"/>
              <a:ext cx="3776048" cy="4209025"/>
              <a:chOff x="0" y="0"/>
              <a:chExt cx="3776048" cy="4209025"/>
            </a:xfrm>
          </p:grpSpPr>
          <p:grpSp>
            <p:nvGrpSpPr>
              <p:cNvPr id="5" name="Group 7"/>
              <p:cNvGrpSpPr>
                <a:grpSpLocks/>
              </p:cNvGrpSpPr>
              <p:nvPr/>
            </p:nvGrpSpPr>
            <p:grpSpPr bwMode="auto">
              <a:xfrm>
                <a:off x="566320" y="1310519"/>
                <a:ext cx="1999414" cy="1728576"/>
                <a:chOff x="0" y="0"/>
                <a:chExt cx="1530096" cy="1322832"/>
              </a:xfrm>
            </p:grpSpPr>
            <p:pic>
              <p:nvPicPr>
                <p:cNvPr id="10287" name="六边形 23"/>
                <p:cNvPicPr>
                  <a:picLocks noChangeArrowheads="1"/>
                </p:cNvPicPr>
                <p:nvPr/>
              </p:nvPicPr>
              <p:blipFill>
                <a:blip r:embed="rId4" cstate="print"/>
                <a:srcRect/>
                <a:stretch>
                  <a:fillRect/>
                </a:stretch>
              </p:blipFill>
              <p:spPr bwMode="auto">
                <a:xfrm>
                  <a:off x="0" y="0"/>
                  <a:ext cx="1530096" cy="1322832"/>
                </a:xfrm>
                <a:prstGeom prst="rect">
                  <a:avLst/>
                </a:prstGeom>
                <a:noFill/>
                <a:ln w="9525">
                  <a:noFill/>
                  <a:miter lim="800000"/>
                  <a:headEnd/>
                  <a:tailEnd/>
                </a:ln>
              </p:spPr>
            </p:pic>
            <p:sp>
              <p:nvSpPr>
                <p:cNvPr id="10288" name="Text Box 9"/>
                <p:cNvSpPr txBox="1">
                  <a:spLocks noChangeArrowheads="1"/>
                </p:cNvSpPr>
                <p:nvPr/>
              </p:nvSpPr>
              <p:spPr bwMode="auto">
                <a:xfrm>
                  <a:off x="265405" y="230798"/>
                  <a:ext cx="1001060" cy="862984"/>
                </a:xfrm>
                <a:prstGeom prst="rect">
                  <a:avLst/>
                </a:prstGeom>
                <a:noFill/>
                <a:ln w="9525">
                  <a:noFill/>
                  <a:miter lim="800000"/>
                  <a:headEnd/>
                  <a:tailEnd/>
                </a:ln>
              </p:spPr>
              <p:txBody>
                <a:bodyPr anchor="ctr"/>
                <a:lstStyle/>
                <a:p>
                  <a:pPr algn="ctr"/>
                  <a:endParaRPr lang="zh-CN" altLang="en-US">
                    <a:solidFill>
                      <a:srgbClr val="FFFFFF"/>
                    </a:solidFill>
                    <a:latin typeface="Calibri" pitchFamily="34" charset="0"/>
                  </a:endParaRPr>
                </a:p>
              </p:txBody>
            </p:sp>
          </p:grpSp>
          <p:grpSp>
            <p:nvGrpSpPr>
              <p:cNvPr id="6" name="Group 10"/>
              <p:cNvGrpSpPr>
                <a:grpSpLocks/>
              </p:cNvGrpSpPr>
              <p:nvPr/>
            </p:nvGrpSpPr>
            <p:grpSpPr bwMode="auto">
              <a:xfrm>
                <a:off x="2127615" y="1310519"/>
                <a:ext cx="1656885" cy="1728576"/>
                <a:chOff x="0" y="0"/>
                <a:chExt cx="1267968" cy="1322832"/>
              </a:xfrm>
            </p:grpSpPr>
            <p:pic>
              <p:nvPicPr>
                <p:cNvPr id="10285" name="燕尾形 25"/>
                <p:cNvPicPr>
                  <a:picLocks noChangeArrowheads="1"/>
                </p:cNvPicPr>
                <p:nvPr/>
              </p:nvPicPr>
              <p:blipFill>
                <a:blip r:embed="rId5" cstate="print"/>
                <a:srcRect/>
                <a:stretch>
                  <a:fillRect/>
                </a:stretch>
              </p:blipFill>
              <p:spPr bwMode="auto">
                <a:xfrm>
                  <a:off x="0" y="0"/>
                  <a:ext cx="1267968" cy="1322832"/>
                </a:xfrm>
                <a:prstGeom prst="rect">
                  <a:avLst/>
                </a:prstGeom>
                <a:noFill/>
                <a:ln w="9525">
                  <a:noFill/>
                  <a:miter lim="800000"/>
                  <a:headEnd/>
                  <a:tailEnd/>
                </a:ln>
              </p:spPr>
            </p:pic>
            <p:sp>
              <p:nvSpPr>
                <p:cNvPr id="10286" name="Text Box 12"/>
                <p:cNvSpPr txBox="1">
                  <a:spLocks noChangeArrowheads="1"/>
                </p:cNvSpPr>
                <p:nvPr/>
              </p:nvSpPr>
              <p:spPr bwMode="auto">
                <a:xfrm>
                  <a:off x="382138" y="6256"/>
                  <a:ext cx="501325" cy="1312069"/>
                </a:xfrm>
                <a:prstGeom prst="rect">
                  <a:avLst/>
                </a:prstGeom>
                <a:noFill/>
                <a:ln w="9525">
                  <a:noFill/>
                  <a:miter lim="800000"/>
                  <a:headEnd/>
                  <a:tailEnd/>
                </a:ln>
              </p:spPr>
              <p:txBody>
                <a:bodyPr anchor="ctr"/>
                <a:lstStyle/>
                <a:p>
                  <a:pPr algn="ctr"/>
                  <a:endParaRPr lang="zh-CN" altLang="en-US">
                    <a:latin typeface="Calibri" pitchFamily="34" charset="0"/>
                  </a:endParaRPr>
                </a:p>
              </p:txBody>
            </p:sp>
          </p:grpSp>
          <p:grpSp>
            <p:nvGrpSpPr>
              <p:cNvPr id="7" name="Group 13"/>
              <p:cNvGrpSpPr>
                <a:grpSpLocks/>
              </p:cNvGrpSpPr>
              <p:nvPr/>
            </p:nvGrpSpPr>
            <p:grpSpPr bwMode="auto">
              <a:xfrm>
                <a:off x="-55012" y="243103"/>
                <a:ext cx="2071106" cy="1871961"/>
                <a:chOff x="0" y="0"/>
                <a:chExt cx="1584960" cy="1432560"/>
              </a:xfrm>
            </p:grpSpPr>
            <p:pic>
              <p:nvPicPr>
                <p:cNvPr id="10283" name="燕尾形 26"/>
                <p:cNvPicPr>
                  <a:picLocks noChangeArrowheads="1"/>
                </p:cNvPicPr>
                <p:nvPr/>
              </p:nvPicPr>
              <p:blipFill>
                <a:blip r:embed="rId6" cstate="print"/>
                <a:srcRect/>
                <a:stretch>
                  <a:fillRect/>
                </a:stretch>
              </p:blipFill>
              <p:spPr bwMode="auto">
                <a:xfrm>
                  <a:off x="0" y="0"/>
                  <a:ext cx="1584960" cy="1432560"/>
                </a:xfrm>
                <a:prstGeom prst="rect">
                  <a:avLst/>
                </a:prstGeom>
                <a:noFill/>
                <a:ln w="9525">
                  <a:noFill/>
                  <a:miter lim="800000"/>
                  <a:headEnd/>
                  <a:tailEnd/>
                </a:ln>
              </p:spPr>
            </p:pic>
            <p:sp>
              <p:nvSpPr>
                <p:cNvPr id="10284" name="Text Box 15"/>
                <p:cNvSpPr txBox="1">
                  <a:spLocks noChangeArrowheads="1"/>
                </p:cNvSpPr>
                <p:nvPr/>
              </p:nvSpPr>
              <p:spPr bwMode="auto">
                <a:xfrm rot="-7200000">
                  <a:off x="447470" y="-104037"/>
                  <a:ext cx="501325" cy="1312069"/>
                </a:xfrm>
                <a:prstGeom prst="rect">
                  <a:avLst/>
                </a:prstGeom>
                <a:noFill/>
                <a:ln w="9525">
                  <a:noFill/>
                  <a:miter lim="800000"/>
                  <a:headEnd/>
                  <a:tailEnd/>
                </a:ln>
              </p:spPr>
              <p:txBody>
                <a:bodyPr anchor="ctr"/>
                <a:lstStyle/>
                <a:p>
                  <a:pPr algn="ctr"/>
                  <a:endParaRPr lang="zh-CN" altLang="en-US">
                    <a:latin typeface="Calibri" pitchFamily="34" charset="0"/>
                  </a:endParaRPr>
                </a:p>
              </p:txBody>
            </p:sp>
          </p:grpSp>
          <p:grpSp>
            <p:nvGrpSpPr>
              <p:cNvPr id="8" name="Group 16"/>
              <p:cNvGrpSpPr>
                <a:grpSpLocks/>
              </p:cNvGrpSpPr>
              <p:nvPr/>
            </p:nvGrpSpPr>
            <p:grpSpPr bwMode="auto">
              <a:xfrm>
                <a:off x="-55012" y="2242516"/>
                <a:ext cx="2071106" cy="1863995"/>
                <a:chOff x="0" y="0"/>
                <a:chExt cx="1584960" cy="1426464"/>
              </a:xfrm>
            </p:grpSpPr>
            <p:pic>
              <p:nvPicPr>
                <p:cNvPr id="10281" name="燕尾形 27"/>
                <p:cNvPicPr>
                  <a:picLocks noChangeArrowheads="1"/>
                </p:cNvPicPr>
                <p:nvPr/>
              </p:nvPicPr>
              <p:blipFill>
                <a:blip r:embed="rId7" cstate="print"/>
                <a:srcRect/>
                <a:stretch>
                  <a:fillRect/>
                </a:stretch>
              </p:blipFill>
              <p:spPr bwMode="auto">
                <a:xfrm>
                  <a:off x="0" y="0"/>
                  <a:ext cx="1584960" cy="1426464"/>
                </a:xfrm>
                <a:prstGeom prst="rect">
                  <a:avLst/>
                </a:prstGeom>
                <a:noFill/>
                <a:ln w="9525">
                  <a:noFill/>
                  <a:miter lim="800000"/>
                  <a:headEnd/>
                  <a:tailEnd/>
                </a:ln>
              </p:spPr>
            </p:pic>
            <p:sp>
              <p:nvSpPr>
                <p:cNvPr id="10282" name="Text Box 18"/>
                <p:cNvSpPr txBox="1">
                  <a:spLocks noChangeArrowheads="1"/>
                </p:cNvSpPr>
                <p:nvPr/>
              </p:nvSpPr>
              <p:spPr bwMode="auto">
                <a:xfrm rot="7200000">
                  <a:off x="447470" y="220180"/>
                  <a:ext cx="501325" cy="1312069"/>
                </a:xfrm>
                <a:prstGeom prst="rect">
                  <a:avLst/>
                </a:prstGeom>
                <a:noFill/>
                <a:ln w="9525">
                  <a:noFill/>
                  <a:miter lim="800000"/>
                  <a:headEnd/>
                  <a:tailEnd/>
                </a:ln>
              </p:spPr>
              <p:txBody>
                <a:bodyPr anchor="ctr"/>
                <a:lstStyle/>
                <a:p>
                  <a:pPr algn="ctr"/>
                  <a:endParaRPr lang="zh-CN" altLang="en-US">
                    <a:latin typeface="Calibri" pitchFamily="34" charset="0"/>
                  </a:endParaRPr>
                </a:p>
              </p:txBody>
            </p:sp>
          </p:grpSp>
          <p:sp>
            <p:nvSpPr>
              <p:cNvPr id="10277" name="六边形 28"/>
              <p:cNvSpPr>
                <a:spLocks noChangeArrowheads="1"/>
              </p:cNvSpPr>
              <p:nvPr/>
            </p:nvSpPr>
            <p:spPr bwMode="auto">
              <a:xfrm>
                <a:off x="572769" y="1175816"/>
                <a:ext cx="1988834" cy="1714514"/>
              </a:xfrm>
              <a:prstGeom prst="hexagon">
                <a:avLst>
                  <a:gd name="adj" fmla="val 30036"/>
                  <a:gd name="vf" fmla="val 115470"/>
                </a:avLst>
              </a:prstGeom>
              <a:noFill/>
              <a:ln w="12700">
                <a:solidFill>
                  <a:schemeClr val="bg1"/>
                </a:solidFill>
                <a:prstDash val="dash"/>
                <a:miter lim="800000"/>
                <a:headEnd/>
                <a:tailEnd/>
              </a:ln>
            </p:spPr>
            <p:txBody>
              <a:bodyPr anchor="ctr"/>
              <a:lstStyle/>
              <a:p>
                <a:pPr algn="ctr"/>
                <a:endParaRPr lang="zh-CN" altLang="en-US">
                  <a:solidFill>
                    <a:srgbClr val="FFFFFF"/>
                  </a:solidFill>
                  <a:latin typeface="Calibri" pitchFamily="34" charset="0"/>
                </a:endParaRPr>
              </a:p>
            </p:txBody>
          </p:sp>
          <p:sp>
            <p:nvSpPr>
              <p:cNvPr id="10278" name="燕尾形 29"/>
              <p:cNvSpPr>
                <a:spLocks noChangeArrowheads="1"/>
              </p:cNvSpPr>
              <p:nvPr/>
            </p:nvSpPr>
            <p:spPr bwMode="auto">
              <a:xfrm>
                <a:off x="2132974" y="1175818"/>
                <a:ext cx="1643074" cy="1714512"/>
              </a:xfrm>
              <a:prstGeom prst="chevron">
                <a:avLst>
                  <a:gd name="adj" fmla="val 30065"/>
                </a:avLst>
              </a:prstGeom>
              <a:noFill/>
              <a:ln w="12700">
                <a:solidFill>
                  <a:schemeClr val="bg1"/>
                </a:solidFill>
                <a:prstDash val="dash"/>
                <a:miter lim="800000"/>
                <a:headEnd/>
                <a:tailEnd/>
              </a:ln>
            </p:spPr>
            <p:txBody>
              <a:bodyPr anchor="ctr"/>
              <a:lstStyle/>
              <a:p>
                <a:pPr algn="ctr"/>
                <a:endParaRPr lang="zh-CN" altLang="en-US">
                  <a:latin typeface="Calibri" pitchFamily="34" charset="0"/>
                </a:endParaRPr>
              </a:p>
            </p:txBody>
          </p:sp>
          <p:sp>
            <p:nvSpPr>
              <p:cNvPr id="10279" name="燕尾形 30"/>
              <p:cNvSpPr>
                <a:spLocks noChangeArrowheads="1"/>
              </p:cNvSpPr>
              <p:nvPr/>
            </p:nvSpPr>
            <p:spPr bwMode="auto">
              <a:xfrm rot="-7200000">
                <a:off x="35719" y="-35719"/>
                <a:ext cx="1643074" cy="1714512"/>
              </a:xfrm>
              <a:prstGeom prst="chevron">
                <a:avLst>
                  <a:gd name="adj" fmla="val 30065"/>
                </a:avLst>
              </a:prstGeom>
              <a:noFill/>
              <a:ln w="12700">
                <a:solidFill>
                  <a:schemeClr val="bg1"/>
                </a:solidFill>
                <a:prstDash val="dash"/>
                <a:miter lim="800000"/>
                <a:headEnd/>
                <a:tailEnd/>
              </a:ln>
            </p:spPr>
            <p:txBody>
              <a:bodyPr anchor="ctr"/>
              <a:lstStyle/>
              <a:p>
                <a:pPr algn="ctr"/>
                <a:endParaRPr lang="zh-CN" altLang="en-US">
                  <a:latin typeface="Calibri" pitchFamily="34" charset="0"/>
                </a:endParaRPr>
              </a:p>
            </p:txBody>
          </p:sp>
          <p:sp>
            <p:nvSpPr>
              <p:cNvPr id="10280" name="燕尾形 31"/>
              <p:cNvSpPr>
                <a:spLocks noChangeArrowheads="1"/>
              </p:cNvSpPr>
              <p:nvPr/>
            </p:nvSpPr>
            <p:spPr bwMode="auto">
              <a:xfrm rot="7200000">
                <a:off x="35719" y="2387356"/>
                <a:ext cx="1643074" cy="1714512"/>
              </a:xfrm>
              <a:prstGeom prst="chevron">
                <a:avLst>
                  <a:gd name="adj" fmla="val 30065"/>
                </a:avLst>
              </a:prstGeom>
              <a:noFill/>
              <a:ln w="12700">
                <a:solidFill>
                  <a:schemeClr val="bg1"/>
                </a:solidFill>
                <a:prstDash val="dash"/>
                <a:miter lim="800000"/>
                <a:headEnd/>
                <a:tailEnd/>
              </a:ln>
            </p:spPr>
            <p:txBody>
              <a:bodyPr anchor="ctr"/>
              <a:lstStyle/>
              <a:p>
                <a:pPr algn="ctr"/>
                <a:endParaRPr lang="zh-CN" altLang="en-US">
                  <a:latin typeface="Calibri" pitchFamily="34" charset="0"/>
                </a:endParaRPr>
              </a:p>
            </p:txBody>
          </p:sp>
        </p:grpSp>
        <p:grpSp>
          <p:nvGrpSpPr>
            <p:cNvPr id="9" name="Group 23"/>
            <p:cNvGrpSpPr>
              <a:grpSpLocks/>
            </p:cNvGrpSpPr>
            <p:nvPr/>
          </p:nvGrpSpPr>
          <p:grpSpPr bwMode="auto">
            <a:xfrm>
              <a:off x="4181575" y="-228990"/>
              <a:ext cx="2764129" cy="3082761"/>
              <a:chOff x="0" y="0"/>
              <a:chExt cx="2115312" cy="2359152"/>
            </a:xfrm>
          </p:grpSpPr>
          <p:pic>
            <p:nvPicPr>
              <p:cNvPr id="10271" name="燕尾形 33"/>
              <p:cNvPicPr>
                <a:picLocks noChangeArrowheads="1"/>
              </p:cNvPicPr>
              <p:nvPr/>
            </p:nvPicPr>
            <p:blipFill>
              <a:blip r:embed="rId8" cstate="print"/>
              <a:srcRect/>
              <a:stretch>
                <a:fillRect/>
              </a:stretch>
            </p:blipFill>
            <p:spPr bwMode="auto">
              <a:xfrm>
                <a:off x="0" y="0"/>
                <a:ext cx="2115312" cy="2359152"/>
              </a:xfrm>
              <a:prstGeom prst="rect">
                <a:avLst/>
              </a:prstGeom>
              <a:noFill/>
              <a:ln w="9525">
                <a:noFill/>
                <a:miter lim="800000"/>
                <a:headEnd/>
                <a:tailEnd/>
              </a:ln>
            </p:spPr>
          </p:pic>
          <p:sp>
            <p:nvSpPr>
              <p:cNvPr id="10272" name="Text Box 25"/>
              <p:cNvSpPr txBox="1">
                <a:spLocks noChangeArrowheads="1"/>
              </p:cNvSpPr>
              <p:nvPr/>
            </p:nvSpPr>
            <p:spPr bwMode="auto">
              <a:xfrm rot="7200000">
                <a:off x="186100" y="685795"/>
                <a:ext cx="1544233" cy="1312069"/>
              </a:xfrm>
              <a:prstGeom prst="rect">
                <a:avLst/>
              </a:prstGeom>
              <a:noFill/>
              <a:ln w="9525">
                <a:noFill/>
                <a:miter lim="800000"/>
                <a:headEnd/>
                <a:tailEnd/>
              </a:ln>
            </p:spPr>
            <p:txBody>
              <a:bodyPr anchor="ctr"/>
              <a:lstStyle/>
              <a:p>
                <a:pPr algn="ctr"/>
                <a:endParaRPr lang="zh-CN" altLang="en-US">
                  <a:latin typeface="Calibri" pitchFamily="34" charset="0"/>
                </a:endParaRPr>
              </a:p>
            </p:txBody>
          </p:sp>
        </p:grpSp>
        <p:grpSp>
          <p:nvGrpSpPr>
            <p:cNvPr id="10" name="Group 26"/>
            <p:cNvGrpSpPr>
              <a:grpSpLocks/>
            </p:cNvGrpSpPr>
            <p:nvPr/>
          </p:nvGrpSpPr>
          <p:grpSpPr bwMode="auto">
            <a:xfrm>
              <a:off x="-8431" y="2901566"/>
              <a:ext cx="3066829" cy="1728577"/>
              <a:chOff x="0" y="0"/>
              <a:chExt cx="2346960" cy="1322832"/>
            </a:xfrm>
          </p:grpSpPr>
          <p:pic>
            <p:nvPicPr>
              <p:cNvPr id="10269" name="燕尾形 35"/>
              <p:cNvPicPr>
                <a:picLocks noChangeArrowheads="1"/>
              </p:cNvPicPr>
              <p:nvPr/>
            </p:nvPicPr>
            <p:blipFill>
              <a:blip r:embed="rId9" cstate="print"/>
              <a:srcRect/>
              <a:stretch>
                <a:fillRect/>
              </a:stretch>
            </p:blipFill>
            <p:spPr bwMode="auto">
              <a:xfrm>
                <a:off x="0" y="0"/>
                <a:ext cx="2346960" cy="1322832"/>
              </a:xfrm>
              <a:prstGeom prst="rect">
                <a:avLst/>
              </a:prstGeom>
              <a:noFill/>
              <a:ln w="9525">
                <a:noFill/>
                <a:miter lim="800000"/>
                <a:headEnd/>
                <a:tailEnd/>
              </a:ln>
            </p:spPr>
          </p:pic>
          <p:sp>
            <p:nvSpPr>
              <p:cNvPr id="10270" name="Text Box 28"/>
              <p:cNvSpPr txBox="1">
                <a:spLocks noChangeArrowheads="1"/>
              </p:cNvSpPr>
              <p:nvPr/>
            </p:nvSpPr>
            <p:spPr bwMode="auto">
              <a:xfrm>
                <a:off x="400926" y="5532"/>
                <a:ext cx="1544233" cy="1312069"/>
              </a:xfrm>
              <a:prstGeom prst="rect">
                <a:avLst/>
              </a:prstGeom>
              <a:noFill/>
              <a:ln w="9525">
                <a:noFill/>
                <a:miter lim="800000"/>
                <a:headEnd/>
                <a:tailEnd/>
              </a:ln>
            </p:spPr>
            <p:txBody>
              <a:bodyPr anchor="ctr"/>
              <a:lstStyle/>
              <a:p>
                <a:pPr algn="ctr"/>
                <a:endParaRPr lang="zh-CN" altLang="en-US">
                  <a:latin typeface="Calibri" pitchFamily="34" charset="0"/>
                </a:endParaRPr>
              </a:p>
            </p:txBody>
          </p:sp>
        </p:grpSp>
      </p:grpSp>
      <p:grpSp>
        <p:nvGrpSpPr>
          <p:cNvPr id="11" name="Group 29"/>
          <p:cNvGrpSpPr>
            <a:grpSpLocks noChangeAspect="1"/>
          </p:cNvGrpSpPr>
          <p:nvPr/>
        </p:nvGrpSpPr>
        <p:grpSpPr bwMode="auto">
          <a:xfrm>
            <a:off x="2174875" y="1739900"/>
            <a:ext cx="3511550" cy="3671888"/>
            <a:chOff x="0" y="0"/>
            <a:chExt cx="3511332" cy="3671639"/>
          </a:xfrm>
        </p:grpSpPr>
        <p:pic>
          <p:nvPicPr>
            <p:cNvPr id="10262" name="图片 38" descr="2.png"/>
            <p:cNvPicPr>
              <a:picLocks noChangeAspect="1" noChangeArrowheads="1"/>
            </p:cNvPicPr>
            <p:nvPr/>
          </p:nvPicPr>
          <p:blipFill>
            <a:blip r:embed="rId10" cstate="print">
              <a:lum bright="100000" contrast="-100000"/>
            </a:blip>
            <a:srcRect/>
            <a:stretch>
              <a:fillRect/>
            </a:stretch>
          </p:blipFill>
          <p:spPr bwMode="auto">
            <a:xfrm rot="2854136">
              <a:off x="-131345" y="1061106"/>
              <a:ext cx="1324867" cy="1062178"/>
            </a:xfrm>
            <a:prstGeom prst="rect">
              <a:avLst/>
            </a:prstGeom>
            <a:noFill/>
            <a:ln w="9525">
              <a:noFill/>
              <a:miter lim="800000"/>
              <a:headEnd/>
              <a:tailEnd/>
            </a:ln>
          </p:spPr>
        </p:pic>
        <p:pic>
          <p:nvPicPr>
            <p:cNvPr id="10263" name="图片 39" descr="2.png"/>
            <p:cNvPicPr>
              <a:picLocks noChangeAspect="1" noChangeArrowheads="1"/>
            </p:cNvPicPr>
            <p:nvPr/>
          </p:nvPicPr>
          <p:blipFill>
            <a:blip r:embed="rId10" cstate="print">
              <a:lum bright="100000" contrast="-100000"/>
            </a:blip>
            <a:srcRect/>
            <a:stretch>
              <a:fillRect/>
            </a:stretch>
          </p:blipFill>
          <p:spPr bwMode="auto">
            <a:xfrm rot="10256740">
              <a:off x="2186465" y="0"/>
              <a:ext cx="1324867" cy="1062178"/>
            </a:xfrm>
            <a:prstGeom prst="rect">
              <a:avLst/>
            </a:prstGeom>
            <a:noFill/>
            <a:ln w="9525">
              <a:noFill/>
              <a:miter lim="800000"/>
              <a:headEnd/>
              <a:tailEnd/>
            </a:ln>
          </p:spPr>
        </p:pic>
        <p:pic>
          <p:nvPicPr>
            <p:cNvPr id="10264" name="图片 40" descr="2.png"/>
            <p:cNvPicPr>
              <a:picLocks noChangeAspect="1" noChangeArrowheads="1"/>
            </p:cNvPicPr>
            <p:nvPr/>
          </p:nvPicPr>
          <p:blipFill>
            <a:blip r:embed="rId10" cstate="print">
              <a:lum bright="100000" contrast="-100000"/>
            </a:blip>
            <a:srcRect/>
            <a:stretch>
              <a:fillRect/>
            </a:stretch>
          </p:blipFill>
          <p:spPr bwMode="auto">
            <a:xfrm rot="-3965665">
              <a:off x="1988359" y="2478116"/>
              <a:ext cx="1324867" cy="1062178"/>
            </a:xfrm>
            <a:prstGeom prst="rect">
              <a:avLst/>
            </a:prstGeom>
            <a:noFill/>
            <a:ln w="9525">
              <a:noFill/>
              <a:miter lim="800000"/>
              <a:headEnd/>
              <a:tailEnd/>
            </a:ln>
          </p:spPr>
        </p:pic>
      </p:grpSp>
      <p:grpSp>
        <p:nvGrpSpPr>
          <p:cNvPr id="12" name="Group 33"/>
          <p:cNvGrpSpPr>
            <a:grpSpLocks/>
          </p:cNvGrpSpPr>
          <p:nvPr/>
        </p:nvGrpSpPr>
        <p:grpSpPr bwMode="auto">
          <a:xfrm>
            <a:off x="3357563" y="2071688"/>
            <a:ext cx="2143125" cy="2584450"/>
            <a:chOff x="0" y="0"/>
            <a:chExt cx="2143140" cy="2585039"/>
          </a:xfrm>
        </p:grpSpPr>
        <p:sp>
          <p:nvSpPr>
            <p:cNvPr id="10258" name="TextBox 47"/>
            <p:cNvSpPr txBox="1">
              <a:spLocks noChangeArrowheads="1"/>
            </p:cNvSpPr>
            <p:nvPr/>
          </p:nvSpPr>
          <p:spPr bwMode="auto">
            <a:xfrm>
              <a:off x="0" y="0"/>
              <a:ext cx="428628" cy="584775"/>
            </a:xfrm>
            <a:prstGeom prst="rect">
              <a:avLst/>
            </a:prstGeom>
            <a:noFill/>
            <a:ln w="9525">
              <a:noFill/>
              <a:miter lim="800000"/>
              <a:headEnd/>
              <a:tailEnd/>
            </a:ln>
          </p:spPr>
          <p:txBody>
            <a:bodyPr>
              <a:spAutoFit/>
            </a:bodyPr>
            <a:lstStyle/>
            <a:p>
              <a:pPr algn="r" rtl="1"/>
              <a:r>
                <a:rPr lang="ar-SA" altLang="zh-CN" sz="3200" b="1" smtClean="0">
                  <a:solidFill>
                    <a:schemeClr val="bg1"/>
                  </a:solidFill>
                  <a:latin typeface="Microsoft YaHei" pitchFamily="34" charset="-122"/>
                  <a:ea typeface="Microsoft YaHei" pitchFamily="34" charset="-122"/>
                </a:rPr>
                <a:t>1</a:t>
              </a:r>
              <a:endParaRPr lang="zh-CN" altLang="en-US" sz="3200" b="1">
                <a:solidFill>
                  <a:schemeClr val="bg1"/>
                </a:solidFill>
                <a:latin typeface="Traditional Arabic" pitchFamily="18" charset="-78"/>
                <a:cs typeface="Traditional Arabic" pitchFamily="18" charset="-78"/>
              </a:endParaRPr>
            </a:p>
          </p:txBody>
        </p:sp>
        <p:sp>
          <p:nvSpPr>
            <p:cNvPr id="10259" name="TextBox 48"/>
            <p:cNvSpPr txBox="1">
              <a:spLocks noChangeArrowheads="1"/>
            </p:cNvSpPr>
            <p:nvPr/>
          </p:nvSpPr>
          <p:spPr bwMode="auto">
            <a:xfrm>
              <a:off x="1714512" y="1071570"/>
              <a:ext cx="428628" cy="584775"/>
            </a:xfrm>
            <a:prstGeom prst="rect">
              <a:avLst/>
            </a:prstGeom>
            <a:noFill/>
            <a:ln w="9525">
              <a:noFill/>
              <a:miter lim="800000"/>
              <a:headEnd/>
              <a:tailEnd/>
            </a:ln>
          </p:spPr>
          <p:txBody>
            <a:bodyPr>
              <a:spAutoFit/>
            </a:bodyPr>
            <a:lstStyle/>
            <a:p>
              <a:pPr algn="r" rtl="1"/>
              <a:r>
                <a:rPr lang="ar-SA" altLang="zh-CN" sz="3200" b="1" smtClean="0">
                  <a:solidFill>
                    <a:schemeClr val="bg1"/>
                  </a:solidFill>
                  <a:latin typeface="Microsoft YaHei" pitchFamily="34" charset="-122"/>
                  <a:ea typeface="Microsoft YaHei" pitchFamily="34" charset="-122"/>
                </a:rPr>
                <a:t>2</a:t>
              </a:r>
              <a:endParaRPr lang="zh-CN" altLang="en-US" sz="3200" b="1">
                <a:solidFill>
                  <a:schemeClr val="bg1"/>
                </a:solidFill>
                <a:latin typeface="Traditional Arabic" pitchFamily="18" charset="-78"/>
                <a:cs typeface="Traditional Arabic" pitchFamily="18" charset="-78"/>
              </a:endParaRPr>
            </a:p>
          </p:txBody>
        </p:sp>
        <p:sp>
          <p:nvSpPr>
            <p:cNvPr id="10260" name="TextBox 49"/>
            <p:cNvSpPr txBox="1">
              <a:spLocks noChangeArrowheads="1"/>
            </p:cNvSpPr>
            <p:nvPr/>
          </p:nvSpPr>
          <p:spPr bwMode="auto">
            <a:xfrm>
              <a:off x="0" y="2000264"/>
              <a:ext cx="571504" cy="584775"/>
            </a:xfrm>
            <a:prstGeom prst="rect">
              <a:avLst/>
            </a:prstGeom>
            <a:noFill/>
            <a:ln w="9525">
              <a:noFill/>
              <a:miter lim="800000"/>
              <a:headEnd/>
              <a:tailEnd/>
            </a:ln>
          </p:spPr>
          <p:txBody>
            <a:bodyPr>
              <a:spAutoFit/>
            </a:bodyPr>
            <a:lstStyle/>
            <a:p>
              <a:pPr algn="r" rtl="1"/>
              <a:r>
                <a:rPr lang="ar-SA" altLang="zh-CN" sz="3200" b="1" smtClean="0">
                  <a:solidFill>
                    <a:schemeClr val="bg1"/>
                  </a:solidFill>
                  <a:latin typeface="Microsoft YaHei" pitchFamily="34" charset="-122"/>
                  <a:ea typeface="Microsoft YaHei" pitchFamily="34" charset="-122"/>
                </a:rPr>
                <a:t>3</a:t>
              </a:r>
              <a:endParaRPr lang="zh-CN" altLang="en-US" sz="3200" b="1">
                <a:solidFill>
                  <a:schemeClr val="bg1"/>
                </a:solidFill>
                <a:latin typeface="Traditional Arabic" pitchFamily="18" charset="-78"/>
                <a:cs typeface="Traditional Arabic" pitchFamily="18" charset="-78"/>
              </a:endParaRPr>
            </a:p>
          </p:txBody>
        </p:sp>
        <p:sp>
          <p:nvSpPr>
            <p:cNvPr id="10261" name="TextBox 50"/>
            <p:cNvSpPr txBox="1">
              <a:spLocks noChangeArrowheads="1"/>
            </p:cNvSpPr>
            <p:nvPr/>
          </p:nvSpPr>
          <p:spPr bwMode="auto">
            <a:xfrm>
              <a:off x="278335" y="853450"/>
              <a:ext cx="1080128" cy="1077463"/>
            </a:xfrm>
            <a:prstGeom prst="rect">
              <a:avLst/>
            </a:prstGeom>
            <a:noFill/>
            <a:ln w="9525">
              <a:noFill/>
              <a:miter lim="800000"/>
              <a:headEnd/>
              <a:tailEnd/>
            </a:ln>
          </p:spPr>
          <p:txBody>
            <a:bodyPr wrap="square">
              <a:spAutoFit/>
            </a:bodyPr>
            <a:lstStyle/>
            <a:p>
              <a:pPr lvl="0" algn="justLow" rtl="1"/>
              <a:r>
                <a:rPr lang="ar-SA" sz="1600" b="1" smtClean="0">
                  <a:solidFill>
                    <a:schemeClr val="bg1"/>
                  </a:solidFill>
                  <a:latin typeface="Traditional Arabic" pitchFamily="18" charset="-78"/>
                  <a:cs typeface="Traditional Arabic" pitchFamily="18" charset="-78"/>
                </a:rPr>
                <a:t>استهجان رفض المصطلح تتمحور حول ثلاث قضايا</a:t>
              </a:r>
              <a:endParaRPr lang="ar-SA" sz="1600" b="1" dirty="0">
                <a:solidFill>
                  <a:schemeClr val="bg1"/>
                </a:solidFill>
                <a:latin typeface="Traditional Arabic" pitchFamily="18" charset="-78"/>
                <a:cs typeface="Traditional Arabic" pitchFamily="18" charset="-78"/>
              </a:endParaRPr>
            </a:p>
          </p:txBody>
        </p:sp>
      </p:grpSp>
      <p:grpSp>
        <p:nvGrpSpPr>
          <p:cNvPr id="14" name="Group 41"/>
          <p:cNvGrpSpPr>
            <a:grpSpLocks/>
          </p:cNvGrpSpPr>
          <p:nvPr/>
        </p:nvGrpSpPr>
        <p:grpSpPr bwMode="auto">
          <a:xfrm>
            <a:off x="-855663" y="1985963"/>
            <a:ext cx="4141788" cy="1371599"/>
            <a:chOff x="0" y="0"/>
            <a:chExt cx="4143404" cy="1371610"/>
          </a:xfrm>
        </p:grpSpPr>
        <p:sp>
          <p:nvSpPr>
            <p:cNvPr id="11306" name="平行四边形 45"/>
            <p:cNvSpPr>
              <a:spLocks noChangeArrowheads="1"/>
            </p:cNvSpPr>
            <p:nvPr/>
          </p:nvSpPr>
          <p:spPr bwMode="auto">
            <a:xfrm>
              <a:off x="0" y="0"/>
              <a:ext cx="4143404" cy="1371610"/>
            </a:xfrm>
            <a:prstGeom prst="parallelogram">
              <a:avLst>
                <a:gd name="adj" fmla="val 58864"/>
              </a:avLst>
            </a:prstGeom>
            <a:gradFill rotWithShape="0">
              <a:gsLst>
                <a:gs pos="0">
                  <a:srgbClr val="FFCCCC"/>
                </a:gs>
                <a:gs pos="62000">
                  <a:srgbClr val="FFCCCC">
                    <a:alpha val="38000"/>
                  </a:srgbClr>
                </a:gs>
                <a:gs pos="100000">
                  <a:srgbClr val="FFFFFF">
                    <a:alpha val="0"/>
                  </a:srgbClr>
                </a:gs>
              </a:gsLst>
              <a:lin ang="0"/>
            </a:gradFill>
            <a:ln w="9525">
              <a:noFill/>
              <a:miter lim="800000"/>
              <a:headEnd/>
              <a:tailEnd/>
            </a:ln>
            <a:effectLst>
              <a:outerShdw dist="38100" dir="8100000" algn="ctr" rotWithShape="0">
                <a:srgbClr val="000000">
                  <a:alpha val="39000"/>
                </a:srgbClr>
              </a:outerShdw>
            </a:effectLst>
          </p:spPr>
          <p:txBody>
            <a:bodyPr anchor="ctr"/>
            <a:lstStyle/>
            <a:p>
              <a:pPr algn="ctr">
                <a:defRPr/>
              </a:pPr>
              <a:endParaRPr lang="zh-CN" altLang="en-US">
                <a:solidFill>
                  <a:srgbClr val="FFFFFF"/>
                </a:solidFill>
                <a:latin typeface="Calibri" pitchFamily="34" charset="0"/>
              </a:endParaRPr>
            </a:p>
          </p:txBody>
        </p:sp>
        <p:sp>
          <p:nvSpPr>
            <p:cNvPr id="10255" name="TextBox 54"/>
            <p:cNvSpPr txBox="1">
              <a:spLocks noChangeArrowheads="1"/>
            </p:cNvSpPr>
            <p:nvPr/>
          </p:nvSpPr>
          <p:spPr bwMode="auto">
            <a:xfrm>
              <a:off x="855997" y="74886"/>
              <a:ext cx="2556773" cy="1292672"/>
            </a:xfrm>
            <a:prstGeom prst="rect">
              <a:avLst/>
            </a:prstGeom>
            <a:noFill/>
            <a:ln w="9525">
              <a:noFill/>
              <a:miter lim="800000"/>
              <a:headEnd/>
              <a:tailEnd/>
            </a:ln>
          </p:spPr>
          <p:txBody>
            <a:bodyPr wrap="square">
              <a:spAutoFit/>
            </a:bodyPr>
            <a:lstStyle/>
            <a:p>
              <a:pPr lvl="0" algn="justLow" rtl="1"/>
              <a:r>
                <a:rPr lang="ar-SA" sz="2600" b="0" baseline="30000" dirty="0" smtClean="0">
                  <a:latin typeface="Traditional Arabic" pitchFamily="18" charset="-78"/>
                  <a:cs typeface="Traditional Arabic" pitchFamily="18" charset="-78"/>
                </a:rPr>
                <a:t>الدعوى بأن هذه المصطلحات قد وردت في الخطاب الشرعي، وبعضها ورد صريحاً في القرآن الكريم، دون نظر لمصدر المصطلح أو هدفه، أو الثقافة التي يحملها!</a:t>
              </a:r>
              <a:endParaRPr lang="ar-SA" sz="2600" b="0" dirty="0">
                <a:latin typeface="Traditional Arabic" pitchFamily="18" charset="-78"/>
                <a:cs typeface="Traditional Arabic" pitchFamily="18" charset="-78"/>
              </a:endParaRPr>
            </a:p>
          </p:txBody>
        </p:sp>
      </p:grpSp>
      <p:grpSp>
        <p:nvGrpSpPr>
          <p:cNvPr id="15" name="Group 44"/>
          <p:cNvGrpSpPr>
            <a:grpSpLocks/>
          </p:cNvGrpSpPr>
          <p:nvPr/>
        </p:nvGrpSpPr>
        <p:grpSpPr bwMode="auto">
          <a:xfrm>
            <a:off x="-793750" y="3500438"/>
            <a:ext cx="4008438" cy="1371600"/>
            <a:chOff x="0" y="0"/>
            <a:chExt cx="4009746" cy="1371610"/>
          </a:xfrm>
        </p:grpSpPr>
        <p:sp>
          <p:nvSpPr>
            <p:cNvPr id="11309" name="平行四边形 44"/>
            <p:cNvSpPr>
              <a:spLocks noChangeArrowheads="1"/>
            </p:cNvSpPr>
            <p:nvPr/>
          </p:nvSpPr>
          <p:spPr bwMode="auto">
            <a:xfrm flipH="1">
              <a:off x="0" y="0"/>
              <a:ext cx="4009746" cy="1371610"/>
            </a:xfrm>
            <a:prstGeom prst="parallelogram">
              <a:avLst>
                <a:gd name="adj" fmla="val 53893"/>
              </a:avLst>
            </a:prstGeom>
            <a:gradFill rotWithShape="0">
              <a:gsLst>
                <a:gs pos="0">
                  <a:srgbClr val="FFCCCC"/>
                </a:gs>
                <a:gs pos="62000">
                  <a:srgbClr val="FFCCCC">
                    <a:alpha val="38000"/>
                  </a:srgbClr>
                </a:gs>
                <a:gs pos="100000">
                  <a:srgbClr val="FFFFFF">
                    <a:alpha val="0"/>
                  </a:srgbClr>
                </a:gs>
              </a:gsLst>
              <a:lin ang="0"/>
            </a:gradFill>
            <a:ln w="9525">
              <a:noFill/>
              <a:miter lim="800000"/>
              <a:headEnd/>
              <a:tailEnd/>
            </a:ln>
            <a:effectLst>
              <a:outerShdw dist="38100" dir="8100000" algn="ctr" rotWithShape="0">
                <a:srgbClr val="000000">
                  <a:alpha val="39000"/>
                </a:srgbClr>
              </a:outerShdw>
            </a:effectLst>
          </p:spPr>
          <p:txBody>
            <a:bodyPr anchor="ctr"/>
            <a:lstStyle/>
            <a:p>
              <a:pPr algn="ctr">
                <a:defRPr/>
              </a:pPr>
              <a:endParaRPr lang="zh-CN" altLang="en-US">
                <a:solidFill>
                  <a:srgbClr val="FFFFFF"/>
                </a:solidFill>
                <a:latin typeface="Calibri" pitchFamily="34" charset="0"/>
              </a:endParaRPr>
            </a:p>
          </p:txBody>
        </p:sp>
        <p:sp>
          <p:nvSpPr>
            <p:cNvPr id="10253" name="TextBox 55"/>
            <p:cNvSpPr txBox="1">
              <a:spLocks noChangeArrowheads="1"/>
            </p:cNvSpPr>
            <p:nvPr/>
          </p:nvSpPr>
          <p:spPr bwMode="auto">
            <a:xfrm>
              <a:off x="794009" y="72579"/>
              <a:ext cx="2628641" cy="1292671"/>
            </a:xfrm>
            <a:prstGeom prst="rect">
              <a:avLst/>
            </a:prstGeom>
            <a:noFill/>
            <a:ln w="9525">
              <a:noFill/>
              <a:miter lim="800000"/>
              <a:headEnd/>
              <a:tailEnd/>
            </a:ln>
          </p:spPr>
          <p:txBody>
            <a:bodyPr wrap="square">
              <a:spAutoFit/>
            </a:bodyPr>
            <a:lstStyle/>
            <a:p>
              <a:pPr lvl="0" algn="justLow" rtl="1"/>
              <a:r>
                <a:rPr kumimoji="0" lang="ar-SA" sz="2600" b="0" i="0" u="none" strike="noStrike" cap="none" normalizeH="0" baseline="30000" dirty="0" smtClean="0">
                  <a:ln>
                    <a:noFill/>
                  </a:ln>
                  <a:effectLst/>
                  <a:latin typeface="Traditional Arabic" pitchFamily="18" charset="-78"/>
                  <a:ea typeface="Calibri" pitchFamily="34" charset="0"/>
                  <a:cs typeface="Traditional Arabic" pitchFamily="18" charset="-78"/>
                </a:rPr>
                <a:t>كثيراً ما نُتّهم بأننا خلقنا موقفاً سلبياً ضد الاستفادة من المصطلحات العالمية التي تحمل ثقافة حقوقية في حين تلقفها المجتمع بقبول واسع، ونبذها قد يتسبب في تخلفنا الفكري.</a:t>
              </a:r>
              <a:endParaRPr lang="ar-SA" sz="2600" dirty="0"/>
            </a:p>
          </p:txBody>
        </p:sp>
      </p:grpSp>
      <p:grpSp>
        <p:nvGrpSpPr>
          <p:cNvPr id="16" name="Group 47"/>
          <p:cNvGrpSpPr>
            <a:grpSpLocks/>
          </p:cNvGrpSpPr>
          <p:nvPr/>
        </p:nvGrpSpPr>
        <p:grpSpPr bwMode="auto">
          <a:xfrm>
            <a:off x="5572125" y="2714625"/>
            <a:ext cx="4000500" cy="2034684"/>
            <a:chOff x="0" y="0"/>
            <a:chExt cx="4000528" cy="1738568"/>
          </a:xfrm>
        </p:grpSpPr>
        <p:sp>
          <p:nvSpPr>
            <p:cNvPr id="11312" name="燕尾形 46"/>
            <p:cNvSpPr>
              <a:spLocks noChangeArrowheads="1"/>
            </p:cNvSpPr>
            <p:nvPr/>
          </p:nvSpPr>
          <p:spPr bwMode="auto">
            <a:xfrm>
              <a:off x="0" y="0"/>
              <a:ext cx="4000528" cy="1428760"/>
            </a:xfrm>
            <a:prstGeom prst="chevron">
              <a:avLst>
                <a:gd name="adj" fmla="val 25900"/>
              </a:avLst>
            </a:prstGeom>
            <a:gradFill rotWithShape="0">
              <a:gsLst>
                <a:gs pos="0">
                  <a:srgbClr val="FFCCCC"/>
                </a:gs>
                <a:gs pos="62000">
                  <a:srgbClr val="FFCCCC">
                    <a:alpha val="38000"/>
                  </a:srgbClr>
                </a:gs>
                <a:gs pos="100000">
                  <a:srgbClr val="FFFFFF">
                    <a:alpha val="0"/>
                  </a:srgbClr>
                </a:gs>
              </a:gsLst>
              <a:lin ang="0"/>
            </a:gradFill>
            <a:ln w="9525">
              <a:noFill/>
              <a:miter lim="800000"/>
              <a:headEnd/>
              <a:tailEnd/>
            </a:ln>
            <a:effectLst>
              <a:outerShdw dist="38100" dir="8100000" algn="ctr" rotWithShape="0">
                <a:srgbClr val="000000">
                  <a:alpha val="39000"/>
                </a:srgbClr>
              </a:outerShdw>
            </a:effectLst>
          </p:spPr>
          <p:txBody>
            <a:bodyPr anchor="ctr"/>
            <a:lstStyle/>
            <a:p>
              <a:pPr algn="ctr">
                <a:defRPr/>
              </a:pPr>
              <a:endParaRPr lang="zh-CN" altLang="en-US">
                <a:latin typeface="Calibri" pitchFamily="34" charset="0"/>
              </a:endParaRPr>
            </a:p>
          </p:txBody>
        </p:sp>
        <p:sp>
          <p:nvSpPr>
            <p:cNvPr id="10251" name="TextBox 56"/>
            <p:cNvSpPr txBox="1">
              <a:spLocks noChangeArrowheads="1"/>
            </p:cNvSpPr>
            <p:nvPr/>
          </p:nvSpPr>
          <p:spPr bwMode="auto">
            <a:xfrm>
              <a:off x="440039" y="66304"/>
              <a:ext cx="3131862" cy="1672264"/>
            </a:xfrm>
            <a:prstGeom prst="rect">
              <a:avLst/>
            </a:prstGeom>
            <a:noFill/>
            <a:ln w="9525">
              <a:noFill/>
              <a:miter lim="800000"/>
              <a:headEnd/>
              <a:tailEnd/>
            </a:ln>
          </p:spPr>
          <p:txBody>
            <a:bodyPr wrap="square">
              <a:spAutoFit/>
            </a:bodyPr>
            <a:lstStyle/>
            <a:p>
              <a:pPr lvl="0" algn="justLow" rtl="1"/>
              <a:r>
                <a:rPr kumimoji="0" lang="ar-SA" sz="2800" b="0" i="0" u="none" strike="noStrike" cap="none" normalizeH="0" baseline="30000" dirty="0" smtClean="0">
                  <a:ln>
                    <a:noFill/>
                  </a:ln>
                  <a:effectLst/>
                  <a:latin typeface="Traditional Arabic" pitchFamily="18" charset="-78"/>
                  <a:ea typeface="Calibri" pitchFamily="34" charset="0"/>
                  <a:cs typeface="Traditional Arabic" pitchFamily="18" charset="-78"/>
                </a:rPr>
                <a:t>إغفال حقيقة عجز التعريب عن البلورة الثقافية للمصطلح عالمياً، باعتباره يحمل شحنات ثقافية تؤثر في مفهومه، والترجمة لا تقتصر على العناصر المختلفة للإطار </a:t>
              </a:r>
              <a:r>
                <a:rPr kumimoji="0" lang="ar-SA" sz="2800" b="0" i="0" u="none" strike="noStrike" cap="none" normalizeH="0" baseline="30000" dirty="0" err="1" smtClean="0">
                  <a:ln>
                    <a:noFill/>
                  </a:ln>
                  <a:effectLst/>
                  <a:latin typeface="Traditional Arabic" pitchFamily="18" charset="-78"/>
                  <a:ea typeface="Calibri" pitchFamily="34" charset="0"/>
                  <a:cs typeface="Traditional Arabic" pitchFamily="18" charset="-78"/>
                </a:rPr>
                <a:t>السيميولوجي</a:t>
              </a:r>
              <a:r>
                <a:rPr kumimoji="0" lang="ar-SA" sz="2800" b="0" i="0" u="none" strike="noStrike" cap="none" normalizeH="0" baseline="30000" dirty="0" smtClean="0">
                  <a:ln>
                    <a:noFill/>
                  </a:ln>
                  <a:effectLst/>
                  <a:latin typeface="Traditional Arabic" pitchFamily="18" charset="-78"/>
                  <a:ea typeface="Calibri" pitchFamily="34" charset="0"/>
                  <a:cs typeface="Traditional Arabic" pitchFamily="18" charset="-78"/>
                </a:rPr>
                <a:t>، بل تتعداه إلى بيئة المصطلح الذي انبثق منه هذا العنصر.</a:t>
              </a:r>
              <a:endParaRPr lang="ar-SA" sz="2800" b="0" dirty="0"/>
            </a:p>
          </p:txBody>
        </p:sp>
      </p:grpSp>
    </p:spTree>
    <p:extLst>
      <p:ext uri="{BB962C8B-B14F-4D97-AF65-F5344CB8AC3E}">
        <p14:creationId xmlns:p14="http://schemas.microsoft.com/office/powerpoint/2010/main" val="4225533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0" fill="hold" nodeType="withEffect">
                                  <p:stCondLst>
                                    <p:cond delay="10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par>
                          <p:cTn id="15" fill="hold">
                            <p:stCondLst>
                              <p:cond delay="600"/>
                            </p:stCondLst>
                            <p:childTnLst>
                              <p:par>
                                <p:cTn id="16" presetID="55" presetClass="entr" presetSubtype="0"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500" fill="hold"/>
                                        <p:tgtEl>
                                          <p:spTgt spid="12"/>
                                        </p:tgtEl>
                                        <p:attrNameLst>
                                          <p:attrName>ppt_w</p:attrName>
                                        </p:attrNameLst>
                                      </p:cBhvr>
                                      <p:tavLst>
                                        <p:tav tm="0">
                                          <p:val>
                                            <p:strVal val="#ppt_w*0.70"/>
                                          </p:val>
                                        </p:tav>
                                        <p:tav tm="100000">
                                          <p:val>
                                            <p:strVal val="#ppt_w"/>
                                          </p:val>
                                        </p:tav>
                                      </p:tavLst>
                                    </p:anim>
                                    <p:anim calcmode="lin" valueType="num">
                                      <p:cBhvr>
                                        <p:cTn id="19" dur="500" fill="hold"/>
                                        <p:tgtEl>
                                          <p:spTgt spid="12"/>
                                        </p:tgtEl>
                                        <p:attrNameLst>
                                          <p:attrName>ppt_h</p:attrName>
                                        </p:attrNameLst>
                                      </p:cBhvr>
                                      <p:tavLst>
                                        <p:tav tm="0">
                                          <p:val>
                                            <p:strVal val="#ppt_h"/>
                                          </p:val>
                                        </p:tav>
                                        <p:tav tm="100000">
                                          <p:val>
                                            <p:strVal val="#ppt_h"/>
                                          </p:val>
                                        </p:tav>
                                      </p:tavLst>
                                    </p:anim>
                                    <p:animEffect transition="in" filter="fade">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2"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slide(fromRight)">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8" fill="hold"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slide(fromLeft)">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2" fill="hold"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slide(fromRight)">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lstStyle/>
          <a:p>
            <a:endParaRPr lang="ar-SA"/>
          </a:p>
        </p:txBody>
      </p:sp>
      <p:sp>
        <p:nvSpPr>
          <p:cNvPr id="4" name="Rectangle 2"/>
          <p:cNvSpPr txBox="1">
            <a:spLocks noChangeArrowheads="1"/>
          </p:cNvSpPr>
          <p:nvPr/>
        </p:nvSpPr>
        <p:spPr>
          <a:xfrm>
            <a:off x="-107950" y="1268413"/>
            <a:ext cx="9296400" cy="1981200"/>
          </a:xfrm>
          <a:prstGeom prst="rect">
            <a:avLst/>
          </a:prstGeom>
        </p:spPr>
        <p:txBody>
          <a:bodyPr vert="horz" lIns="91440" tIns="45720" rIns="91440" bIns="45720" rtlCol="1">
            <a:normAutofit/>
            <a:scene3d>
              <a:camera prst="orthographicFront"/>
              <a:lightRig rig="glow" dir="tl">
                <a:rot lat="0" lon="0" rev="5400000"/>
              </a:lightRig>
            </a:scene3d>
            <a:sp3d contourW="12700">
              <a:bevelT w="25400" h="25400"/>
              <a:contourClr>
                <a:schemeClr val="accent6">
                  <a:shade val="73000"/>
                </a:schemeClr>
              </a:contourClr>
            </a:sp3d>
          </a:bodyPr>
          <a:lstStyle/>
          <a:p>
            <a:pPr marL="342900" marR="0" lvl="0" indent="-342900" algn="ctr" defTabSz="914400" rtl="1" eaLnBrk="1" fontAlgn="auto" latinLnBrk="0" hangingPunct="1">
              <a:lnSpc>
                <a:spcPct val="100000"/>
              </a:lnSpc>
              <a:spcBef>
                <a:spcPct val="20000"/>
              </a:spcBef>
              <a:spcAft>
                <a:spcPts val="0"/>
              </a:spcAft>
              <a:buClrTx/>
              <a:buSzTx/>
              <a:buFont typeface="Wingdings" pitchFamily="2" charset="2"/>
              <a:buNone/>
              <a:tabLst/>
              <a:defRPr/>
            </a:pPr>
            <a:r>
              <a:rPr kumimoji="0" lang="ar-SA" altLang="zh-CN" sz="8000" b="1" i="0" u="none" strike="noStrike" kern="1200" normalizeH="0" baseline="0" noProof="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uLnTx/>
                <a:uFillTx/>
                <a:latin typeface="Sakkal Majalla" pitchFamily="2" charset="-78"/>
                <a:cs typeface="Sakkal Majalla" pitchFamily="2" charset="-78"/>
              </a:rPr>
              <a:t>جغرافية </a:t>
            </a:r>
            <a:r>
              <a:rPr kumimoji="0" lang="ar-EG" altLang="zh-CN" sz="8000" b="1" i="0" u="none" strike="noStrike" kern="1200" normalizeH="0" baseline="0" noProof="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uLnTx/>
                <a:uFillTx/>
                <a:latin typeface="Sakkal Majalla" pitchFamily="2" charset="-78"/>
                <a:cs typeface="Sakkal Majalla" pitchFamily="2" charset="-78"/>
              </a:rPr>
              <a:t> </a:t>
            </a:r>
            <a:r>
              <a:rPr kumimoji="0" lang="ar-SA" altLang="zh-CN" sz="8000" b="1" i="0" u="none" strike="noStrike" kern="1200" normalizeH="0" baseline="0" noProof="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uLnTx/>
                <a:uFillTx/>
                <a:latin typeface="Sakkal Majalla" pitchFamily="2" charset="-78"/>
                <a:cs typeface="Sakkal Majalla" pitchFamily="2" charset="-78"/>
              </a:rPr>
              <a:t>المصطلح</a:t>
            </a:r>
            <a:endParaRPr kumimoji="0" lang="en-US" altLang="zh-CN" sz="8000" b="1" i="0" u="none" strike="noStrike" kern="1200" normalizeH="0" baseline="0" noProof="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uLnTx/>
              <a:uFillTx/>
              <a:latin typeface="Sakkal Majalla" pitchFamily="2" charset="-78"/>
              <a:cs typeface="Sakkal Majalla" pitchFamily="2" charset="-78"/>
            </a:endParaRPr>
          </a:p>
        </p:txBody>
      </p:sp>
      <p:pic>
        <p:nvPicPr>
          <p:cNvPr id="11266" name="Picture 2" descr="C:\Users\ساره\Desktop\عولمة الأسرة\First_second_third_worlds_map.svg.png"/>
          <p:cNvPicPr>
            <a:picLocks noChangeAspect="1" noChangeArrowheads="1"/>
          </p:cNvPicPr>
          <p:nvPr/>
        </p:nvPicPr>
        <p:blipFill>
          <a:blip r:embed="rId2" cstate="print"/>
          <a:srcRect/>
          <a:stretch>
            <a:fillRect/>
          </a:stretch>
        </p:blipFill>
        <p:spPr bwMode="auto">
          <a:xfrm>
            <a:off x="1835696" y="3068960"/>
            <a:ext cx="5821238" cy="2968831"/>
          </a:xfrm>
          <a:prstGeom prst="rect">
            <a:avLst/>
          </a:prstGeom>
          <a:noFill/>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6" name="Group 2"/>
          <p:cNvGrpSpPr>
            <a:grpSpLocks/>
          </p:cNvGrpSpPr>
          <p:nvPr/>
        </p:nvGrpSpPr>
        <p:grpSpPr bwMode="auto">
          <a:xfrm>
            <a:off x="3083141" y="572947"/>
            <a:ext cx="3764789" cy="671546"/>
            <a:chOff x="888217" y="-75933"/>
            <a:chExt cx="3765373" cy="671861"/>
          </a:xfrm>
        </p:grpSpPr>
        <p:sp>
          <p:nvSpPr>
            <p:cNvPr id="11292" name="TextBox 3"/>
            <p:cNvSpPr txBox="1">
              <a:spLocks noChangeArrowheads="1"/>
            </p:cNvSpPr>
            <p:nvPr/>
          </p:nvSpPr>
          <p:spPr bwMode="auto">
            <a:xfrm>
              <a:off x="888217" y="0"/>
              <a:ext cx="2993591" cy="543994"/>
            </a:xfrm>
            <a:prstGeom prst="rect">
              <a:avLst/>
            </a:prstGeom>
            <a:noFill/>
            <a:ln w="9525">
              <a:noFill/>
              <a:miter lim="800000"/>
              <a:headEnd/>
              <a:tailEnd/>
            </a:ln>
          </p:spPr>
          <p:txBody>
            <a:bodyPr wrap="none">
              <a:spAutoFit/>
            </a:bodyPr>
            <a:lstStyle/>
            <a:p>
              <a:pPr algn="ctr" rtl="1"/>
              <a:r>
                <a:rPr lang="ar-SA" sz="4400" b="1" baseline="30000" dirty="0" smtClean="0">
                  <a:latin typeface="Traditional Arabic" pitchFamily="18" charset="-78"/>
                  <a:cs typeface="Traditional Arabic" pitchFamily="18" charset="-78"/>
                </a:rPr>
                <a:t>مشكلة </a:t>
              </a:r>
              <a:r>
                <a:rPr lang="ar-SA" sz="4400" b="1" baseline="30000" dirty="0">
                  <a:latin typeface="Traditional Arabic" pitchFamily="18" charset="-78"/>
                  <a:cs typeface="Traditional Arabic" pitchFamily="18" charset="-78"/>
                </a:rPr>
                <a:t>المصطلحات الأممية:</a:t>
              </a:r>
              <a:endParaRPr lang="en-US" sz="4400" baseline="30000" dirty="0">
                <a:latin typeface="Traditional Arabic" pitchFamily="18" charset="-78"/>
                <a:cs typeface="Traditional Arabic" pitchFamily="18" charset="-78"/>
              </a:endParaRPr>
            </a:p>
          </p:txBody>
        </p:sp>
        <p:pic>
          <p:nvPicPr>
            <p:cNvPr id="11293" name="图片 13" descr="2.png"/>
            <p:cNvPicPr>
              <a:picLocks noChangeAspect="1" noChangeArrowheads="1"/>
            </p:cNvPicPr>
            <p:nvPr/>
          </p:nvPicPr>
          <p:blipFill>
            <a:blip r:embed="rId3" cstate="print"/>
            <a:srcRect/>
            <a:stretch>
              <a:fillRect/>
            </a:stretch>
          </p:blipFill>
          <p:spPr bwMode="auto">
            <a:xfrm rot="1422706">
              <a:off x="3815570" y="-75933"/>
              <a:ext cx="838020" cy="671861"/>
            </a:xfrm>
            <a:prstGeom prst="rect">
              <a:avLst/>
            </a:prstGeom>
            <a:noFill/>
            <a:ln w="9525">
              <a:noFill/>
              <a:miter lim="800000"/>
              <a:headEnd/>
              <a:tailEnd/>
            </a:ln>
          </p:spPr>
        </p:pic>
      </p:grpSp>
      <p:grpSp>
        <p:nvGrpSpPr>
          <p:cNvPr id="3" name="Group 6"/>
          <p:cNvGrpSpPr>
            <a:grpSpLocks/>
          </p:cNvGrpSpPr>
          <p:nvPr/>
        </p:nvGrpSpPr>
        <p:grpSpPr bwMode="auto">
          <a:xfrm>
            <a:off x="971600" y="2924944"/>
            <a:ext cx="6887095" cy="1180005"/>
            <a:chOff x="0" y="0"/>
            <a:chExt cx="3214710" cy="1180013"/>
          </a:xfrm>
        </p:grpSpPr>
        <p:sp>
          <p:nvSpPr>
            <p:cNvPr id="11290" name="圆角矩形 16"/>
            <p:cNvSpPr>
              <a:spLocks noChangeArrowheads="1"/>
            </p:cNvSpPr>
            <p:nvPr/>
          </p:nvSpPr>
          <p:spPr bwMode="auto">
            <a:xfrm>
              <a:off x="0" y="0"/>
              <a:ext cx="3214710" cy="1143008"/>
            </a:xfrm>
            <a:prstGeom prst="roundRect">
              <a:avLst>
                <a:gd name="adj" fmla="val 6884"/>
              </a:avLst>
            </a:prstGeom>
            <a:noFill/>
            <a:ln w="25400">
              <a:solidFill>
                <a:srgbClr val="3E003E"/>
              </a:solidFill>
              <a:round/>
              <a:headEnd/>
              <a:tailEnd/>
            </a:ln>
          </p:spPr>
          <p:txBody>
            <a:bodyPr anchor="ctr"/>
            <a:lstStyle/>
            <a:p>
              <a:pPr algn="ctr"/>
              <a:endParaRPr lang="zh-CN" altLang="en-US">
                <a:solidFill>
                  <a:srgbClr val="FFFFFF"/>
                </a:solidFill>
                <a:latin typeface="Calibri" pitchFamily="34" charset="0"/>
              </a:endParaRPr>
            </a:p>
          </p:txBody>
        </p:sp>
        <p:sp>
          <p:nvSpPr>
            <p:cNvPr id="11291" name="TextBox 20"/>
            <p:cNvSpPr txBox="1">
              <a:spLocks noChangeArrowheads="1"/>
            </p:cNvSpPr>
            <p:nvPr/>
          </p:nvSpPr>
          <p:spPr bwMode="auto">
            <a:xfrm>
              <a:off x="33611" y="72009"/>
              <a:ext cx="3092248" cy="1108004"/>
            </a:xfrm>
            <a:prstGeom prst="rect">
              <a:avLst/>
            </a:prstGeom>
            <a:noFill/>
            <a:ln w="9525">
              <a:noFill/>
              <a:miter lim="800000"/>
              <a:headEnd/>
              <a:tailEnd/>
            </a:ln>
          </p:spPr>
          <p:txBody>
            <a:bodyPr wrap="square">
              <a:spAutoFit/>
            </a:bodyPr>
            <a:lstStyle/>
            <a:p>
              <a:pPr algn="justLow" rtl="1"/>
              <a:r>
                <a:rPr lang="ar-SA" sz="2200" b="1" dirty="0">
                  <a:solidFill>
                    <a:srgbClr val="990099"/>
                  </a:solidFill>
                  <a:latin typeface="Traditional Arabic" pitchFamily="18" charset="-78"/>
                  <a:cs typeface="Traditional Arabic" pitchFamily="18" charset="-78"/>
                </a:rPr>
                <a:t>دمج المصطلحات الأممية في مصطلحات العلوم الأخرى كالعلوم الطبية والاقتصادية والسياسية ولا </a:t>
              </a:r>
              <a:r>
                <a:rPr lang="ar-SA" sz="2200" b="1" dirty="0" smtClean="0">
                  <a:solidFill>
                    <a:srgbClr val="990099"/>
                  </a:solidFill>
                  <a:latin typeface="Traditional Arabic" pitchFamily="18" charset="-78"/>
                  <a:cs typeface="Traditional Arabic" pitchFamily="18" charset="-78"/>
                </a:rPr>
                <a:t>أدل </a:t>
              </a:r>
              <a:r>
                <a:rPr lang="ar-SA" sz="2200" b="1" dirty="0">
                  <a:solidFill>
                    <a:srgbClr val="990099"/>
                  </a:solidFill>
                  <a:latin typeface="Traditional Arabic" pitchFamily="18" charset="-78"/>
                  <a:cs typeface="Traditional Arabic" pitchFamily="18" charset="-78"/>
                </a:rPr>
                <a:t>على ذلك من مصطلح الصحة الإنجابية </a:t>
              </a:r>
              <a:r>
                <a:rPr lang="ar-SA" sz="2200" b="1" dirty="0" smtClean="0">
                  <a:solidFill>
                    <a:srgbClr val="990099"/>
                  </a:solidFill>
                  <a:latin typeface="Traditional Arabic" pitchFamily="18" charset="-78"/>
                  <a:cs typeface="Traditional Arabic" pitchFamily="18" charset="-78"/>
                </a:rPr>
                <a:t>والجنسية</a:t>
              </a:r>
              <a:r>
                <a:rPr lang="ar-SA" sz="2200" b="1" dirty="0">
                  <a:solidFill>
                    <a:srgbClr val="990099"/>
                  </a:solidFill>
                  <a:latin typeface="Traditional Arabic" pitchFamily="18" charset="-78"/>
                  <a:cs typeface="Traditional Arabic" pitchFamily="18" charset="-78"/>
                </a:rPr>
                <a:t>، والتمكين, والكوتا، </a:t>
              </a:r>
              <a:r>
                <a:rPr lang="ar-SA" sz="2200" b="1" dirty="0" smtClean="0">
                  <a:solidFill>
                    <a:srgbClr val="990099"/>
                  </a:solidFill>
                  <a:latin typeface="Traditional Arabic" pitchFamily="18" charset="-78"/>
                  <a:cs typeface="Traditional Arabic" pitchFamily="18" charset="-78"/>
                </a:rPr>
                <a:t>وغيرها.</a:t>
              </a:r>
              <a:endParaRPr lang="zh-CN" altLang="en-US" sz="2200" b="1" dirty="0">
                <a:solidFill>
                  <a:srgbClr val="990099"/>
                </a:solidFill>
                <a:latin typeface="Traditional Arabic" pitchFamily="18" charset="-78"/>
                <a:ea typeface="Microsoft YaHei" pitchFamily="34" charset="-122"/>
                <a:cs typeface="Traditional Arabic" pitchFamily="18" charset="-78"/>
              </a:endParaRPr>
            </a:p>
          </p:txBody>
        </p:sp>
      </p:grpSp>
      <p:grpSp>
        <p:nvGrpSpPr>
          <p:cNvPr id="4" name="Group 9"/>
          <p:cNvGrpSpPr>
            <a:grpSpLocks/>
          </p:cNvGrpSpPr>
          <p:nvPr/>
        </p:nvGrpSpPr>
        <p:grpSpPr bwMode="auto">
          <a:xfrm>
            <a:off x="971600" y="1700808"/>
            <a:ext cx="6887096" cy="1221234"/>
            <a:chOff x="0" y="0"/>
            <a:chExt cx="3214710" cy="1221243"/>
          </a:xfrm>
        </p:grpSpPr>
        <p:sp>
          <p:nvSpPr>
            <p:cNvPr id="11288" name="圆角矩形 22"/>
            <p:cNvSpPr>
              <a:spLocks noChangeArrowheads="1"/>
            </p:cNvSpPr>
            <p:nvPr/>
          </p:nvSpPr>
          <p:spPr bwMode="auto">
            <a:xfrm>
              <a:off x="0" y="0"/>
              <a:ext cx="3214710" cy="1143008"/>
            </a:xfrm>
            <a:prstGeom prst="roundRect">
              <a:avLst>
                <a:gd name="adj" fmla="val 6884"/>
              </a:avLst>
            </a:prstGeom>
            <a:noFill/>
            <a:ln w="25400">
              <a:solidFill>
                <a:srgbClr val="3E003E"/>
              </a:solidFill>
              <a:round/>
              <a:headEnd/>
              <a:tailEnd/>
            </a:ln>
          </p:spPr>
          <p:txBody>
            <a:bodyPr anchor="ctr"/>
            <a:lstStyle/>
            <a:p>
              <a:pPr algn="ctr"/>
              <a:endParaRPr lang="zh-CN" altLang="en-US">
                <a:solidFill>
                  <a:srgbClr val="FFFFFF"/>
                </a:solidFill>
                <a:latin typeface="Calibri" pitchFamily="34" charset="0"/>
              </a:endParaRPr>
            </a:p>
          </p:txBody>
        </p:sp>
        <p:sp>
          <p:nvSpPr>
            <p:cNvPr id="11289" name="TextBox 24"/>
            <p:cNvSpPr txBox="1">
              <a:spLocks noChangeArrowheads="1"/>
            </p:cNvSpPr>
            <p:nvPr/>
          </p:nvSpPr>
          <p:spPr bwMode="auto">
            <a:xfrm>
              <a:off x="67223" y="144017"/>
              <a:ext cx="3025025" cy="1077226"/>
            </a:xfrm>
            <a:prstGeom prst="rect">
              <a:avLst/>
            </a:prstGeom>
            <a:noFill/>
            <a:ln w="9525">
              <a:noFill/>
              <a:miter lim="800000"/>
              <a:headEnd/>
              <a:tailEnd/>
            </a:ln>
          </p:spPr>
          <p:txBody>
            <a:bodyPr wrap="square">
              <a:spAutoFit/>
            </a:bodyPr>
            <a:lstStyle/>
            <a:p>
              <a:pPr lvl="0" algn="justLow" rtl="1"/>
              <a:r>
                <a:rPr lang="ar-SA" sz="3200" b="1" baseline="30000" dirty="0">
                  <a:solidFill>
                    <a:srgbClr val="BC7000"/>
                  </a:solidFill>
                  <a:latin typeface="Traditional Arabic" pitchFamily="18" charset="-78"/>
                  <a:cs typeface="Traditional Arabic" pitchFamily="18" charset="-78"/>
                </a:rPr>
                <a:t>التغير في مفهوم المصطلح الذي يُصاغ في أروقة الأمم المتحدة عن الاستخدام في مجتمعاتنا وفقاً للثقافة، بناء على الأصل الذي انبثق منه هذا المصطلح، مثل مصطلحات السلم، والعدل والمساواة، والحرية، ومضامينها وأصولها التاريخية. </a:t>
              </a:r>
              <a:endParaRPr lang="en-US" sz="3200" b="1" baseline="30000" dirty="0">
                <a:solidFill>
                  <a:srgbClr val="BC7000"/>
                </a:solidFill>
                <a:latin typeface="Traditional Arabic" pitchFamily="18" charset="-78"/>
                <a:cs typeface="Traditional Arabic" pitchFamily="18" charset="-78"/>
              </a:endParaRPr>
            </a:p>
          </p:txBody>
        </p:sp>
      </p:grpSp>
      <p:grpSp>
        <p:nvGrpSpPr>
          <p:cNvPr id="6" name="Group 15"/>
          <p:cNvGrpSpPr>
            <a:grpSpLocks/>
          </p:cNvGrpSpPr>
          <p:nvPr/>
        </p:nvGrpSpPr>
        <p:grpSpPr bwMode="auto">
          <a:xfrm rot="10800000">
            <a:off x="971600" y="4293096"/>
            <a:ext cx="6959104" cy="1728192"/>
            <a:chOff x="0" y="-252451"/>
            <a:chExt cx="3214710" cy="1395459"/>
          </a:xfrm>
        </p:grpSpPr>
        <p:sp>
          <p:nvSpPr>
            <p:cNvPr id="11284" name="圆角矩形 35"/>
            <p:cNvSpPr>
              <a:spLocks noChangeArrowheads="1"/>
            </p:cNvSpPr>
            <p:nvPr/>
          </p:nvSpPr>
          <p:spPr bwMode="auto">
            <a:xfrm>
              <a:off x="0" y="0"/>
              <a:ext cx="3214710" cy="1143008"/>
            </a:xfrm>
            <a:prstGeom prst="roundRect">
              <a:avLst>
                <a:gd name="adj" fmla="val 6884"/>
              </a:avLst>
            </a:prstGeom>
            <a:noFill/>
            <a:ln w="25400">
              <a:solidFill>
                <a:srgbClr val="3E003E"/>
              </a:solidFill>
              <a:round/>
              <a:headEnd/>
              <a:tailEnd/>
            </a:ln>
          </p:spPr>
          <p:txBody>
            <a:bodyPr anchor="ctr"/>
            <a:lstStyle/>
            <a:p>
              <a:pPr algn="ctr"/>
              <a:endParaRPr lang="zh-CN" altLang="en-US">
                <a:solidFill>
                  <a:srgbClr val="FFFFFF"/>
                </a:solidFill>
                <a:latin typeface="Calibri" pitchFamily="34" charset="0"/>
              </a:endParaRPr>
            </a:p>
          </p:txBody>
        </p:sp>
        <p:sp>
          <p:nvSpPr>
            <p:cNvPr id="11285" name="TextBox 34"/>
            <p:cNvSpPr txBox="1">
              <a:spLocks noChangeArrowheads="1"/>
            </p:cNvSpPr>
            <p:nvPr/>
          </p:nvSpPr>
          <p:spPr bwMode="auto">
            <a:xfrm rot="10800000">
              <a:off x="154459" y="-252451"/>
              <a:ext cx="3026987" cy="1323449"/>
            </a:xfrm>
            <a:prstGeom prst="rect">
              <a:avLst/>
            </a:prstGeom>
            <a:noFill/>
            <a:ln w="9525">
              <a:noFill/>
              <a:miter lim="800000"/>
              <a:headEnd/>
              <a:tailEnd/>
            </a:ln>
          </p:spPr>
          <p:txBody>
            <a:bodyPr wrap="square">
              <a:spAutoFit/>
            </a:bodyPr>
            <a:lstStyle/>
            <a:p>
              <a:pPr algn="justLow" rtl="1"/>
              <a:r>
                <a:rPr lang="ar-SA" sz="2000" b="1" dirty="0">
                  <a:solidFill>
                    <a:srgbClr val="FF3399"/>
                  </a:solidFill>
                  <a:latin typeface="Traditional Arabic" pitchFamily="18" charset="-78"/>
                  <a:cs typeface="Traditional Arabic" pitchFamily="18" charset="-78"/>
                </a:rPr>
                <a:t>تقديم المصطلحات دالة على مفاهيم غريبة عن اللغة التي توضع فيها هذه المصطلحات </a:t>
              </a:r>
              <a:r>
                <a:rPr lang="ar-SA" sz="2000" b="1" dirty="0" smtClean="0">
                  <a:solidFill>
                    <a:srgbClr val="FF3399"/>
                  </a:solidFill>
                  <a:latin typeface="Traditional Arabic" pitchFamily="18" charset="-78"/>
                  <a:cs typeface="Traditional Arabic" pitchFamily="18" charset="-78"/>
                </a:rPr>
                <a:t>مثل: </a:t>
              </a:r>
              <a:r>
                <a:rPr lang="ar-SA" sz="2000" b="1" dirty="0">
                  <a:solidFill>
                    <a:srgbClr val="FF3399"/>
                  </a:solidFill>
                  <a:latin typeface="Traditional Arabic" pitchFamily="18" charset="-78"/>
                  <a:cs typeface="Traditional Arabic" pitchFamily="18" charset="-78"/>
                </a:rPr>
                <a:t>مصطلح ( النوع الاجتماعي ) بناء على ترجمة (</a:t>
              </a:r>
              <a:r>
                <a:rPr lang="ar-SA" sz="2000" b="1" dirty="0" err="1">
                  <a:solidFill>
                    <a:srgbClr val="FF3399"/>
                  </a:solidFill>
                  <a:latin typeface="Traditional Arabic" pitchFamily="18" charset="-78"/>
                  <a:cs typeface="Traditional Arabic" pitchFamily="18" charset="-78"/>
                </a:rPr>
                <a:t>الجندر</a:t>
              </a:r>
              <a:r>
                <a:rPr lang="ar-SA" sz="2000" b="1" dirty="0">
                  <a:solidFill>
                    <a:srgbClr val="FF3399"/>
                  </a:solidFill>
                  <a:latin typeface="Traditional Arabic" pitchFamily="18" charset="-78"/>
                  <a:cs typeface="Traditional Arabic" pitchFamily="18" charset="-78"/>
                </a:rPr>
                <a:t>) المختلف فيها أصلاً، أو اختيار ترجمة ملبسة </a:t>
              </a:r>
              <a:r>
                <a:rPr lang="ar-SA" sz="2000" b="1" dirty="0" smtClean="0">
                  <a:solidFill>
                    <a:srgbClr val="FF3399"/>
                  </a:solidFill>
                  <a:latin typeface="Traditional Arabic" pitchFamily="18" charset="-78"/>
                  <a:cs typeface="Traditional Arabic" pitchFamily="18" charset="-78"/>
                </a:rPr>
                <a:t>للمصطلح, </a:t>
              </a:r>
              <a:r>
                <a:rPr lang="ar-SA" sz="2000" b="1" dirty="0">
                  <a:solidFill>
                    <a:srgbClr val="FF3399"/>
                  </a:solidFill>
                  <a:latin typeface="Traditional Arabic" pitchFamily="18" charset="-78"/>
                  <a:cs typeface="Traditional Arabic" pitchFamily="18" charset="-78"/>
                </a:rPr>
                <a:t>ومثال </a:t>
              </a:r>
              <a:r>
                <a:rPr lang="ar-SA" sz="2000" b="1" dirty="0" smtClean="0">
                  <a:solidFill>
                    <a:srgbClr val="FF3399"/>
                  </a:solidFill>
                  <a:latin typeface="Traditional Arabic" pitchFamily="18" charset="-78"/>
                  <a:cs typeface="Traditional Arabic" pitchFamily="18" charset="-78"/>
                </a:rPr>
                <a:t>ذلك: </a:t>
              </a:r>
              <a:r>
                <a:rPr lang="ar-SA" sz="2000" b="1" dirty="0">
                  <a:solidFill>
                    <a:srgbClr val="FF3399"/>
                  </a:solidFill>
                  <a:latin typeface="Traditional Arabic" pitchFamily="18" charset="-78"/>
                  <a:cs typeface="Traditional Arabic" pitchFamily="18" charset="-78"/>
                </a:rPr>
                <a:t>مصطلح (استقواء المرأة ) بـ ( تمكين المرأة ) وهي ترجمات موهمة </a:t>
              </a:r>
              <a:r>
                <a:rPr lang="ar-SA" sz="2000" b="1" dirty="0" smtClean="0">
                  <a:solidFill>
                    <a:srgbClr val="FF3399"/>
                  </a:solidFill>
                  <a:latin typeface="Traditional Arabic" pitchFamily="18" charset="-78"/>
                  <a:cs typeface="Traditional Arabic" pitchFamily="18" charset="-78"/>
                </a:rPr>
                <a:t>للمتلقي.</a:t>
              </a:r>
              <a:endParaRPr lang="zh-CN" altLang="en-US" sz="2000" b="1" dirty="0">
                <a:solidFill>
                  <a:srgbClr val="FF3399"/>
                </a:solidFill>
                <a:latin typeface="Traditional Arabic" pitchFamily="18" charset="-78"/>
                <a:ea typeface="Microsoft YaHei" pitchFamily="34" charset="-122"/>
                <a:cs typeface="Traditional Arabic" pitchFamily="18" charset="-78"/>
              </a:endParaRPr>
            </a:p>
          </p:txBody>
        </p:sp>
      </p:grpSp>
      <p:grpSp>
        <p:nvGrpSpPr>
          <p:cNvPr id="7" name="Group 18"/>
          <p:cNvGrpSpPr>
            <a:grpSpLocks/>
          </p:cNvGrpSpPr>
          <p:nvPr/>
        </p:nvGrpSpPr>
        <p:grpSpPr bwMode="auto">
          <a:xfrm>
            <a:off x="7524328" y="1988840"/>
            <a:ext cx="714375" cy="685800"/>
            <a:chOff x="0" y="0"/>
            <a:chExt cx="782745" cy="750466"/>
          </a:xfrm>
        </p:grpSpPr>
        <p:pic>
          <p:nvPicPr>
            <p:cNvPr id="11282" name="图片 37" descr="4.png"/>
            <p:cNvPicPr>
              <a:picLocks noChangeAspect="1" noChangeArrowheads="1"/>
            </p:cNvPicPr>
            <p:nvPr/>
          </p:nvPicPr>
          <p:blipFill>
            <a:blip r:embed="rId4" cstate="print"/>
            <a:srcRect/>
            <a:stretch>
              <a:fillRect/>
            </a:stretch>
          </p:blipFill>
          <p:spPr bwMode="auto">
            <a:xfrm>
              <a:off x="0" y="0"/>
              <a:ext cx="782745" cy="750466"/>
            </a:xfrm>
            <a:prstGeom prst="rect">
              <a:avLst/>
            </a:prstGeom>
            <a:noFill/>
            <a:ln w="9525">
              <a:noFill/>
              <a:miter lim="800000"/>
              <a:headEnd/>
              <a:tailEnd/>
            </a:ln>
          </p:spPr>
        </p:pic>
        <p:sp>
          <p:nvSpPr>
            <p:cNvPr id="11283" name="TextBox 38"/>
            <p:cNvSpPr txBox="1">
              <a:spLocks noChangeArrowheads="1"/>
            </p:cNvSpPr>
            <p:nvPr/>
          </p:nvSpPr>
          <p:spPr bwMode="auto">
            <a:xfrm>
              <a:off x="135850" y="178962"/>
              <a:ext cx="377981" cy="505197"/>
            </a:xfrm>
            <a:prstGeom prst="rect">
              <a:avLst/>
            </a:prstGeom>
            <a:noFill/>
            <a:ln w="9525">
              <a:noFill/>
              <a:miter lim="800000"/>
              <a:headEnd/>
              <a:tailEnd/>
            </a:ln>
          </p:spPr>
          <p:txBody>
            <a:bodyPr wrap="none">
              <a:spAutoFit/>
            </a:bodyPr>
            <a:lstStyle/>
            <a:p>
              <a:pPr algn="r" rtl="1"/>
              <a:r>
                <a:rPr lang="ar-SA" altLang="zh-CN" sz="2400" b="1" smtClean="0">
                  <a:solidFill>
                    <a:schemeClr val="bg1"/>
                  </a:solidFill>
                  <a:latin typeface="Traditional Arabic" pitchFamily="18" charset="-78"/>
                  <a:cs typeface="Traditional Arabic" pitchFamily="18" charset="-78"/>
                </a:rPr>
                <a:t>1</a:t>
              </a:r>
              <a:endParaRPr lang="zh-CN" altLang="en-US" sz="2400" b="1">
                <a:solidFill>
                  <a:schemeClr val="bg1"/>
                </a:solidFill>
                <a:latin typeface="Traditional Arabic" pitchFamily="18" charset="-78"/>
                <a:cs typeface="Traditional Arabic" pitchFamily="18" charset="-78"/>
              </a:endParaRPr>
            </a:p>
          </p:txBody>
        </p:sp>
      </p:grpSp>
      <p:grpSp>
        <p:nvGrpSpPr>
          <p:cNvPr id="8" name="Group 21"/>
          <p:cNvGrpSpPr>
            <a:grpSpLocks/>
          </p:cNvGrpSpPr>
          <p:nvPr/>
        </p:nvGrpSpPr>
        <p:grpSpPr bwMode="auto">
          <a:xfrm>
            <a:off x="7596336" y="3068960"/>
            <a:ext cx="714375" cy="685800"/>
            <a:chOff x="0" y="0"/>
            <a:chExt cx="782745" cy="750466"/>
          </a:xfrm>
        </p:grpSpPr>
        <p:pic>
          <p:nvPicPr>
            <p:cNvPr id="11280" name="图片 41" descr="4.png"/>
            <p:cNvPicPr>
              <a:picLocks noChangeAspect="1" noChangeArrowheads="1"/>
            </p:cNvPicPr>
            <p:nvPr/>
          </p:nvPicPr>
          <p:blipFill>
            <a:blip r:embed="rId4" cstate="print"/>
            <a:srcRect/>
            <a:stretch>
              <a:fillRect/>
            </a:stretch>
          </p:blipFill>
          <p:spPr bwMode="auto">
            <a:xfrm>
              <a:off x="0" y="0"/>
              <a:ext cx="782745" cy="750466"/>
            </a:xfrm>
            <a:prstGeom prst="rect">
              <a:avLst/>
            </a:prstGeom>
            <a:noFill/>
            <a:ln w="9525">
              <a:noFill/>
              <a:miter lim="800000"/>
              <a:headEnd/>
              <a:tailEnd/>
            </a:ln>
          </p:spPr>
        </p:pic>
        <p:sp>
          <p:nvSpPr>
            <p:cNvPr id="11281" name="TextBox 42"/>
            <p:cNvSpPr txBox="1">
              <a:spLocks noChangeArrowheads="1"/>
            </p:cNvSpPr>
            <p:nvPr/>
          </p:nvSpPr>
          <p:spPr bwMode="auto">
            <a:xfrm>
              <a:off x="157799" y="157596"/>
              <a:ext cx="392033" cy="505197"/>
            </a:xfrm>
            <a:prstGeom prst="rect">
              <a:avLst/>
            </a:prstGeom>
            <a:noFill/>
            <a:ln w="9525">
              <a:noFill/>
              <a:miter lim="800000"/>
              <a:headEnd/>
              <a:tailEnd/>
            </a:ln>
          </p:spPr>
          <p:txBody>
            <a:bodyPr wrap="none">
              <a:spAutoFit/>
            </a:bodyPr>
            <a:lstStyle/>
            <a:p>
              <a:pPr algn="r" rtl="1"/>
              <a:r>
                <a:rPr lang="ar-SA" altLang="zh-CN" sz="2400" b="1">
                  <a:solidFill>
                    <a:schemeClr val="bg1"/>
                  </a:solidFill>
                  <a:latin typeface="Calibri" pitchFamily="34" charset="0"/>
                </a:rPr>
                <a:t>2</a:t>
              </a:r>
              <a:endParaRPr lang="zh-CN" altLang="en-US" sz="2400" b="1">
                <a:solidFill>
                  <a:schemeClr val="bg1"/>
                </a:solidFill>
                <a:latin typeface="Calibri" pitchFamily="34" charset="0"/>
              </a:endParaRPr>
            </a:p>
          </p:txBody>
        </p:sp>
      </p:grpSp>
      <p:grpSp>
        <p:nvGrpSpPr>
          <p:cNvPr id="9" name="Group 24"/>
          <p:cNvGrpSpPr>
            <a:grpSpLocks/>
          </p:cNvGrpSpPr>
          <p:nvPr/>
        </p:nvGrpSpPr>
        <p:grpSpPr bwMode="auto">
          <a:xfrm>
            <a:off x="7596336" y="4509120"/>
            <a:ext cx="714375" cy="685800"/>
            <a:chOff x="0" y="0"/>
            <a:chExt cx="782745" cy="750466"/>
          </a:xfrm>
        </p:grpSpPr>
        <p:pic>
          <p:nvPicPr>
            <p:cNvPr id="11278" name="图片 44" descr="4.png"/>
            <p:cNvPicPr>
              <a:picLocks noChangeAspect="1" noChangeArrowheads="1"/>
            </p:cNvPicPr>
            <p:nvPr/>
          </p:nvPicPr>
          <p:blipFill>
            <a:blip r:embed="rId4" cstate="print"/>
            <a:srcRect/>
            <a:stretch>
              <a:fillRect/>
            </a:stretch>
          </p:blipFill>
          <p:spPr bwMode="auto">
            <a:xfrm>
              <a:off x="0" y="0"/>
              <a:ext cx="782745" cy="750466"/>
            </a:xfrm>
            <a:prstGeom prst="rect">
              <a:avLst/>
            </a:prstGeom>
            <a:noFill/>
            <a:ln w="9525">
              <a:noFill/>
              <a:miter lim="800000"/>
              <a:headEnd/>
              <a:tailEnd/>
            </a:ln>
          </p:spPr>
        </p:pic>
        <p:sp>
          <p:nvSpPr>
            <p:cNvPr id="11279" name="TextBox 45"/>
            <p:cNvSpPr txBox="1">
              <a:spLocks noChangeArrowheads="1"/>
            </p:cNvSpPr>
            <p:nvPr/>
          </p:nvSpPr>
          <p:spPr bwMode="auto">
            <a:xfrm>
              <a:off x="157799" y="157596"/>
              <a:ext cx="392033" cy="505197"/>
            </a:xfrm>
            <a:prstGeom prst="rect">
              <a:avLst/>
            </a:prstGeom>
            <a:noFill/>
            <a:ln w="9525">
              <a:noFill/>
              <a:miter lim="800000"/>
              <a:headEnd/>
              <a:tailEnd/>
            </a:ln>
          </p:spPr>
          <p:txBody>
            <a:bodyPr wrap="none">
              <a:spAutoFit/>
            </a:bodyPr>
            <a:lstStyle/>
            <a:p>
              <a:pPr algn="r" rtl="1"/>
              <a:r>
                <a:rPr lang="ar-SA" altLang="zh-CN" sz="2400" b="1" smtClean="0">
                  <a:solidFill>
                    <a:schemeClr val="bg1"/>
                  </a:solidFill>
                  <a:latin typeface="Calibri" pitchFamily="34" charset="0"/>
                </a:rPr>
                <a:t>3</a:t>
              </a:r>
              <a:endParaRPr lang="zh-CN" altLang="en-US" sz="2400" b="1">
                <a:solidFill>
                  <a:schemeClr val="bg1"/>
                </a:solidFill>
                <a:latin typeface="Calibri" pitchFamily="34" charset="0"/>
              </a:endParaRPr>
            </a:p>
          </p:txBody>
        </p:sp>
      </p:grpSp>
    </p:spTree>
    <p:extLst>
      <p:ext uri="{BB962C8B-B14F-4D97-AF65-F5344CB8AC3E}">
        <p14:creationId xmlns:p14="http://schemas.microsoft.com/office/powerpoint/2010/main" val="895934566"/>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52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 calcmode="lin" valueType="num">
                                      <p:cBhvr>
                                        <p:cTn id="14" dur="500" fill="hold"/>
                                        <p:tgtEl>
                                          <p:spTgt spid="4"/>
                                        </p:tgtEl>
                                        <p:attrNameLst>
                                          <p:attrName>ppt_x</p:attrName>
                                        </p:attrNameLst>
                                      </p:cBhvr>
                                      <p:tavLst>
                                        <p:tav tm="0">
                                          <p:val>
                                            <p:fltVal val="0.5"/>
                                          </p:val>
                                        </p:tav>
                                        <p:tav tm="100000">
                                          <p:val>
                                            <p:strVal val="#ppt_x"/>
                                          </p:val>
                                        </p:tav>
                                      </p:tavLst>
                                    </p:anim>
                                    <p:anim calcmode="lin" valueType="num">
                                      <p:cBhvr>
                                        <p:cTn id="15" dur="500" fill="hold"/>
                                        <p:tgtEl>
                                          <p:spTgt spid="4"/>
                                        </p:tgtEl>
                                        <p:attrNameLst>
                                          <p:attrName>ppt_y</p:attrName>
                                        </p:attrNameLst>
                                      </p:cBhvr>
                                      <p:tavLst>
                                        <p:tav tm="0">
                                          <p:val>
                                            <p:fltVal val="0.5"/>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3" presetClass="entr" presetSubtype="16"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childTnLst>
                                </p:cTn>
                              </p:par>
                              <p:par>
                                <p:cTn id="22" presetID="23" presetClass="entr" presetSubtype="528"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ppt_w</p:attrName>
                                        </p:attrNameLst>
                                      </p:cBhvr>
                                      <p:tavLst>
                                        <p:tav tm="0">
                                          <p:val>
                                            <p:fltVal val="0"/>
                                          </p:val>
                                        </p:tav>
                                        <p:tav tm="100000">
                                          <p:val>
                                            <p:strVal val="#ppt_w"/>
                                          </p:val>
                                        </p:tav>
                                      </p:tavLst>
                                    </p:anim>
                                    <p:anim calcmode="lin" valueType="num">
                                      <p:cBhvr>
                                        <p:cTn id="25" dur="500" fill="hold"/>
                                        <p:tgtEl>
                                          <p:spTgt spid="3"/>
                                        </p:tgtEl>
                                        <p:attrNameLst>
                                          <p:attrName>ppt_h</p:attrName>
                                        </p:attrNameLst>
                                      </p:cBhvr>
                                      <p:tavLst>
                                        <p:tav tm="0">
                                          <p:val>
                                            <p:fltVal val="0"/>
                                          </p:val>
                                        </p:tav>
                                        <p:tav tm="100000">
                                          <p:val>
                                            <p:strVal val="#ppt_h"/>
                                          </p:val>
                                        </p:tav>
                                      </p:tavLst>
                                    </p:anim>
                                    <p:anim calcmode="lin" valueType="num">
                                      <p:cBhvr>
                                        <p:cTn id="26" dur="500" fill="hold"/>
                                        <p:tgtEl>
                                          <p:spTgt spid="3"/>
                                        </p:tgtEl>
                                        <p:attrNameLst>
                                          <p:attrName>ppt_x</p:attrName>
                                        </p:attrNameLst>
                                      </p:cBhvr>
                                      <p:tavLst>
                                        <p:tav tm="0">
                                          <p:val>
                                            <p:fltVal val="0.5"/>
                                          </p:val>
                                        </p:tav>
                                        <p:tav tm="100000">
                                          <p:val>
                                            <p:strVal val="#ppt_x"/>
                                          </p:val>
                                        </p:tav>
                                      </p:tavLst>
                                    </p:anim>
                                    <p:anim calcmode="lin" valueType="num">
                                      <p:cBhvr>
                                        <p:cTn id="27" dur="500" fill="hold"/>
                                        <p:tgtEl>
                                          <p:spTgt spid="3"/>
                                        </p:tgtEl>
                                        <p:attrNameLst>
                                          <p:attrName>ppt_y</p:attrName>
                                        </p:attrNameLst>
                                      </p:cBhvr>
                                      <p:tavLst>
                                        <p:tav tm="0">
                                          <p:val>
                                            <p:fltVal val="0.5"/>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3" presetClass="entr" presetSubtype="16"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childTnLst>
                                </p:cTn>
                              </p:par>
                              <p:par>
                                <p:cTn id="34" presetID="23" presetClass="entr" presetSubtype="528" fill="hold" nodeType="with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p:cTn id="36" dur="500" fill="hold"/>
                                        <p:tgtEl>
                                          <p:spTgt spid="6"/>
                                        </p:tgtEl>
                                        <p:attrNameLst>
                                          <p:attrName>ppt_w</p:attrName>
                                        </p:attrNameLst>
                                      </p:cBhvr>
                                      <p:tavLst>
                                        <p:tav tm="0">
                                          <p:val>
                                            <p:fltVal val="0"/>
                                          </p:val>
                                        </p:tav>
                                        <p:tav tm="100000">
                                          <p:val>
                                            <p:strVal val="#ppt_w"/>
                                          </p:val>
                                        </p:tav>
                                      </p:tavLst>
                                    </p:anim>
                                    <p:anim calcmode="lin" valueType="num">
                                      <p:cBhvr>
                                        <p:cTn id="37" dur="500" fill="hold"/>
                                        <p:tgtEl>
                                          <p:spTgt spid="6"/>
                                        </p:tgtEl>
                                        <p:attrNameLst>
                                          <p:attrName>ppt_h</p:attrName>
                                        </p:attrNameLst>
                                      </p:cBhvr>
                                      <p:tavLst>
                                        <p:tav tm="0">
                                          <p:val>
                                            <p:fltVal val="0"/>
                                          </p:val>
                                        </p:tav>
                                        <p:tav tm="100000">
                                          <p:val>
                                            <p:strVal val="#ppt_h"/>
                                          </p:val>
                                        </p:tav>
                                      </p:tavLst>
                                    </p:anim>
                                    <p:anim calcmode="lin" valueType="num">
                                      <p:cBhvr>
                                        <p:cTn id="38" dur="500" fill="hold"/>
                                        <p:tgtEl>
                                          <p:spTgt spid="6"/>
                                        </p:tgtEl>
                                        <p:attrNameLst>
                                          <p:attrName>ppt_x</p:attrName>
                                        </p:attrNameLst>
                                      </p:cBhvr>
                                      <p:tavLst>
                                        <p:tav tm="0">
                                          <p:val>
                                            <p:fltVal val="0.5"/>
                                          </p:val>
                                        </p:tav>
                                        <p:tav tm="100000">
                                          <p:val>
                                            <p:strVal val="#ppt_x"/>
                                          </p:val>
                                        </p:tav>
                                      </p:tavLst>
                                    </p:anim>
                                    <p:anim calcmode="lin" valueType="num">
                                      <p:cBhvr>
                                        <p:cTn id="39" dur="500" fill="hold"/>
                                        <p:tgtEl>
                                          <p:spTgt spid="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1907704" y="1844824"/>
            <a:ext cx="7128792" cy="39604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600" b="1" dirty="0" smtClean="0">
                <a:solidFill>
                  <a:srgbClr val="A6A200"/>
                </a:solidFill>
              </a:rPr>
              <a:t>2- اليقين </a:t>
            </a:r>
            <a:r>
              <a:rPr lang="ar-SA" sz="3600" b="1" dirty="0">
                <a:solidFill>
                  <a:srgbClr val="A6A200"/>
                </a:solidFill>
              </a:rPr>
              <a:t>بصلاحية هذه الشريعة للتطبيق في كل زمان ومكان، وبشمولها لكل مناحي الحياة، والثقة التامة بهذا الدين, وأحكامه الكلية </a:t>
            </a:r>
            <a:r>
              <a:rPr lang="ar-SA" sz="3600" b="1" dirty="0" smtClean="0">
                <a:solidFill>
                  <a:srgbClr val="A6A200"/>
                </a:solidFill>
              </a:rPr>
              <a:t>والجزئية</a:t>
            </a:r>
            <a:r>
              <a:rPr lang="ar-SA" sz="3600" b="1" dirty="0">
                <a:solidFill>
                  <a:srgbClr val="A6A200"/>
                </a:solidFill>
              </a:rPr>
              <a:t>.</a:t>
            </a:r>
            <a:endParaRPr lang="ar-SA" sz="3600" b="1" dirty="0" smtClean="0">
              <a:solidFill>
                <a:srgbClr val="A6A200"/>
              </a:solidFill>
            </a:endParaRPr>
          </a:p>
          <a:p>
            <a:pPr algn="ctr"/>
            <a:r>
              <a:rPr lang="ar-SA" sz="3600" b="1" dirty="0" smtClean="0">
                <a:solidFill>
                  <a:srgbClr val="00CC99"/>
                </a:solidFill>
              </a:rPr>
              <a:t> </a:t>
            </a:r>
            <a:endParaRPr lang="ar-SA" sz="3600" b="1" dirty="0">
              <a:solidFill>
                <a:schemeClr val="accent5">
                  <a:lumMod val="75000"/>
                </a:schemeClr>
              </a:solidFill>
            </a:endParaRPr>
          </a:p>
          <a:p>
            <a:pPr algn="ctr"/>
            <a:r>
              <a:rPr lang="ar-SA" sz="3600" b="1" u="sng" dirty="0" smtClean="0">
                <a:solidFill>
                  <a:srgbClr val="D60093"/>
                </a:solidFill>
                <a:effectLst>
                  <a:glow rad="101600">
                    <a:srgbClr val="FFFF00">
                      <a:alpha val="60000"/>
                    </a:srgbClr>
                  </a:glow>
                </a:effectLst>
              </a:rPr>
              <a:t>والإيمان </a:t>
            </a:r>
            <a:r>
              <a:rPr lang="ar-SA" sz="3600" b="1" u="sng" dirty="0">
                <a:solidFill>
                  <a:srgbClr val="D60093"/>
                </a:solidFill>
                <a:effectLst>
                  <a:glow rad="101600">
                    <a:srgbClr val="FFFF00">
                      <a:alpha val="60000"/>
                    </a:srgbClr>
                  </a:glow>
                </a:effectLst>
              </a:rPr>
              <a:t>بأنه هو الخير كله، والعدل كله، والرحمة </a:t>
            </a:r>
            <a:r>
              <a:rPr lang="ar-SA" sz="3600" b="1" u="sng" dirty="0" smtClean="0">
                <a:solidFill>
                  <a:srgbClr val="D60093"/>
                </a:solidFill>
                <a:effectLst>
                  <a:glow rad="101600">
                    <a:srgbClr val="FFFF00">
                      <a:alpha val="60000"/>
                    </a:srgbClr>
                  </a:glow>
                </a:effectLst>
              </a:rPr>
              <a:t>كلها. </a:t>
            </a:r>
            <a:endParaRPr lang="ar-SA" sz="3600" u="sng" dirty="0">
              <a:solidFill>
                <a:srgbClr val="D60093"/>
              </a:solidFill>
              <a:effectLst>
                <a:glow rad="101600">
                  <a:srgbClr val="FFFF00">
                    <a:alpha val="60000"/>
                  </a:srgbClr>
                </a:glow>
              </a:effectLst>
            </a:endParaRPr>
          </a:p>
        </p:txBody>
      </p:sp>
    </p:spTree>
    <p:extLst>
      <p:ext uri="{BB962C8B-B14F-4D97-AF65-F5344CB8AC3E}">
        <p14:creationId xmlns:p14="http://schemas.microsoft.com/office/powerpoint/2010/main" val="1250113094"/>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4">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 calcmode="lin" valueType="num">
                                      <p:cBhvr>
                                        <p:cTn id="14"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4">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4">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 calcmode="lin" valueType="num">
                                      <p:cBhvr>
                                        <p:cTn id="21" dur="5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4">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3110985" y="607272"/>
            <a:ext cx="3764789" cy="671546"/>
            <a:chOff x="888217" y="-75933"/>
            <a:chExt cx="3765373" cy="671861"/>
          </a:xfrm>
        </p:grpSpPr>
        <p:sp>
          <p:nvSpPr>
            <p:cNvPr id="11292" name="TextBox 3"/>
            <p:cNvSpPr txBox="1">
              <a:spLocks noChangeArrowheads="1"/>
            </p:cNvSpPr>
            <p:nvPr/>
          </p:nvSpPr>
          <p:spPr bwMode="auto">
            <a:xfrm>
              <a:off x="888217" y="0"/>
              <a:ext cx="2993591" cy="543994"/>
            </a:xfrm>
            <a:prstGeom prst="rect">
              <a:avLst/>
            </a:prstGeom>
            <a:noFill/>
            <a:ln w="9525">
              <a:noFill/>
              <a:miter lim="800000"/>
              <a:headEnd/>
              <a:tailEnd/>
            </a:ln>
          </p:spPr>
          <p:txBody>
            <a:bodyPr wrap="none">
              <a:spAutoFit/>
            </a:bodyPr>
            <a:lstStyle/>
            <a:p>
              <a:pPr algn="r" rtl="1"/>
              <a:r>
                <a:rPr lang="ar-SA" sz="4400" b="1" baseline="30000" dirty="0" smtClean="0">
                  <a:latin typeface="Traditional Arabic" pitchFamily="18" charset="-78"/>
                  <a:cs typeface="Traditional Arabic" pitchFamily="18" charset="-78"/>
                </a:rPr>
                <a:t>مشكلة </a:t>
              </a:r>
              <a:r>
                <a:rPr lang="ar-SA" sz="4400" b="1" baseline="30000" dirty="0">
                  <a:latin typeface="Traditional Arabic" pitchFamily="18" charset="-78"/>
                  <a:cs typeface="Traditional Arabic" pitchFamily="18" charset="-78"/>
                </a:rPr>
                <a:t>المصطلحات الأممية:</a:t>
              </a:r>
              <a:endParaRPr lang="en-US" sz="4400" baseline="30000" dirty="0">
                <a:latin typeface="Traditional Arabic" pitchFamily="18" charset="-78"/>
                <a:cs typeface="Traditional Arabic" pitchFamily="18" charset="-78"/>
              </a:endParaRPr>
            </a:p>
          </p:txBody>
        </p:sp>
        <p:pic>
          <p:nvPicPr>
            <p:cNvPr id="11293" name="图片 13" descr="2.png"/>
            <p:cNvPicPr>
              <a:picLocks noChangeAspect="1" noChangeArrowheads="1"/>
            </p:cNvPicPr>
            <p:nvPr/>
          </p:nvPicPr>
          <p:blipFill>
            <a:blip r:embed="rId3" cstate="print"/>
            <a:srcRect/>
            <a:stretch>
              <a:fillRect/>
            </a:stretch>
          </p:blipFill>
          <p:spPr bwMode="auto">
            <a:xfrm rot="1422706">
              <a:off x="3815570" y="-75933"/>
              <a:ext cx="838020" cy="671861"/>
            </a:xfrm>
            <a:prstGeom prst="rect">
              <a:avLst/>
            </a:prstGeom>
            <a:noFill/>
            <a:ln w="9525">
              <a:noFill/>
              <a:miter lim="800000"/>
              <a:headEnd/>
              <a:tailEnd/>
            </a:ln>
          </p:spPr>
        </p:pic>
      </p:grpSp>
      <p:grpSp>
        <p:nvGrpSpPr>
          <p:cNvPr id="3" name="Group 6"/>
          <p:cNvGrpSpPr>
            <a:grpSpLocks/>
          </p:cNvGrpSpPr>
          <p:nvPr/>
        </p:nvGrpSpPr>
        <p:grpSpPr bwMode="auto">
          <a:xfrm>
            <a:off x="994421" y="3140970"/>
            <a:ext cx="6936284" cy="1323439"/>
            <a:chOff x="10652" y="72010"/>
            <a:chExt cx="3237670" cy="1323448"/>
          </a:xfrm>
        </p:grpSpPr>
        <p:sp>
          <p:nvSpPr>
            <p:cNvPr id="11290" name="圆角矩形 16"/>
            <p:cNvSpPr>
              <a:spLocks noChangeArrowheads="1"/>
            </p:cNvSpPr>
            <p:nvPr/>
          </p:nvSpPr>
          <p:spPr bwMode="auto">
            <a:xfrm>
              <a:off x="10652" y="72010"/>
              <a:ext cx="3237670" cy="1224142"/>
            </a:xfrm>
            <a:prstGeom prst="roundRect">
              <a:avLst>
                <a:gd name="adj" fmla="val 6884"/>
              </a:avLst>
            </a:prstGeom>
            <a:noFill/>
            <a:ln w="25400">
              <a:solidFill>
                <a:srgbClr val="3E003E"/>
              </a:solidFill>
              <a:round/>
              <a:headEnd/>
              <a:tailEnd/>
            </a:ln>
          </p:spPr>
          <p:txBody>
            <a:bodyPr anchor="ctr"/>
            <a:lstStyle/>
            <a:p>
              <a:pPr algn="ctr"/>
              <a:endParaRPr lang="zh-CN" altLang="en-US">
                <a:solidFill>
                  <a:srgbClr val="FFFFFF"/>
                </a:solidFill>
                <a:latin typeface="Calibri" pitchFamily="34" charset="0"/>
              </a:endParaRPr>
            </a:p>
          </p:txBody>
        </p:sp>
        <p:sp>
          <p:nvSpPr>
            <p:cNvPr id="11291" name="TextBox 20"/>
            <p:cNvSpPr txBox="1">
              <a:spLocks noChangeArrowheads="1"/>
            </p:cNvSpPr>
            <p:nvPr/>
          </p:nvSpPr>
          <p:spPr bwMode="auto">
            <a:xfrm>
              <a:off x="33611" y="72010"/>
              <a:ext cx="3092248" cy="1323448"/>
            </a:xfrm>
            <a:prstGeom prst="rect">
              <a:avLst/>
            </a:prstGeom>
            <a:noFill/>
            <a:ln w="9525">
              <a:noFill/>
              <a:miter lim="800000"/>
              <a:headEnd/>
              <a:tailEnd/>
            </a:ln>
          </p:spPr>
          <p:txBody>
            <a:bodyPr wrap="square">
              <a:spAutoFit/>
            </a:bodyPr>
            <a:lstStyle/>
            <a:p>
              <a:pPr algn="justLow" rtl="1"/>
              <a:r>
                <a:rPr lang="ar-SA" sz="2000" b="1" dirty="0">
                  <a:solidFill>
                    <a:srgbClr val="990099"/>
                  </a:solidFill>
                  <a:latin typeface="Traditional Arabic" pitchFamily="18" charset="-78"/>
                  <a:cs typeface="Traditional Arabic" pitchFamily="18" charset="-78"/>
                </a:rPr>
                <a:t>تقديم المصطلحات الأممية في المواثيق دون تعريف لمفهومها، ومضامينها وتجليتها  للدارس أو الباحث، أو حتى المهتم، ويظهر ذلك بالمقارنة بين التنظير للمصطلح وبين النماذج التطبيقية في إعماله، وذلك لشيوع استخدام المصطلحات بحسب معانيها اللغوية أو </a:t>
              </a:r>
              <a:r>
                <a:rPr lang="ar-SA" sz="2000" b="1" dirty="0" err="1">
                  <a:solidFill>
                    <a:srgbClr val="990099"/>
                  </a:solidFill>
                  <a:latin typeface="Traditional Arabic" pitchFamily="18" charset="-78"/>
                  <a:cs typeface="Traditional Arabic" pitchFamily="18" charset="-78"/>
                </a:rPr>
                <a:t>الشعارية</a:t>
              </a:r>
              <a:r>
                <a:rPr lang="ar-SA" sz="2000" b="1" dirty="0">
                  <a:solidFill>
                    <a:srgbClr val="990099"/>
                  </a:solidFill>
                  <a:latin typeface="Traditional Arabic" pitchFamily="18" charset="-78"/>
                  <a:cs typeface="Traditional Arabic" pitchFamily="18" charset="-78"/>
                </a:rPr>
                <a:t> وليس بحسب معانيها الفلسفية.</a:t>
              </a:r>
              <a:endParaRPr lang="zh-CN" altLang="en-US" sz="2000" b="1" dirty="0">
                <a:solidFill>
                  <a:srgbClr val="990099"/>
                </a:solidFill>
                <a:latin typeface="Traditional Arabic" pitchFamily="18" charset="-78"/>
                <a:ea typeface="Microsoft YaHei" pitchFamily="34" charset="-122"/>
                <a:cs typeface="Traditional Arabic" pitchFamily="18" charset="-78"/>
              </a:endParaRPr>
            </a:p>
          </p:txBody>
        </p:sp>
      </p:grpSp>
      <p:grpSp>
        <p:nvGrpSpPr>
          <p:cNvPr id="4" name="Group 9"/>
          <p:cNvGrpSpPr>
            <a:grpSpLocks/>
          </p:cNvGrpSpPr>
          <p:nvPr/>
        </p:nvGrpSpPr>
        <p:grpSpPr bwMode="auto">
          <a:xfrm>
            <a:off x="971600" y="1781944"/>
            <a:ext cx="6959105" cy="1363380"/>
            <a:chOff x="0" y="0"/>
            <a:chExt cx="3248322" cy="1363390"/>
          </a:xfrm>
        </p:grpSpPr>
        <p:sp>
          <p:nvSpPr>
            <p:cNvPr id="11288" name="圆角矩形 22"/>
            <p:cNvSpPr>
              <a:spLocks noChangeArrowheads="1"/>
            </p:cNvSpPr>
            <p:nvPr/>
          </p:nvSpPr>
          <p:spPr bwMode="auto">
            <a:xfrm>
              <a:off x="0" y="0"/>
              <a:ext cx="3248322" cy="1287025"/>
            </a:xfrm>
            <a:prstGeom prst="roundRect">
              <a:avLst>
                <a:gd name="adj" fmla="val 6884"/>
              </a:avLst>
            </a:prstGeom>
            <a:noFill/>
            <a:ln w="25400">
              <a:solidFill>
                <a:srgbClr val="3E003E"/>
              </a:solidFill>
              <a:round/>
              <a:headEnd/>
              <a:tailEnd/>
            </a:ln>
          </p:spPr>
          <p:txBody>
            <a:bodyPr anchor="ctr"/>
            <a:lstStyle/>
            <a:p>
              <a:pPr algn="ctr"/>
              <a:endParaRPr lang="zh-CN" altLang="en-US">
                <a:solidFill>
                  <a:srgbClr val="FFFFFF"/>
                </a:solidFill>
                <a:latin typeface="Calibri" pitchFamily="34" charset="0"/>
              </a:endParaRPr>
            </a:p>
          </p:txBody>
        </p:sp>
        <p:sp>
          <p:nvSpPr>
            <p:cNvPr id="11289" name="TextBox 24"/>
            <p:cNvSpPr txBox="1">
              <a:spLocks noChangeArrowheads="1"/>
            </p:cNvSpPr>
            <p:nvPr/>
          </p:nvSpPr>
          <p:spPr bwMode="auto">
            <a:xfrm>
              <a:off x="33611" y="101497"/>
              <a:ext cx="3058637" cy="1261893"/>
            </a:xfrm>
            <a:prstGeom prst="rect">
              <a:avLst/>
            </a:prstGeom>
            <a:noFill/>
            <a:ln w="9525">
              <a:noFill/>
              <a:miter lim="800000"/>
              <a:headEnd/>
              <a:tailEnd/>
            </a:ln>
          </p:spPr>
          <p:txBody>
            <a:bodyPr wrap="square">
              <a:spAutoFit/>
            </a:bodyPr>
            <a:lstStyle/>
            <a:p>
              <a:pPr lvl="0" algn="justLow" rtl="1"/>
              <a:r>
                <a:rPr lang="ar-SA" sz="1900" b="1" dirty="0">
                  <a:solidFill>
                    <a:srgbClr val="BC7000"/>
                  </a:solidFill>
                  <a:latin typeface="Traditional Arabic" pitchFamily="18" charset="-78"/>
                  <a:cs typeface="Traditional Arabic" pitchFamily="18" charset="-78"/>
                </a:rPr>
                <a:t>عدم مراعاة خصائص اللغات التي يؤخذ منها المصطلح فلكل لغة خصائصها التي تميزها عن غيرها من اللغات, ولا بدَ من مراعاة هذه الخصائص ومن الأمثلة على ذلك ما نجده في اختيار مصطلح </a:t>
              </a:r>
              <a:r>
                <a:rPr lang="ar-SA" sz="1900" b="1" dirty="0" smtClean="0">
                  <a:solidFill>
                    <a:srgbClr val="BC7000"/>
                  </a:solidFill>
                  <a:latin typeface="Traditional Arabic" pitchFamily="18" charset="-78"/>
                  <a:cs typeface="Traditional Arabic" pitchFamily="18" charset="-78"/>
                </a:rPr>
                <a:t>(القاصرات) </a:t>
              </a:r>
              <a:r>
                <a:rPr lang="ar-SA" sz="1900" b="1" dirty="0">
                  <a:solidFill>
                    <a:srgbClr val="BC7000"/>
                  </a:solidFill>
                  <a:latin typeface="Traditional Arabic" pitchFamily="18" charset="-78"/>
                  <a:cs typeface="Traditional Arabic" pitchFamily="18" charset="-78"/>
                </a:rPr>
                <a:t>مقابل (الفتيات دون الثامنة عشر) إذ ما </a:t>
              </a:r>
              <a:r>
                <a:rPr lang="ar-SA" sz="1900" b="1" dirty="0" smtClean="0">
                  <a:solidFill>
                    <a:srgbClr val="BC7000"/>
                  </a:solidFill>
                  <a:latin typeface="Traditional Arabic" pitchFamily="18" charset="-78"/>
                  <a:cs typeface="Traditional Arabic" pitchFamily="18" charset="-78"/>
                </a:rPr>
                <a:t>يطلق </a:t>
              </a:r>
              <a:r>
                <a:rPr lang="ar-SA" sz="1900" b="1" dirty="0">
                  <a:solidFill>
                    <a:srgbClr val="BC7000"/>
                  </a:solidFill>
                  <a:latin typeface="Traditional Arabic" pitchFamily="18" charset="-78"/>
                  <a:cs typeface="Traditional Arabic" pitchFamily="18" charset="-78"/>
                </a:rPr>
                <a:t>عليه طفل في الشرع ليس ما يطلق عليه عند </a:t>
              </a:r>
              <a:r>
                <a:rPr lang="ar-SA" sz="1900" b="1" dirty="0" smtClean="0">
                  <a:solidFill>
                    <a:srgbClr val="BC7000"/>
                  </a:solidFill>
                  <a:latin typeface="Traditional Arabic" pitchFamily="18" charset="-78"/>
                  <a:cs typeface="Traditional Arabic" pitchFamily="18" charset="-78"/>
                </a:rPr>
                <a:t>الغرب.</a:t>
              </a:r>
              <a:endParaRPr lang="en-US" sz="1900" b="1" baseline="30000" dirty="0">
                <a:solidFill>
                  <a:srgbClr val="BC7000"/>
                </a:solidFill>
                <a:latin typeface="Traditional Arabic" pitchFamily="18" charset="-78"/>
                <a:cs typeface="Traditional Arabic" pitchFamily="18" charset="-78"/>
              </a:endParaRPr>
            </a:p>
          </p:txBody>
        </p:sp>
      </p:grpSp>
      <p:grpSp>
        <p:nvGrpSpPr>
          <p:cNvPr id="5" name="Group 15"/>
          <p:cNvGrpSpPr>
            <a:grpSpLocks/>
          </p:cNvGrpSpPr>
          <p:nvPr/>
        </p:nvGrpSpPr>
        <p:grpSpPr bwMode="auto">
          <a:xfrm rot="10800000">
            <a:off x="971600" y="4509120"/>
            <a:ext cx="6959104" cy="1142999"/>
            <a:chOff x="0" y="0"/>
            <a:chExt cx="3214710" cy="1143008"/>
          </a:xfrm>
        </p:grpSpPr>
        <p:sp>
          <p:nvSpPr>
            <p:cNvPr id="11284" name="圆角矩形 35"/>
            <p:cNvSpPr>
              <a:spLocks noChangeArrowheads="1"/>
            </p:cNvSpPr>
            <p:nvPr/>
          </p:nvSpPr>
          <p:spPr bwMode="auto">
            <a:xfrm>
              <a:off x="0" y="0"/>
              <a:ext cx="3214710" cy="1143008"/>
            </a:xfrm>
            <a:prstGeom prst="roundRect">
              <a:avLst>
                <a:gd name="adj" fmla="val 6884"/>
              </a:avLst>
            </a:prstGeom>
            <a:noFill/>
            <a:ln w="25400">
              <a:solidFill>
                <a:srgbClr val="3E003E"/>
              </a:solidFill>
              <a:round/>
              <a:headEnd/>
              <a:tailEnd/>
            </a:ln>
          </p:spPr>
          <p:txBody>
            <a:bodyPr anchor="ctr"/>
            <a:lstStyle/>
            <a:p>
              <a:pPr algn="ctr"/>
              <a:endParaRPr lang="zh-CN" altLang="en-US">
                <a:solidFill>
                  <a:srgbClr val="FFFFFF"/>
                </a:solidFill>
                <a:latin typeface="Calibri" pitchFamily="34" charset="0"/>
              </a:endParaRPr>
            </a:p>
          </p:txBody>
        </p:sp>
        <p:sp>
          <p:nvSpPr>
            <p:cNvPr id="11285" name="TextBox 34"/>
            <p:cNvSpPr txBox="1">
              <a:spLocks noChangeArrowheads="1"/>
            </p:cNvSpPr>
            <p:nvPr/>
          </p:nvSpPr>
          <p:spPr bwMode="auto">
            <a:xfrm rot="10800000">
              <a:off x="154459" y="55327"/>
              <a:ext cx="3026987" cy="1015671"/>
            </a:xfrm>
            <a:prstGeom prst="rect">
              <a:avLst/>
            </a:prstGeom>
            <a:noFill/>
            <a:ln w="9525">
              <a:noFill/>
              <a:miter lim="800000"/>
              <a:headEnd/>
              <a:tailEnd/>
            </a:ln>
          </p:spPr>
          <p:txBody>
            <a:bodyPr wrap="square">
              <a:spAutoFit/>
            </a:bodyPr>
            <a:lstStyle/>
            <a:p>
              <a:pPr algn="justLow" rtl="1"/>
              <a:r>
                <a:rPr lang="ar-SA" sz="2000" b="1" dirty="0">
                  <a:solidFill>
                    <a:srgbClr val="FF3399"/>
                  </a:solidFill>
                  <a:latin typeface="Traditional Arabic" pitchFamily="18" charset="-78"/>
                  <a:cs typeface="Traditional Arabic" pitchFamily="18" charset="-78"/>
                </a:rPr>
                <a:t>المصطلحات </a:t>
              </a:r>
              <a:r>
                <a:rPr lang="ar-SA" sz="2000" b="1" dirty="0" smtClean="0">
                  <a:solidFill>
                    <a:srgbClr val="FF3399"/>
                  </a:solidFill>
                  <a:latin typeface="Traditional Arabic" pitchFamily="18" charset="-78"/>
                  <a:cs typeface="Traditional Arabic" pitchFamily="18" charset="-78"/>
                </a:rPr>
                <a:t>لا تتحدد </a:t>
              </a:r>
              <a:r>
                <a:rPr lang="ar-SA" sz="2000" b="1" dirty="0">
                  <a:solidFill>
                    <a:srgbClr val="FF3399"/>
                  </a:solidFill>
                  <a:latin typeface="Traditional Arabic" pitchFamily="18" charset="-78"/>
                  <a:cs typeface="Traditional Arabic" pitchFamily="18" charset="-78"/>
                </a:rPr>
                <a:t>مدلولاتها انطلاقاً من موقعها في نص الاتفاقية أو الميثاق الذي ترد فيه, وإنما تتحدد دلالتها من خلال ارتباطها بالمصطلح الغربي وبيئته وهدفه، وهذا ما سبب خلطاً </a:t>
              </a:r>
              <a:r>
                <a:rPr lang="ar-SA" sz="2000" b="1" dirty="0" err="1">
                  <a:solidFill>
                    <a:srgbClr val="FF3399"/>
                  </a:solidFill>
                  <a:latin typeface="Traditional Arabic" pitchFamily="18" charset="-78"/>
                  <a:cs typeface="Traditional Arabic" pitchFamily="18" charset="-78"/>
                </a:rPr>
                <a:t>مفاهيمياً</a:t>
              </a:r>
              <a:r>
                <a:rPr lang="ar-SA" sz="2000" b="1" dirty="0">
                  <a:solidFill>
                    <a:srgbClr val="FF3399"/>
                  </a:solidFill>
                  <a:latin typeface="Traditional Arabic" pitchFamily="18" charset="-78"/>
                  <a:cs typeface="Traditional Arabic" pitchFamily="18" charset="-78"/>
                </a:rPr>
                <a:t> عند كثير من </a:t>
              </a:r>
              <a:r>
                <a:rPr lang="ar-SA" sz="2000" b="1" dirty="0" smtClean="0">
                  <a:solidFill>
                    <a:srgbClr val="FF3399"/>
                  </a:solidFill>
                  <a:latin typeface="Traditional Arabic" pitchFamily="18" charset="-78"/>
                  <a:cs typeface="Traditional Arabic" pitchFamily="18" charset="-78"/>
                </a:rPr>
                <a:t>المفكرين.</a:t>
              </a:r>
              <a:endParaRPr lang="zh-CN" altLang="en-US" sz="2000" b="1" dirty="0">
                <a:solidFill>
                  <a:srgbClr val="FF3399"/>
                </a:solidFill>
                <a:latin typeface="Traditional Arabic" pitchFamily="18" charset="-78"/>
                <a:ea typeface="Microsoft YaHei" pitchFamily="34" charset="-122"/>
                <a:cs typeface="Traditional Arabic" pitchFamily="18" charset="-78"/>
              </a:endParaRPr>
            </a:p>
          </p:txBody>
        </p:sp>
      </p:grpSp>
      <p:grpSp>
        <p:nvGrpSpPr>
          <p:cNvPr id="6" name="Group 18"/>
          <p:cNvGrpSpPr>
            <a:grpSpLocks/>
          </p:cNvGrpSpPr>
          <p:nvPr/>
        </p:nvGrpSpPr>
        <p:grpSpPr bwMode="auto">
          <a:xfrm>
            <a:off x="7524328" y="1988840"/>
            <a:ext cx="714375" cy="685800"/>
            <a:chOff x="0" y="0"/>
            <a:chExt cx="782745" cy="750466"/>
          </a:xfrm>
        </p:grpSpPr>
        <p:pic>
          <p:nvPicPr>
            <p:cNvPr id="11282" name="图片 37" descr="4.png"/>
            <p:cNvPicPr>
              <a:picLocks noChangeAspect="1" noChangeArrowheads="1"/>
            </p:cNvPicPr>
            <p:nvPr/>
          </p:nvPicPr>
          <p:blipFill>
            <a:blip r:embed="rId4" cstate="print"/>
            <a:srcRect/>
            <a:stretch>
              <a:fillRect/>
            </a:stretch>
          </p:blipFill>
          <p:spPr bwMode="auto">
            <a:xfrm>
              <a:off x="0" y="0"/>
              <a:ext cx="782745" cy="750466"/>
            </a:xfrm>
            <a:prstGeom prst="rect">
              <a:avLst/>
            </a:prstGeom>
            <a:noFill/>
            <a:ln w="9525">
              <a:noFill/>
              <a:miter lim="800000"/>
              <a:headEnd/>
              <a:tailEnd/>
            </a:ln>
          </p:spPr>
        </p:pic>
        <p:sp>
          <p:nvSpPr>
            <p:cNvPr id="11283" name="TextBox 38"/>
            <p:cNvSpPr txBox="1">
              <a:spLocks noChangeArrowheads="1"/>
            </p:cNvSpPr>
            <p:nvPr/>
          </p:nvSpPr>
          <p:spPr bwMode="auto">
            <a:xfrm>
              <a:off x="135850" y="178962"/>
              <a:ext cx="377981" cy="505197"/>
            </a:xfrm>
            <a:prstGeom prst="rect">
              <a:avLst/>
            </a:prstGeom>
            <a:noFill/>
            <a:ln w="9525">
              <a:noFill/>
              <a:miter lim="800000"/>
              <a:headEnd/>
              <a:tailEnd/>
            </a:ln>
          </p:spPr>
          <p:txBody>
            <a:bodyPr wrap="none">
              <a:spAutoFit/>
            </a:bodyPr>
            <a:lstStyle/>
            <a:p>
              <a:pPr algn="r" rtl="1"/>
              <a:r>
                <a:rPr lang="ar-SA" altLang="zh-CN" sz="2400" b="1" smtClean="0">
                  <a:solidFill>
                    <a:schemeClr val="bg1"/>
                  </a:solidFill>
                  <a:latin typeface="Traditional Arabic" pitchFamily="18" charset="-78"/>
                  <a:cs typeface="Traditional Arabic" pitchFamily="18" charset="-78"/>
                </a:rPr>
                <a:t>4</a:t>
              </a:r>
              <a:endParaRPr lang="zh-CN" altLang="en-US" sz="2400" b="1">
                <a:solidFill>
                  <a:schemeClr val="bg1"/>
                </a:solidFill>
                <a:latin typeface="Traditional Arabic" pitchFamily="18" charset="-78"/>
                <a:cs typeface="Traditional Arabic" pitchFamily="18" charset="-78"/>
              </a:endParaRPr>
            </a:p>
          </p:txBody>
        </p:sp>
      </p:grpSp>
      <p:grpSp>
        <p:nvGrpSpPr>
          <p:cNvPr id="7" name="Group 21"/>
          <p:cNvGrpSpPr>
            <a:grpSpLocks/>
          </p:cNvGrpSpPr>
          <p:nvPr/>
        </p:nvGrpSpPr>
        <p:grpSpPr bwMode="auto">
          <a:xfrm>
            <a:off x="7596336" y="3068960"/>
            <a:ext cx="714375" cy="685800"/>
            <a:chOff x="0" y="0"/>
            <a:chExt cx="782745" cy="750466"/>
          </a:xfrm>
        </p:grpSpPr>
        <p:pic>
          <p:nvPicPr>
            <p:cNvPr id="11280" name="图片 41" descr="4.png"/>
            <p:cNvPicPr>
              <a:picLocks noChangeAspect="1" noChangeArrowheads="1"/>
            </p:cNvPicPr>
            <p:nvPr/>
          </p:nvPicPr>
          <p:blipFill>
            <a:blip r:embed="rId4" cstate="print"/>
            <a:srcRect/>
            <a:stretch>
              <a:fillRect/>
            </a:stretch>
          </p:blipFill>
          <p:spPr bwMode="auto">
            <a:xfrm>
              <a:off x="0" y="0"/>
              <a:ext cx="782745" cy="750466"/>
            </a:xfrm>
            <a:prstGeom prst="rect">
              <a:avLst/>
            </a:prstGeom>
            <a:noFill/>
            <a:ln w="9525">
              <a:noFill/>
              <a:miter lim="800000"/>
              <a:headEnd/>
              <a:tailEnd/>
            </a:ln>
          </p:spPr>
        </p:pic>
        <p:sp>
          <p:nvSpPr>
            <p:cNvPr id="11281" name="TextBox 42"/>
            <p:cNvSpPr txBox="1">
              <a:spLocks noChangeArrowheads="1"/>
            </p:cNvSpPr>
            <p:nvPr/>
          </p:nvSpPr>
          <p:spPr bwMode="auto">
            <a:xfrm>
              <a:off x="157799" y="157596"/>
              <a:ext cx="392033" cy="505197"/>
            </a:xfrm>
            <a:prstGeom prst="rect">
              <a:avLst/>
            </a:prstGeom>
            <a:noFill/>
            <a:ln w="9525">
              <a:noFill/>
              <a:miter lim="800000"/>
              <a:headEnd/>
              <a:tailEnd/>
            </a:ln>
          </p:spPr>
          <p:txBody>
            <a:bodyPr wrap="none">
              <a:spAutoFit/>
            </a:bodyPr>
            <a:lstStyle/>
            <a:p>
              <a:pPr algn="r" rtl="1"/>
              <a:r>
                <a:rPr lang="ar-SA" altLang="zh-CN" sz="2400" b="1" smtClean="0">
                  <a:solidFill>
                    <a:schemeClr val="bg1"/>
                  </a:solidFill>
                  <a:latin typeface="Calibri" pitchFamily="34" charset="0"/>
                </a:rPr>
                <a:t>5</a:t>
              </a:r>
              <a:endParaRPr lang="zh-CN" altLang="en-US" sz="2400" b="1">
                <a:solidFill>
                  <a:schemeClr val="bg1"/>
                </a:solidFill>
                <a:latin typeface="Calibri" pitchFamily="34" charset="0"/>
              </a:endParaRPr>
            </a:p>
          </p:txBody>
        </p:sp>
      </p:grpSp>
      <p:grpSp>
        <p:nvGrpSpPr>
          <p:cNvPr id="8" name="Group 24"/>
          <p:cNvGrpSpPr>
            <a:grpSpLocks/>
          </p:cNvGrpSpPr>
          <p:nvPr/>
        </p:nvGrpSpPr>
        <p:grpSpPr bwMode="auto">
          <a:xfrm>
            <a:off x="7596336" y="4509120"/>
            <a:ext cx="714375" cy="685800"/>
            <a:chOff x="0" y="0"/>
            <a:chExt cx="782745" cy="750466"/>
          </a:xfrm>
        </p:grpSpPr>
        <p:pic>
          <p:nvPicPr>
            <p:cNvPr id="11278" name="图片 44" descr="4.png"/>
            <p:cNvPicPr>
              <a:picLocks noChangeAspect="1" noChangeArrowheads="1"/>
            </p:cNvPicPr>
            <p:nvPr/>
          </p:nvPicPr>
          <p:blipFill>
            <a:blip r:embed="rId4" cstate="print"/>
            <a:srcRect/>
            <a:stretch>
              <a:fillRect/>
            </a:stretch>
          </p:blipFill>
          <p:spPr bwMode="auto">
            <a:xfrm>
              <a:off x="0" y="0"/>
              <a:ext cx="782745" cy="750466"/>
            </a:xfrm>
            <a:prstGeom prst="rect">
              <a:avLst/>
            </a:prstGeom>
            <a:noFill/>
            <a:ln w="9525">
              <a:noFill/>
              <a:miter lim="800000"/>
              <a:headEnd/>
              <a:tailEnd/>
            </a:ln>
          </p:spPr>
        </p:pic>
        <p:sp>
          <p:nvSpPr>
            <p:cNvPr id="11279" name="TextBox 45"/>
            <p:cNvSpPr txBox="1">
              <a:spLocks noChangeArrowheads="1"/>
            </p:cNvSpPr>
            <p:nvPr/>
          </p:nvSpPr>
          <p:spPr bwMode="auto">
            <a:xfrm>
              <a:off x="157799" y="157596"/>
              <a:ext cx="392033" cy="505197"/>
            </a:xfrm>
            <a:prstGeom prst="rect">
              <a:avLst/>
            </a:prstGeom>
            <a:noFill/>
            <a:ln w="9525">
              <a:noFill/>
              <a:miter lim="800000"/>
              <a:headEnd/>
              <a:tailEnd/>
            </a:ln>
          </p:spPr>
          <p:txBody>
            <a:bodyPr wrap="none">
              <a:spAutoFit/>
            </a:bodyPr>
            <a:lstStyle/>
            <a:p>
              <a:pPr algn="r" rtl="1"/>
              <a:r>
                <a:rPr lang="ar-SA" altLang="zh-CN" sz="2400" b="1" smtClean="0">
                  <a:solidFill>
                    <a:schemeClr val="bg1"/>
                  </a:solidFill>
                  <a:latin typeface="Calibri" pitchFamily="34" charset="0"/>
                </a:rPr>
                <a:t>6</a:t>
              </a:r>
              <a:endParaRPr lang="zh-CN" altLang="en-US" sz="2400" b="1">
                <a:solidFill>
                  <a:schemeClr val="bg1"/>
                </a:solidFill>
                <a:latin typeface="Calibri" pitchFamily="34" charset="0"/>
              </a:endParaRPr>
            </a:p>
          </p:txBody>
        </p:sp>
      </p:grpSp>
    </p:spTree>
    <p:extLst>
      <p:ext uri="{BB962C8B-B14F-4D97-AF65-F5344CB8AC3E}">
        <p14:creationId xmlns:p14="http://schemas.microsoft.com/office/powerpoint/2010/main" val="2700951442"/>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52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 calcmode="lin" valueType="num">
                                      <p:cBhvr>
                                        <p:cTn id="14" dur="500" fill="hold"/>
                                        <p:tgtEl>
                                          <p:spTgt spid="4"/>
                                        </p:tgtEl>
                                        <p:attrNameLst>
                                          <p:attrName>ppt_x</p:attrName>
                                        </p:attrNameLst>
                                      </p:cBhvr>
                                      <p:tavLst>
                                        <p:tav tm="0">
                                          <p:val>
                                            <p:fltVal val="0.5"/>
                                          </p:val>
                                        </p:tav>
                                        <p:tav tm="100000">
                                          <p:val>
                                            <p:strVal val="#ppt_x"/>
                                          </p:val>
                                        </p:tav>
                                      </p:tavLst>
                                    </p:anim>
                                    <p:anim calcmode="lin" valueType="num">
                                      <p:cBhvr>
                                        <p:cTn id="15" dur="500" fill="hold"/>
                                        <p:tgtEl>
                                          <p:spTgt spid="4"/>
                                        </p:tgtEl>
                                        <p:attrNameLst>
                                          <p:attrName>ppt_y</p:attrName>
                                        </p:attrNameLst>
                                      </p:cBhvr>
                                      <p:tavLst>
                                        <p:tav tm="0">
                                          <p:val>
                                            <p:fltVal val="0.5"/>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3" presetClass="entr" presetSubtype="16"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childTnLst>
                                </p:cTn>
                              </p:par>
                              <p:par>
                                <p:cTn id="22" presetID="23" presetClass="entr" presetSubtype="528"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ppt_w</p:attrName>
                                        </p:attrNameLst>
                                      </p:cBhvr>
                                      <p:tavLst>
                                        <p:tav tm="0">
                                          <p:val>
                                            <p:fltVal val="0"/>
                                          </p:val>
                                        </p:tav>
                                        <p:tav tm="100000">
                                          <p:val>
                                            <p:strVal val="#ppt_w"/>
                                          </p:val>
                                        </p:tav>
                                      </p:tavLst>
                                    </p:anim>
                                    <p:anim calcmode="lin" valueType="num">
                                      <p:cBhvr>
                                        <p:cTn id="25" dur="500" fill="hold"/>
                                        <p:tgtEl>
                                          <p:spTgt spid="3"/>
                                        </p:tgtEl>
                                        <p:attrNameLst>
                                          <p:attrName>ppt_h</p:attrName>
                                        </p:attrNameLst>
                                      </p:cBhvr>
                                      <p:tavLst>
                                        <p:tav tm="0">
                                          <p:val>
                                            <p:fltVal val="0"/>
                                          </p:val>
                                        </p:tav>
                                        <p:tav tm="100000">
                                          <p:val>
                                            <p:strVal val="#ppt_h"/>
                                          </p:val>
                                        </p:tav>
                                      </p:tavLst>
                                    </p:anim>
                                    <p:anim calcmode="lin" valueType="num">
                                      <p:cBhvr>
                                        <p:cTn id="26" dur="500" fill="hold"/>
                                        <p:tgtEl>
                                          <p:spTgt spid="3"/>
                                        </p:tgtEl>
                                        <p:attrNameLst>
                                          <p:attrName>ppt_x</p:attrName>
                                        </p:attrNameLst>
                                      </p:cBhvr>
                                      <p:tavLst>
                                        <p:tav tm="0">
                                          <p:val>
                                            <p:fltVal val="0.5"/>
                                          </p:val>
                                        </p:tav>
                                        <p:tav tm="100000">
                                          <p:val>
                                            <p:strVal val="#ppt_x"/>
                                          </p:val>
                                        </p:tav>
                                      </p:tavLst>
                                    </p:anim>
                                    <p:anim calcmode="lin" valueType="num">
                                      <p:cBhvr>
                                        <p:cTn id="27" dur="500" fill="hold"/>
                                        <p:tgtEl>
                                          <p:spTgt spid="3"/>
                                        </p:tgtEl>
                                        <p:attrNameLst>
                                          <p:attrName>ppt_y</p:attrName>
                                        </p:attrNameLst>
                                      </p:cBhvr>
                                      <p:tavLst>
                                        <p:tav tm="0">
                                          <p:val>
                                            <p:fltVal val="0.5"/>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3" presetClass="entr" presetSubtype="16"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childTnLst>
                                </p:cTn>
                              </p:par>
                              <p:par>
                                <p:cTn id="34" presetID="23" presetClass="entr" presetSubtype="528" fill="hold" nodeType="with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fill="hold"/>
                                        <p:tgtEl>
                                          <p:spTgt spid="5"/>
                                        </p:tgtEl>
                                        <p:attrNameLst>
                                          <p:attrName>ppt_w</p:attrName>
                                        </p:attrNameLst>
                                      </p:cBhvr>
                                      <p:tavLst>
                                        <p:tav tm="0">
                                          <p:val>
                                            <p:fltVal val="0"/>
                                          </p:val>
                                        </p:tav>
                                        <p:tav tm="100000">
                                          <p:val>
                                            <p:strVal val="#ppt_w"/>
                                          </p:val>
                                        </p:tav>
                                      </p:tavLst>
                                    </p:anim>
                                    <p:anim calcmode="lin" valueType="num">
                                      <p:cBhvr>
                                        <p:cTn id="37" dur="500" fill="hold"/>
                                        <p:tgtEl>
                                          <p:spTgt spid="5"/>
                                        </p:tgtEl>
                                        <p:attrNameLst>
                                          <p:attrName>ppt_h</p:attrName>
                                        </p:attrNameLst>
                                      </p:cBhvr>
                                      <p:tavLst>
                                        <p:tav tm="0">
                                          <p:val>
                                            <p:fltVal val="0"/>
                                          </p:val>
                                        </p:tav>
                                        <p:tav tm="100000">
                                          <p:val>
                                            <p:strVal val="#ppt_h"/>
                                          </p:val>
                                        </p:tav>
                                      </p:tavLst>
                                    </p:anim>
                                    <p:anim calcmode="lin" valueType="num">
                                      <p:cBhvr>
                                        <p:cTn id="38" dur="500" fill="hold"/>
                                        <p:tgtEl>
                                          <p:spTgt spid="5"/>
                                        </p:tgtEl>
                                        <p:attrNameLst>
                                          <p:attrName>ppt_x</p:attrName>
                                        </p:attrNameLst>
                                      </p:cBhvr>
                                      <p:tavLst>
                                        <p:tav tm="0">
                                          <p:val>
                                            <p:fltVal val="0.5"/>
                                          </p:val>
                                        </p:tav>
                                        <p:tav tm="100000">
                                          <p:val>
                                            <p:strVal val="#ppt_x"/>
                                          </p:val>
                                        </p:tav>
                                      </p:tavLst>
                                    </p:anim>
                                    <p:anim calcmode="lin" valueType="num">
                                      <p:cBhvr>
                                        <p:cTn id="39" dur="500" fill="hold"/>
                                        <p:tgtEl>
                                          <p:spTgt spid="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3419872" y="636850"/>
            <a:ext cx="5724128" cy="1159440"/>
            <a:chOff x="-1071426" y="-564056"/>
            <a:chExt cx="5725016" cy="1159984"/>
          </a:xfrm>
        </p:grpSpPr>
        <p:sp>
          <p:nvSpPr>
            <p:cNvPr id="11292" name="TextBox 3"/>
            <p:cNvSpPr txBox="1">
              <a:spLocks noChangeArrowheads="1"/>
            </p:cNvSpPr>
            <p:nvPr/>
          </p:nvSpPr>
          <p:spPr bwMode="auto">
            <a:xfrm>
              <a:off x="-1071426" y="-564056"/>
              <a:ext cx="2993591" cy="543994"/>
            </a:xfrm>
            <a:prstGeom prst="rect">
              <a:avLst/>
            </a:prstGeom>
            <a:noFill/>
            <a:ln w="9525">
              <a:noFill/>
              <a:miter lim="800000"/>
              <a:headEnd/>
              <a:tailEnd/>
            </a:ln>
          </p:spPr>
          <p:txBody>
            <a:bodyPr wrap="none">
              <a:spAutoFit/>
            </a:bodyPr>
            <a:lstStyle/>
            <a:p>
              <a:pPr algn="r" rtl="1"/>
              <a:r>
                <a:rPr lang="ar-SA" sz="4400" b="1" baseline="30000" dirty="0" smtClean="0">
                  <a:latin typeface="Traditional Arabic" pitchFamily="18" charset="-78"/>
                  <a:cs typeface="Traditional Arabic" pitchFamily="18" charset="-78"/>
                </a:rPr>
                <a:t>مشكلة </a:t>
              </a:r>
              <a:r>
                <a:rPr lang="ar-SA" sz="4400" b="1" baseline="30000" dirty="0">
                  <a:latin typeface="Traditional Arabic" pitchFamily="18" charset="-78"/>
                  <a:cs typeface="Traditional Arabic" pitchFamily="18" charset="-78"/>
                </a:rPr>
                <a:t>المصطلحات الأممية:</a:t>
              </a:r>
              <a:endParaRPr lang="en-US" sz="4400" baseline="30000" dirty="0">
                <a:latin typeface="Traditional Arabic" pitchFamily="18" charset="-78"/>
                <a:cs typeface="Traditional Arabic" pitchFamily="18" charset="-78"/>
              </a:endParaRPr>
            </a:p>
          </p:txBody>
        </p:sp>
        <p:pic>
          <p:nvPicPr>
            <p:cNvPr id="11293" name="图片 13" descr="2.png"/>
            <p:cNvPicPr>
              <a:picLocks noChangeAspect="1" noChangeArrowheads="1"/>
            </p:cNvPicPr>
            <p:nvPr/>
          </p:nvPicPr>
          <p:blipFill>
            <a:blip r:embed="rId3" cstate="print"/>
            <a:srcRect/>
            <a:stretch>
              <a:fillRect/>
            </a:stretch>
          </p:blipFill>
          <p:spPr bwMode="auto">
            <a:xfrm rot="1422706">
              <a:off x="3815570" y="-75933"/>
              <a:ext cx="838020" cy="671861"/>
            </a:xfrm>
            <a:prstGeom prst="rect">
              <a:avLst/>
            </a:prstGeom>
            <a:noFill/>
            <a:ln w="9525">
              <a:noFill/>
              <a:miter lim="800000"/>
              <a:headEnd/>
              <a:tailEnd/>
            </a:ln>
          </p:spPr>
        </p:pic>
      </p:grpSp>
      <p:grpSp>
        <p:nvGrpSpPr>
          <p:cNvPr id="4" name="Group 9"/>
          <p:cNvGrpSpPr>
            <a:grpSpLocks/>
          </p:cNvGrpSpPr>
          <p:nvPr/>
        </p:nvGrpSpPr>
        <p:grpSpPr bwMode="auto">
          <a:xfrm>
            <a:off x="971600" y="1781944"/>
            <a:ext cx="6887096" cy="1143000"/>
            <a:chOff x="0" y="0"/>
            <a:chExt cx="3214710" cy="1143008"/>
          </a:xfrm>
        </p:grpSpPr>
        <p:sp>
          <p:nvSpPr>
            <p:cNvPr id="11288" name="圆角矩形 22"/>
            <p:cNvSpPr>
              <a:spLocks noChangeArrowheads="1"/>
            </p:cNvSpPr>
            <p:nvPr/>
          </p:nvSpPr>
          <p:spPr bwMode="auto">
            <a:xfrm>
              <a:off x="0" y="0"/>
              <a:ext cx="3214710" cy="1143008"/>
            </a:xfrm>
            <a:prstGeom prst="roundRect">
              <a:avLst>
                <a:gd name="adj" fmla="val 6884"/>
              </a:avLst>
            </a:prstGeom>
            <a:noFill/>
            <a:ln w="25400">
              <a:solidFill>
                <a:srgbClr val="3E003E"/>
              </a:solidFill>
              <a:round/>
              <a:headEnd/>
              <a:tailEnd/>
            </a:ln>
          </p:spPr>
          <p:txBody>
            <a:bodyPr anchor="ctr"/>
            <a:lstStyle/>
            <a:p>
              <a:pPr algn="ctr"/>
              <a:endParaRPr lang="zh-CN" altLang="en-US">
                <a:solidFill>
                  <a:srgbClr val="FFFFFF"/>
                </a:solidFill>
                <a:latin typeface="Calibri" pitchFamily="34" charset="0"/>
              </a:endParaRPr>
            </a:p>
          </p:txBody>
        </p:sp>
        <p:sp>
          <p:nvSpPr>
            <p:cNvPr id="11289" name="TextBox 24"/>
            <p:cNvSpPr txBox="1">
              <a:spLocks noChangeArrowheads="1"/>
            </p:cNvSpPr>
            <p:nvPr/>
          </p:nvSpPr>
          <p:spPr bwMode="auto">
            <a:xfrm>
              <a:off x="33611" y="101497"/>
              <a:ext cx="3058637" cy="707891"/>
            </a:xfrm>
            <a:prstGeom prst="rect">
              <a:avLst/>
            </a:prstGeom>
            <a:noFill/>
            <a:ln w="9525">
              <a:noFill/>
              <a:miter lim="800000"/>
              <a:headEnd/>
              <a:tailEnd/>
            </a:ln>
          </p:spPr>
          <p:txBody>
            <a:bodyPr wrap="square">
              <a:spAutoFit/>
            </a:bodyPr>
            <a:lstStyle/>
            <a:p>
              <a:pPr lvl="0" algn="justLow" rtl="1"/>
              <a:r>
                <a:rPr lang="ar-SA" sz="2000" b="1" dirty="0">
                  <a:solidFill>
                    <a:srgbClr val="BC7000"/>
                  </a:solidFill>
                  <a:latin typeface="Traditional Arabic" pitchFamily="18" charset="-78"/>
                  <a:cs typeface="Traditional Arabic" pitchFamily="18" charset="-78"/>
                </a:rPr>
                <a:t>تدليس واضع المصطلح العربي المقابل للمصطلح الأممي واعتماده على تراكيب فضفاضة مع صبغ المصطلح بلون عالمي ثقافي لتطبيع المفهوم علمياً وعملياً دون التطرق </a:t>
              </a:r>
              <a:r>
                <a:rPr lang="ar-SA" sz="2000" b="1" dirty="0" smtClean="0">
                  <a:solidFill>
                    <a:srgbClr val="BC7000"/>
                  </a:solidFill>
                  <a:latin typeface="Traditional Arabic" pitchFamily="18" charset="-78"/>
                  <a:cs typeface="Traditional Arabic" pitchFamily="18" charset="-78"/>
                </a:rPr>
                <a:t>لنشأته.</a:t>
              </a:r>
              <a:endParaRPr lang="en-US" sz="1900" b="1" baseline="30000" dirty="0">
                <a:solidFill>
                  <a:srgbClr val="BC7000"/>
                </a:solidFill>
                <a:latin typeface="Traditional Arabic" pitchFamily="18" charset="-78"/>
                <a:cs typeface="Traditional Arabic" pitchFamily="18" charset="-78"/>
              </a:endParaRPr>
            </a:p>
          </p:txBody>
        </p:sp>
      </p:grpSp>
      <p:grpSp>
        <p:nvGrpSpPr>
          <p:cNvPr id="6" name="Group 18"/>
          <p:cNvGrpSpPr>
            <a:grpSpLocks/>
          </p:cNvGrpSpPr>
          <p:nvPr/>
        </p:nvGrpSpPr>
        <p:grpSpPr bwMode="auto">
          <a:xfrm>
            <a:off x="7524328" y="1988840"/>
            <a:ext cx="714375" cy="685800"/>
            <a:chOff x="0" y="0"/>
            <a:chExt cx="782745" cy="750466"/>
          </a:xfrm>
        </p:grpSpPr>
        <p:pic>
          <p:nvPicPr>
            <p:cNvPr id="11282" name="图片 37" descr="4.png"/>
            <p:cNvPicPr>
              <a:picLocks noChangeAspect="1" noChangeArrowheads="1"/>
            </p:cNvPicPr>
            <p:nvPr/>
          </p:nvPicPr>
          <p:blipFill>
            <a:blip r:embed="rId4" cstate="print"/>
            <a:srcRect/>
            <a:stretch>
              <a:fillRect/>
            </a:stretch>
          </p:blipFill>
          <p:spPr bwMode="auto">
            <a:xfrm>
              <a:off x="0" y="0"/>
              <a:ext cx="782745" cy="750466"/>
            </a:xfrm>
            <a:prstGeom prst="rect">
              <a:avLst/>
            </a:prstGeom>
            <a:noFill/>
            <a:ln w="9525">
              <a:noFill/>
              <a:miter lim="800000"/>
              <a:headEnd/>
              <a:tailEnd/>
            </a:ln>
          </p:spPr>
        </p:pic>
        <p:sp>
          <p:nvSpPr>
            <p:cNvPr id="11283" name="TextBox 38"/>
            <p:cNvSpPr txBox="1">
              <a:spLocks noChangeArrowheads="1"/>
            </p:cNvSpPr>
            <p:nvPr/>
          </p:nvSpPr>
          <p:spPr bwMode="auto">
            <a:xfrm>
              <a:off x="135850" y="178962"/>
              <a:ext cx="377981" cy="505197"/>
            </a:xfrm>
            <a:prstGeom prst="rect">
              <a:avLst/>
            </a:prstGeom>
            <a:noFill/>
            <a:ln w="9525">
              <a:noFill/>
              <a:miter lim="800000"/>
              <a:headEnd/>
              <a:tailEnd/>
            </a:ln>
          </p:spPr>
          <p:txBody>
            <a:bodyPr wrap="none">
              <a:spAutoFit/>
            </a:bodyPr>
            <a:lstStyle/>
            <a:p>
              <a:pPr algn="r" rtl="1"/>
              <a:r>
                <a:rPr lang="ar-SA" altLang="zh-CN" sz="2400" b="1" smtClean="0">
                  <a:solidFill>
                    <a:schemeClr val="bg1"/>
                  </a:solidFill>
                  <a:latin typeface="Traditional Arabic" pitchFamily="18" charset="-78"/>
                  <a:cs typeface="Traditional Arabic" pitchFamily="18" charset="-78"/>
                </a:rPr>
                <a:t>7</a:t>
              </a:r>
              <a:endParaRPr lang="zh-CN" altLang="en-US" sz="2400" b="1">
                <a:solidFill>
                  <a:schemeClr val="bg1"/>
                </a:solidFill>
                <a:latin typeface="Traditional Arabic" pitchFamily="18" charset="-78"/>
                <a:cs typeface="Traditional Arabic" pitchFamily="18" charset="-78"/>
              </a:endParaRPr>
            </a:p>
          </p:txBody>
        </p:sp>
      </p:grpSp>
      <p:sp>
        <p:nvSpPr>
          <p:cNvPr id="24" name="TextBox 8"/>
          <p:cNvSpPr txBox="1">
            <a:spLocks noChangeArrowheads="1"/>
          </p:cNvSpPr>
          <p:nvPr/>
        </p:nvSpPr>
        <p:spPr bwMode="auto">
          <a:xfrm>
            <a:off x="2267744" y="2934642"/>
            <a:ext cx="5544616" cy="2246769"/>
          </a:xfrm>
          <a:prstGeom prst="rect">
            <a:avLst/>
          </a:prstGeom>
          <a:noFill/>
          <a:ln w="9525">
            <a:noFill/>
            <a:miter lim="800000"/>
            <a:headEnd/>
            <a:tailEnd/>
          </a:ln>
        </p:spPr>
        <p:txBody>
          <a:bodyPr wrap="square">
            <a:spAutoFit/>
          </a:bodyPr>
          <a:lstStyle/>
          <a:p>
            <a:pPr marL="342900" lvl="0" indent="-342900" algn="justLow" rtl="1">
              <a:spcBef>
                <a:spcPct val="20000"/>
              </a:spcBef>
            </a:pPr>
            <a:endParaRPr lang="ar-SA" sz="2800" b="1" dirty="0">
              <a:latin typeface="Traditional Arabic" pitchFamily="18" charset="-78"/>
              <a:cs typeface="Traditional Arabic" pitchFamily="18" charset="-78"/>
            </a:endParaRPr>
          </a:p>
          <a:p>
            <a:pPr marL="342900" indent="-342900" algn="justLow" rtl="1">
              <a:spcBef>
                <a:spcPct val="20000"/>
              </a:spcBef>
            </a:pPr>
            <a:r>
              <a:rPr lang="ar-SA" sz="2800" b="1" baseline="30000" dirty="0" smtClean="0">
                <a:latin typeface="Traditional Arabic" pitchFamily="18" charset="-78"/>
                <a:cs typeface="Traditional Arabic" pitchFamily="18" charset="-78"/>
              </a:rPr>
              <a:t>         </a:t>
            </a:r>
            <a:r>
              <a:rPr lang="ar-SA" sz="2800" b="1" baseline="30000" dirty="0">
                <a:latin typeface="Traditional Arabic" pitchFamily="18" charset="-78"/>
                <a:cs typeface="Traditional Arabic" pitchFamily="18" charset="-78"/>
              </a:rPr>
              <a:t>العالم الغربي وظّف أجندة لغوية وفكرية وفلسفية من أجل عولمة نمط الحياة الغربي بما فيه من فجور أخلاقي، وضمور اجتماعي كل ذلك في قالب فكري يحمل صفة القسرية من خلال التوقيع على مواثيق الأمم المتحدة، والمصادقة عليها.</a:t>
            </a:r>
            <a:endParaRPr lang="en-US" sz="2800" b="1" baseline="30000" dirty="0">
              <a:latin typeface="Traditional Arabic" pitchFamily="18" charset="-78"/>
              <a:cs typeface="Traditional Arabic" pitchFamily="18" charset="-78"/>
            </a:endParaRPr>
          </a:p>
          <a:p>
            <a:pPr marL="342900" lvl="0" indent="-342900" algn="justLow" rtl="1">
              <a:spcBef>
                <a:spcPct val="20000"/>
              </a:spcBef>
            </a:pPr>
            <a:endParaRPr lang="ar-SA" sz="2800" b="1" dirty="0">
              <a:latin typeface="Traditional Arabic" pitchFamily="18" charset="-78"/>
              <a:cs typeface="Traditional Arabic" pitchFamily="18" charset="-78"/>
            </a:endParaRPr>
          </a:p>
        </p:txBody>
      </p:sp>
      <p:pic>
        <p:nvPicPr>
          <p:cNvPr id="25" name="图片 9" descr="小祥云.png"/>
          <p:cNvPicPr>
            <a:picLocks noChangeAspect="1" noChangeArrowheads="1"/>
          </p:cNvPicPr>
          <p:nvPr/>
        </p:nvPicPr>
        <p:blipFill>
          <a:blip r:embed="rId5" cstate="print"/>
          <a:srcRect/>
          <a:stretch>
            <a:fillRect/>
          </a:stretch>
        </p:blipFill>
        <p:spPr bwMode="auto">
          <a:xfrm>
            <a:off x="6372200" y="4374802"/>
            <a:ext cx="1214437" cy="1214438"/>
          </a:xfrm>
          <a:prstGeom prst="rect">
            <a:avLst/>
          </a:prstGeom>
          <a:noFill/>
          <a:ln w="9525">
            <a:noFill/>
            <a:miter lim="800000"/>
            <a:headEnd/>
            <a:tailEnd/>
          </a:ln>
        </p:spPr>
      </p:pic>
      <p:pic>
        <p:nvPicPr>
          <p:cNvPr id="3074" name="Picture 2" descr="C:\Users\ساره\Desktop\ورقة عمل\imag1es.jpg"/>
          <p:cNvPicPr>
            <a:picLocks noChangeAspect="1" noChangeArrowheads="1"/>
          </p:cNvPicPr>
          <p:nvPr/>
        </p:nvPicPr>
        <p:blipFill>
          <a:blip r:embed="rId6" cstate="print"/>
          <a:srcRect/>
          <a:stretch>
            <a:fillRect/>
          </a:stretch>
        </p:blipFill>
        <p:spPr bwMode="auto">
          <a:xfrm>
            <a:off x="1763688" y="4176796"/>
            <a:ext cx="1368152" cy="117109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13091479"/>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52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 calcmode="lin" valueType="num">
                                      <p:cBhvr>
                                        <p:cTn id="14" dur="500" fill="hold"/>
                                        <p:tgtEl>
                                          <p:spTgt spid="4"/>
                                        </p:tgtEl>
                                        <p:attrNameLst>
                                          <p:attrName>ppt_x</p:attrName>
                                        </p:attrNameLst>
                                      </p:cBhvr>
                                      <p:tavLst>
                                        <p:tav tm="0">
                                          <p:val>
                                            <p:fltVal val="0.5"/>
                                          </p:val>
                                        </p:tav>
                                        <p:tav tm="100000">
                                          <p:val>
                                            <p:strVal val="#ppt_x"/>
                                          </p:val>
                                        </p:tav>
                                      </p:tavLst>
                                    </p:anim>
                                    <p:anim calcmode="lin" valueType="num">
                                      <p:cBhvr>
                                        <p:cTn id="15" dur="500" fill="hold"/>
                                        <p:tgtEl>
                                          <p:spTgt spid="4"/>
                                        </p:tgtEl>
                                        <p:attrNameLst>
                                          <p:attrName>ppt_y</p:attrName>
                                        </p:attrNameLst>
                                      </p:cBhvr>
                                      <p:tavLst>
                                        <p:tav tm="0">
                                          <p:val>
                                            <p:fltVal val="0.5"/>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2000"/>
                                        <p:tgtEl>
                                          <p:spTgt spid="25"/>
                                        </p:tgtEl>
                                      </p:cBhvr>
                                    </p:animEffect>
                                  </p:childTnLst>
                                </p:cTn>
                              </p:par>
                            </p:childTnLst>
                          </p:cTn>
                        </p:par>
                        <p:par>
                          <p:cTn id="21" fill="hold">
                            <p:stCondLst>
                              <p:cond delay="2000"/>
                            </p:stCondLst>
                            <p:childTnLst>
                              <p:par>
                                <p:cTn id="22" presetID="63" presetClass="path" presetSubtype="0" accel="50000" decel="50000" fill="hold" nodeType="afterEffect">
                                  <p:stCondLst>
                                    <p:cond delay="0"/>
                                  </p:stCondLst>
                                  <p:childTnLst>
                                    <p:animMotion origin="layout" path="M 3.05556E-6 7.40741E-7 L 0.48229 -0.00556 " pathEditMode="relative" rAng="0" ptsTypes="AA">
                                      <p:cBhvr>
                                        <p:cTn id="23" dur="1100" fill="hold"/>
                                        <p:tgtEl>
                                          <p:spTgt spid="25"/>
                                        </p:tgtEl>
                                        <p:attrNameLst>
                                          <p:attrName>ppt_x,ppt_y</p:attrName>
                                        </p:attrNameLst>
                                      </p:cBhvr>
                                      <p:rCtr x="24100" y="-200"/>
                                    </p:animMotion>
                                  </p:childTnLst>
                                </p:cTn>
                              </p:par>
                              <p:par>
                                <p:cTn id="24" presetID="8" presetClass="emph" presetSubtype="0" fill="hold" nodeType="withEffect">
                                  <p:stCondLst>
                                    <p:cond delay="0"/>
                                  </p:stCondLst>
                                  <p:childTnLst>
                                    <p:animRot by="21600000">
                                      <p:cBhvr>
                                        <p:cTn id="25" dur="1100" fill="hold"/>
                                        <p:tgtEl>
                                          <p:spTgt spid="25"/>
                                        </p:tgtEl>
                                        <p:attrNameLst>
                                          <p:attrName>r</p:attrName>
                                        </p:attrNameLst>
                                      </p:cBhvr>
                                    </p:animRot>
                                  </p:childTnLst>
                                </p:cTn>
                              </p:par>
                            </p:childTnLst>
                          </p:cTn>
                        </p:par>
                        <p:par>
                          <p:cTn id="26" fill="hold">
                            <p:stCondLst>
                              <p:cond delay="3100"/>
                            </p:stCondLst>
                            <p:childTnLst>
                              <p:par>
                                <p:cTn id="27" presetID="54" presetClass="entr" presetSubtype="0" accel="100000"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p:cTn id="29" dur="500" fill="hold"/>
                                        <p:tgtEl>
                                          <p:spTgt spid="24"/>
                                        </p:tgtEl>
                                        <p:attrNameLst>
                                          <p:attrName>ppt_w</p:attrName>
                                        </p:attrNameLst>
                                      </p:cBhvr>
                                      <p:tavLst>
                                        <p:tav tm="0">
                                          <p:val>
                                            <p:strVal val="#ppt_w*0.05"/>
                                          </p:val>
                                        </p:tav>
                                        <p:tav tm="100000">
                                          <p:val>
                                            <p:strVal val="#ppt_w"/>
                                          </p:val>
                                        </p:tav>
                                      </p:tavLst>
                                    </p:anim>
                                    <p:anim calcmode="lin" valueType="num">
                                      <p:cBhvr>
                                        <p:cTn id="30" dur="500" fill="hold"/>
                                        <p:tgtEl>
                                          <p:spTgt spid="24"/>
                                        </p:tgtEl>
                                        <p:attrNameLst>
                                          <p:attrName>ppt_h</p:attrName>
                                        </p:attrNameLst>
                                      </p:cBhvr>
                                      <p:tavLst>
                                        <p:tav tm="0">
                                          <p:val>
                                            <p:strVal val="#ppt_h"/>
                                          </p:val>
                                        </p:tav>
                                        <p:tav tm="100000">
                                          <p:val>
                                            <p:strVal val="#ppt_h"/>
                                          </p:val>
                                        </p:tav>
                                      </p:tavLst>
                                    </p:anim>
                                    <p:anim calcmode="lin" valueType="num">
                                      <p:cBhvr>
                                        <p:cTn id="31" dur="500" fill="hold"/>
                                        <p:tgtEl>
                                          <p:spTgt spid="24"/>
                                        </p:tgtEl>
                                        <p:attrNameLst>
                                          <p:attrName>ppt_x</p:attrName>
                                        </p:attrNameLst>
                                      </p:cBhvr>
                                      <p:tavLst>
                                        <p:tav tm="0">
                                          <p:val>
                                            <p:strVal val="#ppt_x-.2"/>
                                          </p:val>
                                        </p:tav>
                                        <p:tav tm="100000">
                                          <p:val>
                                            <p:strVal val="#ppt_x"/>
                                          </p:val>
                                        </p:tav>
                                      </p:tavLst>
                                    </p:anim>
                                    <p:anim calcmode="lin" valueType="num">
                                      <p:cBhvr>
                                        <p:cTn id="32" dur="500" fill="hold"/>
                                        <p:tgtEl>
                                          <p:spTgt spid="24"/>
                                        </p:tgtEl>
                                        <p:attrNameLst>
                                          <p:attrName>ppt_y</p:attrName>
                                        </p:attrNameLst>
                                      </p:cBhvr>
                                      <p:tavLst>
                                        <p:tav tm="0">
                                          <p:val>
                                            <p:strVal val="#ppt_y"/>
                                          </p:val>
                                        </p:tav>
                                        <p:tav tm="100000">
                                          <p:val>
                                            <p:strVal val="#ppt_y"/>
                                          </p:val>
                                        </p:tav>
                                      </p:tavLst>
                                    </p:anim>
                                    <p:animEffect transition="in" filter="fade">
                                      <p:cBhvr>
                                        <p:cTn id="33" dur="500"/>
                                        <p:tgtEl>
                                          <p:spTgt spid="24"/>
                                        </p:tgtEl>
                                      </p:cBhvr>
                                    </p:animEffect>
                                  </p:childTnLst>
                                </p:cTn>
                              </p:par>
                            </p:childTnLst>
                          </p:cTn>
                        </p:par>
                        <p:par>
                          <p:cTn id="34" fill="hold">
                            <p:stCondLst>
                              <p:cond delay="3600"/>
                            </p:stCondLst>
                            <p:childTnLst>
                              <p:par>
                                <p:cTn id="35" presetID="9" presetClass="entr" presetSubtype="0" fill="hold" nodeType="afterEffect">
                                  <p:stCondLst>
                                    <p:cond delay="0"/>
                                  </p:stCondLst>
                                  <p:childTnLst>
                                    <p:set>
                                      <p:cBhvr>
                                        <p:cTn id="36" dur="1" fill="hold">
                                          <p:stCondLst>
                                            <p:cond delay="0"/>
                                          </p:stCondLst>
                                        </p:cTn>
                                        <p:tgtEl>
                                          <p:spTgt spid="3074"/>
                                        </p:tgtEl>
                                        <p:attrNameLst>
                                          <p:attrName>style.visibility</p:attrName>
                                        </p:attrNameLst>
                                      </p:cBhvr>
                                      <p:to>
                                        <p:strVal val="visible"/>
                                      </p:to>
                                    </p:set>
                                    <p:animEffect transition="in" filter="dissolve">
                                      <p:cBhvr>
                                        <p:cTn id="37"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utoUpdateAnimBg="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1000125" y="571500"/>
            <a:ext cx="4857750" cy="5776913"/>
            <a:chOff x="0" y="0"/>
            <a:chExt cx="6347784" cy="7549419"/>
          </a:xfrm>
        </p:grpSpPr>
        <p:grpSp>
          <p:nvGrpSpPr>
            <p:cNvPr id="3" name="Group 3"/>
            <p:cNvGrpSpPr>
              <a:grpSpLocks/>
            </p:cNvGrpSpPr>
            <p:nvPr/>
          </p:nvGrpSpPr>
          <p:grpSpPr bwMode="auto">
            <a:xfrm>
              <a:off x="4109883" y="4693868"/>
              <a:ext cx="2764129" cy="3090727"/>
              <a:chOff x="0" y="0"/>
              <a:chExt cx="2115312" cy="2365248"/>
            </a:xfrm>
          </p:grpSpPr>
          <p:pic>
            <p:nvPicPr>
              <p:cNvPr id="10289" name="燕尾形 34"/>
              <p:cNvPicPr>
                <a:picLocks noChangeArrowheads="1"/>
              </p:cNvPicPr>
              <p:nvPr/>
            </p:nvPicPr>
            <p:blipFill>
              <a:blip r:embed="rId3" cstate="print"/>
              <a:srcRect/>
              <a:stretch>
                <a:fillRect/>
              </a:stretch>
            </p:blipFill>
            <p:spPr bwMode="auto">
              <a:xfrm>
                <a:off x="0" y="0"/>
                <a:ext cx="2115312" cy="2365248"/>
              </a:xfrm>
              <a:prstGeom prst="rect">
                <a:avLst/>
              </a:prstGeom>
              <a:noFill/>
              <a:ln w="9525">
                <a:noFill/>
                <a:miter lim="800000"/>
                <a:headEnd/>
                <a:tailEnd/>
              </a:ln>
            </p:spPr>
          </p:pic>
          <p:sp>
            <p:nvSpPr>
              <p:cNvPr id="10290" name="Text Box 5"/>
              <p:cNvSpPr txBox="1">
                <a:spLocks noChangeArrowheads="1"/>
              </p:cNvSpPr>
              <p:nvPr/>
            </p:nvSpPr>
            <p:spPr bwMode="auto">
              <a:xfrm rot="-7200000">
                <a:off x="186296" y="362648"/>
                <a:ext cx="1544233" cy="1312069"/>
              </a:xfrm>
              <a:prstGeom prst="rect">
                <a:avLst/>
              </a:prstGeom>
              <a:noFill/>
              <a:ln w="9525">
                <a:noFill/>
                <a:miter lim="800000"/>
                <a:headEnd/>
                <a:tailEnd/>
              </a:ln>
            </p:spPr>
            <p:txBody>
              <a:bodyPr anchor="ctr"/>
              <a:lstStyle/>
              <a:p>
                <a:pPr algn="ctr"/>
                <a:endParaRPr lang="zh-CN" altLang="en-US">
                  <a:latin typeface="Calibri" pitchFamily="34" charset="0"/>
                </a:endParaRPr>
              </a:p>
            </p:txBody>
          </p:sp>
        </p:grpSp>
        <p:grpSp>
          <p:nvGrpSpPr>
            <p:cNvPr id="4" name="Group 6"/>
            <p:cNvGrpSpPr>
              <a:grpSpLocks/>
            </p:cNvGrpSpPr>
            <p:nvPr/>
          </p:nvGrpSpPr>
          <p:grpSpPr bwMode="auto">
            <a:xfrm>
              <a:off x="2571736" y="1622910"/>
              <a:ext cx="3776048" cy="4209025"/>
              <a:chOff x="0" y="0"/>
              <a:chExt cx="3776048" cy="4209025"/>
            </a:xfrm>
          </p:grpSpPr>
          <p:grpSp>
            <p:nvGrpSpPr>
              <p:cNvPr id="5" name="Group 7"/>
              <p:cNvGrpSpPr>
                <a:grpSpLocks/>
              </p:cNvGrpSpPr>
              <p:nvPr/>
            </p:nvGrpSpPr>
            <p:grpSpPr bwMode="auto">
              <a:xfrm>
                <a:off x="566320" y="1310519"/>
                <a:ext cx="1999414" cy="1728576"/>
                <a:chOff x="0" y="0"/>
                <a:chExt cx="1530096" cy="1322832"/>
              </a:xfrm>
            </p:grpSpPr>
            <p:pic>
              <p:nvPicPr>
                <p:cNvPr id="10287" name="六边形 23"/>
                <p:cNvPicPr>
                  <a:picLocks noChangeArrowheads="1"/>
                </p:cNvPicPr>
                <p:nvPr/>
              </p:nvPicPr>
              <p:blipFill>
                <a:blip r:embed="rId4" cstate="print"/>
                <a:srcRect/>
                <a:stretch>
                  <a:fillRect/>
                </a:stretch>
              </p:blipFill>
              <p:spPr bwMode="auto">
                <a:xfrm>
                  <a:off x="0" y="0"/>
                  <a:ext cx="1530096" cy="1322832"/>
                </a:xfrm>
                <a:prstGeom prst="rect">
                  <a:avLst/>
                </a:prstGeom>
                <a:noFill/>
                <a:ln w="9525">
                  <a:noFill/>
                  <a:miter lim="800000"/>
                  <a:headEnd/>
                  <a:tailEnd/>
                </a:ln>
              </p:spPr>
            </p:pic>
            <p:sp>
              <p:nvSpPr>
                <p:cNvPr id="10288" name="Text Box 9"/>
                <p:cNvSpPr txBox="1">
                  <a:spLocks noChangeArrowheads="1"/>
                </p:cNvSpPr>
                <p:nvPr/>
              </p:nvSpPr>
              <p:spPr bwMode="auto">
                <a:xfrm>
                  <a:off x="265405" y="230798"/>
                  <a:ext cx="1001060" cy="862984"/>
                </a:xfrm>
                <a:prstGeom prst="rect">
                  <a:avLst/>
                </a:prstGeom>
                <a:noFill/>
                <a:ln w="9525">
                  <a:noFill/>
                  <a:miter lim="800000"/>
                  <a:headEnd/>
                  <a:tailEnd/>
                </a:ln>
              </p:spPr>
              <p:txBody>
                <a:bodyPr anchor="ctr"/>
                <a:lstStyle/>
                <a:p>
                  <a:pPr algn="ctr"/>
                  <a:endParaRPr lang="zh-CN" altLang="en-US">
                    <a:solidFill>
                      <a:srgbClr val="FFFFFF"/>
                    </a:solidFill>
                    <a:latin typeface="Calibri" pitchFamily="34" charset="0"/>
                  </a:endParaRPr>
                </a:p>
              </p:txBody>
            </p:sp>
          </p:grpSp>
          <p:grpSp>
            <p:nvGrpSpPr>
              <p:cNvPr id="6" name="Group 10"/>
              <p:cNvGrpSpPr>
                <a:grpSpLocks/>
              </p:cNvGrpSpPr>
              <p:nvPr/>
            </p:nvGrpSpPr>
            <p:grpSpPr bwMode="auto">
              <a:xfrm>
                <a:off x="2127615" y="1310519"/>
                <a:ext cx="1656885" cy="1728576"/>
                <a:chOff x="0" y="0"/>
                <a:chExt cx="1267968" cy="1322832"/>
              </a:xfrm>
            </p:grpSpPr>
            <p:pic>
              <p:nvPicPr>
                <p:cNvPr id="10285" name="燕尾形 25"/>
                <p:cNvPicPr>
                  <a:picLocks noChangeArrowheads="1"/>
                </p:cNvPicPr>
                <p:nvPr/>
              </p:nvPicPr>
              <p:blipFill>
                <a:blip r:embed="rId5" cstate="print"/>
                <a:srcRect/>
                <a:stretch>
                  <a:fillRect/>
                </a:stretch>
              </p:blipFill>
              <p:spPr bwMode="auto">
                <a:xfrm>
                  <a:off x="0" y="0"/>
                  <a:ext cx="1267968" cy="1322832"/>
                </a:xfrm>
                <a:prstGeom prst="rect">
                  <a:avLst/>
                </a:prstGeom>
                <a:noFill/>
                <a:ln w="9525">
                  <a:noFill/>
                  <a:miter lim="800000"/>
                  <a:headEnd/>
                  <a:tailEnd/>
                </a:ln>
              </p:spPr>
            </p:pic>
            <p:sp>
              <p:nvSpPr>
                <p:cNvPr id="10286" name="Text Box 12"/>
                <p:cNvSpPr txBox="1">
                  <a:spLocks noChangeArrowheads="1"/>
                </p:cNvSpPr>
                <p:nvPr/>
              </p:nvSpPr>
              <p:spPr bwMode="auto">
                <a:xfrm>
                  <a:off x="382138" y="6256"/>
                  <a:ext cx="501325" cy="1312069"/>
                </a:xfrm>
                <a:prstGeom prst="rect">
                  <a:avLst/>
                </a:prstGeom>
                <a:noFill/>
                <a:ln w="9525">
                  <a:noFill/>
                  <a:miter lim="800000"/>
                  <a:headEnd/>
                  <a:tailEnd/>
                </a:ln>
              </p:spPr>
              <p:txBody>
                <a:bodyPr anchor="ctr"/>
                <a:lstStyle/>
                <a:p>
                  <a:pPr algn="ctr"/>
                  <a:endParaRPr lang="zh-CN" altLang="en-US">
                    <a:latin typeface="Calibri" pitchFamily="34" charset="0"/>
                  </a:endParaRPr>
                </a:p>
              </p:txBody>
            </p:sp>
          </p:grpSp>
          <p:grpSp>
            <p:nvGrpSpPr>
              <p:cNvPr id="7" name="Group 13"/>
              <p:cNvGrpSpPr>
                <a:grpSpLocks/>
              </p:cNvGrpSpPr>
              <p:nvPr/>
            </p:nvGrpSpPr>
            <p:grpSpPr bwMode="auto">
              <a:xfrm>
                <a:off x="-55012" y="243103"/>
                <a:ext cx="2071106" cy="1871961"/>
                <a:chOff x="0" y="0"/>
                <a:chExt cx="1584960" cy="1432560"/>
              </a:xfrm>
            </p:grpSpPr>
            <p:pic>
              <p:nvPicPr>
                <p:cNvPr id="10283" name="燕尾形 26"/>
                <p:cNvPicPr>
                  <a:picLocks noChangeArrowheads="1"/>
                </p:cNvPicPr>
                <p:nvPr/>
              </p:nvPicPr>
              <p:blipFill>
                <a:blip r:embed="rId6" cstate="print"/>
                <a:srcRect/>
                <a:stretch>
                  <a:fillRect/>
                </a:stretch>
              </p:blipFill>
              <p:spPr bwMode="auto">
                <a:xfrm>
                  <a:off x="0" y="0"/>
                  <a:ext cx="1584960" cy="1432560"/>
                </a:xfrm>
                <a:prstGeom prst="rect">
                  <a:avLst/>
                </a:prstGeom>
                <a:noFill/>
                <a:ln w="9525">
                  <a:noFill/>
                  <a:miter lim="800000"/>
                  <a:headEnd/>
                  <a:tailEnd/>
                </a:ln>
              </p:spPr>
            </p:pic>
            <p:sp>
              <p:nvSpPr>
                <p:cNvPr id="10284" name="Text Box 15"/>
                <p:cNvSpPr txBox="1">
                  <a:spLocks noChangeArrowheads="1"/>
                </p:cNvSpPr>
                <p:nvPr/>
              </p:nvSpPr>
              <p:spPr bwMode="auto">
                <a:xfrm rot="-7200000">
                  <a:off x="447470" y="-104037"/>
                  <a:ext cx="501325" cy="1312069"/>
                </a:xfrm>
                <a:prstGeom prst="rect">
                  <a:avLst/>
                </a:prstGeom>
                <a:noFill/>
                <a:ln w="9525">
                  <a:noFill/>
                  <a:miter lim="800000"/>
                  <a:headEnd/>
                  <a:tailEnd/>
                </a:ln>
              </p:spPr>
              <p:txBody>
                <a:bodyPr anchor="ctr"/>
                <a:lstStyle/>
                <a:p>
                  <a:pPr algn="ctr"/>
                  <a:endParaRPr lang="zh-CN" altLang="en-US">
                    <a:latin typeface="Calibri" pitchFamily="34" charset="0"/>
                  </a:endParaRPr>
                </a:p>
              </p:txBody>
            </p:sp>
          </p:grpSp>
          <p:grpSp>
            <p:nvGrpSpPr>
              <p:cNvPr id="8" name="Group 16"/>
              <p:cNvGrpSpPr>
                <a:grpSpLocks/>
              </p:cNvGrpSpPr>
              <p:nvPr/>
            </p:nvGrpSpPr>
            <p:grpSpPr bwMode="auto">
              <a:xfrm>
                <a:off x="-55012" y="2242516"/>
                <a:ext cx="2071106" cy="1863995"/>
                <a:chOff x="0" y="0"/>
                <a:chExt cx="1584960" cy="1426464"/>
              </a:xfrm>
            </p:grpSpPr>
            <p:pic>
              <p:nvPicPr>
                <p:cNvPr id="10281" name="燕尾形 27"/>
                <p:cNvPicPr>
                  <a:picLocks noChangeArrowheads="1"/>
                </p:cNvPicPr>
                <p:nvPr/>
              </p:nvPicPr>
              <p:blipFill>
                <a:blip r:embed="rId7" cstate="print"/>
                <a:srcRect/>
                <a:stretch>
                  <a:fillRect/>
                </a:stretch>
              </p:blipFill>
              <p:spPr bwMode="auto">
                <a:xfrm>
                  <a:off x="0" y="0"/>
                  <a:ext cx="1584960" cy="1426464"/>
                </a:xfrm>
                <a:prstGeom prst="rect">
                  <a:avLst/>
                </a:prstGeom>
                <a:noFill/>
                <a:ln w="9525">
                  <a:noFill/>
                  <a:miter lim="800000"/>
                  <a:headEnd/>
                  <a:tailEnd/>
                </a:ln>
              </p:spPr>
            </p:pic>
            <p:sp>
              <p:nvSpPr>
                <p:cNvPr id="10282" name="Text Box 18"/>
                <p:cNvSpPr txBox="1">
                  <a:spLocks noChangeArrowheads="1"/>
                </p:cNvSpPr>
                <p:nvPr/>
              </p:nvSpPr>
              <p:spPr bwMode="auto">
                <a:xfrm rot="7200000">
                  <a:off x="447470" y="220180"/>
                  <a:ext cx="501325" cy="1312069"/>
                </a:xfrm>
                <a:prstGeom prst="rect">
                  <a:avLst/>
                </a:prstGeom>
                <a:noFill/>
                <a:ln w="9525">
                  <a:noFill/>
                  <a:miter lim="800000"/>
                  <a:headEnd/>
                  <a:tailEnd/>
                </a:ln>
              </p:spPr>
              <p:txBody>
                <a:bodyPr anchor="ctr"/>
                <a:lstStyle/>
                <a:p>
                  <a:pPr algn="ctr"/>
                  <a:endParaRPr lang="zh-CN" altLang="en-US">
                    <a:latin typeface="Calibri" pitchFamily="34" charset="0"/>
                  </a:endParaRPr>
                </a:p>
              </p:txBody>
            </p:sp>
          </p:grpSp>
          <p:sp>
            <p:nvSpPr>
              <p:cNvPr id="10277" name="六边形 28"/>
              <p:cNvSpPr>
                <a:spLocks noChangeArrowheads="1"/>
              </p:cNvSpPr>
              <p:nvPr/>
            </p:nvSpPr>
            <p:spPr bwMode="auto">
              <a:xfrm>
                <a:off x="572769" y="1175816"/>
                <a:ext cx="1988834" cy="1714514"/>
              </a:xfrm>
              <a:prstGeom prst="hexagon">
                <a:avLst>
                  <a:gd name="adj" fmla="val 30036"/>
                  <a:gd name="vf" fmla="val 115470"/>
                </a:avLst>
              </a:prstGeom>
              <a:noFill/>
              <a:ln w="12700">
                <a:solidFill>
                  <a:schemeClr val="bg1"/>
                </a:solidFill>
                <a:prstDash val="dash"/>
                <a:miter lim="800000"/>
                <a:headEnd/>
                <a:tailEnd/>
              </a:ln>
            </p:spPr>
            <p:txBody>
              <a:bodyPr anchor="ctr"/>
              <a:lstStyle/>
              <a:p>
                <a:pPr algn="ctr"/>
                <a:endParaRPr lang="zh-CN" altLang="en-US">
                  <a:solidFill>
                    <a:srgbClr val="FFFFFF"/>
                  </a:solidFill>
                  <a:latin typeface="Calibri" pitchFamily="34" charset="0"/>
                </a:endParaRPr>
              </a:p>
            </p:txBody>
          </p:sp>
          <p:sp>
            <p:nvSpPr>
              <p:cNvPr id="10278" name="燕尾形 29"/>
              <p:cNvSpPr>
                <a:spLocks noChangeArrowheads="1"/>
              </p:cNvSpPr>
              <p:nvPr/>
            </p:nvSpPr>
            <p:spPr bwMode="auto">
              <a:xfrm>
                <a:off x="2132974" y="1175818"/>
                <a:ext cx="1643074" cy="1714512"/>
              </a:xfrm>
              <a:prstGeom prst="chevron">
                <a:avLst>
                  <a:gd name="adj" fmla="val 30065"/>
                </a:avLst>
              </a:prstGeom>
              <a:noFill/>
              <a:ln w="12700">
                <a:solidFill>
                  <a:schemeClr val="bg1"/>
                </a:solidFill>
                <a:prstDash val="dash"/>
                <a:miter lim="800000"/>
                <a:headEnd/>
                <a:tailEnd/>
              </a:ln>
            </p:spPr>
            <p:txBody>
              <a:bodyPr anchor="ctr"/>
              <a:lstStyle/>
              <a:p>
                <a:pPr algn="ctr"/>
                <a:endParaRPr lang="zh-CN" altLang="en-US">
                  <a:latin typeface="Calibri" pitchFamily="34" charset="0"/>
                </a:endParaRPr>
              </a:p>
            </p:txBody>
          </p:sp>
          <p:sp>
            <p:nvSpPr>
              <p:cNvPr id="10279" name="燕尾形 30"/>
              <p:cNvSpPr>
                <a:spLocks noChangeArrowheads="1"/>
              </p:cNvSpPr>
              <p:nvPr/>
            </p:nvSpPr>
            <p:spPr bwMode="auto">
              <a:xfrm rot="-7200000">
                <a:off x="35719" y="-35719"/>
                <a:ext cx="1643074" cy="1714512"/>
              </a:xfrm>
              <a:prstGeom prst="chevron">
                <a:avLst>
                  <a:gd name="adj" fmla="val 30065"/>
                </a:avLst>
              </a:prstGeom>
              <a:noFill/>
              <a:ln w="12700">
                <a:solidFill>
                  <a:schemeClr val="bg1"/>
                </a:solidFill>
                <a:prstDash val="dash"/>
                <a:miter lim="800000"/>
                <a:headEnd/>
                <a:tailEnd/>
              </a:ln>
            </p:spPr>
            <p:txBody>
              <a:bodyPr anchor="ctr"/>
              <a:lstStyle/>
              <a:p>
                <a:pPr algn="ctr"/>
                <a:endParaRPr lang="zh-CN" altLang="en-US">
                  <a:latin typeface="Calibri" pitchFamily="34" charset="0"/>
                </a:endParaRPr>
              </a:p>
            </p:txBody>
          </p:sp>
          <p:sp>
            <p:nvSpPr>
              <p:cNvPr id="10280" name="燕尾形 31"/>
              <p:cNvSpPr>
                <a:spLocks noChangeArrowheads="1"/>
              </p:cNvSpPr>
              <p:nvPr/>
            </p:nvSpPr>
            <p:spPr bwMode="auto">
              <a:xfrm rot="7200000">
                <a:off x="35719" y="2387356"/>
                <a:ext cx="1643074" cy="1714512"/>
              </a:xfrm>
              <a:prstGeom prst="chevron">
                <a:avLst>
                  <a:gd name="adj" fmla="val 30065"/>
                </a:avLst>
              </a:prstGeom>
              <a:noFill/>
              <a:ln w="12700">
                <a:solidFill>
                  <a:schemeClr val="bg1"/>
                </a:solidFill>
                <a:prstDash val="dash"/>
                <a:miter lim="800000"/>
                <a:headEnd/>
                <a:tailEnd/>
              </a:ln>
            </p:spPr>
            <p:txBody>
              <a:bodyPr anchor="ctr"/>
              <a:lstStyle/>
              <a:p>
                <a:pPr algn="ctr"/>
                <a:endParaRPr lang="zh-CN" altLang="en-US">
                  <a:latin typeface="Calibri" pitchFamily="34" charset="0"/>
                </a:endParaRPr>
              </a:p>
            </p:txBody>
          </p:sp>
        </p:grpSp>
        <p:grpSp>
          <p:nvGrpSpPr>
            <p:cNvPr id="9" name="Group 23"/>
            <p:cNvGrpSpPr>
              <a:grpSpLocks/>
            </p:cNvGrpSpPr>
            <p:nvPr/>
          </p:nvGrpSpPr>
          <p:grpSpPr bwMode="auto">
            <a:xfrm>
              <a:off x="4181575" y="-228990"/>
              <a:ext cx="2764129" cy="3082761"/>
              <a:chOff x="0" y="0"/>
              <a:chExt cx="2115312" cy="2359152"/>
            </a:xfrm>
          </p:grpSpPr>
          <p:pic>
            <p:nvPicPr>
              <p:cNvPr id="10271" name="燕尾形 33"/>
              <p:cNvPicPr>
                <a:picLocks noChangeArrowheads="1"/>
              </p:cNvPicPr>
              <p:nvPr/>
            </p:nvPicPr>
            <p:blipFill>
              <a:blip r:embed="rId8" cstate="print"/>
              <a:srcRect/>
              <a:stretch>
                <a:fillRect/>
              </a:stretch>
            </p:blipFill>
            <p:spPr bwMode="auto">
              <a:xfrm>
                <a:off x="0" y="0"/>
                <a:ext cx="2115312" cy="2359152"/>
              </a:xfrm>
              <a:prstGeom prst="rect">
                <a:avLst/>
              </a:prstGeom>
              <a:noFill/>
              <a:ln w="9525">
                <a:noFill/>
                <a:miter lim="800000"/>
                <a:headEnd/>
                <a:tailEnd/>
              </a:ln>
            </p:spPr>
          </p:pic>
          <p:sp>
            <p:nvSpPr>
              <p:cNvPr id="10272" name="Text Box 25"/>
              <p:cNvSpPr txBox="1">
                <a:spLocks noChangeArrowheads="1"/>
              </p:cNvSpPr>
              <p:nvPr/>
            </p:nvSpPr>
            <p:spPr bwMode="auto">
              <a:xfrm rot="7200000">
                <a:off x="186100" y="685795"/>
                <a:ext cx="1544233" cy="1312069"/>
              </a:xfrm>
              <a:prstGeom prst="rect">
                <a:avLst/>
              </a:prstGeom>
              <a:noFill/>
              <a:ln w="9525">
                <a:noFill/>
                <a:miter lim="800000"/>
                <a:headEnd/>
                <a:tailEnd/>
              </a:ln>
            </p:spPr>
            <p:txBody>
              <a:bodyPr anchor="ctr"/>
              <a:lstStyle/>
              <a:p>
                <a:pPr algn="ctr"/>
                <a:endParaRPr lang="zh-CN" altLang="en-US">
                  <a:latin typeface="Calibri" pitchFamily="34" charset="0"/>
                </a:endParaRPr>
              </a:p>
            </p:txBody>
          </p:sp>
        </p:grpSp>
        <p:grpSp>
          <p:nvGrpSpPr>
            <p:cNvPr id="10" name="Group 26"/>
            <p:cNvGrpSpPr>
              <a:grpSpLocks/>
            </p:cNvGrpSpPr>
            <p:nvPr/>
          </p:nvGrpSpPr>
          <p:grpSpPr bwMode="auto">
            <a:xfrm>
              <a:off x="-8431" y="2901566"/>
              <a:ext cx="3066829" cy="1728577"/>
              <a:chOff x="0" y="0"/>
              <a:chExt cx="2346960" cy="1322832"/>
            </a:xfrm>
          </p:grpSpPr>
          <p:pic>
            <p:nvPicPr>
              <p:cNvPr id="10269" name="燕尾形 35"/>
              <p:cNvPicPr>
                <a:picLocks noChangeArrowheads="1"/>
              </p:cNvPicPr>
              <p:nvPr/>
            </p:nvPicPr>
            <p:blipFill>
              <a:blip r:embed="rId9" cstate="print"/>
              <a:srcRect/>
              <a:stretch>
                <a:fillRect/>
              </a:stretch>
            </p:blipFill>
            <p:spPr bwMode="auto">
              <a:xfrm>
                <a:off x="0" y="0"/>
                <a:ext cx="2346960" cy="1322832"/>
              </a:xfrm>
              <a:prstGeom prst="rect">
                <a:avLst/>
              </a:prstGeom>
              <a:noFill/>
              <a:ln w="9525">
                <a:noFill/>
                <a:miter lim="800000"/>
                <a:headEnd/>
                <a:tailEnd/>
              </a:ln>
            </p:spPr>
          </p:pic>
          <p:sp>
            <p:nvSpPr>
              <p:cNvPr id="10270" name="Text Box 28"/>
              <p:cNvSpPr txBox="1">
                <a:spLocks noChangeArrowheads="1"/>
              </p:cNvSpPr>
              <p:nvPr/>
            </p:nvSpPr>
            <p:spPr bwMode="auto">
              <a:xfrm>
                <a:off x="400926" y="5532"/>
                <a:ext cx="1544233" cy="1312069"/>
              </a:xfrm>
              <a:prstGeom prst="rect">
                <a:avLst/>
              </a:prstGeom>
              <a:noFill/>
              <a:ln w="9525">
                <a:noFill/>
                <a:miter lim="800000"/>
                <a:headEnd/>
                <a:tailEnd/>
              </a:ln>
            </p:spPr>
            <p:txBody>
              <a:bodyPr anchor="ctr"/>
              <a:lstStyle/>
              <a:p>
                <a:pPr algn="ctr"/>
                <a:endParaRPr lang="zh-CN" altLang="en-US">
                  <a:latin typeface="Calibri" pitchFamily="34" charset="0"/>
                </a:endParaRPr>
              </a:p>
            </p:txBody>
          </p:sp>
        </p:grpSp>
      </p:grpSp>
      <p:grpSp>
        <p:nvGrpSpPr>
          <p:cNvPr id="11" name="Group 29"/>
          <p:cNvGrpSpPr>
            <a:grpSpLocks noChangeAspect="1"/>
          </p:cNvGrpSpPr>
          <p:nvPr/>
        </p:nvGrpSpPr>
        <p:grpSpPr bwMode="auto">
          <a:xfrm>
            <a:off x="2174875" y="1739900"/>
            <a:ext cx="3511550" cy="3671888"/>
            <a:chOff x="0" y="0"/>
            <a:chExt cx="3511332" cy="3671639"/>
          </a:xfrm>
        </p:grpSpPr>
        <p:pic>
          <p:nvPicPr>
            <p:cNvPr id="10262" name="图片 38" descr="2.png"/>
            <p:cNvPicPr>
              <a:picLocks noChangeAspect="1" noChangeArrowheads="1"/>
            </p:cNvPicPr>
            <p:nvPr/>
          </p:nvPicPr>
          <p:blipFill>
            <a:blip r:embed="rId10" cstate="print">
              <a:lum bright="100000" contrast="-100000"/>
            </a:blip>
            <a:srcRect/>
            <a:stretch>
              <a:fillRect/>
            </a:stretch>
          </p:blipFill>
          <p:spPr bwMode="auto">
            <a:xfrm rot="2854136">
              <a:off x="-131345" y="1061106"/>
              <a:ext cx="1324867" cy="1062178"/>
            </a:xfrm>
            <a:prstGeom prst="rect">
              <a:avLst/>
            </a:prstGeom>
            <a:noFill/>
            <a:ln w="9525">
              <a:noFill/>
              <a:miter lim="800000"/>
              <a:headEnd/>
              <a:tailEnd/>
            </a:ln>
          </p:spPr>
        </p:pic>
        <p:pic>
          <p:nvPicPr>
            <p:cNvPr id="10263" name="图片 39" descr="2.png"/>
            <p:cNvPicPr>
              <a:picLocks noChangeAspect="1" noChangeArrowheads="1"/>
            </p:cNvPicPr>
            <p:nvPr/>
          </p:nvPicPr>
          <p:blipFill>
            <a:blip r:embed="rId10" cstate="print">
              <a:lum bright="100000" contrast="-100000"/>
            </a:blip>
            <a:srcRect/>
            <a:stretch>
              <a:fillRect/>
            </a:stretch>
          </p:blipFill>
          <p:spPr bwMode="auto">
            <a:xfrm rot="10256740">
              <a:off x="2186465" y="0"/>
              <a:ext cx="1324867" cy="1062178"/>
            </a:xfrm>
            <a:prstGeom prst="rect">
              <a:avLst/>
            </a:prstGeom>
            <a:noFill/>
            <a:ln w="9525">
              <a:noFill/>
              <a:miter lim="800000"/>
              <a:headEnd/>
              <a:tailEnd/>
            </a:ln>
          </p:spPr>
        </p:pic>
        <p:pic>
          <p:nvPicPr>
            <p:cNvPr id="10264" name="图片 40" descr="2.png"/>
            <p:cNvPicPr>
              <a:picLocks noChangeAspect="1" noChangeArrowheads="1"/>
            </p:cNvPicPr>
            <p:nvPr/>
          </p:nvPicPr>
          <p:blipFill>
            <a:blip r:embed="rId10" cstate="print">
              <a:lum bright="100000" contrast="-100000"/>
            </a:blip>
            <a:srcRect/>
            <a:stretch>
              <a:fillRect/>
            </a:stretch>
          </p:blipFill>
          <p:spPr bwMode="auto">
            <a:xfrm rot="-3965665">
              <a:off x="1988359" y="2478116"/>
              <a:ext cx="1324867" cy="1062178"/>
            </a:xfrm>
            <a:prstGeom prst="rect">
              <a:avLst/>
            </a:prstGeom>
            <a:noFill/>
            <a:ln w="9525">
              <a:noFill/>
              <a:miter lim="800000"/>
              <a:headEnd/>
              <a:tailEnd/>
            </a:ln>
          </p:spPr>
        </p:pic>
      </p:grpSp>
      <p:grpSp>
        <p:nvGrpSpPr>
          <p:cNvPr id="12" name="Group 33"/>
          <p:cNvGrpSpPr>
            <a:grpSpLocks/>
          </p:cNvGrpSpPr>
          <p:nvPr/>
        </p:nvGrpSpPr>
        <p:grpSpPr bwMode="auto">
          <a:xfrm>
            <a:off x="3357563" y="2071688"/>
            <a:ext cx="2143125" cy="2584450"/>
            <a:chOff x="0" y="0"/>
            <a:chExt cx="2143140" cy="2585039"/>
          </a:xfrm>
        </p:grpSpPr>
        <p:sp>
          <p:nvSpPr>
            <p:cNvPr id="10258" name="TextBox 47"/>
            <p:cNvSpPr txBox="1">
              <a:spLocks noChangeArrowheads="1"/>
            </p:cNvSpPr>
            <p:nvPr/>
          </p:nvSpPr>
          <p:spPr bwMode="auto">
            <a:xfrm>
              <a:off x="0" y="0"/>
              <a:ext cx="428628" cy="584775"/>
            </a:xfrm>
            <a:prstGeom prst="rect">
              <a:avLst/>
            </a:prstGeom>
            <a:noFill/>
            <a:ln w="9525">
              <a:noFill/>
              <a:miter lim="800000"/>
              <a:headEnd/>
              <a:tailEnd/>
            </a:ln>
          </p:spPr>
          <p:txBody>
            <a:bodyPr>
              <a:spAutoFit/>
            </a:bodyPr>
            <a:lstStyle/>
            <a:p>
              <a:pPr algn="r" rtl="1"/>
              <a:r>
                <a:rPr lang="ar-SA" altLang="zh-CN" sz="3200" b="1" smtClean="0">
                  <a:solidFill>
                    <a:schemeClr val="bg1"/>
                  </a:solidFill>
                  <a:latin typeface="Microsoft YaHei" pitchFamily="34" charset="-122"/>
                  <a:ea typeface="Microsoft YaHei" pitchFamily="34" charset="-122"/>
                </a:rPr>
                <a:t>1</a:t>
              </a:r>
              <a:endParaRPr lang="zh-CN" altLang="en-US" sz="3200" b="1">
                <a:solidFill>
                  <a:schemeClr val="bg1"/>
                </a:solidFill>
                <a:latin typeface="Traditional Arabic" pitchFamily="18" charset="-78"/>
                <a:cs typeface="Traditional Arabic" pitchFamily="18" charset="-78"/>
              </a:endParaRPr>
            </a:p>
          </p:txBody>
        </p:sp>
        <p:sp>
          <p:nvSpPr>
            <p:cNvPr id="10259" name="TextBox 48"/>
            <p:cNvSpPr txBox="1">
              <a:spLocks noChangeArrowheads="1"/>
            </p:cNvSpPr>
            <p:nvPr/>
          </p:nvSpPr>
          <p:spPr bwMode="auto">
            <a:xfrm>
              <a:off x="1714512" y="1071570"/>
              <a:ext cx="428628" cy="584775"/>
            </a:xfrm>
            <a:prstGeom prst="rect">
              <a:avLst/>
            </a:prstGeom>
            <a:noFill/>
            <a:ln w="9525">
              <a:noFill/>
              <a:miter lim="800000"/>
              <a:headEnd/>
              <a:tailEnd/>
            </a:ln>
          </p:spPr>
          <p:txBody>
            <a:bodyPr>
              <a:spAutoFit/>
            </a:bodyPr>
            <a:lstStyle/>
            <a:p>
              <a:pPr algn="r" rtl="1"/>
              <a:r>
                <a:rPr lang="ar-SA" altLang="zh-CN" sz="3200" b="1" smtClean="0">
                  <a:solidFill>
                    <a:schemeClr val="bg1"/>
                  </a:solidFill>
                  <a:latin typeface="Microsoft YaHei" pitchFamily="34" charset="-122"/>
                  <a:ea typeface="Microsoft YaHei" pitchFamily="34" charset="-122"/>
                </a:rPr>
                <a:t>2</a:t>
              </a:r>
              <a:endParaRPr lang="zh-CN" altLang="en-US" sz="3200" b="1">
                <a:solidFill>
                  <a:schemeClr val="bg1"/>
                </a:solidFill>
                <a:latin typeface="Traditional Arabic" pitchFamily="18" charset="-78"/>
                <a:cs typeface="Traditional Arabic" pitchFamily="18" charset="-78"/>
              </a:endParaRPr>
            </a:p>
          </p:txBody>
        </p:sp>
        <p:sp>
          <p:nvSpPr>
            <p:cNvPr id="10260" name="TextBox 49"/>
            <p:cNvSpPr txBox="1">
              <a:spLocks noChangeArrowheads="1"/>
            </p:cNvSpPr>
            <p:nvPr/>
          </p:nvSpPr>
          <p:spPr bwMode="auto">
            <a:xfrm>
              <a:off x="0" y="2000264"/>
              <a:ext cx="571504" cy="584775"/>
            </a:xfrm>
            <a:prstGeom prst="rect">
              <a:avLst/>
            </a:prstGeom>
            <a:noFill/>
            <a:ln w="9525">
              <a:noFill/>
              <a:miter lim="800000"/>
              <a:headEnd/>
              <a:tailEnd/>
            </a:ln>
          </p:spPr>
          <p:txBody>
            <a:bodyPr>
              <a:spAutoFit/>
            </a:bodyPr>
            <a:lstStyle/>
            <a:p>
              <a:pPr algn="r" rtl="1"/>
              <a:r>
                <a:rPr lang="ar-SA" altLang="zh-CN" sz="3200" b="1" smtClean="0">
                  <a:solidFill>
                    <a:schemeClr val="bg1"/>
                  </a:solidFill>
                  <a:latin typeface="Microsoft YaHei" pitchFamily="34" charset="-122"/>
                  <a:ea typeface="Microsoft YaHei" pitchFamily="34" charset="-122"/>
                </a:rPr>
                <a:t>3</a:t>
              </a:r>
              <a:endParaRPr lang="zh-CN" altLang="en-US" sz="3200" b="1">
                <a:solidFill>
                  <a:schemeClr val="bg1"/>
                </a:solidFill>
                <a:latin typeface="Traditional Arabic" pitchFamily="18" charset="-78"/>
                <a:cs typeface="Traditional Arabic" pitchFamily="18" charset="-78"/>
              </a:endParaRPr>
            </a:p>
          </p:txBody>
        </p:sp>
        <p:sp>
          <p:nvSpPr>
            <p:cNvPr id="10261" name="TextBox 50"/>
            <p:cNvSpPr txBox="1">
              <a:spLocks noChangeArrowheads="1"/>
            </p:cNvSpPr>
            <p:nvPr/>
          </p:nvSpPr>
          <p:spPr bwMode="auto">
            <a:xfrm>
              <a:off x="278335" y="781426"/>
              <a:ext cx="1080128" cy="1200603"/>
            </a:xfrm>
            <a:prstGeom prst="rect">
              <a:avLst/>
            </a:prstGeom>
            <a:noFill/>
            <a:ln w="9525">
              <a:noFill/>
              <a:miter lim="800000"/>
              <a:headEnd/>
              <a:tailEnd/>
            </a:ln>
          </p:spPr>
          <p:txBody>
            <a:bodyPr wrap="square">
              <a:spAutoFit/>
            </a:bodyPr>
            <a:lstStyle/>
            <a:p>
              <a:pPr lvl="0" algn="ctr" rtl="1"/>
              <a:r>
                <a:rPr lang="ar-SA" b="1" smtClean="0">
                  <a:solidFill>
                    <a:srgbClr val="FF3399"/>
                  </a:solidFill>
                  <a:latin typeface="Traditional Arabic" pitchFamily="18" charset="-78"/>
                  <a:cs typeface="Traditional Arabic" pitchFamily="18" charset="-78"/>
                </a:rPr>
                <a:t>بعضا من المصطلحات الأممية الوافدة</a:t>
              </a:r>
              <a:endParaRPr lang="ar-SA" b="1" dirty="0">
                <a:solidFill>
                  <a:srgbClr val="FF3399"/>
                </a:solidFill>
                <a:latin typeface="Traditional Arabic" pitchFamily="18" charset="-78"/>
                <a:cs typeface="Traditional Arabic" pitchFamily="18" charset="-78"/>
              </a:endParaRPr>
            </a:p>
          </p:txBody>
        </p:sp>
      </p:grpSp>
      <p:grpSp>
        <p:nvGrpSpPr>
          <p:cNvPr id="13" name="Group 41"/>
          <p:cNvGrpSpPr>
            <a:grpSpLocks/>
          </p:cNvGrpSpPr>
          <p:nvPr/>
        </p:nvGrpSpPr>
        <p:grpSpPr bwMode="auto">
          <a:xfrm>
            <a:off x="-855663" y="1985963"/>
            <a:ext cx="4141788" cy="1371599"/>
            <a:chOff x="0" y="0"/>
            <a:chExt cx="4143404" cy="1371610"/>
          </a:xfrm>
        </p:grpSpPr>
        <p:sp>
          <p:nvSpPr>
            <p:cNvPr id="11306" name="平行四边形 45"/>
            <p:cNvSpPr>
              <a:spLocks noChangeArrowheads="1"/>
            </p:cNvSpPr>
            <p:nvPr/>
          </p:nvSpPr>
          <p:spPr bwMode="auto">
            <a:xfrm>
              <a:off x="0" y="0"/>
              <a:ext cx="4143404" cy="1371610"/>
            </a:xfrm>
            <a:prstGeom prst="parallelogram">
              <a:avLst>
                <a:gd name="adj" fmla="val 58864"/>
              </a:avLst>
            </a:prstGeom>
            <a:gradFill rotWithShape="0">
              <a:gsLst>
                <a:gs pos="0">
                  <a:srgbClr val="FFCCCC"/>
                </a:gs>
                <a:gs pos="62000">
                  <a:srgbClr val="FFCCCC">
                    <a:alpha val="38000"/>
                  </a:srgbClr>
                </a:gs>
                <a:gs pos="100000">
                  <a:srgbClr val="FFFFFF">
                    <a:alpha val="0"/>
                  </a:srgbClr>
                </a:gs>
              </a:gsLst>
              <a:lin ang="0"/>
            </a:gradFill>
            <a:ln w="9525">
              <a:noFill/>
              <a:miter lim="800000"/>
              <a:headEnd/>
              <a:tailEnd/>
            </a:ln>
            <a:effectLst>
              <a:outerShdw dist="38100" dir="8100000" algn="ctr" rotWithShape="0">
                <a:srgbClr val="000000">
                  <a:alpha val="39000"/>
                </a:srgbClr>
              </a:outerShdw>
            </a:effectLst>
          </p:spPr>
          <p:txBody>
            <a:bodyPr anchor="ctr"/>
            <a:lstStyle/>
            <a:p>
              <a:pPr algn="ctr">
                <a:defRPr/>
              </a:pPr>
              <a:endParaRPr lang="zh-CN" altLang="en-US">
                <a:solidFill>
                  <a:srgbClr val="FFFFFF"/>
                </a:solidFill>
                <a:latin typeface="Calibri" pitchFamily="34" charset="0"/>
              </a:endParaRPr>
            </a:p>
          </p:txBody>
        </p:sp>
        <p:sp>
          <p:nvSpPr>
            <p:cNvPr id="10255" name="TextBox 54"/>
            <p:cNvSpPr txBox="1">
              <a:spLocks noChangeArrowheads="1"/>
            </p:cNvSpPr>
            <p:nvPr/>
          </p:nvSpPr>
          <p:spPr bwMode="auto">
            <a:xfrm>
              <a:off x="855997" y="506937"/>
              <a:ext cx="2556773" cy="831004"/>
            </a:xfrm>
            <a:prstGeom prst="rect">
              <a:avLst/>
            </a:prstGeom>
            <a:noFill/>
            <a:ln w="9525">
              <a:noFill/>
              <a:miter lim="800000"/>
              <a:headEnd/>
              <a:tailEnd/>
            </a:ln>
          </p:spPr>
          <p:txBody>
            <a:bodyPr wrap="square">
              <a:spAutoFit/>
            </a:bodyPr>
            <a:lstStyle/>
            <a:p>
              <a:pPr lvl="0" algn="ctr" rtl="1"/>
              <a:r>
                <a:rPr lang="ar-SA" sz="4800" b="0" baseline="30000" dirty="0" smtClean="0">
                  <a:latin typeface="Traditional Arabic" pitchFamily="18" charset="-78"/>
                  <a:cs typeface="Traditional Arabic" pitchFamily="18" charset="-78"/>
                </a:rPr>
                <a:t>مصطلح المساواة</a:t>
              </a:r>
              <a:endParaRPr lang="ar-SA" sz="4800" b="0" dirty="0">
                <a:latin typeface="Traditional Arabic" pitchFamily="18" charset="-78"/>
                <a:cs typeface="Traditional Arabic" pitchFamily="18" charset="-78"/>
              </a:endParaRPr>
            </a:p>
          </p:txBody>
        </p:sp>
      </p:grpSp>
      <p:grpSp>
        <p:nvGrpSpPr>
          <p:cNvPr id="14" name="Group 44"/>
          <p:cNvGrpSpPr>
            <a:grpSpLocks/>
          </p:cNvGrpSpPr>
          <p:nvPr/>
        </p:nvGrpSpPr>
        <p:grpSpPr bwMode="auto">
          <a:xfrm>
            <a:off x="-793750" y="3500438"/>
            <a:ext cx="4008438" cy="1540033"/>
            <a:chOff x="0" y="0"/>
            <a:chExt cx="4009746" cy="1540044"/>
          </a:xfrm>
        </p:grpSpPr>
        <p:sp>
          <p:nvSpPr>
            <p:cNvPr id="11309" name="平行四边形 44"/>
            <p:cNvSpPr>
              <a:spLocks noChangeArrowheads="1"/>
            </p:cNvSpPr>
            <p:nvPr/>
          </p:nvSpPr>
          <p:spPr bwMode="auto">
            <a:xfrm flipH="1">
              <a:off x="0" y="0"/>
              <a:ext cx="4009746" cy="1371610"/>
            </a:xfrm>
            <a:prstGeom prst="parallelogram">
              <a:avLst>
                <a:gd name="adj" fmla="val 53893"/>
              </a:avLst>
            </a:prstGeom>
            <a:gradFill rotWithShape="0">
              <a:gsLst>
                <a:gs pos="0">
                  <a:srgbClr val="FFCCCC"/>
                </a:gs>
                <a:gs pos="62000">
                  <a:srgbClr val="FFCCCC">
                    <a:alpha val="38000"/>
                  </a:srgbClr>
                </a:gs>
                <a:gs pos="100000">
                  <a:srgbClr val="FFFFFF">
                    <a:alpha val="0"/>
                  </a:srgbClr>
                </a:gs>
              </a:gsLst>
              <a:lin ang="0"/>
            </a:gradFill>
            <a:ln w="9525">
              <a:noFill/>
              <a:miter lim="800000"/>
              <a:headEnd/>
              <a:tailEnd/>
            </a:ln>
            <a:effectLst>
              <a:outerShdw dist="38100" dir="8100000" algn="ctr" rotWithShape="0">
                <a:srgbClr val="000000">
                  <a:alpha val="39000"/>
                </a:srgbClr>
              </a:outerShdw>
            </a:effectLst>
          </p:spPr>
          <p:txBody>
            <a:bodyPr anchor="ctr"/>
            <a:lstStyle/>
            <a:p>
              <a:pPr algn="ctr">
                <a:defRPr/>
              </a:pPr>
              <a:endParaRPr lang="zh-CN" altLang="en-US">
                <a:solidFill>
                  <a:srgbClr val="FFFFFF"/>
                </a:solidFill>
                <a:latin typeface="Calibri" pitchFamily="34" charset="0"/>
              </a:endParaRPr>
            </a:p>
          </p:txBody>
        </p:sp>
        <p:sp>
          <p:nvSpPr>
            <p:cNvPr id="10253" name="TextBox 55"/>
            <p:cNvSpPr txBox="1">
              <a:spLocks noChangeArrowheads="1"/>
            </p:cNvSpPr>
            <p:nvPr/>
          </p:nvSpPr>
          <p:spPr bwMode="auto">
            <a:xfrm>
              <a:off x="794009" y="216596"/>
              <a:ext cx="2628641" cy="1323448"/>
            </a:xfrm>
            <a:prstGeom prst="rect">
              <a:avLst/>
            </a:prstGeom>
            <a:noFill/>
            <a:ln w="9525">
              <a:noFill/>
              <a:miter lim="800000"/>
              <a:headEnd/>
              <a:tailEnd/>
            </a:ln>
          </p:spPr>
          <p:txBody>
            <a:bodyPr wrap="square">
              <a:spAutoFit/>
            </a:bodyPr>
            <a:lstStyle/>
            <a:p>
              <a:pPr lvl="0" algn="ctr" rtl="1"/>
              <a:r>
                <a:rPr kumimoji="0" lang="ar-SA" sz="4800" b="0" i="0" u="none" strike="noStrike" cap="none" normalizeH="0" baseline="30000" dirty="0" smtClean="0">
                  <a:ln>
                    <a:noFill/>
                  </a:ln>
                  <a:effectLst/>
                  <a:latin typeface="Traditional Arabic" pitchFamily="18" charset="-78"/>
                  <a:ea typeface="Calibri" pitchFamily="34" charset="0"/>
                  <a:cs typeface="Traditional Arabic" pitchFamily="18" charset="-78"/>
                </a:rPr>
                <a:t>الصحة الإنجابية والصحة الجنسية</a:t>
              </a:r>
              <a:endParaRPr lang="ar-SA" sz="4800" dirty="0"/>
            </a:p>
          </p:txBody>
        </p:sp>
      </p:grpSp>
      <p:grpSp>
        <p:nvGrpSpPr>
          <p:cNvPr id="15" name="Group 47"/>
          <p:cNvGrpSpPr>
            <a:grpSpLocks/>
          </p:cNvGrpSpPr>
          <p:nvPr/>
        </p:nvGrpSpPr>
        <p:grpSpPr bwMode="auto">
          <a:xfrm>
            <a:off x="5572125" y="2714625"/>
            <a:ext cx="4000500" cy="1428750"/>
            <a:chOff x="0" y="0"/>
            <a:chExt cx="4000528" cy="1428760"/>
          </a:xfrm>
        </p:grpSpPr>
        <p:sp>
          <p:nvSpPr>
            <p:cNvPr id="11312" name="燕尾形 46"/>
            <p:cNvSpPr>
              <a:spLocks noChangeArrowheads="1"/>
            </p:cNvSpPr>
            <p:nvPr/>
          </p:nvSpPr>
          <p:spPr bwMode="auto">
            <a:xfrm>
              <a:off x="0" y="0"/>
              <a:ext cx="4000528" cy="1428760"/>
            </a:xfrm>
            <a:prstGeom prst="chevron">
              <a:avLst>
                <a:gd name="adj" fmla="val 25900"/>
              </a:avLst>
            </a:prstGeom>
            <a:gradFill rotWithShape="0">
              <a:gsLst>
                <a:gs pos="0">
                  <a:srgbClr val="FFCCCC"/>
                </a:gs>
                <a:gs pos="62000">
                  <a:srgbClr val="FFCCCC">
                    <a:alpha val="38000"/>
                  </a:srgbClr>
                </a:gs>
                <a:gs pos="100000">
                  <a:srgbClr val="FFFFFF">
                    <a:alpha val="0"/>
                  </a:srgbClr>
                </a:gs>
              </a:gsLst>
              <a:lin ang="0"/>
            </a:gradFill>
            <a:ln w="9525">
              <a:noFill/>
              <a:miter lim="800000"/>
              <a:headEnd/>
              <a:tailEnd/>
            </a:ln>
            <a:effectLst>
              <a:outerShdw dist="38100" dir="8100000" algn="ctr" rotWithShape="0">
                <a:srgbClr val="000000">
                  <a:alpha val="39000"/>
                </a:srgbClr>
              </a:outerShdw>
            </a:effectLst>
          </p:spPr>
          <p:txBody>
            <a:bodyPr anchor="ctr"/>
            <a:lstStyle/>
            <a:p>
              <a:pPr algn="ctr">
                <a:defRPr/>
              </a:pPr>
              <a:endParaRPr lang="zh-CN" altLang="en-US">
                <a:latin typeface="Calibri" pitchFamily="34" charset="0"/>
              </a:endParaRPr>
            </a:p>
          </p:txBody>
        </p:sp>
        <p:sp>
          <p:nvSpPr>
            <p:cNvPr id="10251" name="TextBox 56"/>
            <p:cNvSpPr txBox="1">
              <a:spLocks noChangeArrowheads="1"/>
            </p:cNvSpPr>
            <p:nvPr/>
          </p:nvSpPr>
          <p:spPr bwMode="auto">
            <a:xfrm>
              <a:off x="440038" y="210320"/>
              <a:ext cx="3131862" cy="1108004"/>
            </a:xfrm>
            <a:prstGeom prst="rect">
              <a:avLst/>
            </a:prstGeom>
            <a:noFill/>
            <a:ln w="9525">
              <a:noFill/>
              <a:miter lim="800000"/>
              <a:headEnd/>
              <a:tailEnd/>
            </a:ln>
          </p:spPr>
          <p:txBody>
            <a:bodyPr wrap="square">
              <a:spAutoFit/>
            </a:bodyPr>
            <a:lstStyle/>
            <a:p>
              <a:pPr lvl="0" algn="ctr" rtl="1"/>
              <a:r>
                <a:rPr kumimoji="0" lang="ar-SA" sz="6600" b="0" i="0" u="none" strike="noStrike" cap="none" normalizeH="0" baseline="30000" dirty="0" smtClean="0">
                  <a:ln>
                    <a:noFill/>
                  </a:ln>
                  <a:effectLst/>
                  <a:latin typeface="Traditional Arabic" pitchFamily="18" charset="-78"/>
                  <a:ea typeface="Calibri" pitchFamily="34" charset="0"/>
                  <a:cs typeface="Traditional Arabic" pitchFamily="18" charset="-78"/>
                </a:rPr>
                <a:t>الحرية</a:t>
              </a:r>
              <a:endParaRPr lang="ar-SA" sz="6600" b="0" dirty="0"/>
            </a:p>
          </p:txBody>
        </p:sp>
      </p:grpSp>
    </p:spTree>
    <p:extLst>
      <p:ext uri="{BB962C8B-B14F-4D97-AF65-F5344CB8AC3E}">
        <p14:creationId xmlns:p14="http://schemas.microsoft.com/office/powerpoint/2010/main" val="1196445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0" fill="hold" nodeType="withEffect">
                                  <p:stCondLst>
                                    <p:cond delay="10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par>
                          <p:cTn id="15" fill="hold">
                            <p:stCondLst>
                              <p:cond delay="600"/>
                            </p:stCondLst>
                            <p:childTnLst>
                              <p:par>
                                <p:cTn id="16" presetID="55" presetClass="entr" presetSubtype="0"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500" fill="hold"/>
                                        <p:tgtEl>
                                          <p:spTgt spid="12"/>
                                        </p:tgtEl>
                                        <p:attrNameLst>
                                          <p:attrName>ppt_w</p:attrName>
                                        </p:attrNameLst>
                                      </p:cBhvr>
                                      <p:tavLst>
                                        <p:tav tm="0">
                                          <p:val>
                                            <p:strVal val="#ppt_w*0.70"/>
                                          </p:val>
                                        </p:tav>
                                        <p:tav tm="100000">
                                          <p:val>
                                            <p:strVal val="#ppt_w"/>
                                          </p:val>
                                        </p:tav>
                                      </p:tavLst>
                                    </p:anim>
                                    <p:anim calcmode="lin" valueType="num">
                                      <p:cBhvr>
                                        <p:cTn id="19" dur="500" fill="hold"/>
                                        <p:tgtEl>
                                          <p:spTgt spid="12"/>
                                        </p:tgtEl>
                                        <p:attrNameLst>
                                          <p:attrName>ppt_h</p:attrName>
                                        </p:attrNameLst>
                                      </p:cBhvr>
                                      <p:tavLst>
                                        <p:tav tm="0">
                                          <p:val>
                                            <p:strVal val="#ppt_h"/>
                                          </p:val>
                                        </p:tav>
                                        <p:tav tm="100000">
                                          <p:val>
                                            <p:strVal val="#ppt_h"/>
                                          </p:val>
                                        </p:tav>
                                      </p:tavLst>
                                    </p:anim>
                                    <p:animEffect transition="in" filter="fade">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2"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slide(fromRight)">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8" fill="hold"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slide(fromLeft)">
                                      <p:cBhvr>
                                        <p:cTn id="30" dur="5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2"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slide(fromRight)">
                                      <p:cBhvr>
                                        <p:cTn id="3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6528565" y="1124744"/>
            <a:ext cx="2615434" cy="671546"/>
            <a:chOff x="2037749" y="-75933"/>
            <a:chExt cx="2615841" cy="671861"/>
          </a:xfrm>
        </p:grpSpPr>
        <p:sp>
          <p:nvSpPr>
            <p:cNvPr id="11292" name="TextBox 3"/>
            <p:cNvSpPr txBox="1">
              <a:spLocks noChangeArrowheads="1"/>
            </p:cNvSpPr>
            <p:nvPr/>
          </p:nvSpPr>
          <p:spPr bwMode="auto">
            <a:xfrm>
              <a:off x="2037749" y="0"/>
              <a:ext cx="1844060" cy="543994"/>
            </a:xfrm>
            <a:prstGeom prst="rect">
              <a:avLst/>
            </a:prstGeom>
            <a:noFill/>
            <a:ln w="9525">
              <a:noFill/>
              <a:miter lim="800000"/>
              <a:headEnd/>
              <a:tailEnd/>
            </a:ln>
          </p:spPr>
          <p:txBody>
            <a:bodyPr wrap="none">
              <a:spAutoFit/>
            </a:bodyPr>
            <a:lstStyle/>
            <a:p>
              <a:pPr algn="r" rtl="1"/>
              <a:r>
                <a:rPr lang="ar-SA" sz="4400" b="1" baseline="30000" smtClean="0">
                  <a:solidFill>
                    <a:srgbClr val="FF66CC"/>
                  </a:solidFill>
                  <a:latin typeface="Traditional Arabic" pitchFamily="18" charset="-78"/>
                  <a:cs typeface="Traditional Arabic" pitchFamily="18" charset="-78"/>
                </a:rPr>
                <a:t>مصطلح المساواة</a:t>
              </a:r>
              <a:endParaRPr lang="en-US" sz="4400" b="1" baseline="30000">
                <a:latin typeface="Traditional Arabic" pitchFamily="18" charset="-78"/>
                <a:cs typeface="Traditional Arabic" pitchFamily="18" charset="-78"/>
              </a:endParaRPr>
            </a:p>
          </p:txBody>
        </p:sp>
        <p:pic>
          <p:nvPicPr>
            <p:cNvPr id="11293" name="图片 13" descr="2.png"/>
            <p:cNvPicPr>
              <a:picLocks noChangeAspect="1" noChangeArrowheads="1"/>
            </p:cNvPicPr>
            <p:nvPr/>
          </p:nvPicPr>
          <p:blipFill>
            <a:blip r:embed="rId3" cstate="print"/>
            <a:srcRect/>
            <a:stretch>
              <a:fillRect/>
            </a:stretch>
          </p:blipFill>
          <p:spPr bwMode="auto">
            <a:xfrm rot="1422706">
              <a:off x="3815570" y="-75933"/>
              <a:ext cx="838020" cy="671861"/>
            </a:xfrm>
            <a:prstGeom prst="rect">
              <a:avLst/>
            </a:prstGeom>
            <a:noFill/>
            <a:ln w="9525">
              <a:noFill/>
              <a:miter lim="800000"/>
              <a:headEnd/>
              <a:tailEnd/>
            </a:ln>
          </p:spPr>
        </p:pic>
      </p:grpSp>
      <p:sp>
        <p:nvSpPr>
          <p:cNvPr id="37" name="مستطيل مستدير الزوايا 36"/>
          <p:cNvSpPr/>
          <p:nvPr/>
        </p:nvSpPr>
        <p:spPr bwMode="auto">
          <a:xfrm>
            <a:off x="7092280" y="1628800"/>
            <a:ext cx="1512168" cy="432048"/>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1"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r>
              <a:rPr kumimoji="0" lang="ar-SA" sz="2400" b="1" i="0" u="none" strike="noStrike" cap="none" normalizeH="0" baseline="0" smtClean="0">
                <a:ln>
                  <a:noFill/>
                </a:ln>
                <a:solidFill>
                  <a:srgbClr val="990099"/>
                </a:solidFill>
                <a:effectLst/>
                <a:latin typeface="Traditional Arabic" pitchFamily="18" charset="-78"/>
                <a:cs typeface="Traditional Arabic" pitchFamily="18" charset="-78"/>
              </a:rPr>
              <a:t>تاريخ المصطلح</a:t>
            </a:r>
          </a:p>
        </p:txBody>
      </p:sp>
      <p:sp>
        <p:nvSpPr>
          <p:cNvPr id="38" name="مربع نص 37"/>
          <p:cNvSpPr txBox="1"/>
          <p:nvPr/>
        </p:nvSpPr>
        <p:spPr>
          <a:xfrm>
            <a:off x="2051720" y="2204864"/>
            <a:ext cx="6480720" cy="1323439"/>
          </a:xfrm>
          <a:prstGeom prst="rect">
            <a:avLst/>
          </a:prstGeom>
          <a:noFill/>
          <a:ln>
            <a:noFill/>
          </a:ln>
        </p:spPr>
        <p:txBody>
          <a:bodyPr wrap="square" rtlCol="1">
            <a:spAutoFit/>
          </a:bodyPr>
          <a:lstStyle/>
          <a:p>
            <a:pPr algn="justLow" rtl="1"/>
            <a:r>
              <a:rPr lang="ar-SA" sz="2000" b="1" smtClean="0">
                <a:latin typeface="Traditional Arabic" pitchFamily="18" charset="-78"/>
                <a:cs typeface="Traditional Arabic" pitchFamily="18" charset="-78"/>
              </a:rPr>
              <a:t>ظهرت بذور هذه الحركة في عصر النهضة الأوربية ما بين 1550-1700م، واقتصرت جهودها في بادئ الأمر على تصحيح بعض المفاهيم والأوضاع الخاصة بالمرأة، القامعة لها،  وتركزت مطالب النسويات على الاعتراف بإنسانية المرأة وكرامتها، وترسيخ مفاهيم جديدة تعلي من شأن التعاون والتكامل بين الجنسين.</a:t>
            </a:r>
            <a:endParaRPr lang="ar-SA" sz="2000" b="1">
              <a:latin typeface="Traditional Arabic" pitchFamily="18" charset="-78"/>
              <a:cs typeface="Traditional Arabic" pitchFamily="18" charset="-78"/>
            </a:endParaRPr>
          </a:p>
        </p:txBody>
      </p:sp>
      <p:sp>
        <p:nvSpPr>
          <p:cNvPr id="39" name="مستطيل مستدير الزوايا 38"/>
          <p:cNvSpPr/>
          <p:nvPr/>
        </p:nvSpPr>
        <p:spPr bwMode="auto">
          <a:xfrm>
            <a:off x="7092280" y="3789040"/>
            <a:ext cx="1512168" cy="432048"/>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1"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r>
              <a:rPr kumimoji="0" lang="ar-SA" sz="2400" b="1" i="0" u="none" strike="noStrike" cap="none" normalizeH="0" baseline="0" dirty="0" smtClean="0">
                <a:ln>
                  <a:noFill/>
                </a:ln>
                <a:solidFill>
                  <a:srgbClr val="990099"/>
                </a:solidFill>
                <a:effectLst/>
                <a:latin typeface="Traditional Arabic" pitchFamily="18" charset="-78"/>
                <a:cs typeface="Traditional Arabic" pitchFamily="18" charset="-78"/>
              </a:rPr>
              <a:t>معنى المصطلح</a:t>
            </a:r>
          </a:p>
        </p:txBody>
      </p:sp>
      <p:sp>
        <p:nvSpPr>
          <p:cNvPr id="40" name="مربع نص 39"/>
          <p:cNvSpPr txBox="1"/>
          <p:nvPr/>
        </p:nvSpPr>
        <p:spPr>
          <a:xfrm>
            <a:off x="2051720" y="4437112"/>
            <a:ext cx="6624736" cy="1405513"/>
          </a:xfrm>
          <a:prstGeom prst="rect">
            <a:avLst/>
          </a:prstGeom>
          <a:noFill/>
        </p:spPr>
        <p:txBody>
          <a:bodyPr wrap="square" rtlCol="1">
            <a:spAutoFit/>
          </a:bodyPr>
          <a:lstStyle/>
          <a:p>
            <a:pPr algn="justLow" rtl="1"/>
            <a:r>
              <a:rPr lang="ar-SA" sz="3200" b="1" baseline="30000" dirty="0" smtClean="0">
                <a:latin typeface="Traditional Arabic" pitchFamily="18" charset="-78"/>
                <a:cs typeface="Traditional Arabic" pitchFamily="18" charset="-78"/>
              </a:rPr>
              <a:t>ينص الإعلان العالمي لحقوق الإنسان في المادة الأولى على: "يولد جميع الناس أحرارا متساويين في الكرامة والحقوق فماهي المساواة ؟   تؤكد كل المرجعيات على مساواة الرجل والمرأة .. والمساواة هي تمتع كل الناس ذكورا وإناثا بنفس الحقوق وقيامهم بنفس الواجبات بدون تمييز بسبب لون أو دين أو لغة".</a:t>
            </a:r>
            <a:endParaRPr lang="en-US" sz="3200" b="1" baseline="30000" dirty="0">
              <a:latin typeface="Traditional Arabic" pitchFamily="18" charset="-78"/>
              <a:cs typeface="Traditional Arabic" pitchFamily="18" charset="-78"/>
            </a:endParaRPr>
          </a:p>
        </p:txBody>
      </p:sp>
      <p:pic>
        <p:nvPicPr>
          <p:cNvPr id="5122" name="Picture 2" descr="C:\Users\ساره\Desktop\عولمة الأسرة\images (13).jpg"/>
          <p:cNvPicPr>
            <a:picLocks noChangeAspect="1" noChangeArrowheads="1"/>
          </p:cNvPicPr>
          <p:nvPr/>
        </p:nvPicPr>
        <p:blipFill>
          <a:blip r:embed="rId4" cstate="print"/>
          <a:srcRect/>
          <a:stretch>
            <a:fillRect/>
          </a:stretch>
        </p:blipFill>
        <p:spPr bwMode="auto">
          <a:xfrm>
            <a:off x="0" y="1340768"/>
            <a:ext cx="1905000" cy="362443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621900958"/>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dissolve">
                                      <p:cBhvr>
                                        <p:cTn id="12" dur="500"/>
                                        <p:tgtEl>
                                          <p:spTgt spid="37"/>
                                        </p:tgtEl>
                                      </p:cBhvr>
                                    </p:animEffect>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dissolve">
                                      <p:cBhvr>
                                        <p:cTn id="16" dur="500"/>
                                        <p:tgtEl>
                                          <p:spTgt spid="38"/>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dissolve">
                                      <p:cBhvr>
                                        <p:cTn id="21" dur="500"/>
                                        <p:tgtEl>
                                          <p:spTgt spid="39"/>
                                        </p:tgtEl>
                                      </p:cBhvr>
                                    </p:animEffect>
                                  </p:childTnLst>
                                </p:cTn>
                              </p:par>
                            </p:childTnLst>
                          </p:cTn>
                        </p:par>
                        <p:par>
                          <p:cTn id="22" fill="hold">
                            <p:stCondLst>
                              <p:cond delay="500"/>
                            </p:stCondLst>
                            <p:childTnLst>
                              <p:par>
                                <p:cTn id="23" presetID="9" presetClass="entr" presetSubtype="0"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dissolve">
                                      <p:cBhvr>
                                        <p:cTn id="2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p:bldP spid="39" grpId="0" animBg="1"/>
      <p:bldP spid="40"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6430781" y="1124744"/>
            <a:ext cx="2713218" cy="671546"/>
            <a:chOff x="1939950" y="-75933"/>
            <a:chExt cx="2713640" cy="671861"/>
          </a:xfrm>
        </p:grpSpPr>
        <p:sp>
          <p:nvSpPr>
            <p:cNvPr id="11292" name="TextBox 3"/>
            <p:cNvSpPr txBox="1">
              <a:spLocks noChangeArrowheads="1"/>
            </p:cNvSpPr>
            <p:nvPr/>
          </p:nvSpPr>
          <p:spPr bwMode="auto">
            <a:xfrm>
              <a:off x="1939950" y="0"/>
              <a:ext cx="1941859" cy="543994"/>
            </a:xfrm>
            <a:prstGeom prst="rect">
              <a:avLst/>
            </a:prstGeom>
            <a:noFill/>
            <a:ln w="9525">
              <a:noFill/>
              <a:miter lim="800000"/>
              <a:headEnd/>
              <a:tailEnd/>
            </a:ln>
          </p:spPr>
          <p:txBody>
            <a:bodyPr wrap="none">
              <a:spAutoFit/>
            </a:bodyPr>
            <a:lstStyle/>
            <a:p>
              <a:pPr algn="r" rtl="1"/>
              <a:r>
                <a:rPr lang="ar-SA" sz="4400" b="1" baseline="30000" smtClean="0">
                  <a:solidFill>
                    <a:srgbClr val="FF66CC"/>
                  </a:solidFill>
                  <a:latin typeface="Traditional Arabic" pitchFamily="18" charset="-78"/>
                  <a:cs typeface="Traditional Arabic" pitchFamily="18" charset="-78"/>
                </a:rPr>
                <a:t>مصطلح المساواة</a:t>
              </a:r>
              <a:endParaRPr lang="en-US" sz="4400" baseline="30000">
                <a:latin typeface="Traditional Arabic" pitchFamily="18" charset="-78"/>
                <a:cs typeface="Traditional Arabic" pitchFamily="18" charset="-78"/>
              </a:endParaRPr>
            </a:p>
          </p:txBody>
        </p:sp>
        <p:pic>
          <p:nvPicPr>
            <p:cNvPr id="11293" name="图片 13" descr="2.png"/>
            <p:cNvPicPr>
              <a:picLocks noChangeAspect="1" noChangeArrowheads="1"/>
            </p:cNvPicPr>
            <p:nvPr/>
          </p:nvPicPr>
          <p:blipFill>
            <a:blip r:embed="rId3" cstate="print"/>
            <a:srcRect/>
            <a:stretch>
              <a:fillRect/>
            </a:stretch>
          </p:blipFill>
          <p:spPr bwMode="auto">
            <a:xfrm rot="1422706">
              <a:off x="3815570" y="-75933"/>
              <a:ext cx="838020" cy="671861"/>
            </a:xfrm>
            <a:prstGeom prst="rect">
              <a:avLst/>
            </a:prstGeom>
            <a:noFill/>
            <a:ln w="9525">
              <a:noFill/>
              <a:miter lim="800000"/>
              <a:headEnd/>
              <a:tailEnd/>
            </a:ln>
          </p:spPr>
        </p:pic>
      </p:grpSp>
      <p:sp>
        <p:nvSpPr>
          <p:cNvPr id="37" name="مستطيل مستدير الزوايا 36"/>
          <p:cNvSpPr/>
          <p:nvPr/>
        </p:nvSpPr>
        <p:spPr bwMode="auto">
          <a:xfrm>
            <a:off x="7236296" y="1628800"/>
            <a:ext cx="1368152" cy="432048"/>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1"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ar-SA" sz="2400" b="0" i="0" u="none" strike="noStrike" cap="none" normalizeH="0" baseline="0" smtClean="0">
                <a:ln>
                  <a:noFill/>
                </a:ln>
                <a:solidFill>
                  <a:srgbClr val="990099"/>
                </a:solidFill>
                <a:effectLst/>
                <a:latin typeface="Traditional Arabic" pitchFamily="18" charset="-78"/>
                <a:cs typeface="Traditional Arabic" pitchFamily="18" charset="-78"/>
              </a:rPr>
              <a:t>أثر المصطلح</a:t>
            </a:r>
          </a:p>
        </p:txBody>
      </p:sp>
      <p:sp>
        <p:nvSpPr>
          <p:cNvPr id="38" name="مربع نص 37"/>
          <p:cNvSpPr txBox="1"/>
          <p:nvPr/>
        </p:nvSpPr>
        <p:spPr>
          <a:xfrm>
            <a:off x="539552" y="2348880"/>
            <a:ext cx="8064896" cy="2390398"/>
          </a:xfrm>
          <a:prstGeom prst="rect">
            <a:avLst/>
          </a:prstGeom>
          <a:noFill/>
        </p:spPr>
        <p:txBody>
          <a:bodyPr wrap="square" rtlCol="1">
            <a:spAutoFit/>
          </a:bodyPr>
          <a:lstStyle/>
          <a:p>
            <a:pPr lvl="0" algn="r" rtl="1">
              <a:buFont typeface="Arial" pitchFamily="34" charset="0"/>
              <a:buChar char="•"/>
            </a:pPr>
            <a:r>
              <a:rPr lang="ar-SA" sz="3200" b="1" baseline="30000" dirty="0" smtClean="0">
                <a:latin typeface="Traditional Arabic" pitchFamily="18" charset="-78"/>
                <a:cs typeface="Traditional Arabic" pitchFamily="18" charset="-78"/>
              </a:rPr>
              <a:t>اقتحام المرأة مجالات </a:t>
            </a:r>
            <a:r>
              <a:rPr lang="ar-SA" sz="3200" b="1" baseline="30000" dirty="0" smtClean="0">
                <a:latin typeface="Traditional Arabic" pitchFamily="18" charset="-78"/>
                <a:cs typeface="Traditional Arabic" pitchFamily="18" charset="-78"/>
              </a:rPr>
              <a:t>لا تناسبها </a:t>
            </a:r>
            <a:r>
              <a:rPr lang="ar-SA" sz="3200" b="1" baseline="30000" dirty="0" smtClean="0">
                <a:latin typeface="Traditional Arabic" pitchFamily="18" charset="-78"/>
                <a:cs typeface="Traditional Arabic" pitchFamily="18" charset="-78"/>
              </a:rPr>
              <a:t>كالعمل في المصانع والمدابغ وإشارات المرور.</a:t>
            </a:r>
            <a:endParaRPr lang="en-US" sz="3200" b="1" baseline="30000" dirty="0" smtClean="0">
              <a:latin typeface="Traditional Arabic" pitchFamily="18" charset="-78"/>
              <a:cs typeface="Traditional Arabic" pitchFamily="18" charset="-78"/>
            </a:endParaRPr>
          </a:p>
          <a:p>
            <a:pPr lvl="0" algn="r" rtl="1">
              <a:buFont typeface="Arial" pitchFamily="34" charset="0"/>
              <a:buChar char="•"/>
            </a:pPr>
            <a:r>
              <a:rPr lang="ar-SA" sz="3200" b="1" baseline="30000" dirty="0" smtClean="0">
                <a:latin typeface="Traditional Arabic" pitchFamily="18" charset="-78"/>
                <a:cs typeface="Traditional Arabic" pitchFamily="18" charset="-78"/>
              </a:rPr>
              <a:t>انخراط المرأة في صفوف الجيش وهذا يتنافى مع طبيعة المرأة الرقيقة.</a:t>
            </a:r>
            <a:endParaRPr lang="en-US" sz="3200" b="1" baseline="30000" dirty="0" smtClean="0">
              <a:latin typeface="Traditional Arabic" pitchFamily="18" charset="-78"/>
              <a:cs typeface="Traditional Arabic" pitchFamily="18" charset="-78"/>
            </a:endParaRPr>
          </a:p>
          <a:p>
            <a:pPr lvl="0" algn="r" rtl="1">
              <a:buFont typeface="Arial" pitchFamily="34" charset="0"/>
              <a:buChar char="•"/>
            </a:pPr>
            <a:r>
              <a:rPr lang="ar-SA" sz="3200" b="1" baseline="30000" dirty="0" smtClean="0">
                <a:latin typeface="Traditional Arabic" pitchFamily="18" charset="-78"/>
                <a:cs typeface="Traditional Arabic" pitchFamily="18" charset="-78"/>
              </a:rPr>
              <a:t> الاختلاط في أماكن العمل أدى لانتشار الإباحية.</a:t>
            </a:r>
            <a:endParaRPr lang="en-US" sz="3200" b="1" baseline="30000" dirty="0" smtClean="0">
              <a:latin typeface="Traditional Arabic" pitchFamily="18" charset="-78"/>
              <a:cs typeface="Traditional Arabic" pitchFamily="18" charset="-78"/>
            </a:endParaRPr>
          </a:p>
          <a:p>
            <a:pPr lvl="0" algn="r" rtl="1">
              <a:buFont typeface="Arial" pitchFamily="34" charset="0"/>
              <a:buChar char="•"/>
            </a:pPr>
            <a:r>
              <a:rPr lang="ar-SA" sz="3200" b="1" baseline="30000" dirty="0" smtClean="0">
                <a:latin typeface="Traditional Arabic" pitchFamily="18" charset="-78"/>
                <a:cs typeface="Traditional Arabic" pitchFamily="18" charset="-78"/>
              </a:rPr>
              <a:t> الدعوى للمساواة أوصل النساء للاضطهاد وأصبحت المرأة مجرد سلعة تعرض.</a:t>
            </a:r>
            <a:endParaRPr lang="en-US" sz="3200" b="1" baseline="30000" dirty="0" smtClean="0">
              <a:latin typeface="Traditional Arabic" pitchFamily="18" charset="-78"/>
              <a:cs typeface="Traditional Arabic" pitchFamily="18" charset="-78"/>
            </a:endParaRPr>
          </a:p>
          <a:p>
            <a:pPr lvl="0" algn="r" rtl="1">
              <a:buFont typeface="Arial" pitchFamily="34" charset="0"/>
              <a:buChar char="•"/>
            </a:pPr>
            <a:r>
              <a:rPr lang="ar-SA" sz="3200" b="1" baseline="30000" dirty="0" smtClean="0">
                <a:latin typeface="Traditional Arabic" pitchFamily="18" charset="-78"/>
                <a:cs typeface="Traditional Arabic" pitchFamily="18" charset="-78"/>
              </a:rPr>
              <a:t> المساواة المطلقة بين الجنسين يؤدي لهدم الأديان السماوية الربانية.</a:t>
            </a:r>
            <a:endParaRPr lang="en-US" sz="3200" b="1" baseline="30000" dirty="0" smtClean="0">
              <a:latin typeface="Traditional Arabic" pitchFamily="18" charset="-78"/>
              <a:cs typeface="Traditional Arabic" pitchFamily="18" charset="-78"/>
            </a:endParaRPr>
          </a:p>
          <a:p>
            <a:pPr lvl="0" algn="r" rtl="1">
              <a:buFont typeface="Arial" pitchFamily="34" charset="0"/>
              <a:buChar char="•"/>
            </a:pPr>
            <a:r>
              <a:rPr lang="ar-SA" sz="3200" b="1" baseline="30000" dirty="0" smtClean="0">
                <a:latin typeface="Traditional Arabic" pitchFamily="18" charset="-78"/>
                <a:cs typeface="Traditional Arabic" pitchFamily="18" charset="-78"/>
              </a:rPr>
              <a:t> المطالبة بالمساواة المطلقة فيها دعوة للشذوذ من خلال مطالباتهم أن تكون الـأمومة مشتركة بين الجنسين فمن حق الرجل الحمل والإنجاب.</a:t>
            </a:r>
            <a:endParaRPr lang="en-US" sz="3200" b="1" baseline="30000" dirty="0">
              <a:latin typeface="Traditional Arabic" pitchFamily="18" charset="-78"/>
              <a:cs typeface="Traditional Arabic" pitchFamily="18" charset="-78"/>
            </a:endParaRPr>
          </a:p>
        </p:txBody>
      </p:sp>
      <p:pic>
        <p:nvPicPr>
          <p:cNvPr id="6146" name="Picture 2" descr="C:\Users\ساره\Desktop\عولمة الأسرة\images (6).jpg"/>
          <p:cNvPicPr>
            <a:picLocks noChangeAspect="1" noChangeArrowheads="1"/>
          </p:cNvPicPr>
          <p:nvPr/>
        </p:nvPicPr>
        <p:blipFill>
          <a:blip r:embed="rId4" cstate="print"/>
          <a:srcRect/>
          <a:stretch>
            <a:fillRect/>
          </a:stretch>
        </p:blipFill>
        <p:spPr bwMode="auto">
          <a:xfrm>
            <a:off x="3563888" y="4293096"/>
            <a:ext cx="2160240" cy="1346347"/>
          </a:xfrm>
          <a:prstGeom prst="rect">
            <a:avLst/>
          </a:prstGeom>
          <a:ln>
            <a:noFill/>
          </a:ln>
          <a:effectLst>
            <a:outerShdw blurRad="292100" dist="139700" dir="2700000" algn="tl" rotWithShape="0">
              <a:srgbClr val="333333">
                <a:alpha val="65000"/>
              </a:srgbClr>
            </a:outerShdw>
          </a:effectLst>
        </p:spPr>
      </p:pic>
      <p:pic>
        <p:nvPicPr>
          <p:cNvPr id="6147" name="Picture 3" descr="C:\Users\ساره\Desktop\عولمة الأسرة\arton359-b38e4.jpg"/>
          <p:cNvPicPr>
            <a:picLocks noChangeAspect="1" noChangeArrowheads="1"/>
          </p:cNvPicPr>
          <p:nvPr/>
        </p:nvPicPr>
        <p:blipFill>
          <a:blip r:embed="rId5" cstate="print"/>
          <a:srcRect/>
          <a:stretch>
            <a:fillRect/>
          </a:stretch>
        </p:blipFill>
        <p:spPr bwMode="auto">
          <a:xfrm>
            <a:off x="5364088" y="980728"/>
            <a:ext cx="1085548" cy="1080120"/>
          </a:xfrm>
          <a:prstGeom prst="rect">
            <a:avLst/>
          </a:prstGeom>
          <a:ln>
            <a:noFill/>
          </a:ln>
          <a:effectLst>
            <a:softEdge rad="112500"/>
          </a:effectLst>
        </p:spPr>
      </p:pic>
    </p:spTree>
    <p:extLst>
      <p:ext uri="{BB962C8B-B14F-4D97-AF65-F5344CB8AC3E}">
        <p14:creationId xmlns:p14="http://schemas.microsoft.com/office/powerpoint/2010/main" val="1380848152"/>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dissolve">
                                      <p:cBhvr>
                                        <p:cTn id="7" dur="500"/>
                                        <p:tgtEl>
                                          <p:spTgt spid="614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2000"/>
                                        <p:tgtEl>
                                          <p:spTgt spid="37"/>
                                        </p:tgtEl>
                                      </p:cBhvr>
                                    </p:animEffect>
                                  </p:childTnLst>
                                </p:cTn>
                              </p:par>
                              <p:par>
                                <p:cTn id="12" presetID="10" presetClass="entr" presetSubtype="0" fill="hold" nodeType="withEffect">
                                  <p:stCondLst>
                                    <p:cond delay="0"/>
                                  </p:stCondLst>
                                  <p:childTnLst>
                                    <p:set>
                                      <p:cBhvr>
                                        <p:cTn id="13" dur="1" fill="hold">
                                          <p:stCondLst>
                                            <p:cond delay="0"/>
                                          </p:stCondLst>
                                        </p:cTn>
                                        <p:tgtEl>
                                          <p:spTgt spid="6146"/>
                                        </p:tgtEl>
                                        <p:attrNameLst>
                                          <p:attrName>style.visibility</p:attrName>
                                        </p:attrNameLst>
                                      </p:cBhvr>
                                      <p:to>
                                        <p:strVal val="visible"/>
                                      </p:to>
                                    </p:set>
                                    <p:animEffect transition="in" filter="fade">
                                      <p:cBhvr>
                                        <p:cTn id="14" dur="2000"/>
                                        <p:tgtEl>
                                          <p:spTgt spid="6146"/>
                                        </p:tgtEl>
                                      </p:cBhvr>
                                    </p:animEffect>
                                  </p:childTnLst>
                                </p:cTn>
                              </p:par>
                            </p:childTnLst>
                          </p:cTn>
                        </p:par>
                        <p:par>
                          <p:cTn id="15" fill="hold">
                            <p:stCondLst>
                              <p:cond delay="2500"/>
                            </p:stCondLst>
                            <p:childTnLst>
                              <p:par>
                                <p:cTn id="16" presetID="10" presetClass="entr" presetSubtype="0" fill="hold" grpId="0" nodeType="after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2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6637567" y="1124744"/>
            <a:ext cx="2506431" cy="671546"/>
            <a:chOff x="2146769" y="-75933"/>
            <a:chExt cx="2506821" cy="671861"/>
          </a:xfrm>
        </p:grpSpPr>
        <p:sp>
          <p:nvSpPr>
            <p:cNvPr id="11292" name="TextBox 3"/>
            <p:cNvSpPr txBox="1">
              <a:spLocks noChangeArrowheads="1"/>
            </p:cNvSpPr>
            <p:nvPr/>
          </p:nvSpPr>
          <p:spPr bwMode="auto">
            <a:xfrm>
              <a:off x="2146769" y="0"/>
              <a:ext cx="1735040" cy="543994"/>
            </a:xfrm>
            <a:prstGeom prst="rect">
              <a:avLst/>
            </a:prstGeom>
            <a:noFill/>
            <a:ln w="9525">
              <a:noFill/>
              <a:miter lim="800000"/>
              <a:headEnd/>
              <a:tailEnd/>
            </a:ln>
          </p:spPr>
          <p:txBody>
            <a:bodyPr wrap="none">
              <a:spAutoFit/>
            </a:bodyPr>
            <a:lstStyle/>
            <a:p>
              <a:pPr algn="r" rtl="1"/>
              <a:r>
                <a:rPr lang="ar-SA" sz="4400" b="1" baseline="30000" smtClean="0">
                  <a:solidFill>
                    <a:srgbClr val="FF66CC"/>
                  </a:solidFill>
                  <a:latin typeface="Traditional Arabic" pitchFamily="18" charset="-78"/>
                  <a:cs typeface="Traditional Arabic" pitchFamily="18" charset="-78"/>
                </a:rPr>
                <a:t>مصطلح الحرية</a:t>
              </a:r>
              <a:endParaRPr lang="en-US" sz="4400" baseline="30000">
                <a:latin typeface="Traditional Arabic" pitchFamily="18" charset="-78"/>
                <a:cs typeface="Traditional Arabic" pitchFamily="18" charset="-78"/>
              </a:endParaRPr>
            </a:p>
          </p:txBody>
        </p:sp>
        <p:pic>
          <p:nvPicPr>
            <p:cNvPr id="11293" name="图片 13" descr="2.png"/>
            <p:cNvPicPr>
              <a:picLocks noChangeAspect="1" noChangeArrowheads="1"/>
            </p:cNvPicPr>
            <p:nvPr/>
          </p:nvPicPr>
          <p:blipFill>
            <a:blip r:embed="rId3" cstate="print"/>
            <a:srcRect/>
            <a:stretch>
              <a:fillRect/>
            </a:stretch>
          </p:blipFill>
          <p:spPr bwMode="auto">
            <a:xfrm rot="1422706">
              <a:off x="3815570" y="-75933"/>
              <a:ext cx="838020" cy="671861"/>
            </a:xfrm>
            <a:prstGeom prst="rect">
              <a:avLst/>
            </a:prstGeom>
            <a:noFill/>
            <a:ln w="9525">
              <a:noFill/>
              <a:miter lim="800000"/>
              <a:headEnd/>
              <a:tailEnd/>
            </a:ln>
          </p:spPr>
        </p:pic>
      </p:grpSp>
      <p:sp>
        <p:nvSpPr>
          <p:cNvPr id="37" name="مستطيل مستدير الزوايا 36"/>
          <p:cNvSpPr/>
          <p:nvPr/>
        </p:nvSpPr>
        <p:spPr bwMode="auto">
          <a:xfrm>
            <a:off x="7236296" y="1628800"/>
            <a:ext cx="1368152" cy="432048"/>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1"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r>
              <a:rPr lang="ar-SA" sz="2400" smtClean="0">
                <a:solidFill>
                  <a:srgbClr val="990099"/>
                </a:solidFill>
                <a:latin typeface="Traditional Arabic" pitchFamily="18" charset="-78"/>
                <a:cs typeface="Traditional Arabic" pitchFamily="18" charset="-78"/>
              </a:rPr>
              <a:t>م</a:t>
            </a:r>
            <a:r>
              <a:rPr kumimoji="0" lang="ar-SA" sz="2400" b="0" i="0" u="none" strike="noStrike" cap="none" normalizeH="0" baseline="0" smtClean="0">
                <a:ln>
                  <a:noFill/>
                </a:ln>
                <a:solidFill>
                  <a:srgbClr val="990099"/>
                </a:solidFill>
                <a:effectLst/>
                <a:latin typeface="Traditional Arabic" pitchFamily="18" charset="-78"/>
                <a:cs typeface="Traditional Arabic" pitchFamily="18" charset="-78"/>
              </a:rPr>
              <a:t>عنى المصطلح</a:t>
            </a:r>
          </a:p>
        </p:txBody>
      </p:sp>
      <p:sp>
        <p:nvSpPr>
          <p:cNvPr id="38" name="مربع نص 37"/>
          <p:cNvSpPr txBox="1"/>
          <p:nvPr/>
        </p:nvSpPr>
        <p:spPr>
          <a:xfrm>
            <a:off x="467544" y="2204864"/>
            <a:ext cx="8064896" cy="1938992"/>
          </a:xfrm>
          <a:prstGeom prst="rect">
            <a:avLst/>
          </a:prstGeom>
          <a:noFill/>
        </p:spPr>
        <p:txBody>
          <a:bodyPr wrap="square" rtlCol="1">
            <a:spAutoFit/>
          </a:bodyPr>
          <a:lstStyle/>
          <a:p>
            <a:pPr algn="justLow" rtl="1"/>
            <a:r>
              <a:rPr lang="ar-SA" sz="3000" b="1" baseline="30000" dirty="0" smtClean="0">
                <a:latin typeface="Traditional Arabic" pitchFamily="18" charset="-78"/>
                <a:cs typeface="Traditional Arabic" pitchFamily="18" charset="-78"/>
              </a:rPr>
              <a:t>الحرية في الأصل ضد العبودية لأي شيء دون الله تعالى، وفي القديم كانت صورة العبودية صورة بشرية، فيملك السيد منافع عبده وماله، أما الآن فإنك تجد للعبودية نسقًا جديدًا يتمحور حول الفكر المشوب بالهوى والشهوة.</a:t>
            </a:r>
            <a:endParaRPr lang="en-US" sz="3000" b="1" baseline="30000" dirty="0" smtClean="0">
              <a:latin typeface="Traditional Arabic" pitchFamily="18" charset="-78"/>
              <a:cs typeface="Traditional Arabic" pitchFamily="18" charset="-78"/>
            </a:endParaRPr>
          </a:p>
          <a:p>
            <a:pPr algn="justLow" rtl="1"/>
            <a:r>
              <a:rPr lang="ar-SA" sz="3000" b="1" baseline="30000" dirty="0" smtClean="0">
                <a:latin typeface="Traditional Arabic" pitchFamily="18" charset="-78"/>
                <a:cs typeface="Traditional Arabic" pitchFamily="18" charset="-78"/>
              </a:rPr>
              <a:t>وهذا ما نلاحظه في الحضارة الغربية ،يستطيع فيها الأفراد أن يختاروا و يقرروا ويفعلوا بوحي من إرادتهم ،و دون أية ضغوط من أي نوع عليهم، أصبح الإنسان عبدًا لأفكاره وإراداته تسوقه لما يريد ،ولو كان سوقها يلحق الضرر به، دامه لم يلحق الضرر بغيره.</a:t>
            </a:r>
            <a:endParaRPr lang="en-US" sz="3000" b="1" baseline="30000" dirty="0" smtClean="0">
              <a:latin typeface="Traditional Arabic" pitchFamily="18" charset="-78"/>
              <a:cs typeface="Traditional Arabic" pitchFamily="18" charset="-78"/>
            </a:endParaRPr>
          </a:p>
          <a:p>
            <a:pPr algn="justLow" rtl="1"/>
            <a:endParaRPr lang="en-US" sz="3000" b="1" baseline="30000" dirty="0">
              <a:latin typeface="Traditional Arabic" pitchFamily="18" charset="-78"/>
              <a:cs typeface="Traditional Arabic" pitchFamily="18" charset="-78"/>
            </a:endParaRPr>
          </a:p>
        </p:txBody>
      </p:sp>
      <p:sp>
        <p:nvSpPr>
          <p:cNvPr id="39" name="مستطيل مستدير الزوايا 38"/>
          <p:cNvSpPr/>
          <p:nvPr/>
        </p:nvSpPr>
        <p:spPr bwMode="auto">
          <a:xfrm>
            <a:off x="7236296" y="3905761"/>
            <a:ext cx="1368152" cy="432048"/>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1"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r>
              <a:rPr kumimoji="0" lang="ar-SA" sz="2400" b="0" i="0" u="none" strike="noStrike" cap="none" normalizeH="0" baseline="0" smtClean="0">
                <a:ln>
                  <a:noFill/>
                </a:ln>
                <a:solidFill>
                  <a:srgbClr val="990099"/>
                </a:solidFill>
                <a:effectLst/>
                <a:latin typeface="Traditional Arabic" pitchFamily="18" charset="-78"/>
                <a:cs typeface="Traditional Arabic" pitchFamily="18" charset="-78"/>
              </a:rPr>
              <a:t>أثر المصطلح</a:t>
            </a:r>
          </a:p>
        </p:txBody>
      </p:sp>
      <p:sp>
        <p:nvSpPr>
          <p:cNvPr id="40" name="مربع نص 39"/>
          <p:cNvSpPr txBox="1"/>
          <p:nvPr/>
        </p:nvSpPr>
        <p:spPr>
          <a:xfrm>
            <a:off x="683568" y="4481825"/>
            <a:ext cx="8064896" cy="1323439"/>
          </a:xfrm>
          <a:prstGeom prst="rect">
            <a:avLst/>
          </a:prstGeom>
          <a:noFill/>
        </p:spPr>
        <p:txBody>
          <a:bodyPr wrap="square" rtlCol="1">
            <a:spAutoFit/>
          </a:bodyPr>
          <a:lstStyle/>
          <a:p>
            <a:pPr lvl="0" algn="justLow" rtl="1">
              <a:buFont typeface="Arial" pitchFamily="34" charset="0"/>
              <a:buChar char="•"/>
            </a:pPr>
            <a:r>
              <a:rPr lang="ar-SA" sz="3000" b="1" baseline="30000" dirty="0" smtClean="0">
                <a:latin typeface="Traditional Arabic" pitchFamily="18" charset="-78"/>
                <a:cs typeface="Traditional Arabic" pitchFamily="18" charset="-78"/>
              </a:rPr>
              <a:t>التمادي على المقدسات الشرعية،  والشرائع الإسلامية.</a:t>
            </a:r>
            <a:endParaRPr lang="en-US" sz="3000" b="1" baseline="30000" dirty="0" smtClean="0">
              <a:latin typeface="Traditional Arabic" pitchFamily="18" charset="-78"/>
              <a:cs typeface="Traditional Arabic" pitchFamily="18" charset="-78"/>
            </a:endParaRPr>
          </a:p>
          <a:p>
            <a:pPr lvl="0" algn="justLow" rtl="1">
              <a:buFont typeface="Arial" pitchFamily="34" charset="0"/>
              <a:buChar char="•"/>
            </a:pPr>
            <a:r>
              <a:rPr lang="ar-SA" sz="3000" b="1" baseline="30000" dirty="0" smtClean="0">
                <a:latin typeface="Traditional Arabic" pitchFamily="18" charset="-78"/>
                <a:cs typeface="Traditional Arabic" pitchFamily="18" charset="-78"/>
              </a:rPr>
              <a:t>وجوب ترك الاحتساب بحجة تعارضه مع الحرية الشخصية.</a:t>
            </a:r>
            <a:endParaRPr lang="en-US" sz="3000" b="1" baseline="30000" dirty="0" smtClean="0">
              <a:latin typeface="Traditional Arabic" pitchFamily="18" charset="-78"/>
              <a:cs typeface="Traditional Arabic" pitchFamily="18" charset="-78"/>
            </a:endParaRPr>
          </a:p>
          <a:p>
            <a:pPr lvl="0" algn="justLow" rtl="1">
              <a:buFont typeface="Arial" pitchFamily="34" charset="0"/>
              <a:buChar char="•"/>
            </a:pPr>
            <a:r>
              <a:rPr lang="ar-SA" sz="3000" b="1" baseline="30000" dirty="0" smtClean="0">
                <a:latin typeface="Traditional Arabic" pitchFamily="18" charset="-78"/>
                <a:cs typeface="Traditional Arabic" pitchFamily="18" charset="-78"/>
              </a:rPr>
              <a:t>الإسلام يقتل الحرية الشخصية بإيجاب حدّ الردة على المرتد.</a:t>
            </a:r>
            <a:endParaRPr lang="en-US" sz="3000" b="1" baseline="30000" dirty="0" smtClean="0">
              <a:latin typeface="Traditional Arabic" pitchFamily="18" charset="-78"/>
              <a:cs typeface="Traditional Arabic" pitchFamily="18" charset="-78"/>
            </a:endParaRPr>
          </a:p>
          <a:p>
            <a:pPr lvl="0" algn="justLow" rtl="1">
              <a:buFont typeface="Arial" pitchFamily="34" charset="0"/>
              <a:buChar char="•"/>
            </a:pPr>
            <a:r>
              <a:rPr lang="ar-SA" sz="3000" b="1" baseline="30000" dirty="0" smtClean="0">
                <a:latin typeface="Traditional Arabic" pitchFamily="18" charset="-78"/>
                <a:cs typeface="Traditional Arabic" pitchFamily="18" charset="-78"/>
              </a:rPr>
              <a:t>إباحة </a:t>
            </a:r>
            <a:r>
              <a:rPr lang="ar-SA" sz="3000" b="1" baseline="30000" dirty="0" err="1" smtClean="0">
                <a:latin typeface="Traditional Arabic" pitchFamily="18" charset="-78"/>
                <a:cs typeface="Traditional Arabic" pitchFamily="18" charset="-78"/>
              </a:rPr>
              <a:t>المحرمات،كالزنا</a:t>
            </a:r>
            <a:r>
              <a:rPr lang="ar-SA" sz="3000" b="1" baseline="30000" dirty="0" smtClean="0">
                <a:latin typeface="Traditional Arabic" pitchFamily="18" charset="-78"/>
                <a:cs typeface="Traditional Arabic" pitchFamily="18" charset="-78"/>
              </a:rPr>
              <a:t> والسرقة، وتزويج المسلمة من غير المسلم، والاختلاط وغيرها.</a:t>
            </a:r>
            <a:endParaRPr lang="en-US" sz="3000" b="1" baseline="30000" dirty="0">
              <a:latin typeface="Traditional Arabic" pitchFamily="18" charset="-78"/>
              <a:cs typeface="Traditional Arabic" pitchFamily="18" charset="-78"/>
            </a:endParaRPr>
          </a:p>
        </p:txBody>
      </p:sp>
      <p:pic>
        <p:nvPicPr>
          <p:cNvPr id="7170" name="Picture 2" descr="C:\Users\ساره\Desktop\عولمة الأسرة\optiderasatwaabhathawataqareeetaqweuyatalmaraash33.jpg"/>
          <p:cNvPicPr>
            <a:picLocks noChangeAspect="1" noChangeArrowheads="1"/>
          </p:cNvPicPr>
          <p:nvPr/>
        </p:nvPicPr>
        <p:blipFill>
          <a:blip r:embed="rId4" cstate="print"/>
          <a:srcRect/>
          <a:stretch>
            <a:fillRect/>
          </a:stretch>
        </p:blipFill>
        <p:spPr bwMode="auto">
          <a:xfrm rot="20876505">
            <a:off x="1490474" y="3589029"/>
            <a:ext cx="1955268" cy="149755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99936894"/>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2000"/>
                                        <p:tgtEl>
                                          <p:spTgt spid="37"/>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2000"/>
                                        <p:tgtEl>
                                          <p:spTgt spid="3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fade">
                                      <p:cBhvr>
                                        <p:cTn id="16" dur="2000"/>
                                        <p:tgtEl>
                                          <p:spTgt spid="39"/>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fade">
                                      <p:cBhvr>
                                        <p:cTn id="20" dur="2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p:bldP spid="39" grpId="0" animBg="1"/>
      <p:bldP spid="40"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3203848" y="1124744"/>
            <a:ext cx="5940152" cy="671546"/>
            <a:chOff x="-1287484" y="-75933"/>
            <a:chExt cx="5941074" cy="671861"/>
          </a:xfrm>
        </p:grpSpPr>
        <p:sp>
          <p:nvSpPr>
            <p:cNvPr id="11292" name="TextBox 3"/>
            <p:cNvSpPr txBox="1">
              <a:spLocks noChangeArrowheads="1"/>
            </p:cNvSpPr>
            <p:nvPr/>
          </p:nvSpPr>
          <p:spPr bwMode="auto">
            <a:xfrm>
              <a:off x="-1287484" y="0"/>
              <a:ext cx="5169291" cy="523465"/>
            </a:xfrm>
            <a:prstGeom prst="rect">
              <a:avLst/>
            </a:prstGeom>
            <a:noFill/>
            <a:ln w="9525">
              <a:noFill/>
              <a:miter lim="800000"/>
              <a:headEnd/>
              <a:tailEnd/>
            </a:ln>
          </p:spPr>
          <p:txBody>
            <a:bodyPr wrap="square">
              <a:spAutoFit/>
            </a:bodyPr>
            <a:lstStyle/>
            <a:p>
              <a:pPr algn="r" rtl="1"/>
              <a:r>
                <a:rPr lang="ar-SA" sz="2800" b="1" dirty="0" smtClean="0">
                  <a:solidFill>
                    <a:srgbClr val="FF3399"/>
                  </a:solidFill>
                  <a:latin typeface="Traditional Arabic" pitchFamily="18" charset="-78"/>
                  <a:cs typeface="Traditional Arabic" pitchFamily="18" charset="-78"/>
                </a:rPr>
                <a:t>مصطلح الصحة الإنجابية والصحة الجنسية</a:t>
              </a:r>
              <a:endParaRPr lang="en-US" sz="2800" baseline="30000" dirty="0">
                <a:solidFill>
                  <a:srgbClr val="FF3399"/>
                </a:solidFill>
                <a:latin typeface="Traditional Arabic" pitchFamily="18" charset="-78"/>
                <a:cs typeface="Traditional Arabic" pitchFamily="18" charset="-78"/>
              </a:endParaRPr>
            </a:p>
          </p:txBody>
        </p:sp>
        <p:pic>
          <p:nvPicPr>
            <p:cNvPr id="11293" name="图片 13" descr="2.png"/>
            <p:cNvPicPr>
              <a:picLocks noChangeAspect="1" noChangeArrowheads="1"/>
            </p:cNvPicPr>
            <p:nvPr/>
          </p:nvPicPr>
          <p:blipFill>
            <a:blip r:embed="rId3" cstate="print"/>
            <a:srcRect/>
            <a:stretch>
              <a:fillRect/>
            </a:stretch>
          </p:blipFill>
          <p:spPr bwMode="auto">
            <a:xfrm rot="1422706">
              <a:off x="3815570" y="-75933"/>
              <a:ext cx="838020" cy="671861"/>
            </a:xfrm>
            <a:prstGeom prst="rect">
              <a:avLst/>
            </a:prstGeom>
            <a:noFill/>
            <a:ln w="9525">
              <a:noFill/>
              <a:miter lim="800000"/>
              <a:headEnd/>
              <a:tailEnd/>
            </a:ln>
          </p:spPr>
        </p:pic>
      </p:grpSp>
      <p:sp>
        <p:nvSpPr>
          <p:cNvPr id="37" name="مستطيل مستدير الزوايا 36"/>
          <p:cNvSpPr/>
          <p:nvPr/>
        </p:nvSpPr>
        <p:spPr bwMode="auto">
          <a:xfrm>
            <a:off x="7236296" y="1700808"/>
            <a:ext cx="1368152" cy="432048"/>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1"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ar-SA" sz="2400" smtClean="0">
                <a:solidFill>
                  <a:srgbClr val="990099"/>
                </a:solidFill>
                <a:latin typeface="Traditional Arabic" pitchFamily="18" charset="-78"/>
                <a:cs typeface="Traditional Arabic" pitchFamily="18" charset="-78"/>
              </a:rPr>
              <a:t>معنى</a:t>
            </a:r>
            <a:r>
              <a:rPr kumimoji="0" lang="ar-SA" sz="2400" b="0" i="0" u="none" strike="noStrike" cap="none" normalizeH="0" baseline="0" smtClean="0">
                <a:ln>
                  <a:noFill/>
                </a:ln>
                <a:solidFill>
                  <a:srgbClr val="990099"/>
                </a:solidFill>
                <a:effectLst/>
                <a:latin typeface="Traditional Arabic" pitchFamily="18" charset="-78"/>
                <a:cs typeface="Traditional Arabic" pitchFamily="18" charset="-78"/>
              </a:rPr>
              <a:t> </a:t>
            </a:r>
            <a:r>
              <a:rPr kumimoji="0" lang="ar-SA" sz="2400" b="0" i="0" u="none" strike="noStrike" cap="none" normalizeH="0" baseline="0" dirty="0" smtClean="0">
                <a:ln>
                  <a:noFill/>
                </a:ln>
                <a:solidFill>
                  <a:srgbClr val="990099"/>
                </a:solidFill>
                <a:effectLst/>
                <a:latin typeface="Traditional Arabic" pitchFamily="18" charset="-78"/>
                <a:cs typeface="Traditional Arabic" pitchFamily="18" charset="-78"/>
              </a:rPr>
              <a:t>المصطلح</a:t>
            </a:r>
          </a:p>
        </p:txBody>
      </p:sp>
      <p:sp>
        <p:nvSpPr>
          <p:cNvPr id="38" name="مربع نص 37"/>
          <p:cNvSpPr txBox="1"/>
          <p:nvPr/>
        </p:nvSpPr>
        <p:spPr>
          <a:xfrm>
            <a:off x="467544" y="2204864"/>
            <a:ext cx="8064896" cy="1323439"/>
          </a:xfrm>
          <a:prstGeom prst="rect">
            <a:avLst/>
          </a:prstGeom>
          <a:noFill/>
        </p:spPr>
        <p:txBody>
          <a:bodyPr wrap="square" rtlCol="1">
            <a:spAutoFit/>
          </a:bodyPr>
          <a:lstStyle/>
          <a:p>
            <a:pPr algn="justLow" rtl="1"/>
            <a:r>
              <a:rPr lang="ar-SA" sz="3000" b="1" baseline="30000" dirty="0" smtClean="0">
                <a:latin typeface="Traditional Arabic" pitchFamily="18" charset="-78"/>
                <a:cs typeface="Traditional Arabic" pitchFamily="18" charset="-78"/>
              </a:rPr>
              <a:t>تم تعريف الصحة الإنجابية في برنامج عمل المؤتمر الدولي للسكان والتنمية بالقاهرة سنة 1994: "الصحة الإنجابية هي حالة رفاه كامل بدنياً وعقلياً واجتماعياً في جميع الأمور المتعلقة بالجهاز التناسلي ووظائفه وعملياته، وليست مجرد السلامة من المرض أو الإعاقة. ولذلك تعني الصحة الإنجابية قدرة الأفراد على التمتع بحياة جنسية مرضية ومأمونة ،وقدرتهم على الإنجاب وحريتهم في تقرير الإنجاب وموعده وتواتره" .</a:t>
            </a:r>
            <a:endParaRPr lang="en-US" sz="3000" b="1" baseline="30000" dirty="0">
              <a:latin typeface="Traditional Arabic" pitchFamily="18" charset="-78"/>
              <a:cs typeface="Traditional Arabic" pitchFamily="18" charset="-78"/>
            </a:endParaRPr>
          </a:p>
        </p:txBody>
      </p:sp>
      <p:sp>
        <p:nvSpPr>
          <p:cNvPr id="40" name="مربع نص 39"/>
          <p:cNvSpPr txBox="1"/>
          <p:nvPr/>
        </p:nvSpPr>
        <p:spPr>
          <a:xfrm>
            <a:off x="611560" y="3501008"/>
            <a:ext cx="8064896" cy="707886"/>
          </a:xfrm>
          <a:prstGeom prst="rect">
            <a:avLst/>
          </a:prstGeom>
          <a:noFill/>
        </p:spPr>
        <p:txBody>
          <a:bodyPr wrap="square" rtlCol="1">
            <a:spAutoFit/>
          </a:bodyPr>
          <a:lstStyle/>
          <a:p>
            <a:pPr algn="justLow" rtl="1"/>
            <a:r>
              <a:rPr lang="ar-SA" sz="2000" b="1" smtClean="0">
                <a:solidFill>
                  <a:srgbClr val="C453CD"/>
                </a:solidFill>
                <a:latin typeface="Traditional Arabic" pitchFamily="18" charset="-78"/>
                <a:cs typeface="Traditional Arabic" pitchFamily="18" charset="-78"/>
              </a:rPr>
              <a:t>أما الصحة الجنسية فتعني: أنه من حق كل إنسان تلقي المعلومات الجنسية وأن العلاقات الجنسية هي للمتعة كما هي للإنجاب، وهي لا تعني فقط الخلو من الأمراض الجنسية، أو العجز الجنسي، ولكن تعني أيضا التمتع بالحياة الجنسية.</a:t>
            </a:r>
            <a:endParaRPr lang="en-US" sz="2000" b="1" baseline="30000">
              <a:solidFill>
                <a:srgbClr val="C453CD"/>
              </a:solidFill>
              <a:latin typeface="Traditional Arabic" pitchFamily="18" charset="-78"/>
              <a:cs typeface="Traditional Arabic" pitchFamily="18" charset="-78"/>
            </a:endParaRPr>
          </a:p>
        </p:txBody>
      </p:sp>
      <p:sp>
        <p:nvSpPr>
          <p:cNvPr id="10" name="مربع نص 9"/>
          <p:cNvSpPr txBox="1"/>
          <p:nvPr/>
        </p:nvSpPr>
        <p:spPr>
          <a:xfrm>
            <a:off x="683568" y="4437112"/>
            <a:ext cx="8064896" cy="1405513"/>
          </a:xfrm>
          <a:prstGeom prst="rect">
            <a:avLst/>
          </a:prstGeom>
          <a:noFill/>
        </p:spPr>
        <p:txBody>
          <a:bodyPr wrap="square" rtlCol="1">
            <a:spAutoFit/>
          </a:bodyPr>
          <a:lstStyle/>
          <a:p>
            <a:pPr algn="justLow" rtl="1"/>
            <a:r>
              <a:rPr lang="ar-SA" sz="3200" b="1" baseline="30000" dirty="0" smtClean="0">
                <a:solidFill>
                  <a:schemeClr val="accent4">
                    <a:lumMod val="75000"/>
                    <a:lumOff val="25000"/>
                  </a:schemeClr>
                </a:solidFill>
                <a:latin typeface="Traditional Arabic" pitchFamily="18" charset="-78"/>
                <a:cs typeface="Traditional Arabic" pitchFamily="18" charset="-78"/>
              </a:rPr>
              <a:t>وتتضمن الصحة الجنسية والصحة الإنجابية، بالإضافة إلى ما سبق، ما يلي:</a:t>
            </a:r>
            <a:endParaRPr lang="en-US" sz="3200" b="1" baseline="30000" dirty="0" smtClean="0">
              <a:solidFill>
                <a:schemeClr val="accent4">
                  <a:lumMod val="75000"/>
                  <a:lumOff val="25000"/>
                </a:schemeClr>
              </a:solidFill>
              <a:latin typeface="Traditional Arabic" pitchFamily="18" charset="-78"/>
              <a:cs typeface="Traditional Arabic" pitchFamily="18" charset="-78"/>
            </a:endParaRPr>
          </a:p>
          <a:p>
            <a:pPr lvl="0" algn="justLow" rtl="1">
              <a:buFont typeface="Arial" pitchFamily="34" charset="0"/>
              <a:buChar char="•"/>
            </a:pPr>
            <a:r>
              <a:rPr lang="ar-SA" sz="3200" b="1" baseline="30000" dirty="0" smtClean="0">
                <a:solidFill>
                  <a:schemeClr val="accent4">
                    <a:lumMod val="75000"/>
                    <a:lumOff val="25000"/>
                  </a:schemeClr>
                </a:solidFill>
                <a:latin typeface="Traditional Arabic" pitchFamily="18" charset="-78"/>
                <a:cs typeface="Traditional Arabic" pitchFamily="18" charset="-78"/>
              </a:rPr>
              <a:t>حياة جنسية آمنة ومرضية.</a:t>
            </a:r>
            <a:endParaRPr lang="en-US" sz="3200" b="1" baseline="30000" dirty="0" smtClean="0">
              <a:solidFill>
                <a:schemeClr val="accent4">
                  <a:lumMod val="75000"/>
                  <a:lumOff val="25000"/>
                </a:schemeClr>
              </a:solidFill>
              <a:latin typeface="Traditional Arabic" pitchFamily="18" charset="-78"/>
              <a:cs typeface="Traditional Arabic" pitchFamily="18" charset="-78"/>
            </a:endParaRPr>
          </a:p>
          <a:p>
            <a:pPr lvl="0" algn="justLow" rtl="1">
              <a:buFont typeface="Arial" pitchFamily="34" charset="0"/>
              <a:buChar char="•"/>
            </a:pPr>
            <a:r>
              <a:rPr lang="ar-SA" sz="3200" b="1" baseline="30000" dirty="0" smtClean="0">
                <a:solidFill>
                  <a:schemeClr val="accent4">
                    <a:lumMod val="75000"/>
                    <a:lumOff val="25000"/>
                  </a:schemeClr>
                </a:solidFill>
                <a:latin typeface="Traditional Arabic" pitchFamily="18" charset="-78"/>
                <a:cs typeface="Traditional Arabic" pitchFamily="18" charset="-78"/>
              </a:rPr>
              <a:t>القدرة على الإنجاب بحرية كيف ومتى شاء.</a:t>
            </a:r>
            <a:endParaRPr lang="en-US" sz="3200" b="1" baseline="30000" dirty="0" smtClean="0">
              <a:solidFill>
                <a:schemeClr val="accent4">
                  <a:lumMod val="75000"/>
                  <a:lumOff val="25000"/>
                </a:schemeClr>
              </a:solidFill>
              <a:latin typeface="Traditional Arabic" pitchFamily="18" charset="-78"/>
              <a:cs typeface="Traditional Arabic" pitchFamily="18" charset="-78"/>
            </a:endParaRPr>
          </a:p>
          <a:p>
            <a:pPr lvl="0" algn="justLow" rtl="1">
              <a:buFont typeface="Arial" pitchFamily="34" charset="0"/>
              <a:buChar char="•"/>
            </a:pPr>
            <a:r>
              <a:rPr lang="ar-SA" sz="3200" b="1" baseline="30000" dirty="0" smtClean="0">
                <a:solidFill>
                  <a:schemeClr val="accent4">
                    <a:lumMod val="75000"/>
                    <a:lumOff val="25000"/>
                  </a:schemeClr>
                </a:solidFill>
                <a:latin typeface="Traditional Arabic" pitchFamily="18" charset="-78"/>
                <a:cs typeface="Traditional Arabic" pitchFamily="18" charset="-78"/>
              </a:rPr>
              <a:t>الحق في الحصول على الخدمات الصحية المتعلقة بالحمل والإنجاب.</a:t>
            </a:r>
            <a:endParaRPr lang="en-US" sz="3200" b="1" baseline="30000" dirty="0">
              <a:solidFill>
                <a:schemeClr val="accent4">
                  <a:lumMod val="75000"/>
                  <a:lumOff val="25000"/>
                </a:schemeClr>
              </a:solidFill>
              <a:latin typeface="Traditional Arabic" pitchFamily="18" charset="-78"/>
              <a:cs typeface="Traditional Arabic" pitchFamily="18" charset="-78"/>
            </a:endParaRPr>
          </a:p>
        </p:txBody>
      </p:sp>
      <p:pic>
        <p:nvPicPr>
          <p:cNvPr id="12" name="Picture 2" descr="C:\Users\ساره\Documents\مجلد جديد ‫‬\engabyaczvxczvxc.jpg"/>
          <p:cNvPicPr>
            <a:picLocks noChangeAspect="1" noChangeArrowheads="1"/>
          </p:cNvPicPr>
          <p:nvPr/>
        </p:nvPicPr>
        <p:blipFill>
          <a:blip r:embed="rId4" cstate="print"/>
          <a:srcRect/>
          <a:stretch>
            <a:fillRect/>
          </a:stretch>
        </p:blipFill>
        <p:spPr bwMode="auto">
          <a:xfrm>
            <a:off x="323528" y="380555"/>
            <a:ext cx="1331640" cy="164017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498581772"/>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2000"/>
                                        <p:tgtEl>
                                          <p:spTgt spid="37"/>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2000"/>
                                        <p:tgtEl>
                                          <p:spTgt spid="3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fade">
                                      <p:cBhvr>
                                        <p:cTn id="16" dur="2000"/>
                                        <p:tgtEl>
                                          <p:spTgt spid="4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p:bldP spid="40" grpId="0"/>
      <p:bldP spid="10"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3203848" y="1124744"/>
            <a:ext cx="5940152" cy="671546"/>
            <a:chOff x="-1287484" y="-75933"/>
            <a:chExt cx="5941074" cy="671861"/>
          </a:xfrm>
        </p:grpSpPr>
        <p:sp>
          <p:nvSpPr>
            <p:cNvPr id="11292" name="TextBox 3"/>
            <p:cNvSpPr txBox="1">
              <a:spLocks noChangeArrowheads="1"/>
            </p:cNvSpPr>
            <p:nvPr/>
          </p:nvSpPr>
          <p:spPr bwMode="auto">
            <a:xfrm>
              <a:off x="-1287484" y="0"/>
              <a:ext cx="5169291" cy="523465"/>
            </a:xfrm>
            <a:prstGeom prst="rect">
              <a:avLst/>
            </a:prstGeom>
            <a:noFill/>
            <a:ln w="9525">
              <a:noFill/>
              <a:miter lim="800000"/>
              <a:headEnd/>
              <a:tailEnd/>
            </a:ln>
          </p:spPr>
          <p:txBody>
            <a:bodyPr wrap="square">
              <a:spAutoFit/>
            </a:bodyPr>
            <a:lstStyle/>
            <a:p>
              <a:pPr algn="r" rtl="1"/>
              <a:r>
                <a:rPr lang="ar-SA" sz="2800" b="1" dirty="0" smtClean="0">
                  <a:solidFill>
                    <a:srgbClr val="FF3399"/>
                  </a:solidFill>
                  <a:latin typeface="Traditional Arabic" pitchFamily="18" charset="-78"/>
                  <a:cs typeface="Traditional Arabic" pitchFamily="18" charset="-78"/>
                </a:rPr>
                <a:t>مصطلح الصحة الإنجابية والصحة الجنسية</a:t>
              </a:r>
              <a:endParaRPr lang="en-US" sz="2800" baseline="30000" dirty="0">
                <a:solidFill>
                  <a:srgbClr val="FF3399"/>
                </a:solidFill>
                <a:latin typeface="Traditional Arabic" pitchFamily="18" charset="-78"/>
                <a:cs typeface="Traditional Arabic" pitchFamily="18" charset="-78"/>
              </a:endParaRPr>
            </a:p>
          </p:txBody>
        </p:sp>
        <p:pic>
          <p:nvPicPr>
            <p:cNvPr id="11293" name="图片 13" descr="2.png"/>
            <p:cNvPicPr>
              <a:picLocks noChangeAspect="1" noChangeArrowheads="1"/>
            </p:cNvPicPr>
            <p:nvPr/>
          </p:nvPicPr>
          <p:blipFill>
            <a:blip r:embed="rId3" cstate="print"/>
            <a:srcRect/>
            <a:stretch>
              <a:fillRect/>
            </a:stretch>
          </p:blipFill>
          <p:spPr bwMode="auto">
            <a:xfrm rot="1422706">
              <a:off x="3815570" y="-75933"/>
              <a:ext cx="838020" cy="671861"/>
            </a:xfrm>
            <a:prstGeom prst="rect">
              <a:avLst/>
            </a:prstGeom>
            <a:noFill/>
            <a:ln w="9525">
              <a:noFill/>
              <a:miter lim="800000"/>
              <a:headEnd/>
              <a:tailEnd/>
            </a:ln>
          </p:spPr>
        </p:pic>
      </p:grpSp>
      <p:sp>
        <p:nvSpPr>
          <p:cNvPr id="37" name="مستطيل مستدير الزوايا 36"/>
          <p:cNvSpPr/>
          <p:nvPr/>
        </p:nvSpPr>
        <p:spPr bwMode="auto">
          <a:xfrm>
            <a:off x="7236296" y="1700808"/>
            <a:ext cx="1368152" cy="432048"/>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1"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ar-SA" sz="2400" smtClean="0">
                <a:solidFill>
                  <a:srgbClr val="990099"/>
                </a:solidFill>
                <a:latin typeface="Traditional Arabic" pitchFamily="18" charset="-78"/>
                <a:cs typeface="Traditional Arabic" pitchFamily="18" charset="-78"/>
              </a:rPr>
              <a:t>أثر</a:t>
            </a:r>
            <a:r>
              <a:rPr kumimoji="0" lang="ar-SA" sz="2400" b="0" i="0" u="none" strike="noStrike" cap="none" normalizeH="0" baseline="0" smtClean="0">
                <a:ln>
                  <a:noFill/>
                </a:ln>
                <a:solidFill>
                  <a:srgbClr val="990099"/>
                </a:solidFill>
                <a:effectLst/>
                <a:latin typeface="Traditional Arabic" pitchFamily="18" charset="-78"/>
                <a:cs typeface="Traditional Arabic" pitchFamily="18" charset="-78"/>
              </a:rPr>
              <a:t> </a:t>
            </a:r>
            <a:r>
              <a:rPr kumimoji="0" lang="ar-SA" sz="2400" b="0" i="0" u="none" strike="noStrike" cap="none" normalizeH="0" baseline="0" dirty="0" smtClean="0">
                <a:ln>
                  <a:noFill/>
                </a:ln>
                <a:solidFill>
                  <a:srgbClr val="990099"/>
                </a:solidFill>
                <a:effectLst/>
                <a:latin typeface="Traditional Arabic" pitchFamily="18" charset="-78"/>
                <a:cs typeface="Traditional Arabic" pitchFamily="18" charset="-78"/>
              </a:rPr>
              <a:t>المصطلح</a:t>
            </a:r>
          </a:p>
        </p:txBody>
      </p:sp>
      <p:pic>
        <p:nvPicPr>
          <p:cNvPr id="11" name="Picture 2" descr="C:\Users\ساره\Documents\AllArab6_164.jpg"/>
          <p:cNvPicPr>
            <a:picLocks noChangeAspect="1" noChangeArrowheads="1"/>
          </p:cNvPicPr>
          <p:nvPr/>
        </p:nvPicPr>
        <p:blipFill>
          <a:blip r:embed="rId4" cstate="print"/>
          <a:srcRect/>
          <a:stretch>
            <a:fillRect/>
          </a:stretch>
        </p:blipFill>
        <p:spPr bwMode="auto">
          <a:xfrm>
            <a:off x="179512" y="3619400"/>
            <a:ext cx="1944216" cy="1321768"/>
          </a:xfrm>
          <a:prstGeom prst="rect">
            <a:avLst/>
          </a:prstGeom>
          <a:ln>
            <a:noFill/>
          </a:ln>
          <a:effectLst>
            <a:outerShdw blurRad="292100" dist="139700" dir="2700000" algn="tl" rotWithShape="0">
              <a:srgbClr val="333333">
                <a:alpha val="65000"/>
              </a:srgbClr>
            </a:outerShdw>
          </a:effectLst>
        </p:spPr>
      </p:pic>
      <p:sp>
        <p:nvSpPr>
          <p:cNvPr id="13" name="عنصر نائب للمحتوى 12"/>
          <p:cNvSpPr>
            <a:spLocks noGrp="1"/>
          </p:cNvSpPr>
          <p:nvPr>
            <p:ph idx="1"/>
          </p:nvPr>
        </p:nvSpPr>
        <p:spPr>
          <a:xfrm>
            <a:off x="467544" y="2204864"/>
            <a:ext cx="8229600" cy="4525963"/>
          </a:xfrm>
        </p:spPr>
        <p:txBody>
          <a:bodyPr/>
          <a:lstStyle/>
          <a:p>
            <a:pPr lvl="0" algn="justLow" rtl="1">
              <a:lnSpc>
                <a:spcPct val="150000"/>
              </a:lnSpc>
            </a:pPr>
            <a:r>
              <a:rPr lang="ar-SA" sz="2000" b="1" dirty="0" smtClean="0">
                <a:latin typeface="Traditional Arabic" pitchFamily="18" charset="-78"/>
                <a:cs typeface="Traditional Arabic" pitchFamily="18" charset="-78"/>
              </a:rPr>
              <a:t>استباحة الزنا، بحجة قدرة الجميع أزواجاً وأفرادًا على التمتع بحياة جنسية مُرضية وأمينة.</a:t>
            </a:r>
          </a:p>
          <a:p>
            <a:pPr lvl="0" algn="justLow" rtl="1">
              <a:lnSpc>
                <a:spcPct val="150000"/>
              </a:lnSpc>
            </a:pPr>
            <a:r>
              <a:rPr lang="ar-SA" sz="2000" b="1" dirty="0" smtClean="0">
                <a:latin typeface="Traditional Arabic" pitchFamily="18" charset="-78"/>
                <a:cs typeface="Traditional Arabic" pitchFamily="18" charset="-78"/>
              </a:rPr>
              <a:t>تقليص عدد الولادات، والمباعدة بينها سواء تقري الإنجاب وموعده وتواتره.</a:t>
            </a:r>
          </a:p>
          <a:p>
            <a:pPr lvl="0" algn="justLow" rtl="1">
              <a:lnSpc>
                <a:spcPct val="150000"/>
              </a:lnSpc>
            </a:pPr>
            <a:r>
              <a:rPr lang="ar-SA" sz="2000" b="1" dirty="0" smtClean="0">
                <a:latin typeface="Traditional Arabic" pitchFamily="18" charset="-78"/>
                <a:cs typeface="Traditional Arabic" pitchFamily="18" charset="-78"/>
              </a:rPr>
              <a:t>الاعتراف بحقوق الشركاء بغض النظر عن زواجهم شرعي أو غير شرعي.</a:t>
            </a:r>
            <a:endParaRPr lang="en-US" sz="2000" b="1" dirty="0" smtClean="0">
              <a:latin typeface="Traditional Arabic" pitchFamily="18" charset="-78"/>
              <a:cs typeface="Traditional Arabic" pitchFamily="18" charset="-78"/>
            </a:endParaRPr>
          </a:p>
          <a:p>
            <a:pPr lvl="0" algn="justLow" rtl="1">
              <a:lnSpc>
                <a:spcPct val="150000"/>
              </a:lnSpc>
            </a:pPr>
            <a:r>
              <a:rPr lang="ar-SA" sz="2000" b="1" dirty="0" smtClean="0">
                <a:latin typeface="Traditional Arabic" pitchFamily="18" charset="-78"/>
                <a:cs typeface="Traditional Arabic" pitchFamily="18" charset="-78"/>
              </a:rPr>
              <a:t>على الرجل إذا ما أراد ممارسة الجنس مع شريكته أن يلتزم </a:t>
            </a:r>
            <a:r>
              <a:rPr lang="ar-SA" sz="2000" b="1" dirty="0" err="1" smtClean="0">
                <a:latin typeface="Traditional Arabic" pitchFamily="18" charset="-78"/>
                <a:cs typeface="Traditional Arabic" pitchFamily="18" charset="-78"/>
              </a:rPr>
              <a:t>بالواقى</a:t>
            </a:r>
            <a:r>
              <a:rPr lang="ar-SA" sz="2000" b="1" dirty="0" smtClean="0">
                <a:latin typeface="Traditional Arabic" pitchFamily="18" charset="-78"/>
                <a:cs typeface="Traditional Arabic" pitchFamily="18" charset="-78"/>
              </a:rPr>
              <a:t> الذكري.</a:t>
            </a:r>
            <a:endParaRPr lang="en-US" sz="2000" b="1" dirty="0" smtClean="0">
              <a:latin typeface="Traditional Arabic" pitchFamily="18" charset="-78"/>
              <a:cs typeface="Traditional Arabic" pitchFamily="18" charset="-78"/>
            </a:endParaRPr>
          </a:p>
          <a:p>
            <a:pPr lvl="0" algn="justLow" rtl="1">
              <a:lnSpc>
                <a:spcPct val="150000"/>
              </a:lnSpc>
            </a:pPr>
            <a:r>
              <a:rPr lang="ar-SA" sz="2000" b="1" dirty="0" smtClean="0">
                <a:latin typeface="Traditional Arabic" pitchFamily="18" charset="-78"/>
                <a:cs typeface="Traditional Arabic" pitchFamily="18" charset="-78"/>
              </a:rPr>
              <a:t>حق المراهقات والمراهقين </a:t>
            </a:r>
            <a:r>
              <a:rPr lang="ar-SA" sz="2000" b="1" dirty="0" err="1" smtClean="0">
                <a:latin typeface="Traditional Arabic" pitchFamily="18" charset="-78"/>
                <a:cs typeface="Traditional Arabic" pitchFamily="18" charset="-78"/>
              </a:rPr>
              <a:t>فى</a:t>
            </a:r>
            <a:r>
              <a:rPr lang="ar-SA" sz="2000" b="1" dirty="0" smtClean="0">
                <a:latin typeface="Traditional Arabic" pitchFamily="18" charset="-78"/>
                <a:cs typeface="Traditional Arabic" pitchFamily="18" charset="-78"/>
              </a:rPr>
              <a:t> الحصول على معلومات تمكنهم من ممارسة جنسية آمنة.</a:t>
            </a:r>
            <a:endParaRPr lang="en-US" sz="2000" b="1" dirty="0" smtClean="0">
              <a:latin typeface="Traditional Arabic" pitchFamily="18" charset="-78"/>
              <a:cs typeface="Traditional Arabic" pitchFamily="18" charset="-78"/>
            </a:endParaRPr>
          </a:p>
          <a:p>
            <a:pPr algn="justLow">
              <a:lnSpc>
                <a:spcPct val="150000"/>
              </a:lnSpc>
            </a:pPr>
            <a:endParaRPr lang="ar-SA" sz="2000" b="1" dirty="0">
              <a:latin typeface="Traditional Arabic" pitchFamily="18" charset="-78"/>
              <a:cs typeface="Traditional Arabic" pitchFamily="18" charset="-78"/>
            </a:endParaRPr>
          </a:p>
        </p:txBody>
      </p:sp>
      <p:pic>
        <p:nvPicPr>
          <p:cNvPr id="15" name="Picture 3" descr="C:\Users\ساره\Documents\مجلد جديد ‫‬\engab.jpg"/>
          <p:cNvPicPr>
            <a:picLocks noChangeAspect="1" noChangeArrowheads="1"/>
          </p:cNvPicPr>
          <p:nvPr/>
        </p:nvPicPr>
        <p:blipFill>
          <a:blip r:embed="rId5" cstate="print"/>
          <a:srcRect/>
          <a:stretch>
            <a:fillRect/>
          </a:stretch>
        </p:blipFill>
        <p:spPr bwMode="auto">
          <a:xfrm>
            <a:off x="251520" y="1189797"/>
            <a:ext cx="1800200" cy="1110790"/>
          </a:xfrm>
          <a:prstGeom prst="rect">
            <a:avLst/>
          </a:prstGeom>
          <a:ln>
            <a:noFill/>
          </a:ln>
          <a:effectLst>
            <a:outerShdw blurRad="292100" dist="139700" dir="2700000" algn="tl" rotWithShape="0">
              <a:srgbClr val="333333">
                <a:alpha val="65000"/>
              </a:srgbClr>
            </a:outerShdw>
          </a:effectLst>
        </p:spPr>
      </p:pic>
      <p:sp>
        <p:nvSpPr>
          <p:cNvPr id="16" name="ضرب 15"/>
          <p:cNvSpPr/>
          <p:nvPr/>
        </p:nvSpPr>
        <p:spPr>
          <a:xfrm rot="879565">
            <a:off x="1309232" y="2536898"/>
            <a:ext cx="404856" cy="444059"/>
          </a:xfrm>
          <a:prstGeom prst="mathMultiply">
            <a:avLst/>
          </a:prstGeom>
          <a:solidFill>
            <a:srgbClr val="FF0000">
              <a:alpha val="64000"/>
            </a:srgbClr>
          </a:solidFill>
          <a:ln w="28575"/>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pic>
        <p:nvPicPr>
          <p:cNvPr id="1026" name="Picture 2" descr="C:\Users\ساره\Desktop\عولمة الأسرة\الاعتراف بالشواذ.jpg"/>
          <p:cNvPicPr>
            <a:picLocks noChangeAspect="1" noChangeArrowheads="1"/>
          </p:cNvPicPr>
          <p:nvPr/>
        </p:nvPicPr>
        <p:blipFill>
          <a:blip r:embed="rId6" cstate="print"/>
          <a:srcRect/>
          <a:stretch>
            <a:fillRect/>
          </a:stretch>
        </p:blipFill>
        <p:spPr bwMode="auto">
          <a:xfrm>
            <a:off x="251520" y="2395264"/>
            <a:ext cx="1872208" cy="115212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567743575"/>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2000"/>
                                        <p:tgtEl>
                                          <p:spTgt spid="37"/>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13">
                                            <p:txEl>
                                              <p:pRg st="0" end="0"/>
                                            </p:txEl>
                                          </p:spTgt>
                                        </p:tgtEl>
                                        <p:attrNameLst>
                                          <p:attrName>style.visibility</p:attrName>
                                        </p:attrNameLst>
                                      </p:cBhvr>
                                      <p:to>
                                        <p:strVal val="visible"/>
                                      </p:to>
                                    </p:set>
                                    <p:animEffect transition="in" filter="fade">
                                      <p:cBhvr>
                                        <p:cTn id="11" dur="2000"/>
                                        <p:tgtEl>
                                          <p:spTgt spid="1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3">
                                            <p:txEl>
                                              <p:pRg st="1" end="1"/>
                                            </p:txEl>
                                          </p:spTgt>
                                        </p:tgtEl>
                                        <p:attrNameLst>
                                          <p:attrName>style.visibility</p:attrName>
                                        </p:attrNameLst>
                                      </p:cBhvr>
                                      <p:to>
                                        <p:strVal val="visible"/>
                                      </p:to>
                                    </p:set>
                                    <p:animEffect transition="in" filter="fade">
                                      <p:cBhvr>
                                        <p:cTn id="16" dur="2000"/>
                                        <p:tgtEl>
                                          <p:spTgt spid="13">
                                            <p:txEl>
                                              <p:pRg st="1" end="1"/>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2000"/>
                                        <p:tgtEl>
                                          <p:spTgt spid="1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20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3">
                                            <p:txEl>
                                              <p:pRg st="2" end="2"/>
                                            </p:txEl>
                                          </p:spTgt>
                                        </p:tgtEl>
                                        <p:attrNameLst>
                                          <p:attrName>style.visibility</p:attrName>
                                        </p:attrNameLst>
                                      </p:cBhvr>
                                      <p:to>
                                        <p:strVal val="visible"/>
                                      </p:to>
                                    </p:set>
                                    <p:animEffect transition="in" filter="fade">
                                      <p:cBhvr>
                                        <p:cTn id="27" dur="2000"/>
                                        <p:tgtEl>
                                          <p:spTgt spid="13">
                                            <p:txEl>
                                              <p:pRg st="2" end="2"/>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1026"/>
                                        </p:tgtEl>
                                        <p:attrNameLst>
                                          <p:attrName>style.visibility</p:attrName>
                                        </p:attrNameLst>
                                      </p:cBhvr>
                                      <p:to>
                                        <p:strVal val="visible"/>
                                      </p:to>
                                    </p:set>
                                    <p:animEffect transition="in" filter="fade">
                                      <p:cBhvr>
                                        <p:cTn id="30" dur="2000"/>
                                        <p:tgtEl>
                                          <p:spTgt spid="102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3">
                                            <p:txEl>
                                              <p:pRg st="3" end="3"/>
                                            </p:txEl>
                                          </p:spTgt>
                                        </p:tgtEl>
                                        <p:attrNameLst>
                                          <p:attrName>style.visibility</p:attrName>
                                        </p:attrNameLst>
                                      </p:cBhvr>
                                      <p:to>
                                        <p:strVal val="visible"/>
                                      </p:to>
                                    </p:set>
                                    <p:animEffect transition="in" filter="fade">
                                      <p:cBhvr>
                                        <p:cTn id="35" dur="2000"/>
                                        <p:tgtEl>
                                          <p:spTgt spid="13">
                                            <p:txEl>
                                              <p:pRg st="3" end="3"/>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3">
                                            <p:txEl>
                                              <p:pRg st="4" end="4"/>
                                            </p:txEl>
                                          </p:spTgt>
                                        </p:tgtEl>
                                        <p:attrNameLst>
                                          <p:attrName>style.visibility</p:attrName>
                                        </p:attrNameLst>
                                      </p:cBhvr>
                                      <p:to>
                                        <p:strVal val="visible"/>
                                      </p:to>
                                    </p:set>
                                    <p:animEffect transition="in" filter="fade">
                                      <p:cBhvr>
                                        <p:cTn id="40" dur="2000"/>
                                        <p:tgtEl>
                                          <p:spTgt spid="13">
                                            <p:txEl>
                                              <p:pRg st="4" end="4"/>
                                            </p:txEl>
                                          </p:spTgt>
                                        </p:tgtEl>
                                      </p:cBhvr>
                                    </p:animEffect>
                                  </p:childTnLst>
                                </p:cTn>
                              </p:par>
                              <p:par>
                                <p:cTn id="41" presetID="10" presetClass="entr" presetSubtype="0" fill="hold"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16"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6640774" y="1124744"/>
            <a:ext cx="2503225" cy="671546"/>
            <a:chOff x="2149976" y="-75933"/>
            <a:chExt cx="2503614" cy="671861"/>
          </a:xfrm>
        </p:grpSpPr>
        <p:sp>
          <p:nvSpPr>
            <p:cNvPr id="11292" name="TextBox 3"/>
            <p:cNvSpPr txBox="1">
              <a:spLocks noChangeArrowheads="1"/>
            </p:cNvSpPr>
            <p:nvPr/>
          </p:nvSpPr>
          <p:spPr bwMode="auto">
            <a:xfrm>
              <a:off x="2149976" y="0"/>
              <a:ext cx="1731833" cy="543994"/>
            </a:xfrm>
            <a:prstGeom prst="rect">
              <a:avLst/>
            </a:prstGeom>
            <a:noFill/>
            <a:ln w="9525">
              <a:noFill/>
              <a:miter lim="800000"/>
              <a:headEnd/>
              <a:tailEnd/>
            </a:ln>
          </p:spPr>
          <p:txBody>
            <a:bodyPr wrap="none">
              <a:spAutoFit/>
            </a:bodyPr>
            <a:lstStyle/>
            <a:p>
              <a:pPr algn="r" rtl="1"/>
              <a:r>
                <a:rPr lang="ar-SA" sz="4400" b="1" baseline="30000" smtClean="0">
                  <a:solidFill>
                    <a:srgbClr val="FF66CC"/>
                  </a:solidFill>
                  <a:latin typeface="Traditional Arabic" pitchFamily="18" charset="-78"/>
                  <a:cs typeface="Traditional Arabic" pitchFamily="18" charset="-78"/>
                </a:rPr>
                <a:t>مصطلح التمييز</a:t>
              </a:r>
              <a:endParaRPr lang="en-US" sz="4400" baseline="30000">
                <a:latin typeface="Traditional Arabic" pitchFamily="18" charset="-78"/>
                <a:cs typeface="Traditional Arabic" pitchFamily="18" charset="-78"/>
              </a:endParaRPr>
            </a:p>
          </p:txBody>
        </p:sp>
        <p:pic>
          <p:nvPicPr>
            <p:cNvPr id="11293" name="图片 13" descr="2.png"/>
            <p:cNvPicPr>
              <a:picLocks noChangeAspect="1" noChangeArrowheads="1"/>
            </p:cNvPicPr>
            <p:nvPr/>
          </p:nvPicPr>
          <p:blipFill>
            <a:blip r:embed="rId3" cstate="print"/>
            <a:srcRect/>
            <a:stretch>
              <a:fillRect/>
            </a:stretch>
          </p:blipFill>
          <p:spPr bwMode="auto">
            <a:xfrm rot="1422706">
              <a:off x="3815570" y="-75933"/>
              <a:ext cx="838020" cy="671861"/>
            </a:xfrm>
            <a:prstGeom prst="rect">
              <a:avLst/>
            </a:prstGeom>
            <a:noFill/>
            <a:ln w="9525">
              <a:noFill/>
              <a:miter lim="800000"/>
              <a:headEnd/>
              <a:tailEnd/>
            </a:ln>
          </p:spPr>
        </p:pic>
      </p:grpSp>
      <p:sp>
        <p:nvSpPr>
          <p:cNvPr id="37" name="مستطيل مستدير الزوايا 36"/>
          <p:cNvSpPr/>
          <p:nvPr/>
        </p:nvSpPr>
        <p:spPr bwMode="auto">
          <a:xfrm>
            <a:off x="7236296" y="1628800"/>
            <a:ext cx="1368152" cy="432048"/>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1"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r>
              <a:rPr lang="ar-SA" sz="2400" smtClean="0">
                <a:solidFill>
                  <a:srgbClr val="990099"/>
                </a:solidFill>
                <a:latin typeface="Traditional Arabic" pitchFamily="18" charset="-78"/>
                <a:cs typeface="Traditional Arabic" pitchFamily="18" charset="-78"/>
              </a:rPr>
              <a:t>م</a:t>
            </a:r>
            <a:r>
              <a:rPr kumimoji="0" lang="ar-SA" sz="2400" b="0" i="0" u="none" strike="noStrike" cap="none" normalizeH="0" baseline="0" smtClean="0">
                <a:ln>
                  <a:noFill/>
                </a:ln>
                <a:solidFill>
                  <a:srgbClr val="990099"/>
                </a:solidFill>
                <a:effectLst/>
                <a:latin typeface="Traditional Arabic" pitchFamily="18" charset="-78"/>
                <a:cs typeface="Traditional Arabic" pitchFamily="18" charset="-78"/>
              </a:rPr>
              <a:t>عنى المصطلح</a:t>
            </a:r>
          </a:p>
        </p:txBody>
      </p:sp>
      <p:sp>
        <p:nvSpPr>
          <p:cNvPr id="38" name="مربع نص 37"/>
          <p:cNvSpPr txBox="1"/>
          <p:nvPr/>
        </p:nvSpPr>
        <p:spPr>
          <a:xfrm>
            <a:off x="1691680" y="2060848"/>
            <a:ext cx="6840760" cy="1107996"/>
          </a:xfrm>
          <a:prstGeom prst="rect">
            <a:avLst/>
          </a:prstGeom>
          <a:noFill/>
        </p:spPr>
        <p:txBody>
          <a:bodyPr wrap="square" rtlCol="1">
            <a:spAutoFit/>
          </a:bodyPr>
          <a:lstStyle/>
          <a:p>
            <a:pPr algn="justLow" rtl="1"/>
            <a:r>
              <a:rPr lang="ar-SA" sz="2200" b="1" dirty="0" smtClean="0">
                <a:latin typeface="Traditional Arabic" pitchFamily="18" charset="-78"/>
                <a:cs typeface="Traditional Arabic" pitchFamily="18" charset="-78"/>
              </a:rPr>
              <a:t>التمييز : أي مفارقة بين الجنسين بينهما البعض، وبينهما وبين الجنس الآخر(الشواذ)، والتمييز ضد المرأة عُرّف في اتفاقية </a:t>
            </a:r>
            <a:r>
              <a:rPr lang="ar-SA" sz="2200" b="1" dirty="0" err="1" smtClean="0">
                <a:latin typeface="Traditional Arabic" pitchFamily="18" charset="-78"/>
                <a:cs typeface="Traditional Arabic" pitchFamily="18" charset="-78"/>
              </a:rPr>
              <a:t>السيداو</a:t>
            </a:r>
            <a:r>
              <a:rPr lang="ar-SA" sz="2200" b="1" dirty="0" smtClean="0">
                <a:latin typeface="Traditional Arabic" pitchFamily="18" charset="-78"/>
                <a:cs typeface="Traditional Arabic" pitchFamily="18" charset="-78"/>
              </a:rPr>
              <a:t> بـ : "كل مفارقة أو استبعاد أو تقييد على أساس الجنس، ويكون من آثاره النيل من الاعتراف للمرأة".</a:t>
            </a:r>
            <a:endParaRPr lang="en-US" sz="2200" b="1" baseline="30000" dirty="0">
              <a:latin typeface="Traditional Arabic" pitchFamily="18" charset="-78"/>
              <a:cs typeface="Traditional Arabic" pitchFamily="18" charset="-78"/>
            </a:endParaRPr>
          </a:p>
        </p:txBody>
      </p:sp>
      <p:sp>
        <p:nvSpPr>
          <p:cNvPr id="39" name="مستطيل مستدير الزوايا 38"/>
          <p:cNvSpPr/>
          <p:nvPr/>
        </p:nvSpPr>
        <p:spPr bwMode="auto">
          <a:xfrm>
            <a:off x="7236296" y="3284984"/>
            <a:ext cx="1368152" cy="432048"/>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1"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r>
              <a:rPr kumimoji="0" lang="ar-SA" sz="2400" b="0" i="0" u="none" strike="noStrike" cap="none" normalizeH="0" baseline="0" smtClean="0">
                <a:ln>
                  <a:noFill/>
                </a:ln>
                <a:solidFill>
                  <a:srgbClr val="990099"/>
                </a:solidFill>
                <a:effectLst/>
                <a:latin typeface="Traditional Arabic" pitchFamily="18" charset="-78"/>
                <a:cs typeface="Traditional Arabic" pitchFamily="18" charset="-78"/>
              </a:rPr>
              <a:t>أثر المصطلح</a:t>
            </a:r>
          </a:p>
        </p:txBody>
      </p:sp>
      <p:sp>
        <p:nvSpPr>
          <p:cNvPr id="40" name="مربع نص 39"/>
          <p:cNvSpPr txBox="1"/>
          <p:nvPr/>
        </p:nvSpPr>
        <p:spPr>
          <a:xfrm>
            <a:off x="1691680" y="3887177"/>
            <a:ext cx="7056784" cy="2062103"/>
          </a:xfrm>
          <a:prstGeom prst="rect">
            <a:avLst/>
          </a:prstGeom>
          <a:noFill/>
        </p:spPr>
        <p:txBody>
          <a:bodyPr wrap="square" rtlCol="1">
            <a:spAutoFit/>
          </a:bodyPr>
          <a:lstStyle/>
          <a:p>
            <a:pPr lvl="0" algn="justLow" rtl="1">
              <a:buFont typeface="Arial" pitchFamily="34" charset="0"/>
              <a:buChar char="•"/>
            </a:pPr>
            <a:r>
              <a:rPr lang="ar-SA" sz="3200" b="1" baseline="30000" dirty="0" smtClean="0">
                <a:latin typeface="Traditional Arabic" pitchFamily="18" charset="-78"/>
                <a:cs typeface="Traditional Arabic" pitchFamily="18" charset="-78"/>
              </a:rPr>
              <a:t>إلغاء أو تعديل الكثير من الأحكام الشرعية التي تمايز بين الرجل والمرأة باسم المساواة </a:t>
            </a:r>
            <a:r>
              <a:rPr lang="ar-SA" sz="3200" b="1" baseline="30000" dirty="0" err="1" smtClean="0">
                <a:latin typeface="Traditional Arabic" pitchFamily="18" charset="-78"/>
                <a:cs typeface="Traditional Arabic" pitchFamily="18" charset="-78"/>
              </a:rPr>
              <a:t>التطابقية</a:t>
            </a:r>
            <a:r>
              <a:rPr lang="ar-SA" sz="3200" b="1" baseline="30000" dirty="0" smtClean="0">
                <a:latin typeface="Traditional Arabic" pitchFamily="18" charset="-78"/>
                <a:cs typeface="Traditional Arabic" pitchFamily="18" charset="-78"/>
              </a:rPr>
              <a:t> وحضر التمييز.</a:t>
            </a:r>
            <a:endParaRPr lang="en-US" sz="3200" b="1" baseline="30000" dirty="0" smtClean="0">
              <a:latin typeface="Traditional Arabic" pitchFamily="18" charset="-78"/>
              <a:cs typeface="Traditional Arabic" pitchFamily="18" charset="-78"/>
            </a:endParaRPr>
          </a:p>
          <a:p>
            <a:pPr lvl="0" algn="justLow" rtl="1">
              <a:buFont typeface="Arial" pitchFamily="34" charset="0"/>
              <a:buChar char="•"/>
            </a:pPr>
            <a:r>
              <a:rPr lang="ar-SA" sz="3200" b="1" baseline="30000" dirty="0" smtClean="0">
                <a:latin typeface="Traditional Arabic" pitchFamily="18" charset="-78"/>
                <a:cs typeface="Traditional Arabic" pitchFamily="18" charset="-78"/>
              </a:rPr>
              <a:t>إلغاء جميع الحقوق والواجبات التي يتمايز بها الرجل عن المرأة، والتي نصت عليها الشريعة الإسلامية لتحقيق التكامل بينهما لعمارة </a:t>
            </a:r>
            <a:r>
              <a:rPr lang="ar-SA" sz="3200" b="1" baseline="30000" dirty="0" err="1" smtClean="0">
                <a:latin typeface="Traditional Arabic" pitchFamily="18" charset="-78"/>
                <a:cs typeface="Traditional Arabic" pitchFamily="18" charset="-78"/>
              </a:rPr>
              <a:t>الأرض،كالقوامة</a:t>
            </a:r>
            <a:r>
              <a:rPr lang="ar-SA" sz="3200" b="1" baseline="30000" dirty="0" smtClean="0">
                <a:latin typeface="Traditional Arabic" pitchFamily="18" charset="-78"/>
                <a:cs typeface="Traditional Arabic" pitchFamily="18" charset="-78"/>
              </a:rPr>
              <a:t> والعصمة، والإرث، وغيرها .</a:t>
            </a:r>
            <a:endParaRPr lang="en-US" sz="3200" b="1" baseline="30000" dirty="0" smtClean="0">
              <a:latin typeface="Traditional Arabic" pitchFamily="18" charset="-78"/>
              <a:cs typeface="Traditional Arabic" pitchFamily="18" charset="-78"/>
            </a:endParaRPr>
          </a:p>
          <a:p>
            <a:pPr lvl="0" algn="justLow" rtl="1">
              <a:buFont typeface="Arial" pitchFamily="34" charset="0"/>
              <a:buChar char="•"/>
            </a:pPr>
            <a:r>
              <a:rPr lang="ar-SA" sz="3200" b="1" baseline="30000" dirty="0" smtClean="0">
                <a:latin typeface="Traditional Arabic" pitchFamily="18" charset="-78"/>
                <a:cs typeface="Traditional Arabic" pitchFamily="18" charset="-78"/>
              </a:rPr>
              <a:t>بث روح الصراع بين الرجل والمرأة للوصول للقمة ،بدل التكاتف والتعاون للنهوض بالأمة.</a:t>
            </a:r>
            <a:endParaRPr lang="en-US" sz="3200" b="1" baseline="30000" dirty="0" smtClean="0">
              <a:latin typeface="Traditional Arabic" pitchFamily="18" charset="-78"/>
              <a:cs typeface="Traditional Arabic" pitchFamily="18" charset="-78"/>
            </a:endParaRPr>
          </a:p>
          <a:p>
            <a:pPr lvl="0" algn="justLow" rtl="1">
              <a:buFont typeface="Arial" pitchFamily="34" charset="0"/>
              <a:buChar char="•"/>
            </a:pPr>
            <a:r>
              <a:rPr lang="ar-SA" sz="3200" b="1" baseline="30000" dirty="0" smtClean="0">
                <a:latin typeface="Traditional Arabic" pitchFamily="18" charset="-78"/>
                <a:cs typeface="Traditional Arabic" pitchFamily="18" charset="-78"/>
              </a:rPr>
              <a:t>غرس الفلسفة الفردية بين الناس.</a:t>
            </a:r>
            <a:endParaRPr lang="en-US" sz="3200" b="1" baseline="30000" dirty="0">
              <a:latin typeface="Traditional Arabic" pitchFamily="18" charset="-78"/>
              <a:cs typeface="Traditional Arabic" pitchFamily="18" charset="-78"/>
            </a:endParaRPr>
          </a:p>
        </p:txBody>
      </p:sp>
      <p:pic>
        <p:nvPicPr>
          <p:cNvPr id="2051" name="Picture 3" descr="C:\Users\ساره\Desktop\عولمة الأسرة\international-womens-day-womens-day-260-62317.jpg"/>
          <p:cNvPicPr>
            <a:picLocks noChangeAspect="1" noChangeArrowheads="1"/>
          </p:cNvPicPr>
          <p:nvPr/>
        </p:nvPicPr>
        <p:blipFill>
          <a:blip r:embed="rId4" cstate="print"/>
          <a:srcRect/>
          <a:stretch>
            <a:fillRect/>
          </a:stretch>
        </p:blipFill>
        <p:spPr bwMode="auto">
          <a:xfrm>
            <a:off x="0" y="3074144"/>
            <a:ext cx="1579790" cy="1867024"/>
          </a:xfrm>
          <a:prstGeom prst="rect">
            <a:avLst/>
          </a:prstGeom>
          <a:noFill/>
        </p:spPr>
      </p:pic>
      <p:pic>
        <p:nvPicPr>
          <p:cNvPr id="2052" name="Picture 4" descr="C:\Users\ساره\Desktop\عولمة الأسرة\main_art_764087.jpg"/>
          <p:cNvPicPr>
            <a:picLocks noChangeAspect="1" noChangeArrowheads="1"/>
          </p:cNvPicPr>
          <p:nvPr/>
        </p:nvPicPr>
        <p:blipFill>
          <a:blip r:embed="rId5" cstate="print"/>
          <a:srcRect/>
          <a:stretch>
            <a:fillRect/>
          </a:stretch>
        </p:blipFill>
        <p:spPr bwMode="auto">
          <a:xfrm>
            <a:off x="0" y="1201936"/>
            <a:ext cx="1619672" cy="1728192"/>
          </a:xfrm>
          <a:prstGeom prst="rect">
            <a:avLst/>
          </a:prstGeom>
          <a:noFill/>
        </p:spPr>
      </p:pic>
    </p:spTree>
    <p:extLst>
      <p:ext uri="{BB962C8B-B14F-4D97-AF65-F5344CB8AC3E}">
        <p14:creationId xmlns:p14="http://schemas.microsoft.com/office/powerpoint/2010/main" val="825064989"/>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2000"/>
                                        <p:tgtEl>
                                          <p:spTgt spid="37"/>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2000"/>
                                        <p:tgtEl>
                                          <p:spTgt spid="38"/>
                                        </p:tgtEl>
                                      </p:cBhvr>
                                    </p:animEffect>
                                  </p:childTnLst>
                                </p:cTn>
                              </p:par>
                              <p:par>
                                <p:cTn id="12" presetID="10" presetClass="entr" presetSubtype="0" fill="hold" nodeType="withEffect">
                                  <p:stCondLst>
                                    <p:cond delay="0"/>
                                  </p:stCondLst>
                                  <p:childTnLst>
                                    <p:set>
                                      <p:cBhvr>
                                        <p:cTn id="13" dur="1" fill="hold">
                                          <p:stCondLst>
                                            <p:cond delay="0"/>
                                          </p:stCondLst>
                                        </p:cTn>
                                        <p:tgtEl>
                                          <p:spTgt spid="2052"/>
                                        </p:tgtEl>
                                        <p:attrNameLst>
                                          <p:attrName>style.visibility</p:attrName>
                                        </p:attrNameLst>
                                      </p:cBhvr>
                                      <p:to>
                                        <p:strVal val="visible"/>
                                      </p:to>
                                    </p:set>
                                    <p:animEffect transition="in" filter="fade">
                                      <p:cBhvr>
                                        <p:cTn id="14" dur="2000"/>
                                        <p:tgtEl>
                                          <p:spTgt spid="2052"/>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2000"/>
                                        <p:tgtEl>
                                          <p:spTgt spid="3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40">
                                            <p:txEl>
                                              <p:pRg st="0" end="0"/>
                                            </p:txEl>
                                          </p:spTgt>
                                        </p:tgtEl>
                                        <p:attrNameLst>
                                          <p:attrName>style.visibility</p:attrName>
                                        </p:attrNameLst>
                                      </p:cBhvr>
                                      <p:to>
                                        <p:strVal val="visible"/>
                                      </p:to>
                                    </p:set>
                                    <p:animEffect transition="in" filter="fade">
                                      <p:cBhvr>
                                        <p:cTn id="23" dur="2000"/>
                                        <p:tgtEl>
                                          <p:spTgt spid="40">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40">
                                            <p:txEl>
                                              <p:pRg st="1" end="1"/>
                                            </p:txEl>
                                          </p:spTgt>
                                        </p:tgtEl>
                                        <p:attrNameLst>
                                          <p:attrName>style.visibility</p:attrName>
                                        </p:attrNameLst>
                                      </p:cBhvr>
                                      <p:to>
                                        <p:strVal val="visible"/>
                                      </p:to>
                                    </p:set>
                                    <p:animEffect transition="in" filter="fade">
                                      <p:cBhvr>
                                        <p:cTn id="28" dur="2000"/>
                                        <p:tgtEl>
                                          <p:spTgt spid="40">
                                            <p:txEl>
                                              <p:pRg st="1" end="1"/>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2051"/>
                                        </p:tgtEl>
                                        <p:attrNameLst>
                                          <p:attrName>style.visibility</p:attrName>
                                        </p:attrNameLst>
                                      </p:cBhvr>
                                      <p:to>
                                        <p:strVal val="visible"/>
                                      </p:to>
                                    </p:set>
                                    <p:animEffect transition="in" filter="fade">
                                      <p:cBhvr>
                                        <p:cTn id="31" dur="2000"/>
                                        <p:tgtEl>
                                          <p:spTgt spid="2051"/>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40">
                                            <p:txEl>
                                              <p:pRg st="2" end="2"/>
                                            </p:txEl>
                                          </p:spTgt>
                                        </p:tgtEl>
                                        <p:attrNameLst>
                                          <p:attrName>style.visibility</p:attrName>
                                        </p:attrNameLst>
                                      </p:cBhvr>
                                      <p:to>
                                        <p:strVal val="visible"/>
                                      </p:to>
                                    </p:set>
                                    <p:animEffect transition="in" filter="fade">
                                      <p:cBhvr>
                                        <p:cTn id="36" dur="2000"/>
                                        <p:tgtEl>
                                          <p:spTgt spid="40">
                                            <p:txEl>
                                              <p:pRg st="2" end="2"/>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40">
                                            <p:txEl>
                                              <p:pRg st="3" end="3"/>
                                            </p:txEl>
                                          </p:spTgt>
                                        </p:tgtEl>
                                        <p:attrNameLst>
                                          <p:attrName>style.visibility</p:attrName>
                                        </p:attrNameLst>
                                      </p:cBhvr>
                                      <p:to>
                                        <p:strVal val="visible"/>
                                      </p:to>
                                    </p:set>
                                    <p:animEffect transition="in" filter="fade">
                                      <p:cBhvr>
                                        <p:cTn id="41" dur="2000"/>
                                        <p:tgtEl>
                                          <p:spTgt spid="4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p:bldP spid="39"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0483" name="Rectangle 3"/>
          <p:cNvSpPr>
            <a:spLocks noChangeArrowheads="1"/>
          </p:cNvSpPr>
          <p:nvPr/>
        </p:nvSpPr>
        <p:spPr bwMode="auto">
          <a:xfrm>
            <a:off x="6443663" y="1557338"/>
            <a:ext cx="2520950" cy="1223962"/>
          </a:xfrm>
          <a:prstGeom prst="rect">
            <a:avLst/>
          </a:prstGeom>
          <a:solidFill>
            <a:srgbClr val="FFFF00"/>
          </a:solidFill>
          <a:ln w="28575">
            <a:solidFill>
              <a:schemeClr val="tx1"/>
            </a:solidFill>
            <a:miter lim="800000"/>
            <a:headEnd/>
            <a:tailEnd/>
          </a:ln>
        </p:spPr>
        <p:txBody>
          <a:bodyPr wrap="none" anchor="ctr"/>
          <a:lstStyle/>
          <a:p>
            <a:endParaRPr lang="en-US"/>
          </a:p>
        </p:txBody>
      </p:sp>
      <p:sp>
        <p:nvSpPr>
          <p:cNvPr id="660484" name="Rectangle 4"/>
          <p:cNvSpPr>
            <a:spLocks noChangeArrowheads="1"/>
          </p:cNvSpPr>
          <p:nvPr/>
        </p:nvSpPr>
        <p:spPr bwMode="auto">
          <a:xfrm>
            <a:off x="6227763" y="1557338"/>
            <a:ext cx="2808287" cy="1311275"/>
          </a:xfrm>
          <a:prstGeom prst="rect">
            <a:avLst/>
          </a:prstGeom>
          <a:noFill/>
          <a:ln w="9525">
            <a:noFill/>
            <a:miter lim="800000"/>
            <a:headEnd/>
            <a:tailEnd/>
          </a:ln>
          <a:effectLst/>
        </p:spPr>
        <p:txBody>
          <a:bodyPr>
            <a:spAutoFit/>
          </a:bodyPr>
          <a:lstStyle/>
          <a:p>
            <a:pPr algn="ctr">
              <a:defRPr/>
            </a:pPr>
            <a:r>
              <a:rPr lang="ar-EG" sz="4000" dirty="0">
                <a:solidFill>
                  <a:srgbClr val="000000"/>
                </a:solidFill>
                <a:effectLst>
                  <a:outerShdw blurRad="38100" dist="38100" dir="2700000" algn="tl">
                    <a:srgbClr val="FFFFFF"/>
                  </a:outerShdw>
                </a:effectLst>
                <a:latin typeface="Sakkal Majalla" pitchFamily="2" charset="-78"/>
                <a:cs typeface="Sakkal Majalla" pitchFamily="2" charset="-78"/>
              </a:rPr>
              <a:t>أي فوارق بين الرجل والمرأة</a:t>
            </a:r>
            <a:endParaRPr lang="en-US" sz="4000" dirty="0">
              <a:solidFill>
                <a:srgbClr val="000000"/>
              </a:solidFill>
              <a:effectLst>
                <a:outerShdw blurRad="38100" dist="38100" dir="2700000" algn="tl">
                  <a:srgbClr val="FFFFFF"/>
                </a:outerShdw>
              </a:effectLst>
              <a:latin typeface="Sakkal Majalla" pitchFamily="2" charset="-78"/>
              <a:cs typeface="Sakkal Majalla" pitchFamily="2" charset="-78"/>
            </a:endParaRPr>
          </a:p>
        </p:txBody>
      </p:sp>
      <p:sp>
        <p:nvSpPr>
          <p:cNvPr id="660485" name="Rectangle 5"/>
          <p:cNvSpPr>
            <a:spLocks noChangeArrowheads="1"/>
          </p:cNvSpPr>
          <p:nvPr/>
        </p:nvSpPr>
        <p:spPr bwMode="auto">
          <a:xfrm>
            <a:off x="250825" y="1557338"/>
            <a:ext cx="2736850" cy="1366837"/>
          </a:xfrm>
          <a:prstGeom prst="rect">
            <a:avLst/>
          </a:prstGeom>
          <a:solidFill>
            <a:srgbClr val="00FFFF"/>
          </a:solidFill>
          <a:ln w="28575">
            <a:solidFill>
              <a:schemeClr val="tx1"/>
            </a:solidFill>
            <a:miter lim="800000"/>
            <a:headEnd/>
            <a:tailEnd/>
          </a:ln>
        </p:spPr>
        <p:txBody>
          <a:bodyPr wrap="none" anchor="ctr"/>
          <a:lstStyle/>
          <a:p>
            <a:endParaRPr lang="en-US"/>
          </a:p>
        </p:txBody>
      </p:sp>
      <p:sp>
        <p:nvSpPr>
          <p:cNvPr id="660486" name="Rectangle 6"/>
          <p:cNvSpPr>
            <a:spLocks noChangeArrowheads="1"/>
          </p:cNvSpPr>
          <p:nvPr/>
        </p:nvSpPr>
        <p:spPr bwMode="auto">
          <a:xfrm>
            <a:off x="3346450" y="4941888"/>
            <a:ext cx="2520950" cy="1223962"/>
          </a:xfrm>
          <a:prstGeom prst="rect">
            <a:avLst/>
          </a:prstGeom>
          <a:solidFill>
            <a:srgbClr val="FF99CC"/>
          </a:solidFill>
          <a:ln w="28575">
            <a:solidFill>
              <a:schemeClr val="tx1"/>
            </a:solidFill>
            <a:miter lim="800000"/>
            <a:headEnd/>
            <a:tailEnd/>
          </a:ln>
        </p:spPr>
        <p:txBody>
          <a:bodyPr wrap="none" anchor="ctr"/>
          <a:lstStyle/>
          <a:p>
            <a:endParaRPr lang="en-US"/>
          </a:p>
        </p:txBody>
      </p:sp>
      <p:sp>
        <p:nvSpPr>
          <p:cNvPr id="660490" name="Rectangle 10"/>
          <p:cNvSpPr>
            <a:spLocks noChangeArrowheads="1"/>
          </p:cNvSpPr>
          <p:nvPr/>
        </p:nvSpPr>
        <p:spPr bwMode="auto">
          <a:xfrm>
            <a:off x="250825" y="1628775"/>
            <a:ext cx="2665413" cy="1128713"/>
          </a:xfrm>
          <a:prstGeom prst="rect">
            <a:avLst/>
          </a:prstGeom>
          <a:noFill/>
          <a:ln w="9525">
            <a:noFill/>
            <a:miter lim="800000"/>
            <a:headEnd/>
            <a:tailEnd/>
          </a:ln>
          <a:effectLst/>
        </p:spPr>
        <p:txBody>
          <a:bodyPr>
            <a:spAutoFit/>
          </a:bodyPr>
          <a:lstStyle/>
          <a:p>
            <a:pPr algn="ctr">
              <a:defRPr/>
            </a:pPr>
            <a:r>
              <a:rPr lang="ar-EG" sz="4000" dirty="0">
                <a:solidFill>
                  <a:srgbClr val="090303"/>
                </a:solidFill>
                <a:effectLst>
                  <a:outerShdw blurRad="38100" dist="38100" dir="2700000" algn="tl">
                    <a:srgbClr val="FFFFFF"/>
                  </a:outerShdw>
                </a:effectLst>
                <a:latin typeface="Sakkal Majalla" pitchFamily="2" charset="-78"/>
                <a:cs typeface="Sakkal Majalla" pitchFamily="2" charset="-78"/>
              </a:rPr>
              <a:t>تمييز</a:t>
            </a:r>
          </a:p>
          <a:p>
            <a:pPr algn="ctr">
              <a:defRPr/>
            </a:pPr>
            <a:r>
              <a:rPr lang="en-US" sz="2800" dirty="0">
                <a:solidFill>
                  <a:srgbClr val="090303"/>
                </a:solidFill>
                <a:effectLst>
                  <a:outerShdw blurRad="38100" dist="38100" dir="2700000" algn="tl">
                    <a:srgbClr val="FFFFFF"/>
                  </a:outerShdw>
                </a:effectLst>
                <a:latin typeface="Sakkal Majalla" pitchFamily="2" charset="-78"/>
                <a:cs typeface="Sakkal Majalla" pitchFamily="2" charset="-78"/>
              </a:rPr>
              <a:t>Discrimination</a:t>
            </a:r>
          </a:p>
        </p:txBody>
      </p:sp>
      <p:sp>
        <p:nvSpPr>
          <p:cNvPr id="660491" name="Rectangle 11"/>
          <p:cNvSpPr>
            <a:spLocks noChangeArrowheads="1"/>
          </p:cNvSpPr>
          <p:nvPr/>
        </p:nvSpPr>
        <p:spPr bwMode="auto">
          <a:xfrm>
            <a:off x="3130550" y="4975225"/>
            <a:ext cx="2665413" cy="1189038"/>
          </a:xfrm>
          <a:prstGeom prst="rect">
            <a:avLst/>
          </a:prstGeom>
          <a:noFill/>
          <a:ln w="9525">
            <a:noFill/>
            <a:miter lim="800000"/>
            <a:headEnd/>
            <a:tailEnd/>
          </a:ln>
          <a:effectLst/>
        </p:spPr>
        <p:txBody>
          <a:bodyPr>
            <a:spAutoFit/>
          </a:bodyPr>
          <a:lstStyle/>
          <a:p>
            <a:pPr algn="ctr">
              <a:defRPr/>
            </a:pPr>
            <a:r>
              <a:rPr lang="ar-EG" sz="7200">
                <a:solidFill>
                  <a:srgbClr val="090303"/>
                </a:solidFill>
                <a:effectLst>
                  <a:outerShdw blurRad="38100" dist="38100" dir="2700000" algn="tl">
                    <a:srgbClr val="FFFFFF"/>
                  </a:outerShdw>
                </a:effectLst>
                <a:latin typeface="Sakkal Majalla" pitchFamily="2" charset="-78"/>
                <a:cs typeface="Sakkal Majalla" pitchFamily="2" charset="-78"/>
              </a:rPr>
              <a:t>عنف</a:t>
            </a:r>
            <a:endParaRPr lang="en-US" sz="7200">
              <a:solidFill>
                <a:srgbClr val="090303"/>
              </a:solidFill>
              <a:effectLst>
                <a:outerShdw blurRad="38100" dist="38100" dir="2700000" algn="tl">
                  <a:srgbClr val="FFFFFF"/>
                </a:outerShdw>
              </a:effectLst>
              <a:latin typeface="Sakkal Majalla" pitchFamily="2" charset="-78"/>
              <a:cs typeface="Sakkal Majalla" pitchFamily="2" charset="-78"/>
            </a:endParaRPr>
          </a:p>
        </p:txBody>
      </p:sp>
      <p:sp>
        <p:nvSpPr>
          <p:cNvPr id="660495" name="Line 15"/>
          <p:cNvSpPr>
            <a:spLocks noChangeShapeType="1"/>
          </p:cNvSpPr>
          <p:nvPr/>
        </p:nvSpPr>
        <p:spPr bwMode="auto">
          <a:xfrm flipH="1">
            <a:off x="2987675" y="2133600"/>
            <a:ext cx="3455988" cy="0"/>
          </a:xfrm>
          <a:prstGeom prst="line">
            <a:avLst/>
          </a:prstGeom>
          <a:noFill/>
          <a:ln w="76200">
            <a:solidFill>
              <a:schemeClr val="tx1"/>
            </a:solidFill>
            <a:round/>
            <a:headEnd/>
            <a:tailEnd type="stealth" w="lg" len="lg"/>
          </a:ln>
        </p:spPr>
        <p:txBody>
          <a:bodyPr/>
          <a:lstStyle/>
          <a:p>
            <a:endParaRPr lang="ar-SA"/>
          </a:p>
        </p:txBody>
      </p:sp>
      <p:sp>
        <p:nvSpPr>
          <p:cNvPr id="660496" name="Line 16"/>
          <p:cNvSpPr>
            <a:spLocks noChangeShapeType="1"/>
          </p:cNvSpPr>
          <p:nvPr/>
        </p:nvSpPr>
        <p:spPr bwMode="auto">
          <a:xfrm>
            <a:off x="1547813" y="2924175"/>
            <a:ext cx="3024187" cy="2017713"/>
          </a:xfrm>
          <a:prstGeom prst="line">
            <a:avLst/>
          </a:prstGeom>
          <a:noFill/>
          <a:ln w="76200">
            <a:solidFill>
              <a:schemeClr val="tx1"/>
            </a:solidFill>
            <a:round/>
            <a:headEnd/>
            <a:tailEnd type="stealth" w="lg" len="lg"/>
          </a:ln>
        </p:spPr>
        <p:txBody>
          <a:bodyPr/>
          <a:lstStyle/>
          <a:p>
            <a:endParaRPr lang="ar-SA"/>
          </a:p>
        </p:txBody>
      </p:sp>
      <p:sp>
        <p:nvSpPr>
          <p:cNvPr id="660500" name="Line 20"/>
          <p:cNvSpPr>
            <a:spLocks noChangeShapeType="1"/>
          </p:cNvSpPr>
          <p:nvPr/>
        </p:nvSpPr>
        <p:spPr bwMode="auto">
          <a:xfrm flipH="1">
            <a:off x="4572000" y="2781300"/>
            <a:ext cx="3168650" cy="2160588"/>
          </a:xfrm>
          <a:prstGeom prst="line">
            <a:avLst/>
          </a:prstGeom>
          <a:noFill/>
          <a:ln w="76200">
            <a:solidFill>
              <a:schemeClr val="tx1"/>
            </a:solidFill>
            <a:round/>
            <a:headEnd/>
            <a:tailEnd type="stealth" w="lg" len="lg"/>
          </a:ln>
        </p:spPr>
        <p:txBody>
          <a:bodyPr/>
          <a:lstStyle/>
          <a:p>
            <a:endParaRPr lang="ar-SA"/>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660483"/>
                                        </p:tgtEl>
                                        <p:attrNameLst>
                                          <p:attrName>style.visibility</p:attrName>
                                        </p:attrNameLst>
                                      </p:cBhvr>
                                      <p:to>
                                        <p:strVal val="visible"/>
                                      </p:to>
                                    </p:set>
                                    <p:anim calcmode="lin" valueType="num">
                                      <p:cBhvr>
                                        <p:cTn id="7" dur="1000" fill="hold"/>
                                        <p:tgtEl>
                                          <p:spTgt spid="660483"/>
                                        </p:tgtEl>
                                        <p:attrNameLst>
                                          <p:attrName>ppt_x</p:attrName>
                                        </p:attrNameLst>
                                      </p:cBhvr>
                                      <p:tavLst>
                                        <p:tav tm="0">
                                          <p:val>
                                            <p:strVal val="#ppt_x-.2"/>
                                          </p:val>
                                        </p:tav>
                                        <p:tav tm="100000">
                                          <p:val>
                                            <p:strVal val="#ppt_x"/>
                                          </p:val>
                                        </p:tav>
                                      </p:tavLst>
                                    </p:anim>
                                    <p:anim calcmode="lin" valueType="num">
                                      <p:cBhvr>
                                        <p:cTn id="8" dur="1000" fill="hold"/>
                                        <p:tgtEl>
                                          <p:spTgt spid="660483"/>
                                        </p:tgtEl>
                                        <p:attrNameLst>
                                          <p:attrName>ppt_y</p:attrName>
                                        </p:attrNameLst>
                                      </p:cBhvr>
                                      <p:tavLst>
                                        <p:tav tm="0">
                                          <p:val>
                                            <p:strVal val="#ppt_y"/>
                                          </p:val>
                                        </p:tav>
                                        <p:tav tm="100000">
                                          <p:val>
                                            <p:strVal val="#ppt_y"/>
                                          </p:val>
                                        </p:tav>
                                      </p:tavLst>
                                    </p:anim>
                                    <p:animEffect transition="in" filter="wipe(right)" prLst="gradientSize: 0.1">
                                      <p:cBhvr>
                                        <p:cTn id="9" dur="1000"/>
                                        <p:tgtEl>
                                          <p:spTgt spid="660483"/>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660484"/>
                                        </p:tgtEl>
                                        <p:attrNameLst>
                                          <p:attrName>style.visibility</p:attrName>
                                        </p:attrNameLst>
                                      </p:cBhvr>
                                      <p:to>
                                        <p:strVal val="visible"/>
                                      </p:to>
                                    </p:set>
                                    <p:anim calcmode="lin" valueType="num">
                                      <p:cBhvr>
                                        <p:cTn id="12" dur="1000" fill="hold"/>
                                        <p:tgtEl>
                                          <p:spTgt spid="660484"/>
                                        </p:tgtEl>
                                        <p:attrNameLst>
                                          <p:attrName>ppt_x</p:attrName>
                                        </p:attrNameLst>
                                      </p:cBhvr>
                                      <p:tavLst>
                                        <p:tav tm="0">
                                          <p:val>
                                            <p:strVal val="#ppt_x-.2"/>
                                          </p:val>
                                        </p:tav>
                                        <p:tav tm="100000">
                                          <p:val>
                                            <p:strVal val="#ppt_x"/>
                                          </p:val>
                                        </p:tav>
                                      </p:tavLst>
                                    </p:anim>
                                    <p:anim calcmode="lin" valueType="num">
                                      <p:cBhvr>
                                        <p:cTn id="13" dur="1000" fill="hold"/>
                                        <p:tgtEl>
                                          <p:spTgt spid="660484"/>
                                        </p:tgtEl>
                                        <p:attrNameLst>
                                          <p:attrName>ppt_y</p:attrName>
                                        </p:attrNameLst>
                                      </p:cBhvr>
                                      <p:tavLst>
                                        <p:tav tm="0">
                                          <p:val>
                                            <p:strVal val="#ppt_y"/>
                                          </p:val>
                                        </p:tav>
                                        <p:tav tm="100000">
                                          <p:val>
                                            <p:strVal val="#ppt_y"/>
                                          </p:val>
                                        </p:tav>
                                      </p:tavLst>
                                    </p:anim>
                                    <p:animEffect transition="in" filter="wipe(right)" prLst="gradientSize: 0.1">
                                      <p:cBhvr>
                                        <p:cTn id="14" dur="1000"/>
                                        <p:tgtEl>
                                          <p:spTgt spid="660484"/>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660495"/>
                                        </p:tgtEl>
                                        <p:attrNameLst>
                                          <p:attrName>style.visibility</p:attrName>
                                        </p:attrNameLst>
                                      </p:cBhvr>
                                      <p:to>
                                        <p:strVal val="visible"/>
                                      </p:to>
                                    </p:set>
                                    <p:anim calcmode="lin" valueType="num">
                                      <p:cBhvr additive="base">
                                        <p:cTn id="19" dur="500" fill="hold"/>
                                        <p:tgtEl>
                                          <p:spTgt spid="660495"/>
                                        </p:tgtEl>
                                        <p:attrNameLst>
                                          <p:attrName>ppt_x</p:attrName>
                                        </p:attrNameLst>
                                      </p:cBhvr>
                                      <p:tavLst>
                                        <p:tav tm="0">
                                          <p:val>
                                            <p:strVal val="1+#ppt_w/2"/>
                                          </p:val>
                                        </p:tav>
                                        <p:tav tm="100000">
                                          <p:val>
                                            <p:strVal val="#ppt_x"/>
                                          </p:val>
                                        </p:tav>
                                      </p:tavLst>
                                    </p:anim>
                                    <p:anim calcmode="lin" valueType="num">
                                      <p:cBhvr additive="base">
                                        <p:cTn id="20" dur="500" fill="hold"/>
                                        <p:tgtEl>
                                          <p:spTgt spid="66049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660485"/>
                                        </p:tgtEl>
                                        <p:attrNameLst>
                                          <p:attrName>style.visibility</p:attrName>
                                        </p:attrNameLst>
                                      </p:cBhvr>
                                      <p:to>
                                        <p:strVal val="visible"/>
                                      </p:to>
                                    </p:set>
                                    <p:anim calcmode="lin" valueType="num">
                                      <p:cBhvr>
                                        <p:cTn id="25" dur="1000" fill="hold"/>
                                        <p:tgtEl>
                                          <p:spTgt spid="660485"/>
                                        </p:tgtEl>
                                        <p:attrNameLst>
                                          <p:attrName>ppt_x</p:attrName>
                                        </p:attrNameLst>
                                      </p:cBhvr>
                                      <p:tavLst>
                                        <p:tav tm="0">
                                          <p:val>
                                            <p:strVal val="#ppt_x-.2"/>
                                          </p:val>
                                        </p:tav>
                                        <p:tav tm="100000">
                                          <p:val>
                                            <p:strVal val="#ppt_x"/>
                                          </p:val>
                                        </p:tav>
                                      </p:tavLst>
                                    </p:anim>
                                    <p:anim calcmode="lin" valueType="num">
                                      <p:cBhvr>
                                        <p:cTn id="26" dur="1000" fill="hold"/>
                                        <p:tgtEl>
                                          <p:spTgt spid="660485"/>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60485"/>
                                        </p:tgtEl>
                                      </p:cBhvr>
                                    </p:animEffect>
                                  </p:childTnLst>
                                </p:cTn>
                              </p:par>
                              <p:par>
                                <p:cTn id="28" presetID="29" presetClass="entr" presetSubtype="0" fill="hold" grpId="0" nodeType="withEffect">
                                  <p:stCondLst>
                                    <p:cond delay="0"/>
                                  </p:stCondLst>
                                  <p:childTnLst>
                                    <p:set>
                                      <p:cBhvr>
                                        <p:cTn id="29" dur="1" fill="hold">
                                          <p:stCondLst>
                                            <p:cond delay="0"/>
                                          </p:stCondLst>
                                        </p:cTn>
                                        <p:tgtEl>
                                          <p:spTgt spid="660490"/>
                                        </p:tgtEl>
                                        <p:attrNameLst>
                                          <p:attrName>style.visibility</p:attrName>
                                        </p:attrNameLst>
                                      </p:cBhvr>
                                      <p:to>
                                        <p:strVal val="visible"/>
                                      </p:to>
                                    </p:set>
                                    <p:anim calcmode="lin" valueType="num">
                                      <p:cBhvr>
                                        <p:cTn id="30" dur="1000" fill="hold"/>
                                        <p:tgtEl>
                                          <p:spTgt spid="660490"/>
                                        </p:tgtEl>
                                        <p:attrNameLst>
                                          <p:attrName>ppt_x</p:attrName>
                                        </p:attrNameLst>
                                      </p:cBhvr>
                                      <p:tavLst>
                                        <p:tav tm="0">
                                          <p:val>
                                            <p:strVal val="#ppt_x-.2"/>
                                          </p:val>
                                        </p:tav>
                                        <p:tav tm="100000">
                                          <p:val>
                                            <p:strVal val="#ppt_x"/>
                                          </p:val>
                                        </p:tav>
                                      </p:tavLst>
                                    </p:anim>
                                    <p:anim calcmode="lin" valueType="num">
                                      <p:cBhvr>
                                        <p:cTn id="31" dur="1000" fill="hold"/>
                                        <p:tgtEl>
                                          <p:spTgt spid="660490"/>
                                        </p:tgtEl>
                                        <p:attrNameLst>
                                          <p:attrName>ppt_y</p:attrName>
                                        </p:attrNameLst>
                                      </p:cBhvr>
                                      <p:tavLst>
                                        <p:tav tm="0">
                                          <p:val>
                                            <p:strVal val="#ppt_y"/>
                                          </p:val>
                                        </p:tav>
                                        <p:tav tm="100000">
                                          <p:val>
                                            <p:strVal val="#ppt_y"/>
                                          </p:val>
                                        </p:tav>
                                      </p:tavLst>
                                    </p:anim>
                                    <p:animEffect transition="in" filter="wipe(right)" prLst="gradientSize: 0.1">
                                      <p:cBhvr>
                                        <p:cTn id="32" dur="1000"/>
                                        <p:tgtEl>
                                          <p:spTgt spid="660490"/>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9" fill="hold" grpId="0" nodeType="clickEffect">
                                  <p:stCondLst>
                                    <p:cond delay="0"/>
                                  </p:stCondLst>
                                  <p:childTnLst>
                                    <p:set>
                                      <p:cBhvr>
                                        <p:cTn id="36" dur="1" fill="hold">
                                          <p:stCondLst>
                                            <p:cond delay="0"/>
                                          </p:stCondLst>
                                        </p:cTn>
                                        <p:tgtEl>
                                          <p:spTgt spid="660496"/>
                                        </p:tgtEl>
                                        <p:attrNameLst>
                                          <p:attrName>style.visibility</p:attrName>
                                        </p:attrNameLst>
                                      </p:cBhvr>
                                      <p:to>
                                        <p:strVal val="visible"/>
                                      </p:to>
                                    </p:set>
                                    <p:anim calcmode="lin" valueType="num">
                                      <p:cBhvr additive="base">
                                        <p:cTn id="37" dur="500" fill="hold"/>
                                        <p:tgtEl>
                                          <p:spTgt spid="660496"/>
                                        </p:tgtEl>
                                        <p:attrNameLst>
                                          <p:attrName>ppt_x</p:attrName>
                                        </p:attrNameLst>
                                      </p:cBhvr>
                                      <p:tavLst>
                                        <p:tav tm="0">
                                          <p:val>
                                            <p:strVal val="0-#ppt_w/2"/>
                                          </p:val>
                                        </p:tav>
                                        <p:tav tm="100000">
                                          <p:val>
                                            <p:strVal val="#ppt_x"/>
                                          </p:val>
                                        </p:tav>
                                      </p:tavLst>
                                    </p:anim>
                                    <p:anim calcmode="lin" valueType="num">
                                      <p:cBhvr additive="base">
                                        <p:cTn id="38" dur="500" fill="hold"/>
                                        <p:tgtEl>
                                          <p:spTgt spid="660496"/>
                                        </p:tgtEl>
                                        <p:attrNameLst>
                                          <p:attrName>ppt_y</p:attrName>
                                        </p:attrNameLst>
                                      </p:cBhvr>
                                      <p:tavLst>
                                        <p:tav tm="0">
                                          <p:val>
                                            <p:strVal val="0-#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9" presetClass="entr" presetSubtype="0" fill="hold" grpId="0" nodeType="clickEffect">
                                  <p:stCondLst>
                                    <p:cond delay="0"/>
                                  </p:stCondLst>
                                  <p:childTnLst>
                                    <p:set>
                                      <p:cBhvr>
                                        <p:cTn id="42" dur="1" fill="hold">
                                          <p:stCondLst>
                                            <p:cond delay="0"/>
                                          </p:stCondLst>
                                        </p:cTn>
                                        <p:tgtEl>
                                          <p:spTgt spid="660486"/>
                                        </p:tgtEl>
                                        <p:attrNameLst>
                                          <p:attrName>style.visibility</p:attrName>
                                        </p:attrNameLst>
                                      </p:cBhvr>
                                      <p:to>
                                        <p:strVal val="visible"/>
                                      </p:to>
                                    </p:set>
                                    <p:anim calcmode="lin" valueType="num">
                                      <p:cBhvr>
                                        <p:cTn id="43" dur="1000" fill="hold"/>
                                        <p:tgtEl>
                                          <p:spTgt spid="660486"/>
                                        </p:tgtEl>
                                        <p:attrNameLst>
                                          <p:attrName>ppt_x</p:attrName>
                                        </p:attrNameLst>
                                      </p:cBhvr>
                                      <p:tavLst>
                                        <p:tav tm="0">
                                          <p:val>
                                            <p:strVal val="#ppt_x-.2"/>
                                          </p:val>
                                        </p:tav>
                                        <p:tav tm="100000">
                                          <p:val>
                                            <p:strVal val="#ppt_x"/>
                                          </p:val>
                                        </p:tav>
                                      </p:tavLst>
                                    </p:anim>
                                    <p:anim calcmode="lin" valueType="num">
                                      <p:cBhvr>
                                        <p:cTn id="44" dur="1000" fill="hold"/>
                                        <p:tgtEl>
                                          <p:spTgt spid="660486"/>
                                        </p:tgtEl>
                                        <p:attrNameLst>
                                          <p:attrName>ppt_y</p:attrName>
                                        </p:attrNameLst>
                                      </p:cBhvr>
                                      <p:tavLst>
                                        <p:tav tm="0">
                                          <p:val>
                                            <p:strVal val="#ppt_y"/>
                                          </p:val>
                                        </p:tav>
                                        <p:tav tm="100000">
                                          <p:val>
                                            <p:strVal val="#ppt_y"/>
                                          </p:val>
                                        </p:tav>
                                      </p:tavLst>
                                    </p:anim>
                                    <p:animEffect transition="in" filter="wipe(right)" prLst="gradientSize: 0.1">
                                      <p:cBhvr>
                                        <p:cTn id="45" dur="1000"/>
                                        <p:tgtEl>
                                          <p:spTgt spid="660486"/>
                                        </p:tgtEl>
                                      </p:cBhvr>
                                    </p:animEffect>
                                  </p:childTnLst>
                                </p:cTn>
                              </p:par>
                              <p:par>
                                <p:cTn id="46" presetID="29" presetClass="entr" presetSubtype="0" fill="hold" grpId="0" nodeType="withEffect">
                                  <p:stCondLst>
                                    <p:cond delay="0"/>
                                  </p:stCondLst>
                                  <p:childTnLst>
                                    <p:set>
                                      <p:cBhvr>
                                        <p:cTn id="47" dur="1" fill="hold">
                                          <p:stCondLst>
                                            <p:cond delay="0"/>
                                          </p:stCondLst>
                                        </p:cTn>
                                        <p:tgtEl>
                                          <p:spTgt spid="660491"/>
                                        </p:tgtEl>
                                        <p:attrNameLst>
                                          <p:attrName>style.visibility</p:attrName>
                                        </p:attrNameLst>
                                      </p:cBhvr>
                                      <p:to>
                                        <p:strVal val="visible"/>
                                      </p:to>
                                    </p:set>
                                    <p:anim calcmode="lin" valueType="num">
                                      <p:cBhvr>
                                        <p:cTn id="48" dur="1000" fill="hold"/>
                                        <p:tgtEl>
                                          <p:spTgt spid="660491"/>
                                        </p:tgtEl>
                                        <p:attrNameLst>
                                          <p:attrName>ppt_x</p:attrName>
                                        </p:attrNameLst>
                                      </p:cBhvr>
                                      <p:tavLst>
                                        <p:tav tm="0">
                                          <p:val>
                                            <p:strVal val="#ppt_x-.2"/>
                                          </p:val>
                                        </p:tav>
                                        <p:tav tm="100000">
                                          <p:val>
                                            <p:strVal val="#ppt_x"/>
                                          </p:val>
                                        </p:tav>
                                      </p:tavLst>
                                    </p:anim>
                                    <p:anim calcmode="lin" valueType="num">
                                      <p:cBhvr>
                                        <p:cTn id="49" dur="1000" fill="hold"/>
                                        <p:tgtEl>
                                          <p:spTgt spid="660491"/>
                                        </p:tgtEl>
                                        <p:attrNameLst>
                                          <p:attrName>ppt_y</p:attrName>
                                        </p:attrNameLst>
                                      </p:cBhvr>
                                      <p:tavLst>
                                        <p:tav tm="0">
                                          <p:val>
                                            <p:strVal val="#ppt_y"/>
                                          </p:val>
                                        </p:tav>
                                        <p:tav tm="100000">
                                          <p:val>
                                            <p:strVal val="#ppt_y"/>
                                          </p:val>
                                        </p:tav>
                                      </p:tavLst>
                                    </p:anim>
                                    <p:animEffect transition="in" filter="wipe(right)" prLst="gradientSize: 0.1">
                                      <p:cBhvr>
                                        <p:cTn id="50" dur="1000"/>
                                        <p:tgtEl>
                                          <p:spTgt spid="660491"/>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3" fill="hold" grpId="0" nodeType="clickEffect">
                                  <p:stCondLst>
                                    <p:cond delay="0"/>
                                  </p:stCondLst>
                                  <p:childTnLst>
                                    <p:set>
                                      <p:cBhvr>
                                        <p:cTn id="54" dur="1" fill="hold">
                                          <p:stCondLst>
                                            <p:cond delay="0"/>
                                          </p:stCondLst>
                                        </p:cTn>
                                        <p:tgtEl>
                                          <p:spTgt spid="660500"/>
                                        </p:tgtEl>
                                        <p:attrNameLst>
                                          <p:attrName>style.visibility</p:attrName>
                                        </p:attrNameLst>
                                      </p:cBhvr>
                                      <p:to>
                                        <p:strVal val="visible"/>
                                      </p:to>
                                    </p:set>
                                    <p:anim calcmode="lin" valueType="num">
                                      <p:cBhvr additive="base">
                                        <p:cTn id="55" dur="500" fill="hold"/>
                                        <p:tgtEl>
                                          <p:spTgt spid="660500"/>
                                        </p:tgtEl>
                                        <p:attrNameLst>
                                          <p:attrName>ppt_x</p:attrName>
                                        </p:attrNameLst>
                                      </p:cBhvr>
                                      <p:tavLst>
                                        <p:tav tm="0">
                                          <p:val>
                                            <p:strVal val="1+#ppt_w/2"/>
                                          </p:val>
                                        </p:tav>
                                        <p:tav tm="100000">
                                          <p:val>
                                            <p:strVal val="#ppt_x"/>
                                          </p:val>
                                        </p:tav>
                                      </p:tavLst>
                                    </p:anim>
                                    <p:anim calcmode="lin" valueType="num">
                                      <p:cBhvr additive="base">
                                        <p:cTn id="56" dur="500" fill="hold"/>
                                        <p:tgtEl>
                                          <p:spTgt spid="66050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0483" grpId="0" animBg="1"/>
      <p:bldP spid="660484" grpId="0"/>
      <p:bldP spid="660485" grpId="0" animBg="1"/>
      <p:bldP spid="660486" grpId="0" animBg="1"/>
      <p:bldP spid="660490" grpId="0"/>
      <p:bldP spid="660491" grpId="0"/>
      <p:bldP spid="660495" grpId="0" animBg="1"/>
      <p:bldP spid="660496" grpId="0" animBg="1"/>
      <p:bldP spid="66050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1835696" y="764704"/>
            <a:ext cx="6912768" cy="20882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a:r>
              <a:rPr lang="ar-SA" sz="4000" b="1" dirty="0">
                <a:solidFill>
                  <a:schemeClr val="bg2">
                    <a:lumMod val="25000"/>
                  </a:schemeClr>
                </a:solidFill>
              </a:rPr>
              <a:t>﴿إِنَّ هَـذَا الْقُرْآنَ يِهْدِي لِلَّتِي هِيَ أَقْوَمُ وَيُبَشِّرُ الْمُؤْمِنِينَ الَّذِينَ يَعْمَلُونَ الصَّالِحَاتِ أَنَّ لَهُمْ أَجْراً كَبِيراً﴾</a:t>
            </a:r>
            <a:endParaRPr lang="en-US" sz="4000" dirty="0">
              <a:solidFill>
                <a:schemeClr val="bg2">
                  <a:lumMod val="25000"/>
                </a:schemeClr>
              </a:solidFill>
            </a:endParaRPr>
          </a:p>
        </p:txBody>
      </p:sp>
      <p:sp>
        <p:nvSpPr>
          <p:cNvPr id="4" name="مستطيل 3"/>
          <p:cNvSpPr/>
          <p:nvPr/>
        </p:nvSpPr>
        <p:spPr>
          <a:xfrm>
            <a:off x="1979712" y="4509120"/>
            <a:ext cx="6912768" cy="20882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a:r>
              <a:rPr lang="ar-SA" sz="4000" b="1" dirty="0">
                <a:solidFill>
                  <a:schemeClr val="accent6">
                    <a:lumMod val="75000"/>
                  </a:schemeClr>
                </a:solidFill>
              </a:rPr>
              <a:t>وسبب هذه الثقة صدور هذه الأحكام </a:t>
            </a:r>
            <a:endParaRPr lang="ar-SA" sz="4000" b="1" dirty="0" smtClean="0">
              <a:solidFill>
                <a:schemeClr val="accent6">
                  <a:lumMod val="75000"/>
                </a:schemeClr>
              </a:solidFill>
            </a:endParaRPr>
          </a:p>
          <a:p>
            <a:pPr lvl="0" algn="ctr"/>
            <a:r>
              <a:rPr lang="ar-SA" sz="4000" b="1" dirty="0" smtClean="0">
                <a:solidFill>
                  <a:schemeClr val="accent6">
                    <a:lumMod val="75000"/>
                  </a:schemeClr>
                </a:solidFill>
              </a:rPr>
              <a:t>عن </a:t>
            </a:r>
            <a:r>
              <a:rPr lang="ar-SA" sz="4000" b="1" dirty="0">
                <a:solidFill>
                  <a:schemeClr val="accent6">
                    <a:lumMod val="75000"/>
                  </a:schemeClr>
                </a:solidFill>
              </a:rPr>
              <a:t>الله العزيز الحكيم، اللطيف </a:t>
            </a:r>
            <a:r>
              <a:rPr lang="ar-SA" sz="4000" b="1" dirty="0" smtClean="0">
                <a:solidFill>
                  <a:schemeClr val="accent6">
                    <a:lumMod val="75000"/>
                  </a:schemeClr>
                </a:solidFill>
              </a:rPr>
              <a:t>الخبير.</a:t>
            </a:r>
            <a:endParaRPr lang="en-US" sz="4000" dirty="0">
              <a:solidFill>
                <a:schemeClr val="accent6">
                  <a:lumMod val="75000"/>
                </a:schemeClr>
              </a:solidFill>
            </a:endParaRPr>
          </a:p>
        </p:txBody>
      </p:sp>
      <p:pic>
        <p:nvPicPr>
          <p:cNvPr id="6" name="صورة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95736" y="2792052"/>
            <a:ext cx="5832648" cy="2149116"/>
          </a:xfrm>
          <a:prstGeom prst="ellipse">
            <a:avLst/>
          </a:prstGeom>
          <a:ln>
            <a:noFill/>
          </a:ln>
          <a:effectLst>
            <a:softEdge rad="112500"/>
          </a:effectLst>
        </p:spPr>
      </p:pic>
    </p:spTree>
    <p:extLst>
      <p:ext uri="{BB962C8B-B14F-4D97-AF65-F5344CB8AC3E}">
        <p14:creationId xmlns:p14="http://schemas.microsoft.com/office/powerpoint/2010/main" val="2647036136"/>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out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18" descr="united-nations"/>
          <p:cNvPicPr>
            <a:picLocks noChangeAspect="1" noChangeArrowheads="1"/>
          </p:cNvPicPr>
          <p:nvPr/>
        </p:nvPicPr>
        <p:blipFill>
          <a:blip r:embed="rId2" cstate="print"/>
          <a:srcRect/>
          <a:stretch>
            <a:fillRect/>
          </a:stretch>
        </p:blipFill>
        <p:spPr bwMode="auto">
          <a:xfrm>
            <a:off x="0" y="0"/>
            <a:ext cx="2428875" cy="200818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4" name="Text Box 5"/>
          <p:cNvSpPr txBox="1">
            <a:spLocks noChangeArrowheads="1"/>
          </p:cNvSpPr>
          <p:nvPr/>
        </p:nvSpPr>
        <p:spPr bwMode="auto">
          <a:xfrm>
            <a:off x="2143108" y="167614"/>
            <a:ext cx="7072362" cy="1852815"/>
          </a:xfrm>
          <a:prstGeom prst="rect">
            <a:avLst/>
          </a:prstGeom>
          <a:noFill/>
          <a:ln w="9525">
            <a:noFill/>
            <a:miter lim="800000"/>
            <a:headEnd/>
            <a:tailEnd/>
          </a:ln>
          <a:effectLst/>
        </p:spPr>
        <p:txBody>
          <a:bodyPr>
            <a:spAutoFit/>
          </a:bodyPr>
          <a:lstStyle/>
          <a:p>
            <a:pPr algn="ctr" eaLnBrk="0" hangingPunct="0">
              <a:lnSpc>
                <a:spcPct val="130000"/>
              </a:lnSpc>
              <a:defRPr/>
            </a:pPr>
            <a:r>
              <a:rPr lang="ar-EG" altLang="zh-CN" sz="4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Sakkal Majalla" pitchFamily="2" charset="-78"/>
                <a:cs typeface="Sakkal Majalla" pitchFamily="2" charset="-78"/>
              </a:rPr>
              <a:t>التمييــــز </a:t>
            </a:r>
            <a:r>
              <a:rPr lang="en-US" altLang="zh-CN" sz="4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Sakkal Majalla" pitchFamily="2" charset="-78"/>
                <a:cs typeface="Sakkal Majalla" pitchFamily="2" charset="-78"/>
              </a:rPr>
              <a:t>Discrimination</a:t>
            </a:r>
            <a:endParaRPr lang="ar-EG" altLang="zh-CN" sz="4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Sakkal Majalla" pitchFamily="2" charset="-78"/>
              <a:cs typeface="Sakkal Majalla" pitchFamily="2" charset="-78"/>
            </a:endParaRPr>
          </a:p>
          <a:p>
            <a:pPr algn="ctr" eaLnBrk="0" hangingPunct="0">
              <a:lnSpc>
                <a:spcPct val="130000"/>
              </a:lnSpc>
              <a:defRPr/>
            </a:pPr>
            <a:r>
              <a:rPr lang="ar-EG" altLang="zh-CN" sz="4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Sakkal Majalla" pitchFamily="2" charset="-78"/>
                <a:cs typeface="Sakkal Majalla" pitchFamily="2" charset="-78"/>
              </a:rPr>
              <a:t>اتفاقية (سيداو) -1979</a:t>
            </a:r>
          </a:p>
        </p:txBody>
      </p:sp>
      <p:sp>
        <p:nvSpPr>
          <p:cNvPr id="5" name="Rectangle 4"/>
          <p:cNvSpPr/>
          <p:nvPr/>
        </p:nvSpPr>
        <p:spPr>
          <a:xfrm>
            <a:off x="1763688" y="1844824"/>
            <a:ext cx="6984776" cy="5078313"/>
          </a:xfrm>
          <a:prstGeom prst="rect">
            <a:avLst/>
          </a:prstGeom>
        </p:spPr>
        <p:txBody>
          <a:bodyPr wrap="square">
            <a:spAutoFit/>
          </a:bodyPr>
          <a:lstStyle/>
          <a:p>
            <a:pPr algn="justLow">
              <a:defRPr/>
            </a:pPr>
            <a:r>
              <a:rPr lang="ar-EG" sz="3600" u="sng" dirty="0">
                <a:ln w="10541" cmpd="sng">
                  <a:solidFill>
                    <a:schemeClr val="bg1"/>
                  </a:solidFill>
                  <a:prstDash val="solid"/>
                </a:ln>
                <a:solidFill>
                  <a:srgbClr val="000099"/>
                </a:solidFill>
                <a:latin typeface="Sakkal Majalla" pitchFamily="2" charset="-78"/>
                <a:cs typeface="Sakkal Majalla" pitchFamily="2" charset="-78"/>
              </a:rPr>
              <a:t>التمييز </a:t>
            </a:r>
            <a:r>
              <a:rPr lang="en-US" sz="3600" u="sng" dirty="0">
                <a:ln w="10541" cmpd="sng">
                  <a:solidFill>
                    <a:schemeClr val="bg1"/>
                  </a:solidFill>
                  <a:prstDash val="solid"/>
                </a:ln>
                <a:solidFill>
                  <a:srgbClr val="000099"/>
                </a:solidFill>
                <a:latin typeface="Sakkal Majalla" pitchFamily="2" charset="-78"/>
                <a:cs typeface="Sakkal Majalla" pitchFamily="2" charset="-78"/>
              </a:rPr>
              <a:t>Discrimination</a:t>
            </a:r>
            <a:r>
              <a:rPr lang="ar-EG" sz="3600" dirty="0">
                <a:ln w="10541" cmpd="sng">
                  <a:solidFill>
                    <a:schemeClr val="bg1"/>
                  </a:solidFill>
                  <a:prstDash val="solid"/>
                </a:ln>
                <a:solidFill>
                  <a:srgbClr val="000099"/>
                </a:solidFill>
                <a:latin typeface="Sakkal Majalla" pitchFamily="2" charset="-78"/>
                <a:cs typeface="Sakkal Majalla" pitchFamily="2" charset="-78"/>
              </a:rPr>
              <a:t> (المادة الأولى) : "أي تفرقة أو استبعاد أو تقييد يتم على أساس </a:t>
            </a:r>
            <a:r>
              <a:rPr lang="ar-EG" sz="3600" u="sng" dirty="0">
                <a:ln w="10541" cmpd="sng">
                  <a:solidFill>
                    <a:schemeClr val="bg1"/>
                  </a:solidFill>
                  <a:prstDash val="solid"/>
                </a:ln>
                <a:solidFill>
                  <a:srgbClr val="000099"/>
                </a:solidFill>
                <a:latin typeface="Sakkal Majalla" pitchFamily="2" charset="-78"/>
                <a:cs typeface="Sakkal Majalla" pitchFamily="2" charset="-78"/>
              </a:rPr>
              <a:t>الجنس</a:t>
            </a:r>
            <a:r>
              <a:rPr lang="ar-EG" sz="3600" dirty="0">
                <a:ln w="10541" cmpd="sng">
                  <a:solidFill>
                    <a:schemeClr val="bg1"/>
                  </a:solidFill>
                  <a:prstDash val="solid"/>
                </a:ln>
                <a:solidFill>
                  <a:srgbClr val="000099"/>
                </a:solidFill>
                <a:latin typeface="Sakkal Majalla" pitchFamily="2" charset="-78"/>
                <a:cs typeface="Sakkal Majalla" pitchFamily="2" charset="-78"/>
              </a:rPr>
              <a:t>، ويكون من آثاره أو أعراضه توهين أو إحباط </a:t>
            </a:r>
            <a:r>
              <a:rPr lang="ar-EG" sz="3600" dirty="0">
                <a:ln w="10541" cmpd="sng">
                  <a:solidFill>
                    <a:schemeClr val="bg1"/>
                  </a:solidFill>
                  <a:prstDash val="solid"/>
                </a:ln>
                <a:solidFill>
                  <a:srgbClr val="FF0000"/>
                </a:solidFill>
                <a:latin typeface="Sakkal Majalla" pitchFamily="2" charset="-78"/>
                <a:cs typeface="Sakkal Majalla" pitchFamily="2" charset="-78"/>
              </a:rPr>
              <a:t>الاعتراف للمرأة بحقوق الإنسان</a:t>
            </a:r>
            <a:r>
              <a:rPr lang="ar-EG" sz="3600" dirty="0">
                <a:ln w="10541" cmpd="sng">
                  <a:solidFill>
                    <a:schemeClr val="bg1"/>
                  </a:solidFill>
                  <a:prstDash val="solid"/>
                </a:ln>
                <a:solidFill>
                  <a:srgbClr val="000099"/>
                </a:solidFill>
                <a:latin typeface="Sakkal Majalla" pitchFamily="2" charset="-78"/>
                <a:cs typeface="Sakkal Majalla" pitchFamily="2" charset="-78"/>
              </a:rPr>
              <a:t>، والحريات الأساسية في الميادين السياسية والاقتصادية والاجتماعية والثقافية والمدنية، أو في أي ميدان آخر، أو توهين أو إحباط تمتعها بهذه الحقوق أو ممارستها لها </a:t>
            </a:r>
            <a:r>
              <a:rPr lang="ar-EG" sz="3600" dirty="0">
                <a:ln w="10541" cmpd="sng">
                  <a:solidFill>
                    <a:schemeClr val="bg1"/>
                  </a:solidFill>
                  <a:prstDash val="solid"/>
                </a:ln>
                <a:solidFill>
                  <a:srgbClr val="FF0000"/>
                </a:solidFill>
                <a:latin typeface="Sakkal Majalla" pitchFamily="2" charset="-78"/>
                <a:cs typeface="Sakkal Majalla" pitchFamily="2" charset="-78"/>
              </a:rPr>
              <a:t>بصرف النظر عن حالتها الزوجية وعلى أساس المساواة بينهما وبين الرجل</a:t>
            </a:r>
            <a:r>
              <a:rPr lang="ar-EG" sz="3600" dirty="0">
                <a:ln w="10541" cmpd="sng">
                  <a:solidFill>
                    <a:schemeClr val="bg1"/>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Sakkal Majalla" pitchFamily="2" charset="-78"/>
                <a:cs typeface="Sakkal Majalla" pitchFamily="2" charset="-78"/>
              </a:rPr>
              <a:t>".</a:t>
            </a:r>
            <a:endParaRPr lang="en-US" sz="3600" dirty="0">
              <a:ln w="10541" cmpd="sng">
                <a:solidFill>
                  <a:schemeClr val="bg1"/>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Sakkal Majalla" pitchFamily="2" charset="-78"/>
              <a:cs typeface="Sakkal Majalla" pitchFamily="2" charset="-78"/>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ppt_x</p:attrName>
                                        </p:attrNameLst>
                                      </p:cBhvr>
                                      <p:tavLst>
                                        <p:tav tm="0">
                                          <p:val>
                                            <p:strVal val="#ppt_x-.2"/>
                                          </p:val>
                                        </p:tav>
                                        <p:tav tm="100000">
                                          <p:val>
                                            <p:strVal val="#ppt_x"/>
                                          </p:val>
                                        </p:tav>
                                      </p:tavLst>
                                    </p:anim>
                                    <p:anim calcmode="lin" valueType="num">
                                      <p:cBhvr>
                                        <p:cTn id="22"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evel 1"/>
          <p:cNvSpPr/>
          <p:nvPr/>
        </p:nvSpPr>
        <p:spPr>
          <a:xfrm>
            <a:off x="5724128" y="2348880"/>
            <a:ext cx="2919578" cy="2038764"/>
          </a:xfrm>
          <a:prstGeom prst="bevel">
            <a:avLst/>
          </a:prstGeom>
          <a:ln/>
        </p:spPr>
        <p:style>
          <a:lnRef idx="1">
            <a:schemeClr val="accent3"/>
          </a:lnRef>
          <a:fillRef idx="3">
            <a:schemeClr val="accent3"/>
          </a:fillRef>
          <a:effectRef idx="2">
            <a:schemeClr val="accent3"/>
          </a:effectRef>
          <a:fontRef idx="minor">
            <a:schemeClr val="lt1"/>
          </a:fontRef>
        </p:style>
        <p:txBody>
          <a:bodyPr anchor="ctr"/>
          <a:lstStyle/>
          <a:p>
            <a:pPr algn="ctr">
              <a:defRPr/>
            </a:pPr>
            <a:r>
              <a:rPr lang="ar-EG" sz="8000" dirty="0">
                <a:ln w="19050">
                  <a:solidFill>
                    <a:sysClr val="windowText" lastClr="000000"/>
                  </a:solidFill>
                </a:ln>
                <a:latin typeface="Sakkal Majalla" pitchFamily="2" charset="-78"/>
                <a:cs typeface="Sakkal Majalla" pitchFamily="2" charset="-78"/>
              </a:rPr>
              <a:t>التمييز</a:t>
            </a:r>
            <a:endParaRPr lang="en-US" sz="8000" dirty="0">
              <a:ln w="19050">
                <a:solidFill>
                  <a:sysClr val="windowText" lastClr="000000"/>
                </a:solidFill>
              </a:ln>
              <a:latin typeface="Sakkal Majalla" pitchFamily="2" charset="-78"/>
              <a:cs typeface="Sakkal Majalla" pitchFamily="2" charset="-78"/>
            </a:endParaRPr>
          </a:p>
        </p:txBody>
      </p:sp>
      <p:sp>
        <p:nvSpPr>
          <p:cNvPr id="3" name="Bevel 2"/>
          <p:cNvSpPr/>
          <p:nvPr/>
        </p:nvSpPr>
        <p:spPr>
          <a:xfrm>
            <a:off x="330396" y="2061029"/>
            <a:ext cx="4125490" cy="2521628"/>
          </a:xfrm>
          <a:prstGeom prst="bevel">
            <a:avLst/>
          </a:prstGeom>
          <a:ln/>
        </p:spPr>
        <p:style>
          <a:lnRef idx="1">
            <a:schemeClr val="accent2"/>
          </a:lnRef>
          <a:fillRef idx="3">
            <a:schemeClr val="accent2"/>
          </a:fillRef>
          <a:effectRef idx="2">
            <a:schemeClr val="accent2"/>
          </a:effectRef>
          <a:fontRef idx="minor">
            <a:schemeClr val="lt1"/>
          </a:fontRef>
        </p:style>
        <p:txBody>
          <a:bodyPr anchor="ctr"/>
          <a:lstStyle/>
          <a:p>
            <a:pPr algn="ctr">
              <a:defRPr/>
            </a:pPr>
            <a:r>
              <a:rPr lang="ar-EG" sz="4400" dirty="0">
                <a:ln w="12700">
                  <a:solidFill>
                    <a:schemeClr val="bg1"/>
                  </a:solidFill>
                </a:ln>
                <a:latin typeface="Sakkal Majalla" pitchFamily="2" charset="-78"/>
                <a:cs typeface="Sakkal Majalla" pitchFamily="2" charset="-78"/>
              </a:rPr>
              <a:t>أي فوارق -</a:t>
            </a:r>
          </a:p>
          <a:p>
            <a:pPr algn="ctr">
              <a:defRPr/>
            </a:pPr>
            <a:r>
              <a:rPr lang="ar-EG" sz="4400" dirty="0">
                <a:ln w="12700">
                  <a:solidFill>
                    <a:schemeClr val="bg1"/>
                  </a:solidFill>
                </a:ln>
                <a:latin typeface="Sakkal Majalla" pitchFamily="2" charset="-78"/>
                <a:cs typeface="Sakkal Majalla" pitchFamily="2" charset="-78"/>
              </a:rPr>
              <a:t>انعدام التساوي المطلق</a:t>
            </a:r>
            <a:endParaRPr lang="en-US" sz="4400" dirty="0">
              <a:ln w="12700">
                <a:solidFill>
                  <a:schemeClr val="bg1"/>
                </a:solidFill>
              </a:ln>
              <a:latin typeface="Sakkal Majalla" pitchFamily="2" charset="-78"/>
              <a:cs typeface="Sakkal Majalla" pitchFamily="2" charset="-78"/>
            </a:endParaRPr>
          </a:p>
        </p:txBody>
      </p:sp>
      <p:sp>
        <p:nvSpPr>
          <p:cNvPr id="4" name="Equal 3"/>
          <p:cNvSpPr/>
          <p:nvPr/>
        </p:nvSpPr>
        <p:spPr>
          <a:xfrm>
            <a:off x="4499992" y="2996952"/>
            <a:ext cx="1143000" cy="928688"/>
          </a:xfrm>
          <a:prstGeom prst="mathEqual">
            <a:avLst/>
          </a:prstGeom>
        </p:spPr>
        <p:style>
          <a:lnRef idx="2">
            <a:schemeClr val="dk1"/>
          </a:lnRef>
          <a:fillRef idx="1">
            <a:schemeClr val="lt1"/>
          </a:fillRef>
          <a:effectRef idx="0">
            <a:schemeClr val="dk1"/>
          </a:effectRef>
          <a:fontRef idx="minor">
            <a:schemeClr val="dk1"/>
          </a:fontRef>
        </p:style>
        <p:txBody>
          <a:bodyPr anchor="ctr"/>
          <a:lstStyle/>
          <a:p>
            <a:pPr algn="ctr">
              <a:defRPr/>
            </a:pPr>
            <a:endParaRPr lang="en-US" dirty="0">
              <a:solidFill>
                <a:schemeClr val="tx1"/>
              </a:solidFill>
            </a:endParaRPr>
          </a:p>
          <a:p>
            <a:pPr algn="ctr">
              <a:defRPr/>
            </a:pPr>
            <a:endParaRPr lang="en-US" dirty="0">
              <a:solidFill>
                <a:schemeClr val="tx1"/>
              </a:solidFill>
            </a:endParaRPr>
          </a:p>
        </p:txBody>
      </p:sp>
      <p:sp>
        <p:nvSpPr>
          <p:cNvPr id="5" name="مربع نص 4"/>
          <p:cNvSpPr txBox="1"/>
          <p:nvPr/>
        </p:nvSpPr>
        <p:spPr>
          <a:xfrm>
            <a:off x="2195736" y="548680"/>
            <a:ext cx="5544616" cy="1015663"/>
          </a:xfrm>
          <a:prstGeom prst="rect">
            <a:avLst/>
          </a:prstGeom>
          <a:noFill/>
        </p:spPr>
        <p:txBody>
          <a:bodyPr wrap="square" rtlCol="1">
            <a:spAutoFit/>
          </a:bodyPr>
          <a:lstStyle/>
          <a:p>
            <a:r>
              <a:rPr lang="en-US" sz="6000" b="1" spc="30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Sakkal Majalla" pitchFamily="2" charset="-78"/>
                <a:cs typeface="Sakkal Majalla" pitchFamily="2" charset="-78"/>
              </a:rPr>
              <a:t>}</a:t>
            </a:r>
            <a:r>
              <a:rPr lang="ar-SA" sz="6000" b="1" spc="30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Sakkal Majalla" pitchFamily="2" charset="-78"/>
                <a:cs typeface="Sakkal Majalla" pitchFamily="2" charset="-78"/>
              </a:rPr>
              <a:t>وليس الذكر كالأنثى</a:t>
            </a:r>
            <a:r>
              <a:rPr lang="en-US" sz="6000" b="1" spc="30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Sakkal Majalla" pitchFamily="2" charset="-78"/>
                <a:cs typeface="Sakkal Majalla" pitchFamily="2" charset="-78"/>
              </a:rPr>
              <a:t>{</a:t>
            </a:r>
            <a:endParaRPr lang="ar-SA" sz="6000" b="1" spc="30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Sakkal Majalla" pitchFamily="2" charset="-78"/>
              <a:cs typeface="Sakkal Majalla" pitchFamily="2" charset="-78"/>
            </a:endParaRPr>
          </a:p>
        </p:txBody>
      </p:sp>
      <p:pic>
        <p:nvPicPr>
          <p:cNvPr id="23554" name="Picture 2" descr="C:\Users\ساره\Desktop\عولمة الأسرة\_د_____»__ _ê_د___à___د_ê_د_ر.jpg"/>
          <p:cNvPicPr>
            <a:picLocks noChangeAspect="1" noChangeArrowheads="1"/>
          </p:cNvPicPr>
          <p:nvPr/>
        </p:nvPicPr>
        <p:blipFill>
          <a:blip r:embed="rId2" cstate="print"/>
          <a:srcRect/>
          <a:stretch>
            <a:fillRect/>
          </a:stretch>
        </p:blipFill>
        <p:spPr bwMode="auto">
          <a:xfrm>
            <a:off x="2771800" y="4727870"/>
            <a:ext cx="4752528" cy="213013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dissolv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dissolv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914" name="Rectangle 2"/>
          <p:cNvSpPr>
            <a:spLocks noGrp="1" noRot="1" noChangeArrowheads="1"/>
          </p:cNvSpPr>
          <p:nvPr>
            <p:ph idx="1"/>
          </p:nvPr>
        </p:nvSpPr>
        <p:spPr>
          <a:xfrm>
            <a:off x="0" y="188640"/>
            <a:ext cx="9144000" cy="533400"/>
          </a:xfrm>
          <a:solidFill>
            <a:schemeClr val="accent6">
              <a:lumMod val="60000"/>
              <a:lumOff val="40000"/>
            </a:schemeClr>
          </a:solidFill>
        </p:spPr>
        <p:txBody>
          <a:bodyPr>
            <a:noAutofit/>
          </a:bodyPr>
          <a:lstStyle/>
          <a:p>
            <a:pPr marL="609600" indent="-609600" algn="ctr" rtl="1" eaLnBrk="1" fontAlgn="auto" hangingPunct="1">
              <a:lnSpc>
                <a:spcPct val="80000"/>
              </a:lnSpc>
              <a:spcAft>
                <a:spcPts val="0"/>
              </a:spcAft>
              <a:buClr>
                <a:srgbClr val="FFCC00"/>
              </a:buClr>
              <a:buFont typeface="Wingdings" pitchFamily="2" charset="2"/>
              <a:buNone/>
              <a:defRPr/>
            </a:pPr>
            <a:r>
              <a:rPr kumimoji="1" lang="ar-EG" sz="3600" b="1" dirty="0" smtClean="0">
                <a:solidFill>
                  <a:schemeClr val="tx1">
                    <a:lumMod val="95000"/>
                  </a:schemeClr>
                </a:solidFill>
                <a:effectLst>
                  <a:outerShdw blurRad="38100" dist="38100" dir="2700000" algn="tl">
                    <a:srgbClr val="000000">
                      <a:alpha val="43137"/>
                    </a:srgbClr>
                  </a:outerShdw>
                </a:effectLst>
                <a:latin typeface="Times New Roman" pitchFamily="18" charset="0"/>
                <a:cs typeface="Traditional Arabic" pitchFamily="2" charset="-78"/>
              </a:rPr>
              <a:t>تعريف </a:t>
            </a:r>
            <a:r>
              <a:rPr kumimoji="1" lang="en-US" sz="3600" b="1" u="sng" dirty="0" smtClean="0">
                <a:solidFill>
                  <a:schemeClr val="tx1">
                    <a:lumMod val="95000"/>
                  </a:schemeClr>
                </a:solidFill>
                <a:effectLst>
                  <a:outerShdw blurRad="38100" dist="38100" dir="2700000" algn="tl">
                    <a:srgbClr val="000000">
                      <a:alpha val="43137"/>
                    </a:srgbClr>
                  </a:outerShdw>
                </a:effectLst>
                <a:latin typeface="Times New Roman" pitchFamily="18" charset="0"/>
                <a:cs typeface="Traditional Arabic" pitchFamily="2" charset="-78"/>
              </a:rPr>
              <a:t>)</a:t>
            </a:r>
            <a:r>
              <a:rPr kumimoji="1" lang="ar-EG" sz="4000" b="1" u="sng" dirty="0" smtClean="0">
                <a:solidFill>
                  <a:schemeClr val="tx1">
                    <a:lumMod val="95000"/>
                  </a:schemeClr>
                </a:solidFill>
                <a:effectLst>
                  <a:outerShdw blurRad="38100" dist="38100" dir="2700000" algn="tl">
                    <a:srgbClr val="000000">
                      <a:alpha val="43137"/>
                    </a:srgbClr>
                  </a:outerShdw>
                </a:effectLst>
                <a:latin typeface="Times New Roman" pitchFamily="18" charset="0"/>
                <a:cs typeface="Traditional Arabic" pitchFamily="2" charset="-78"/>
              </a:rPr>
              <a:t>العنف المنزلي)</a:t>
            </a:r>
            <a:r>
              <a:rPr kumimoji="1" lang="ar-EG" sz="4000" b="1" dirty="0" smtClean="0">
                <a:solidFill>
                  <a:schemeClr val="tx1">
                    <a:lumMod val="95000"/>
                  </a:schemeClr>
                </a:solidFill>
                <a:effectLst>
                  <a:outerShdw blurRad="38100" dist="38100" dir="2700000" algn="tl">
                    <a:srgbClr val="000000">
                      <a:alpha val="43137"/>
                    </a:srgbClr>
                  </a:outerShdw>
                </a:effectLst>
                <a:latin typeface="Times New Roman" pitchFamily="18" charset="0"/>
                <a:cs typeface="Traditional Arabic" pitchFamily="2" charset="-78"/>
              </a:rPr>
              <a:t> أو </a:t>
            </a:r>
            <a:r>
              <a:rPr kumimoji="1" lang="ar-EG" sz="4000" b="1" u="sng" dirty="0" smtClean="0">
                <a:solidFill>
                  <a:schemeClr val="tx1">
                    <a:lumMod val="95000"/>
                  </a:schemeClr>
                </a:solidFill>
                <a:effectLst>
                  <a:outerShdw blurRad="38100" dist="38100" dir="2700000" algn="tl">
                    <a:srgbClr val="000000">
                      <a:alpha val="43137"/>
                    </a:srgbClr>
                  </a:outerShdw>
                </a:effectLst>
                <a:latin typeface="Times New Roman" pitchFamily="18" charset="0"/>
                <a:cs typeface="Traditional Arabic" pitchFamily="2" charset="-78"/>
              </a:rPr>
              <a:t>(العنف الأسري)</a:t>
            </a:r>
            <a:r>
              <a:rPr kumimoji="1" lang="en-US" sz="4000" b="1" dirty="0" smtClean="0">
                <a:solidFill>
                  <a:schemeClr val="tx1">
                    <a:lumMod val="95000"/>
                  </a:schemeClr>
                </a:solidFill>
                <a:effectLst>
                  <a:outerShdw blurRad="38100" dist="38100" dir="2700000" algn="tl">
                    <a:srgbClr val="000000">
                      <a:alpha val="43137"/>
                    </a:srgbClr>
                  </a:outerShdw>
                </a:effectLst>
                <a:latin typeface="Times New Roman" pitchFamily="18" charset="0"/>
                <a:cs typeface="Traditional Arabic" pitchFamily="2" charset="-78"/>
              </a:rPr>
              <a:t> </a:t>
            </a:r>
            <a:r>
              <a:rPr kumimoji="1" lang="ar-EG" sz="4000" b="1" dirty="0" smtClean="0">
                <a:solidFill>
                  <a:schemeClr val="tx1">
                    <a:lumMod val="95000"/>
                  </a:schemeClr>
                </a:solidFill>
                <a:effectLst>
                  <a:outerShdw blurRad="38100" dist="38100" dir="2700000" algn="tl">
                    <a:srgbClr val="000000">
                      <a:alpha val="43137"/>
                    </a:srgbClr>
                  </a:outerShdw>
                </a:effectLst>
                <a:latin typeface="Times New Roman" pitchFamily="18" charset="0"/>
                <a:cs typeface="Traditional Arabic" pitchFamily="2" charset="-78"/>
              </a:rPr>
              <a:t>في الاتفاقيات</a:t>
            </a:r>
            <a:endParaRPr kumimoji="1" lang="en-US" sz="4000" b="1" dirty="0" smtClean="0">
              <a:solidFill>
                <a:schemeClr val="tx1">
                  <a:lumMod val="95000"/>
                </a:schemeClr>
              </a:solidFill>
              <a:effectLst>
                <a:outerShdw blurRad="38100" dist="38100" dir="2700000" algn="tl">
                  <a:srgbClr val="000000">
                    <a:alpha val="43137"/>
                  </a:srgbClr>
                </a:outerShdw>
              </a:effectLst>
              <a:latin typeface="Times New Roman" pitchFamily="18" charset="0"/>
              <a:cs typeface="Traditional Arabic" pitchFamily="2" charset="-78"/>
            </a:endParaRPr>
          </a:p>
        </p:txBody>
      </p:sp>
      <p:sp>
        <p:nvSpPr>
          <p:cNvPr id="422915" name="Rectangle 3"/>
          <p:cNvSpPr>
            <a:spLocks noChangeArrowheads="1"/>
          </p:cNvSpPr>
          <p:nvPr/>
        </p:nvSpPr>
        <p:spPr bwMode="auto">
          <a:xfrm>
            <a:off x="4479925" y="-12800013"/>
            <a:ext cx="2606675" cy="1370013"/>
          </a:xfrm>
          <a:prstGeom prst="rect">
            <a:avLst/>
          </a:prstGeom>
          <a:noFill/>
          <a:ln w="9525">
            <a:noFill/>
            <a:miter lim="800000"/>
            <a:headEnd/>
            <a:tailEnd/>
          </a:ln>
          <a:effectLst/>
        </p:spPr>
        <p:txBody>
          <a:bodyPr>
            <a:spAutoFit/>
          </a:bodyPr>
          <a:lstStyle/>
          <a:p>
            <a:pPr algn="ctr" eaLnBrk="0" hangingPunct="0">
              <a:defRPr/>
            </a:pPr>
            <a:r>
              <a:rPr kumimoji="1" lang="ar-SA" sz="1200" u="sng">
                <a:effectLst>
                  <a:outerShdw blurRad="38100" dist="38100" dir="2700000" algn="tl">
                    <a:srgbClr val="000000"/>
                  </a:outerShdw>
                </a:effectLst>
                <a:latin typeface="Times New Roman" pitchFamily="18" charset="0"/>
                <a:cs typeface="Times New Roman" pitchFamily="18" charset="0"/>
              </a:rPr>
              <a:t>يعد التقرير عوامل ارتكاب العنف المنزلي:</a:t>
            </a:r>
          </a:p>
          <a:p>
            <a:pPr algn="ctr" eaLnBrk="0" hangingPunct="0">
              <a:defRPr/>
            </a:pPr>
            <a:r>
              <a:rPr kumimoji="1" lang="ar-EG" sz="1200">
                <a:effectLst>
                  <a:outerShdw blurRad="38100" dist="38100" dir="2700000" algn="tl">
                    <a:srgbClr val="000000"/>
                  </a:outerShdw>
                </a:effectLst>
                <a:latin typeface="Times New Roman" pitchFamily="18" charset="0"/>
                <a:cs typeface="Times New Roman" pitchFamily="18" charset="0"/>
              </a:rPr>
              <a:t> </a:t>
            </a:r>
          </a:p>
          <a:p>
            <a:pPr algn="ctr" eaLnBrk="0" hangingPunct="0">
              <a:defRPr/>
            </a:pPr>
            <a:r>
              <a:rPr kumimoji="1" lang="ar-EG" sz="1200">
                <a:effectLst>
                  <a:outerShdw blurRad="38100" dist="38100" dir="2700000" algn="tl">
                    <a:srgbClr val="000000"/>
                  </a:outerShdw>
                </a:effectLst>
                <a:latin typeface="Times New Roman" pitchFamily="18" charset="0"/>
                <a:cs typeface="Times New Roman" pitchFamily="18" charset="0"/>
              </a:rPr>
              <a:t> </a:t>
            </a:r>
            <a:r>
              <a:rPr kumimoji="1" lang="ar-SA" sz="1200">
                <a:effectLst>
                  <a:outerShdw blurRad="38100" dist="38100" dir="2700000" algn="tl">
                    <a:srgbClr val="000000"/>
                  </a:outerShdw>
                </a:effectLst>
                <a:latin typeface="Times New Roman" pitchFamily="18" charset="0"/>
                <a:cs typeface="Times New Roman" pitchFamily="18" charset="0"/>
              </a:rPr>
              <a:t>تحكم وسيطرة الرجل.</a:t>
            </a:r>
          </a:p>
          <a:p>
            <a:pPr algn="ctr" eaLnBrk="0" hangingPunct="0">
              <a:defRPr/>
            </a:pPr>
            <a:r>
              <a:rPr kumimoji="1" lang="ar-SA" sz="1200">
                <a:effectLst>
                  <a:outerShdw blurRad="38100" dist="38100" dir="2700000" algn="tl">
                    <a:srgbClr val="000000"/>
                  </a:outerShdw>
                </a:effectLst>
                <a:latin typeface="Times New Roman" pitchFamily="18" charset="0"/>
                <a:cs typeface="Times New Roman" pitchFamily="18" charset="0"/>
              </a:rPr>
              <a:t>المهر/ثمن العروس</a:t>
            </a:r>
            <a:r>
              <a:rPr kumimoji="1" lang="ar-EG" sz="1200">
                <a:effectLst>
                  <a:outerShdw blurRad="38100" dist="38100" dir="2700000" algn="tl">
                    <a:srgbClr val="000000"/>
                  </a:outerShdw>
                </a:effectLst>
                <a:latin typeface="Times New Roman" pitchFamily="18" charset="0"/>
                <a:cs typeface="Times New Roman" pitchFamily="18" charset="0"/>
              </a:rPr>
              <a:t>.</a:t>
            </a:r>
          </a:p>
          <a:p>
            <a:pPr algn="ctr" eaLnBrk="0" hangingPunct="0">
              <a:defRPr/>
            </a:pPr>
            <a:r>
              <a:rPr kumimoji="1" lang="ar-EG" sz="1200">
                <a:effectLst>
                  <a:outerShdw blurRad="38100" dist="38100" dir="2700000" algn="tl">
                    <a:srgbClr val="000000"/>
                  </a:outerShdw>
                </a:effectLst>
                <a:latin typeface="Times New Roman" pitchFamily="18" charset="0"/>
                <a:cs typeface="Times New Roman" pitchFamily="18" charset="0"/>
              </a:rPr>
              <a:t> </a:t>
            </a:r>
            <a:r>
              <a:rPr kumimoji="1" lang="ar-SA" sz="1200">
                <a:effectLst>
                  <a:outerShdw blurRad="38100" dist="38100" dir="2700000" algn="tl">
                    <a:srgbClr val="000000"/>
                  </a:outerShdw>
                </a:effectLst>
                <a:latin typeface="Times New Roman" pitchFamily="18" charset="0"/>
                <a:cs typeface="Times New Roman" pitchFamily="18" charset="0"/>
              </a:rPr>
              <a:t>أحكام الميراث وتعدها قوانين مميزة.</a:t>
            </a:r>
          </a:p>
          <a:p>
            <a:pPr algn="ctr" eaLnBrk="0" hangingPunct="0">
              <a:defRPr/>
            </a:pPr>
            <a:r>
              <a:rPr kumimoji="1" lang="ar-SA" sz="1200">
                <a:effectLst>
                  <a:outerShdw blurRad="38100" dist="38100" dir="2700000" algn="tl">
                    <a:srgbClr val="000000"/>
                  </a:outerShdw>
                </a:effectLst>
                <a:latin typeface="Times New Roman" pitchFamily="18" charset="0"/>
                <a:cs typeface="Times New Roman" pitchFamily="18" charset="0"/>
              </a:rPr>
              <a:t>اعتماد اقتصادي على الرجل.</a:t>
            </a:r>
          </a:p>
          <a:p>
            <a:pPr eaLnBrk="0" hangingPunct="0">
              <a:lnSpc>
                <a:spcPct val="80000"/>
              </a:lnSpc>
              <a:spcBef>
                <a:spcPct val="20000"/>
              </a:spcBef>
              <a:buClr>
                <a:srgbClr val="FFCC00"/>
              </a:buClr>
              <a:buFont typeface="Monotype Sorts" pitchFamily="2" charset="2"/>
              <a:buBlip>
                <a:blip r:embed="rId3"/>
              </a:buBlip>
              <a:defRPr/>
            </a:pPr>
            <a:endParaRPr kumimoji="1" lang="ar-SA" sz="1200">
              <a:effectLst>
                <a:outerShdw blurRad="38100" dist="38100" dir="2700000" algn="tl">
                  <a:srgbClr val="000000"/>
                </a:outerShdw>
              </a:effectLst>
              <a:latin typeface="Times New Roman" pitchFamily="18" charset="0"/>
              <a:cs typeface="Times New Roman" pitchFamily="18" charset="0"/>
            </a:endParaRPr>
          </a:p>
        </p:txBody>
      </p:sp>
      <p:sp>
        <p:nvSpPr>
          <p:cNvPr id="422916" name="Rectangle 4"/>
          <p:cNvSpPr>
            <a:spLocks noChangeArrowheads="1"/>
          </p:cNvSpPr>
          <p:nvPr/>
        </p:nvSpPr>
        <p:spPr bwMode="auto">
          <a:xfrm>
            <a:off x="4479925" y="-12525375"/>
            <a:ext cx="1006475" cy="2465387"/>
          </a:xfrm>
          <a:prstGeom prst="rect">
            <a:avLst/>
          </a:prstGeom>
          <a:noFill/>
          <a:ln w="9525">
            <a:noFill/>
            <a:miter lim="800000"/>
            <a:headEnd/>
            <a:tailEnd/>
          </a:ln>
          <a:effectLst/>
        </p:spPr>
        <p:txBody>
          <a:bodyPr>
            <a:spAutoFit/>
          </a:bodyPr>
          <a:lstStyle/>
          <a:p>
            <a:pPr algn="ctr" eaLnBrk="0" hangingPunct="0">
              <a:defRPr/>
            </a:pPr>
            <a:r>
              <a:rPr kumimoji="1" lang="ar-SA" sz="1200" u="sng">
                <a:effectLst>
                  <a:outerShdw blurRad="38100" dist="38100" dir="2700000" algn="tl">
                    <a:srgbClr val="000000"/>
                  </a:outerShdw>
                </a:effectLst>
                <a:latin typeface="Times New Roman" pitchFamily="18" charset="0"/>
                <a:cs typeface="Times New Roman" pitchFamily="18" charset="0"/>
              </a:rPr>
              <a:t>يعد التقرير عوامل ارتكاب العنف المنزلي:</a:t>
            </a:r>
          </a:p>
          <a:p>
            <a:pPr algn="ctr" eaLnBrk="0" hangingPunct="0">
              <a:defRPr/>
            </a:pPr>
            <a:r>
              <a:rPr kumimoji="1" lang="ar-EG" sz="1200">
                <a:effectLst>
                  <a:outerShdw blurRad="38100" dist="38100" dir="2700000" algn="tl">
                    <a:srgbClr val="000000"/>
                  </a:outerShdw>
                </a:effectLst>
                <a:latin typeface="Times New Roman" pitchFamily="18" charset="0"/>
                <a:cs typeface="Times New Roman" pitchFamily="18" charset="0"/>
              </a:rPr>
              <a:t> </a:t>
            </a:r>
          </a:p>
          <a:p>
            <a:pPr algn="ctr" eaLnBrk="0" hangingPunct="0">
              <a:defRPr/>
            </a:pPr>
            <a:r>
              <a:rPr kumimoji="1" lang="ar-EG" sz="1200">
                <a:effectLst>
                  <a:outerShdw blurRad="38100" dist="38100" dir="2700000" algn="tl">
                    <a:srgbClr val="000000"/>
                  </a:outerShdw>
                </a:effectLst>
                <a:latin typeface="Times New Roman" pitchFamily="18" charset="0"/>
                <a:cs typeface="Times New Roman" pitchFamily="18" charset="0"/>
              </a:rPr>
              <a:t> </a:t>
            </a:r>
            <a:r>
              <a:rPr kumimoji="1" lang="ar-SA" sz="1200">
                <a:effectLst>
                  <a:outerShdw blurRad="38100" dist="38100" dir="2700000" algn="tl">
                    <a:srgbClr val="000000"/>
                  </a:outerShdw>
                </a:effectLst>
                <a:latin typeface="Times New Roman" pitchFamily="18" charset="0"/>
                <a:cs typeface="Times New Roman" pitchFamily="18" charset="0"/>
              </a:rPr>
              <a:t>تحكم وسيطرة الرجل.</a:t>
            </a:r>
          </a:p>
          <a:p>
            <a:pPr algn="ctr" eaLnBrk="0" hangingPunct="0">
              <a:defRPr/>
            </a:pPr>
            <a:r>
              <a:rPr kumimoji="1" lang="ar-SA" sz="1200">
                <a:effectLst>
                  <a:outerShdw blurRad="38100" dist="38100" dir="2700000" algn="tl">
                    <a:srgbClr val="000000"/>
                  </a:outerShdw>
                </a:effectLst>
                <a:latin typeface="Times New Roman" pitchFamily="18" charset="0"/>
                <a:cs typeface="Times New Roman" pitchFamily="18" charset="0"/>
              </a:rPr>
              <a:t>المهر/ثمن العروس</a:t>
            </a:r>
            <a:r>
              <a:rPr kumimoji="1" lang="ar-EG" sz="1200">
                <a:effectLst>
                  <a:outerShdw blurRad="38100" dist="38100" dir="2700000" algn="tl">
                    <a:srgbClr val="000000"/>
                  </a:outerShdw>
                </a:effectLst>
                <a:latin typeface="Times New Roman" pitchFamily="18" charset="0"/>
                <a:cs typeface="Times New Roman" pitchFamily="18" charset="0"/>
              </a:rPr>
              <a:t>.</a:t>
            </a:r>
          </a:p>
          <a:p>
            <a:pPr algn="ctr" eaLnBrk="0" hangingPunct="0">
              <a:defRPr/>
            </a:pPr>
            <a:r>
              <a:rPr kumimoji="1" lang="ar-EG" sz="1200">
                <a:effectLst>
                  <a:outerShdw blurRad="38100" dist="38100" dir="2700000" algn="tl">
                    <a:srgbClr val="000000"/>
                  </a:outerShdw>
                </a:effectLst>
                <a:latin typeface="Times New Roman" pitchFamily="18" charset="0"/>
                <a:cs typeface="Times New Roman" pitchFamily="18" charset="0"/>
              </a:rPr>
              <a:t> </a:t>
            </a:r>
            <a:r>
              <a:rPr kumimoji="1" lang="ar-SA" sz="1200">
                <a:effectLst>
                  <a:outerShdw blurRad="38100" dist="38100" dir="2700000" algn="tl">
                    <a:srgbClr val="000000"/>
                  </a:outerShdw>
                </a:effectLst>
                <a:latin typeface="Times New Roman" pitchFamily="18" charset="0"/>
                <a:cs typeface="Times New Roman" pitchFamily="18" charset="0"/>
              </a:rPr>
              <a:t>أحكام الميراث وتعدها قوانين مميزة.</a:t>
            </a:r>
          </a:p>
          <a:p>
            <a:pPr algn="ctr" eaLnBrk="0" hangingPunct="0">
              <a:defRPr/>
            </a:pPr>
            <a:r>
              <a:rPr kumimoji="1" lang="ar-SA" sz="1200">
                <a:effectLst>
                  <a:outerShdw blurRad="38100" dist="38100" dir="2700000" algn="tl">
                    <a:srgbClr val="000000"/>
                  </a:outerShdw>
                </a:effectLst>
                <a:latin typeface="Times New Roman" pitchFamily="18" charset="0"/>
                <a:cs typeface="Times New Roman" pitchFamily="18" charset="0"/>
              </a:rPr>
              <a:t>اعتماد اقتصادي على الرجل.</a:t>
            </a:r>
          </a:p>
        </p:txBody>
      </p:sp>
      <p:sp>
        <p:nvSpPr>
          <p:cNvPr id="422917" name="Rectangle 5"/>
          <p:cNvSpPr>
            <a:spLocks noChangeArrowheads="1"/>
          </p:cNvSpPr>
          <p:nvPr/>
        </p:nvSpPr>
        <p:spPr bwMode="auto">
          <a:xfrm>
            <a:off x="6429375" y="2247900"/>
            <a:ext cx="2347912" cy="533400"/>
          </a:xfrm>
          <a:prstGeom prst="rect">
            <a:avLst/>
          </a:prstGeom>
          <a:noFill/>
          <a:ln w="9525">
            <a:noFill/>
            <a:miter lim="800000"/>
            <a:headEnd/>
            <a:tailEnd/>
          </a:ln>
        </p:spPr>
        <p:txBody>
          <a:bodyPr/>
          <a:lstStyle/>
          <a:p>
            <a:pPr marL="609600" indent="-609600">
              <a:lnSpc>
                <a:spcPct val="90000"/>
              </a:lnSpc>
              <a:spcBef>
                <a:spcPct val="20000"/>
              </a:spcBef>
              <a:buClr>
                <a:srgbClr val="FFCC00"/>
              </a:buClr>
              <a:buFont typeface="Wingdings" pitchFamily="2" charset="2"/>
              <a:buNone/>
              <a:defRPr/>
            </a:pPr>
            <a:r>
              <a:rPr lang="ar-EG" sz="3600" dirty="0">
                <a:effectLst>
                  <a:outerShdw blurRad="38100" dist="38100" dir="2700000" algn="tl">
                    <a:srgbClr val="000000"/>
                  </a:outerShdw>
                </a:effectLst>
                <a:cs typeface="Traditional Arabic" pitchFamily="2" charset="-78"/>
              </a:rPr>
              <a:t>3- </a:t>
            </a:r>
            <a:r>
              <a:rPr lang="ar-EG" sz="3600" dirty="0">
                <a:solidFill>
                  <a:srgbClr val="FF0000"/>
                </a:solidFill>
                <a:effectLst>
                  <a:outerShdw blurRad="38100" dist="38100" dir="2700000" algn="tl">
                    <a:srgbClr val="000000"/>
                  </a:outerShdw>
                </a:effectLst>
                <a:cs typeface="Traditional Arabic" pitchFamily="2" charset="-78"/>
              </a:rPr>
              <a:t>مهر العروس</a:t>
            </a:r>
            <a:endParaRPr lang="en-US" sz="2400" dirty="0">
              <a:solidFill>
                <a:srgbClr val="FF0000"/>
              </a:solidFill>
              <a:effectLst>
                <a:outerShdw blurRad="38100" dist="38100" dir="2700000" algn="tl">
                  <a:srgbClr val="000000"/>
                </a:outerShdw>
              </a:effectLst>
              <a:cs typeface="Traditional Arabic" pitchFamily="2" charset="-78"/>
            </a:endParaRPr>
          </a:p>
        </p:txBody>
      </p:sp>
      <p:sp>
        <p:nvSpPr>
          <p:cNvPr id="422918" name="Rectangle 6"/>
          <p:cNvSpPr>
            <a:spLocks noChangeArrowheads="1"/>
          </p:cNvSpPr>
          <p:nvPr/>
        </p:nvSpPr>
        <p:spPr bwMode="auto">
          <a:xfrm>
            <a:off x="4786312" y="3429000"/>
            <a:ext cx="3990975" cy="533400"/>
          </a:xfrm>
          <a:prstGeom prst="rect">
            <a:avLst/>
          </a:prstGeom>
          <a:noFill/>
          <a:ln w="9525">
            <a:noFill/>
            <a:miter lim="800000"/>
            <a:headEnd/>
            <a:tailEnd/>
          </a:ln>
        </p:spPr>
        <p:txBody>
          <a:bodyPr/>
          <a:lstStyle/>
          <a:p>
            <a:pPr marL="609600" indent="-609600">
              <a:lnSpc>
                <a:spcPct val="90000"/>
              </a:lnSpc>
              <a:spcBef>
                <a:spcPct val="20000"/>
              </a:spcBef>
              <a:buClr>
                <a:srgbClr val="FFCC00"/>
              </a:buClr>
              <a:buFont typeface="Wingdings" pitchFamily="2" charset="2"/>
              <a:buNone/>
              <a:defRPr/>
            </a:pPr>
            <a:r>
              <a:rPr lang="ar-EG" sz="3600" dirty="0">
                <a:effectLst>
                  <a:outerShdw blurRad="38100" dist="38100" dir="2700000" algn="tl">
                    <a:srgbClr val="000000"/>
                  </a:outerShdw>
                </a:effectLst>
                <a:cs typeface="Traditional Arabic" pitchFamily="2" charset="-78"/>
              </a:rPr>
              <a:t>5-</a:t>
            </a:r>
            <a:r>
              <a:rPr lang="ar-EG" sz="3600" dirty="0">
                <a:solidFill>
                  <a:srgbClr val="FF0000"/>
                </a:solidFill>
                <a:effectLst>
                  <a:outerShdw blurRad="38100" dist="38100" dir="2700000" algn="tl">
                    <a:srgbClr val="000000"/>
                  </a:outerShdw>
                </a:effectLst>
                <a:cs typeface="Traditional Arabic" pitchFamily="2" charset="-78"/>
              </a:rPr>
              <a:t> ميراث الأخ ضعف أخته</a:t>
            </a:r>
            <a:endParaRPr lang="en-US" sz="2400" dirty="0">
              <a:solidFill>
                <a:srgbClr val="FF0000"/>
              </a:solidFill>
              <a:effectLst>
                <a:outerShdw blurRad="38100" dist="38100" dir="2700000" algn="tl">
                  <a:srgbClr val="000000"/>
                </a:outerShdw>
              </a:effectLst>
              <a:cs typeface="Traditional Arabic" pitchFamily="2" charset="-78"/>
            </a:endParaRPr>
          </a:p>
        </p:txBody>
      </p:sp>
      <p:sp>
        <p:nvSpPr>
          <p:cNvPr id="422919" name="Rectangle 7"/>
          <p:cNvSpPr>
            <a:spLocks noChangeArrowheads="1"/>
          </p:cNvSpPr>
          <p:nvPr/>
        </p:nvSpPr>
        <p:spPr bwMode="auto">
          <a:xfrm>
            <a:off x="5500687" y="1628775"/>
            <a:ext cx="3276600" cy="533400"/>
          </a:xfrm>
          <a:prstGeom prst="rect">
            <a:avLst/>
          </a:prstGeom>
          <a:noFill/>
          <a:ln w="9525">
            <a:noFill/>
            <a:miter lim="800000"/>
            <a:headEnd/>
            <a:tailEnd/>
          </a:ln>
        </p:spPr>
        <p:txBody>
          <a:bodyPr/>
          <a:lstStyle/>
          <a:p>
            <a:pPr marL="609600" indent="-609600">
              <a:lnSpc>
                <a:spcPct val="90000"/>
              </a:lnSpc>
              <a:spcBef>
                <a:spcPct val="20000"/>
              </a:spcBef>
              <a:buClr>
                <a:srgbClr val="FFCC00"/>
              </a:buClr>
              <a:buFont typeface="Wingdings" pitchFamily="2" charset="2"/>
              <a:buNone/>
              <a:defRPr/>
            </a:pPr>
            <a:r>
              <a:rPr lang="ar-EG" sz="3600" dirty="0">
                <a:effectLst>
                  <a:outerShdw blurRad="38100" dist="38100" dir="2700000" algn="tl">
                    <a:srgbClr val="000000"/>
                  </a:outerShdw>
                </a:effectLst>
                <a:cs typeface="Traditional Arabic" pitchFamily="2" charset="-78"/>
              </a:rPr>
              <a:t>2- </a:t>
            </a:r>
            <a:r>
              <a:rPr lang="ar-EG" sz="4000" dirty="0">
                <a:solidFill>
                  <a:srgbClr val="FF0000"/>
                </a:solidFill>
                <a:effectLst>
                  <a:outerShdw blurRad="38100" dist="38100" dir="2700000" algn="tl">
                    <a:srgbClr val="000000"/>
                  </a:outerShdw>
                </a:effectLst>
                <a:cs typeface="Traditional Arabic" pitchFamily="2" charset="-78"/>
              </a:rPr>
              <a:t>العفة والعذرية </a:t>
            </a:r>
            <a:endParaRPr lang="en-US" sz="2800" dirty="0">
              <a:solidFill>
                <a:srgbClr val="FF0000"/>
              </a:solidFill>
              <a:effectLst>
                <a:outerShdw blurRad="38100" dist="38100" dir="2700000" algn="tl">
                  <a:srgbClr val="000000"/>
                </a:outerShdw>
              </a:effectLst>
              <a:cs typeface="Traditional Arabic" pitchFamily="2" charset="-78"/>
            </a:endParaRPr>
          </a:p>
        </p:txBody>
      </p:sp>
      <p:sp>
        <p:nvSpPr>
          <p:cNvPr id="422920" name="Rectangle 8"/>
          <p:cNvSpPr>
            <a:spLocks noChangeArrowheads="1"/>
          </p:cNvSpPr>
          <p:nvPr/>
        </p:nvSpPr>
        <p:spPr bwMode="auto">
          <a:xfrm>
            <a:off x="4572000" y="4714875"/>
            <a:ext cx="4205287" cy="533400"/>
          </a:xfrm>
          <a:prstGeom prst="rect">
            <a:avLst/>
          </a:prstGeom>
          <a:noFill/>
          <a:ln w="9525">
            <a:noFill/>
            <a:miter lim="800000"/>
            <a:headEnd/>
            <a:tailEnd/>
          </a:ln>
        </p:spPr>
        <p:txBody>
          <a:bodyPr/>
          <a:lstStyle/>
          <a:p>
            <a:pPr marL="609600" indent="-609600">
              <a:lnSpc>
                <a:spcPct val="90000"/>
              </a:lnSpc>
              <a:spcBef>
                <a:spcPct val="20000"/>
              </a:spcBef>
              <a:buClr>
                <a:srgbClr val="FFCC00"/>
              </a:buClr>
              <a:buFont typeface="Wingdings" pitchFamily="2" charset="2"/>
              <a:buNone/>
              <a:defRPr/>
            </a:pPr>
            <a:r>
              <a:rPr lang="ar-EG" sz="3600" dirty="0">
                <a:effectLst>
                  <a:outerShdw blurRad="38100" dist="38100" dir="2700000" algn="tl">
                    <a:srgbClr val="000000"/>
                  </a:outerShdw>
                </a:effectLst>
                <a:cs typeface="Traditional Arabic" pitchFamily="2" charset="-78"/>
              </a:rPr>
              <a:t>7-</a:t>
            </a:r>
            <a:r>
              <a:rPr lang="ar-EG" sz="3600" dirty="0">
                <a:solidFill>
                  <a:srgbClr val="FF0000"/>
                </a:solidFill>
                <a:effectLst>
                  <a:outerShdw blurRad="38100" dist="38100" dir="2700000" algn="tl">
                    <a:srgbClr val="000000"/>
                  </a:outerShdw>
                </a:effectLst>
                <a:cs typeface="Traditional Arabic" pitchFamily="2" charset="-78"/>
              </a:rPr>
              <a:t> الولاية على الإبنةفي الزواج</a:t>
            </a:r>
            <a:endParaRPr lang="en-US" sz="2400" dirty="0">
              <a:solidFill>
                <a:srgbClr val="FF0000"/>
              </a:solidFill>
              <a:effectLst>
                <a:outerShdw blurRad="38100" dist="38100" dir="2700000" algn="tl">
                  <a:srgbClr val="000000"/>
                </a:outerShdw>
              </a:effectLst>
              <a:cs typeface="Traditional Arabic" pitchFamily="2" charset="-78"/>
            </a:endParaRPr>
          </a:p>
        </p:txBody>
      </p:sp>
      <p:sp>
        <p:nvSpPr>
          <p:cNvPr id="422924" name="Rectangle 12"/>
          <p:cNvSpPr>
            <a:spLocks noChangeArrowheads="1"/>
          </p:cNvSpPr>
          <p:nvPr/>
        </p:nvSpPr>
        <p:spPr bwMode="auto">
          <a:xfrm>
            <a:off x="5000625" y="2852738"/>
            <a:ext cx="3776662" cy="533400"/>
          </a:xfrm>
          <a:prstGeom prst="rect">
            <a:avLst/>
          </a:prstGeom>
          <a:noFill/>
          <a:ln w="9525">
            <a:noFill/>
            <a:miter lim="800000"/>
            <a:headEnd/>
            <a:tailEnd/>
          </a:ln>
        </p:spPr>
        <p:txBody>
          <a:bodyPr/>
          <a:lstStyle/>
          <a:p>
            <a:pPr marL="609600" indent="-609600">
              <a:lnSpc>
                <a:spcPct val="90000"/>
              </a:lnSpc>
              <a:spcBef>
                <a:spcPct val="20000"/>
              </a:spcBef>
              <a:buClr>
                <a:srgbClr val="FFCC00"/>
              </a:buClr>
              <a:buFont typeface="Wingdings" pitchFamily="2" charset="2"/>
              <a:buNone/>
              <a:defRPr/>
            </a:pPr>
            <a:r>
              <a:rPr lang="ar-EG" sz="3600" dirty="0">
                <a:effectLst>
                  <a:outerShdw blurRad="38100" dist="38100" dir="2700000" algn="tl">
                    <a:srgbClr val="000000"/>
                  </a:outerShdw>
                </a:effectLst>
                <a:cs typeface="Traditional Arabic" pitchFamily="2" charset="-78"/>
              </a:rPr>
              <a:t>4- </a:t>
            </a:r>
            <a:r>
              <a:rPr lang="ar-EG" sz="3600" dirty="0">
                <a:solidFill>
                  <a:srgbClr val="FF0000"/>
                </a:solidFill>
                <a:effectLst>
                  <a:outerShdw blurRad="38100" dist="38100" dir="2700000" algn="tl">
                    <a:srgbClr val="000000"/>
                  </a:outerShdw>
                </a:effectLst>
                <a:cs typeface="Traditional Arabic" pitchFamily="2" charset="-78"/>
              </a:rPr>
              <a:t>عمل الفتاة في بيت أهلها</a:t>
            </a:r>
            <a:endParaRPr lang="en-US" sz="3600" dirty="0">
              <a:solidFill>
                <a:srgbClr val="FF0000"/>
              </a:solidFill>
              <a:effectLst>
                <a:outerShdw blurRad="38100" dist="38100" dir="2700000" algn="tl">
                  <a:srgbClr val="000000"/>
                </a:outerShdw>
              </a:effectLst>
              <a:cs typeface="Traditional Arabic" pitchFamily="2" charset="-78"/>
            </a:endParaRPr>
          </a:p>
        </p:txBody>
      </p:sp>
      <p:sp>
        <p:nvSpPr>
          <p:cNvPr id="422925" name="Rectangle 13"/>
          <p:cNvSpPr>
            <a:spLocks noChangeArrowheads="1"/>
          </p:cNvSpPr>
          <p:nvPr/>
        </p:nvSpPr>
        <p:spPr bwMode="auto">
          <a:xfrm>
            <a:off x="4786312" y="4071938"/>
            <a:ext cx="3990975" cy="533400"/>
          </a:xfrm>
          <a:prstGeom prst="rect">
            <a:avLst/>
          </a:prstGeom>
          <a:noFill/>
          <a:ln w="9525">
            <a:noFill/>
            <a:miter lim="800000"/>
            <a:headEnd/>
            <a:tailEnd/>
          </a:ln>
        </p:spPr>
        <p:txBody>
          <a:bodyPr/>
          <a:lstStyle/>
          <a:p>
            <a:pPr marL="609600" indent="-609600">
              <a:lnSpc>
                <a:spcPct val="90000"/>
              </a:lnSpc>
              <a:spcBef>
                <a:spcPct val="20000"/>
              </a:spcBef>
              <a:buClr>
                <a:srgbClr val="FFCC00"/>
              </a:buClr>
              <a:buFont typeface="Wingdings" pitchFamily="2" charset="2"/>
              <a:buNone/>
              <a:defRPr/>
            </a:pPr>
            <a:r>
              <a:rPr lang="ar-EG" sz="3600" dirty="0">
                <a:effectLst>
                  <a:outerShdw blurRad="38100" dist="38100" dir="2700000" algn="tl">
                    <a:srgbClr val="000000"/>
                  </a:outerShdw>
                </a:effectLst>
                <a:cs typeface="Traditional Arabic" pitchFamily="2" charset="-78"/>
              </a:rPr>
              <a:t>6- </a:t>
            </a:r>
            <a:r>
              <a:rPr lang="ar-EG" sz="3600" dirty="0">
                <a:solidFill>
                  <a:srgbClr val="FF0000"/>
                </a:solidFill>
                <a:effectLst>
                  <a:outerShdw blurRad="38100" dist="38100" dir="2700000" algn="tl">
                    <a:srgbClr val="000000"/>
                  </a:outerShdw>
                </a:effectLst>
                <a:cs typeface="Traditional Arabic" pitchFamily="2" charset="-78"/>
              </a:rPr>
              <a:t>ميراث المرأة مثل أو أكثر</a:t>
            </a:r>
            <a:endParaRPr lang="en-US" sz="2400" dirty="0">
              <a:effectLst>
                <a:outerShdw blurRad="38100" dist="38100" dir="2700000" algn="tl">
                  <a:srgbClr val="000000"/>
                </a:outerShdw>
              </a:effectLst>
              <a:cs typeface="Traditional Arabic" pitchFamily="2" charset="-78"/>
            </a:endParaRPr>
          </a:p>
        </p:txBody>
      </p:sp>
      <p:sp>
        <p:nvSpPr>
          <p:cNvPr id="13" name="Rectangle 7"/>
          <p:cNvSpPr>
            <a:spLocks noChangeArrowheads="1"/>
          </p:cNvSpPr>
          <p:nvPr/>
        </p:nvSpPr>
        <p:spPr bwMode="auto">
          <a:xfrm>
            <a:off x="0" y="1643063"/>
            <a:ext cx="4000500" cy="533400"/>
          </a:xfrm>
          <a:prstGeom prst="rect">
            <a:avLst/>
          </a:prstGeom>
          <a:noFill/>
          <a:ln w="9525">
            <a:noFill/>
            <a:miter lim="800000"/>
            <a:headEnd/>
            <a:tailEnd/>
          </a:ln>
        </p:spPr>
        <p:txBody>
          <a:bodyPr/>
          <a:lstStyle/>
          <a:p>
            <a:pPr marL="609600" indent="-609600">
              <a:lnSpc>
                <a:spcPct val="90000"/>
              </a:lnSpc>
              <a:spcBef>
                <a:spcPct val="20000"/>
              </a:spcBef>
              <a:buClr>
                <a:srgbClr val="FFCC00"/>
              </a:buClr>
              <a:buFont typeface="Wingdings" pitchFamily="2" charset="2"/>
              <a:buNone/>
              <a:defRPr/>
            </a:pPr>
            <a:r>
              <a:rPr lang="ar-EG" sz="3600" dirty="0">
                <a:effectLst>
                  <a:outerShdw blurRad="38100" dist="38100" dir="2700000" algn="tl">
                    <a:srgbClr val="000000"/>
                  </a:outerShdw>
                </a:effectLst>
                <a:cs typeface="Traditional Arabic" pitchFamily="2" charset="-78"/>
              </a:rPr>
              <a:t>كبت جنسي ضد الطفلة الأنثى </a:t>
            </a:r>
            <a:endParaRPr lang="en-US" sz="2400" dirty="0">
              <a:effectLst>
                <a:outerShdw blurRad="38100" dist="38100" dir="2700000" algn="tl">
                  <a:srgbClr val="000000"/>
                </a:outerShdw>
              </a:effectLst>
              <a:cs typeface="Traditional Arabic" pitchFamily="2" charset="-78"/>
            </a:endParaRPr>
          </a:p>
        </p:txBody>
      </p:sp>
      <p:sp>
        <p:nvSpPr>
          <p:cNvPr id="14" name="Right Arrow 13"/>
          <p:cNvSpPr/>
          <p:nvPr/>
        </p:nvSpPr>
        <p:spPr>
          <a:xfrm rot="10800000">
            <a:off x="4071938" y="1714500"/>
            <a:ext cx="785812" cy="500063"/>
          </a:xfrm>
          <a:prstGeom prst="rightArrow">
            <a:avLst/>
          </a:prstGeom>
        </p:spPr>
        <p:style>
          <a:lnRef idx="3">
            <a:schemeClr val="lt1"/>
          </a:lnRef>
          <a:fillRef idx="1">
            <a:schemeClr val="accent2"/>
          </a:fillRef>
          <a:effectRef idx="1">
            <a:schemeClr val="accent2"/>
          </a:effectRef>
          <a:fontRef idx="minor">
            <a:schemeClr val="lt1"/>
          </a:fontRef>
        </p:style>
        <p:txBody>
          <a:bodyPr anchor="ctr"/>
          <a:lstStyle/>
          <a:p>
            <a:pPr algn="ctr">
              <a:defRPr/>
            </a:pPr>
            <a:endParaRPr lang="en-US" dirty="0">
              <a:solidFill>
                <a:srgbClr val="FF0000"/>
              </a:solidFill>
            </a:endParaRPr>
          </a:p>
        </p:txBody>
      </p:sp>
      <p:sp>
        <p:nvSpPr>
          <p:cNvPr id="15" name="Rectangle 5"/>
          <p:cNvSpPr>
            <a:spLocks noChangeArrowheads="1"/>
          </p:cNvSpPr>
          <p:nvPr/>
        </p:nvSpPr>
        <p:spPr bwMode="auto">
          <a:xfrm>
            <a:off x="4857750" y="1000125"/>
            <a:ext cx="3929062" cy="533400"/>
          </a:xfrm>
          <a:prstGeom prst="rect">
            <a:avLst/>
          </a:prstGeom>
          <a:noFill/>
          <a:ln w="9525">
            <a:noFill/>
            <a:miter lim="800000"/>
            <a:headEnd/>
            <a:tailEnd/>
          </a:ln>
        </p:spPr>
        <p:txBody>
          <a:bodyPr/>
          <a:lstStyle/>
          <a:p>
            <a:pPr marL="609600" indent="-609600">
              <a:lnSpc>
                <a:spcPct val="90000"/>
              </a:lnSpc>
              <a:spcBef>
                <a:spcPct val="20000"/>
              </a:spcBef>
              <a:buClr>
                <a:srgbClr val="FFCC00"/>
              </a:buClr>
              <a:buFont typeface="Wingdings" pitchFamily="2" charset="2"/>
              <a:buNone/>
              <a:defRPr/>
            </a:pPr>
            <a:r>
              <a:rPr lang="ar-EG" sz="3600" dirty="0">
                <a:effectLst>
                  <a:outerShdw blurRad="38100" dist="38100" dir="2700000" algn="tl">
                    <a:srgbClr val="000000"/>
                  </a:outerShdw>
                </a:effectLst>
                <a:cs typeface="Traditional Arabic" pitchFamily="2" charset="-78"/>
              </a:rPr>
              <a:t>1- </a:t>
            </a:r>
            <a:r>
              <a:rPr lang="ar-EG" sz="3600" dirty="0">
                <a:solidFill>
                  <a:srgbClr val="FF0000"/>
                </a:solidFill>
                <a:effectLst>
                  <a:outerShdw blurRad="38100" dist="38100" dir="2700000" algn="tl">
                    <a:srgbClr val="000000"/>
                  </a:outerShdw>
                </a:effectLst>
                <a:cs typeface="Traditional Arabic" pitchFamily="2" charset="-78"/>
              </a:rPr>
              <a:t>زواج الفتاة تحت سن 18</a:t>
            </a:r>
            <a:r>
              <a:rPr lang="ar-EG" sz="3600" dirty="0">
                <a:effectLst>
                  <a:outerShdw blurRad="38100" dist="38100" dir="2700000" algn="tl">
                    <a:srgbClr val="000000"/>
                  </a:outerShdw>
                </a:effectLst>
                <a:cs typeface="Traditional Arabic" pitchFamily="2" charset="-78"/>
              </a:rPr>
              <a:t> </a:t>
            </a:r>
            <a:endParaRPr lang="en-US" sz="2400" dirty="0">
              <a:effectLst>
                <a:outerShdw blurRad="38100" dist="38100" dir="2700000" algn="tl">
                  <a:srgbClr val="000000"/>
                </a:outerShdw>
              </a:effectLst>
              <a:cs typeface="Traditional Arabic" pitchFamily="2" charset="-78"/>
            </a:endParaRPr>
          </a:p>
        </p:txBody>
      </p:sp>
      <p:sp>
        <p:nvSpPr>
          <p:cNvPr id="16" name="Right Arrow 15"/>
          <p:cNvSpPr/>
          <p:nvPr/>
        </p:nvSpPr>
        <p:spPr>
          <a:xfrm rot="10800000">
            <a:off x="4071938" y="1071563"/>
            <a:ext cx="785812" cy="500062"/>
          </a:xfrm>
          <a:prstGeom prst="rightArrow">
            <a:avLst/>
          </a:prstGeom>
        </p:spPr>
        <p:style>
          <a:lnRef idx="3">
            <a:schemeClr val="lt1"/>
          </a:lnRef>
          <a:fillRef idx="1">
            <a:schemeClr val="accent2"/>
          </a:fillRef>
          <a:effectRef idx="1">
            <a:schemeClr val="accent2"/>
          </a:effectRef>
          <a:fontRef idx="minor">
            <a:schemeClr val="lt1"/>
          </a:fontRef>
        </p:style>
        <p:txBody>
          <a:bodyPr anchor="ctr"/>
          <a:lstStyle/>
          <a:p>
            <a:pPr algn="ctr">
              <a:defRPr/>
            </a:pPr>
            <a:endParaRPr lang="en-US" dirty="0">
              <a:solidFill>
                <a:srgbClr val="FF0000"/>
              </a:solidFill>
            </a:endParaRPr>
          </a:p>
        </p:txBody>
      </p:sp>
      <p:sp>
        <p:nvSpPr>
          <p:cNvPr id="17" name="Rectangle 7"/>
          <p:cNvSpPr>
            <a:spLocks noChangeArrowheads="1"/>
          </p:cNvSpPr>
          <p:nvPr/>
        </p:nvSpPr>
        <p:spPr bwMode="auto">
          <a:xfrm>
            <a:off x="-71438" y="1000125"/>
            <a:ext cx="4000501" cy="533400"/>
          </a:xfrm>
          <a:prstGeom prst="rect">
            <a:avLst/>
          </a:prstGeom>
          <a:noFill/>
          <a:ln w="9525">
            <a:noFill/>
            <a:miter lim="800000"/>
            <a:headEnd/>
            <a:tailEnd/>
          </a:ln>
        </p:spPr>
        <p:txBody>
          <a:bodyPr/>
          <a:lstStyle/>
          <a:p>
            <a:pPr marL="609600" indent="-609600">
              <a:lnSpc>
                <a:spcPct val="90000"/>
              </a:lnSpc>
              <a:spcBef>
                <a:spcPct val="20000"/>
              </a:spcBef>
              <a:buClr>
                <a:srgbClr val="FFCC00"/>
              </a:buClr>
              <a:buFont typeface="Wingdings" pitchFamily="2" charset="2"/>
              <a:buNone/>
              <a:defRPr/>
            </a:pPr>
            <a:r>
              <a:rPr lang="ar-EG" sz="3600" dirty="0">
                <a:effectLst>
                  <a:outerShdw blurRad="38100" dist="38100" dir="2700000" algn="tl">
                    <a:srgbClr val="000000"/>
                  </a:outerShdw>
                </a:effectLst>
                <a:cs typeface="Traditional Arabic" pitchFamily="2" charset="-78"/>
              </a:rPr>
              <a:t>عنف ضد الطفلة الأنثى </a:t>
            </a:r>
            <a:endParaRPr lang="en-US" sz="2400" dirty="0">
              <a:effectLst>
                <a:outerShdw blurRad="38100" dist="38100" dir="2700000" algn="tl">
                  <a:srgbClr val="000000"/>
                </a:outerShdw>
              </a:effectLst>
              <a:cs typeface="Traditional Arabic" pitchFamily="2" charset="-78"/>
            </a:endParaRPr>
          </a:p>
        </p:txBody>
      </p:sp>
      <p:sp>
        <p:nvSpPr>
          <p:cNvPr id="19" name="Right Arrow 18"/>
          <p:cNvSpPr/>
          <p:nvPr/>
        </p:nvSpPr>
        <p:spPr>
          <a:xfrm rot="10800000">
            <a:off x="4071938" y="2286000"/>
            <a:ext cx="785812" cy="500063"/>
          </a:xfrm>
          <a:prstGeom prst="rightArrow">
            <a:avLst/>
          </a:prstGeom>
        </p:spPr>
        <p:style>
          <a:lnRef idx="3">
            <a:schemeClr val="lt1"/>
          </a:lnRef>
          <a:fillRef idx="1">
            <a:schemeClr val="accent2"/>
          </a:fillRef>
          <a:effectRef idx="1">
            <a:schemeClr val="accent2"/>
          </a:effectRef>
          <a:fontRef idx="minor">
            <a:schemeClr val="lt1"/>
          </a:fontRef>
        </p:style>
        <p:txBody>
          <a:bodyPr anchor="ctr"/>
          <a:lstStyle/>
          <a:p>
            <a:pPr algn="ctr">
              <a:defRPr/>
            </a:pPr>
            <a:endParaRPr lang="en-US" dirty="0">
              <a:solidFill>
                <a:srgbClr val="FF0000"/>
              </a:solidFill>
            </a:endParaRPr>
          </a:p>
        </p:txBody>
      </p:sp>
      <p:sp>
        <p:nvSpPr>
          <p:cNvPr id="20" name="Rectangle 7"/>
          <p:cNvSpPr>
            <a:spLocks noChangeArrowheads="1"/>
          </p:cNvSpPr>
          <p:nvPr/>
        </p:nvSpPr>
        <p:spPr bwMode="auto">
          <a:xfrm>
            <a:off x="-71438" y="2252663"/>
            <a:ext cx="4000501" cy="533400"/>
          </a:xfrm>
          <a:prstGeom prst="rect">
            <a:avLst/>
          </a:prstGeom>
          <a:noFill/>
          <a:ln w="9525">
            <a:noFill/>
            <a:miter lim="800000"/>
            <a:headEnd/>
            <a:tailEnd/>
          </a:ln>
        </p:spPr>
        <p:txBody>
          <a:bodyPr/>
          <a:lstStyle/>
          <a:p>
            <a:pPr marL="609600" indent="-609600">
              <a:lnSpc>
                <a:spcPct val="90000"/>
              </a:lnSpc>
              <a:spcBef>
                <a:spcPct val="20000"/>
              </a:spcBef>
              <a:buClr>
                <a:srgbClr val="FFCC00"/>
              </a:buClr>
              <a:buFont typeface="Wingdings" pitchFamily="2" charset="2"/>
              <a:buNone/>
              <a:defRPr/>
            </a:pPr>
            <a:r>
              <a:rPr lang="ar-EG" sz="3600" dirty="0">
                <a:effectLst>
                  <a:outerShdw blurRad="38100" dist="38100" dir="2700000" algn="tl">
                    <a:srgbClr val="000000"/>
                  </a:outerShdw>
                </a:effectLst>
                <a:cs typeface="Traditional Arabic" pitchFamily="2" charset="-78"/>
              </a:rPr>
              <a:t>ثمن العروس (</a:t>
            </a:r>
            <a:r>
              <a:rPr lang="en-US" sz="2800" dirty="0">
                <a:effectLst>
                  <a:outerShdw blurRad="38100" dist="38100" dir="2700000" algn="tl">
                    <a:srgbClr val="000000"/>
                  </a:outerShdw>
                </a:effectLst>
                <a:cs typeface="Traditional Arabic" pitchFamily="2" charset="-78"/>
              </a:rPr>
              <a:t>Bride Price</a:t>
            </a:r>
            <a:r>
              <a:rPr lang="ar-EG" sz="2800" dirty="0">
                <a:effectLst>
                  <a:outerShdw blurRad="38100" dist="38100" dir="2700000" algn="tl">
                    <a:srgbClr val="000000"/>
                  </a:outerShdw>
                </a:effectLst>
                <a:cs typeface="Traditional Arabic" pitchFamily="2" charset="-78"/>
              </a:rPr>
              <a:t>)</a:t>
            </a:r>
            <a:endParaRPr lang="en-US" sz="2400" dirty="0">
              <a:effectLst>
                <a:outerShdw blurRad="38100" dist="38100" dir="2700000" algn="tl">
                  <a:srgbClr val="000000"/>
                </a:outerShdw>
              </a:effectLst>
              <a:cs typeface="Traditional Arabic" pitchFamily="2" charset="-78"/>
            </a:endParaRPr>
          </a:p>
        </p:txBody>
      </p:sp>
      <p:sp>
        <p:nvSpPr>
          <p:cNvPr id="21" name="Right Arrow 20"/>
          <p:cNvSpPr/>
          <p:nvPr/>
        </p:nvSpPr>
        <p:spPr>
          <a:xfrm rot="10800000">
            <a:off x="4071938" y="2928938"/>
            <a:ext cx="785812" cy="500062"/>
          </a:xfrm>
          <a:prstGeom prst="rightArrow">
            <a:avLst/>
          </a:prstGeom>
        </p:spPr>
        <p:style>
          <a:lnRef idx="3">
            <a:schemeClr val="lt1"/>
          </a:lnRef>
          <a:fillRef idx="1">
            <a:schemeClr val="accent2"/>
          </a:fillRef>
          <a:effectRef idx="1">
            <a:schemeClr val="accent2"/>
          </a:effectRef>
          <a:fontRef idx="minor">
            <a:schemeClr val="lt1"/>
          </a:fontRef>
        </p:style>
        <p:txBody>
          <a:bodyPr anchor="ctr"/>
          <a:lstStyle/>
          <a:p>
            <a:pPr algn="ctr">
              <a:defRPr/>
            </a:pPr>
            <a:endParaRPr lang="en-US" dirty="0">
              <a:solidFill>
                <a:srgbClr val="FF0000"/>
              </a:solidFill>
            </a:endParaRPr>
          </a:p>
        </p:txBody>
      </p:sp>
      <p:sp>
        <p:nvSpPr>
          <p:cNvPr id="22" name="Rectangle 7"/>
          <p:cNvSpPr>
            <a:spLocks noChangeArrowheads="1"/>
          </p:cNvSpPr>
          <p:nvPr/>
        </p:nvSpPr>
        <p:spPr bwMode="auto">
          <a:xfrm>
            <a:off x="-71438" y="2824163"/>
            <a:ext cx="4000501" cy="533400"/>
          </a:xfrm>
          <a:prstGeom prst="rect">
            <a:avLst/>
          </a:prstGeom>
          <a:noFill/>
          <a:ln w="9525">
            <a:noFill/>
            <a:miter lim="800000"/>
            <a:headEnd/>
            <a:tailEnd/>
          </a:ln>
        </p:spPr>
        <p:txBody>
          <a:bodyPr/>
          <a:lstStyle/>
          <a:p>
            <a:pPr marL="609600" indent="-609600">
              <a:lnSpc>
                <a:spcPct val="90000"/>
              </a:lnSpc>
              <a:spcBef>
                <a:spcPct val="20000"/>
              </a:spcBef>
              <a:buClr>
                <a:srgbClr val="FFCC00"/>
              </a:buClr>
              <a:buFont typeface="Wingdings" pitchFamily="2" charset="2"/>
              <a:buNone/>
              <a:defRPr/>
            </a:pPr>
            <a:r>
              <a:rPr lang="ar-EG" sz="3600" dirty="0">
                <a:effectLst>
                  <a:outerShdw blurRad="38100" dist="38100" dir="2700000" algn="tl">
                    <a:srgbClr val="000000"/>
                  </a:outerShdw>
                </a:effectLst>
                <a:cs typeface="Traditional Arabic" pitchFamily="2" charset="-78"/>
              </a:rPr>
              <a:t>من أسوأ أشكال عمالة الأطفال</a:t>
            </a:r>
            <a:endParaRPr lang="en-US" sz="2400" dirty="0">
              <a:effectLst>
                <a:outerShdw blurRad="38100" dist="38100" dir="2700000" algn="tl">
                  <a:srgbClr val="000000"/>
                </a:outerShdw>
              </a:effectLst>
              <a:cs typeface="Traditional Arabic" pitchFamily="2" charset="-78"/>
            </a:endParaRPr>
          </a:p>
        </p:txBody>
      </p:sp>
      <p:sp>
        <p:nvSpPr>
          <p:cNvPr id="23" name="Right Arrow 22"/>
          <p:cNvSpPr/>
          <p:nvPr/>
        </p:nvSpPr>
        <p:spPr>
          <a:xfrm rot="10800000">
            <a:off x="4071938" y="3500438"/>
            <a:ext cx="785812" cy="500062"/>
          </a:xfrm>
          <a:prstGeom prst="rightArrow">
            <a:avLst/>
          </a:prstGeom>
        </p:spPr>
        <p:style>
          <a:lnRef idx="3">
            <a:schemeClr val="lt1"/>
          </a:lnRef>
          <a:fillRef idx="1">
            <a:schemeClr val="accent2"/>
          </a:fillRef>
          <a:effectRef idx="1">
            <a:schemeClr val="accent2"/>
          </a:effectRef>
          <a:fontRef idx="minor">
            <a:schemeClr val="lt1"/>
          </a:fontRef>
        </p:style>
        <p:txBody>
          <a:bodyPr anchor="ctr"/>
          <a:lstStyle/>
          <a:p>
            <a:pPr algn="ctr">
              <a:defRPr/>
            </a:pPr>
            <a:endParaRPr lang="en-US" dirty="0">
              <a:solidFill>
                <a:srgbClr val="FF0000"/>
              </a:solidFill>
            </a:endParaRPr>
          </a:p>
        </p:txBody>
      </p:sp>
      <p:sp>
        <p:nvSpPr>
          <p:cNvPr id="25" name="Rectangle 7"/>
          <p:cNvSpPr>
            <a:spLocks noChangeArrowheads="1"/>
          </p:cNvSpPr>
          <p:nvPr/>
        </p:nvSpPr>
        <p:spPr bwMode="auto">
          <a:xfrm>
            <a:off x="0" y="3429000"/>
            <a:ext cx="4000500" cy="533400"/>
          </a:xfrm>
          <a:prstGeom prst="rect">
            <a:avLst/>
          </a:prstGeom>
          <a:noFill/>
          <a:ln w="9525">
            <a:noFill/>
            <a:miter lim="800000"/>
            <a:headEnd/>
            <a:tailEnd/>
          </a:ln>
        </p:spPr>
        <p:txBody>
          <a:bodyPr/>
          <a:lstStyle/>
          <a:p>
            <a:pPr marL="609600" indent="-609600">
              <a:lnSpc>
                <a:spcPct val="90000"/>
              </a:lnSpc>
              <a:spcBef>
                <a:spcPct val="20000"/>
              </a:spcBef>
              <a:buClr>
                <a:srgbClr val="FFCC00"/>
              </a:buClr>
              <a:buFont typeface="Wingdings" pitchFamily="2" charset="2"/>
              <a:buNone/>
              <a:defRPr/>
            </a:pPr>
            <a:r>
              <a:rPr lang="ar-EG" sz="3600" dirty="0">
                <a:effectLst>
                  <a:outerShdw blurRad="38100" dist="38100" dir="2700000" algn="tl">
                    <a:srgbClr val="000000"/>
                  </a:outerShdw>
                </a:effectLst>
                <a:cs typeface="Traditional Arabic" pitchFamily="2" charset="-78"/>
              </a:rPr>
              <a:t> تمييز ضد المرأة</a:t>
            </a:r>
            <a:endParaRPr lang="en-US" sz="2400" dirty="0">
              <a:effectLst>
                <a:outerShdw blurRad="38100" dist="38100" dir="2700000" algn="tl">
                  <a:srgbClr val="000000"/>
                </a:outerShdw>
              </a:effectLst>
              <a:cs typeface="Traditional Arabic" pitchFamily="2" charset="-78"/>
            </a:endParaRPr>
          </a:p>
        </p:txBody>
      </p:sp>
      <p:sp>
        <p:nvSpPr>
          <p:cNvPr id="26" name="Right Arrow 25"/>
          <p:cNvSpPr/>
          <p:nvPr/>
        </p:nvSpPr>
        <p:spPr>
          <a:xfrm rot="10800000">
            <a:off x="4071938" y="4143375"/>
            <a:ext cx="785812" cy="500063"/>
          </a:xfrm>
          <a:prstGeom prst="rightArrow">
            <a:avLst/>
          </a:prstGeom>
        </p:spPr>
        <p:style>
          <a:lnRef idx="3">
            <a:schemeClr val="lt1"/>
          </a:lnRef>
          <a:fillRef idx="1">
            <a:schemeClr val="accent2"/>
          </a:fillRef>
          <a:effectRef idx="1">
            <a:schemeClr val="accent2"/>
          </a:effectRef>
          <a:fontRef idx="minor">
            <a:schemeClr val="lt1"/>
          </a:fontRef>
        </p:style>
        <p:txBody>
          <a:bodyPr anchor="ctr"/>
          <a:lstStyle/>
          <a:p>
            <a:pPr algn="ctr">
              <a:defRPr/>
            </a:pPr>
            <a:endParaRPr lang="en-US" dirty="0">
              <a:solidFill>
                <a:srgbClr val="FF0000"/>
              </a:solidFill>
            </a:endParaRPr>
          </a:p>
        </p:txBody>
      </p:sp>
      <p:sp>
        <p:nvSpPr>
          <p:cNvPr id="27" name="Rectangle 7"/>
          <p:cNvSpPr>
            <a:spLocks noChangeArrowheads="1"/>
          </p:cNvSpPr>
          <p:nvPr/>
        </p:nvSpPr>
        <p:spPr bwMode="auto">
          <a:xfrm>
            <a:off x="0" y="4038600"/>
            <a:ext cx="4000500" cy="533400"/>
          </a:xfrm>
          <a:prstGeom prst="rect">
            <a:avLst/>
          </a:prstGeom>
          <a:noFill/>
          <a:ln w="9525">
            <a:noFill/>
            <a:miter lim="800000"/>
            <a:headEnd/>
            <a:tailEnd/>
          </a:ln>
        </p:spPr>
        <p:txBody>
          <a:bodyPr/>
          <a:lstStyle/>
          <a:p>
            <a:pPr marL="609600" indent="-609600">
              <a:lnSpc>
                <a:spcPct val="90000"/>
              </a:lnSpc>
              <a:spcBef>
                <a:spcPct val="20000"/>
              </a:spcBef>
              <a:buClr>
                <a:srgbClr val="FFCC00"/>
              </a:buClr>
              <a:buFont typeface="Wingdings" pitchFamily="2" charset="2"/>
              <a:buNone/>
              <a:defRPr/>
            </a:pPr>
            <a:r>
              <a:rPr lang="ar-EG" sz="3600" dirty="0">
                <a:effectLst>
                  <a:outerShdw blurRad="38100" dist="38100" dir="2700000" algn="tl">
                    <a:srgbClr val="000000"/>
                  </a:outerShdw>
                </a:effectLst>
                <a:cs typeface="Traditional Arabic" pitchFamily="2" charset="-78"/>
              </a:rPr>
              <a:t> تمييز إيجابي</a:t>
            </a:r>
            <a:endParaRPr lang="en-US" sz="2400" dirty="0">
              <a:effectLst>
                <a:outerShdw blurRad="38100" dist="38100" dir="2700000" algn="tl">
                  <a:srgbClr val="000000"/>
                </a:outerShdw>
              </a:effectLst>
              <a:cs typeface="Traditional Arabic" pitchFamily="2" charset="-78"/>
            </a:endParaRPr>
          </a:p>
        </p:txBody>
      </p:sp>
      <p:sp>
        <p:nvSpPr>
          <p:cNvPr id="28" name="Rectangle 7"/>
          <p:cNvSpPr>
            <a:spLocks noChangeArrowheads="1"/>
          </p:cNvSpPr>
          <p:nvPr/>
        </p:nvSpPr>
        <p:spPr bwMode="auto">
          <a:xfrm>
            <a:off x="-142875" y="4643438"/>
            <a:ext cx="4000500" cy="533400"/>
          </a:xfrm>
          <a:prstGeom prst="rect">
            <a:avLst/>
          </a:prstGeom>
          <a:noFill/>
          <a:ln w="9525">
            <a:noFill/>
            <a:miter lim="800000"/>
            <a:headEnd/>
            <a:tailEnd/>
          </a:ln>
        </p:spPr>
        <p:txBody>
          <a:bodyPr/>
          <a:lstStyle/>
          <a:p>
            <a:pPr marL="609600" indent="-609600">
              <a:lnSpc>
                <a:spcPct val="90000"/>
              </a:lnSpc>
              <a:spcBef>
                <a:spcPct val="20000"/>
              </a:spcBef>
              <a:buClr>
                <a:srgbClr val="FFCC00"/>
              </a:buClr>
              <a:buFont typeface="Wingdings" pitchFamily="2" charset="2"/>
              <a:buNone/>
              <a:defRPr/>
            </a:pPr>
            <a:r>
              <a:rPr lang="ar-EG" sz="3600" dirty="0">
                <a:effectLst>
                  <a:outerShdw blurRad="38100" dist="38100" dir="2700000" algn="tl">
                    <a:srgbClr val="000000"/>
                  </a:outerShdw>
                </a:effectLst>
                <a:cs typeface="Traditional Arabic" pitchFamily="2" charset="-78"/>
              </a:rPr>
              <a:t>تمييز ضد المرأة</a:t>
            </a:r>
            <a:endParaRPr lang="en-US" sz="2400" dirty="0">
              <a:effectLst>
                <a:outerShdw blurRad="38100" dist="38100" dir="2700000" algn="tl">
                  <a:srgbClr val="000000"/>
                </a:outerShdw>
              </a:effectLst>
              <a:cs typeface="Traditional Arabic" pitchFamily="2" charset="-78"/>
            </a:endParaRPr>
          </a:p>
        </p:txBody>
      </p:sp>
      <p:sp>
        <p:nvSpPr>
          <p:cNvPr id="29" name="Right Arrow 28"/>
          <p:cNvSpPr/>
          <p:nvPr/>
        </p:nvSpPr>
        <p:spPr>
          <a:xfrm rot="10800000">
            <a:off x="4071938" y="4714875"/>
            <a:ext cx="785812" cy="500063"/>
          </a:xfrm>
          <a:prstGeom prst="rightArrow">
            <a:avLst/>
          </a:prstGeom>
        </p:spPr>
        <p:style>
          <a:lnRef idx="3">
            <a:schemeClr val="lt1"/>
          </a:lnRef>
          <a:fillRef idx="1">
            <a:schemeClr val="accent2"/>
          </a:fillRef>
          <a:effectRef idx="1">
            <a:schemeClr val="accent2"/>
          </a:effectRef>
          <a:fontRef idx="minor">
            <a:schemeClr val="lt1"/>
          </a:fontRef>
        </p:style>
        <p:txBody>
          <a:bodyPr anchor="ctr"/>
          <a:lstStyle/>
          <a:p>
            <a:pPr algn="ctr">
              <a:defRPr/>
            </a:pPr>
            <a:endParaRPr lang="en-US" dirty="0">
              <a:solidFill>
                <a:srgbClr val="FF0000"/>
              </a:solidFill>
            </a:endParaRPr>
          </a:p>
        </p:txBody>
      </p:sp>
      <p:sp>
        <p:nvSpPr>
          <p:cNvPr id="30" name="Right Arrow 29"/>
          <p:cNvSpPr/>
          <p:nvPr/>
        </p:nvSpPr>
        <p:spPr>
          <a:xfrm rot="10800000">
            <a:off x="4071938" y="5501828"/>
            <a:ext cx="785812" cy="303435"/>
          </a:xfrm>
          <a:prstGeom prst="rightArrow">
            <a:avLst/>
          </a:prstGeom>
        </p:spPr>
        <p:style>
          <a:lnRef idx="3">
            <a:schemeClr val="lt1"/>
          </a:lnRef>
          <a:fillRef idx="1">
            <a:schemeClr val="accent2"/>
          </a:fillRef>
          <a:effectRef idx="1">
            <a:schemeClr val="accent2"/>
          </a:effectRef>
          <a:fontRef idx="minor">
            <a:schemeClr val="lt1"/>
          </a:fontRef>
        </p:style>
        <p:txBody>
          <a:bodyPr anchor="ctr"/>
          <a:lstStyle/>
          <a:p>
            <a:pPr algn="ctr">
              <a:defRPr/>
            </a:pPr>
            <a:endParaRPr lang="en-US" dirty="0">
              <a:solidFill>
                <a:srgbClr val="FF0000"/>
              </a:solidFill>
            </a:endParaRPr>
          </a:p>
        </p:txBody>
      </p:sp>
      <p:sp>
        <p:nvSpPr>
          <p:cNvPr id="31" name="Rectangle 8"/>
          <p:cNvSpPr>
            <a:spLocks noChangeArrowheads="1"/>
          </p:cNvSpPr>
          <p:nvPr/>
        </p:nvSpPr>
        <p:spPr bwMode="auto">
          <a:xfrm>
            <a:off x="4572000" y="5357813"/>
            <a:ext cx="4205287" cy="533400"/>
          </a:xfrm>
          <a:prstGeom prst="rect">
            <a:avLst/>
          </a:prstGeom>
          <a:noFill/>
          <a:ln w="9525">
            <a:noFill/>
            <a:miter lim="800000"/>
            <a:headEnd/>
            <a:tailEnd/>
          </a:ln>
        </p:spPr>
        <p:txBody>
          <a:bodyPr/>
          <a:lstStyle/>
          <a:p>
            <a:pPr marL="609600" indent="-609600">
              <a:lnSpc>
                <a:spcPct val="90000"/>
              </a:lnSpc>
              <a:spcBef>
                <a:spcPct val="20000"/>
              </a:spcBef>
              <a:buClr>
                <a:srgbClr val="FFCC00"/>
              </a:buClr>
              <a:buFont typeface="Wingdings" pitchFamily="2" charset="2"/>
              <a:buNone/>
              <a:defRPr/>
            </a:pPr>
            <a:r>
              <a:rPr lang="ar-EG" sz="3600" dirty="0">
                <a:effectLst>
                  <a:outerShdw blurRad="38100" dist="38100" dir="2700000" algn="tl">
                    <a:srgbClr val="000000"/>
                  </a:outerShdw>
                </a:effectLst>
                <a:cs typeface="Traditional Arabic" pitchFamily="2" charset="-78"/>
              </a:rPr>
              <a:t>8-</a:t>
            </a:r>
            <a:r>
              <a:rPr lang="ar-EG" sz="3600" dirty="0">
                <a:solidFill>
                  <a:srgbClr val="FF0000"/>
                </a:solidFill>
                <a:effectLst>
                  <a:outerShdw blurRad="38100" dist="38100" dir="2700000" algn="tl">
                    <a:srgbClr val="000000"/>
                  </a:outerShdw>
                </a:effectLst>
                <a:cs typeface="Traditional Arabic" pitchFamily="2" charset="-78"/>
              </a:rPr>
              <a:t> العلاقة الشرعية المبنية</a:t>
            </a:r>
            <a:r>
              <a:rPr lang="en-US" sz="3600" dirty="0">
                <a:solidFill>
                  <a:srgbClr val="FF0000"/>
                </a:solidFill>
                <a:effectLst>
                  <a:outerShdw blurRad="38100" dist="38100" dir="2700000" algn="tl">
                    <a:srgbClr val="000000"/>
                  </a:outerShdw>
                </a:effectLst>
                <a:cs typeface="Traditional Arabic" pitchFamily="2" charset="-78"/>
              </a:rPr>
              <a:t> </a:t>
            </a:r>
            <a:r>
              <a:rPr lang="ar-EG" sz="3600" dirty="0">
                <a:solidFill>
                  <a:srgbClr val="FF0000"/>
                </a:solidFill>
                <a:effectLst>
                  <a:outerShdw blurRad="38100" dist="38100" dir="2700000" algn="tl">
                    <a:srgbClr val="000000"/>
                  </a:outerShdw>
                </a:effectLst>
                <a:cs typeface="Traditional Arabic" pitchFamily="2" charset="-78"/>
              </a:rPr>
              <a:t>على</a:t>
            </a:r>
          </a:p>
          <a:p>
            <a:pPr marL="609600" indent="-609600">
              <a:lnSpc>
                <a:spcPct val="90000"/>
              </a:lnSpc>
              <a:spcBef>
                <a:spcPct val="20000"/>
              </a:spcBef>
              <a:buClr>
                <a:srgbClr val="FFCC00"/>
              </a:buClr>
              <a:buFont typeface="Wingdings" pitchFamily="2" charset="2"/>
              <a:buNone/>
              <a:defRPr/>
            </a:pPr>
            <a:r>
              <a:rPr lang="ar-EG" sz="3600" dirty="0">
                <a:solidFill>
                  <a:srgbClr val="FF0000"/>
                </a:solidFill>
                <a:effectLst>
                  <a:outerShdw blurRad="38100" dist="38100" dir="2700000" algn="tl">
                    <a:srgbClr val="000000"/>
                  </a:outerShdw>
                </a:effectLst>
                <a:cs typeface="Traditional Arabic" pitchFamily="2" charset="-78"/>
              </a:rPr>
              <a:t>      رغبة الزوج لا الزوجة</a:t>
            </a:r>
            <a:endParaRPr lang="en-US" sz="2400" dirty="0">
              <a:solidFill>
                <a:srgbClr val="FF0000"/>
              </a:solidFill>
              <a:effectLst>
                <a:outerShdw blurRad="38100" dist="38100" dir="2700000" algn="tl">
                  <a:srgbClr val="000000"/>
                </a:outerShdw>
              </a:effectLst>
              <a:cs typeface="Traditional Arabic" pitchFamily="2" charset="-78"/>
            </a:endParaRPr>
          </a:p>
        </p:txBody>
      </p:sp>
      <p:sp>
        <p:nvSpPr>
          <p:cNvPr id="32" name="Rectangle 8"/>
          <p:cNvSpPr>
            <a:spLocks noChangeArrowheads="1"/>
          </p:cNvSpPr>
          <p:nvPr/>
        </p:nvSpPr>
        <p:spPr bwMode="auto">
          <a:xfrm>
            <a:off x="-133350" y="5286375"/>
            <a:ext cx="4205288" cy="533400"/>
          </a:xfrm>
          <a:prstGeom prst="rect">
            <a:avLst/>
          </a:prstGeom>
          <a:noFill/>
          <a:ln w="9525">
            <a:noFill/>
            <a:miter lim="800000"/>
            <a:headEnd/>
            <a:tailEnd/>
          </a:ln>
        </p:spPr>
        <p:txBody>
          <a:bodyPr/>
          <a:lstStyle/>
          <a:p>
            <a:pPr marL="609600" indent="-609600">
              <a:lnSpc>
                <a:spcPct val="90000"/>
              </a:lnSpc>
              <a:spcBef>
                <a:spcPct val="20000"/>
              </a:spcBef>
              <a:buClr>
                <a:srgbClr val="FFCC00"/>
              </a:buClr>
              <a:buFont typeface="Wingdings" pitchFamily="2" charset="2"/>
              <a:buNone/>
              <a:defRPr/>
            </a:pPr>
            <a:r>
              <a:rPr lang="ar-EG" sz="3600" dirty="0">
                <a:effectLst>
                  <a:outerShdw blurRad="38100" dist="38100" dir="2700000" algn="tl">
                    <a:srgbClr val="000000"/>
                  </a:outerShdw>
                </a:effectLst>
                <a:cs typeface="Traditional Arabic" pitchFamily="2" charset="-78"/>
              </a:rPr>
              <a:t>استغلال جنسي</a:t>
            </a:r>
            <a:r>
              <a:rPr lang="en-US" sz="2400" dirty="0">
                <a:effectLst>
                  <a:outerShdw blurRad="38100" dist="38100" dir="2700000" algn="tl">
                    <a:srgbClr val="000000"/>
                  </a:outerShdw>
                </a:effectLst>
                <a:cs typeface="Traditional Arabic" pitchFamily="2" charset="-78"/>
              </a:rPr>
              <a:t>Sexual abuse</a:t>
            </a:r>
            <a:endParaRPr lang="en-US" sz="2400" dirty="0">
              <a:solidFill>
                <a:srgbClr val="FF0000"/>
              </a:solidFill>
              <a:effectLst>
                <a:outerShdw blurRad="38100" dist="38100" dir="2700000" algn="tl">
                  <a:srgbClr val="000000"/>
                </a:outerShdw>
              </a:effectLst>
              <a:cs typeface="Traditional Arabic" pitchFamily="2" charset="-78"/>
            </a:endParaRPr>
          </a:p>
        </p:txBody>
      </p:sp>
      <p:sp>
        <p:nvSpPr>
          <p:cNvPr id="33" name="Right Arrow 32"/>
          <p:cNvSpPr/>
          <p:nvPr/>
        </p:nvSpPr>
        <p:spPr>
          <a:xfrm rot="10800000">
            <a:off x="4067945" y="6005884"/>
            <a:ext cx="785812" cy="303435"/>
          </a:xfrm>
          <a:prstGeom prst="rightArrow">
            <a:avLst/>
          </a:prstGeom>
        </p:spPr>
        <p:style>
          <a:lnRef idx="3">
            <a:schemeClr val="lt1"/>
          </a:lnRef>
          <a:fillRef idx="1">
            <a:schemeClr val="accent2"/>
          </a:fillRef>
          <a:effectRef idx="1">
            <a:schemeClr val="accent2"/>
          </a:effectRef>
          <a:fontRef idx="minor">
            <a:schemeClr val="lt1"/>
          </a:fontRef>
        </p:style>
        <p:txBody>
          <a:bodyPr anchor="ctr"/>
          <a:lstStyle/>
          <a:p>
            <a:pPr algn="ctr">
              <a:defRPr/>
            </a:pPr>
            <a:endParaRPr lang="en-US" dirty="0">
              <a:solidFill>
                <a:srgbClr val="FF0000"/>
              </a:solidFill>
            </a:endParaRPr>
          </a:p>
        </p:txBody>
      </p:sp>
      <p:sp>
        <p:nvSpPr>
          <p:cNvPr id="34" name="Rectangle 8"/>
          <p:cNvSpPr>
            <a:spLocks noChangeArrowheads="1"/>
          </p:cNvSpPr>
          <p:nvPr/>
        </p:nvSpPr>
        <p:spPr bwMode="auto">
          <a:xfrm>
            <a:off x="-138113" y="5848350"/>
            <a:ext cx="4205288" cy="533400"/>
          </a:xfrm>
          <a:prstGeom prst="rect">
            <a:avLst/>
          </a:prstGeom>
          <a:noFill/>
          <a:ln w="9525">
            <a:noFill/>
            <a:miter lim="800000"/>
            <a:headEnd/>
            <a:tailEnd/>
          </a:ln>
        </p:spPr>
        <p:txBody>
          <a:bodyPr/>
          <a:lstStyle/>
          <a:p>
            <a:pPr marL="609600" indent="-609600">
              <a:lnSpc>
                <a:spcPct val="90000"/>
              </a:lnSpc>
              <a:spcBef>
                <a:spcPct val="20000"/>
              </a:spcBef>
              <a:buClr>
                <a:srgbClr val="FFCC00"/>
              </a:buClr>
              <a:buFont typeface="Wingdings" pitchFamily="2" charset="2"/>
              <a:buNone/>
              <a:defRPr/>
            </a:pPr>
            <a:endParaRPr lang="en-US" sz="2400" dirty="0">
              <a:solidFill>
                <a:srgbClr val="FF0000"/>
              </a:solidFill>
              <a:effectLst>
                <a:outerShdw blurRad="38100" dist="38100" dir="2700000" algn="tl">
                  <a:srgbClr val="000000"/>
                </a:outerShdw>
              </a:effectLst>
              <a:cs typeface="Traditional Arabic" pitchFamily="2" charset="-78"/>
            </a:endParaRPr>
          </a:p>
        </p:txBody>
      </p:sp>
      <p:sp>
        <p:nvSpPr>
          <p:cNvPr id="35" name="Rectangle 34"/>
          <p:cNvSpPr/>
          <p:nvPr/>
        </p:nvSpPr>
        <p:spPr>
          <a:xfrm>
            <a:off x="0" y="5876925"/>
            <a:ext cx="4140200" cy="590550"/>
          </a:xfrm>
          <a:prstGeom prst="rect">
            <a:avLst/>
          </a:prstGeom>
        </p:spPr>
        <p:txBody>
          <a:bodyPr>
            <a:spAutoFit/>
          </a:bodyPr>
          <a:lstStyle/>
          <a:p>
            <a:pPr marL="609600" indent="-609600">
              <a:lnSpc>
                <a:spcPct val="90000"/>
              </a:lnSpc>
              <a:spcBef>
                <a:spcPct val="20000"/>
              </a:spcBef>
              <a:buClr>
                <a:srgbClr val="FFCC00"/>
              </a:buClr>
              <a:buFont typeface="Wingdings" pitchFamily="2" charset="2"/>
              <a:buNone/>
              <a:defRPr/>
            </a:pPr>
            <a:r>
              <a:rPr lang="ar-EG" sz="3600" dirty="0">
                <a:effectLst>
                  <a:outerShdw blurRad="38100" dist="38100" dir="2700000" algn="tl">
                    <a:srgbClr val="000000"/>
                  </a:outerShdw>
                </a:effectLst>
                <a:cs typeface="Traditional Arabic" pitchFamily="2" charset="-78"/>
              </a:rPr>
              <a:t>اغتصاب زوجي</a:t>
            </a:r>
            <a:r>
              <a:rPr lang="ar-EG" sz="2400" dirty="0">
                <a:effectLst>
                  <a:outerShdw blurRad="38100" dist="38100" dir="2700000" algn="tl">
                    <a:srgbClr val="000000"/>
                  </a:outerShdw>
                </a:effectLst>
                <a:cs typeface="Traditional Arabic" pitchFamily="2" charset="-78"/>
              </a:rPr>
              <a:t> </a:t>
            </a:r>
            <a:r>
              <a:rPr lang="en-US" sz="2400" dirty="0">
                <a:effectLst>
                  <a:outerShdw blurRad="38100" dist="38100" dir="2700000" algn="tl">
                    <a:srgbClr val="000000"/>
                  </a:outerShdw>
                </a:effectLst>
                <a:cs typeface="Traditional Arabic" pitchFamily="2" charset="-78"/>
              </a:rPr>
              <a:t>Marital Rape</a:t>
            </a:r>
            <a:endParaRPr lang="en-US" sz="2400" dirty="0">
              <a:solidFill>
                <a:srgbClr val="FF0000"/>
              </a:solidFill>
              <a:effectLst>
                <a:outerShdw blurRad="38100" dist="38100" dir="2700000" algn="tl">
                  <a:srgbClr val="000000"/>
                </a:outerShdw>
              </a:effectLst>
              <a:cs typeface="Traditional Arabic" pitchFamily="2" charset="-78"/>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422914">
                                            <p:bg/>
                                          </p:spTgt>
                                        </p:tgtEl>
                                        <p:attrNameLst>
                                          <p:attrName>style.visibility</p:attrName>
                                        </p:attrNameLst>
                                      </p:cBhvr>
                                      <p:to>
                                        <p:strVal val="visible"/>
                                      </p:to>
                                    </p:set>
                                    <p:anim from="(-#ppt_w/2)" to="(#ppt_x)" calcmode="lin" valueType="num">
                                      <p:cBhvr>
                                        <p:cTn id="7" dur="600" fill="hold">
                                          <p:stCondLst>
                                            <p:cond delay="0"/>
                                          </p:stCondLst>
                                        </p:cTn>
                                        <p:tgtEl>
                                          <p:spTgt spid="422914">
                                            <p:bg/>
                                          </p:spTgt>
                                        </p:tgtEl>
                                        <p:attrNameLst>
                                          <p:attrName>ppt_x</p:attrName>
                                        </p:attrNameLst>
                                      </p:cBhvr>
                                    </p:anim>
                                    <p:anim from="0" to="-1.0" calcmode="lin" valueType="num">
                                      <p:cBhvr>
                                        <p:cTn id="8" dur="200" decel="50000" autoRev="1" fill="hold">
                                          <p:stCondLst>
                                            <p:cond delay="600"/>
                                          </p:stCondLst>
                                        </p:cTn>
                                        <p:tgtEl>
                                          <p:spTgt spid="422914">
                                            <p:bg/>
                                          </p:spTgt>
                                        </p:tgtEl>
                                        <p:attrNameLst>
                                          <p:attrName>xshear</p:attrName>
                                        </p:attrNameLst>
                                      </p:cBhvr>
                                    </p:anim>
                                    <p:animScale>
                                      <p:cBhvr>
                                        <p:cTn id="9" dur="200" decel="100000" autoRev="1" fill="hold">
                                          <p:stCondLst>
                                            <p:cond delay="600"/>
                                          </p:stCondLst>
                                        </p:cTn>
                                        <p:tgtEl>
                                          <p:spTgt spid="422914">
                                            <p:bg/>
                                          </p:spTgt>
                                        </p:tgtEl>
                                      </p:cBhvr>
                                      <p:from x="100000" y="100000"/>
                                      <p:to x="80000" y="100000"/>
                                    </p:animScale>
                                    <p:anim by="(#ppt_h/3+#ppt_w*0.1)" calcmode="lin" valueType="num">
                                      <p:cBhvr additive="sum">
                                        <p:cTn id="10" dur="200" decel="100000" autoRev="1" fill="hold">
                                          <p:stCondLst>
                                            <p:cond delay="600"/>
                                          </p:stCondLst>
                                        </p:cTn>
                                        <p:tgtEl>
                                          <p:spTgt spid="422914">
                                            <p:bg/>
                                          </p:spTgt>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34" presetClass="entr" presetSubtype="0" fill="hold" grpId="0" nodeType="clickEffect">
                                  <p:stCondLst>
                                    <p:cond delay="0"/>
                                  </p:stCondLst>
                                  <p:childTnLst>
                                    <p:set>
                                      <p:cBhvr>
                                        <p:cTn id="14" dur="1" fill="hold">
                                          <p:stCondLst>
                                            <p:cond delay="0"/>
                                          </p:stCondLst>
                                        </p:cTn>
                                        <p:tgtEl>
                                          <p:spTgt spid="422914">
                                            <p:txEl>
                                              <p:pRg st="0" end="0"/>
                                            </p:txEl>
                                          </p:spTgt>
                                        </p:tgtEl>
                                        <p:attrNameLst>
                                          <p:attrName>style.visibility</p:attrName>
                                        </p:attrNameLst>
                                      </p:cBhvr>
                                      <p:to>
                                        <p:strVal val="visible"/>
                                      </p:to>
                                    </p:set>
                                    <p:anim from="(-#ppt_w/2)" to="(#ppt_x)" calcmode="lin" valueType="num">
                                      <p:cBhvr>
                                        <p:cTn id="15" dur="600" fill="hold">
                                          <p:stCondLst>
                                            <p:cond delay="0"/>
                                          </p:stCondLst>
                                        </p:cTn>
                                        <p:tgtEl>
                                          <p:spTgt spid="422914">
                                            <p:txEl>
                                              <p:pRg st="0" end="0"/>
                                            </p:txEl>
                                          </p:spTgt>
                                        </p:tgtEl>
                                        <p:attrNameLst>
                                          <p:attrName>ppt_x</p:attrName>
                                        </p:attrNameLst>
                                      </p:cBhvr>
                                    </p:anim>
                                    <p:anim from="0" to="-1.0" calcmode="lin" valueType="num">
                                      <p:cBhvr>
                                        <p:cTn id="16" dur="200" decel="50000" autoRev="1" fill="hold">
                                          <p:stCondLst>
                                            <p:cond delay="600"/>
                                          </p:stCondLst>
                                        </p:cTn>
                                        <p:tgtEl>
                                          <p:spTgt spid="422914">
                                            <p:txEl>
                                              <p:pRg st="0" end="0"/>
                                            </p:txEl>
                                          </p:spTgt>
                                        </p:tgtEl>
                                        <p:attrNameLst>
                                          <p:attrName>xshear</p:attrName>
                                        </p:attrNameLst>
                                      </p:cBhvr>
                                    </p:anim>
                                    <p:animScale>
                                      <p:cBhvr>
                                        <p:cTn id="17" dur="200" decel="100000" autoRev="1" fill="hold">
                                          <p:stCondLst>
                                            <p:cond delay="600"/>
                                          </p:stCondLst>
                                        </p:cTn>
                                        <p:tgtEl>
                                          <p:spTgt spid="422914">
                                            <p:txEl>
                                              <p:pRg st="0" end="0"/>
                                            </p:txEl>
                                          </p:spTgt>
                                        </p:tgtEl>
                                      </p:cBhvr>
                                      <p:from x="100000" y="100000"/>
                                      <p:to x="80000" y="100000"/>
                                    </p:animScale>
                                    <p:anim by="(#ppt_h/3+#ppt_w*0.1)" calcmode="lin" valueType="num">
                                      <p:cBhvr additive="sum">
                                        <p:cTn id="18" dur="200" decel="100000" autoRev="1" fill="hold">
                                          <p:stCondLst>
                                            <p:cond delay="600"/>
                                          </p:stCondLst>
                                        </p:cTn>
                                        <p:tgtEl>
                                          <p:spTgt spid="422914">
                                            <p:txEl>
                                              <p:pRg st="0" end="0"/>
                                            </p:txEl>
                                          </p:spTgt>
                                        </p:tgtEl>
                                        <p:attrNameLst>
                                          <p:attrName>ppt_x</p:attrName>
                                        </p:attrNameLst>
                                      </p:cBhvr>
                                    </p:anim>
                                  </p:childTnLst>
                                </p:cTn>
                              </p:par>
                            </p:childTnLst>
                          </p:cTn>
                        </p:par>
                      </p:childTnLst>
                    </p:cTn>
                  </p:par>
                  <p:par>
                    <p:cTn id="19" fill="hold">
                      <p:stCondLst>
                        <p:cond delay="indefinite"/>
                      </p:stCondLst>
                      <p:childTnLst>
                        <p:par>
                          <p:cTn id="20" fill="hold">
                            <p:stCondLst>
                              <p:cond delay="0"/>
                            </p:stCondLst>
                            <p:childTnLst>
                              <p:par>
                                <p:cTn id="21" presetID="41" presetClass="entr" presetSubtype="0" fill="hold" grpId="0" nodeType="clickEffect">
                                  <p:stCondLst>
                                    <p:cond delay="0"/>
                                  </p:stCondLst>
                                  <p:iterate type="lt">
                                    <p:tmPct val="10000"/>
                                  </p:iterate>
                                  <p:childTnLst>
                                    <p:set>
                                      <p:cBhvr>
                                        <p:cTn id="22" dur="1" fill="hold">
                                          <p:stCondLst>
                                            <p:cond delay="0"/>
                                          </p:stCondLst>
                                        </p:cTn>
                                        <p:tgtEl>
                                          <p:spTgt spid="15"/>
                                        </p:tgtEl>
                                        <p:attrNameLst>
                                          <p:attrName>style.visibility</p:attrName>
                                        </p:attrNameLst>
                                      </p:cBhvr>
                                      <p:to>
                                        <p:strVal val="visible"/>
                                      </p:to>
                                    </p:set>
                                    <p:anim calcmode="lin" valueType="num">
                                      <p:cBhvr>
                                        <p:cTn id="23" dur="10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24" dur="1000" fill="hold"/>
                                        <p:tgtEl>
                                          <p:spTgt spid="15"/>
                                        </p:tgtEl>
                                        <p:attrNameLst>
                                          <p:attrName>ppt_y</p:attrName>
                                        </p:attrNameLst>
                                      </p:cBhvr>
                                      <p:tavLst>
                                        <p:tav tm="0">
                                          <p:val>
                                            <p:strVal val="#ppt_y"/>
                                          </p:val>
                                        </p:tav>
                                        <p:tav tm="100000">
                                          <p:val>
                                            <p:strVal val="#ppt_y"/>
                                          </p:val>
                                        </p:tav>
                                      </p:tavLst>
                                    </p:anim>
                                    <p:anim calcmode="lin" valueType="num">
                                      <p:cBhvr>
                                        <p:cTn id="25" dur="10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26" dur="10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27" dur="1000" tmFilter="0,0; .5, 1; 1, 1"/>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2"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1000" fill="hold"/>
                                        <p:tgtEl>
                                          <p:spTgt spid="16"/>
                                        </p:tgtEl>
                                        <p:attrNameLst>
                                          <p:attrName>ppt_x</p:attrName>
                                        </p:attrNameLst>
                                      </p:cBhvr>
                                      <p:tavLst>
                                        <p:tav tm="0">
                                          <p:val>
                                            <p:strVal val="1+#ppt_w/2"/>
                                          </p:val>
                                        </p:tav>
                                        <p:tav tm="100000">
                                          <p:val>
                                            <p:strVal val="#ppt_x"/>
                                          </p:val>
                                        </p:tav>
                                      </p:tavLst>
                                    </p:anim>
                                    <p:anim calcmode="lin" valueType="num">
                                      <p:cBhvr additive="base">
                                        <p:cTn id="33" dur="10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9" presetClass="entr" presetSubtype="0" fill="hold" grpId="0" nodeType="clickEffect">
                                  <p:stCondLst>
                                    <p:cond delay="0"/>
                                  </p:stCondLst>
                                  <p:iterate type="lt">
                                    <p:tmPct val="0"/>
                                  </p:iterate>
                                  <p:childTnLst>
                                    <p:set>
                                      <p:cBhvr>
                                        <p:cTn id="37" dur="1" fill="hold">
                                          <p:stCondLst>
                                            <p:cond delay="0"/>
                                          </p:stCondLst>
                                        </p:cTn>
                                        <p:tgtEl>
                                          <p:spTgt spid="17"/>
                                        </p:tgtEl>
                                        <p:attrNameLst>
                                          <p:attrName>style.visibility</p:attrName>
                                        </p:attrNameLst>
                                      </p:cBhvr>
                                      <p:to>
                                        <p:strVal val="visible"/>
                                      </p:to>
                                    </p:set>
                                    <p:anim calcmode="lin" valueType="num">
                                      <p:cBhvr>
                                        <p:cTn id="38" dur="1000" fill="hold"/>
                                        <p:tgtEl>
                                          <p:spTgt spid="17"/>
                                        </p:tgtEl>
                                        <p:attrNameLst>
                                          <p:attrName>ppt_x</p:attrName>
                                        </p:attrNameLst>
                                      </p:cBhvr>
                                      <p:tavLst>
                                        <p:tav tm="0">
                                          <p:val>
                                            <p:strVal val="#ppt_x-.2"/>
                                          </p:val>
                                        </p:tav>
                                        <p:tav tm="100000">
                                          <p:val>
                                            <p:strVal val="#ppt_x"/>
                                          </p:val>
                                        </p:tav>
                                      </p:tavLst>
                                    </p:anim>
                                    <p:anim calcmode="lin" valueType="num">
                                      <p:cBhvr>
                                        <p:cTn id="39" dur="10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40" dur="1000"/>
                                        <p:tgtEl>
                                          <p:spTgt spid="17"/>
                                        </p:tgtEl>
                                      </p:cBhvr>
                                    </p:animEffect>
                                  </p:childTnLst>
                                </p:cTn>
                              </p:par>
                            </p:childTnLst>
                          </p:cTn>
                        </p:par>
                      </p:childTnLst>
                    </p:cTn>
                  </p:par>
                  <p:par>
                    <p:cTn id="41" fill="hold">
                      <p:stCondLst>
                        <p:cond delay="indefinite"/>
                      </p:stCondLst>
                      <p:childTnLst>
                        <p:par>
                          <p:cTn id="42" fill="hold">
                            <p:stCondLst>
                              <p:cond delay="0"/>
                            </p:stCondLst>
                            <p:childTnLst>
                              <p:par>
                                <p:cTn id="43" presetID="41" presetClass="entr" presetSubtype="0" fill="hold" grpId="0" nodeType="clickEffect">
                                  <p:stCondLst>
                                    <p:cond delay="0"/>
                                  </p:stCondLst>
                                  <p:iterate type="lt">
                                    <p:tmPct val="10000"/>
                                  </p:iterate>
                                  <p:childTnLst>
                                    <p:set>
                                      <p:cBhvr>
                                        <p:cTn id="44" dur="1" fill="hold">
                                          <p:stCondLst>
                                            <p:cond delay="0"/>
                                          </p:stCondLst>
                                        </p:cTn>
                                        <p:tgtEl>
                                          <p:spTgt spid="422919"/>
                                        </p:tgtEl>
                                        <p:attrNameLst>
                                          <p:attrName>style.visibility</p:attrName>
                                        </p:attrNameLst>
                                      </p:cBhvr>
                                      <p:to>
                                        <p:strVal val="visible"/>
                                      </p:to>
                                    </p:set>
                                    <p:anim calcmode="lin" valueType="num">
                                      <p:cBhvr>
                                        <p:cTn id="45" dur="500" fill="hold"/>
                                        <p:tgtEl>
                                          <p:spTgt spid="422919"/>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422919"/>
                                        </p:tgtEl>
                                        <p:attrNameLst>
                                          <p:attrName>ppt_y</p:attrName>
                                        </p:attrNameLst>
                                      </p:cBhvr>
                                      <p:tavLst>
                                        <p:tav tm="0">
                                          <p:val>
                                            <p:strVal val="#ppt_y"/>
                                          </p:val>
                                        </p:tav>
                                        <p:tav tm="100000">
                                          <p:val>
                                            <p:strVal val="#ppt_y"/>
                                          </p:val>
                                        </p:tav>
                                      </p:tavLst>
                                    </p:anim>
                                    <p:anim calcmode="lin" valueType="num">
                                      <p:cBhvr>
                                        <p:cTn id="47" dur="500" fill="hold"/>
                                        <p:tgtEl>
                                          <p:spTgt spid="422919"/>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422919"/>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422919"/>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2" fill="hold" nodeType="click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additive="base">
                                        <p:cTn id="54" dur="500" fill="hold"/>
                                        <p:tgtEl>
                                          <p:spTgt spid="14"/>
                                        </p:tgtEl>
                                        <p:attrNameLst>
                                          <p:attrName>ppt_x</p:attrName>
                                        </p:attrNameLst>
                                      </p:cBhvr>
                                      <p:tavLst>
                                        <p:tav tm="0">
                                          <p:val>
                                            <p:strVal val="1+#ppt_w/2"/>
                                          </p:val>
                                        </p:tav>
                                        <p:tav tm="100000">
                                          <p:val>
                                            <p:strVal val="#ppt_x"/>
                                          </p:val>
                                        </p:tav>
                                      </p:tavLst>
                                    </p:anim>
                                    <p:anim calcmode="lin" valueType="num">
                                      <p:cBhvr additive="base">
                                        <p:cTn id="55"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9" presetClass="entr" presetSubtype="0" fill="hold" grpId="0" nodeType="clickEffect">
                                  <p:stCondLst>
                                    <p:cond delay="0"/>
                                  </p:stCondLst>
                                  <p:childTnLst>
                                    <p:set>
                                      <p:cBhvr>
                                        <p:cTn id="59" dur="1" fill="hold">
                                          <p:stCondLst>
                                            <p:cond delay="0"/>
                                          </p:stCondLst>
                                        </p:cTn>
                                        <p:tgtEl>
                                          <p:spTgt spid="13"/>
                                        </p:tgtEl>
                                        <p:attrNameLst>
                                          <p:attrName>style.visibility</p:attrName>
                                        </p:attrNameLst>
                                      </p:cBhvr>
                                      <p:to>
                                        <p:strVal val="visible"/>
                                      </p:to>
                                    </p:set>
                                    <p:anim calcmode="lin" valueType="num">
                                      <p:cBhvr>
                                        <p:cTn id="60" dur="1000" fill="hold"/>
                                        <p:tgtEl>
                                          <p:spTgt spid="13"/>
                                        </p:tgtEl>
                                        <p:attrNameLst>
                                          <p:attrName>ppt_x</p:attrName>
                                        </p:attrNameLst>
                                      </p:cBhvr>
                                      <p:tavLst>
                                        <p:tav tm="0">
                                          <p:val>
                                            <p:strVal val="#ppt_x-.2"/>
                                          </p:val>
                                        </p:tav>
                                        <p:tav tm="100000">
                                          <p:val>
                                            <p:strVal val="#ppt_x"/>
                                          </p:val>
                                        </p:tav>
                                      </p:tavLst>
                                    </p:anim>
                                    <p:anim calcmode="lin" valueType="num">
                                      <p:cBhvr>
                                        <p:cTn id="61"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62" dur="1000"/>
                                        <p:tgtEl>
                                          <p:spTgt spid="13"/>
                                        </p:tgtEl>
                                      </p:cBhvr>
                                    </p:animEffect>
                                  </p:childTnLst>
                                </p:cTn>
                              </p:par>
                            </p:childTnLst>
                          </p:cTn>
                        </p:par>
                      </p:childTnLst>
                    </p:cTn>
                  </p:par>
                  <p:par>
                    <p:cTn id="63" fill="hold">
                      <p:stCondLst>
                        <p:cond delay="indefinite"/>
                      </p:stCondLst>
                      <p:childTnLst>
                        <p:par>
                          <p:cTn id="64" fill="hold">
                            <p:stCondLst>
                              <p:cond delay="0"/>
                            </p:stCondLst>
                            <p:childTnLst>
                              <p:par>
                                <p:cTn id="65" presetID="41" presetClass="entr" presetSubtype="0" fill="hold" grpId="0" nodeType="clickEffect">
                                  <p:stCondLst>
                                    <p:cond delay="0"/>
                                  </p:stCondLst>
                                  <p:iterate type="lt">
                                    <p:tmPct val="10000"/>
                                  </p:iterate>
                                  <p:childTnLst>
                                    <p:set>
                                      <p:cBhvr>
                                        <p:cTn id="66" dur="1" fill="hold">
                                          <p:stCondLst>
                                            <p:cond delay="0"/>
                                          </p:stCondLst>
                                        </p:cTn>
                                        <p:tgtEl>
                                          <p:spTgt spid="422917"/>
                                        </p:tgtEl>
                                        <p:attrNameLst>
                                          <p:attrName>style.visibility</p:attrName>
                                        </p:attrNameLst>
                                      </p:cBhvr>
                                      <p:to>
                                        <p:strVal val="visible"/>
                                      </p:to>
                                    </p:set>
                                    <p:anim calcmode="lin" valueType="num">
                                      <p:cBhvr>
                                        <p:cTn id="67" dur="500" fill="hold"/>
                                        <p:tgtEl>
                                          <p:spTgt spid="422917"/>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422917"/>
                                        </p:tgtEl>
                                        <p:attrNameLst>
                                          <p:attrName>ppt_y</p:attrName>
                                        </p:attrNameLst>
                                      </p:cBhvr>
                                      <p:tavLst>
                                        <p:tav tm="0">
                                          <p:val>
                                            <p:strVal val="#ppt_y"/>
                                          </p:val>
                                        </p:tav>
                                        <p:tav tm="100000">
                                          <p:val>
                                            <p:strVal val="#ppt_y"/>
                                          </p:val>
                                        </p:tav>
                                      </p:tavLst>
                                    </p:anim>
                                    <p:anim calcmode="lin" valueType="num">
                                      <p:cBhvr>
                                        <p:cTn id="69" dur="500" fill="hold"/>
                                        <p:tgtEl>
                                          <p:spTgt spid="422917"/>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422917"/>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422917"/>
                                        </p:tgtEl>
                                      </p:cBhvr>
                                    </p:animEffect>
                                  </p:childTnLst>
                                </p:cTn>
                              </p:par>
                            </p:childTnLst>
                          </p:cTn>
                        </p:par>
                      </p:childTnLst>
                    </p:cTn>
                  </p:par>
                  <p:par>
                    <p:cTn id="72" fill="hold">
                      <p:stCondLst>
                        <p:cond delay="indefinite"/>
                      </p:stCondLst>
                      <p:childTnLst>
                        <p:par>
                          <p:cTn id="73" fill="hold">
                            <p:stCondLst>
                              <p:cond delay="0"/>
                            </p:stCondLst>
                            <p:childTnLst>
                              <p:par>
                                <p:cTn id="74" presetID="2" presetClass="entr" presetSubtype="2" fill="hold" nodeType="click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additive="base">
                                        <p:cTn id="76" dur="500" fill="hold"/>
                                        <p:tgtEl>
                                          <p:spTgt spid="19"/>
                                        </p:tgtEl>
                                        <p:attrNameLst>
                                          <p:attrName>ppt_x</p:attrName>
                                        </p:attrNameLst>
                                      </p:cBhvr>
                                      <p:tavLst>
                                        <p:tav tm="0">
                                          <p:val>
                                            <p:strVal val="1+#ppt_w/2"/>
                                          </p:val>
                                        </p:tav>
                                        <p:tav tm="100000">
                                          <p:val>
                                            <p:strVal val="#ppt_x"/>
                                          </p:val>
                                        </p:tav>
                                      </p:tavLst>
                                    </p:anim>
                                    <p:anim calcmode="lin" valueType="num">
                                      <p:cBhvr additive="base">
                                        <p:cTn id="77"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41" presetClass="entr" presetSubtype="0" fill="hold" grpId="0" nodeType="clickEffect">
                                  <p:stCondLst>
                                    <p:cond delay="0"/>
                                  </p:stCondLst>
                                  <p:iterate type="lt">
                                    <p:tmPct val="10000"/>
                                  </p:iterate>
                                  <p:childTnLst>
                                    <p:set>
                                      <p:cBhvr>
                                        <p:cTn id="81" dur="1" fill="hold">
                                          <p:stCondLst>
                                            <p:cond delay="0"/>
                                          </p:stCondLst>
                                        </p:cTn>
                                        <p:tgtEl>
                                          <p:spTgt spid="20"/>
                                        </p:tgtEl>
                                        <p:attrNameLst>
                                          <p:attrName>style.visibility</p:attrName>
                                        </p:attrNameLst>
                                      </p:cBhvr>
                                      <p:to>
                                        <p:strVal val="visible"/>
                                      </p:to>
                                    </p:set>
                                    <p:anim calcmode="lin" valueType="num">
                                      <p:cBhvr>
                                        <p:cTn id="82"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83" dur="500" fill="hold"/>
                                        <p:tgtEl>
                                          <p:spTgt spid="20"/>
                                        </p:tgtEl>
                                        <p:attrNameLst>
                                          <p:attrName>ppt_y</p:attrName>
                                        </p:attrNameLst>
                                      </p:cBhvr>
                                      <p:tavLst>
                                        <p:tav tm="0">
                                          <p:val>
                                            <p:strVal val="#ppt_y"/>
                                          </p:val>
                                        </p:tav>
                                        <p:tav tm="100000">
                                          <p:val>
                                            <p:strVal val="#ppt_y"/>
                                          </p:val>
                                        </p:tav>
                                      </p:tavLst>
                                    </p:anim>
                                    <p:anim calcmode="lin" valueType="num">
                                      <p:cBhvr>
                                        <p:cTn id="84"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85"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86" dur="500" tmFilter="0,0; .5, 1; 1, 1"/>
                                        <p:tgtEl>
                                          <p:spTgt spid="20"/>
                                        </p:tgtEl>
                                      </p:cBhvr>
                                    </p:animEffect>
                                  </p:childTnLst>
                                </p:cTn>
                              </p:par>
                            </p:childTnLst>
                          </p:cTn>
                        </p:par>
                      </p:childTnLst>
                    </p:cTn>
                  </p:par>
                  <p:par>
                    <p:cTn id="87" fill="hold">
                      <p:stCondLst>
                        <p:cond delay="indefinite"/>
                      </p:stCondLst>
                      <p:childTnLst>
                        <p:par>
                          <p:cTn id="88" fill="hold">
                            <p:stCondLst>
                              <p:cond delay="0"/>
                            </p:stCondLst>
                            <p:childTnLst>
                              <p:par>
                                <p:cTn id="89" presetID="41" presetClass="entr" presetSubtype="0" fill="hold" grpId="0" nodeType="clickEffect">
                                  <p:stCondLst>
                                    <p:cond delay="0"/>
                                  </p:stCondLst>
                                  <p:iterate type="lt">
                                    <p:tmPct val="10000"/>
                                  </p:iterate>
                                  <p:childTnLst>
                                    <p:set>
                                      <p:cBhvr>
                                        <p:cTn id="90" dur="1" fill="hold">
                                          <p:stCondLst>
                                            <p:cond delay="0"/>
                                          </p:stCondLst>
                                        </p:cTn>
                                        <p:tgtEl>
                                          <p:spTgt spid="422924"/>
                                        </p:tgtEl>
                                        <p:attrNameLst>
                                          <p:attrName>style.visibility</p:attrName>
                                        </p:attrNameLst>
                                      </p:cBhvr>
                                      <p:to>
                                        <p:strVal val="visible"/>
                                      </p:to>
                                    </p:set>
                                    <p:anim calcmode="lin" valueType="num">
                                      <p:cBhvr>
                                        <p:cTn id="91" dur="500" fill="hold"/>
                                        <p:tgtEl>
                                          <p:spTgt spid="422924"/>
                                        </p:tgtEl>
                                        <p:attrNameLst>
                                          <p:attrName>ppt_x</p:attrName>
                                        </p:attrNameLst>
                                      </p:cBhvr>
                                      <p:tavLst>
                                        <p:tav tm="0">
                                          <p:val>
                                            <p:strVal val="#ppt_x"/>
                                          </p:val>
                                        </p:tav>
                                        <p:tav tm="50000">
                                          <p:val>
                                            <p:strVal val="#ppt_x+.1"/>
                                          </p:val>
                                        </p:tav>
                                        <p:tav tm="100000">
                                          <p:val>
                                            <p:strVal val="#ppt_x"/>
                                          </p:val>
                                        </p:tav>
                                      </p:tavLst>
                                    </p:anim>
                                    <p:anim calcmode="lin" valueType="num">
                                      <p:cBhvr>
                                        <p:cTn id="92" dur="500" fill="hold"/>
                                        <p:tgtEl>
                                          <p:spTgt spid="422924"/>
                                        </p:tgtEl>
                                        <p:attrNameLst>
                                          <p:attrName>ppt_y</p:attrName>
                                        </p:attrNameLst>
                                      </p:cBhvr>
                                      <p:tavLst>
                                        <p:tav tm="0">
                                          <p:val>
                                            <p:strVal val="#ppt_y"/>
                                          </p:val>
                                        </p:tav>
                                        <p:tav tm="100000">
                                          <p:val>
                                            <p:strVal val="#ppt_y"/>
                                          </p:val>
                                        </p:tav>
                                      </p:tavLst>
                                    </p:anim>
                                    <p:anim calcmode="lin" valueType="num">
                                      <p:cBhvr>
                                        <p:cTn id="93" dur="500" fill="hold"/>
                                        <p:tgtEl>
                                          <p:spTgt spid="422924"/>
                                        </p:tgtEl>
                                        <p:attrNameLst>
                                          <p:attrName>ppt_h</p:attrName>
                                        </p:attrNameLst>
                                      </p:cBhvr>
                                      <p:tavLst>
                                        <p:tav tm="0">
                                          <p:val>
                                            <p:strVal val="#ppt_h/10"/>
                                          </p:val>
                                        </p:tav>
                                        <p:tav tm="50000">
                                          <p:val>
                                            <p:strVal val="#ppt_h+.01"/>
                                          </p:val>
                                        </p:tav>
                                        <p:tav tm="100000">
                                          <p:val>
                                            <p:strVal val="#ppt_h"/>
                                          </p:val>
                                        </p:tav>
                                      </p:tavLst>
                                    </p:anim>
                                    <p:anim calcmode="lin" valueType="num">
                                      <p:cBhvr>
                                        <p:cTn id="94" dur="500" fill="hold"/>
                                        <p:tgtEl>
                                          <p:spTgt spid="422924"/>
                                        </p:tgtEl>
                                        <p:attrNameLst>
                                          <p:attrName>ppt_w</p:attrName>
                                        </p:attrNameLst>
                                      </p:cBhvr>
                                      <p:tavLst>
                                        <p:tav tm="0">
                                          <p:val>
                                            <p:strVal val="#ppt_w/10"/>
                                          </p:val>
                                        </p:tav>
                                        <p:tav tm="50000">
                                          <p:val>
                                            <p:strVal val="#ppt_w+.01"/>
                                          </p:val>
                                        </p:tav>
                                        <p:tav tm="100000">
                                          <p:val>
                                            <p:strVal val="#ppt_w"/>
                                          </p:val>
                                        </p:tav>
                                      </p:tavLst>
                                    </p:anim>
                                    <p:animEffect transition="in" filter="fade">
                                      <p:cBhvr>
                                        <p:cTn id="95" dur="500" tmFilter="0,0; .5, 1; 1, 1"/>
                                        <p:tgtEl>
                                          <p:spTgt spid="422924"/>
                                        </p:tgtEl>
                                      </p:cBhvr>
                                    </p:animEffect>
                                  </p:childTnLst>
                                </p:cTn>
                              </p:par>
                            </p:childTnLst>
                          </p:cTn>
                        </p:par>
                      </p:childTnLst>
                    </p:cTn>
                  </p:par>
                  <p:par>
                    <p:cTn id="96" fill="hold">
                      <p:stCondLst>
                        <p:cond delay="indefinite"/>
                      </p:stCondLst>
                      <p:childTnLst>
                        <p:par>
                          <p:cTn id="97" fill="hold">
                            <p:stCondLst>
                              <p:cond delay="0"/>
                            </p:stCondLst>
                            <p:childTnLst>
                              <p:par>
                                <p:cTn id="98" presetID="2" presetClass="entr" presetSubtype="2" fill="hold" nodeType="clickEffect">
                                  <p:stCondLst>
                                    <p:cond delay="0"/>
                                  </p:stCondLst>
                                  <p:childTnLst>
                                    <p:set>
                                      <p:cBhvr>
                                        <p:cTn id="99" dur="1" fill="hold">
                                          <p:stCondLst>
                                            <p:cond delay="0"/>
                                          </p:stCondLst>
                                        </p:cTn>
                                        <p:tgtEl>
                                          <p:spTgt spid="21"/>
                                        </p:tgtEl>
                                        <p:attrNameLst>
                                          <p:attrName>style.visibility</p:attrName>
                                        </p:attrNameLst>
                                      </p:cBhvr>
                                      <p:to>
                                        <p:strVal val="visible"/>
                                      </p:to>
                                    </p:set>
                                    <p:anim calcmode="lin" valueType="num">
                                      <p:cBhvr additive="base">
                                        <p:cTn id="100" dur="500" fill="hold"/>
                                        <p:tgtEl>
                                          <p:spTgt spid="21"/>
                                        </p:tgtEl>
                                        <p:attrNameLst>
                                          <p:attrName>ppt_x</p:attrName>
                                        </p:attrNameLst>
                                      </p:cBhvr>
                                      <p:tavLst>
                                        <p:tav tm="0">
                                          <p:val>
                                            <p:strVal val="1+#ppt_w/2"/>
                                          </p:val>
                                        </p:tav>
                                        <p:tav tm="100000">
                                          <p:val>
                                            <p:strVal val="#ppt_x"/>
                                          </p:val>
                                        </p:tav>
                                      </p:tavLst>
                                    </p:anim>
                                    <p:anim calcmode="lin" valueType="num">
                                      <p:cBhvr additive="base">
                                        <p:cTn id="101"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41" presetClass="entr" presetSubtype="0" fill="hold" grpId="0" nodeType="clickEffect">
                                  <p:stCondLst>
                                    <p:cond delay="0"/>
                                  </p:stCondLst>
                                  <p:iterate type="lt">
                                    <p:tmPct val="10000"/>
                                  </p:iterate>
                                  <p:childTnLst>
                                    <p:set>
                                      <p:cBhvr>
                                        <p:cTn id="105" dur="1" fill="hold">
                                          <p:stCondLst>
                                            <p:cond delay="0"/>
                                          </p:stCondLst>
                                        </p:cTn>
                                        <p:tgtEl>
                                          <p:spTgt spid="22"/>
                                        </p:tgtEl>
                                        <p:attrNameLst>
                                          <p:attrName>style.visibility</p:attrName>
                                        </p:attrNameLst>
                                      </p:cBhvr>
                                      <p:to>
                                        <p:strVal val="visible"/>
                                      </p:to>
                                    </p:set>
                                    <p:anim calcmode="lin" valueType="num">
                                      <p:cBhvr>
                                        <p:cTn id="106"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07" dur="500" fill="hold"/>
                                        <p:tgtEl>
                                          <p:spTgt spid="22"/>
                                        </p:tgtEl>
                                        <p:attrNameLst>
                                          <p:attrName>ppt_y</p:attrName>
                                        </p:attrNameLst>
                                      </p:cBhvr>
                                      <p:tavLst>
                                        <p:tav tm="0">
                                          <p:val>
                                            <p:strVal val="#ppt_y"/>
                                          </p:val>
                                        </p:tav>
                                        <p:tav tm="100000">
                                          <p:val>
                                            <p:strVal val="#ppt_y"/>
                                          </p:val>
                                        </p:tav>
                                      </p:tavLst>
                                    </p:anim>
                                    <p:anim calcmode="lin" valueType="num">
                                      <p:cBhvr>
                                        <p:cTn id="108"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09"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10" dur="500" tmFilter="0,0; .5, 1; 1, 1"/>
                                        <p:tgtEl>
                                          <p:spTgt spid="22"/>
                                        </p:tgtEl>
                                      </p:cBhvr>
                                    </p:animEffect>
                                  </p:childTnLst>
                                </p:cTn>
                              </p:par>
                            </p:childTnLst>
                          </p:cTn>
                        </p:par>
                      </p:childTnLst>
                    </p:cTn>
                  </p:par>
                  <p:par>
                    <p:cTn id="111" fill="hold">
                      <p:stCondLst>
                        <p:cond delay="indefinite"/>
                      </p:stCondLst>
                      <p:childTnLst>
                        <p:par>
                          <p:cTn id="112" fill="hold">
                            <p:stCondLst>
                              <p:cond delay="0"/>
                            </p:stCondLst>
                            <p:childTnLst>
                              <p:par>
                                <p:cTn id="113" presetID="41" presetClass="entr" presetSubtype="0" fill="hold" grpId="0" nodeType="clickEffect">
                                  <p:stCondLst>
                                    <p:cond delay="0"/>
                                  </p:stCondLst>
                                  <p:iterate type="lt">
                                    <p:tmPct val="10000"/>
                                  </p:iterate>
                                  <p:childTnLst>
                                    <p:set>
                                      <p:cBhvr>
                                        <p:cTn id="114" dur="1" fill="hold">
                                          <p:stCondLst>
                                            <p:cond delay="0"/>
                                          </p:stCondLst>
                                        </p:cTn>
                                        <p:tgtEl>
                                          <p:spTgt spid="422918"/>
                                        </p:tgtEl>
                                        <p:attrNameLst>
                                          <p:attrName>style.visibility</p:attrName>
                                        </p:attrNameLst>
                                      </p:cBhvr>
                                      <p:to>
                                        <p:strVal val="visible"/>
                                      </p:to>
                                    </p:set>
                                    <p:anim calcmode="lin" valueType="num">
                                      <p:cBhvr>
                                        <p:cTn id="115" dur="500" fill="hold"/>
                                        <p:tgtEl>
                                          <p:spTgt spid="422918"/>
                                        </p:tgtEl>
                                        <p:attrNameLst>
                                          <p:attrName>ppt_x</p:attrName>
                                        </p:attrNameLst>
                                      </p:cBhvr>
                                      <p:tavLst>
                                        <p:tav tm="0">
                                          <p:val>
                                            <p:strVal val="#ppt_x"/>
                                          </p:val>
                                        </p:tav>
                                        <p:tav tm="50000">
                                          <p:val>
                                            <p:strVal val="#ppt_x+.1"/>
                                          </p:val>
                                        </p:tav>
                                        <p:tav tm="100000">
                                          <p:val>
                                            <p:strVal val="#ppt_x"/>
                                          </p:val>
                                        </p:tav>
                                      </p:tavLst>
                                    </p:anim>
                                    <p:anim calcmode="lin" valueType="num">
                                      <p:cBhvr>
                                        <p:cTn id="116" dur="500" fill="hold"/>
                                        <p:tgtEl>
                                          <p:spTgt spid="422918"/>
                                        </p:tgtEl>
                                        <p:attrNameLst>
                                          <p:attrName>ppt_y</p:attrName>
                                        </p:attrNameLst>
                                      </p:cBhvr>
                                      <p:tavLst>
                                        <p:tav tm="0">
                                          <p:val>
                                            <p:strVal val="#ppt_y"/>
                                          </p:val>
                                        </p:tav>
                                        <p:tav tm="100000">
                                          <p:val>
                                            <p:strVal val="#ppt_y"/>
                                          </p:val>
                                        </p:tav>
                                      </p:tavLst>
                                    </p:anim>
                                    <p:anim calcmode="lin" valueType="num">
                                      <p:cBhvr>
                                        <p:cTn id="117" dur="500" fill="hold"/>
                                        <p:tgtEl>
                                          <p:spTgt spid="422918"/>
                                        </p:tgtEl>
                                        <p:attrNameLst>
                                          <p:attrName>ppt_h</p:attrName>
                                        </p:attrNameLst>
                                      </p:cBhvr>
                                      <p:tavLst>
                                        <p:tav tm="0">
                                          <p:val>
                                            <p:strVal val="#ppt_h/10"/>
                                          </p:val>
                                        </p:tav>
                                        <p:tav tm="50000">
                                          <p:val>
                                            <p:strVal val="#ppt_h+.01"/>
                                          </p:val>
                                        </p:tav>
                                        <p:tav tm="100000">
                                          <p:val>
                                            <p:strVal val="#ppt_h"/>
                                          </p:val>
                                        </p:tav>
                                      </p:tavLst>
                                    </p:anim>
                                    <p:anim calcmode="lin" valueType="num">
                                      <p:cBhvr>
                                        <p:cTn id="118" dur="500" fill="hold"/>
                                        <p:tgtEl>
                                          <p:spTgt spid="422918"/>
                                        </p:tgtEl>
                                        <p:attrNameLst>
                                          <p:attrName>ppt_w</p:attrName>
                                        </p:attrNameLst>
                                      </p:cBhvr>
                                      <p:tavLst>
                                        <p:tav tm="0">
                                          <p:val>
                                            <p:strVal val="#ppt_w/10"/>
                                          </p:val>
                                        </p:tav>
                                        <p:tav tm="50000">
                                          <p:val>
                                            <p:strVal val="#ppt_w+.01"/>
                                          </p:val>
                                        </p:tav>
                                        <p:tav tm="100000">
                                          <p:val>
                                            <p:strVal val="#ppt_w"/>
                                          </p:val>
                                        </p:tav>
                                      </p:tavLst>
                                    </p:anim>
                                    <p:animEffect transition="in" filter="fade">
                                      <p:cBhvr>
                                        <p:cTn id="119" dur="500" tmFilter="0,0; .5, 1; 1, 1"/>
                                        <p:tgtEl>
                                          <p:spTgt spid="422918"/>
                                        </p:tgtEl>
                                      </p:cBhvr>
                                    </p:animEffect>
                                  </p:childTnLst>
                                </p:cTn>
                              </p:par>
                            </p:childTnLst>
                          </p:cTn>
                        </p:par>
                      </p:childTnLst>
                    </p:cTn>
                  </p:par>
                  <p:par>
                    <p:cTn id="120" fill="hold">
                      <p:stCondLst>
                        <p:cond delay="indefinite"/>
                      </p:stCondLst>
                      <p:childTnLst>
                        <p:par>
                          <p:cTn id="121" fill="hold">
                            <p:stCondLst>
                              <p:cond delay="0"/>
                            </p:stCondLst>
                            <p:childTnLst>
                              <p:par>
                                <p:cTn id="122" presetID="2" presetClass="entr" presetSubtype="2" fill="hold" nodeType="clickEffect">
                                  <p:stCondLst>
                                    <p:cond delay="0"/>
                                  </p:stCondLst>
                                  <p:childTnLst>
                                    <p:set>
                                      <p:cBhvr>
                                        <p:cTn id="123" dur="1" fill="hold">
                                          <p:stCondLst>
                                            <p:cond delay="0"/>
                                          </p:stCondLst>
                                        </p:cTn>
                                        <p:tgtEl>
                                          <p:spTgt spid="23"/>
                                        </p:tgtEl>
                                        <p:attrNameLst>
                                          <p:attrName>style.visibility</p:attrName>
                                        </p:attrNameLst>
                                      </p:cBhvr>
                                      <p:to>
                                        <p:strVal val="visible"/>
                                      </p:to>
                                    </p:set>
                                    <p:anim calcmode="lin" valueType="num">
                                      <p:cBhvr additive="base">
                                        <p:cTn id="124" dur="500" fill="hold"/>
                                        <p:tgtEl>
                                          <p:spTgt spid="23"/>
                                        </p:tgtEl>
                                        <p:attrNameLst>
                                          <p:attrName>ppt_x</p:attrName>
                                        </p:attrNameLst>
                                      </p:cBhvr>
                                      <p:tavLst>
                                        <p:tav tm="0">
                                          <p:val>
                                            <p:strVal val="1+#ppt_w/2"/>
                                          </p:val>
                                        </p:tav>
                                        <p:tav tm="100000">
                                          <p:val>
                                            <p:strVal val="#ppt_x"/>
                                          </p:val>
                                        </p:tav>
                                      </p:tavLst>
                                    </p:anim>
                                    <p:anim calcmode="lin" valueType="num">
                                      <p:cBhvr additive="base">
                                        <p:cTn id="125"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126" fill="hold">
                      <p:stCondLst>
                        <p:cond delay="indefinite"/>
                      </p:stCondLst>
                      <p:childTnLst>
                        <p:par>
                          <p:cTn id="127" fill="hold">
                            <p:stCondLst>
                              <p:cond delay="0"/>
                            </p:stCondLst>
                            <p:childTnLst>
                              <p:par>
                                <p:cTn id="128" presetID="41" presetClass="entr" presetSubtype="0" fill="hold" grpId="0" nodeType="clickEffect">
                                  <p:stCondLst>
                                    <p:cond delay="0"/>
                                  </p:stCondLst>
                                  <p:iterate type="lt">
                                    <p:tmPct val="10000"/>
                                  </p:iterate>
                                  <p:childTnLst>
                                    <p:set>
                                      <p:cBhvr>
                                        <p:cTn id="129" dur="1" fill="hold">
                                          <p:stCondLst>
                                            <p:cond delay="0"/>
                                          </p:stCondLst>
                                        </p:cTn>
                                        <p:tgtEl>
                                          <p:spTgt spid="25"/>
                                        </p:tgtEl>
                                        <p:attrNameLst>
                                          <p:attrName>style.visibility</p:attrName>
                                        </p:attrNameLst>
                                      </p:cBhvr>
                                      <p:to>
                                        <p:strVal val="visible"/>
                                      </p:to>
                                    </p:set>
                                    <p:anim calcmode="lin" valueType="num">
                                      <p:cBhvr>
                                        <p:cTn id="130"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131" dur="500" fill="hold"/>
                                        <p:tgtEl>
                                          <p:spTgt spid="25"/>
                                        </p:tgtEl>
                                        <p:attrNameLst>
                                          <p:attrName>ppt_y</p:attrName>
                                        </p:attrNameLst>
                                      </p:cBhvr>
                                      <p:tavLst>
                                        <p:tav tm="0">
                                          <p:val>
                                            <p:strVal val="#ppt_y"/>
                                          </p:val>
                                        </p:tav>
                                        <p:tav tm="100000">
                                          <p:val>
                                            <p:strVal val="#ppt_y"/>
                                          </p:val>
                                        </p:tav>
                                      </p:tavLst>
                                    </p:anim>
                                    <p:anim calcmode="lin" valueType="num">
                                      <p:cBhvr>
                                        <p:cTn id="132"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33"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34" dur="500" tmFilter="0,0; .5, 1; 1, 1"/>
                                        <p:tgtEl>
                                          <p:spTgt spid="25"/>
                                        </p:tgtEl>
                                      </p:cBhvr>
                                    </p:animEffect>
                                  </p:childTnLst>
                                </p:cTn>
                              </p:par>
                            </p:childTnLst>
                          </p:cTn>
                        </p:par>
                      </p:childTnLst>
                    </p:cTn>
                  </p:par>
                  <p:par>
                    <p:cTn id="135" fill="hold">
                      <p:stCondLst>
                        <p:cond delay="indefinite"/>
                      </p:stCondLst>
                      <p:childTnLst>
                        <p:par>
                          <p:cTn id="136" fill="hold">
                            <p:stCondLst>
                              <p:cond delay="0"/>
                            </p:stCondLst>
                            <p:childTnLst>
                              <p:par>
                                <p:cTn id="137" presetID="41" presetClass="entr" presetSubtype="0" fill="hold" grpId="0" nodeType="clickEffect">
                                  <p:stCondLst>
                                    <p:cond delay="0"/>
                                  </p:stCondLst>
                                  <p:iterate type="lt">
                                    <p:tmPct val="10000"/>
                                  </p:iterate>
                                  <p:childTnLst>
                                    <p:set>
                                      <p:cBhvr>
                                        <p:cTn id="138" dur="1" fill="hold">
                                          <p:stCondLst>
                                            <p:cond delay="0"/>
                                          </p:stCondLst>
                                        </p:cTn>
                                        <p:tgtEl>
                                          <p:spTgt spid="422925"/>
                                        </p:tgtEl>
                                        <p:attrNameLst>
                                          <p:attrName>style.visibility</p:attrName>
                                        </p:attrNameLst>
                                      </p:cBhvr>
                                      <p:to>
                                        <p:strVal val="visible"/>
                                      </p:to>
                                    </p:set>
                                    <p:anim calcmode="lin" valueType="num">
                                      <p:cBhvr>
                                        <p:cTn id="139" dur="500" fill="hold"/>
                                        <p:tgtEl>
                                          <p:spTgt spid="422925"/>
                                        </p:tgtEl>
                                        <p:attrNameLst>
                                          <p:attrName>ppt_x</p:attrName>
                                        </p:attrNameLst>
                                      </p:cBhvr>
                                      <p:tavLst>
                                        <p:tav tm="0">
                                          <p:val>
                                            <p:strVal val="#ppt_x"/>
                                          </p:val>
                                        </p:tav>
                                        <p:tav tm="50000">
                                          <p:val>
                                            <p:strVal val="#ppt_x+.1"/>
                                          </p:val>
                                        </p:tav>
                                        <p:tav tm="100000">
                                          <p:val>
                                            <p:strVal val="#ppt_x"/>
                                          </p:val>
                                        </p:tav>
                                      </p:tavLst>
                                    </p:anim>
                                    <p:anim calcmode="lin" valueType="num">
                                      <p:cBhvr>
                                        <p:cTn id="140" dur="500" fill="hold"/>
                                        <p:tgtEl>
                                          <p:spTgt spid="422925"/>
                                        </p:tgtEl>
                                        <p:attrNameLst>
                                          <p:attrName>ppt_y</p:attrName>
                                        </p:attrNameLst>
                                      </p:cBhvr>
                                      <p:tavLst>
                                        <p:tav tm="0">
                                          <p:val>
                                            <p:strVal val="#ppt_y"/>
                                          </p:val>
                                        </p:tav>
                                        <p:tav tm="100000">
                                          <p:val>
                                            <p:strVal val="#ppt_y"/>
                                          </p:val>
                                        </p:tav>
                                      </p:tavLst>
                                    </p:anim>
                                    <p:anim calcmode="lin" valueType="num">
                                      <p:cBhvr>
                                        <p:cTn id="141" dur="500" fill="hold"/>
                                        <p:tgtEl>
                                          <p:spTgt spid="422925"/>
                                        </p:tgtEl>
                                        <p:attrNameLst>
                                          <p:attrName>ppt_h</p:attrName>
                                        </p:attrNameLst>
                                      </p:cBhvr>
                                      <p:tavLst>
                                        <p:tav tm="0">
                                          <p:val>
                                            <p:strVal val="#ppt_h/10"/>
                                          </p:val>
                                        </p:tav>
                                        <p:tav tm="50000">
                                          <p:val>
                                            <p:strVal val="#ppt_h+.01"/>
                                          </p:val>
                                        </p:tav>
                                        <p:tav tm="100000">
                                          <p:val>
                                            <p:strVal val="#ppt_h"/>
                                          </p:val>
                                        </p:tav>
                                      </p:tavLst>
                                    </p:anim>
                                    <p:anim calcmode="lin" valueType="num">
                                      <p:cBhvr>
                                        <p:cTn id="142" dur="500" fill="hold"/>
                                        <p:tgtEl>
                                          <p:spTgt spid="422925"/>
                                        </p:tgtEl>
                                        <p:attrNameLst>
                                          <p:attrName>ppt_w</p:attrName>
                                        </p:attrNameLst>
                                      </p:cBhvr>
                                      <p:tavLst>
                                        <p:tav tm="0">
                                          <p:val>
                                            <p:strVal val="#ppt_w/10"/>
                                          </p:val>
                                        </p:tav>
                                        <p:tav tm="50000">
                                          <p:val>
                                            <p:strVal val="#ppt_w+.01"/>
                                          </p:val>
                                        </p:tav>
                                        <p:tav tm="100000">
                                          <p:val>
                                            <p:strVal val="#ppt_w"/>
                                          </p:val>
                                        </p:tav>
                                      </p:tavLst>
                                    </p:anim>
                                    <p:animEffect transition="in" filter="fade">
                                      <p:cBhvr>
                                        <p:cTn id="143" dur="500" tmFilter="0,0; .5, 1; 1, 1"/>
                                        <p:tgtEl>
                                          <p:spTgt spid="422925"/>
                                        </p:tgtEl>
                                      </p:cBhvr>
                                    </p:animEffect>
                                  </p:childTnLst>
                                </p:cTn>
                              </p:par>
                            </p:childTnLst>
                          </p:cTn>
                        </p:par>
                      </p:childTnLst>
                    </p:cTn>
                  </p:par>
                  <p:par>
                    <p:cTn id="144" fill="hold">
                      <p:stCondLst>
                        <p:cond delay="indefinite"/>
                      </p:stCondLst>
                      <p:childTnLst>
                        <p:par>
                          <p:cTn id="145" fill="hold">
                            <p:stCondLst>
                              <p:cond delay="0"/>
                            </p:stCondLst>
                            <p:childTnLst>
                              <p:par>
                                <p:cTn id="146" presetID="2" presetClass="entr" presetSubtype="2" fill="hold" nodeType="clickEffect">
                                  <p:stCondLst>
                                    <p:cond delay="0"/>
                                  </p:stCondLst>
                                  <p:childTnLst>
                                    <p:set>
                                      <p:cBhvr>
                                        <p:cTn id="147" dur="1" fill="hold">
                                          <p:stCondLst>
                                            <p:cond delay="0"/>
                                          </p:stCondLst>
                                        </p:cTn>
                                        <p:tgtEl>
                                          <p:spTgt spid="26"/>
                                        </p:tgtEl>
                                        <p:attrNameLst>
                                          <p:attrName>style.visibility</p:attrName>
                                        </p:attrNameLst>
                                      </p:cBhvr>
                                      <p:to>
                                        <p:strVal val="visible"/>
                                      </p:to>
                                    </p:set>
                                    <p:anim calcmode="lin" valueType="num">
                                      <p:cBhvr additive="base">
                                        <p:cTn id="148" dur="500" fill="hold"/>
                                        <p:tgtEl>
                                          <p:spTgt spid="26"/>
                                        </p:tgtEl>
                                        <p:attrNameLst>
                                          <p:attrName>ppt_x</p:attrName>
                                        </p:attrNameLst>
                                      </p:cBhvr>
                                      <p:tavLst>
                                        <p:tav tm="0">
                                          <p:val>
                                            <p:strVal val="1+#ppt_w/2"/>
                                          </p:val>
                                        </p:tav>
                                        <p:tav tm="100000">
                                          <p:val>
                                            <p:strVal val="#ppt_x"/>
                                          </p:val>
                                        </p:tav>
                                      </p:tavLst>
                                    </p:anim>
                                    <p:anim calcmode="lin" valueType="num">
                                      <p:cBhvr additive="base">
                                        <p:cTn id="149"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150" fill="hold">
                      <p:stCondLst>
                        <p:cond delay="indefinite"/>
                      </p:stCondLst>
                      <p:childTnLst>
                        <p:par>
                          <p:cTn id="151" fill="hold">
                            <p:stCondLst>
                              <p:cond delay="0"/>
                            </p:stCondLst>
                            <p:childTnLst>
                              <p:par>
                                <p:cTn id="152" presetID="41" presetClass="entr" presetSubtype="0" fill="hold" grpId="0" nodeType="clickEffect">
                                  <p:stCondLst>
                                    <p:cond delay="0"/>
                                  </p:stCondLst>
                                  <p:iterate type="lt">
                                    <p:tmPct val="10000"/>
                                  </p:iterate>
                                  <p:childTnLst>
                                    <p:set>
                                      <p:cBhvr>
                                        <p:cTn id="153" dur="1" fill="hold">
                                          <p:stCondLst>
                                            <p:cond delay="0"/>
                                          </p:stCondLst>
                                        </p:cTn>
                                        <p:tgtEl>
                                          <p:spTgt spid="27"/>
                                        </p:tgtEl>
                                        <p:attrNameLst>
                                          <p:attrName>style.visibility</p:attrName>
                                        </p:attrNameLst>
                                      </p:cBhvr>
                                      <p:to>
                                        <p:strVal val="visible"/>
                                      </p:to>
                                    </p:set>
                                    <p:anim calcmode="lin" valueType="num">
                                      <p:cBhvr>
                                        <p:cTn id="154"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155" dur="500" fill="hold"/>
                                        <p:tgtEl>
                                          <p:spTgt spid="27"/>
                                        </p:tgtEl>
                                        <p:attrNameLst>
                                          <p:attrName>ppt_y</p:attrName>
                                        </p:attrNameLst>
                                      </p:cBhvr>
                                      <p:tavLst>
                                        <p:tav tm="0">
                                          <p:val>
                                            <p:strVal val="#ppt_y"/>
                                          </p:val>
                                        </p:tav>
                                        <p:tav tm="100000">
                                          <p:val>
                                            <p:strVal val="#ppt_y"/>
                                          </p:val>
                                        </p:tav>
                                      </p:tavLst>
                                    </p:anim>
                                    <p:anim calcmode="lin" valueType="num">
                                      <p:cBhvr>
                                        <p:cTn id="156"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57"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58" dur="500" tmFilter="0,0; .5, 1; 1, 1"/>
                                        <p:tgtEl>
                                          <p:spTgt spid="27"/>
                                        </p:tgtEl>
                                      </p:cBhvr>
                                    </p:animEffect>
                                  </p:childTnLst>
                                </p:cTn>
                              </p:par>
                            </p:childTnLst>
                          </p:cTn>
                        </p:par>
                      </p:childTnLst>
                    </p:cTn>
                  </p:par>
                  <p:par>
                    <p:cTn id="159" fill="hold">
                      <p:stCondLst>
                        <p:cond delay="indefinite"/>
                      </p:stCondLst>
                      <p:childTnLst>
                        <p:par>
                          <p:cTn id="160" fill="hold">
                            <p:stCondLst>
                              <p:cond delay="0"/>
                            </p:stCondLst>
                            <p:childTnLst>
                              <p:par>
                                <p:cTn id="161" presetID="41" presetClass="entr" presetSubtype="0" fill="hold" grpId="0" nodeType="clickEffect">
                                  <p:stCondLst>
                                    <p:cond delay="0"/>
                                  </p:stCondLst>
                                  <p:iterate type="lt">
                                    <p:tmPct val="10000"/>
                                  </p:iterate>
                                  <p:childTnLst>
                                    <p:set>
                                      <p:cBhvr>
                                        <p:cTn id="162" dur="1" fill="hold">
                                          <p:stCondLst>
                                            <p:cond delay="0"/>
                                          </p:stCondLst>
                                        </p:cTn>
                                        <p:tgtEl>
                                          <p:spTgt spid="422920"/>
                                        </p:tgtEl>
                                        <p:attrNameLst>
                                          <p:attrName>style.visibility</p:attrName>
                                        </p:attrNameLst>
                                      </p:cBhvr>
                                      <p:to>
                                        <p:strVal val="visible"/>
                                      </p:to>
                                    </p:set>
                                    <p:anim calcmode="lin" valueType="num">
                                      <p:cBhvr>
                                        <p:cTn id="163" dur="500" fill="hold"/>
                                        <p:tgtEl>
                                          <p:spTgt spid="422920"/>
                                        </p:tgtEl>
                                        <p:attrNameLst>
                                          <p:attrName>ppt_x</p:attrName>
                                        </p:attrNameLst>
                                      </p:cBhvr>
                                      <p:tavLst>
                                        <p:tav tm="0">
                                          <p:val>
                                            <p:strVal val="#ppt_x"/>
                                          </p:val>
                                        </p:tav>
                                        <p:tav tm="50000">
                                          <p:val>
                                            <p:strVal val="#ppt_x+.1"/>
                                          </p:val>
                                        </p:tav>
                                        <p:tav tm="100000">
                                          <p:val>
                                            <p:strVal val="#ppt_x"/>
                                          </p:val>
                                        </p:tav>
                                      </p:tavLst>
                                    </p:anim>
                                    <p:anim calcmode="lin" valueType="num">
                                      <p:cBhvr>
                                        <p:cTn id="164" dur="500" fill="hold"/>
                                        <p:tgtEl>
                                          <p:spTgt spid="422920"/>
                                        </p:tgtEl>
                                        <p:attrNameLst>
                                          <p:attrName>ppt_y</p:attrName>
                                        </p:attrNameLst>
                                      </p:cBhvr>
                                      <p:tavLst>
                                        <p:tav tm="0">
                                          <p:val>
                                            <p:strVal val="#ppt_y"/>
                                          </p:val>
                                        </p:tav>
                                        <p:tav tm="100000">
                                          <p:val>
                                            <p:strVal val="#ppt_y"/>
                                          </p:val>
                                        </p:tav>
                                      </p:tavLst>
                                    </p:anim>
                                    <p:anim calcmode="lin" valueType="num">
                                      <p:cBhvr>
                                        <p:cTn id="165" dur="500" fill="hold"/>
                                        <p:tgtEl>
                                          <p:spTgt spid="422920"/>
                                        </p:tgtEl>
                                        <p:attrNameLst>
                                          <p:attrName>ppt_h</p:attrName>
                                        </p:attrNameLst>
                                      </p:cBhvr>
                                      <p:tavLst>
                                        <p:tav tm="0">
                                          <p:val>
                                            <p:strVal val="#ppt_h/10"/>
                                          </p:val>
                                        </p:tav>
                                        <p:tav tm="50000">
                                          <p:val>
                                            <p:strVal val="#ppt_h+.01"/>
                                          </p:val>
                                        </p:tav>
                                        <p:tav tm="100000">
                                          <p:val>
                                            <p:strVal val="#ppt_h"/>
                                          </p:val>
                                        </p:tav>
                                      </p:tavLst>
                                    </p:anim>
                                    <p:anim calcmode="lin" valueType="num">
                                      <p:cBhvr>
                                        <p:cTn id="166" dur="500" fill="hold"/>
                                        <p:tgtEl>
                                          <p:spTgt spid="422920"/>
                                        </p:tgtEl>
                                        <p:attrNameLst>
                                          <p:attrName>ppt_w</p:attrName>
                                        </p:attrNameLst>
                                      </p:cBhvr>
                                      <p:tavLst>
                                        <p:tav tm="0">
                                          <p:val>
                                            <p:strVal val="#ppt_w/10"/>
                                          </p:val>
                                        </p:tav>
                                        <p:tav tm="50000">
                                          <p:val>
                                            <p:strVal val="#ppt_w+.01"/>
                                          </p:val>
                                        </p:tav>
                                        <p:tav tm="100000">
                                          <p:val>
                                            <p:strVal val="#ppt_w"/>
                                          </p:val>
                                        </p:tav>
                                      </p:tavLst>
                                    </p:anim>
                                    <p:animEffect transition="in" filter="fade">
                                      <p:cBhvr>
                                        <p:cTn id="167" dur="500" tmFilter="0,0; .5, 1; 1, 1"/>
                                        <p:tgtEl>
                                          <p:spTgt spid="422920"/>
                                        </p:tgtEl>
                                      </p:cBhvr>
                                    </p:animEffect>
                                  </p:childTnLst>
                                </p:cTn>
                              </p:par>
                            </p:childTnLst>
                          </p:cTn>
                        </p:par>
                      </p:childTnLst>
                    </p:cTn>
                  </p:par>
                  <p:par>
                    <p:cTn id="168" fill="hold">
                      <p:stCondLst>
                        <p:cond delay="indefinite"/>
                      </p:stCondLst>
                      <p:childTnLst>
                        <p:par>
                          <p:cTn id="169" fill="hold">
                            <p:stCondLst>
                              <p:cond delay="0"/>
                            </p:stCondLst>
                            <p:childTnLst>
                              <p:par>
                                <p:cTn id="170" presetID="2" presetClass="entr" presetSubtype="2" fill="hold" nodeType="clickEffect">
                                  <p:stCondLst>
                                    <p:cond delay="0"/>
                                  </p:stCondLst>
                                  <p:childTnLst>
                                    <p:set>
                                      <p:cBhvr>
                                        <p:cTn id="171" dur="1" fill="hold">
                                          <p:stCondLst>
                                            <p:cond delay="0"/>
                                          </p:stCondLst>
                                        </p:cTn>
                                        <p:tgtEl>
                                          <p:spTgt spid="29"/>
                                        </p:tgtEl>
                                        <p:attrNameLst>
                                          <p:attrName>style.visibility</p:attrName>
                                        </p:attrNameLst>
                                      </p:cBhvr>
                                      <p:to>
                                        <p:strVal val="visible"/>
                                      </p:to>
                                    </p:set>
                                    <p:anim calcmode="lin" valueType="num">
                                      <p:cBhvr additive="base">
                                        <p:cTn id="172" dur="500" fill="hold"/>
                                        <p:tgtEl>
                                          <p:spTgt spid="29"/>
                                        </p:tgtEl>
                                        <p:attrNameLst>
                                          <p:attrName>ppt_x</p:attrName>
                                        </p:attrNameLst>
                                      </p:cBhvr>
                                      <p:tavLst>
                                        <p:tav tm="0">
                                          <p:val>
                                            <p:strVal val="1+#ppt_w/2"/>
                                          </p:val>
                                        </p:tav>
                                        <p:tav tm="100000">
                                          <p:val>
                                            <p:strVal val="#ppt_x"/>
                                          </p:val>
                                        </p:tav>
                                      </p:tavLst>
                                    </p:anim>
                                    <p:anim calcmode="lin" valueType="num">
                                      <p:cBhvr additive="base">
                                        <p:cTn id="173"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174" fill="hold">
                      <p:stCondLst>
                        <p:cond delay="indefinite"/>
                      </p:stCondLst>
                      <p:childTnLst>
                        <p:par>
                          <p:cTn id="175" fill="hold">
                            <p:stCondLst>
                              <p:cond delay="0"/>
                            </p:stCondLst>
                            <p:childTnLst>
                              <p:par>
                                <p:cTn id="176" presetID="41" presetClass="entr" presetSubtype="0" fill="hold" grpId="0" nodeType="clickEffect">
                                  <p:stCondLst>
                                    <p:cond delay="0"/>
                                  </p:stCondLst>
                                  <p:iterate type="lt">
                                    <p:tmPct val="10000"/>
                                  </p:iterate>
                                  <p:childTnLst>
                                    <p:set>
                                      <p:cBhvr>
                                        <p:cTn id="177" dur="1" fill="hold">
                                          <p:stCondLst>
                                            <p:cond delay="0"/>
                                          </p:stCondLst>
                                        </p:cTn>
                                        <p:tgtEl>
                                          <p:spTgt spid="28"/>
                                        </p:tgtEl>
                                        <p:attrNameLst>
                                          <p:attrName>style.visibility</p:attrName>
                                        </p:attrNameLst>
                                      </p:cBhvr>
                                      <p:to>
                                        <p:strVal val="visible"/>
                                      </p:to>
                                    </p:set>
                                    <p:anim calcmode="lin" valueType="num">
                                      <p:cBhvr>
                                        <p:cTn id="178"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179" dur="500" fill="hold"/>
                                        <p:tgtEl>
                                          <p:spTgt spid="28"/>
                                        </p:tgtEl>
                                        <p:attrNameLst>
                                          <p:attrName>ppt_y</p:attrName>
                                        </p:attrNameLst>
                                      </p:cBhvr>
                                      <p:tavLst>
                                        <p:tav tm="0">
                                          <p:val>
                                            <p:strVal val="#ppt_y"/>
                                          </p:val>
                                        </p:tav>
                                        <p:tav tm="100000">
                                          <p:val>
                                            <p:strVal val="#ppt_y"/>
                                          </p:val>
                                        </p:tav>
                                      </p:tavLst>
                                    </p:anim>
                                    <p:anim calcmode="lin" valueType="num">
                                      <p:cBhvr>
                                        <p:cTn id="180"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81"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82" dur="500" tmFilter="0,0; .5, 1; 1, 1"/>
                                        <p:tgtEl>
                                          <p:spTgt spid="28"/>
                                        </p:tgtEl>
                                      </p:cBhvr>
                                    </p:animEffect>
                                  </p:childTnLst>
                                </p:cTn>
                              </p:par>
                            </p:childTnLst>
                          </p:cTn>
                        </p:par>
                      </p:childTnLst>
                    </p:cTn>
                  </p:par>
                  <p:par>
                    <p:cTn id="183" fill="hold">
                      <p:stCondLst>
                        <p:cond delay="indefinite"/>
                      </p:stCondLst>
                      <p:childTnLst>
                        <p:par>
                          <p:cTn id="184" fill="hold">
                            <p:stCondLst>
                              <p:cond delay="0"/>
                            </p:stCondLst>
                            <p:childTnLst>
                              <p:par>
                                <p:cTn id="185" presetID="41" presetClass="entr" presetSubtype="0" fill="hold" grpId="0" nodeType="clickEffect">
                                  <p:stCondLst>
                                    <p:cond delay="0"/>
                                  </p:stCondLst>
                                  <p:iterate type="lt">
                                    <p:tmPct val="10000"/>
                                  </p:iterate>
                                  <p:childTnLst>
                                    <p:set>
                                      <p:cBhvr>
                                        <p:cTn id="186" dur="1" fill="hold">
                                          <p:stCondLst>
                                            <p:cond delay="0"/>
                                          </p:stCondLst>
                                        </p:cTn>
                                        <p:tgtEl>
                                          <p:spTgt spid="31"/>
                                        </p:tgtEl>
                                        <p:attrNameLst>
                                          <p:attrName>style.visibility</p:attrName>
                                        </p:attrNameLst>
                                      </p:cBhvr>
                                      <p:to>
                                        <p:strVal val="visible"/>
                                      </p:to>
                                    </p:set>
                                    <p:anim calcmode="lin" valueType="num">
                                      <p:cBhvr>
                                        <p:cTn id="187"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188" dur="500" fill="hold"/>
                                        <p:tgtEl>
                                          <p:spTgt spid="31"/>
                                        </p:tgtEl>
                                        <p:attrNameLst>
                                          <p:attrName>ppt_y</p:attrName>
                                        </p:attrNameLst>
                                      </p:cBhvr>
                                      <p:tavLst>
                                        <p:tav tm="0">
                                          <p:val>
                                            <p:strVal val="#ppt_y"/>
                                          </p:val>
                                        </p:tav>
                                        <p:tav tm="100000">
                                          <p:val>
                                            <p:strVal val="#ppt_y"/>
                                          </p:val>
                                        </p:tav>
                                      </p:tavLst>
                                    </p:anim>
                                    <p:anim calcmode="lin" valueType="num">
                                      <p:cBhvr>
                                        <p:cTn id="189"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90"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91" dur="500" tmFilter="0,0; .5, 1; 1, 1"/>
                                        <p:tgtEl>
                                          <p:spTgt spid="31"/>
                                        </p:tgtEl>
                                      </p:cBhvr>
                                    </p:animEffect>
                                  </p:childTnLst>
                                </p:cTn>
                              </p:par>
                            </p:childTnLst>
                          </p:cTn>
                        </p:par>
                      </p:childTnLst>
                    </p:cTn>
                  </p:par>
                  <p:par>
                    <p:cTn id="192" fill="hold">
                      <p:stCondLst>
                        <p:cond delay="indefinite"/>
                      </p:stCondLst>
                      <p:childTnLst>
                        <p:par>
                          <p:cTn id="193" fill="hold">
                            <p:stCondLst>
                              <p:cond delay="0"/>
                            </p:stCondLst>
                            <p:childTnLst>
                              <p:par>
                                <p:cTn id="194" presetID="2" presetClass="entr" presetSubtype="2" fill="hold" nodeType="clickEffect">
                                  <p:stCondLst>
                                    <p:cond delay="0"/>
                                  </p:stCondLst>
                                  <p:childTnLst>
                                    <p:set>
                                      <p:cBhvr>
                                        <p:cTn id="195" dur="1" fill="hold">
                                          <p:stCondLst>
                                            <p:cond delay="0"/>
                                          </p:stCondLst>
                                        </p:cTn>
                                        <p:tgtEl>
                                          <p:spTgt spid="30"/>
                                        </p:tgtEl>
                                        <p:attrNameLst>
                                          <p:attrName>style.visibility</p:attrName>
                                        </p:attrNameLst>
                                      </p:cBhvr>
                                      <p:to>
                                        <p:strVal val="visible"/>
                                      </p:to>
                                    </p:set>
                                    <p:anim calcmode="lin" valueType="num">
                                      <p:cBhvr additive="base">
                                        <p:cTn id="196" dur="500" fill="hold"/>
                                        <p:tgtEl>
                                          <p:spTgt spid="30"/>
                                        </p:tgtEl>
                                        <p:attrNameLst>
                                          <p:attrName>ppt_x</p:attrName>
                                        </p:attrNameLst>
                                      </p:cBhvr>
                                      <p:tavLst>
                                        <p:tav tm="0">
                                          <p:val>
                                            <p:strVal val="1+#ppt_w/2"/>
                                          </p:val>
                                        </p:tav>
                                        <p:tav tm="100000">
                                          <p:val>
                                            <p:strVal val="#ppt_x"/>
                                          </p:val>
                                        </p:tav>
                                      </p:tavLst>
                                    </p:anim>
                                    <p:anim calcmode="lin" valueType="num">
                                      <p:cBhvr additive="base">
                                        <p:cTn id="197"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198" fill="hold">
                      <p:stCondLst>
                        <p:cond delay="indefinite"/>
                      </p:stCondLst>
                      <p:childTnLst>
                        <p:par>
                          <p:cTn id="199" fill="hold">
                            <p:stCondLst>
                              <p:cond delay="0"/>
                            </p:stCondLst>
                            <p:childTnLst>
                              <p:par>
                                <p:cTn id="200" presetID="41" presetClass="entr" presetSubtype="0" fill="hold" grpId="0" nodeType="clickEffect">
                                  <p:stCondLst>
                                    <p:cond delay="0"/>
                                  </p:stCondLst>
                                  <p:iterate type="lt">
                                    <p:tmPct val="10000"/>
                                  </p:iterate>
                                  <p:childTnLst>
                                    <p:set>
                                      <p:cBhvr>
                                        <p:cTn id="201" dur="1" fill="hold">
                                          <p:stCondLst>
                                            <p:cond delay="0"/>
                                          </p:stCondLst>
                                        </p:cTn>
                                        <p:tgtEl>
                                          <p:spTgt spid="32"/>
                                        </p:tgtEl>
                                        <p:attrNameLst>
                                          <p:attrName>style.visibility</p:attrName>
                                        </p:attrNameLst>
                                      </p:cBhvr>
                                      <p:to>
                                        <p:strVal val="visible"/>
                                      </p:to>
                                    </p:set>
                                    <p:anim calcmode="lin" valueType="num">
                                      <p:cBhvr>
                                        <p:cTn id="202"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203" dur="500" fill="hold"/>
                                        <p:tgtEl>
                                          <p:spTgt spid="32"/>
                                        </p:tgtEl>
                                        <p:attrNameLst>
                                          <p:attrName>ppt_y</p:attrName>
                                        </p:attrNameLst>
                                      </p:cBhvr>
                                      <p:tavLst>
                                        <p:tav tm="0">
                                          <p:val>
                                            <p:strVal val="#ppt_y"/>
                                          </p:val>
                                        </p:tav>
                                        <p:tav tm="100000">
                                          <p:val>
                                            <p:strVal val="#ppt_y"/>
                                          </p:val>
                                        </p:tav>
                                      </p:tavLst>
                                    </p:anim>
                                    <p:anim calcmode="lin" valueType="num">
                                      <p:cBhvr>
                                        <p:cTn id="204"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205"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206" dur="500" tmFilter="0,0; .5, 1; 1, 1"/>
                                        <p:tgtEl>
                                          <p:spTgt spid="32"/>
                                        </p:tgtEl>
                                      </p:cBhvr>
                                    </p:animEffect>
                                  </p:childTnLst>
                                </p:cTn>
                              </p:par>
                            </p:childTnLst>
                          </p:cTn>
                        </p:par>
                      </p:childTnLst>
                    </p:cTn>
                  </p:par>
                  <p:par>
                    <p:cTn id="207" fill="hold">
                      <p:stCondLst>
                        <p:cond delay="indefinite"/>
                      </p:stCondLst>
                      <p:childTnLst>
                        <p:par>
                          <p:cTn id="208" fill="hold">
                            <p:stCondLst>
                              <p:cond delay="0"/>
                            </p:stCondLst>
                            <p:childTnLst>
                              <p:par>
                                <p:cTn id="209" presetID="2" presetClass="entr" presetSubtype="2" fill="hold" nodeType="clickEffect">
                                  <p:stCondLst>
                                    <p:cond delay="0"/>
                                  </p:stCondLst>
                                  <p:childTnLst>
                                    <p:set>
                                      <p:cBhvr>
                                        <p:cTn id="210" dur="1" fill="hold">
                                          <p:stCondLst>
                                            <p:cond delay="0"/>
                                          </p:stCondLst>
                                        </p:cTn>
                                        <p:tgtEl>
                                          <p:spTgt spid="33"/>
                                        </p:tgtEl>
                                        <p:attrNameLst>
                                          <p:attrName>style.visibility</p:attrName>
                                        </p:attrNameLst>
                                      </p:cBhvr>
                                      <p:to>
                                        <p:strVal val="visible"/>
                                      </p:to>
                                    </p:set>
                                    <p:anim calcmode="lin" valueType="num">
                                      <p:cBhvr additive="base">
                                        <p:cTn id="211" dur="500" fill="hold"/>
                                        <p:tgtEl>
                                          <p:spTgt spid="33"/>
                                        </p:tgtEl>
                                        <p:attrNameLst>
                                          <p:attrName>ppt_x</p:attrName>
                                        </p:attrNameLst>
                                      </p:cBhvr>
                                      <p:tavLst>
                                        <p:tav tm="0">
                                          <p:val>
                                            <p:strVal val="1+#ppt_w/2"/>
                                          </p:val>
                                        </p:tav>
                                        <p:tav tm="100000">
                                          <p:val>
                                            <p:strVal val="#ppt_x"/>
                                          </p:val>
                                        </p:tav>
                                      </p:tavLst>
                                    </p:anim>
                                    <p:anim calcmode="lin" valueType="num">
                                      <p:cBhvr additive="base">
                                        <p:cTn id="212"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213" fill="hold">
                      <p:stCondLst>
                        <p:cond delay="indefinite"/>
                      </p:stCondLst>
                      <p:childTnLst>
                        <p:par>
                          <p:cTn id="214" fill="hold">
                            <p:stCondLst>
                              <p:cond delay="0"/>
                            </p:stCondLst>
                            <p:childTnLst>
                              <p:par>
                                <p:cTn id="215" presetID="41" presetClass="entr" presetSubtype="0" fill="hold" grpId="0" nodeType="clickEffect" nodePh="1">
                                  <p:stCondLst>
                                    <p:cond delay="0"/>
                                  </p:stCondLst>
                                  <p:endCondLst>
                                    <p:cond evt="begin" delay="0">
                                      <p:tn val="215"/>
                                    </p:cond>
                                  </p:endCondLst>
                                  <p:iterate type="lt">
                                    <p:tmPct val="10000"/>
                                  </p:iterate>
                                  <p:childTnLst>
                                    <p:set>
                                      <p:cBhvr>
                                        <p:cTn id="216" dur="1" fill="hold">
                                          <p:stCondLst>
                                            <p:cond delay="0"/>
                                          </p:stCondLst>
                                        </p:cTn>
                                        <p:tgtEl>
                                          <p:spTgt spid="34"/>
                                        </p:tgtEl>
                                        <p:attrNameLst>
                                          <p:attrName>style.visibility</p:attrName>
                                        </p:attrNameLst>
                                      </p:cBhvr>
                                      <p:to>
                                        <p:strVal val="visible"/>
                                      </p:to>
                                    </p:set>
                                    <p:anim calcmode="lin" valueType="num">
                                      <p:cBhvr>
                                        <p:cTn id="21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218" dur="500" fill="hold"/>
                                        <p:tgtEl>
                                          <p:spTgt spid="34"/>
                                        </p:tgtEl>
                                        <p:attrNameLst>
                                          <p:attrName>ppt_y</p:attrName>
                                        </p:attrNameLst>
                                      </p:cBhvr>
                                      <p:tavLst>
                                        <p:tav tm="0">
                                          <p:val>
                                            <p:strVal val="#ppt_y"/>
                                          </p:val>
                                        </p:tav>
                                        <p:tav tm="100000">
                                          <p:val>
                                            <p:strVal val="#ppt_y"/>
                                          </p:val>
                                        </p:tav>
                                      </p:tavLst>
                                    </p:anim>
                                    <p:anim calcmode="lin" valueType="num">
                                      <p:cBhvr>
                                        <p:cTn id="21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22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221" dur="500" tmFilter="0,0; .5, 1; 1, 1"/>
                                        <p:tgtEl>
                                          <p:spTgt spid="34"/>
                                        </p:tgtEl>
                                      </p:cBhvr>
                                    </p:animEffect>
                                  </p:childTnLst>
                                </p:cTn>
                              </p:par>
                            </p:childTnLst>
                          </p:cTn>
                        </p:par>
                      </p:childTnLst>
                    </p:cTn>
                  </p:par>
                  <p:par>
                    <p:cTn id="222" fill="hold">
                      <p:stCondLst>
                        <p:cond delay="indefinite"/>
                      </p:stCondLst>
                      <p:childTnLst>
                        <p:par>
                          <p:cTn id="223" fill="hold">
                            <p:stCondLst>
                              <p:cond delay="0"/>
                            </p:stCondLst>
                            <p:childTnLst>
                              <p:par>
                                <p:cTn id="224" presetID="41" presetClass="entr" presetSubtype="0" fill="hold" grpId="0" nodeType="clickEffect">
                                  <p:stCondLst>
                                    <p:cond delay="0"/>
                                  </p:stCondLst>
                                  <p:iterate type="lt">
                                    <p:tmPct val="10000"/>
                                  </p:iterate>
                                  <p:childTnLst>
                                    <p:set>
                                      <p:cBhvr>
                                        <p:cTn id="225" dur="1" fill="hold">
                                          <p:stCondLst>
                                            <p:cond delay="0"/>
                                          </p:stCondLst>
                                        </p:cTn>
                                        <p:tgtEl>
                                          <p:spTgt spid="35"/>
                                        </p:tgtEl>
                                        <p:attrNameLst>
                                          <p:attrName>style.visibility</p:attrName>
                                        </p:attrNameLst>
                                      </p:cBhvr>
                                      <p:to>
                                        <p:strVal val="visible"/>
                                      </p:to>
                                    </p:set>
                                    <p:anim calcmode="lin" valueType="num">
                                      <p:cBhvr>
                                        <p:cTn id="226"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227" dur="500" fill="hold"/>
                                        <p:tgtEl>
                                          <p:spTgt spid="35"/>
                                        </p:tgtEl>
                                        <p:attrNameLst>
                                          <p:attrName>ppt_y</p:attrName>
                                        </p:attrNameLst>
                                      </p:cBhvr>
                                      <p:tavLst>
                                        <p:tav tm="0">
                                          <p:val>
                                            <p:strVal val="#ppt_y"/>
                                          </p:val>
                                        </p:tav>
                                        <p:tav tm="100000">
                                          <p:val>
                                            <p:strVal val="#ppt_y"/>
                                          </p:val>
                                        </p:tav>
                                      </p:tavLst>
                                    </p:anim>
                                    <p:anim calcmode="lin" valueType="num">
                                      <p:cBhvr>
                                        <p:cTn id="228"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229"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230" dur="500" tmFilter="0,0; .5, 1; 1, 1"/>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914" grpId="0" build="p" animBg="1"/>
      <p:bldP spid="422917" grpId="0"/>
      <p:bldP spid="422918" grpId="0"/>
      <p:bldP spid="422919" grpId="0"/>
      <p:bldP spid="422920" grpId="0"/>
      <p:bldP spid="422924" grpId="0"/>
      <p:bldP spid="422925" grpId="0"/>
      <p:bldP spid="13" grpId="0"/>
      <p:bldP spid="15" grpId="0"/>
      <p:bldP spid="17" grpId="0"/>
      <p:bldP spid="20" grpId="0"/>
      <p:bldP spid="22" grpId="0"/>
      <p:bldP spid="25" grpId="0"/>
      <p:bldP spid="27" grpId="0"/>
      <p:bldP spid="28" grpId="0"/>
      <p:bldP spid="31" grpId="0"/>
      <p:bldP spid="32" grpId="0"/>
      <p:bldP spid="34" grpId="0"/>
      <p:bldP spid="35"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2" name="Rectangle 4"/>
          <p:cNvSpPr>
            <a:spLocks noChangeArrowheads="1"/>
          </p:cNvSpPr>
          <p:nvPr/>
        </p:nvSpPr>
        <p:spPr bwMode="auto">
          <a:xfrm>
            <a:off x="609600" y="1600200"/>
            <a:ext cx="8153400" cy="1143000"/>
          </a:xfrm>
          <a:prstGeom prst="rect">
            <a:avLst/>
          </a:prstGeom>
          <a:noFill/>
          <a:ln w="9525">
            <a:noFill/>
            <a:miter lim="800000"/>
            <a:headEnd/>
            <a:tailEnd/>
          </a:ln>
          <a:effectLst/>
        </p:spPr>
        <p:txBody>
          <a:bodyPr anchor="ctr"/>
          <a:lstStyle/>
          <a:p>
            <a:pPr algn="ctr">
              <a:defRPr/>
            </a:pPr>
            <a:endParaRPr lang="en-US" sz="4400">
              <a:effectLst>
                <a:outerShdw blurRad="38100" dist="38100" dir="2700000" algn="tl">
                  <a:srgbClr val="C0C0C0"/>
                </a:outerShdw>
              </a:effectLst>
            </a:endParaRPr>
          </a:p>
        </p:txBody>
      </p:sp>
      <p:sp>
        <p:nvSpPr>
          <p:cNvPr id="109576" name="Rectangle 8"/>
          <p:cNvSpPr>
            <a:spLocks noChangeArrowheads="1"/>
          </p:cNvSpPr>
          <p:nvPr/>
        </p:nvSpPr>
        <p:spPr bwMode="auto">
          <a:xfrm>
            <a:off x="6000750" y="2867025"/>
            <a:ext cx="3076575" cy="1419225"/>
          </a:xfrm>
          <a:prstGeom prst="rect">
            <a:avLst/>
          </a:prstGeom>
          <a:noFill/>
          <a:ln w="9525">
            <a:noFill/>
            <a:miter lim="800000"/>
            <a:headEnd/>
            <a:tailEnd/>
          </a:ln>
          <a:effectLst/>
        </p:spPr>
        <p:txBody>
          <a:bodyPr wrap="none" anchor="ctr"/>
          <a:lstStyle/>
          <a:p>
            <a:pPr algn="ctr">
              <a:defRPr/>
            </a:pPr>
            <a:endParaRPr lang="en-US">
              <a:effectLst>
                <a:outerShdw blurRad="38100" dist="38100" dir="2700000" algn="tl">
                  <a:srgbClr val="C0C0C0"/>
                </a:outerShdw>
              </a:effectLst>
            </a:endParaRPr>
          </a:p>
        </p:txBody>
      </p:sp>
      <p:sp>
        <p:nvSpPr>
          <p:cNvPr id="109577" name="Rectangle 9"/>
          <p:cNvSpPr>
            <a:spLocks noChangeArrowheads="1"/>
          </p:cNvSpPr>
          <p:nvPr/>
        </p:nvSpPr>
        <p:spPr bwMode="auto">
          <a:xfrm>
            <a:off x="228600" y="2438400"/>
            <a:ext cx="990600" cy="2743200"/>
          </a:xfrm>
          <a:prstGeom prst="rect">
            <a:avLst/>
          </a:prstGeom>
          <a:noFill/>
          <a:ln w="9525">
            <a:noFill/>
            <a:miter lim="800000"/>
            <a:headEnd/>
            <a:tailEnd/>
          </a:ln>
          <a:effectLst/>
        </p:spPr>
        <p:txBody>
          <a:bodyPr wrap="none" anchor="ctr"/>
          <a:lstStyle/>
          <a:p>
            <a:pPr algn="ctr">
              <a:defRPr/>
            </a:pPr>
            <a:endParaRPr lang="en-US" sz="2000">
              <a:effectLst>
                <a:outerShdw blurRad="38100" dist="38100" dir="2700000" algn="tl">
                  <a:srgbClr val="C0C0C0"/>
                </a:outerShdw>
              </a:effectLst>
            </a:endParaRPr>
          </a:p>
        </p:txBody>
      </p:sp>
      <p:sp>
        <p:nvSpPr>
          <p:cNvPr id="109582" name="Rectangle 14"/>
          <p:cNvSpPr>
            <a:spLocks noChangeArrowheads="1"/>
          </p:cNvSpPr>
          <p:nvPr/>
        </p:nvSpPr>
        <p:spPr bwMode="auto">
          <a:xfrm>
            <a:off x="4283968" y="2924944"/>
            <a:ext cx="4076719" cy="923330"/>
          </a:xfrm>
          <a:prstGeom prst="rect">
            <a:avLst/>
          </a:prstGeom>
          <a:noFill/>
          <a:ln w="9525">
            <a:noFill/>
            <a:miter lim="800000"/>
            <a:headEnd/>
            <a:tailEnd/>
          </a:ln>
          <a:effectLst/>
        </p:spPr>
        <p:txBody>
          <a:bodyPr>
            <a:spAutoFit/>
          </a:bodyPr>
          <a:lstStyle/>
          <a:p>
            <a:pPr>
              <a:defRPr/>
            </a:pPr>
            <a:r>
              <a:rPr lang="ar-EG" sz="540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Sakkal Majalla" pitchFamily="2" charset="-78"/>
                <a:cs typeface="Sakkal Majalla" pitchFamily="2" charset="-78"/>
              </a:rPr>
              <a:t>بالنسبة </a:t>
            </a:r>
            <a:r>
              <a:rPr lang="ar-EG" sz="54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Sakkal Majalla" pitchFamily="2" charset="-78"/>
                <a:cs typeface="Sakkal Majalla" pitchFamily="2" charset="-78"/>
              </a:rPr>
              <a:t>ل</a:t>
            </a:r>
            <a:r>
              <a:rPr lang="ar-SA" sz="540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Sakkal Majalla" pitchFamily="2" charset="-78"/>
                <a:cs typeface="Sakkal Majalla" pitchFamily="2" charset="-78"/>
              </a:rPr>
              <a:t>ل</a:t>
            </a:r>
            <a:r>
              <a:rPr lang="ar-EG" sz="54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Sakkal Majalla" pitchFamily="2" charset="-78"/>
                <a:cs typeface="Sakkal Majalla" pitchFamily="2" charset="-78"/>
              </a:rPr>
              <a:t>رجل</a:t>
            </a:r>
            <a:endParaRPr lang="ar-EG" sz="5400" dirty="0">
              <a:effectLst>
                <a:outerShdw blurRad="38100" dist="38100" dir="2700000" algn="tl">
                  <a:srgbClr val="C0C0C0"/>
                </a:outerShdw>
              </a:effectLst>
              <a:latin typeface="Sakkal Majalla" pitchFamily="2" charset="-78"/>
              <a:cs typeface="Sakkal Majalla" pitchFamily="2" charset="-78"/>
            </a:endParaRPr>
          </a:p>
        </p:txBody>
      </p:sp>
      <p:sp>
        <p:nvSpPr>
          <p:cNvPr id="109595" name="Rectangle 27"/>
          <p:cNvSpPr>
            <a:spLocks noChangeArrowheads="1"/>
          </p:cNvSpPr>
          <p:nvPr/>
        </p:nvSpPr>
        <p:spPr bwMode="auto">
          <a:xfrm>
            <a:off x="0" y="2133600"/>
            <a:ext cx="990600" cy="2743200"/>
          </a:xfrm>
          <a:prstGeom prst="rect">
            <a:avLst/>
          </a:prstGeom>
          <a:noFill/>
          <a:ln w="9525">
            <a:noFill/>
            <a:miter lim="800000"/>
            <a:headEnd/>
            <a:tailEnd/>
          </a:ln>
          <a:effectLst/>
        </p:spPr>
        <p:txBody>
          <a:bodyPr wrap="none" anchor="ctr"/>
          <a:lstStyle/>
          <a:p>
            <a:pPr algn="ctr">
              <a:defRPr/>
            </a:pPr>
            <a:endParaRPr lang="en-US" sz="2000">
              <a:effectLst>
                <a:outerShdw blurRad="38100" dist="38100" dir="2700000" algn="tl">
                  <a:srgbClr val="C0C0C0"/>
                </a:outerShdw>
              </a:effectLst>
            </a:endParaRPr>
          </a:p>
        </p:txBody>
      </p:sp>
      <p:sp>
        <p:nvSpPr>
          <p:cNvPr id="17" name="مستطيل 16"/>
          <p:cNvSpPr/>
          <p:nvPr/>
        </p:nvSpPr>
        <p:spPr>
          <a:xfrm>
            <a:off x="0" y="228600"/>
            <a:ext cx="8820472" cy="1570038"/>
          </a:xfrm>
          <a:prstGeom prst="rect">
            <a:avLst/>
          </a:prstGeom>
        </p:spPr>
        <p:txBody>
          <a:bodyPr wrap="square">
            <a:spAutoFit/>
          </a:bodyPr>
          <a:lstStyle/>
          <a:p>
            <a:pPr>
              <a:defRPr/>
            </a:pPr>
            <a:r>
              <a:rPr lang="en-US" sz="4800" dirty="0">
                <a:effectLst>
                  <a:outerShdw blurRad="38100" dist="38100" dir="2700000" algn="tl">
                    <a:srgbClr val="000000"/>
                  </a:outerShdw>
                </a:effectLst>
                <a:latin typeface="Sakkal Majalla" pitchFamily="2" charset="-78"/>
                <a:cs typeface="Sakkal Majalla" pitchFamily="2" charset="-78"/>
              </a:rPr>
              <a:t> </a:t>
            </a:r>
            <a:r>
              <a:rPr lang="ar-EG" sz="4800" dirty="0">
                <a:effectLst>
                  <a:outerShdw blurRad="38100" dist="38100" dir="2700000" algn="tl">
                    <a:srgbClr val="000000"/>
                  </a:outerShdw>
                </a:effectLst>
                <a:latin typeface="Sakkal Majalla" pitchFamily="2" charset="-78"/>
                <a:cs typeface="Sakkal Majalla" pitchFamily="2" charset="-78"/>
              </a:rPr>
              <a:t>9</a:t>
            </a:r>
            <a:r>
              <a:rPr lang="en-US" sz="4800" dirty="0">
                <a:effectLst>
                  <a:outerShdw blurRad="38100" dist="38100" dir="2700000" algn="tl">
                    <a:srgbClr val="000000"/>
                  </a:outerShdw>
                </a:effectLst>
                <a:latin typeface="Sakkal Majalla" pitchFamily="2" charset="-78"/>
                <a:cs typeface="Sakkal Majalla" pitchFamily="2" charset="-78"/>
              </a:rPr>
              <a:t> </a:t>
            </a:r>
            <a:r>
              <a:rPr lang="ar-EG" sz="4800" dirty="0">
                <a:effectLst>
                  <a:outerShdw blurRad="38100" dist="38100" dir="2700000" algn="tl">
                    <a:srgbClr val="000000"/>
                  </a:outerShdw>
                </a:effectLst>
                <a:latin typeface="Sakkal Majalla" pitchFamily="2" charset="-78"/>
                <a:cs typeface="Sakkal Majalla" pitchFamily="2" charset="-78"/>
              </a:rPr>
              <a:t>-</a:t>
            </a:r>
            <a:r>
              <a:rPr lang="en-US" sz="4800" dirty="0">
                <a:effectLst>
                  <a:outerShdw blurRad="38100" dist="38100" dir="2700000" algn="tl">
                    <a:srgbClr val="000000"/>
                  </a:outerShdw>
                </a:effectLst>
                <a:latin typeface="Sakkal Majalla" pitchFamily="2" charset="-78"/>
                <a:cs typeface="Sakkal Majalla" pitchFamily="2" charset="-78"/>
              </a:rPr>
              <a:t> </a:t>
            </a:r>
            <a:r>
              <a:rPr lang="ar-EG" sz="4800" dirty="0">
                <a:solidFill>
                  <a:srgbClr val="FF0000"/>
                </a:solidFill>
                <a:effectLst>
                  <a:outerShdw blurRad="38100" dist="38100" dir="2700000" algn="tl">
                    <a:srgbClr val="000000"/>
                  </a:outerShdw>
                </a:effectLst>
                <a:latin typeface="Sakkal Majalla" pitchFamily="2" charset="-78"/>
                <a:cs typeface="Sakkal Majalla" pitchFamily="2" charset="-78"/>
              </a:rPr>
              <a:t>الأدوار الفطرية</a:t>
            </a:r>
          </a:p>
          <a:p>
            <a:pPr algn="ctr">
              <a:defRPr/>
            </a:pPr>
            <a:r>
              <a:rPr lang="en-US" sz="4800" dirty="0">
                <a:solidFill>
                  <a:srgbClr val="FF0000"/>
                </a:solidFill>
                <a:effectLst>
                  <a:outerShdw blurRad="38100" dist="38100" dir="2700000" algn="tl">
                    <a:srgbClr val="000000"/>
                  </a:outerShdw>
                </a:effectLst>
                <a:latin typeface="Sakkal Majalla" pitchFamily="2" charset="-78"/>
                <a:cs typeface="Sakkal Majalla" pitchFamily="2" charset="-78"/>
              </a:rPr>
              <a:t>Traditional Roles</a:t>
            </a:r>
            <a:endParaRPr lang="ar-EG" sz="4800" dirty="0">
              <a:solidFill>
                <a:srgbClr val="FF0000"/>
              </a:solidFill>
              <a:effectLst>
                <a:outerShdw blurRad="38100" dist="38100" dir="2700000" algn="tl">
                  <a:srgbClr val="000000"/>
                </a:outerShdw>
              </a:effectLst>
              <a:latin typeface="Sakkal Majalla" pitchFamily="2" charset="-78"/>
              <a:cs typeface="Sakkal Majalla" pitchFamily="2" charset="-78"/>
            </a:endParaRPr>
          </a:p>
        </p:txBody>
      </p:sp>
      <p:sp>
        <p:nvSpPr>
          <p:cNvPr id="18" name="AutoShape 9"/>
          <p:cNvSpPr>
            <a:spLocks/>
          </p:cNvSpPr>
          <p:nvPr/>
        </p:nvSpPr>
        <p:spPr bwMode="auto">
          <a:xfrm rot="5400000">
            <a:off x="4217951" y="-309424"/>
            <a:ext cx="852115" cy="5328594"/>
          </a:xfrm>
          <a:prstGeom prst="leftBrace">
            <a:avLst>
              <a:gd name="adj1" fmla="val 93944"/>
              <a:gd name="adj2" fmla="val 48440"/>
            </a:avLst>
          </a:prstGeom>
          <a:noFill/>
          <a:ln w="101600">
            <a:solidFill>
              <a:srgbClr val="000000"/>
            </a:solidFill>
            <a:round/>
            <a:headEnd/>
            <a:tailEnd/>
          </a:ln>
          <a:effectLst>
            <a:outerShdw dist="35921" dir="2700000" algn="ctr" rotWithShape="0">
              <a:schemeClr val="bg1"/>
            </a:outerShdw>
          </a:effectLst>
        </p:spPr>
        <p:txBody>
          <a:bodyPr wrap="none" anchor="ctr"/>
          <a:lstStyle/>
          <a:p>
            <a:pPr algn="ctr">
              <a:defRPr/>
            </a:pPr>
            <a:endParaRPr lang="en-US" b="0">
              <a:solidFill>
                <a:schemeClr val="accent1"/>
              </a:solidFill>
              <a:latin typeface="Arial" charset="0"/>
              <a:cs typeface="Arial" charset="0"/>
            </a:endParaRPr>
          </a:p>
        </p:txBody>
      </p:sp>
      <p:sp>
        <p:nvSpPr>
          <p:cNvPr id="19" name="Rectangle 14"/>
          <p:cNvSpPr>
            <a:spLocks noChangeArrowheads="1"/>
          </p:cNvSpPr>
          <p:nvPr/>
        </p:nvSpPr>
        <p:spPr bwMode="auto">
          <a:xfrm>
            <a:off x="-146328" y="2924944"/>
            <a:ext cx="4286280" cy="923330"/>
          </a:xfrm>
          <a:prstGeom prst="rect">
            <a:avLst/>
          </a:prstGeom>
          <a:noFill/>
          <a:ln w="9525">
            <a:noFill/>
            <a:miter lim="800000"/>
            <a:headEnd/>
            <a:tailEnd/>
          </a:ln>
          <a:effectLst/>
        </p:spPr>
        <p:txBody>
          <a:bodyPr>
            <a:spAutoFit/>
          </a:bodyPr>
          <a:lstStyle/>
          <a:p>
            <a:pPr>
              <a:defRPr/>
            </a:pPr>
            <a:r>
              <a:rPr lang="ar-EG" sz="540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Sakkal Majalla" pitchFamily="2" charset="-78"/>
                <a:cs typeface="Sakkal Majalla" pitchFamily="2" charset="-78"/>
              </a:rPr>
              <a:t>بالنسبة للمرأة</a:t>
            </a:r>
            <a:endParaRPr lang="ar-EG" sz="540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Sakkal Majalla" pitchFamily="2" charset="-78"/>
              <a:cs typeface="Sakkal Majalla" pitchFamily="2" charset="-78"/>
            </a:endParaRPr>
          </a:p>
        </p:txBody>
      </p:sp>
      <p:sp>
        <p:nvSpPr>
          <p:cNvPr id="22" name="Rectangle 14"/>
          <p:cNvSpPr>
            <a:spLocks noChangeArrowheads="1"/>
          </p:cNvSpPr>
          <p:nvPr/>
        </p:nvSpPr>
        <p:spPr bwMode="auto">
          <a:xfrm>
            <a:off x="4355976" y="4941168"/>
            <a:ext cx="3290901" cy="923330"/>
          </a:xfrm>
          <a:prstGeom prst="rect">
            <a:avLst/>
          </a:prstGeom>
          <a:noFill/>
          <a:ln w="9525">
            <a:noFill/>
            <a:miter lim="800000"/>
            <a:headEnd/>
            <a:tailEnd/>
          </a:ln>
          <a:effectLst/>
        </p:spPr>
        <p:txBody>
          <a:bodyPr>
            <a:spAutoFit/>
          </a:bodyPr>
          <a:lstStyle/>
          <a:p>
            <a:pPr>
              <a:defRPr/>
            </a:pPr>
            <a:r>
              <a:rPr lang="ar-EG" sz="540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Sakkal Majalla" pitchFamily="2" charset="-78"/>
                <a:cs typeface="Sakkal Majalla" pitchFamily="2" charset="-78"/>
              </a:rPr>
              <a:t>القوامة</a:t>
            </a:r>
            <a:endParaRPr lang="ar-EG" sz="5400" dirty="0">
              <a:effectLst>
                <a:outerShdw blurRad="38100" dist="38100" dir="2700000" algn="tl">
                  <a:srgbClr val="C0C0C0"/>
                </a:outerShdw>
              </a:effectLst>
              <a:latin typeface="Sakkal Majalla" pitchFamily="2" charset="-78"/>
              <a:cs typeface="Sakkal Majalla" pitchFamily="2" charset="-78"/>
            </a:endParaRPr>
          </a:p>
        </p:txBody>
      </p:sp>
      <p:sp>
        <p:nvSpPr>
          <p:cNvPr id="23" name="Rectangle 14"/>
          <p:cNvSpPr>
            <a:spLocks noChangeArrowheads="1"/>
          </p:cNvSpPr>
          <p:nvPr/>
        </p:nvSpPr>
        <p:spPr bwMode="auto">
          <a:xfrm>
            <a:off x="-74320" y="4941168"/>
            <a:ext cx="3290901" cy="923330"/>
          </a:xfrm>
          <a:prstGeom prst="rect">
            <a:avLst/>
          </a:prstGeom>
          <a:noFill/>
          <a:ln w="9525">
            <a:noFill/>
            <a:miter lim="800000"/>
            <a:headEnd/>
            <a:tailEnd/>
          </a:ln>
          <a:effectLst/>
        </p:spPr>
        <p:txBody>
          <a:bodyPr>
            <a:spAutoFit/>
          </a:bodyPr>
          <a:lstStyle/>
          <a:p>
            <a:pPr>
              <a:defRPr/>
            </a:pPr>
            <a:r>
              <a:rPr lang="ar-EG" sz="540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Sakkal Majalla" pitchFamily="2" charset="-78"/>
                <a:cs typeface="Sakkal Majalla" pitchFamily="2" charset="-78"/>
              </a:rPr>
              <a:t>الأمومة</a:t>
            </a:r>
            <a:endParaRPr lang="ar-EG" sz="5400" dirty="0">
              <a:effectLst>
                <a:outerShdw blurRad="38100" dist="38100" dir="2700000" algn="tl">
                  <a:srgbClr val="C0C0C0"/>
                </a:outerShdw>
              </a:effectLst>
              <a:latin typeface="Sakkal Majalla" pitchFamily="2" charset="-78"/>
              <a:cs typeface="Sakkal Majalla" pitchFamily="2" charset="-78"/>
            </a:endParaRPr>
          </a:p>
        </p:txBody>
      </p:sp>
      <p:sp>
        <p:nvSpPr>
          <p:cNvPr id="24" name="Down Arrow 23"/>
          <p:cNvSpPr/>
          <p:nvPr/>
        </p:nvSpPr>
        <p:spPr>
          <a:xfrm>
            <a:off x="6353944" y="4000500"/>
            <a:ext cx="714375" cy="1000125"/>
          </a:xfrm>
          <a:prstGeom prst="downArrow">
            <a:avLst/>
          </a:prstGeom>
        </p:spPr>
        <p:style>
          <a:lnRef idx="3">
            <a:schemeClr val="lt1"/>
          </a:lnRef>
          <a:fillRef idx="1">
            <a:schemeClr val="dk1"/>
          </a:fillRef>
          <a:effectRef idx="1">
            <a:schemeClr val="dk1"/>
          </a:effectRef>
          <a:fontRef idx="minor">
            <a:schemeClr val="lt1"/>
          </a:fontRef>
        </p:style>
        <p:txBody>
          <a:bodyPr anchor="ctr"/>
          <a:lstStyle/>
          <a:p>
            <a:pPr algn="ctr">
              <a:defRPr/>
            </a:pPr>
            <a:endParaRPr lang="en-US" dirty="0">
              <a:solidFill>
                <a:srgbClr val="FF0000"/>
              </a:solidFill>
            </a:endParaRPr>
          </a:p>
        </p:txBody>
      </p:sp>
      <p:sp>
        <p:nvSpPr>
          <p:cNvPr id="25" name="Down Arrow 24"/>
          <p:cNvSpPr/>
          <p:nvPr/>
        </p:nvSpPr>
        <p:spPr>
          <a:xfrm>
            <a:off x="2109881" y="4000500"/>
            <a:ext cx="714375" cy="1000125"/>
          </a:xfrm>
          <a:prstGeom prst="downArrow">
            <a:avLst/>
          </a:prstGeom>
        </p:spPr>
        <p:style>
          <a:lnRef idx="3">
            <a:schemeClr val="lt1"/>
          </a:lnRef>
          <a:fillRef idx="1">
            <a:schemeClr val="dk1"/>
          </a:fillRef>
          <a:effectRef idx="1">
            <a:schemeClr val="dk1"/>
          </a:effectRef>
          <a:fontRef idx="minor">
            <a:schemeClr val="lt1"/>
          </a:fontRef>
        </p:style>
        <p:txBody>
          <a:bodyPr anchor="ctr"/>
          <a:lstStyle/>
          <a:p>
            <a:pPr algn="ctr">
              <a:defRPr/>
            </a:pPr>
            <a:endParaRPr lang="en-US" dirty="0">
              <a:solidFill>
                <a:srgbClr val="FF0000"/>
              </a:solidFill>
            </a:endParaRPr>
          </a:p>
        </p:txBody>
      </p:sp>
      <p:sp>
        <p:nvSpPr>
          <p:cNvPr id="14" name="Striped Right Arrow 13"/>
          <p:cNvSpPr/>
          <p:nvPr/>
        </p:nvSpPr>
        <p:spPr>
          <a:xfrm rot="10800000">
            <a:off x="3491880" y="404664"/>
            <a:ext cx="1857375" cy="500063"/>
          </a:xfrm>
          <a:prstGeom prst="stripedRightArrow">
            <a:avLst/>
          </a:prstGeom>
        </p:spPr>
        <p:style>
          <a:lnRef idx="2">
            <a:schemeClr val="dk1"/>
          </a:lnRef>
          <a:fillRef idx="1">
            <a:schemeClr val="lt1"/>
          </a:fillRef>
          <a:effectRef idx="0">
            <a:schemeClr val="dk1"/>
          </a:effectRef>
          <a:fontRef idx="minor">
            <a:schemeClr val="dk1"/>
          </a:fontRef>
        </p:style>
        <p:txBody>
          <a:bodyPr anchor="ctr"/>
          <a:lstStyle/>
          <a:p>
            <a:pPr algn="ctr">
              <a:defRPr/>
            </a:pPr>
            <a:endParaRPr lang="en-US"/>
          </a:p>
        </p:txBody>
      </p:sp>
      <p:sp>
        <p:nvSpPr>
          <p:cNvPr id="15" name="Rectangle 14"/>
          <p:cNvSpPr/>
          <p:nvPr/>
        </p:nvSpPr>
        <p:spPr>
          <a:xfrm>
            <a:off x="251520" y="188640"/>
            <a:ext cx="3105151" cy="830262"/>
          </a:xfrm>
          <a:prstGeom prst="rect">
            <a:avLst/>
          </a:prstGeom>
        </p:spPr>
        <p:txBody>
          <a:bodyPr>
            <a:spAutoFit/>
          </a:bodyPr>
          <a:lstStyle/>
          <a:p>
            <a:pPr>
              <a:defRPr/>
            </a:pPr>
            <a:r>
              <a:rPr lang="ar-EG" sz="4800" dirty="0">
                <a:solidFill>
                  <a:srgbClr val="FF0000"/>
                </a:solidFill>
                <a:effectLst>
                  <a:outerShdw blurRad="38100" dist="38100" dir="2700000" algn="tl">
                    <a:srgbClr val="000000"/>
                  </a:outerShdw>
                </a:effectLst>
                <a:latin typeface="Sakkal Majalla" pitchFamily="2" charset="-78"/>
                <a:cs typeface="Sakkal Majalla" pitchFamily="2" charset="-78"/>
              </a:rPr>
              <a:t>أدوار نمطية</a:t>
            </a:r>
            <a:endParaRPr lang="en-US" sz="4800" dirty="0">
              <a:latin typeface="Sakkal Majalla" pitchFamily="2" charset="-78"/>
              <a:cs typeface="Sakkal Majalla" pitchFamily="2" charset="-78"/>
            </a:endParaRPr>
          </a:p>
        </p:txBody>
      </p:sp>
      <p:pic>
        <p:nvPicPr>
          <p:cNvPr id="20" name="Picture 2" descr="C:\Users\FUJITSU\Desktop\مجلد جديد ‫(4)‬\صورة2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99721" y="3505200"/>
            <a:ext cx="2679700" cy="316547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 calcmode="lin" valueType="num">
                                      <p:cBhvr>
                                        <p:cTn id="7" dur="500" fill="hold"/>
                                        <p:tgtEl>
                                          <p:spTgt spid="1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7">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17">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drumroll.wav"/>
                                        </p:tgtEl>
                                      </p:cMediaNode>
                                    </p:audio>
                                  </p:subTnLst>
                                </p:cTn>
                              </p:par>
                            </p:childTnLst>
                          </p:cTn>
                        </p:par>
                      </p:childTnLst>
                    </p:cTn>
                  </p:par>
                  <p:par>
                    <p:cTn id="10" fill="hold">
                      <p:stCondLst>
                        <p:cond delay="indefinite"/>
                      </p:stCondLst>
                      <p:childTnLst>
                        <p:par>
                          <p:cTn id="11" fill="hold">
                            <p:stCondLst>
                              <p:cond delay="0"/>
                            </p:stCondLst>
                            <p:childTnLst>
                              <p:par>
                                <p:cTn id="12" presetID="2" presetClass="entr" presetSubtype="2"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500" fill="hold"/>
                                        <p:tgtEl>
                                          <p:spTgt spid="14"/>
                                        </p:tgtEl>
                                        <p:attrNameLst>
                                          <p:attrName>ppt_x</p:attrName>
                                        </p:attrNameLst>
                                      </p:cBhvr>
                                      <p:tavLst>
                                        <p:tav tm="0">
                                          <p:val>
                                            <p:strVal val="1+#ppt_w/2"/>
                                          </p:val>
                                        </p:tav>
                                        <p:tav tm="100000">
                                          <p:val>
                                            <p:strVal val="#ppt_x"/>
                                          </p:val>
                                        </p:tav>
                                      </p:tavLst>
                                    </p:anim>
                                    <p:anim calcmode="lin" valueType="num">
                                      <p:cBhvr additive="base">
                                        <p:cTn id="15"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10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17">
                                            <p:txEl>
                                              <p:pRg st="1" end="1"/>
                                            </p:txEl>
                                          </p:spTgt>
                                        </p:tgtEl>
                                        <p:attrNameLst>
                                          <p:attrName>style.visibility</p:attrName>
                                        </p:attrNameLst>
                                      </p:cBhvr>
                                      <p:to>
                                        <p:strVal val="visible"/>
                                      </p:to>
                                    </p:set>
                                    <p:anim calcmode="lin" valueType="num">
                                      <p:cBhvr additive="base">
                                        <p:cTn id="25" dur="500" fill="hold"/>
                                        <p:tgtEl>
                                          <p:spTgt spid="17">
                                            <p:txEl>
                                              <p:pRg st="1" end="1"/>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7">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53" presetClass="entr" presetSubtype="0" fill="hold" nodeType="clickEffect">
                                  <p:stCondLst>
                                    <p:cond delay="0"/>
                                  </p:stCondLst>
                                  <p:childTnLst>
                                    <p:set>
                                      <p:cBhvr>
                                        <p:cTn id="36" dur="1" fill="hold">
                                          <p:stCondLst>
                                            <p:cond delay="0"/>
                                          </p:stCondLst>
                                        </p:cTn>
                                        <p:tgtEl>
                                          <p:spTgt spid="109582"/>
                                        </p:tgtEl>
                                        <p:attrNameLst>
                                          <p:attrName>style.visibility</p:attrName>
                                        </p:attrNameLst>
                                      </p:cBhvr>
                                      <p:to>
                                        <p:strVal val="visible"/>
                                      </p:to>
                                    </p:set>
                                    <p:anim calcmode="lin" valueType="num">
                                      <p:cBhvr>
                                        <p:cTn id="37" dur="500" fill="hold"/>
                                        <p:tgtEl>
                                          <p:spTgt spid="109582"/>
                                        </p:tgtEl>
                                        <p:attrNameLst>
                                          <p:attrName>ppt_w</p:attrName>
                                        </p:attrNameLst>
                                      </p:cBhvr>
                                      <p:tavLst>
                                        <p:tav tm="0">
                                          <p:val>
                                            <p:fltVal val="0"/>
                                          </p:val>
                                        </p:tav>
                                        <p:tav tm="100000">
                                          <p:val>
                                            <p:strVal val="#ppt_w"/>
                                          </p:val>
                                        </p:tav>
                                      </p:tavLst>
                                    </p:anim>
                                    <p:anim calcmode="lin" valueType="num">
                                      <p:cBhvr>
                                        <p:cTn id="38" dur="500" fill="hold"/>
                                        <p:tgtEl>
                                          <p:spTgt spid="109582"/>
                                        </p:tgtEl>
                                        <p:attrNameLst>
                                          <p:attrName>ppt_h</p:attrName>
                                        </p:attrNameLst>
                                      </p:cBhvr>
                                      <p:tavLst>
                                        <p:tav tm="0">
                                          <p:val>
                                            <p:fltVal val="0"/>
                                          </p:val>
                                        </p:tav>
                                        <p:tav tm="100000">
                                          <p:val>
                                            <p:strVal val="#ppt_h"/>
                                          </p:val>
                                        </p:tav>
                                      </p:tavLst>
                                    </p:anim>
                                    <p:animEffect transition="in" filter="fade">
                                      <p:cBhvr>
                                        <p:cTn id="39" dur="500"/>
                                        <p:tgtEl>
                                          <p:spTgt spid="109582"/>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1" fill="hold" nodeType="click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additive="base">
                                        <p:cTn id="44" dur="500" fill="hold"/>
                                        <p:tgtEl>
                                          <p:spTgt spid="24"/>
                                        </p:tgtEl>
                                        <p:attrNameLst>
                                          <p:attrName>ppt_x</p:attrName>
                                        </p:attrNameLst>
                                      </p:cBhvr>
                                      <p:tavLst>
                                        <p:tav tm="0">
                                          <p:val>
                                            <p:strVal val="#ppt_x"/>
                                          </p:val>
                                        </p:tav>
                                        <p:tav tm="100000">
                                          <p:val>
                                            <p:strVal val="#ppt_x"/>
                                          </p:val>
                                        </p:tav>
                                      </p:tavLst>
                                    </p:anim>
                                    <p:anim calcmode="lin" valueType="num">
                                      <p:cBhvr additive="base">
                                        <p:cTn id="45" dur="500" fill="hold"/>
                                        <p:tgtEl>
                                          <p:spTgt spid="24"/>
                                        </p:tgtEl>
                                        <p:attrNameLst>
                                          <p:attrName>ppt_y</p:attrName>
                                        </p:attrNameLst>
                                      </p:cBhvr>
                                      <p:tavLst>
                                        <p:tav tm="0">
                                          <p:val>
                                            <p:strVal val="0-#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53" presetClass="entr" presetSubtype="0" fill="hold" nodeType="click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p:cTn id="50" dur="500" fill="hold"/>
                                        <p:tgtEl>
                                          <p:spTgt spid="22"/>
                                        </p:tgtEl>
                                        <p:attrNameLst>
                                          <p:attrName>ppt_w</p:attrName>
                                        </p:attrNameLst>
                                      </p:cBhvr>
                                      <p:tavLst>
                                        <p:tav tm="0">
                                          <p:val>
                                            <p:fltVal val="0"/>
                                          </p:val>
                                        </p:tav>
                                        <p:tav tm="100000">
                                          <p:val>
                                            <p:strVal val="#ppt_w"/>
                                          </p:val>
                                        </p:tav>
                                      </p:tavLst>
                                    </p:anim>
                                    <p:anim calcmode="lin" valueType="num">
                                      <p:cBhvr>
                                        <p:cTn id="51" dur="500" fill="hold"/>
                                        <p:tgtEl>
                                          <p:spTgt spid="22"/>
                                        </p:tgtEl>
                                        <p:attrNameLst>
                                          <p:attrName>ppt_h</p:attrName>
                                        </p:attrNameLst>
                                      </p:cBhvr>
                                      <p:tavLst>
                                        <p:tav tm="0">
                                          <p:val>
                                            <p:fltVal val="0"/>
                                          </p:val>
                                        </p:tav>
                                        <p:tav tm="100000">
                                          <p:val>
                                            <p:strVal val="#ppt_h"/>
                                          </p:val>
                                        </p:tav>
                                      </p:tavLst>
                                    </p:anim>
                                    <p:animEffect transition="in" filter="fade">
                                      <p:cBhvr>
                                        <p:cTn id="52" dur="500"/>
                                        <p:tgtEl>
                                          <p:spTgt spid="22"/>
                                        </p:tgtEl>
                                      </p:cBhvr>
                                    </p:animEffect>
                                  </p:childTnLst>
                                </p:cTn>
                              </p:par>
                            </p:childTnLst>
                          </p:cTn>
                        </p:par>
                      </p:childTnLst>
                    </p:cTn>
                  </p:par>
                  <p:par>
                    <p:cTn id="53" fill="hold">
                      <p:stCondLst>
                        <p:cond delay="indefinite"/>
                      </p:stCondLst>
                      <p:childTnLst>
                        <p:par>
                          <p:cTn id="54" fill="hold">
                            <p:stCondLst>
                              <p:cond delay="0"/>
                            </p:stCondLst>
                            <p:childTnLst>
                              <p:par>
                                <p:cTn id="55" presetID="53" presetClass="entr" presetSubtype="0" fill="hold" nodeType="click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p:cTn id="57" dur="500" fill="hold"/>
                                        <p:tgtEl>
                                          <p:spTgt spid="19"/>
                                        </p:tgtEl>
                                        <p:attrNameLst>
                                          <p:attrName>ppt_w</p:attrName>
                                        </p:attrNameLst>
                                      </p:cBhvr>
                                      <p:tavLst>
                                        <p:tav tm="0">
                                          <p:val>
                                            <p:fltVal val="0"/>
                                          </p:val>
                                        </p:tav>
                                        <p:tav tm="100000">
                                          <p:val>
                                            <p:strVal val="#ppt_w"/>
                                          </p:val>
                                        </p:tav>
                                      </p:tavLst>
                                    </p:anim>
                                    <p:anim calcmode="lin" valueType="num">
                                      <p:cBhvr>
                                        <p:cTn id="58" dur="500" fill="hold"/>
                                        <p:tgtEl>
                                          <p:spTgt spid="19"/>
                                        </p:tgtEl>
                                        <p:attrNameLst>
                                          <p:attrName>ppt_h</p:attrName>
                                        </p:attrNameLst>
                                      </p:cBhvr>
                                      <p:tavLst>
                                        <p:tav tm="0">
                                          <p:val>
                                            <p:fltVal val="0"/>
                                          </p:val>
                                        </p:tav>
                                        <p:tav tm="100000">
                                          <p:val>
                                            <p:strVal val="#ppt_h"/>
                                          </p:val>
                                        </p:tav>
                                      </p:tavLst>
                                    </p:anim>
                                    <p:animEffect transition="in" filter="fade">
                                      <p:cBhvr>
                                        <p:cTn id="59" dur="500"/>
                                        <p:tgtEl>
                                          <p:spTgt spid="19"/>
                                        </p:tgtEl>
                                      </p:cBhvr>
                                    </p:animEffect>
                                  </p:childTnLst>
                                </p:cTn>
                              </p:par>
                            </p:childTnLst>
                          </p:cTn>
                        </p:par>
                      </p:childTnLst>
                    </p:cTn>
                  </p:par>
                  <p:par>
                    <p:cTn id="60" fill="hold">
                      <p:stCondLst>
                        <p:cond delay="indefinite"/>
                      </p:stCondLst>
                      <p:childTnLst>
                        <p:par>
                          <p:cTn id="61" fill="hold">
                            <p:stCondLst>
                              <p:cond delay="0"/>
                            </p:stCondLst>
                            <p:childTnLst>
                              <p:par>
                                <p:cTn id="62" presetID="2" presetClass="entr" presetSubtype="1" fill="hold" nodeType="clickEffect">
                                  <p:stCondLst>
                                    <p:cond delay="0"/>
                                  </p:stCondLst>
                                  <p:childTnLst>
                                    <p:set>
                                      <p:cBhvr>
                                        <p:cTn id="63" dur="1" fill="hold">
                                          <p:stCondLst>
                                            <p:cond delay="0"/>
                                          </p:stCondLst>
                                        </p:cTn>
                                        <p:tgtEl>
                                          <p:spTgt spid="25"/>
                                        </p:tgtEl>
                                        <p:attrNameLst>
                                          <p:attrName>style.visibility</p:attrName>
                                        </p:attrNameLst>
                                      </p:cBhvr>
                                      <p:to>
                                        <p:strVal val="visible"/>
                                      </p:to>
                                    </p:set>
                                    <p:anim calcmode="lin" valueType="num">
                                      <p:cBhvr additive="base">
                                        <p:cTn id="64" dur="500" fill="hold"/>
                                        <p:tgtEl>
                                          <p:spTgt spid="25"/>
                                        </p:tgtEl>
                                        <p:attrNameLst>
                                          <p:attrName>ppt_x</p:attrName>
                                        </p:attrNameLst>
                                      </p:cBhvr>
                                      <p:tavLst>
                                        <p:tav tm="0">
                                          <p:val>
                                            <p:strVal val="#ppt_x"/>
                                          </p:val>
                                        </p:tav>
                                        <p:tav tm="100000">
                                          <p:val>
                                            <p:strVal val="#ppt_x"/>
                                          </p:val>
                                        </p:tav>
                                      </p:tavLst>
                                    </p:anim>
                                    <p:anim calcmode="lin" valueType="num">
                                      <p:cBhvr additive="base">
                                        <p:cTn id="65" dur="500" fill="hold"/>
                                        <p:tgtEl>
                                          <p:spTgt spid="25"/>
                                        </p:tgtEl>
                                        <p:attrNameLst>
                                          <p:attrName>ppt_y</p:attrName>
                                        </p:attrNameLst>
                                      </p:cBhvr>
                                      <p:tavLst>
                                        <p:tav tm="0">
                                          <p:val>
                                            <p:strVal val="0-#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53" presetClass="entr" presetSubtype="0" fill="hold" nodeType="clickEffect">
                                  <p:stCondLst>
                                    <p:cond delay="0"/>
                                  </p:stCondLst>
                                  <p:childTnLst>
                                    <p:set>
                                      <p:cBhvr>
                                        <p:cTn id="69" dur="1" fill="hold">
                                          <p:stCondLst>
                                            <p:cond delay="0"/>
                                          </p:stCondLst>
                                        </p:cTn>
                                        <p:tgtEl>
                                          <p:spTgt spid="23"/>
                                        </p:tgtEl>
                                        <p:attrNameLst>
                                          <p:attrName>style.visibility</p:attrName>
                                        </p:attrNameLst>
                                      </p:cBhvr>
                                      <p:to>
                                        <p:strVal val="visible"/>
                                      </p:to>
                                    </p:set>
                                    <p:anim calcmode="lin" valueType="num">
                                      <p:cBhvr>
                                        <p:cTn id="70" dur="500" fill="hold"/>
                                        <p:tgtEl>
                                          <p:spTgt spid="23"/>
                                        </p:tgtEl>
                                        <p:attrNameLst>
                                          <p:attrName>ppt_w</p:attrName>
                                        </p:attrNameLst>
                                      </p:cBhvr>
                                      <p:tavLst>
                                        <p:tav tm="0">
                                          <p:val>
                                            <p:fltVal val="0"/>
                                          </p:val>
                                        </p:tav>
                                        <p:tav tm="100000">
                                          <p:val>
                                            <p:strVal val="#ppt_w"/>
                                          </p:val>
                                        </p:tav>
                                      </p:tavLst>
                                    </p:anim>
                                    <p:anim calcmode="lin" valueType="num">
                                      <p:cBhvr>
                                        <p:cTn id="71" dur="500" fill="hold"/>
                                        <p:tgtEl>
                                          <p:spTgt spid="23"/>
                                        </p:tgtEl>
                                        <p:attrNameLst>
                                          <p:attrName>ppt_h</p:attrName>
                                        </p:attrNameLst>
                                      </p:cBhvr>
                                      <p:tavLst>
                                        <p:tav tm="0">
                                          <p:val>
                                            <p:fltVal val="0"/>
                                          </p:val>
                                        </p:tav>
                                        <p:tav tm="100000">
                                          <p:val>
                                            <p:strVal val="#ppt_h"/>
                                          </p:val>
                                        </p:tav>
                                      </p:tavLst>
                                    </p:anim>
                                    <p:animEffect transition="in" filter="fade">
                                      <p:cBhvr>
                                        <p:cTn id="7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5"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43608" y="620689"/>
            <a:ext cx="7600358" cy="2862322"/>
          </a:xfrm>
          <a:prstGeom prst="rect">
            <a:avLst/>
          </a:prstGeom>
        </p:spPr>
        <p:txBody>
          <a:bodyPr wrap="square">
            <a:spAutoFit/>
          </a:bodyPr>
          <a:lstStyle/>
          <a:p>
            <a:pPr algn="justLow">
              <a:defRPr/>
            </a:pPr>
            <a:r>
              <a:rPr lang="ar-SA"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Sakkal Majalla" pitchFamily="2" charset="-78"/>
                <a:cs typeface="Sakkal Majalla" pitchFamily="2" charset="-78"/>
              </a:rPr>
              <a:t>"ويتعين على الزعماء الوطنيين والمجتمعيين أن يشجعوا مشاركة الرجال الكاملة فى حياة الأسرة ، بما فى ذلك تنظيم الأسرة وتربية الأطفال والعمل المنزلي .. وإ</a:t>
            </a:r>
            <a:r>
              <a:rPr lang="ar-EG"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Sakkal Majalla" pitchFamily="2" charset="-78"/>
                <a:cs typeface="Sakkal Majalla" pitchFamily="2" charset="-78"/>
              </a:rPr>
              <a:t>دماج</a:t>
            </a:r>
            <a:r>
              <a:rPr lang="ar-SA"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Sakkal Majalla" pitchFamily="2" charset="-78"/>
                <a:cs typeface="Sakkal Majalla" pitchFamily="2" charset="-78"/>
              </a:rPr>
              <a:t> المرأة بشكل تام فى الحياة المجتمعية، مع تخففها من مسئوليات العمل المنزلي"</a:t>
            </a:r>
          </a:p>
        </p:txBody>
      </p:sp>
      <p:pic>
        <p:nvPicPr>
          <p:cNvPr id="3" name="Picture 3" descr="تبادل ادوار.jpg"/>
          <p:cNvPicPr>
            <a:picLocks noChangeAspect="1"/>
          </p:cNvPicPr>
          <p:nvPr/>
        </p:nvPicPr>
        <p:blipFill>
          <a:blip r:embed="rId3" cstate="print"/>
          <a:srcRect b="8357"/>
          <a:stretch>
            <a:fillRect/>
          </a:stretch>
        </p:blipFill>
        <p:spPr bwMode="auto">
          <a:xfrm>
            <a:off x="5076056" y="4005064"/>
            <a:ext cx="3528392" cy="2643856"/>
          </a:xfrm>
          <a:prstGeom prst="rect">
            <a:avLst/>
          </a:prstGeom>
          <a:ln>
            <a:solidFill>
              <a:schemeClr val="accent1">
                <a:lumMod val="75000"/>
              </a:schemeClr>
            </a:solidFill>
          </a:ln>
          <a:effectLst>
            <a:outerShdw blurRad="292100" dist="139700" dir="2700000" algn="tl" rotWithShape="0">
              <a:srgbClr val="333333">
                <a:alpha val="65000"/>
              </a:srgbClr>
            </a:outerShdw>
          </a:effectLst>
        </p:spPr>
      </p:pic>
      <p:pic>
        <p:nvPicPr>
          <p:cNvPr id="5" name="Picture 2" descr="C:\Users\ساره\Desktop\عولمة الأسرة\Untitled-2.jpg"/>
          <p:cNvPicPr>
            <a:picLocks noChangeAspect="1" noChangeArrowheads="1"/>
          </p:cNvPicPr>
          <p:nvPr/>
        </p:nvPicPr>
        <p:blipFill>
          <a:blip r:embed="rId4" cstate="print"/>
          <a:srcRect/>
          <a:stretch>
            <a:fillRect/>
          </a:stretch>
        </p:blipFill>
        <p:spPr bwMode="auto">
          <a:xfrm>
            <a:off x="0" y="2996952"/>
            <a:ext cx="2689948" cy="1785764"/>
          </a:xfrm>
          <a:prstGeom prst="rect">
            <a:avLst/>
          </a:prstGeom>
          <a:ln>
            <a:solidFill>
              <a:schemeClr val="accent1">
                <a:lumMod val="75000"/>
              </a:schemeClr>
            </a:solidFill>
          </a:ln>
          <a:effectLst>
            <a:outerShdw blurRad="292100" dist="139700" dir="2700000" algn="tl" rotWithShape="0">
              <a:srgbClr val="333333">
                <a:alpha val="65000"/>
              </a:srgbClr>
            </a:outerShdw>
          </a:effectLst>
        </p:spPr>
      </p:pic>
      <p:pic>
        <p:nvPicPr>
          <p:cNvPr id="6" name="Picture 2" descr="C:\Users\FUJITSU\Desktop\مجلد جديد ‫(4)‬\صورة2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11760" y="3483011"/>
            <a:ext cx="2899854" cy="219073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dissolv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dissolv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09" name="Rectangle 1"/>
          <p:cNvSpPr>
            <a:spLocks noChangeArrowheads="1"/>
          </p:cNvSpPr>
          <p:nvPr/>
        </p:nvSpPr>
        <p:spPr bwMode="auto">
          <a:xfrm>
            <a:off x="179511" y="1364099"/>
            <a:ext cx="8712969" cy="3416320"/>
          </a:xfrm>
          <a:prstGeom prst="rect">
            <a:avLst/>
          </a:prstGeom>
          <a:noFill/>
          <a:ln w="9525">
            <a:noFill/>
            <a:miter lim="800000"/>
            <a:headEnd/>
            <a:tailEnd/>
          </a:ln>
          <a:effectLst/>
        </p:spPr>
        <p:txBody>
          <a:bodyPr wrap="square" anchor="ctr">
            <a:spAutoFit/>
          </a:bodyPr>
          <a:lstStyle/>
          <a:p>
            <a:pPr indent="269875" algn="justLow" eaLnBrk="0" hangingPunct="0">
              <a:defRPr/>
            </a:pPr>
            <a:r>
              <a:rPr lang="ar-EG" altLang="zh-CN" sz="3600" dirty="0">
                <a:ln w="10541" cmpd="sng">
                  <a:solidFill>
                    <a:sysClr val="windowText" lastClr="000000"/>
                  </a:solidFill>
                  <a:prstDash val="solid"/>
                </a:ln>
                <a:solidFill>
                  <a:srgbClr val="0033CC"/>
                </a:solidFill>
                <a:latin typeface="Sakkal Majalla" pitchFamily="2" charset="-78"/>
                <a:cs typeface="Sakkal Majalla" pitchFamily="2" charset="-78"/>
              </a:rPr>
              <a:t>“</a:t>
            </a:r>
            <a:r>
              <a:rPr lang="en-US" altLang="zh-CN" sz="3600" dirty="0">
                <a:ln w="10541" cmpd="sng">
                  <a:solidFill>
                    <a:sysClr val="windowText" lastClr="000000"/>
                  </a:solidFill>
                  <a:prstDash val="solid"/>
                </a:ln>
                <a:solidFill>
                  <a:srgbClr val="0033CC"/>
                </a:solidFill>
                <a:latin typeface="Sakkal Majalla" pitchFamily="2" charset="-78"/>
                <a:cs typeface="Sakkal Majalla" pitchFamily="2" charset="-78"/>
              </a:rPr>
              <a:t>..</a:t>
            </a:r>
            <a:r>
              <a:rPr lang="ar-EG" altLang="zh-CN" sz="3600" dirty="0">
                <a:ln w="10541" cmpd="sng">
                  <a:solidFill>
                    <a:sysClr val="windowText" lastClr="000000"/>
                  </a:solidFill>
                  <a:prstDash val="solid"/>
                </a:ln>
                <a:solidFill>
                  <a:srgbClr val="0033CC"/>
                </a:solidFill>
                <a:latin typeface="Sakkal Majalla" pitchFamily="2" charset="-78"/>
                <a:cs typeface="Sakkal Majalla" pitchFamily="2" charset="-78"/>
              </a:rPr>
              <a:t> </a:t>
            </a:r>
            <a:r>
              <a:rPr lang="ar-SA" sz="3600" dirty="0">
                <a:ln w="10541" cmpd="sng">
                  <a:solidFill>
                    <a:sysClr val="windowText" lastClr="000000"/>
                  </a:solidFill>
                  <a:prstDash val="solid"/>
                </a:ln>
                <a:solidFill>
                  <a:srgbClr val="0033CC"/>
                </a:solidFill>
                <a:latin typeface="Sakkal Majalla" pitchFamily="2" charset="-78"/>
                <a:cs typeface="Sakkal Majalla" pitchFamily="2" charset="-78"/>
              </a:rPr>
              <a:t>تنقيح أو تعديل أو إلغاء جميع القوانين والأنظمة والسياسات والممارسات والأعراف التي تميز ضد المرأة أو أن يكون لها أثر تمييزي على المرأة، وضمان أن أحكام النظم القانونية المتعددة، حيثما وجدت، تتوافق مع الالتزامات بالمبادئ الدولية لحقوق الإنسان، بما في ذلك مبدأ عدم التمييز</a:t>
            </a:r>
            <a:r>
              <a:rPr lang="ar-EG" altLang="zh-CN" sz="3600" dirty="0">
                <a:ln w="10541" cmpd="sng">
                  <a:solidFill>
                    <a:sysClr val="windowText" lastClr="000000"/>
                  </a:solidFill>
                  <a:prstDash val="solid"/>
                </a:ln>
                <a:solidFill>
                  <a:srgbClr val="0033CC"/>
                </a:solidFill>
                <a:latin typeface="Sakkal Majalla" pitchFamily="2" charset="-78"/>
                <a:cs typeface="Sakkal Majalla" pitchFamily="2" charset="-78"/>
              </a:rPr>
              <a:t>”.</a:t>
            </a:r>
          </a:p>
          <a:p>
            <a:pPr indent="269875" algn="justLow" eaLnBrk="0" hangingPunct="0">
              <a:defRPr/>
            </a:pPr>
            <a:r>
              <a:rPr lang="ar-EG" altLang="zh-CN" sz="3600" dirty="0">
                <a:ln w="10541" cmpd="sng">
                  <a:solidFill>
                    <a:sysClr val="windowText" lastClr="000000"/>
                  </a:solidFill>
                  <a:prstDash val="solid"/>
                </a:ln>
                <a:solidFill>
                  <a:srgbClr val="0033CC"/>
                </a:solidFill>
                <a:latin typeface="Sakkal Majalla" pitchFamily="2" charset="-78"/>
                <a:cs typeface="Sakkal Majalla" pitchFamily="2" charset="-78"/>
              </a:rPr>
              <a:t>      </a:t>
            </a:r>
            <a:r>
              <a:rPr lang="ar-EG" altLang="zh-CN" sz="3600" dirty="0">
                <a:ln w="10541" cmpd="sng">
                  <a:solidFill>
                    <a:sysClr val="windowText" lastClr="000000"/>
                  </a:solidFill>
                  <a:prstDash val="solid"/>
                </a:ln>
                <a:solidFill>
                  <a:srgbClr val="FF0000"/>
                </a:solidFill>
                <a:latin typeface="Sakkal Majalla" pitchFamily="2" charset="-78"/>
                <a:cs typeface="Sakkal Majalla" pitchFamily="2" charset="-78"/>
              </a:rPr>
              <a:t> </a:t>
            </a:r>
            <a:r>
              <a:rPr lang="ar-EG" sz="3600" u="sng" dirty="0">
                <a:ln w="10541" cmpd="sng">
                  <a:solidFill>
                    <a:sysClr val="windowText" lastClr="000000"/>
                  </a:solidFill>
                  <a:prstDash val="solid"/>
                </a:ln>
                <a:solidFill>
                  <a:srgbClr val="FF0000"/>
                </a:solidFill>
                <a:latin typeface="Sakkal Majalla" pitchFamily="2" charset="-78"/>
                <a:cs typeface="Sakkal Majalla" pitchFamily="2" charset="-78"/>
              </a:rPr>
              <a:t>البند </a:t>
            </a:r>
            <a:r>
              <a:rPr lang="en-GB" sz="3600" u="sng" dirty="0">
                <a:ln w="10541" cmpd="sng">
                  <a:solidFill>
                    <a:sysClr val="windowText" lastClr="000000"/>
                  </a:solidFill>
                  <a:prstDash val="solid"/>
                </a:ln>
                <a:solidFill>
                  <a:srgbClr val="FF0000"/>
                </a:solidFill>
                <a:latin typeface="Sakkal Majalla" pitchFamily="2" charset="-78"/>
                <a:cs typeface="Sakkal Majalla" pitchFamily="2" charset="-78"/>
              </a:rPr>
              <a:t>(A/h)</a:t>
            </a:r>
            <a:r>
              <a:rPr lang="ar-EG" sz="3600" u="sng" dirty="0">
                <a:ln w="10541" cmpd="sng">
                  <a:solidFill>
                    <a:sysClr val="windowText" lastClr="000000"/>
                  </a:solidFill>
                  <a:prstDash val="solid"/>
                </a:ln>
                <a:solidFill>
                  <a:srgbClr val="FF0000"/>
                </a:solidFill>
                <a:latin typeface="Sakkal Majalla" pitchFamily="2" charset="-78"/>
                <a:cs typeface="Sakkal Majalla" pitchFamily="2" charset="-78"/>
              </a:rPr>
              <a:t> من وثيقة العنف مارس 2013</a:t>
            </a:r>
            <a:endParaRPr lang="en-US" altLang="zh-CN" sz="3600" dirty="0">
              <a:ln w="10541" cmpd="sng">
                <a:solidFill>
                  <a:sysClr val="windowText" lastClr="000000"/>
                </a:solidFill>
                <a:prstDash val="solid"/>
              </a:ln>
              <a:solidFill>
                <a:srgbClr val="FF0000"/>
              </a:solidFill>
              <a:latin typeface="Sakkal Majalla" pitchFamily="2" charset="-78"/>
              <a:cs typeface="Sakkal Majalla"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47809">
                                            <p:txEl>
                                              <p:pRg st="0" end="0"/>
                                            </p:txEl>
                                          </p:spTgt>
                                        </p:tgtEl>
                                        <p:attrNameLst>
                                          <p:attrName>style.visibility</p:attrName>
                                        </p:attrNameLst>
                                      </p:cBhvr>
                                      <p:to>
                                        <p:strVal val="visible"/>
                                      </p:to>
                                    </p:set>
                                    <p:anim calcmode="lin" valueType="num">
                                      <p:cBhvr>
                                        <p:cTn id="7" dur="1000" fill="hold"/>
                                        <p:tgtEl>
                                          <p:spTgt spid="247809">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247809">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247809">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247809">
                                            <p:txEl>
                                              <p:pRg st="1" end="1"/>
                                            </p:txEl>
                                          </p:spTgt>
                                        </p:tgtEl>
                                        <p:attrNameLst>
                                          <p:attrName>style.visibility</p:attrName>
                                        </p:attrNameLst>
                                      </p:cBhvr>
                                      <p:to>
                                        <p:strVal val="visible"/>
                                      </p:to>
                                    </p:set>
                                    <p:anim calcmode="lin" valueType="num">
                                      <p:cBhvr>
                                        <p:cTn id="14" dur="1000" fill="hold"/>
                                        <p:tgtEl>
                                          <p:spTgt spid="247809">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247809">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24780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18" descr="united-nations"/>
          <p:cNvPicPr>
            <a:picLocks noChangeAspect="1" noChangeArrowheads="1"/>
          </p:cNvPicPr>
          <p:nvPr/>
        </p:nvPicPr>
        <p:blipFill>
          <a:blip r:embed="rId2" cstate="print"/>
          <a:srcRect/>
          <a:stretch>
            <a:fillRect/>
          </a:stretch>
        </p:blipFill>
        <p:spPr bwMode="auto">
          <a:xfrm>
            <a:off x="0" y="0"/>
            <a:ext cx="2214563" cy="1830388"/>
          </a:xfrm>
          <a:prstGeom prst="rect">
            <a:avLst/>
          </a:prstGeom>
          <a:noFill/>
          <a:ln w="9525">
            <a:noFill/>
            <a:miter lim="800000"/>
            <a:headEnd/>
            <a:tailEnd/>
          </a:ln>
        </p:spPr>
      </p:pic>
      <p:sp>
        <p:nvSpPr>
          <p:cNvPr id="4" name="Text Box 5"/>
          <p:cNvSpPr txBox="1">
            <a:spLocks noChangeArrowheads="1"/>
          </p:cNvSpPr>
          <p:nvPr/>
        </p:nvSpPr>
        <p:spPr bwMode="auto">
          <a:xfrm>
            <a:off x="0" y="4293096"/>
            <a:ext cx="6143668" cy="584775"/>
          </a:xfrm>
          <a:prstGeom prst="rect">
            <a:avLst/>
          </a:prstGeom>
          <a:noFill/>
          <a:ln w="9525">
            <a:noFill/>
            <a:miter lim="800000"/>
            <a:headEnd/>
            <a:tailEnd/>
          </a:ln>
          <a:effectLst/>
        </p:spPr>
        <p:txBody>
          <a:bodyPr>
            <a:spAutoFit/>
          </a:bodyPr>
          <a:lstStyle/>
          <a:p>
            <a:pPr algn="ctr" eaLnBrk="0" hangingPunct="0">
              <a:defRPr/>
            </a:pPr>
            <a:r>
              <a:rPr lang="ar-EG" altLang="zh-CN" sz="3200" dirty="0">
                <a:ln w="10541" cmpd="sng">
                  <a:solidFill>
                    <a:schemeClr val="bg1"/>
                  </a:solidFill>
                  <a:prstDash val="solid"/>
                </a:ln>
                <a:solidFill>
                  <a:srgbClr val="FF0000"/>
                </a:solidFill>
              </a:rPr>
              <a:t>التوصية (19) لجنة سيداو- </a:t>
            </a:r>
            <a:r>
              <a:rPr lang="en-US" altLang="zh-CN" sz="3200" dirty="0">
                <a:ln w="10541" cmpd="sng">
                  <a:solidFill>
                    <a:schemeClr val="bg1"/>
                  </a:solidFill>
                  <a:prstDash val="solid"/>
                </a:ln>
                <a:solidFill>
                  <a:srgbClr val="FF0000"/>
                </a:solidFill>
              </a:rPr>
              <a:t> 1992</a:t>
            </a:r>
            <a:endParaRPr lang="ar-EG" altLang="zh-CN" sz="3600" dirty="0">
              <a:ln w="10541" cmpd="sng">
                <a:solidFill>
                  <a:schemeClr val="bg1"/>
                </a:solidFill>
                <a:prstDash val="solid"/>
              </a:ln>
              <a:solidFill>
                <a:srgbClr val="FF0000"/>
              </a:solidFill>
            </a:endParaRPr>
          </a:p>
        </p:txBody>
      </p:sp>
      <p:sp>
        <p:nvSpPr>
          <p:cNvPr id="5" name="Rectangle 4"/>
          <p:cNvSpPr/>
          <p:nvPr/>
        </p:nvSpPr>
        <p:spPr>
          <a:xfrm>
            <a:off x="0" y="736943"/>
            <a:ext cx="9001156" cy="2308324"/>
          </a:xfrm>
          <a:prstGeom prst="rect">
            <a:avLst/>
          </a:prstGeom>
        </p:spPr>
        <p:txBody>
          <a:bodyPr>
            <a:spAutoFit/>
          </a:bodyPr>
          <a:lstStyle/>
          <a:p>
            <a:pPr>
              <a:defRPr/>
            </a:pPr>
            <a:r>
              <a:rPr lang="ar-EG" sz="3600" b="1" u="sng" dirty="0">
                <a:ln w="10541" cmpd="sng">
                  <a:solidFill>
                    <a:schemeClr val="bg1"/>
                  </a:solidFill>
                  <a:prstDash val="solid"/>
                </a:ln>
                <a:solidFill>
                  <a:srgbClr val="003399"/>
                </a:solidFill>
                <a:effectLst>
                  <a:outerShdw blurRad="38100" dist="38100" dir="2700000" algn="tl">
                    <a:srgbClr val="000000">
                      <a:alpha val="43137"/>
                    </a:srgbClr>
                  </a:outerShdw>
                </a:effectLst>
                <a:latin typeface="Sakkal Majalla" pitchFamily="2" charset="-78"/>
                <a:cs typeface="Sakkal Majalla" pitchFamily="2" charset="-78"/>
              </a:rPr>
              <a:t>العنف القائم على الجندر (النوع)</a:t>
            </a:r>
          </a:p>
          <a:p>
            <a:pPr>
              <a:defRPr/>
            </a:pPr>
            <a:r>
              <a:rPr lang="ar-EG" sz="3600" b="1" u="sng" dirty="0">
                <a:ln w="10541" cmpd="sng">
                  <a:solidFill>
                    <a:schemeClr val="bg1"/>
                  </a:solidFill>
                  <a:prstDash val="solid"/>
                </a:ln>
                <a:solidFill>
                  <a:srgbClr val="003399"/>
                </a:solidFill>
                <a:effectLst>
                  <a:outerShdw blurRad="38100" dist="38100" dir="2700000" algn="tl">
                    <a:srgbClr val="000000">
                      <a:alpha val="43137"/>
                    </a:srgbClr>
                  </a:outerShdw>
                </a:effectLst>
                <a:latin typeface="Sakkal Majalla" pitchFamily="2" charset="-78"/>
                <a:cs typeface="Sakkal Majalla" pitchFamily="2" charset="-78"/>
              </a:rPr>
              <a:t> </a:t>
            </a:r>
            <a:r>
              <a:rPr lang="en-US" sz="3600" b="1" u="sng" dirty="0">
                <a:ln w="10541" cmpd="sng">
                  <a:solidFill>
                    <a:schemeClr val="bg1"/>
                  </a:solidFill>
                  <a:prstDash val="solid"/>
                </a:ln>
                <a:solidFill>
                  <a:srgbClr val="003399"/>
                </a:solidFill>
                <a:effectLst>
                  <a:outerShdw blurRad="38100" dist="38100" dir="2700000" algn="tl">
                    <a:srgbClr val="000000">
                      <a:alpha val="43137"/>
                    </a:srgbClr>
                  </a:outerShdw>
                </a:effectLst>
                <a:latin typeface="Sakkal Majalla" pitchFamily="2" charset="-78"/>
                <a:cs typeface="Sakkal Majalla" pitchFamily="2" charset="-78"/>
              </a:rPr>
              <a:t>Gender Based Violence</a:t>
            </a:r>
            <a:r>
              <a:rPr lang="ar-EG" sz="3600" b="1" u="sng" dirty="0">
                <a:ln w="10541" cmpd="sng">
                  <a:solidFill>
                    <a:schemeClr val="bg1"/>
                  </a:solidFill>
                  <a:prstDash val="solid"/>
                </a:ln>
                <a:solidFill>
                  <a:srgbClr val="003399"/>
                </a:solidFill>
                <a:effectLst>
                  <a:outerShdw blurRad="38100" dist="38100" dir="2700000" algn="tl">
                    <a:srgbClr val="000000">
                      <a:alpha val="43137"/>
                    </a:srgbClr>
                  </a:outerShdw>
                </a:effectLst>
                <a:latin typeface="Sakkal Majalla" pitchFamily="2" charset="-78"/>
                <a:cs typeface="Sakkal Majalla" pitchFamily="2" charset="-78"/>
              </a:rPr>
              <a:t>:</a:t>
            </a:r>
          </a:p>
          <a:p>
            <a:pPr>
              <a:defRPr/>
            </a:pPr>
            <a:r>
              <a:rPr lang="ar-EG" sz="3600" b="1" dirty="0">
                <a:ln w="10541" cmpd="sng">
                  <a:solidFill>
                    <a:schemeClr val="bg1"/>
                  </a:solidFill>
                  <a:prstDash val="solid"/>
                </a:ln>
                <a:solidFill>
                  <a:srgbClr val="003399"/>
                </a:solidFill>
                <a:effectLst>
                  <a:outerShdw blurRad="38100" dist="38100" dir="2700000" algn="tl">
                    <a:srgbClr val="000000">
                      <a:alpha val="43137"/>
                    </a:srgbClr>
                  </a:outerShdw>
                </a:effectLst>
                <a:latin typeface="Sakkal Majalla" pitchFamily="2" charset="-78"/>
                <a:cs typeface="Sakkal Majalla" pitchFamily="2" charset="-78"/>
              </a:rPr>
              <a:t>  </a:t>
            </a:r>
            <a:r>
              <a:rPr lang="ar-EG" sz="3600" b="1" dirty="0" smtClean="0">
                <a:ln w="10541" cmpd="sng">
                  <a:solidFill>
                    <a:schemeClr val="bg1"/>
                  </a:solidFill>
                  <a:prstDash val="solid"/>
                </a:ln>
                <a:solidFill>
                  <a:srgbClr val="003399"/>
                </a:solidFill>
                <a:effectLst>
                  <a:outerShdw blurRad="38100" dist="38100" dir="2700000" algn="tl">
                    <a:srgbClr val="000000">
                      <a:alpha val="43137"/>
                    </a:srgbClr>
                  </a:outerShdw>
                </a:effectLst>
                <a:latin typeface="Sakkal Majalla" pitchFamily="2" charset="-78"/>
                <a:cs typeface="Sakkal Majalla" pitchFamily="2" charset="-78"/>
              </a:rPr>
              <a:t>شكل </a:t>
            </a:r>
            <a:r>
              <a:rPr lang="ar-EG" sz="3600" b="1" dirty="0">
                <a:ln w="10541" cmpd="sng">
                  <a:solidFill>
                    <a:schemeClr val="bg1"/>
                  </a:solidFill>
                  <a:prstDash val="solid"/>
                </a:ln>
                <a:solidFill>
                  <a:srgbClr val="003399"/>
                </a:solidFill>
                <a:effectLst>
                  <a:outerShdw blurRad="38100" dist="38100" dir="2700000" algn="tl">
                    <a:srgbClr val="000000">
                      <a:alpha val="43137"/>
                    </a:srgbClr>
                  </a:outerShdw>
                </a:effectLst>
                <a:latin typeface="Sakkal Majalla" pitchFamily="2" charset="-78"/>
                <a:cs typeface="Sakkal Majalla" pitchFamily="2" charset="-78"/>
              </a:rPr>
              <a:t>من أشكال "التمييز" الذي يؤثر على قدرة المرأة على </a:t>
            </a:r>
            <a:r>
              <a:rPr lang="ar-EG" sz="3600" b="1" dirty="0">
                <a:ln w="10541" cmpd="sng">
                  <a:solidFill>
                    <a:schemeClr val="bg1"/>
                  </a:solidFill>
                  <a:prstDash val="solid"/>
                </a:ln>
                <a:solidFill>
                  <a:srgbClr val="FF0000"/>
                </a:solidFill>
                <a:effectLst>
                  <a:outerShdw blurRad="38100" dist="38100" dir="2700000" algn="tl">
                    <a:srgbClr val="000000">
                      <a:alpha val="43137"/>
                    </a:srgbClr>
                  </a:outerShdw>
                </a:effectLst>
                <a:latin typeface="Sakkal Majalla" pitchFamily="2" charset="-78"/>
                <a:cs typeface="Sakkal Majalla" pitchFamily="2" charset="-78"/>
              </a:rPr>
              <a:t>التمتع</a:t>
            </a:r>
            <a:r>
              <a:rPr lang="ar-EG" sz="3600" b="1" dirty="0">
                <a:ln w="10541" cmpd="sng">
                  <a:solidFill>
                    <a:schemeClr val="bg1"/>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outerShdw blurRad="38100" dist="38100" dir="2700000" algn="tl">
                    <a:srgbClr val="000000">
                      <a:alpha val="43137"/>
                    </a:srgbClr>
                  </a:outerShdw>
                </a:effectLst>
                <a:latin typeface="Sakkal Majalla" pitchFamily="2" charset="-78"/>
                <a:cs typeface="Sakkal Majalla" pitchFamily="2" charset="-78"/>
              </a:rPr>
              <a:t> </a:t>
            </a:r>
            <a:r>
              <a:rPr lang="ar-EG" sz="3600" b="1" dirty="0">
                <a:ln w="10541" cmpd="sng">
                  <a:solidFill>
                    <a:schemeClr val="bg1"/>
                  </a:solidFill>
                  <a:prstDash val="solid"/>
                </a:ln>
                <a:solidFill>
                  <a:srgbClr val="FF0000"/>
                </a:solidFill>
                <a:effectLst>
                  <a:outerShdw blurRad="38100" dist="38100" dir="2700000" algn="tl">
                    <a:srgbClr val="000000">
                      <a:alpha val="43137"/>
                    </a:srgbClr>
                  </a:outerShdw>
                </a:effectLst>
                <a:latin typeface="Sakkal Majalla" pitchFamily="2" charset="-78"/>
                <a:cs typeface="Sakkal Majalla" pitchFamily="2" charset="-78"/>
              </a:rPr>
              <a:t>بحقوقها</a:t>
            </a:r>
            <a:r>
              <a:rPr lang="ar-EG" sz="3600" b="1" dirty="0">
                <a:ln w="10541" cmpd="sng">
                  <a:solidFill>
                    <a:schemeClr val="bg1"/>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outerShdw blurRad="38100" dist="38100" dir="2700000" algn="tl">
                    <a:srgbClr val="000000">
                      <a:alpha val="43137"/>
                    </a:srgbClr>
                  </a:outerShdw>
                </a:effectLst>
                <a:latin typeface="Sakkal Majalla" pitchFamily="2" charset="-78"/>
                <a:cs typeface="Sakkal Majalla" pitchFamily="2" charset="-78"/>
              </a:rPr>
              <a:t> </a:t>
            </a:r>
            <a:r>
              <a:rPr lang="ar-EG" sz="3600" b="1" dirty="0">
                <a:ln w="10541" cmpd="sng">
                  <a:solidFill>
                    <a:schemeClr val="bg1"/>
                  </a:solidFill>
                  <a:prstDash val="solid"/>
                </a:ln>
                <a:solidFill>
                  <a:srgbClr val="003399"/>
                </a:solidFill>
                <a:effectLst>
                  <a:outerShdw blurRad="38100" dist="38100" dir="2700000" algn="tl">
                    <a:srgbClr val="000000">
                      <a:alpha val="43137"/>
                    </a:srgbClr>
                  </a:outerShdw>
                </a:effectLst>
                <a:latin typeface="Sakkal Majalla" pitchFamily="2" charset="-78"/>
                <a:cs typeface="Sakkal Majalla" pitchFamily="2" charset="-78"/>
              </a:rPr>
              <a:t>وحرياتها</a:t>
            </a:r>
            <a:r>
              <a:rPr lang="ar-EG" sz="3600" b="1" dirty="0">
                <a:ln w="10541" cmpd="sng">
                  <a:solidFill>
                    <a:schemeClr val="bg1"/>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outerShdw blurRad="38100" dist="38100" dir="2700000" algn="tl">
                    <a:srgbClr val="000000">
                      <a:alpha val="43137"/>
                    </a:srgbClr>
                  </a:outerShdw>
                </a:effectLst>
                <a:latin typeface="Sakkal Majalla" pitchFamily="2" charset="-78"/>
                <a:cs typeface="Sakkal Majalla" pitchFamily="2" charset="-78"/>
              </a:rPr>
              <a:t> </a:t>
            </a:r>
            <a:r>
              <a:rPr lang="ar-EG" sz="3600" b="1" dirty="0">
                <a:ln w="10541" cmpd="sng">
                  <a:solidFill>
                    <a:schemeClr val="bg1"/>
                  </a:solidFill>
                  <a:prstDash val="solid"/>
                </a:ln>
                <a:solidFill>
                  <a:srgbClr val="FF0000"/>
                </a:solidFill>
                <a:effectLst>
                  <a:outerShdw blurRad="38100" dist="38100" dir="2700000" algn="tl">
                    <a:srgbClr val="000000">
                      <a:alpha val="43137"/>
                    </a:srgbClr>
                  </a:outerShdw>
                </a:effectLst>
                <a:latin typeface="Sakkal Majalla" pitchFamily="2" charset="-78"/>
                <a:cs typeface="Sakkal Majalla" pitchFamily="2" charset="-78"/>
              </a:rPr>
              <a:t>على أساس المساواة مع الرجل.</a:t>
            </a:r>
            <a:endParaRPr lang="en-US" sz="3600" b="1" dirty="0">
              <a:ln w="10541" cmpd="sng">
                <a:solidFill>
                  <a:schemeClr val="bg1"/>
                </a:solidFill>
                <a:prstDash val="solid"/>
              </a:ln>
              <a:solidFill>
                <a:srgbClr val="FF0000"/>
              </a:solidFill>
              <a:effectLst>
                <a:outerShdw blurRad="38100" dist="38100" dir="2700000" algn="tl">
                  <a:srgbClr val="000000">
                    <a:alpha val="43137"/>
                  </a:srgbClr>
                </a:outerShdw>
              </a:effectLst>
              <a:latin typeface="Sakkal Majalla" pitchFamily="2" charset="-78"/>
              <a:cs typeface="Sakkal Majalla" pitchFamily="2" charset="-78"/>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 calcmode="lin" valueType="num">
                                      <p:cBhvr>
                                        <p:cTn id="14" dur="1000" fill="hold"/>
                                        <p:tgtEl>
                                          <p:spTgt spid="5">
                                            <p:txEl>
                                              <p:pRg st="0" end="0"/>
                                            </p:txEl>
                                          </p:spTgt>
                                        </p:tgtEl>
                                        <p:attrNameLst>
                                          <p:attrName>ppt_x</p:attrName>
                                        </p:attrNameLst>
                                      </p:cBhvr>
                                      <p:tavLst>
                                        <p:tav tm="0">
                                          <p:val>
                                            <p:strVal val="#ppt_x-.2"/>
                                          </p:val>
                                        </p:tav>
                                        <p:tav tm="100000">
                                          <p:val>
                                            <p:strVal val="#ppt_x"/>
                                          </p:val>
                                        </p:tav>
                                      </p:tavLst>
                                    </p:anim>
                                    <p:anim calcmode="lin" valueType="num">
                                      <p:cBhvr>
                                        <p:cTn id="15" dur="1000" fill="hold"/>
                                        <p:tgtEl>
                                          <p:spTgt spid="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anim calcmode="lin" valueType="num">
                                      <p:cBhvr>
                                        <p:cTn id="21" dur="1000" fill="hold"/>
                                        <p:tgtEl>
                                          <p:spTgt spid="5">
                                            <p:txEl>
                                              <p:pRg st="1" end="1"/>
                                            </p:txEl>
                                          </p:spTgt>
                                        </p:tgtEl>
                                        <p:attrNameLst>
                                          <p:attrName>ppt_x</p:attrName>
                                        </p:attrNameLst>
                                      </p:cBhvr>
                                      <p:tavLst>
                                        <p:tav tm="0">
                                          <p:val>
                                            <p:strVal val="#ppt_x-.2"/>
                                          </p:val>
                                        </p:tav>
                                        <p:tav tm="100000">
                                          <p:val>
                                            <p:strVal val="#ppt_x"/>
                                          </p:val>
                                        </p:tav>
                                      </p:tavLst>
                                    </p:anim>
                                    <p:anim calcmode="lin" valueType="num">
                                      <p:cBhvr>
                                        <p:cTn id="22" dur="1000" fill="hold"/>
                                        <p:tgtEl>
                                          <p:spTgt spid="5">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5">
                                            <p:txEl>
                                              <p:pRg st="2" end="2"/>
                                            </p:txEl>
                                          </p:spTgt>
                                        </p:tgtEl>
                                        <p:attrNameLst>
                                          <p:attrName>style.visibility</p:attrName>
                                        </p:attrNameLst>
                                      </p:cBhvr>
                                      <p:to>
                                        <p:strVal val="visible"/>
                                      </p:to>
                                    </p:set>
                                    <p:anim calcmode="lin" valueType="num">
                                      <p:cBhvr>
                                        <p:cTn id="28" dur="1000" fill="hold"/>
                                        <p:tgtEl>
                                          <p:spTgt spid="5">
                                            <p:txEl>
                                              <p:pRg st="2" end="2"/>
                                            </p:txEl>
                                          </p:spTgt>
                                        </p:tgtEl>
                                        <p:attrNameLst>
                                          <p:attrName>ppt_x</p:attrName>
                                        </p:attrNameLst>
                                      </p:cBhvr>
                                      <p:tavLst>
                                        <p:tav tm="0">
                                          <p:val>
                                            <p:strVal val="#ppt_x-.2"/>
                                          </p:val>
                                        </p:tav>
                                        <p:tav tm="100000">
                                          <p:val>
                                            <p:strVal val="#ppt_x"/>
                                          </p:val>
                                        </p:tav>
                                      </p:tavLst>
                                    </p:anim>
                                    <p:anim calcmode="lin" valueType="num">
                                      <p:cBhvr>
                                        <p:cTn id="29" dur="1000" fill="hold"/>
                                        <p:tgtEl>
                                          <p:spTgt spid="5">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30" dur="1000"/>
                                        <p:tgtEl>
                                          <p:spTgt spid="5">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0"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500" fill="hold"/>
                                        <p:tgtEl>
                                          <p:spTgt spid="4"/>
                                        </p:tgtEl>
                                        <p:attrNameLst>
                                          <p:attrName>ppt_w</p:attrName>
                                        </p:attrNameLst>
                                      </p:cBhvr>
                                      <p:tavLst>
                                        <p:tav tm="0">
                                          <p:val>
                                            <p:fltVal val="0"/>
                                          </p:val>
                                        </p:tav>
                                        <p:tav tm="100000">
                                          <p:val>
                                            <p:strVal val="#ppt_w"/>
                                          </p:val>
                                        </p:tav>
                                      </p:tavLst>
                                    </p:anim>
                                    <p:anim calcmode="lin" valueType="num">
                                      <p:cBhvr>
                                        <p:cTn id="36" dur="500" fill="hold"/>
                                        <p:tgtEl>
                                          <p:spTgt spid="4"/>
                                        </p:tgtEl>
                                        <p:attrNameLst>
                                          <p:attrName>ppt_h</p:attrName>
                                        </p:attrNameLst>
                                      </p:cBhvr>
                                      <p:tavLst>
                                        <p:tav tm="0">
                                          <p:val>
                                            <p:fltVal val="0"/>
                                          </p:val>
                                        </p:tav>
                                        <p:tav tm="100000">
                                          <p:val>
                                            <p:strVal val="#ppt_h"/>
                                          </p:val>
                                        </p:tav>
                                      </p:tavLst>
                                    </p:anim>
                                    <p:animEffect transition="in" filter="fade">
                                      <p:cBhvr>
                                        <p:cTn id="3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6" name="Picture 2" descr="C:\Users\STAR\Desktop\تصاميمي\خلفية عرض حقوق المرأة بين الشريعة والمواثيق الدولية-.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080"/>
            <a:ext cx="9137237" cy="686308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2"/>
          <p:cNvSpPr>
            <a:spLocks noChangeArrowheads="1"/>
          </p:cNvSpPr>
          <p:nvPr/>
        </p:nvSpPr>
        <p:spPr bwMode="auto">
          <a:xfrm>
            <a:off x="2394012" y="2852936"/>
            <a:ext cx="4499992" cy="1569660"/>
          </a:xfrm>
          <a:prstGeom prst="rect">
            <a:avLst/>
          </a:prstGeom>
          <a:noFill/>
          <a:ln w="9525">
            <a:noFill/>
            <a:miter lim="800000"/>
            <a:headEnd/>
            <a:tailEnd/>
          </a:ln>
          <a:effectLst/>
        </p:spPr>
        <p:txBody>
          <a:bodyPr wrap="square">
            <a:spAutoFit/>
          </a:bodyPr>
          <a:lstStyle/>
          <a:p>
            <a:pPr algn="ctr" eaLnBrk="0" hangingPunct="0">
              <a:defRPr/>
            </a:pPr>
            <a:r>
              <a:rPr lang="ar-EG" altLang="zh-CN" sz="4800" b="1" dirty="0" err="1" smtClean="0">
                <a:ln w="1905"/>
                <a:solidFill>
                  <a:srgbClr val="FF0000"/>
                </a:solidFill>
                <a:effectLst>
                  <a:innerShdw blurRad="69850" dist="43180" dir="5400000">
                    <a:srgbClr val="000000">
                      <a:alpha val="65000"/>
                    </a:srgbClr>
                  </a:innerShdw>
                </a:effectLst>
                <a:latin typeface="Sakkal Majalla" pitchFamily="2" charset="-78"/>
                <a:cs typeface="Sakkal Majalla" pitchFamily="2" charset="-78"/>
              </a:rPr>
              <a:t>(</a:t>
            </a:r>
            <a:r>
              <a:rPr lang="ar-SA" altLang="zh-CN" sz="4800" b="1" dirty="0" smtClean="0">
                <a:ln w="1905"/>
                <a:solidFill>
                  <a:srgbClr val="FF0000"/>
                </a:solidFill>
                <a:effectLst>
                  <a:innerShdw blurRad="69850" dist="43180" dir="5400000">
                    <a:srgbClr val="000000">
                      <a:alpha val="65000"/>
                    </a:srgbClr>
                  </a:innerShdw>
                </a:effectLst>
                <a:latin typeface="Sakkal Majalla" pitchFamily="2" charset="-78"/>
                <a:cs typeface="Sakkal Majalla" pitchFamily="2" charset="-78"/>
              </a:rPr>
              <a:t>2</a:t>
            </a:r>
            <a:r>
              <a:rPr lang="ar-EG" altLang="zh-CN" sz="4800" b="1" dirty="0" err="1" smtClean="0">
                <a:ln w="1905"/>
                <a:solidFill>
                  <a:srgbClr val="FF0000"/>
                </a:solidFill>
                <a:effectLst>
                  <a:innerShdw blurRad="69850" dist="43180" dir="5400000">
                    <a:srgbClr val="000000">
                      <a:alpha val="65000"/>
                    </a:srgbClr>
                  </a:innerShdw>
                </a:effectLst>
                <a:latin typeface="Sakkal Majalla" pitchFamily="2" charset="-78"/>
                <a:cs typeface="Sakkal Majalla" pitchFamily="2" charset="-78"/>
              </a:rPr>
              <a:t>)</a:t>
            </a:r>
            <a:endParaRPr lang="ar-EG" altLang="zh-CN" sz="4800" b="1" dirty="0">
              <a:ln w="1905"/>
              <a:solidFill>
                <a:srgbClr val="FF0000"/>
              </a:solidFill>
              <a:effectLst>
                <a:innerShdw blurRad="69850" dist="43180" dir="5400000">
                  <a:srgbClr val="000000">
                    <a:alpha val="65000"/>
                  </a:srgbClr>
                </a:innerShdw>
              </a:effectLst>
              <a:latin typeface="Sakkal Majalla" pitchFamily="2" charset="-78"/>
              <a:cs typeface="Sakkal Majalla" pitchFamily="2" charset="-78"/>
            </a:endParaRPr>
          </a:p>
          <a:p>
            <a:pPr algn="ctr" eaLnBrk="0" hangingPunct="0">
              <a:defRPr/>
            </a:pPr>
            <a:r>
              <a:rPr lang="ar-SA" sz="4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rPr>
              <a:t>أشكال العنف ضد المرأة</a:t>
            </a:r>
            <a:endParaRPr lang="en-US" sz="4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akkal Majalla" pitchFamily="2" charset="-78"/>
              <a:cs typeface="Sakkal Majalla" pitchFamily="2" charset="-78"/>
            </a:endParaRPr>
          </a:p>
        </p:txBody>
      </p:sp>
      <p:sp>
        <p:nvSpPr>
          <p:cNvPr id="10" name="مستطيل 9"/>
          <p:cNvSpPr/>
          <p:nvPr/>
        </p:nvSpPr>
        <p:spPr>
          <a:xfrm rot="19965052">
            <a:off x="-1062922" y="975352"/>
            <a:ext cx="7397459" cy="769441"/>
          </a:xfrm>
          <a:prstGeom prst="rect">
            <a:avLst/>
          </a:prstGeom>
          <a:solidFill>
            <a:schemeClr val="accent6">
              <a:lumMod val="75000"/>
            </a:schemeClr>
          </a:solidFill>
        </p:spPr>
        <p:txBody>
          <a:bodyPr wrap="square">
            <a:spAutoFit/>
          </a:bodyPr>
          <a:lstStyle/>
          <a:p>
            <a:pPr algn="ctr"/>
            <a:r>
              <a:rPr lang="ar-EG" sz="4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Sakkal Majalla" pitchFamily="2" charset="-78"/>
                <a:cs typeface="Sakkal Majalla" pitchFamily="2" charset="-78"/>
              </a:rPr>
              <a:t>أهم المخاطر في </a:t>
            </a:r>
            <a:r>
              <a:rPr lang="ar-SA" sz="44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Sakkal Majalla" pitchFamily="2" charset="-78"/>
                <a:cs typeface="Sakkal Majalla" pitchFamily="2" charset="-78"/>
              </a:rPr>
              <a:t>وثيق</a:t>
            </a:r>
            <a:r>
              <a:rPr lang="ar-EG" sz="44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Sakkal Majalla" pitchFamily="2" charset="-78"/>
                <a:cs typeface="Sakkal Majalla" pitchFamily="2" charset="-78"/>
              </a:rPr>
              <a:t>ة</a:t>
            </a:r>
            <a:r>
              <a:rPr lang="ar-SA" sz="44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Sakkal Majalla" pitchFamily="2" charset="-78"/>
                <a:cs typeface="Sakkal Majalla" pitchFamily="2" charset="-78"/>
              </a:rPr>
              <a:t> العنف ضد </a:t>
            </a:r>
            <a:r>
              <a:rPr lang="ar-SA" sz="44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Sakkal Majalla" pitchFamily="2" charset="-78"/>
                <a:cs typeface="Sakkal Majalla" pitchFamily="2" charset="-78"/>
              </a:rPr>
              <a:t>المرأة؟</a:t>
            </a:r>
            <a:endParaRPr lang="ar-SA" sz="4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18" descr="united-nations"/>
          <p:cNvPicPr>
            <a:picLocks noChangeAspect="1" noChangeArrowheads="1"/>
          </p:cNvPicPr>
          <p:nvPr/>
        </p:nvPicPr>
        <p:blipFill>
          <a:blip r:embed="rId2" cstate="print"/>
          <a:srcRect/>
          <a:stretch>
            <a:fillRect/>
          </a:stretch>
        </p:blipFill>
        <p:spPr bwMode="auto">
          <a:xfrm>
            <a:off x="0" y="0"/>
            <a:ext cx="2428875" cy="2008188"/>
          </a:xfrm>
          <a:prstGeom prst="rect">
            <a:avLst/>
          </a:prstGeom>
          <a:noFill/>
          <a:ln w="9525">
            <a:noFill/>
            <a:miter lim="800000"/>
            <a:headEnd/>
            <a:tailEnd/>
          </a:ln>
        </p:spPr>
      </p:pic>
      <p:sp>
        <p:nvSpPr>
          <p:cNvPr id="4" name="Text Box 5"/>
          <p:cNvSpPr txBox="1">
            <a:spLocks noChangeArrowheads="1"/>
          </p:cNvSpPr>
          <p:nvPr/>
        </p:nvSpPr>
        <p:spPr bwMode="auto">
          <a:xfrm>
            <a:off x="214282" y="492618"/>
            <a:ext cx="9072626" cy="5872377"/>
          </a:xfrm>
          <a:prstGeom prst="rect">
            <a:avLst/>
          </a:prstGeom>
          <a:noFill/>
          <a:ln w="9525">
            <a:noFill/>
            <a:miter lim="800000"/>
            <a:headEnd/>
            <a:tailEnd/>
          </a:ln>
          <a:effectLst/>
        </p:spPr>
        <p:txBody>
          <a:bodyPr>
            <a:spAutoFit/>
          </a:bodyPr>
          <a:lstStyle/>
          <a:p>
            <a:pPr algn="ctr" eaLnBrk="0" hangingPunct="0">
              <a:defRPr/>
            </a:pPr>
            <a:r>
              <a:rPr lang="ar-EG" altLang="zh-CN" sz="13800" dirty="0">
                <a:ln w="10541" cmpd="sng">
                  <a:solidFill>
                    <a:sysClr val="windowText" lastClr="000000"/>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Sakkal Majalla" pitchFamily="2" charset="-78"/>
                <a:cs typeface="Sakkal Majalla" pitchFamily="2" charset="-78"/>
              </a:rPr>
              <a:t>العنف</a:t>
            </a:r>
            <a:endParaRPr lang="ar-EG" altLang="zh-CN" sz="11500" dirty="0">
              <a:ln w="10541" cmpd="sng">
                <a:solidFill>
                  <a:sysClr val="windowText" lastClr="000000"/>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Sakkal Majalla" pitchFamily="2" charset="-78"/>
              <a:cs typeface="Sakkal Majalla" pitchFamily="2" charset="-78"/>
            </a:endParaRPr>
          </a:p>
          <a:p>
            <a:pPr algn="ctr" eaLnBrk="0" hangingPunct="0">
              <a:defRPr/>
            </a:pPr>
            <a:r>
              <a:rPr lang="en-US" altLang="zh-CN" sz="7200" dirty="0">
                <a:ln w="10541" cmpd="sng">
                  <a:solidFill>
                    <a:sysClr val="windowText" lastClr="000000"/>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Sakkal Majalla" pitchFamily="2" charset="-78"/>
                <a:cs typeface="Sakkal Majalla" pitchFamily="2" charset="-78"/>
              </a:rPr>
              <a:t>Violence Against Women &amp; Girls</a:t>
            </a:r>
            <a:endParaRPr lang="ar-EG" altLang="zh-CN" sz="7200" dirty="0">
              <a:ln w="10541" cmpd="sng">
                <a:solidFill>
                  <a:sysClr val="windowText" lastClr="000000"/>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Sakkal Majalla" pitchFamily="2" charset="-78"/>
              <a:cs typeface="Sakkal Majalla" pitchFamily="2" charset="-78"/>
            </a:endParaRPr>
          </a:p>
          <a:p>
            <a:pPr algn="ctr" eaLnBrk="0" hangingPunct="0">
              <a:lnSpc>
                <a:spcPct val="130000"/>
              </a:lnSpc>
              <a:defRPr/>
            </a:pPr>
            <a:r>
              <a:rPr lang="en-US" altLang="zh-CN" sz="7200" dirty="0">
                <a:ln w="10541" cmpd="sng">
                  <a:solidFill>
                    <a:sysClr val="windowText" lastClr="000000"/>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Sakkal Majalla" pitchFamily="2" charset="-78"/>
                <a:cs typeface="Sakkal Majalla" pitchFamily="2" charset="-78"/>
              </a:rPr>
              <a:t>(VAWG)</a:t>
            </a:r>
            <a:endParaRPr lang="ar-EG" altLang="zh-CN" sz="6600" dirty="0">
              <a:ln w="10541" cmpd="sng">
                <a:solidFill>
                  <a:sysClr val="windowText" lastClr="000000"/>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Sakkal Majalla" pitchFamily="2" charset="-78"/>
              <a:cs typeface="Sakkal Majalla" pitchFamily="2" charset="-78"/>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D:\شغل ياسر\أخرى\أكاديمية المرأة\موضوعات ياسر\العنف الأسري\صور\stopviolence.jpg"/>
          <p:cNvPicPr>
            <a:picLocks noChangeAspect="1" noChangeArrowheads="1"/>
          </p:cNvPicPr>
          <p:nvPr/>
        </p:nvPicPr>
        <p:blipFill>
          <a:blip r:embed="rId2" cstate="print"/>
          <a:srcRect/>
          <a:stretch>
            <a:fillRect/>
          </a:stretch>
        </p:blipFill>
        <p:spPr bwMode="auto">
          <a:xfrm>
            <a:off x="171415" y="189618"/>
            <a:ext cx="8972585" cy="6454092"/>
          </a:xfrm>
          <a:prstGeom prst="rect">
            <a:avLst/>
          </a:prstGeom>
          <a:ln>
            <a:noFill/>
          </a:ln>
          <a:effectLst>
            <a:reflection blurRad="6350" stA="50000" endA="300" endPos="55000" dir="5400000" sy="-100000" algn="bl" rotWithShape="0"/>
            <a:softEdge rad="317500"/>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1907704" y="1628800"/>
            <a:ext cx="6912768" cy="57606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a:r>
              <a:rPr lang="ar-SA" sz="4000" b="1" dirty="0" smtClean="0">
                <a:solidFill>
                  <a:schemeClr val="accent1">
                    <a:lumMod val="75000"/>
                  </a:schemeClr>
                </a:solidFill>
              </a:rPr>
              <a:t>التصحيح </a:t>
            </a:r>
            <a:r>
              <a:rPr lang="ar-SA" sz="4000" b="1" dirty="0">
                <a:solidFill>
                  <a:schemeClr val="accent1">
                    <a:lumMod val="75000"/>
                  </a:schemeClr>
                </a:solidFill>
              </a:rPr>
              <a:t>والإصلاح لأي خلل </a:t>
            </a:r>
            <a:r>
              <a:rPr lang="ar-SA" sz="4000" b="1" dirty="0" smtClean="0">
                <a:solidFill>
                  <a:schemeClr val="accent1">
                    <a:lumMod val="75000"/>
                  </a:schemeClr>
                </a:solidFill>
              </a:rPr>
              <a:t>يجب </a:t>
            </a:r>
            <a:r>
              <a:rPr lang="ar-SA" sz="4000" b="1" dirty="0">
                <a:solidFill>
                  <a:schemeClr val="accent1">
                    <a:lumMod val="75000"/>
                  </a:schemeClr>
                </a:solidFill>
              </a:rPr>
              <a:t>أن يكون وفق معيار </a:t>
            </a:r>
            <a:r>
              <a:rPr lang="ar-SA" sz="4000" b="1" dirty="0" smtClean="0">
                <a:solidFill>
                  <a:schemeClr val="accent1">
                    <a:lumMod val="75000"/>
                  </a:schemeClr>
                </a:solidFill>
              </a:rPr>
              <a:t>الشريعة، وليس </a:t>
            </a:r>
            <a:r>
              <a:rPr lang="ar-SA" sz="4000" b="1" dirty="0">
                <a:solidFill>
                  <a:schemeClr val="accent1">
                    <a:lumMod val="75000"/>
                  </a:schemeClr>
                </a:solidFill>
              </a:rPr>
              <a:t>وفق موازين الآخرين من </a:t>
            </a:r>
            <a:r>
              <a:rPr lang="ar-SA" sz="4000" b="1" dirty="0" smtClean="0">
                <a:solidFill>
                  <a:schemeClr val="accent1">
                    <a:lumMod val="75000"/>
                  </a:schemeClr>
                </a:solidFill>
              </a:rPr>
              <a:t>غير المسلمين.</a:t>
            </a:r>
          </a:p>
          <a:p>
            <a:pPr lvl="0" algn="ctr"/>
            <a:r>
              <a:rPr lang="ar-SA" sz="4000" b="1" dirty="0" smtClean="0">
                <a:solidFill>
                  <a:schemeClr val="accent6">
                    <a:lumMod val="50000"/>
                  </a:schemeClr>
                </a:solidFill>
              </a:rPr>
              <a:t> ﴿</a:t>
            </a:r>
            <a:r>
              <a:rPr lang="ar-SA" sz="4000" b="1" dirty="0">
                <a:solidFill>
                  <a:schemeClr val="accent6">
                    <a:lumMod val="50000"/>
                  </a:schemeClr>
                </a:solidFill>
              </a:rPr>
              <a:t>وَاحْذَرْهُمْ أَن يَفْتِنُوكَ عَن بَعْضِ مَا أَنزَلَ اللّهُ إِلَيْكَ﴾ </a:t>
            </a:r>
            <a:endParaRPr lang="en-US" sz="4000" dirty="0">
              <a:solidFill>
                <a:schemeClr val="accent6">
                  <a:lumMod val="50000"/>
                </a:schemeClr>
              </a:solidFill>
            </a:endParaRPr>
          </a:p>
        </p:txBody>
      </p:sp>
      <p:pic>
        <p:nvPicPr>
          <p:cNvPr id="4" name="صورة 3"/>
          <p:cNvPicPr>
            <a:picLocks noChangeAspect="1"/>
          </p:cNvPicPr>
          <p:nvPr/>
        </p:nvPicPr>
        <p:blipFill rotWithShape="1">
          <a:blip r:embed="rId2">
            <a:extLst>
              <a:ext uri="{28A0092B-C50C-407E-A947-70E740481C1C}">
                <a14:useLocalDpi xmlns:a14="http://schemas.microsoft.com/office/drawing/2010/main" val="0"/>
              </a:ext>
            </a:extLst>
          </a:blip>
          <a:srcRect r="39351"/>
          <a:stretch/>
        </p:blipFill>
        <p:spPr>
          <a:xfrm>
            <a:off x="6228184" y="692696"/>
            <a:ext cx="2016223" cy="207193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cxnSp>
        <p:nvCxnSpPr>
          <p:cNvPr id="6" name="رابط مستقيم 5"/>
          <p:cNvCxnSpPr/>
          <p:nvPr/>
        </p:nvCxnSpPr>
        <p:spPr>
          <a:xfrm>
            <a:off x="7308304" y="-27384"/>
            <a:ext cx="0" cy="72008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44585060"/>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214282" y="492618"/>
            <a:ext cx="9072626" cy="2926955"/>
          </a:xfrm>
          <a:prstGeom prst="rect">
            <a:avLst/>
          </a:prstGeom>
          <a:noFill/>
          <a:ln w="9525">
            <a:noFill/>
            <a:miter lim="800000"/>
            <a:headEnd/>
            <a:tailEnd/>
          </a:ln>
          <a:effectLst/>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eaLnBrk="0" hangingPunct="0">
              <a:defRPr/>
            </a:pPr>
            <a:r>
              <a:rPr lang="ar-EG" altLang="zh-CN" sz="6000" b="1" dirty="0">
                <a:ln w="11430"/>
                <a:solidFill>
                  <a:srgbClr val="FF0000"/>
                </a:solidFill>
                <a:effectLst>
                  <a:outerShdw blurRad="50800" dist="39000" dir="5460000" algn="tl">
                    <a:srgbClr val="000000">
                      <a:alpha val="38000"/>
                    </a:srgbClr>
                  </a:outerShdw>
                </a:effectLst>
                <a:latin typeface="Sakkal Majalla" pitchFamily="2" charset="-78"/>
                <a:cs typeface="Sakkal Majalla" pitchFamily="2" charset="-78"/>
              </a:rPr>
              <a:t>العنف</a:t>
            </a:r>
          </a:p>
          <a:p>
            <a:pPr algn="ctr" eaLnBrk="0" hangingPunct="0">
              <a:defRPr/>
            </a:pPr>
            <a:r>
              <a:rPr lang="en-US" altLang="zh-CN"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Sakkal Majalla" pitchFamily="2" charset="-78"/>
                <a:cs typeface="Sakkal Majalla" pitchFamily="2" charset="-78"/>
              </a:rPr>
              <a:t>Violence Against Women &amp; Girls</a:t>
            </a:r>
            <a:endParaRPr lang="ar-EG" altLang="zh-CN"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Sakkal Majalla" pitchFamily="2" charset="-78"/>
              <a:cs typeface="Sakkal Majalla" pitchFamily="2" charset="-78"/>
            </a:endParaRPr>
          </a:p>
          <a:p>
            <a:pPr algn="ctr" eaLnBrk="0" hangingPunct="0">
              <a:lnSpc>
                <a:spcPct val="130000"/>
              </a:lnSpc>
              <a:defRPr/>
            </a:pPr>
            <a:r>
              <a:rPr lang="en-US" altLang="zh-CN"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Sakkal Majalla" pitchFamily="2" charset="-78"/>
                <a:cs typeface="Sakkal Majalla" pitchFamily="2" charset="-78"/>
              </a:rPr>
              <a:t>(VAWG)</a:t>
            </a:r>
            <a:endParaRPr lang="ar-EG" altLang="zh-CN"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Sakkal Majalla" pitchFamily="2" charset="-78"/>
              <a:cs typeface="Sakkal Majalla" pitchFamily="2" charset="-78"/>
            </a:endParaRPr>
          </a:p>
        </p:txBody>
      </p:sp>
      <p:pic>
        <p:nvPicPr>
          <p:cNvPr id="6" name="Picture 2" descr="D:\My Documents\My Pictures\صور منال\اسرة\BEAT_INJURED_RAGE_MAN WOMAN SLAP.jpg"/>
          <p:cNvPicPr>
            <a:picLocks noChangeAspect="1" noChangeArrowheads="1"/>
          </p:cNvPicPr>
          <p:nvPr/>
        </p:nvPicPr>
        <p:blipFill>
          <a:blip r:embed="rId2" cstate="print"/>
          <a:srcRect/>
          <a:stretch>
            <a:fillRect/>
          </a:stretch>
        </p:blipFill>
        <p:spPr bwMode="auto">
          <a:xfrm>
            <a:off x="827584" y="3284984"/>
            <a:ext cx="3744416" cy="299071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Picture 2" descr="C:\Users\FUJITSU\Desktop\مجلد جديد ‫(4)‬\صورة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48379" y="3284984"/>
            <a:ext cx="4038600" cy="578802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539552" y="0"/>
            <a:ext cx="8244408" cy="5016758"/>
          </a:xfrm>
          <a:prstGeom prst="rect">
            <a:avLst/>
          </a:prstGeom>
          <a:noFill/>
          <a:ln w="9525">
            <a:noFill/>
            <a:miter lim="800000"/>
            <a:headEnd/>
            <a:tailEnd/>
          </a:ln>
          <a:effectLst/>
        </p:spPr>
        <p:txBody>
          <a:bodyPr wrap="square" anchor="ctr">
            <a:spAutoFit/>
          </a:bodyPr>
          <a:lstStyle/>
          <a:p>
            <a:pPr indent="274638" algn="justLow" eaLnBrk="0" hangingPunct="0">
              <a:defRPr/>
            </a:pPr>
            <a:r>
              <a:rPr lang="ar-EG" altLang="zh-CN" sz="4000" dirty="0">
                <a:ln w="12700">
                  <a:solidFill>
                    <a:schemeClr val="tx1">
                      <a:lumMod val="50000"/>
                      <a:lumOff val="50000"/>
                    </a:schemeClr>
                  </a:solidFill>
                  <a:prstDash val="solid"/>
                </a:ln>
                <a:solidFill>
                  <a:srgbClr val="00B0F0"/>
                </a:solidFill>
                <a:effectLst>
                  <a:outerShdw blurRad="41275" dist="20320" dir="1800000" algn="tl" rotWithShape="0">
                    <a:srgbClr val="000000">
                      <a:alpha val="40000"/>
                    </a:srgbClr>
                  </a:outerShdw>
                </a:effectLst>
                <a:latin typeface="Sakkal Majalla" pitchFamily="2" charset="-78"/>
                <a:cs typeface="Sakkal Majalla" pitchFamily="2" charset="-78"/>
              </a:rPr>
              <a:t>العنف:"أي عمل من أعمال العنف المبني على الجندر، ويترتب عليه، أو يرجح أن يترتب عليه، ضرر جسدي أو جنسي أو معاناة نفسية للنساء والفتيات، بما في ذلك التهديد بأفعال من هذا القبيل أو القسر أو الحرمان التعسفي من الحرية، سواء حدث ذلك في الحياة العامة أو الخاصة وتلاحظ اللجنة أيضًا الأضرار الاقتصادية والاجتماعية الناجمة عن هذا النوع من </a:t>
            </a:r>
            <a:r>
              <a:rPr lang="ar-EG" altLang="zh-CN" sz="4000" dirty="0" err="1">
                <a:ln w="12700">
                  <a:solidFill>
                    <a:schemeClr val="tx1">
                      <a:lumMod val="50000"/>
                      <a:lumOff val="50000"/>
                    </a:schemeClr>
                  </a:solidFill>
                  <a:prstDash val="solid"/>
                </a:ln>
                <a:solidFill>
                  <a:srgbClr val="00B0F0"/>
                </a:solidFill>
                <a:effectLst>
                  <a:outerShdw blurRad="41275" dist="20320" dir="1800000" algn="tl" rotWithShape="0">
                    <a:srgbClr val="000000">
                      <a:alpha val="40000"/>
                    </a:srgbClr>
                  </a:outerShdw>
                </a:effectLst>
                <a:latin typeface="Sakkal Majalla" pitchFamily="2" charset="-78"/>
                <a:cs typeface="Sakkal Majalla" pitchFamily="2" charset="-78"/>
              </a:rPr>
              <a:t>العنف</a:t>
            </a:r>
            <a:r>
              <a:rPr lang="ar-EG" altLang="zh-CN" sz="4000" dirty="0" err="1" smtClean="0">
                <a:ln w="12700">
                  <a:solidFill>
                    <a:schemeClr val="tx1">
                      <a:lumMod val="50000"/>
                      <a:lumOff val="50000"/>
                    </a:schemeClr>
                  </a:solidFill>
                  <a:prstDash val="solid"/>
                </a:ln>
                <a:solidFill>
                  <a:srgbClr val="00B0F0"/>
                </a:solidFill>
                <a:effectLst>
                  <a:outerShdw blurRad="41275" dist="20320" dir="1800000" algn="tl" rotWithShape="0">
                    <a:srgbClr val="000000">
                      <a:alpha val="40000"/>
                    </a:srgbClr>
                  </a:outerShdw>
                </a:effectLst>
                <a:latin typeface="Sakkal Majalla" pitchFamily="2" charset="-78"/>
                <a:cs typeface="Sakkal Majalla" pitchFamily="2" charset="-78"/>
              </a:rPr>
              <a:t>".</a:t>
            </a:r>
            <a:endParaRPr lang="en-US" altLang="zh-CN" sz="4000" dirty="0" smtClean="0">
              <a:ln w="12700">
                <a:solidFill>
                  <a:schemeClr val="tx1">
                    <a:lumMod val="50000"/>
                    <a:lumOff val="50000"/>
                  </a:schemeClr>
                </a:solidFill>
                <a:prstDash val="solid"/>
              </a:ln>
              <a:solidFill>
                <a:srgbClr val="00B0F0"/>
              </a:solidFill>
              <a:effectLst>
                <a:outerShdw blurRad="41275" dist="20320" dir="1800000" algn="tl" rotWithShape="0">
                  <a:srgbClr val="000000">
                    <a:alpha val="40000"/>
                  </a:srgbClr>
                </a:outerShdw>
              </a:effectLst>
              <a:latin typeface="Sakkal Majalla" pitchFamily="2" charset="-78"/>
              <a:cs typeface="Sakkal Majalla" pitchFamily="2" charset="-78"/>
            </a:endParaRPr>
          </a:p>
          <a:p>
            <a:pPr indent="274638" algn="justLow" eaLnBrk="0" hangingPunct="0">
              <a:defRPr/>
            </a:pPr>
            <a:r>
              <a:rPr lang="ar-EG" altLang="zh-CN" sz="4000" dirty="0" smtClean="0">
                <a:ln w="12700">
                  <a:solidFill>
                    <a:schemeClr val="tx1">
                      <a:lumMod val="50000"/>
                      <a:lumOff val="50000"/>
                    </a:schemeClr>
                  </a:solidFill>
                  <a:prstDash val="solid"/>
                </a:ln>
                <a:solidFill>
                  <a:srgbClr val="FF0000"/>
                </a:solidFill>
                <a:effectLst>
                  <a:outerShdw blurRad="41275" dist="20320" dir="1800000" algn="tl" rotWithShape="0">
                    <a:srgbClr val="000000">
                      <a:alpha val="40000"/>
                    </a:srgbClr>
                  </a:outerShdw>
                </a:effectLst>
                <a:latin typeface="Sakkal Majalla" pitchFamily="2" charset="-78"/>
                <a:cs typeface="Sakkal Majalla" pitchFamily="2" charset="-78"/>
              </a:rPr>
              <a:t> </a:t>
            </a:r>
            <a:r>
              <a:rPr lang="ar-EG" altLang="zh-CN" sz="4000" dirty="0">
                <a:ln w="12700">
                  <a:solidFill>
                    <a:schemeClr val="tx1">
                      <a:lumMod val="50000"/>
                      <a:lumOff val="50000"/>
                    </a:schemeClr>
                  </a:solidFill>
                  <a:prstDash val="solid"/>
                </a:ln>
                <a:solidFill>
                  <a:srgbClr val="FF0000"/>
                </a:solidFill>
                <a:effectLst>
                  <a:outerShdw blurRad="41275" dist="20320" dir="1800000" algn="tl" rotWithShape="0">
                    <a:srgbClr val="000000">
                      <a:alpha val="40000"/>
                    </a:srgbClr>
                  </a:outerShdw>
                </a:effectLst>
                <a:latin typeface="Sakkal Majalla" pitchFamily="2" charset="-78"/>
                <a:cs typeface="Sakkal Majalla" pitchFamily="2" charset="-78"/>
              </a:rPr>
              <a:t>(بند 11) مارس2013</a:t>
            </a:r>
          </a:p>
        </p:txBody>
      </p:sp>
      <p:pic>
        <p:nvPicPr>
          <p:cNvPr id="5" name="Picture 2" descr="C:\Users\FUJITSU\Desktop\مجلد جديد ‫(4)‬\صورة4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39865" y="5013176"/>
            <a:ext cx="3067050" cy="2540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6" name="Picture 2" descr="D:\My Documents\My Pictures\ist2_1629688-radical-feminism.jpg"/>
          <p:cNvPicPr>
            <a:picLocks noChangeAspect="1" noChangeArrowheads="1"/>
          </p:cNvPicPr>
          <p:nvPr/>
        </p:nvPicPr>
        <p:blipFill>
          <a:blip r:embed="rId3" cstate="print"/>
          <a:srcRect/>
          <a:stretch>
            <a:fillRect/>
          </a:stretch>
        </p:blipFill>
        <p:spPr bwMode="auto">
          <a:xfrm>
            <a:off x="5228456" y="5013176"/>
            <a:ext cx="2304256" cy="177281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51201"/>
                                        </p:tgtEl>
                                        <p:attrNameLst>
                                          <p:attrName>style.visibility</p:attrName>
                                        </p:attrNameLst>
                                      </p:cBhvr>
                                      <p:to>
                                        <p:strVal val="visible"/>
                                      </p:to>
                                    </p:set>
                                    <p:animEffect transition="in" filter="fade">
                                      <p:cBhvr>
                                        <p:cTn id="7" dur="500"/>
                                        <p:tgtEl>
                                          <p:spTgt spid="51201"/>
                                        </p:tgtEl>
                                      </p:cBhvr>
                                    </p:animEffect>
                                    <p:anim calcmode="lin" valueType="num">
                                      <p:cBhvr>
                                        <p:cTn id="8" dur="500" fill="hold"/>
                                        <p:tgtEl>
                                          <p:spTgt spid="51201"/>
                                        </p:tgtEl>
                                        <p:attrNameLst>
                                          <p:attrName>ppt_x</p:attrName>
                                        </p:attrNameLst>
                                      </p:cBhvr>
                                      <p:tavLst>
                                        <p:tav tm="0">
                                          <p:val>
                                            <p:strVal val="#ppt_x-.1"/>
                                          </p:val>
                                        </p:tav>
                                        <p:tav tm="100000">
                                          <p:val>
                                            <p:strVal val="#ppt_x"/>
                                          </p:val>
                                        </p:tav>
                                      </p:tavLst>
                                    </p:anim>
                                    <p:anim calcmode="lin" valueType="num">
                                      <p:cBhvr>
                                        <p:cTn id="9" dur="500" fill="hold"/>
                                        <p:tgtEl>
                                          <p:spTgt spid="51201"/>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323528" y="1107996"/>
            <a:ext cx="8352928" cy="4524315"/>
          </a:xfrm>
          <a:prstGeom prst="rect">
            <a:avLst/>
          </a:prstGeom>
          <a:noFill/>
          <a:ln w="9525">
            <a:noFill/>
            <a:miter lim="800000"/>
            <a:headEnd/>
            <a:tailEnd/>
          </a:ln>
          <a:effectLst/>
        </p:spPr>
        <p:txBody>
          <a:bodyPr wrap="square" anchor="ctr">
            <a:spAutoFit/>
          </a:bodyPr>
          <a:lstStyle/>
          <a:p>
            <a:pPr indent="274638" algn="ctr" eaLnBrk="0" hangingPunct="0">
              <a:defRPr/>
            </a:pPr>
            <a:r>
              <a:rPr lang="ar-EG" altLang="zh-CN" sz="3600" dirty="0">
                <a:ln w="12700">
                  <a:solidFill>
                    <a:schemeClr val="tx2">
                      <a:satMod val="155000"/>
                    </a:schemeClr>
                  </a:solidFill>
                  <a:prstDash val="solid"/>
                </a:ln>
                <a:solidFill>
                  <a:srgbClr val="F907BA"/>
                </a:solidFill>
                <a:effectLst>
                  <a:outerShdw blurRad="41275" dist="20320" dir="1800000" algn="tl" rotWithShape="0">
                    <a:srgbClr val="000000">
                      <a:alpha val="40000"/>
                    </a:srgbClr>
                  </a:outerShdw>
                </a:effectLst>
                <a:latin typeface="Sakkal Majalla" pitchFamily="2" charset="-78"/>
                <a:cs typeface="Sakkal Majalla" pitchFamily="2" charset="-78"/>
              </a:rPr>
              <a:t>العنف</a:t>
            </a:r>
            <a:r>
              <a:rPr lang="ar-EG" altLang="zh-CN" sz="3600" dirty="0" smtClean="0">
                <a:ln w="12700">
                  <a:solidFill>
                    <a:schemeClr val="tx2">
                      <a:satMod val="155000"/>
                    </a:schemeClr>
                  </a:solidFill>
                  <a:prstDash val="solid"/>
                </a:ln>
                <a:solidFill>
                  <a:srgbClr val="F907BA"/>
                </a:solidFill>
                <a:effectLst>
                  <a:outerShdw blurRad="41275" dist="20320" dir="1800000" algn="tl" rotWithShape="0">
                    <a:srgbClr val="000000">
                      <a:alpha val="40000"/>
                    </a:srgbClr>
                  </a:outerShdw>
                </a:effectLst>
                <a:latin typeface="Sakkal Majalla" pitchFamily="2" charset="-78"/>
                <a:cs typeface="Sakkal Majalla" pitchFamily="2" charset="-78"/>
              </a:rPr>
              <a:t>:</a:t>
            </a:r>
            <a:endParaRPr lang="ar-SA" altLang="zh-CN" sz="3600" dirty="0" smtClean="0">
              <a:ln w="12700">
                <a:solidFill>
                  <a:schemeClr val="tx2">
                    <a:satMod val="155000"/>
                  </a:schemeClr>
                </a:solidFill>
                <a:prstDash val="solid"/>
              </a:ln>
              <a:solidFill>
                <a:srgbClr val="F907BA"/>
              </a:solidFill>
              <a:effectLst>
                <a:outerShdw blurRad="41275" dist="20320" dir="1800000" algn="tl" rotWithShape="0">
                  <a:srgbClr val="000000">
                    <a:alpha val="40000"/>
                  </a:srgbClr>
                </a:outerShdw>
              </a:effectLst>
              <a:latin typeface="Sakkal Majalla" pitchFamily="2" charset="-78"/>
              <a:cs typeface="Sakkal Majalla" pitchFamily="2" charset="-78"/>
            </a:endParaRPr>
          </a:p>
          <a:p>
            <a:pPr indent="274638" algn="ctr" eaLnBrk="0" hangingPunct="0">
              <a:defRPr/>
            </a:pPr>
            <a:r>
              <a:rPr lang="ar-EG" altLang="zh-CN" sz="3600" dirty="0" smtClean="0">
                <a:ln w="12700">
                  <a:solidFill>
                    <a:schemeClr val="tx2">
                      <a:satMod val="155000"/>
                    </a:schemeClr>
                  </a:solidFill>
                  <a:prstDash val="solid"/>
                </a:ln>
                <a:solidFill>
                  <a:srgbClr val="F907BA"/>
                </a:solidFill>
                <a:effectLst>
                  <a:outerShdw blurRad="41275" dist="20320" dir="1800000" algn="tl" rotWithShape="0">
                    <a:srgbClr val="000000">
                      <a:alpha val="40000"/>
                    </a:srgbClr>
                  </a:outerShdw>
                </a:effectLst>
                <a:latin typeface="Sakkal Majalla" pitchFamily="2" charset="-78"/>
                <a:cs typeface="Sakkal Majalla" pitchFamily="2" charset="-78"/>
              </a:rPr>
              <a:t>"</a:t>
            </a:r>
            <a:r>
              <a:rPr lang="ar-EG" altLang="zh-CN" sz="3600" dirty="0">
                <a:ln w="12700">
                  <a:solidFill>
                    <a:schemeClr val="tx2">
                      <a:satMod val="155000"/>
                    </a:schemeClr>
                  </a:solidFill>
                  <a:prstDash val="solid"/>
                </a:ln>
                <a:effectLst>
                  <a:outerShdw blurRad="41275" dist="20320" dir="1800000" algn="tl" rotWithShape="0">
                    <a:srgbClr val="000000">
                      <a:alpha val="40000"/>
                    </a:srgbClr>
                  </a:outerShdw>
                </a:effectLst>
                <a:latin typeface="Sakkal Majalla" pitchFamily="2" charset="-78"/>
                <a:cs typeface="Sakkal Majalla" pitchFamily="2" charset="-78"/>
              </a:rPr>
              <a:t>أي عمل من أعمال العنف المبني على الجندر، ويترتب عليه، أو يرجح أن يترتب عليه، ضرر جسدي أو جنسي أو معاناة نفسية للنساء والفتيات، بما في ذلك التهديد بأفعال من هذا القبيل أو القسر أو الحرمان التعسفي من الحرية، سواء حدث ذلك في الحياة العامة أو الخاصة وتلاحظ اللجنة أيضًا الأضرار الاقتصادية والاجتماعية الناجمة عن هذا النوع من العنف</a:t>
            </a:r>
            <a:r>
              <a:rPr lang="ar-EG" altLang="zh-CN" sz="3600" dirty="0">
                <a:ln w="12700">
                  <a:solidFill>
                    <a:schemeClr val="tx2">
                      <a:satMod val="155000"/>
                    </a:schemeClr>
                  </a:solidFill>
                  <a:prstDash val="solid"/>
                </a:ln>
                <a:solidFill>
                  <a:srgbClr val="F907BA"/>
                </a:solidFill>
                <a:effectLst>
                  <a:outerShdw blurRad="41275" dist="20320" dir="1800000" algn="tl" rotWithShape="0">
                    <a:srgbClr val="000000">
                      <a:alpha val="40000"/>
                    </a:srgbClr>
                  </a:outerShdw>
                </a:effectLst>
                <a:latin typeface="Sakkal Majalla" pitchFamily="2" charset="-78"/>
                <a:cs typeface="Sakkal Majalla" pitchFamily="2" charset="-78"/>
              </a:rPr>
              <a:t>". </a:t>
            </a:r>
            <a:r>
              <a:rPr lang="ar-EG" altLang="zh-CN" sz="360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Sakkal Majalla" pitchFamily="2" charset="-78"/>
                <a:cs typeface="Sakkal Majalla" pitchFamily="2" charset="-78"/>
              </a:rPr>
              <a:t>(بند 11) مارس2013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51201"/>
                                        </p:tgtEl>
                                        <p:attrNameLst>
                                          <p:attrName>style.visibility</p:attrName>
                                        </p:attrNameLst>
                                      </p:cBhvr>
                                      <p:to>
                                        <p:strVal val="visible"/>
                                      </p:to>
                                    </p:set>
                                    <p:animEffect transition="in" filter="fade">
                                      <p:cBhvr>
                                        <p:cTn id="7" dur="1000"/>
                                        <p:tgtEl>
                                          <p:spTgt spid="51201"/>
                                        </p:tgtEl>
                                      </p:cBhvr>
                                    </p:animEffect>
                                    <p:anim calcmode="lin" valueType="num">
                                      <p:cBhvr>
                                        <p:cTn id="8" dur="1000" fill="hold"/>
                                        <p:tgtEl>
                                          <p:spTgt spid="51201"/>
                                        </p:tgtEl>
                                        <p:attrNameLst>
                                          <p:attrName>ppt_x</p:attrName>
                                        </p:attrNameLst>
                                      </p:cBhvr>
                                      <p:tavLst>
                                        <p:tav tm="0">
                                          <p:val>
                                            <p:strVal val="#ppt_x-.1"/>
                                          </p:val>
                                        </p:tav>
                                        <p:tav tm="100000">
                                          <p:val>
                                            <p:strVal val="#ppt_x"/>
                                          </p:val>
                                        </p:tav>
                                      </p:tavLst>
                                    </p:anim>
                                    <p:anim calcmode="lin" valueType="num">
                                      <p:cBhvr>
                                        <p:cTn id="9" dur="1000" fill="hold"/>
                                        <p:tgtEl>
                                          <p:spTgt spid="5120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746" name="Rectangle 2"/>
          <p:cNvSpPr>
            <a:spLocks noChangeArrowheads="1"/>
          </p:cNvSpPr>
          <p:nvPr/>
        </p:nvSpPr>
        <p:spPr bwMode="auto">
          <a:xfrm>
            <a:off x="0" y="260648"/>
            <a:ext cx="9391650" cy="1107996"/>
          </a:xfrm>
          <a:prstGeom prst="rect">
            <a:avLst/>
          </a:prstGeom>
          <a:noFill/>
          <a:ln w="9525">
            <a:noFill/>
            <a:miter lim="800000"/>
            <a:headEnd/>
            <a:tailEnd/>
          </a:ln>
          <a:effectLst/>
        </p:spPr>
        <p:txBody>
          <a:bodyPr>
            <a:spAutoFit/>
          </a:bodyPr>
          <a:lstStyle/>
          <a:p>
            <a:pPr algn="ctr">
              <a:defRPr/>
            </a:pPr>
            <a:r>
              <a:rPr lang="ar-EG" altLang="zh-CN" sz="6600" dirty="0">
                <a:ln w="6350">
                  <a:noFill/>
                </a:ln>
                <a:solidFill>
                  <a:srgbClr val="FF0000"/>
                </a:solidFill>
                <a:effectLst>
                  <a:outerShdw blurRad="38100" dist="38100" dir="2700000" algn="tl">
                    <a:srgbClr val="000000"/>
                  </a:outerShdw>
                </a:effectLst>
                <a:latin typeface="Sakkal Majalla" pitchFamily="2" charset="-78"/>
                <a:cs typeface="Sakkal Majalla" pitchFamily="2" charset="-78"/>
              </a:rPr>
              <a:t>من العنف الجنسي.. الاغتصاب</a:t>
            </a:r>
          </a:p>
        </p:txBody>
      </p:sp>
      <p:pic>
        <p:nvPicPr>
          <p:cNvPr id="5" name="Picture 4" descr="3jB.jpg"/>
          <p:cNvPicPr>
            <a:picLocks noChangeAspect="1"/>
          </p:cNvPicPr>
          <p:nvPr/>
        </p:nvPicPr>
        <p:blipFill>
          <a:blip r:embed="rId2" cstate="print"/>
          <a:srcRect r="8748" b="8642"/>
          <a:stretch>
            <a:fillRect/>
          </a:stretch>
        </p:blipFill>
        <p:spPr>
          <a:xfrm>
            <a:off x="5292080" y="1124744"/>
            <a:ext cx="3096344" cy="4176464"/>
          </a:xfrm>
          <a:prstGeom prst="rect">
            <a:avLst/>
          </a:prstGeom>
          <a:ln>
            <a:noFill/>
          </a:ln>
          <a:effectLst>
            <a:softEdge rad="112500"/>
          </a:effectLst>
        </p:spPr>
      </p:pic>
      <p:sp>
        <p:nvSpPr>
          <p:cNvPr id="6" name="Rectangle 2"/>
          <p:cNvSpPr>
            <a:spLocks noChangeArrowheads="1"/>
          </p:cNvSpPr>
          <p:nvPr/>
        </p:nvSpPr>
        <p:spPr bwMode="auto">
          <a:xfrm>
            <a:off x="436934" y="5157192"/>
            <a:ext cx="9391650" cy="707886"/>
          </a:xfrm>
          <a:prstGeom prst="rect">
            <a:avLst/>
          </a:prstGeom>
          <a:noFill/>
          <a:ln w="9525">
            <a:noFill/>
            <a:miter lim="800000"/>
            <a:headEnd/>
            <a:tailEnd/>
          </a:ln>
          <a:effectLst/>
        </p:spPr>
        <p:txBody>
          <a:bodyPr>
            <a:spAutoFit/>
          </a:bodyPr>
          <a:lstStyle/>
          <a:p>
            <a:pPr algn="ctr">
              <a:defRPr/>
            </a:pPr>
            <a:r>
              <a:rPr lang="ar-EG" altLang="zh-CN" sz="4000" dirty="0">
                <a:ln w="18415" cmpd="sng">
                  <a:solidFill>
                    <a:schemeClr val="accent4">
                      <a:lumMod val="75000"/>
                    </a:schemeClr>
                  </a:solidFill>
                  <a:prstDash val="solid"/>
                </a:ln>
                <a:solidFill>
                  <a:srgbClr val="FFFFFF"/>
                </a:solidFill>
                <a:effectLst>
                  <a:outerShdw blurRad="63500" dir="3600000" algn="tl" rotWithShape="0">
                    <a:srgbClr val="000000">
                      <a:alpha val="70000"/>
                    </a:srgbClr>
                  </a:outerShdw>
                </a:effectLst>
                <a:latin typeface="Sakkal Majalla" pitchFamily="2" charset="-78"/>
                <a:cs typeface="Sakkal Majalla" pitchFamily="2" charset="-78"/>
              </a:rPr>
              <a:t>مما يحسب عنفاً جنسياً</a:t>
            </a:r>
          </a:p>
        </p:txBody>
      </p:sp>
      <p:sp>
        <p:nvSpPr>
          <p:cNvPr id="7" name="Rectangle 2"/>
          <p:cNvSpPr>
            <a:spLocks noChangeArrowheads="1"/>
          </p:cNvSpPr>
          <p:nvPr/>
        </p:nvSpPr>
        <p:spPr bwMode="auto">
          <a:xfrm>
            <a:off x="613146" y="5657671"/>
            <a:ext cx="9215438" cy="1200329"/>
          </a:xfrm>
          <a:prstGeom prst="rect">
            <a:avLst/>
          </a:prstGeom>
          <a:noFill/>
          <a:ln w="9525">
            <a:noFill/>
            <a:miter lim="800000"/>
            <a:headEnd/>
            <a:tailEnd/>
          </a:ln>
          <a:effectLst/>
        </p:spPr>
        <p:txBody>
          <a:bodyPr>
            <a:spAutoFit/>
          </a:bodyPr>
          <a:lstStyle/>
          <a:p>
            <a:pPr algn="ctr">
              <a:defRPr/>
            </a:pPr>
            <a:r>
              <a:rPr lang="ar-EG" altLang="zh-CN" sz="3600" dirty="0">
                <a:effectLst>
                  <a:outerShdw blurRad="38100" dist="38100" dir="2700000" algn="tl">
                    <a:srgbClr val="000000"/>
                  </a:outerShdw>
                </a:effectLst>
                <a:latin typeface="Sakkal Majalla" pitchFamily="2" charset="-78"/>
                <a:cs typeface="Sakkal Majalla" pitchFamily="2" charset="-78"/>
              </a:rPr>
              <a:t>المعاشرة الزوجية إذا لم تكن بكامل رضا الزوجة</a:t>
            </a:r>
          </a:p>
          <a:p>
            <a:pPr algn="ctr">
              <a:defRPr/>
            </a:pPr>
            <a:r>
              <a:rPr lang="ar-EG" altLang="zh-CN" sz="3600" dirty="0">
                <a:effectLst>
                  <a:outerShdw blurRad="38100" dist="38100" dir="2700000" algn="tl">
                    <a:srgbClr val="000000"/>
                  </a:outerShdw>
                </a:effectLst>
                <a:latin typeface="Sakkal Majalla" pitchFamily="2" charset="-78"/>
                <a:cs typeface="Sakkal Majalla" pitchFamily="2" charset="-78"/>
              </a:rPr>
              <a:t>تعد “اغتصابا زوجيا” !!</a:t>
            </a:r>
          </a:p>
        </p:txBody>
      </p:sp>
      <p:pic>
        <p:nvPicPr>
          <p:cNvPr id="16386" name="Picture 2" descr="C:\Users\FUJITSU\Desktop\مجلد جديد ‫(4)‬\صورة2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4940" y="1185738"/>
            <a:ext cx="2955925" cy="405447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532284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415746">
                                            <p:txEl>
                                              <p:pRg st="0" end="0"/>
                                            </p:txEl>
                                          </p:spTgt>
                                        </p:tgtEl>
                                        <p:attrNameLst>
                                          <p:attrName>style.visibility</p:attrName>
                                        </p:attrNameLst>
                                      </p:cBhvr>
                                      <p:to>
                                        <p:strVal val="visible"/>
                                      </p:to>
                                    </p:set>
                                    <p:anim calcmode="lin" valueType="num">
                                      <p:cBhvr>
                                        <p:cTn id="7" dur="500" fill="hold"/>
                                        <p:tgtEl>
                                          <p:spTgt spid="41574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15746">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415746">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0" fill="hold" nodeType="click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 calcmode="lin" valueType="num">
                                      <p:cBhvr>
                                        <p:cTn id="26"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27" dur="500" fill="hold"/>
                                        <p:tgtEl>
                                          <p:spTgt spid="7">
                                            <p:txEl>
                                              <p:pRg st="0" end="0"/>
                                            </p:txEl>
                                          </p:spTgt>
                                        </p:tgtEl>
                                        <p:attrNameLst>
                                          <p:attrName>ppt_h</p:attrName>
                                        </p:attrNameLst>
                                      </p:cBhvr>
                                      <p:tavLst>
                                        <p:tav tm="0">
                                          <p:val>
                                            <p:fltVal val="0"/>
                                          </p:val>
                                        </p:tav>
                                        <p:tav tm="100000">
                                          <p:val>
                                            <p:strVal val="#ppt_h"/>
                                          </p:val>
                                        </p:tav>
                                      </p:tavLst>
                                    </p:anim>
                                    <p:animEffect transition="in" filter="fade">
                                      <p:cBhvr>
                                        <p:cTn id="28" dur="500"/>
                                        <p:tgtEl>
                                          <p:spTgt spid="7">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0" fill="hold" nodeType="clickEffect">
                                  <p:stCondLst>
                                    <p:cond delay="0"/>
                                  </p:stCondLst>
                                  <p:childTnLst>
                                    <p:set>
                                      <p:cBhvr>
                                        <p:cTn id="32" dur="1" fill="hold">
                                          <p:stCondLst>
                                            <p:cond delay="0"/>
                                          </p:stCondLst>
                                        </p:cTn>
                                        <p:tgtEl>
                                          <p:spTgt spid="7">
                                            <p:txEl>
                                              <p:pRg st="1" end="1"/>
                                            </p:txEl>
                                          </p:spTgt>
                                        </p:tgtEl>
                                        <p:attrNameLst>
                                          <p:attrName>style.visibility</p:attrName>
                                        </p:attrNameLst>
                                      </p:cBhvr>
                                      <p:to>
                                        <p:strVal val="visible"/>
                                      </p:to>
                                    </p:set>
                                    <p:anim calcmode="lin" valueType="num">
                                      <p:cBhvr>
                                        <p:cTn id="33"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34" dur="500" fill="hold"/>
                                        <p:tgtEl>
                                          <p:spTgt spid="7">
                                            <p:txEl>
                                              <p:pRg st="1" end="1"/>
                                            </p:txEl>
                                          </p:spTgt>
                                        </p:tgtEl>
                                        <p:attrNameLst>
                                          <p:attrName>ppt_h</p:attrName>
                                        </p:attrNameLst>
                                      </p:cBhvr>
                                      <p:tavLst>
                                        <p:tav tm="0">
                                          <p:val>
                                            <p:fltVal val="0"/>
                                          </p:val>
                                        </p:tav>
                                        <p:tav tm="100000">
                                          <p:val>
                                            <p:strVal val="#ppt_h"/>
                                          </p:val>
                                        </p:tav>
                                      </p:tavLst>
                                    </p:anim>
                                    <p:animEffect transition="in" filter="fade">
                                      <p:cBhvr>
                                        <p:cTn id="35"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5746" grpId="0" build="allAtOnce"/>
      <p:bldP spid="6"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5" name="Rectangle 1"/>
          <p:cNvSpPr>
            <a:spLocks noChangeArrowheads="1"/>
          </p:cNvSpPr>
          <p:nvPr/>
        </p:nvSpPr>
        <p:spPr bwMode="auto">
          <a:xfrm>
            <a:off x="179511" y="1477178"/>
            <a:ext cx="8640961" cy="3970318"/>
          </a:xfrm>
          <a:prstGeom prst="rect">
            <a:avLst/>
          </a:prstGeom>
          <a:noFill/>
          <a:ln w="9525">
            <a:noFill/>
            <a:miter lim="800000"/>
            <a:headEnd/>
            <a:tailEnd/>
          </a:ln>
        </p:spPr>
        <p:txBody>
          <a:bodyPr wrap="square" anchor="ctr">
            <a:spAutoFit/>
          </a:bodyPr>
          <a:lstStyle/>
          <a:p>
            <a:pPr algn="justLow" eaLnBrk="0" hangingPunct="0">
              <a:defRPr/>
            </a:pPr>
            <a:r>
              <a:rPr lang="ar-SA" altLang="zh-CN" sz="3600" dirty="0">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انتقد</a:t>
            </a:r>
            <a:r>
              <a:rPr lang="ar-EG" altLang="zh-CN" sz="3600" dirty="0">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 الأمين العام في تقريره في (بكين+15):  “</a:t>
            </a:r>
            <a:r>
              <a:rPr lang="ar-SA" altLang="zh-CN" sz="3600" dirty="0">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كون العقوبات المخصصة للاغتصاب الزوجي لا تزال أقل من تلك المخصصة للاغتصاب من قبل</a:t>
            </a:r>
            <a:r>
              <a:rPr lang="ar-EG" altLang="zh-CN" sz="3600" dirty="0">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 أغراب”.</a:t>
            </a:r>
          </a:p>
          <a:p>
            <a:pPr algn="justLow" eaLnBrk="0" hangingPunct="0">
              <a:defRPr/>
            </a:pPr>
            <a:r>
              <a:rPr lang="ar-EG" altLang="zh-CN" sz="3600" u="sng" dirty="0">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الاغتصاب الزوجي</a:t>
            </a:r>
            <a:r>
              <a:rPr lang="ar-EG" altLang="zh-CN" sz="3600" dirty="0">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 “</a:t>
            </a:r>
            <a:r>
              <a:rPr lang="ar-SA" altLang="zh-CN" sz="3600" dirty="0">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العلاقة الجنسية مع الزوجة بدون كامل رضاها</a:t>
            </a:r>
            <a:r>
              <a:rPr lang="ar-EG" altLang="zh-CN" sz="3600" dirty="0">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a:t>
            </a:r>
            <a:endParaRPr lang="en-US" altLang="zh-CN" sz="3600" dirty="0">
              <a:effectLst>
                <a:glow rad="228600">
                  <a:schemeClr val="bg1">
                    <a:alpha val="40000"/>
                  </a:schemeClr>
                </a:glow>
                <a:outerShdw blurRad="38100" dist="38100" dir="2700000" algn="tl">
                  <a:srgbClr val="000000"/>
                </a:outerShdw>
              </a:effectLst>
              <a:latin typeface="Sakkal Majalla" pitchFamily="2" charset="-78"/>
              <a:cs typeface="Sakkal Majalla" pitchFamily="2" charset="-78"/>
            </a:endParaRPr>
          </a:p>
          <a:p>
            <a:pPr algn="justLow" rtl="0" eaLnBrk="0" hangingPunct="0">
              <a:defRPr/>
            </a:pPr>
            <a:r>
              <a:rPr lang="en-US" sz="3600" dirty="0">
                <a:latin typeface="Sakkal Majalla" pitchFamily="2" charset="-78"/>
                <a:cs typeface="Sakkal Majalla" pitchFamily="2" charset="-78"/>
              </a:rPr>
              <a:t/>
            </a:r>
            <a:br>
              <a:rPr lang="en-US" sz="3600" dirty="0">
                <a:latin typeface="Sakkal Majalla" pitchFamily="2" charset="-78"/>
                <a:cs typeface="Sakkal Majalla" pitchFamily="2" charset="-78"/>
              </a:rPr>
            </a:br>
            <a:endParaRPr lang="en-US" sz="3600" dirty="0">
              <a:latin typeface="Sakkal Majalla" pitchFamily="2" charset="-78"/>
              <a:cs typeface="Sakkal Majalla" pitchFamily="2" charset="-78"/>
            </a:endParaRPr>
          </a:p>
        </p:txBody>
      </p:sp>
      <p:sp>
        <p:nvSpPr>
          <p:cNvPr id="308227" name="Rectangle 3"/>
          <p:cNvSpPr>
            <a:spLocks noChangeArrowheads="1"/>
          </p:cNvSpPr>
          <p:nvPr/>
        </p:nvSpPr>
        <p:spPr bwMode="auto">
          <a:xfrm>
            <a:off x="2195736" y="5300319"/>
            <a:ext cx="6264696" cy="1200329"/>
          </a:xfrm>
          <a:prstGeom prst="rect">
            <a:avLst/>
          </a:prstGeom>
          <a:noFill/>
          <a:ln w="9525">
            <a:noFill/>
            <a:miter lim="800000"/>
            <a:headEnd/>
            <a:tailEnd/>
          </a:ln>
          <a:effectLst/>
        </p:spPr>
        <p:txBody>
          <a:bodyPr wrap="square" anchor="ctr">
            <a:spAutoFit/>
          </a:bodyPr>
          <a:lstStyle/>
          <a:p>
            <a:pPr algn="justLow" eaLnBrk="0" hangingPunct="0">
              <a:defRPr/>
            </a:pPr>
            <a:r>
              <a:rPr lang="ar-EG" altLang="zh-CN" sz="3600" dirty="0">
                <a:ln w="6350">
                  <a:noFill/>
                </a:ln>
                <a:solidFill>
                  <a:srgbClr val="FF0000"/>
                </a:solidFill>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 الفقرة (123) من تقرير الأمين العام المقدم في (بكين+15) مارس 2010</a:t>
            </a:r>
            <a:endParaRPr lang="ar-SA" altLang="zh-CN" sz="3600" dirty="0">
              <a:ln w="6350">
                <a:noFill/>
              </a:ln>
              <a:solidFill>
                <a:srgbClr val="FF0000"/>
              </a:solidFill>
              <a:effectLst>
                <a:glow rad="228600">
                  <a:schemeClr val="bg1">
                    <a:alpha val="40000"/>
                  </a:schemeClr>
                </a:glow>
                <a:outerShdw blurRad="38100" dist="38100" dir="2700000" algn="tl">
                  <a:srgbClr val="000000"/>
                </a:outerShdw>
              </a:effectLst>
              <a:latin typeface="Sakkal Majalla" pitchFamily="2" charset="-78"/>
              <a:cs typeface="Sakkal Majalla"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08225">
                                            <p:txEl>
                                              <p:pRg st="0" end="0"/>
                                            </p:txEl>
                                          </p:spTgt>
                                        </p:tgtEl>
                                        <p:attrNameLst>
                                          <p:attrName>style.visibility</p:attrName>
                                        </p:attrNameLst>
                                      </p:cBhvr>
                                      <p:to>
                                        <p:strVal val="visible"/>
                                      </p:to>
                                    </p:set>
                                    <p:anim calcmode="lin" valueType="num">
                                      <p:cBhvr>
                                        <p:cTn id="7" dur="1000" fill="hold"/>
                                        <p:tgtEl>
                                          <p:spTgt spid="308225">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0822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08225">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308227"/>
                                        </p:tgtEl>
                                        <p:attrNameLst>
                                          <p:attrName>style.visibility</p:attrName>
                                        </p:attrNameLst>
                                      </p:cBhvr>
                                      <p:to>
                                        <p:strVal val="visible"/>
                                      </p:to>
                                    </p:set>
                                    <p:anim calcmode="lin" valueType="num">
                                      <p:cBhvr>
                                        <p:cTn id="12" dur="1000" fill="hold"/>
                                        <p:tgtEl>
                                          <p:spTgt spid="308227"/>
                                        </p:tgtEl>
                                        <p:attrNameLst>
                                          <p:attrName>ppt_x</p:attrName>
                                        </p:attrNameLst>
                                      </p:cBhvr>
                                      <p:tavLst>
                                        <p:tav tm="0">
                                          <p:val>
                                            <p:strVal val="#ppt_x-.2"/>
                                          </p:val>
                                        </p:tav>
                                        <p:tav tm="100000">
                                          <p:val>
                                            <p:strVal val="#ppt_x"/>
                                          </p:val>
                                        </p:tav>
                                      </p:tavLst>
                                    </p:anim>
                                    <p:anim calcmode="lin" valueType="num">
                                      <p:cBhvr>
                                        <p:cTn id="13" dur="1000" fill="hold"/>
                                        <p:tgtEl>
                                          <p:spTgt spid="308227"/>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08227"/>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308225">
                                            <p:txEl>
                                              <p:pRg st="1" end="1"/>
                                            </p:txEl>
                                          </p:spTgt>
                                        </p:tgtEl>
                                        <p:attrNameLst>
                                          <p:attrName>style.visibility</p:attrName>
                                        </p:attrNameLst>
                                      </p:cBhvr>
                                      <p:to>
                                        <p:strVal val="visible"/>
                                      </p:to>
                                    </p:set>
                                    <p:animEffect transition="in" filter="dissolve">
                                      <p:cBhvr>
                                        <p:cTn id="19" dur="500"/>
                                        <p:tgtEl>
                                          <p:spTgt spid="308225">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nodeType="clickEffect">
                                  <p:stCondLst>
                                    <p:cond delay="0"/>
                                  </p:stCondLst>
                                  <p:childTnLst>
                                    <p:set>
                                      <p:cBhvr>
                                        <p:cTn id="23" dur="1" fill="hold">
                                          <p:stCondLst>
                                            <p:cond delay="0"/>
                                          </p:stCondLst>
                                        </p:cTn>
                                        <p:tgtEl>
                                          <p:spTgt spid="308225">
                                            <p:txEl>
                                              <p:pRg st="1" end="1"/>
                                            </p:txEl>
                                          </p:spTgt>
                                        </p:tgtEl>
                                        <p:attrNameLst>
                                          <p:attrName>style.visibility</p:attrName>
                                        </p:attrNameLst>
                                      </p:cBhvr>
                                      <p:to>
                                        <p:strVal val="visible"/>
                                      </p:to>
                                    </p:set>
                                    <p:animEffect transition="in" filter="dissolve">
                                      <p:cBhvr>
                                        <p:cTn id="24" dur="500"/>
                                        <p:tgtEl>
                                          <p:spTgt spid="30822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5536" y="836712"/>
            <a:ext cx="8280920" cy="3970318"/>
          </a:xfrm>
          <a:prstGeom prst="rect">
            <a:avLst/>
          </a:prstGeom>
        </p:spPr>
        <p:txBody>
          <a:bodyPr wrap="square">
            <a:spAutoFit/>
          </a:bodyPr>
          <a:lstStyle/>
          <a:p>
            <a:pPr algn="justLow">
              <a:defRPr/>
            </a:pPr>
            <a:r>
              <a:rPr lang="ar-EG" altLang="zh-CN" sz="3600" dirty="0">
                <a:ln w="6350">
                  <a:noFill/>
                </a:ln>
                <a:solidFill>
                  <a:srgbClr val="FF0000"/>
                </a:solidFill>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تقرير اليونيسيف عن العنف المنزلي (2000):</a:t>
            </a:r>
          </a:p>
          <a:p>
            <a:pPr algn="justLow">
              <a:defRPr/>
            </a:pPr>
            <a:endParaRPr lang="ar-EG" sz="3600" dirty="0">
              <a:latin typeface="Sakkal Majalla" pitchFamily="2" charset="-78"/>
              <a:cs typeface="Sakkal Majalla" pitchFamily="2" charset="-78"/>
            </a:endParaRPr>
          </a:p>
          <a:p>
            <a:pPr algn="justLow">
              <a:defRPr/>
            </a:pPr>
            <a:r>
              <a:rPr lang="ar-EG" altLang="zh-CN" sz="3600" dirty="0">
                <a:effectLst>
                  <a:glow rad="228600">
                    <a:schemeClr val="bg1">
                      <a:alpha val="40000"/>
                    </a:schemeClr>
                  </a:glow>
                  <a:outerShdw blurRad="38100" dist="38100" dir="2700000" algn="tl">
                    <a:srgbClr val="000000"/>
                  </a:outerShdw>
                </a:effectLst>
                <a:latin typeface="Sakkal Majalla" pitchFamily="2" charset="-78"/>
                <a:cs typeface="Sakkal Majalla" pitchFamily="2" charset="-78"/>
              </a:rPr>
              <a:t>“المشكلة هنا أن المرأة بمجرد أن توقع على عقد الزواج فإن الزوج له الحق اللا محدود في الاتصال الجنسي مع زوجته، لذلك فإن بعض الدول قد اتجهت لسن تشريعات ضد الاغتصاب الزوجي”.</a:t>
            </a:r>
          </a:p>
          <a:p>
            <a:pPr algn="justLow">
              <a:defRPr/>
            </a:pPr>
            <a:endParaRPr lang="en-US" altLang="zh-CN" sz="3600" dirty="0">
              <a:effectLst>
                <a:glow rad="228600">
                  <a:schemeClr val="bg1">
                    <a:alpha val="40000"/>
                  </a:schemeClr>
                </a:glow>
                <a:outerShdw blurRad="38100" dist="38100" dir="2700000" algn="tl">
                  <a:srgbClr val="000000"/>
                </a:outerShdw>
              </a:effectLst>
              <a:latin typeface="Sakkal Majalla" pitchFamily="2" charset="-78"/>
              <a:cs typeface="Sakkal Majalla"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4">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dissolve">
                                      <p:cBhvr>
                                        <p:cTn id="14"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2" descr="http://t1.gstatic.com/images?q=tbn:ANd9GcRSETEtLkYm1gdEIC_HfnrFAZVTGdCPT_1tozwJqHKu2xvjH_V0dA"/>
          <p:cNvPicPr>
            <a:picLocks noChangeAspect="1" noChangeArrowheads="1"/>
          </p:cNvPicPr>
          <p:nvPr/>
        </p:nvPicPr>
        <p:blipFill>
          <a:blip r:embed="rId2" cstate="print"/>
          <a:srcRect/>
          <a:stretch>
            <a:fillRect/>
          </a:stretch>
        </p:blipFill>
        <p:spPr bwMode="auto">
          <a:xfrm>
            <a:off x="18103850" y="-836613"/>
            <a:ext cx="3171825" cy="1438276"/>
          </a:xfrm>
          <a:prstGeom prst="rect">
            <a:avLst/>
          </a:prstGeom>
          <a:noFill/>
          <a:ln w="9525">
            <a:noFill/>
            <a:miter lim="800000"/>
            <a:headEnd/>
            <a:tailEnd/>
          </a:ln>
        </p:spPr>
      </p:pic>
      <p:pic>
        <p:nvPicPr>
          <p:cNvPr id="65539" name="Picture 5" descr="C:\Users\KHALED\Desktop\الصحة الإنجاية\صور\nov09_feature1small[1].jpg"/>
          <p:cNvPicPr>
            <a:picLocks noChangeAspect="1" noChangeArrowheads="1"/>
          </p:cNvPicPr>
          <p:nvPr/>
        </p:nvPicPr>
        <p:blipFill>
          <a:blip r:embed="rId3" cstate="print"/>
          <a:srcRect/>
          <a:stretch>
            <a:fillRect/>
          </a:stretch>
        </p:blipFill>
        <p:spPr bwMode="auto">
          <a:xfrm>
            <a:off x="-180975" y="0"/>
            <a:ext cx="9324975" cy="6858000"/>
          </a:xfrm>
          <a:prstGeom prst="rect">
            <a:avLst/>
          </a:prstGeom>
          <a:noFill/>
          <a:ln w="9525">
            <a:noFill/>
            <a:miter lim="800000"/>
            <a:headEnd/>
            <a:tailEnd/>
          </a:ln>
        </p:spPr>
      </p:pic>
      <p:sp>
        <p:nvSpPr>
          <p:cNvPr id="4" name="Oval 3"/>
          <p:cNvSpPr/>
          <p:nvPr/>
        </p:nvSpPr>
        <p:spPr>
          <a:xfrm>
            <a:off x="2971800" y="1600200"/>
            <a:ext cx="5867400" cy="1371600"/>
          </a:xfrm>
          <a:prstGeom prst="ellipse">
            <a:avLst/>
          </a:prstGeom>
          <a:noFill/>
        </p:spPr>
        <p:style>
          <a:lnRef idx="2">
            <a:schemeClr val="dk1"/>
          </a:lnRef>
          <a:fillRef idx="1">
            <a:schemeClr val="lt1"/>
          </a:fillRef>
          <a:effectRef idx="0">
            <a:schemeClr val="dk1"/>
          </a:effectRef>
          <a:fontRef idx="minor">
            <a:schemeClr val="dk1"/>
          </a:fontRef>
        </p:style>
        <p:txBody>
          <a:bodyPr anchor="ctr"/>
          <a:lstStyle/>
          <a:p>
            <a:pPr algn="ctr">
              <a:defRPr/>
            </a:pPr>
            <a:endParaRPr lang="en-US"/>
          </a:p>
        </p:txBody>
      </p:sp>
      <p:sp>
        <p:nvSpPr>
          <p:cNvPr id="5" name="Oval 4"/>
          <p:cNvSpPr/>
          <p:nvPr/>
        </p:nvSpPr>
        <p:spPr>
          <a:xfrm>
            <a:off x="2133600" y="2667000"/>
            <a:ext cx="3962400" cy="1371600"/>
          </a:xfrm>
          <a:prstGeom prst="ellipse">
            <a:avLst/>
          </a:prstGeom>
          <a:noFill/>
        </p:spPr>
        <p:style>
          <a:lnRef idx="2">
            <a:schemeClr val="dk1"/>
          </a:lnRef>
          <a:fillRef idx="1">
            <a:schemeClr val="lt1"/>
          </a:fillRef>
          <a:effectRef idx="0">
            <a:schemeClr val="dk1"/>
          </a:effectRef>
          <a:fontRef idx="minor">
            <a:schemeClr val="dk1"/>
          </a:fontRef>
        </p:style>
        <p:txBody>
          <a:bodyPr anchor="ctr"/>
          <a:lstStyle/>
          <a:p>
            <a:pPr algn="ctr">
              <a:defRPr/>
            </a:pPr>
            <a:endParaRPr lang="en-US"/>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xit" presetSubtype="16" fill="hold" grpId="1" nodeType="clickEffect">
                                  <p:stCondLst>
                                    <p:cond delay="0"/>
                                  </p:stCondLst>
                                  <p:childTnLst>
                                    <p:animEffect transition="out" filter="box(i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1560" y="1412776"/>
            <a:ext cx="8064896" cy="3416320"/>
          </a:xfrm>
          <a:prstGeom prst="rect">
            <a:avLst/>
          </a:prstGeom>
        </p:spPr>
        <p:txBody>
          <a:bodyPr wrap="square">
            <a:spAutoFit/>
          </a:bodyPr>
          <a:lstStyle/>
          <a:p>
            <a:pPr algn="justLow">
              <a:lnSpc>
                <a:spcPct val="150000"/>
              </a:lnSpc>
              <a:defRPr/>
            </a:pPr>
            <a:r>
              <a:rPr lang="ar-EG" sz="3600" dirty="0">
                <a:ln w="10541" cmpd="sng">
                  <a:solidFill>
                    <a:sysClr val="windowText" lastClr="000000"/>
                  </a:solidFill>
                  <a:prstDash val="solid"/>
                </a:ln>
                <a:solidFill>
                  <a:srgbClr val="800080"/>
                </a:solidFill>
                <a:effectLst>
                  <a:outerShdw blurRad="38100" dist="38100" dir="2700000" algn="tl">
                    <a:srgbClr val="000000">
                      <a:alpha val="43137"/>
                    </a:srgbClr>
                  </a:outerShdw>
                </a:effectLst>
                <a:latin typeface="Sakkal Majalla" pitchFamily="2" charset="-78"/>
                <a:cs typeface="Sakkal Majalla" pitchFamily="2" charset="-78"/>
              </a:rPr>
              <a:t>“</a:t>
            </a:r>
            <a:r>
              <a:rPr lang="ar-SA" sz="3600" dirty="0">
                <a:ln w="10541" cmpd="sng">
                  <a:solidFill>
                    <a:sysClr val="windowText" lastClr="000000"/>
                  </a:solidFill>
                  <a:prstDash val="solid"/>
                </a:ln>
                <a:solidFill>
                  <a:srgbClr val="800080"/>
                </a:solidFill>
                <a:effectLst>
                  <a:outerShdw blurRad="38100" dist="38100" dir="2700000" algn="tl">
                    <a:srgbClr val="000000">
                      <a:alpha val="43137"/>
                    </a:srgbClr>
                  </a:outerShdw>
                </a:effectLst>
                <a:latin typeface="Sakkal Majalla" pitchFamily="2" charset="-78"/>
                <a:cs typeface="Sakkal Majalla" pitchFamily="2" charset="-78"/>
              </a:rPr>
              <a:t>زيادة التدابير لحماية النساء والفتيات من العنف والمضايقة</a:t>
            </a:r>
            <a:r>
              <a:rPr lang="ar-EG" sz="3600" dirty="0">
                <a:ln w="10541" cmpd="sng">
                  <a:solidFill>
                    <a:sysClr val="windowText" lastClr="000000"/>
                  </a:solidFill>
                  <a:prstDash val="solid"/>
                </a:ln>
                <a:solidFill>
                  <a:srgbClr val="800080"/>
                </a:solidFill>
                <a:effectLst>
                  <a:outerShdw blurRad="38100" dist="38100" dir="2700000" algn="tl">
                    <a:srgbClr val="000000">
                      <a:alpha val="43137"/>
                    </a:srgbClr>
                  </a:outerShdw>
                </a:effectLst>
                <a:latin typeface="Sakkal Majalla" pitchFamily="2" charset="-78"/>
                <a:cs typeface="Sakkal Majalla" pitchFamily="2" charset="-78"/>
              </a:rPr>
              <a:t> </a:t>
            </a:r>
            <a:r>
              <a:rPr lang="ar-SA" sz="3600" dirty="0">
                <a:ln w="10541" cmpd="sng">
                  <a:solidFill>
                    <a:sysClr val="windowText" lastClr="000000"/>
                  </a:solidFill>
                  <a:prstDash val="solid"/>
                </a:ln>
                <a:solidFill>
                  <a:srgbClr val="800080"/>
                </a:solidFill>
                <a:effectLst>
                  <a:outerShdw blurRad="38100" dist="38100" dir="2700000" algn="tl">
                    <a:srgbClr val="000000">
                      <a:alpha val="43137"/>
                    </a:srgbClr>
                  </a:outerShdw>
                </a:effectLst>
                <a:latin typeface="Sakkal Majalla" pitchFamily="2" charset="-78"/>
                <a:cs typeface="Sakkal Majalla" pitchFamily="2" charset="-78"/>
              </a:rPr>
              <a:t> بما في ذلك التحرش الجنسي والتهديد، في الأماكن العامة والخاصة</a:t>
            </a:r>
            <a:r>
              <a:rPr lang="ar-EG" sz="3600" dirty="0">
                <a:ln w="10541" cmpd="sng">
                  <a:solidFill>
                    <a:sysClr val="windowText" lastClr="000000"/>
                  </a:solidFill>
                  <a:prstDash val="solid"/>
                </a:ln>
                <a:solidFill>
                  <a:srgbClr val="800080"/>
                </a:solidFill>
                <a:effectLst>
                  <a:outerShdw blurRad="38100" dist="38100" dir="2700000" algn="tl">
                    <a:srgbClr val="000000">
                      <a:alpha val="43137"/>
                    </a:srgbClr>
                  </a:outerShdw>
                </a:effectLst>
                <a:latin typeface="Sakkal Majalla" pitchFamily="2" charset="-78"/>
                <a:cs typeface="Sakkal Majalla" pitchFamily="2" charset="-78"/>
              </a:rPr>
              <a:t>..” </a:t>
            </a:r>
          </a:p>
          <a:p>
            <a:pPr algn="justLow">
              <a:lnSpc>
                <a:spcPct val="150000"/>
              </a:lnSpc>
              <a:defRPr/>
            </a:pPr>
            <a:r>
              <a:rPr lang="ar-EG" sz="3600" dirty="0">
                <a:ln w="10541" cmpd="sng">
                  <a:solidFill>
                    <a:sysClr val="windowText" lastClr="000000"/>
                  </a:solidFill>
                  <a:prstDash val="solid"/>
                </a:ln>
                <a:solidFill>
                  <a:srgbClr val="FF0000"/>
                </a:solidFill>
                <a:effectLst>
                  <a:outerShdw blurRad="38100" dist="38100" dir="2700000" algn="tl">
                    <a:srgbClr val="000000">
                      <a:alpha val="43137"/>
                    </a:srgbClr>
                  </a:outerShdw>
                </a:effectLst>
                <a:latin typeface="Sakkal Majalla" pitchFamily="2" charset="-78"/>
                <a:cs typeface="Sakkal Majalla" pitchFamily="2" charset="-78"/>
              </a:rPr>
              <a:t>البند </a:t>
            </a:r>
            <a:r>
              <a:rPr lang="en-US" sz="3600" dirty="0">
                <a:ln w="10541" cmpd="sng">
                  <a:solidFill>
                    <a:sysClr val="windowText" lastClr="000000"/>
                  </a:solidFill>
                  <a:prstDash val="solid"/>
                </a:ln>
                <a:solidFill>
                  <a:srgbClr val="FF0000"/>
                </a:solidFill>
                <a:effectLst>
                  <a:outerShdw blurRad="38100" dist="38100" dir="2700000" algn="tl">
                    <a:srgbClr val="000000">
                      <a:alpha val="43137"/>
                    </a:srgbClr>
                  </a:outerShdw>
                </a:effectLst>
                <a:latin typeface="Sakkal Majalla" pitchFamily="2" charset="-78"/>
                <a:cs typeface="Sakkal Majalla" pitchFamily="2" charset="-78"/>
              </a:rPr>
              <a:t>(B/</a:t>
            </a:r>
            <a:r>
              <a:rPr lang="en-US" sz="3600" dirty="0" err="1">
                <a:ln w="10541" cmpd="sng">
                  <a:solidFill>
                    <a:sysClr val="windowText" lastClr="000000"/>
                  </a:solidFill>
                  <a:prstDash val="solid"/>
                </a:ln>
                <a:solidFill>
                  <a:srgbClr val="FF0000"/>
                </a:solidFill>
                <a:effectLst>
                  <a:outerShdw blurRad="38100" dist="38100" dir="2700000" algn="tl">
                    <a:srgbClr val="000000">
                      <a:alpha val="43137"/>
                    </a:srgbClr>
                  </a:outerShdw>
                </a:effectLst>
                <a:latin typeface="Sakkal Majalla" pitchFamily="2" charset="-78"/>
                <a:cs typeface="Sakkal Majalla" pitchFamily="2" charset="-78"/>
              </a:rPr>
              <a:t>zz</a:t>
            </a:r>
            <a:r>
              <a:rPr lang="en-US" sz="3600" dirty="0">
                <a:ln w="10541" cmpd="sng">
                  <a:solidFill>
                    <a:sysClr val="windowText" lastClr="000000"/>
                  </a:solidFill>
                  <a:prstDash val="solid"/>
                </a:ln>
                <a:solidFill>
                  <a:srgbClr val="FF0000"/>
                </a:solidFill>
                <a:effectLst>
                  <a:outerShdw blurRad="38100" dist="38100" dir="2700000" algn="tl">
                    <a:srgbClr val="000000">
                      <a:alpha val="43137"/>
                    </a:srgbClr>
                  </a:outerShdw>
                </a:effectLst>
                <a:latin typeface="Sakkal Majalla" pitchFamily="2" charset="-78"/>
                <a:cs typeface="Sakkal Majalla" pitchFamily="2" charset="-78"/>
              </a:rPr>
              <a:t>)</a:t>
            </a:r>
            <a:r>
              <a:rPr lang="ar-EG" sz="3600" dirty="0">
                <a:ln w="10541" cmpd="sng">
                  <a:solidFill>
                    <a:sysClr val="windowText" lastClr="000000"/>
                  </a:solidFill>
                  <a:prstDash val="solid"/>
                </a:ln>
                <a:solidFill>
                  <a:srgbClr val="FF0000"/>
                </a:solidFill>
                <a:effectLst>
                  <a:outerShdw blurRad="38100" dist="38100" dir="2700000" algn="tl">
                    <a:srgbClr val="000000">
                      <a:alpha val="43137"/>
                    </a:srgbClr>
                  </a:outerShdw>
                </a:effectLst>
                <a:latin typeface="Sakkal Majalla" pitchFamily="2" charset="-78"/>
                <a:cs typeface="Sakkal Majalla" pitchFamily="2" charset="-78"/>
              </a:rPr>
              <a:t> من وثيقة العنف- مارس 2013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2">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 calcmode="lin" valueType="num">
                                      <p:cBhvr>
                                        <p:cTn id="14" dur="1000" fill="hold"/>
                                        <p:tgtEl>
                                          <p:spTgt spid="2">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2">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2" descr="D:\My Documents\My Pictures\صور منال\wife&amp;husband pic\woman abuse ca.jpg"/>
          <p:cNvPicPr>
            <a:picLocks noChangeAspect="1" noChangeArrowheads="1"/>
          </p:cNvPicPr>
          <p:nvPr/>
        </p:nvPicPr>
        <p:blipFill>
          <a:blip r:embed="rId2" cstate="print"/>
          <a:srcRect/>
          <a:stretch>
            <a:fillRect/>
          </a:stretch>
        </p:blipFill>
        <p:spPr bwMode="auto">
          <a:xfrm>
            <a:off x="2949229" y="2132856"/>
            <a:ext cx="5940152" cy="445511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3" descr="woman factory.jpg"/>
          <p:cNvPicPr>
            <a:picLocks noChangeAspect="1"/>
          </p:cNvPicPr>
          <p:nvPr/>
        </p:nvPicPr>
        <p:blipFill>
          <a:blip r:embed="rId2" cstate="print"/>
          <a:srcRect/>
          <a:stretch>
            <a:fillRect/>
          </a:stretch>
        </p:blipFill>
        <p:spPr bwMode="auto">
          <a:xfrm>
            <a:off x="1691680" y="1412776"/>
            <a:ext cx="6084168" cy="4681429"/>
          </a:xfrm>
          <a:prstGeom prst="rect">
            <a:avLst/>
          </a:prstGeom>
          <a:noFill/>
          <a:ln w="9525">
            <a:noFill/>
            <a:miter lim="800000"/>
            <a:headEnd/>
            <a:tailEnd/>
          </a:ln>
        </p:spPr>
      </p:pic>
      <p:sp>
        <p:nvSpPr>
          <p:cNvPr id="3" name="مربع نص 2"/>
          <p:cNvSpPr txBox="1"/>
          <p:nvPr/>
        </p:nvSpPr>
        <p:spPr>
          <a:xfrm>
            <a:off x="971600" y="-27384"/>
            <a:ext cx="7200800" cy="1569660"/>
          </a:xfrm>
          <a:prstGeom prst="rect">
            <a:avLst/>
          </a:prstGeom>
          <a:noFill/>
        </p:spPr>
        <p:txBody>
          <a:bodyPr wrap="square" rtlCol="1">
            <a:spAutoFit/>
          </a:bodyPr>
          <a:lstStyle/>
          <a:p>
            <a:pPr algn="ctr"/>
            <a:r>
              <a:rPr lang="ar-SA" sz="4800" dirty="0" smtClean="0">
                <a:solidFill>
                  <a:schemeClr val="accent4">
                    <a:lumMod val="75000"/>
                  </a:schemeClr>
                </a:solidFill>
                <a:effectLst>
                  <a:outerShdw blurRad="38100" dist="38100" dir="2700000" algn="tl">
                    <a:srgbClr val="000000">
                      <a:alpha val="43137"/>
                    </a:srgbClr>
                  </a:outerShdw>
                </a:effectLst>
                <a:latin typeface="Sakkal Majalla" pitchFamily="2" charset="-78"/>
                <a:ea typeface="Monotype Koufi" pitchFamily="2" charset="-78"/>
                <a:cs typeface="Sakkal Majalla" pitchFamily="2" charset="-78"/>
              </a:rPr>
              <a:t>إحلال المرأة في وظائف الرجال </a:t>
            </a:r>
            <a:endParaRPr lang="ar-SA" sz="4800" dirty="0" smtClean="0">
              <a:solidFill>
                <a:schemeClr val="accent4">
                  <a:lumMod val="75000"/>
                </a:schemeClr>
              </a:solidFill>
              <a:effectLst>
                <a:outerShdw blurRad="38100" dist="38100" dir="2700000" algn="tl">
                  <a:srgbClr val="000000">
                    <a:alpha val="43137"/>
                  </a:srgbClr>
                </a:outerShdw>
              </a:effectLst>
              <a:latin typeface="Sakkal Majalla" pitchFamily="2" charset="-78"/>
              <a:ea typeface="Monotype Koufi" pitchFamily="2" charset="-78"/>
              <a:cs typeface="Sakkal Majalla" pitchFamily="2" charset="-78"/>
            </a:endParaRPr>
          </a:p>
          <a:p>
            <a:pPr algn="ctr"/>
            <a:r>
              <a:rPr lang="ar-SA" sz="4800" dirty="0" smtClean="0">
                <a:solidFill>
                  <a:schemeClr val="accent4">
                    <a:lumMod val="75000"/>
                  </a:schemeClr>
                </a:solidFill>
                <a:effectLst>
                  <a:outerShdw blurRad="38100" dist="38100" dir="2700000" algn="tl">
                    <a:srgbClr val="000000">
                      <a:alpha val="43137"/>
                    </a:srgbClr>
                  </a:outerShdw>
                </a:effectLst>
                <a:latin typeface="Sakkal Majalla" pitchFamily="2" charset="-78"/>
                <a:ea typeface="Monotype Koufi" pitchFamily="2" charset="-78"/>
                <a:cs typeface="Sakkal Majalla" pitchFamily="2" charset="-78"/>
              </a:rPr>
              <a:t>(</a:t>
            </a:r>
            <a:r>
              <a:rPr lang="ar-SA" sz="4800" dirty="0" smtClean="0">
                <a:solidFill>
                  <a:schemeClr val="accent4">
                    <a:lumMod val="75000"/>
                  </a:schemeClr>
                </a:solidFill>
                <a:effectLst>
                  <a:outerShdw blurRad="38100" dist="38100" dir="2700000" algn="tl">
                    <a:srgbClr val="000000">
                      <a:alpha val="43137"/>
                    </a:srgbClr>
                  </a:outerShdw>
                </a:effectLst>
                <a:latin typeface="Sakkal Majalla" pitchFamily="2" charset="-78"/>
                <a:ea typeface="Monotype Koufi" pitchFamily="2" charset="-78"/>
                <a:cs typeface="Sakkal Majalla" pitchFamily="2" charset="-78"/>
              </a:rPr>
              <a:t>العليا / الدنيا)</a:t>
            </a:r>
            <a:endParaRPr lang="ar-SA" sz="4800" dirty="0">
              <a:solidFill>
                <a:schemeClr val="accent4">
                  <a:lumMod val="75000"/>
                </a:schemeClr>
              </a:solidFill>
              <a:effectLst>
                <a:outerShdw blurRad="38100" dist="38100" dir="2700000" algn="tl">
                  <a:srgbClr val="000000">
                    <a:alpha val="43137"/>
                  </a:srgbClr>
                </a:outerShdw>
              </a:effectLst>
              <a:latin typeface="Sakkal Majalla" pitchFamily="2" charset="-78"/>
              <a:ea typeface="Monotype Koufi" pitchFamily="2" charset="-78"/>
              <a:cs typeface="Sakkal Majalla" pitchFamily="2" charset="-78"/>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سمة Office">
  <a:themeElements>
    <a:clrScheme name="وافر">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1880</TotalTime>
  <Words>5189</Words>
  <Application>Microsoft Office PowerPoint</Application>
  <PresentationFormat>عرض على الشاشة (3:4)‏</PresentationFormat>
  <Paragraphs>507</Paragraphs>
  <Slides>162</Slides>
  <Notes>23</Notes>
  <HiddenSlides>0</HiddenSlides>
  <MMClips>0</MMClips>
  <ScaleCrop>false</ScaleCrop>
  <HeadingPairs>
    <vt:vector size="4" baseType="variant">
      <vt:variant>
        <vt:lpstr>نسق</vt:lpstr>
      </vt:variant>
      <vt:variant>
        <vt:i4>1</vt:i4>
      </vt:variant>
      <vt:variant>
        <vt:lpstr>عناوين الشرائح</vt:lpstr>
      </vt:variant>
      <vt:variant>
        <vt:i4>162</vt:i4>
      </vt:variant>
    </vt:vector>
  </HeadingPairs>
  <TitlesOfParts>
    <vt:vector size="163" baseType="lpstr">
      <vt:lpstr>سمة Office</vt:lpstr>
      <vt:lpstr>حقوق المرأة بين  الشريعة والمواثيق الدولية </vt:lpstr>
      <vt:lpstr>عرض تقديمي في PowerPoint</vt:lpstr>
      <vt:lpstr>مكانة المرأة في الحضارة الغربية</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الحفاظ على الحقوق</vt:lpstr>
      <vt:lpstr>الحفاظ على الحقوق</vt:lpstr>
      <vt:lpstr>الحفاظ على الحقوق</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بين الكفتين</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نظرية الضفادع المغلية</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تمكين المرأة؟</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الهدف: القضاء على الأسرة، والمرأة</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ساره</dc:creator>
  <cp:lastModifiedBy>STAR</cp:lastModifiedBy>
  <cp:revision>47</cp:revision>
  <dcterms:created xsi:type="dcterms:W3CDTF">2013-06-03T14:27:21Z</dcterms:created>
  <dcterms:modified xsi:type="dcterms:W3CDTF">2016-03-23T05:30:35Z</dcterms:modified>
</cp:coreProperties>
</file>