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5.xml" ContentType="application/vnd.openxmlformats-officedocument.them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5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s/slide1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876" r:id="rId1"/>
    <p:sldMasterId id="2147483900" r:id="rId2"/>
    <p:sldMasterId id="2147483912" r:id="rId3"/>
    <p:sldMasterId id="2147483936" r:id="rId4"/>
    <p:sldMasterId id="2147483948" r:id="rId5"/>
  </p:sldMasterIdLst>
  <p:sldIdLst>
    <p:sldId id="256" r:id="rId6"/>
    <p:sldId id="257" r:id="rId7"/>
    <p:sldId id="263" r:id="rId8"/>
    <p:sldId id="264" r:id="rId9"/>
    <p:sldId id="266" r:id="rId10"/>
    <p:sldId id="267" r:id="rId11"/>
    <p:sldId id="270" r:id="rId12"/>
    <p:sldId id="309" r:id="rId13"/>
    <p:sldId id="271" r:id="rId14"/>
    <p:sldId id="272" r:id="rId15"/>
    <p:sldId id="274" r:id="rId16"/>
    <p:sldId id="313" r:id="rId17"/>
    <p:sldId id="311" r:id="rId18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80"/>
    <a:srgbClr val="31D51B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84380"/>
    <p:restoredTop sz="94660"/>
  </p:normalViewPr>
  <p:slideViewPr>
    <p:cSldViewPr>
      <p:cViewPr varScale="1">
        <p:scale>
          <a:sx n="90" d="100"/>
          <a:sy n="90" d="100"/>
        </p:scale>
        <p:origin x="-51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10" Type="http://schemas.openxmlformats.org/officeDocument/2006/relationships/slide" Target="slides/slide5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عنوان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7" name="عنوان فرعي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30" name="عنصر نائب للتاريخ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24/04/1435</a:t>
            </a:fld>
            <a:endParaRPr lang="ar-SA"/>
          </a:p>
        </p:txBody>
      </p:sp>
      <p:sp>
        <p:nvSpPr>
          <p:cNvPr id="19" name="عنصر نائب للتذييل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27" name="عنصر نائب لرقم الشريحة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24/04/1435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24/04/1435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مستطيل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رابط مستقيم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عنوان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25" name="عنوان فرعي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31" name="عنصر نائب للتاريخ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1B8ABB09-4A1D-463E-8065-109CC2B7EFAA}" type="datetimeFigureOut">
              <a:rPr lang="ar-SA" smtClean="0"/>
              <a:pPr/>
              <a:t>24/04/1435</a:t>
            </a:fld>
            <a:endParaRPr lang="ar-SA"/>
          </a:p>
        </p:txBody>
      </p:sp>
      <p:sp>
        <p:nvSpPr>
          <p:cNvPr id="18" name="عنصر نائب للتذييل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ar-SA"/>
          </a:p>
        </p:txBody>
      </p:sp>
      <p:sp>
        <p:nvSpPr>
          <p:cNvPr id="29" name="عنصر نائب لرقم الشريحة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24/04/1435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1B8ABB09-4A1D-463E-8065-109CC2B7EFAA}" type="datetimeFigureOut">
              <a:rPr lang="ar-SA" smtClean="0"/>
              <a:pPr/>
              <a:t>24/04/1435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24/04/1435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24/04/1435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24/04/1435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1B8ABB09-4A1D-463E-8065-109CC2B7EFAA}" type="datetimeFigureOut">
              <a:rPr lang="ar-SA" smtClean="0"/>
              <a:pPr/>
              <a:t>24/04/1435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24/04/1435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24/04/1435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مستطيل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مستطيل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24/04/1435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0" name="عنصر نائب للصورة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24/04/1435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24/04/1435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مثلث قائم الزاوية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عنوان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7" name="عنوان فرعي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grpSp>
        <p:nvGrpSpPr>
          <p:cNvPr id="2" name="مجموعة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شكل حر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شكل حر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شكل حر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رابط مستقيم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عنصر نائب للتاريخ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1B8ABB09-4A1D-463E-8065-109CC2B7EFAA}" type="datetimeFigureOut">
              <a:rPr lang="ar-SA" smtClean="0"/>
              <a:pPr/>
              <a:t>24/04/1435</a:t>
            </a:fld>
            <a:endParaRPr lang="ar-SA"/>
          </a:p>
        </p:txBody>
      </p:sp>
      <p:sp>
        <p:nvSpPr>
          <p:cNvPr id="19" name="عنصر نائب للتذييل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ar-SA"/>
          </a:p>
        </p:txBody>
      </p:sp>
      <p:sp>
        <p:nvSpPr>
          <p:cNvPr id="27" name="عنصر نائب لرقم الشريحة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24/04/1435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7" name="عنوان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24/04/1435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7" name="شارة رتبة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شارة رتبة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24/04/1435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عنوان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24/04/1435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24/04/1435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6" name="عنوان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24/04/1435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24/04/1435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24/04/1435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B8ABB09-4A1D-463E-8065-109CC2B7EFAA}" type="datetimeFigureOut">
              <a:rPr lang="ar-SA" smtClean="0"/>
              <a:pPr/>
              <a:t>24/04/1435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8" name="شكل حر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شكل حر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مثلث قائم الزاوية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رابط مستقيم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شارة رتبة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شارة رتبة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24/04/1435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24/04/1435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مستطيل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24/04/1435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0" name="مستطيل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24/04/1435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مستطيل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24/04/1435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24/04/1435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24/04/1435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24/04/1435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24/04/1435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24/04/1435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24/04/1435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2" name="مستطيل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مستطيل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1B8ABB09-4A1D-463E-8065-109CC2B7EFAA}" type="datetimeFigureOut">
              <a:rPr lang="ar-SA" smtClean="0"/>
              <a:pPr/>
              <a:t>24/04/1435</a:t>
            </a:fld>
            <a:endParaRPr lang="ar-SA"/>
          </a:p>
        </p:txBody>
      </p:sp>
      <p:sp>
        <p:nvSpPr>
          <p:cNvPr id="11" name="مستطيل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مستطيل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24/04/1435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مستطيل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مستطيل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24/04/1435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عنصر نائب للتاريخ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24/04/1435</a:t>
            </a:fld>
            <a:endParaRPr lang="ar-SA"/>
          </a:p>
        </p:txBody>
      </p:sp>
      <p:sp>
        <p:nvSpPr>
          <p:cNvPr id="17" name="عنصر نائب للتذييل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29" name="عنصر نائب لرقم الشريحة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32" name="مستطيل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مستطيل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مستطيل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مستطيل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مستطيل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56" name="مستطيل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مستطيل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مستطيل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مستطيل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24/04/1435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شكل حر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شكل حر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شكل حر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شكل حر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شكل حر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شكل حر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شكل حر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شكل حر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شكل حر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شكل حر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شكل حر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شكل حر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شكل حر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شكل حر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شكل حر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24/04/1435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7" name="مستطيل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8" name="مستطيل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مستطيل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مستطيل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مستطيل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مستطيل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24/04/1435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مستطيل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24/04/1435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6" name="مستطيل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مستطيل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مستطيل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مستطيل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مستطيل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مستطيل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مستطيل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مستطيل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مستطيل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24/04/1435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24/04/1435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24/04/1435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24/04/1435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مستطيل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رابط مستقيم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مجموعة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رابط مستقيم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رابط مستقيم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رابط مستقيم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عنوان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ar-SA" smtClean="0"/>
              <a:t>انقر فوق الرمز لإضافة صورة</a:t>
            </a:r>
            <a:endParaRPr kumimoji="0"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grpSp>
        <p:nvGrpSpPr>
          <p:cNvPr id="14" name="مجموعة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رابط مستقيم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رابط مستقيم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رابط مستقيم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مجموعة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رابط مستقيم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رابط مستقيم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رابط مستقيم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24/04/1435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24/04/1435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24/04/1435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24/04/1435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24/04/1435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24/04/1435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مستطيل ذو زاوية واحدة مخدوشة ودائرية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مثلث قائم الزاوية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24/04/1435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10" name="شكل حر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شكل حر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شكل حر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شكل حر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عنصر نائب للعنوان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0" name="عنصر نائب للنص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0" name="عنصر نائب للتاريخ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B8ABB09-4A1D-463E-8065-109CC2B7EFAA}" type="datetimeFigureOut">
              <a:rPr lang="ar-SA" smtClean="0"/>
              <a:pPr/>
              <a:t>24/04/1435</a:t>
            </a:fld>
            <a:endParaRPr lang="ar-SA"/>
          </a:p>
        </p:txBody>
      </p:sp>
      <p:sp>
        <p:nvSpPr>
          <p:cNvPr id="22" name="عنصر نائب للتذييل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18" name="عنصر نائب لرقم الشريحة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grpSp>
        <p:nvGrpSpPr>
          <p:cNvPr id="2" name="مجموعة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شكل حر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شكل حر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p:txStyles>
    <p:titleStyle>
      <a:lvl1pPr algn="l" rtl="1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r" rtl="1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r" rtl="1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r" rtl="1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r" rtl="1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r" rtl="1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مستطيل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عنصر نائب للعنوان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1" name="عنصر نائب للنص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27" name="عنصر نائب للتاريخ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1B8ABB09-4A1D-463E-8065-109CC2B7EFAA}" type="datetimeFigureOut">
              <a:rPr lang="ar-SA" smtClean="0"/>
              <a:pPr/>
              <a:t>24/04/1435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ar-SA"/>
          </a:p>
        </p:txBody>
      </p:sp>
      <p:sp>
        <p:nvSpPr>
          <p:cNvPr id="16" name="عنصر نائب لرقم الشريحة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01" r:id="rId1"/>
    <p:sldLayoutId id="2147483902" r:id="rId2"/>
    <p:sldLayoutId id="2147483903" r:id="rId3"/>
    <p:sldLayoutId id="2147483904" r:id="rId4"/>
    <p:sldLayoutId id="2147483905" r:id="rId5"/>
    <p:sldLayoutId id="2147483906" r:id="rId6"/>
    <p:sldLayoutId id="2147483907" r:id="rId7"/>
    <p:sldLayoutId id="2147483908" r:id="rId8"/>
    <p:sldLayoutId id="2147483909" r:id="rId9"/>
    <p:sldLayoutId id="2147483910" r:id="rId10"/>
    <p:sldLayoutId id="2147483911" r:id="rId11"/>
  </p:sldLayoutIdLst>
  <p:txStyles>
    <p:titleStyle>
      <a:lvl1pPr algn="l" rtl="1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r" rtl="1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r" rtl="1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r" rtl="1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r" rtl="1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r" rtl="1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r" rtl="1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r" rtl="1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r" rtl="1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r" rtl="1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شكل حر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شكل حر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مثلث قائم الزاوية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رابط مستقيم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عنصر نائب للعنوان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0" name="عنصر نائب للنص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0" name="عنصر نائب للتاريخ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1B8ABB09-4A1D-463E-8065-109CC2B7EFAA}" type="datetimeFigureOut">
              <a:rPr lang="ar-SA" smtClean="0"/>
              <a:pPr/>
              <a:t>24/04/1435</a:t>
            </a:fld>
            <a:endParaRPr lang="ar-SA"/>
          </a:p>
        </p:txBody>
      </p:sp>
      <p:sp>
        <p:nvSpPr>
          <p:cNvPr id="22" name="عنصر نائب للتذييل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ar-SA"/>
          </a:p>
        </p:txBody>
      </p:sp>
      <p:sp>
        <p:nvSpPr>
          <p:cNvPr id="18" name="عنصر نائب لرقم الشريحة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</p:sldLayoutIdLst>
  <p:txStyles>
    <p:titleStyle>
      <a:lvl1pPr algn="l" rtl="1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r" rtl="1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r" rtl="1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r" rtl="1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r" rtl="1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مستطيل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مستطيل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1B8ABB09-4A1D-463E-8065-109CC2B7EFAA}" type="datetimeFigureOut">
              <a:rPr lang="ar-SA" smtClean="0"/>
              <a:pPr/>
              <a:t>24/04/1435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37" r:id="rId1"/>
    <p:sldLayoutId id="2147483938" r:id="rId2"/>
    <p:sldLayoutId id="2147483939" r:id="rId3"/>
    <p:sldLayoutId id="2147483940" r:id="rId4"/>
    <p:sldLayoutId id="2147483941" r:id="rId5"/>
    <p:sldLayoutId id="2147483942" r:id="rId6"/>
    <p:sldLayoutId id="2147483943" r:id="rId7"/>
    <p:sldLayoutId id="2147483944" r:id="rId8"/>
    <p:sldLayoutId id="2147483945" r:id="rId9"/>
    <p:sldLayoutId id="2147483946" r:id="rId10"/>
    <p:sldLayoutId id="2147483947" r:id="rId11"/>
  </p:sldLayoutIdLst>
  <p:txStyles>
    <p:titleStyle>
      <a:lvl1pPr algn="l" rtl="1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r" rtl="1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r" rtl="1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r" rtl="1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r" rtl="1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r" rtl="1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r" rtl="1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r" rtl="1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r" rtl="1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r" rtl="1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مستطيل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مستطيل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مستطيل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مستطيل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مستطيل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مستطيل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مستطيل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مستطيل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عنصر نائب للعنوان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1B8ABB09-4A1D-463E-8065-109CC2B7EFAA}" type="datetimeFigureOut">
              <a:rPr lang="ar-SA" smtClean="0"/>
              <a:pPr/>
              <a:t>24/04/1435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ar-SA"/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49" r:id="rId1"/>
    <p:sldLayoutId id="2147483950" r:id="rId2"/>
    <p:sldLayoutId id="2147483951" r:id="rId3"/>
    <p:sldLayoutId id="2147483952" r:id="rId4"/>
    <p:sldLayoutId id="2147483953" r:id="rId5"/>
    <p:sldLayoutId id="2147483954" r:id="rId6"/>
    <p:sldLayoutId id="2147483955" r:id="rId7"/>
    <p:sldLayoutId id="2147483956" r:id="rId8"/>
    <p:sldLayoutId id="2147483957" r:id="rId9"/>
    <p:sldLayoutId id="2147483958" r:id="rId10"/>
    <p:sldLayoutId id="2147483959" r:id="rId11"/>
  </p:sldLayoutIdLst>
  <p:txStyles>
    <p:titleStyle>
      <a:lvl1pPr algn="l" rtl="1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r" rtl="1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r" rtl="1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r" rtl="1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r" rtl="1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r" rtl="1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r" rtl="1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r" rtl="1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r" rtl="1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r" rtl="1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مستدير الزوايا 3"/>
          <p:cNvSpPr/>
          <p:nvPr/>
        </p:nvSpPr>
        <p:spPr>
          <a:xfrm>
            <a:off x="571472" y="1071546"/>
            <a:ext cx="8143932" cy="4643470"/>
          </a:xfrm>
          <a:prstGeom prst="roundRect">
            <a:avLst/>
          </a:prstGeom>
          <a:solidFill>
            <a:schemeClr val="tx2">
              <a:lumMod val="1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11500" dirty="0" smtClean="0">
                <a:solidFill>
                  <a:srgbClr val="FFFF00"/>
                </a:solidFill>
                <a:cs typeface="AL-Mateen" pitchFamily="2" charset="-78"/>
              </a:rPr>
              <a:t>حقــــوق الإنســـان</a:t>
            </a:r>
            <a:endParaRPr lang="ar-SA" sz="4800" dirty="0" smtClean="0">
              <a:solidFill>
                <a:srgbClr val="FF0000"/>
              </a:solidFill>
              <a:cs typeface="AL-Mateen" pitchFamily="2" charset="-78"/>
            </a:endParaRPr>
          </a:p>
          <a:p>
            <a:pPr algn="ctr"/>
            <a:endParaRPr lang="ar-SA" sz="2400" dirty="0" smtClean="0">
              <a:solidFill>
                <a:srgbClr val="FF0000"/>
              </a:solidFill>
              <a:cs typeface="AL-Mateen" pitchFamily="2" charset="-78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تمرير أفقي 7"/>
          <p:cNvSpPr/>
          <p:nvPr/>
        </p:nvSpPr>
        <p:spPr>
          <a:xfrm>
            <a:off x="4857752" y="1428736"/>
            <a:ext cx="3714744" cy="3714776"/>
          </a:xfrm>
          <a:prstGeom prst="horizontalScroll">
            <a:avLst/>
          </a:prstGeom>
          <a:solidFill>
            <a:schemeClr val="bg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lnSpc>
                <a:spcPct val="150000"/>
              </a:lnSpc>
            </a:pPr>
            <a:r>
              <a:rPr lang="ar-SA" sz="2400" b="1" dirty="0" smtClean="0">
                <a:solidFill>
                  <a:srgbClr val="FFFF00"/>
                </a:solidFill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الكتاب المقرر:</a:t>
            </a:r>
          </a:p>
          <a:p>
            <a:pPr algn="ctr">
              <a:lnSpc>
                <a:spcPct val="150000"/>
              </a:lnSpc>
            </a:pPr>
            <a:r>
              <a:rPr lang="ar-SA" sz="2400" b="1" dirty="0" smtClean="0">
                <a:solidFill>
                  <a:srgbClr val="31D51B"/>
                </a:solidFill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ضمن سلسلة متطلبات الجامعة من مقررات الثقافة الإسلامية</a:t>
            </a:r>
            <a:endParaRPr lang="ar-SA" sz="2400" b="1" dirty="0" smtClean="0">
              <a:solidFill>
                <a:srgbClr val="FFFF00"/>
              </a:solidFill>
              <a:latin typeface="Monotype Koufi" pitchFamily="2" charset="-78"/>
              <a:ea typeface="Monotype Koufi" pitchFamily="2" charset="-78"/>
              <a:cs typeface="Simplified Arabic" pitchFamily="2" charset="-78"/>
            </a:endParaRPr>
          </a:p>
        </p:txBody>
      </p:sp>
    </p:spTree>
  </p:cSld>
  <p:clrMapOvr>
    <a:masterClrMapping/>
  </p:clrMapOvr>
  <p:transition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929322" y="1514468"/>
            <a:ext cx="2643206" cy="842962"/>
          </a:xfrm>
        </p:spPr>
        <p:txBody>
          <a:bodyPr/>
          <a:lstStyle/>
          <a:p>
            <a:pPr algn="ctr"/>
            <a:r>
              <a:rPr lang="ar-SA" dirty="0" smtClean="0">
                <a:solidFill>
                  <a:srgbClr val="FF0000"/>
                </a:solidFill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60 درجة</a:t>
            </a:r>
            <a:endParaRPr lang="ar-SA" dirty="0">
              <a:solidFill>
                <a:srgbClr val="FF0000"/>
              </a:solidFill>
              <a:latin typeface="Monotype Koufi" pitchFamily="2" charset="-78"/>
              <a:ea typeface="Monotype Koufi" pitchFamily="2" charset="-78"/>
              <a:cs typeface="Monotype Koufi" pitchFamily="2" charset="-78"/>
            </a:endParaRPr>
          </a:p>
        </p:txBody>
      </p:sp>
      <p:sp>
        <p:nvSpPr>
          <p:cNvPr id="6" name="عنوان 1"/>
          <p:cNvSpPr txBox="1">
            <a:spLocks/>
          </p:cNvSpPr>
          <p:nvPr/>
        </p:nvSpPr>
        <p:spPr>
          <a:xfrm>
            <a:off x="5429256" y="3643314"/>
            <a:ext cx="2857520" cy="914400"/>
          </a:xfrm>
          <a:prstGeom prst="rect">
            <a:avLst/>
          </a:prstGeom>
        </p:spPr>
        <p:txBody>
          <a:bodyPr vert="horz" anchor="t">
            <a:no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4000" b="0" i="0" u="none" strike="noStrike" kern="1200" cap="none" spc="-10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40 درجة</a:t>
            </a:r>
            <a:endParaRPr kumimoji="0" lang="ar-SA" sz="4000" b="0" i="0" u="none" strike="noStrike" kern="1200" cap="none" spc="-10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Monotype Koufi" pitchFamily="2" charset="-78"/>
              <a:ea typeface="Monotype Koufi" pitchFamily="2" charset="-78"/>
              <a:cs typeface="Monotype Koufi" pitchFamily="2" charset="-78"/>
            </a:endParaRPr>
          </a:p>
        </p:txBody>
      </p:sp>
      <p:sp>
        <p:nvSpPr>
          <p:cNvPr id="7" name="عنوان 1"/>
          <p:cNvSpPr txBox="1">
            <a:spLocks/>
          </p:cNvSpPr>
          <p:nvPr/>
        </p:nvSpPr>
        <p:spPr>
          <a:xfrm>
            <a:off x="1142976" y="3786190"/>
            <a:ext cx="3500462" cy="771524"/>
          </a:xfrm>
          <a:prstGeom prst="rect">
            <a:avLst/>
          </a:prstGeom>
        </p:spPr>
        <p:txBody>
          <a:bodyPr vert="horz" anchor="t">
            <a:no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3000" b="0" i="0" u="none" strike="noStrike" kern="1200" cap="none" spc="-10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اختيار نهائي</a:t>
            </a:r>
            <a:endParaRPr kumimoji="0" lang="ar-SA" sz="3000" b="0" i="0" u="none" strike="noStrike" kern="1200" cap="none" spc="-10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Monotype Koufi" pitchFamily="2" charset="-78"/>
              <a:ea typeface="Monotype Koufi" pitchFamily="2" charset="-78"/>
              <a:cs typeface="Monotype Koufi" pitchFamily="2" charset="-78"/>
            </a:endParaRPr>
          </a:p>
        </p:txBody>
      </p:sp>
      <p:grpSp>
        <p:nvGrpSpPr>
          <p:cNvPr id="18" name="مجموعة 17"/>
          <p:cNvGrpSpPr/>
          <p:nvPr/>
        </p:nvGrpSpPr>
        <p:grpSpPr>
          <a:xfrm>
            <a:off x="714348" y="1071546"/>
            <a:ext cx="3918425" cy="2428892"/>
            <a:chOff x="796419" y="642918"/>
            <a:chExt cx="3918425" cy="2428892"/>
          </a:xfrm>
        </p:grpSpPr>
        <p:sp>
          <p:nvSpPr>
            <p:cNvPr id="8" name="عنوان 1"/>
            <p:cNvSpPr txBox="1">
              <a:spLocks/>
            </p:cNvSpPr>
            <p:nvPr/>
          </p:nvSpPr>
          <p:spPr>
            <a:xfrm>
              <a:off x="857224" y="642918"/>
              <a:ext cx="3857620" cy="714380"/>
            </a:xfrm>
            <a:prstGeom prst="rect">
              <a:avLst/>
            </a:prstGeom>
          </p:spPr>
          <p:txBody>
            <a:bodyPr vert="horz" anchor="t">
              <a:noAutofit/>
            </a:bodyPr>
            <a:lstStyle/>
            <a:p>
              <a:pPr marL="0" marR="0" lvl="0" indent="0" algn="ctr" defTabSz="914400" rtl="1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ar-SA" sz="3000" b="0" i="0" u="none" strike="noStrike" kern="1200" cap="none" spc="-10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Monotype Koufi" pitchFamily="2" charset="-78"/>
                  <a:ea typeface="Monotype Koufi" pitchFamily="2" charset="-78"/>
                  <a:cs typeface="Monotype Koufi" pitchFamily="2" charset="-78"/>
                </a:rPr>
                <a:t>40 = اختبارين شهريين</a:t>
              </a:r>
              <a:endParaRPr kumimoji="0" lang="ar-SA" sz="3000" b="0" i="0" u="none" strike="noStrike" kern="1200" cap="none" spc="-10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onotype Koufi" pitchFamily="2" charset="-78"/>
                <a:ea typeface="Monotype Koufi" pitchFamily="2" charset="-78"/>
                <a:cs typeface="Monotype Koufi" pitchFamily="2" charset="-78"/>
              </a:endParaRPr>
            </a:p>
          </p:txBody>
        </p:sp>
        <p:sp>
          <p:nvSpPr>
            <p:cNvPr id="9" name="عنوان 1"/>
            <p:cNvSpPr txBox="1">
              <a:spLocks/>
            </p:cNvSpPr>
            <p:nvPr/>
          </p:nvSpPr>
          <p:spPr>
            <a:xfrm>
              <a:off x="857224" y="1500174"/>
              <a:ext cx="3857620" cy="714380"/>
            </a:xfrm>
            <a:prstGeom prst="rect">
              <a:avLst/>
            </a:prstGeom>
          </p:spPr>
          <p:txBody>
            <a:bodyPr vert="horz" anchor="t">
              <a:noAutofit/>
            </a:bodyPr>
            <a:lstStyle/>
            <a:p>
              <a:pPr marL="0" marR="0" lvl="0" indent="0" algn="ctr" defTabSz="914400" rtl="1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ar-SA" sz="3000" b="0" i="0" u="none" strike="noStrike" kern="1200" cap="none" spc="-10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Monotype Koufi" pitchFamily="2" charset="-78"/>
                  <a:ea typeface="Monotype Koufi" pitchFamily="2" charset="-78"/>
                  <a:cs typeface="Monotype Koufi" pitchFamily="2" charset="-78"/>
                </a:rPr>
                <a:t>10 = نشاط</a:t>
              </a:r>
              <a:endParaRPr kumimoji="0" lang="ar-SA" sz="3000" b="0" i="0" u="none" strike="noStrike" kern="1200" cap="none" spc="-10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onotype Koufi" pitchFamily="2" charset="-78"/>
                <a:ea typeface="Monotype Koufi" pitchFamily="2" charset="-78"/>
                <a:cs typeface="Monotype Koufi" pitchFamily="2" charset="-78"/>
              </a:endParaRPr>
            </a:p>
          </p:txBody>
        </p:sp>
        <p:sp>
          <p:nvSpPr>
            <p:cNvPr id="10" name="عنوان 1"/>
            <p:cNvSpPr txBox="1">
              <a:spLocks/>
            </p:cNvSpPr>
            <p:nvPr/>
          </p:nvSpPr>
          <p:spPr>
            <a:xfrm>
              <a:off x="796419" y="2357430"/>
              <a:ext cx="3857620" cy="714380"/>
            </a:xfrm>
            <a:prstGeom prst="rect">
              <a:avLst/>
            </a:prstGeom>
          </p:spPr>
          <p:txBody>
            <a:bodyPr vert="horz" anchor="t">
              <a:noAutofit/>
            </a:bodyPr>
            <a:lstStyle/>
            <a:p>
              <a:pPr marL="0" marR="0" lvl="0" indent="0" algn="ctr" defTabSz="914400" rtl="1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ar-SA" sz="3000" b="0" i="0" u="none" strike="noStrike" kern="1200" cap="none" spc="-10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Monotype Koufi" pitchFamily="2" charset="-78"/>
                  <a:ea typeface="Monotype Koufi" pitchFamily="2" charset="-78"/>
                  <a:cs typeface="Monotype Koufi" pitchFamily="2" charset="-78"/>
                </a:rPr>
                <a:t>10 = تفاعل + انضباط</a:t>
              </a:r>
              <a:endParaRPr kumimoji="0" lang="ar-SA" sz="3000" b="0" i="0" u="none" strike="noStrike" kern="1200" cap="none" spc="-10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onotype Koufi" pitchFamily="2" charset="-78"/>
                <a:ea typeface="Monotype Koufi" pitchFamily="2" charset="-78"/>
                <a:cs typeface="Monotype Koufi" pitchFamily="2" charset="-78"/>
              </a:endParaRPr>
            </a:p>
          </p:txBody>
        </p:sp>
      </p:grpSp>
      <p:grpSp>
        <p:nvGrpSpPr>
          <p:cNvPr id="19" name="مجموعة 18"/>
          <p:cNvGrpSpPr/>
          <p:nvPr/>
        </p:nvGrpSpPr>
        <p:grpSpPr>
          <a:xfrm>
            <a:off x="3500430" y="1428736"/>
            <a:ext cx="2357454" cy="1500198"/>
            <a:chOff x="3500430" y="1000108"/>
            <a:chExt cx="2357454" cy="1500198"/>
          </a:xfrm>
        </p:grpSpPr>
        <p:cxnSp>
          <p:nvCxnSpPr>
            <p:cNvPr id="12" name="رابط مستقيم 11"/>
            <p:cNvCxnSpPr/>
            <p:nvPr/>
          </p:nvCxnSpPr>
          <p:spPr>
            <a:xfrm>
              <a:off x="4357686" y="1000108"/>
              <a:ext cx="1500198" cy="571504"/>
            </a:xfrm>
            <a:prstGeom prst="line">
              <a:avLst/>
            </a:prstGeom>
            <a:ln w="19050" cmpd="sng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رابط مستقيم 12"/>
            <p:cNvCxnSpPr/>
            <p:nvPr/>
          </p:nvCxnSpPr>
          <p:spPr>
            <a:xfrm rot="10800000" flipV="1">
              <a:off x="3500430" y="1571612"/>
              <a:ext cx="2357454" cy="142876"/>
            </a:xfrm>
            <a:prstGeom prst="line">
              <a:avLst/>
            </a:prstGeom>
            <a:ln w="19050" cmpd="sng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رابط مستقيم 14"/>
            <p:cNvCxnSpPr/>
            <p:nvPr/>
          </p:nvCxnSpPr>
          <p:spPr>
            <a:xfrm rot="10800000" flipV="1">
              <a:off x="4143372" y="1571612"/>
              <a:ext cx="1714512" cy="928694"/>
            </a:xfrm>
            <a:prstGeom prst="line">
              <a:avLst/>
            </a:prstGeom>
            <a:ln w="19050" cmpd="sng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7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770" decel="100000"/>
                                        <p:tgtEl>
                                          <p:spTgt spid="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1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3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7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0" dur="770" decel="100000"/>
                                        <p:tgtEl>
                                          <p:spTgt spid="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2" dur="77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4" dur="77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0798" y="800088"/>
            <a:ext cx="8143900" cy="914400"/>
          </a:xfrm>
          <a:blipFill>
            <a:blip r:embed="rId2"/>
            <a:tile tx="0" ty="0" sx="100000" sy="100000" flip="none" algn="tl"/>
          </a:blipFill>
        </p:spPr>
        <p:txBody>
          <a:bodyPr/>
          <a:lstStyle/>
          <a:p>
            <a:pPr algn="ctr"/>
            <a:r>
              <a:rPr lang="ar-SA" sz="4800" dirty="0" smtClean="0">
                <a:solidFill>
                  <a:srgbClr val="FF0000"/>
                </a:solidFill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مواعيد الاختبار الشهري:</a:t>
            </a:r>
            <a:endParaRPr lang="ar-SA" sz="4800" dirty="0">
              <a:solidFill>
                <a:srgbClr val="FF0000"/>
              </a:solidFill>
              <a:latin typeface="Monotype Koufi" pitchFamily="2" charset="-78"/>
              <a:ea typeface="Monotype Koufi" pitchFamily="2" charset="-78"/>
              <a:cs typeface="Monotype Koufi" pitchFamily="2" charset="-78"/>
            </a:endParaRPr>
          </a:p>
        </p:txBody>
      </p:sp>
      <p:sp>
        <p:nvSpPr>
          <p:cNvPr id="18" name="مخطط انسيابي: معالجة معرّفة مسبقاً 17"/>
          <p:cNvSpPr/>
          <p:nvPr/>
        </p:nvSpPr>
        <p:spPr>
          <a:xfrm>
            <a:off x="1357290" y="2214554"/>
            <a:ext cx="5572164" cy="900786"/>
          </a:xfrm>
          <a:prstGeom prst="flowChartPredefinedProcess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4000" b="1" dirty="0" smtClean="0">
                <a:solidFill>
                  <a:srgbClr val="FF0000"/>
                </a:solidFill>
                <a:cs typeface="Simplified Arabic" pitchFamily="2" charset="-78"/>
              </a:rPr>
              <a:t>الأسبوع العاشر</a:t>
            </a:r>
            <a:endParaRPr lang="ar-SA" sz="4000" b="1" dirty="0">
              <a:solidFill>
                <a:srgbClr val="FF0000"/>
              </a:solidFill>
              <a:cs typeface="Simplified Arabic" pitchFamily="2" charset="-78"/>
            </a:endParaRPr>
          </a:p>
        </p:txBody>
      </p:sp>
      <p:sp>
        <p:nvSpPr>
          <p:cNvPr id="15" name="مخطط انسيابي: معالجة معرّفة مسبقاً 14"/>
          <p:cNvSpPr/>
          <p:nvPr/>
        </p:nvSpPr>
        <p:spPr>
          <a:xfrm>
            <a:off x="1357290" y="3214686"/>
            <a:ext cx="5572164" cy="900786"/>
          </a:xfrm>
          <a:prstGeom prst="flowChartPredefinedProcess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4000" b="1" dirty="0" smtClean="0">
                <a:solidFill>
                  <a:srgbClr val="FF0000"/>
                </a:solidFill>
                <a:cs typeface="Simplified Arabic" pitchFamily="2" charset="-78"/>
              </a:rPr>
              <a:t>الأسبوع السادس عشر</a:t>
            </a:r>
            <a:endParaRPr lang="ar-SA" sz="4000" b="1" dirty="0">
              <a:solidFill>
                <a:srgbClr val="FF0000"/>
              </a:solidFill>
              <a:cs typeface="Simplified Arabic" pitchFamily="2" charset="-78"/>
            </a:endParaRPr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8" grpId="0" animBg="1"/>
      <p:bldP spid="1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عنوان 13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4274258"/>
          </a:xfrm>
        </p:spPr>
        <p:txBody>
          <a:bodyPr/>
          <a:lstStyle/>
          <a:p>
            <a:pPr algn="ctr"/>
            <a:r>
              <a:rPr lang="ar-SA" sz="7200" dirty="0" smtClean="0">
                <a:solidFill>
                  <a:srgbClr val="FF0000"/>
                </a:solidFill>
                <a:cs typeface="AL-Mateen" pitchFamily="2" charset="-78"/>
              </a:rPr>
              <a:t/>
            </a:r>
            <a:br>
              <a:rPr lang="ar-SA" sz="7200" dirty="0" smtClean="0">
                <a:solidFill>
                  <a:srgbClr val="FF0000"/>
                </a:solidFill>
                <a:cs typeface="AL-Mateen" pitchFamily="2" charset="-78"/>
              </a:rPr>
            </a:br>
            <a:r>
              <a:rPr lang="ar-SA" sz="16600" dirty="0" smtClean="0">
                <a:solidFill>
                  <a:srgbClr val="FF0000"/>
                </a:solidFill>
                <a:cs typeface="AL-Mateen" pitchFamily="2" charset="-78"/>
              </a:rPr>
              <a:t>مقترحـــات</a:t>
            </a:r>
            <a:endParaRPr lang="ar-SA" sz="16600" dirty="0">
              <a:solidFill>
                <a:srgbClr val="FF0000"/>
              </a:solidFill>
              <a:cs typeface="AL-Mateen" pitchFamily="2" charset="-78"/>
            </a:endParaRPr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مستدير الزوايا 3"/>
          <p:cNvSpPr/>
          <p:nvPr/>
        </p:nvSpPr>
        <p:spPr>
          <a:xfrm>
            <a:off x="857224" y="1500174"/>
            <a:ext cx="7286676" cy="3571900"/>
          </a:xfrm>
          <a:prstGeom prst="roundRect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0000" b="1" dirty="0" smtClean="0">
                <a:solidFill>
                  <a:srgbClr val="FF0000"/>
                </a:solidFill>
                <a:latin typeface="Times" pitchFamily="18" charset="0"/>
                <a:cs typeface="Simplified Arabic" pitchFamily="2" charset="-78"/>
              </a:rPr>
              <a:t>؟؟؟؟</a:t>
            </a:r>
            <a:endParaRPr lang="ar-SA" sz="20000" b="1" dirty="0" smtClean="0">
              <a:solidFill>
                <a:srgbClr val="FF0000"/>
              </a:solidFill>
              <a:latin typeface="Times" pitchFamily="18" charset="0"/>
              <a:cs typeface="Simplified Arabic" pitchFamily="2" charset="-78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مستطيل مخدوش من كلا الطرفين 5"/>
          <p:cNvSpPr/>
          <p:nvPr/>
        </p:nvSpPr>
        <p:spPr>
          <a:xfrm>
            <a:off x="1000100" y="571480"/>
            <a:ext cx="6643734" cy="1285884"/>
          </a:xfrm>
          <a:prstGeom prst="snip2SameRect">
            <a:avLst/>
          </a:prstGeom>
          <a:solidFill>
            <a:schemeClr val="bg2">
              <a:lumMod val="1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600" dirty="0" smtClean="0">
                <a:solidFill>
                  <a:srgbClr val="00B0F0"/>
                </a:solidFill>
                <a:cs typeface="AL-Mateen" pitchFamily="2" charset="-78"/>
              </a:rPr>
              <a:t>المدخل إلى دراسة حقوق الإنسان في الإسلام </a:t>
            </a:r>
            <a:endParaRPr lang="ar-SA" sz="3600" dirty="0">
              <a:solidFill>
                <a:srgbClr val="00B0F0"/>
              </a:solidFill>
              <a:cs typeface="AL-Mateen" pitchFamily="2" charset="-78"/>
            </a:endParaRPr>
          </a:p>
        </p:txBody>
      </p:sp>
      <p:sp>
        <p:nvSpPr>
          <p:cNvPr id="7" name="مستطيل مخدوش من كلا الطرفين 6"/>
          <p:cNvSpPr/>
          <p:nvPr/>
        </p:nvSpPr>
        <p:spPr>
          <a:xfrm>
            <a:off x="5715008" y="2714620"/>
            <a:ext cx="2071702" cy="1785950"/>
          </a:xfrm>
          <a:prstGeom prst="snip2SameRect">
            <a:avLst/>
          </a:prstGeom>
          <a:solidFill>
            <a:schemeClr val="bg2">
              <a:lumMod val="1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4000" dirty="0" smtClean="0">
                <a:solidFill>
                  <a:srgbClr val="FFFF00"/>
                </a:solidFill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المفهوم</a:t>
            </a:r>
            <a:endParaRPr lang="ar-SA" sz="4000" dirty="0">
              <a:solidFill>
                <a:srgbClr val="FFFF00"/>
              </a:solidFill>
              <a:latin typeface="Monotype Koufi" pitchFamily="2" charset="-78"/>
              <a:ea typeface="Monotype Koufi" pitchFamily="2" charset="-78"/>
              <a:cs typeface="Monotype Koufi" pitchFamily="2" charset="-78"/>
            </a:endParaRPr>
          </a:p>
        </p:txBody>
      </p:sp>
      <p:sp>
        <p:nvSpPr>
          <p:cNvPr id="4" name="مستطيل مخدوش من كلا الطرفين 3"/>
          <p:cNvSpPr/>
          <p:nvPr/>
        </p:nvSpPr>
        <p:spPr>
          <a:xfrm>
            <a:off x="3214678" y="2714620"/>
            <a:ext cx="2071702" cy="1785950"/>
          </a:xfrm>
          <a:prstGeom prst="snip2SameRect">
            <a:avLst/>
          </a:prstGeom>
          <a:solidFill>
            <a:schemeClr val="bg2">
              <a:lumMod val="1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4000" dirty="0" smtClean="0">
                <a:solidFill>
                  <a:srgbClr val="FFFF00"/>
                </a:solidFill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المصادر</a:t>
            </a:r>
            <a:endParaRPr lang="ar-SA" sz="4000" dirty="0">
              <a:solidFill>
                <a:srgbClr val="FFFF00"/>
              </a:solidFill>
              <a:latin typeface="Monotype Koufi" pitchFamily="2" charset="-78"/>
              <a:ea typeface="Monotype Koufi" pitchFamily="2" charset="-78"/>
              <a:cs typeface="Monotype Koufi" pitchFamily="2" charset="-78"/>
            </a:endParaRPr>
          </a:p>
        </p:txBody>
      </p:sp>
      <p:sp>
        <p:nvSpPr>
          <p:cNvPr id="5" name="مستطيل مخدوش من كلا الطرفين 4"/>
          <p:cNvSpPr/>
          <p:nvPr/>
        </p:nvSpPr>
        <p:spPr>
          <a:xfrm>
            <a:off x="785786" y="2714620"/>
            <a:ext cx="2071702" cy="1785950"/>
          </a:xfrm>
          <a:prstGeom prst="snip2SameRect">
            <a:avLst/>
          </a:prstGeom>
          <a:solidFill>
            <a:schemeClr val="bg2">
              <a:lumMod val="1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4000" dirty="0" smtClean="0">
                <a:solidFill>
                  <a:srgbClr val="FFFF00"/>
                </a:solidFill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الأسس</a:t>
            </a:r>
            <a:endParaRPr lang="ar-SA" sz="4000" dirty="0">
              <a:solidFill>
                <a:srgbClr val="FFFF00"/>
              </a:solidFill>
              <a:latin typeface="Monotype Koufi" pitchFamily="2" charset="-78"/>
              <a:ea typeface="Monotype Koufi" pitchFamily="2" charset="-78"/>
              <a:cs typeface="Monotype Koufi" pitchFamily="2" charset="-78"/>
            </a:endParaRPr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4" grpId="0" animBg="1"/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مستطيل مخدوش من كلا الطرفين 5"/>
          <p:cNvSpPr/>
          <p:nvPr/>
        </p:nvSpPr>
        <p:spPr>
          <a:xfrm>
            <a:off x="0" y="1285860"/>
            <a:ext cx="8143900" cy="3857652"/>
          </a:xfrm>
          <a:prstGeom prst="snip2SameRect">
            <a:avLst/>
          </a:prstGeom>
          <a:solidFill>
            <a:schemeClr val="bg2">
              <a:lumMod val="1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lnSpc>
                <a:spcPct val="150000"/>
              </a:lnSpc>
            </a:pPr>
            <a:r>
              <a:rPr lang="ar-SA" sz="6000" dirty="0" smtClean="0">
                <a:solidFill>
                  <a:srgbClr val="00B0F0"/>
                </a:solidFill>
                <a:cs typeface="Al-Mothnna" pitchFamily="2" charset="-78"/>
              </a:rPr>
              <a:t>حقوق الإنسان في </a:t>
            </a:r>
            <a:r>
              <a:rPr lang="ar-SA" sz="6000" dirty="0" err="1" smtClean="0">
                <a:solidFill>
                  <a:srgbClr val="00B0F0"/>
                </a:solidFill>
                <a:cs typeface="Al-Mothnna" pitchFamily="2" charset="-78"/>
              </a:rPr>
              <a:t>الإتفاقيات</a:t>
            </a:r>
            <a:r>
              <a:rPr lang="ar-SA" sz="6000" dirty="0" smtClean="0">
                <a:solidFill>
                  <a:srgbClr val="00B0F0"/>
                </a:solidFill>
                <a:cs typeface="Al-Mothnna" pitchFamily="2" charset="-78"/>
              </a:rPr>
              <a:t> الدولية</a:t>
            </a:r>
            <a:endParaRPr lang="ar-SA" sz="6000" dirty="0">
              <a:solidFill>
                <a:srgbClr val="00B0F0"/>
              </a:solidFill>
              <a:cs typeface="Al-Mothnna" pitchFamily="2" charset="-78"/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ذو زوايا قطرية مستديرة 2"/>
          <p:cNvSpPr/>
          <p:nvPr/>
        </p:nvSpPr>
        <p:spPr>
          <a:xfrm>
            <a:off x="714348" y="571480"/>
            <a:ext cx="8143932" cy="4071966"/>
          </a:xfrm>
          <a:prstGeom prst="round2DiagRect">
            <a:avLst/>
          </a:prstGeom>
          <a:solidFill>
            <a:schemeClr val="bg2">
              <a:lumMod val="1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6000" dirty="0" smtClean="0">
                <a:solidFill>
                  <a:srgbClr val="FF0000"/>
                </a:solidFill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موقف الإسلام من اتفاقيات حقوق الإنسان</a:t>
            </a:r>
            <a:endParaRPr lang="ar-SA" sz="7200" dirty="0">
              <a:solidFill>
                <a:srgbClr val="FF0000"/>
              </a:solidFill>
              <a:latin typeface="Monotype Koufi" pitchFamily="2" charset="-78"/>
              <a:ea typeface="Monotype Koufi" pitchFamily="2" charset="-78"/>
              <a:cs typeface="Monotype Koufi" pitchFamily="2" charset="-78"/>
            </a:endParaRP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3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شكل بيضاوي 3"/>
          <p:cNvSpPr/>
          <p:nvPr/>
        </p:nvSpPr>
        <p:spPr>
          <a:xfrm>
            <a:off x="5786446" y="1714488"/>
            <a:ext cx="2428892" cy="2000264"/>
          </a:xfrm>
          <a:prstGeom prst="ellipse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4000" dirty="0" smtClean="0">
                <a:solidFill>
                  <a:srgbClr val="FFFF00"/>
                </a:solidFill>
                <a:cs typeface="Al-Mothnna" pitchFamily="2" charset="-78"/>
              </a:rPr>
              <a:t>حق الحياة</a:t>
            </a:r>
            <a:endParaRPr lang="ar-SA" sz="4000" dirty="0">
              <a:solidFill>
                <a:srgbClr val="FFFF00"/>
              </a:solidFill>
              <a:cs typeface="Al-Mothnna" pitchFamily="2" charset="-78"/>
            </a:endParaRPr>
          </a:p>
        </p:txBody>
      </p:sp>
      <p:sp>
        <p:nvSpPr>
          <p:cNvPr id="7" name="شكل بيضاوي 6"/>
          <p:cNvSpPr/>
          <p:nvPr/>
        </p:nvSpPr>
        <p:spPr>
          <a:xfrm>
            <a:off x="1500166" y="1714488"/>
            <a:ext cx="2428892" cy="2000264"/>
          </a:xfrm>
          <a:prstGeom prst="ellipse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4000" dirty="0" smtClean="0">
                <a:solidFill>
                  <a:srgbClr val="FFFF00"/>
                </a:solidFill>
                <a:cs typeface="Al-Mothnna" pitchFamily="2" charset="-78"/>
              </a:rPr>
              <a:t>حق الحرية</a:t>
            </a:r>
          </a:p>
        </p:txBody>
      </p:sp>
      <p:sp>
        <p:nvSpPr>
          <p:cNvPr id="8" name="شكل بيضاوي 7"/>
          <p:cNvSpPr/>
          <p:nvPr/>
        </p:nvSpPr>
        <p:spPr>
          <a:xfrm>
            <a:off x="3143240" y="3857628"/>
            <a:ext cx="3357586" cy="2000264"/>
          </a:xfrm>
          <a:prstGeom prst="ellipse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4000" dirty="0" smtClean="0">
                <a:solidFill>
                  <a:srgbClr val="FFFF00"/>
                </a:solidFill>
                <a:cs typeface="Al-Mothnna" pitchFamily="2" charset="-78"/>
              </a:rPr>
              <a:t>حق العدالة والمساواة</a:t>
            </a:r>
            <a:endParaRPr lang="ar-SA" sz="4000" dirty="0" smtClean="0">
              <a:solidFill>
                <a:srgbClr val="FFFF00"/>
              </a:solidFill>
              <a:cs typeface="Al-Mothnna" pitchFamily="2" charset="-78"/>
            </a:endParaRPr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  <p:bldP spid="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شكل بيضاوي 2"/>
          <p:cNvSpPr/>
          <p:nvPr/>
        </p:nvSpPr>
        <p:spPr>
          <a:xfrm>
            <a:off x="5214942" y="928670"/>
            <a:ext cx="3000396" cy="2500330"/>
          </a:xfrm>
          <a:prstGeom prst="ellipse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600" b="1" dirty="0" smtClean="0">
                <a:solidFill>
                  <a:srgbClr val="31D51B"/>
                </a:solidFill>
                <a:cs typeface="Simplified Arabic" pitchFamily="2" charset="-78"/>
              </a:rPr>
              <a:t>حق التملك والعمل والرعاية الصحية</a:t>
            </a:r>
            <a:endParaRPr lang="ar-SA" sz="3600" b="1" dirty="0">
              <a:solidFill>
                <a:srgbClr val="31D51B"/>
              </a:solidFill>
              <a:cs typeface="Simplified Arabic" pitchFamily="2" charset="-78"/>
            </a:endParaRPr>
          </a:p>
        </p:txBody>
      </p:sp>
      <p:sp>
        <p:nvSpPr>
          <p:cNvPr id="5" name="شكل بيضاوي 4"/>
          <p:cNvSpPr/>
          <p:nvPr/>
        </p:nvSpPr>
        <p:spPr>
          <a:xfrm>
            <a:off x="1500166" y="928670"/>
            <a:ext cx="2928958" cy="2500330"/>
          </a:xfrm>
          <a:prstGeom prst="ellipse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4000" b="1" dirty="0" smtClean="0">
                <a:solidFill>
                  <a:srgbClr val="31D51B"/>
                </a:solidFill>
                <a:cs typeface="Simplified Arabic" pitchFamily="2" charset="-78"/>
              </a:rPr>
              <a:t>حق الزواج وتكوين الأسرة</a:t>
            </a:r>
            <a:endParaRPr lang="ar-SA" sz="4000" b="1" dirty="0">
              <a:solidFill>
                <a:srgbClr val="31D51B"/>
              </a:solidFill>
              <a:cs typeface="Simplified Arabic" pitchFamily="2" charset="-78"/>
            </a:endParaRPr>
          </a:p>
        </p:txBody>
      </p:sp>
      <p:sp>
        <p:nvSpPr>
          <p:cNvPr id="6" name="شكل بيضاوي 5"/>
          <p:cNvSpPr/>
          <p:nvPr/>
        </p:nvSpPr>
        <p:spPr>
          <a:xfrm>
            <a:off x="5572132" y="3786190"/>
            <a:ext cx="2643206" cy="2500330"/>
          </a:xfrm>
          <a:prstGeom prst="ellipse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4400" b="1" dirty="0" smtClean="0">
                <a:solidFill>
                  <a:srgbClr val="31D51B"/>
                </a:solidFill>
                <a:cs typeface="Simplified Arabic" pitchFamily="2" charset="-78"/>
              </a:rPr>
              <a:t>حق المرأة</a:t>
            </a:r>
            <a:endParaRPr lang="ar-SA" sz="4400" b="1" dirty="0">
              <a:solidFill>
                <a:srgbClr val="31D51B"/>
              </a:solidFill>
              <a:cs typeface="Simplified Arabic" pitchFamily="2" charset="-78"/>
            </a:endParaRPr>
          </a:p>
        </p:txBody>
      </p:sp>
      <p:sp>
        <p:nvSpPr>
          <p:cNvPr id="7" name="شكل بيضاوي 6"/>
          <p:cNvSpPr/>
          <p:nvPr/>
        </p:nvSpPr>
        <p:spPr>
          <a:xfrm>
            <a:off x="1571604" y="3857628"/>
            <a:ext cx="2643206" cy="2500330"/>
          </a:xfrm>
          <a:prstGeom prst="ellipse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4400" b="1" dirty="0" smtClean="0">
                <a:solidFill>
                  <a:srgbClr val="31D51B"/>
                </a:solidFill>
                <a:cs typeface="Simplified Arabic" pitchFamily="2" charset="-78"/>
              </a:rPr>
              <a:t>حق الطفل</a:t>
            </a:r>
            <a:endParaRPr lang="ar-SA" sz="4400" b="1" dirty="0">
              <a:solidFill>
                <a:srgbClr val="31D51B"/>
              </a:solidFill>
              <a:cs typeface="Simplified Arabic" pitchFamily="2" charset="-78"/>
            </a:endParaRP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P spid="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سهم للأسفل 3"/>
          <p:cNvSpPr/>
          <p:nvPr/>
        </p:nvSpPr>
        <p:spPr>
          <a:xfrm>
            <a:off x="714348" y="642918"/>
            <a:ext cx="7572428" cy="6215082"/>
          </a:xfrm>
          <a:prstGeom prst="downArrow">
            <a:avLst>
              <a:gd name="adj1" fmla="val 86872"/>
              <a:gd name="adj2" fmla="val 8151"/>
            </a:avLst>
          </a:prstGeom>
          <a:solidFill>
            <a:schemeClr val="bg2">
              <a:lumMod val="1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8000" dirty="0" smtClean="0">
                <a:solidFill>
                  <a:srgbClr val="FF0000"/>
                </a:solidFill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حق غير المسلمين داخل المجتمع المسلم</a:t>
            </a:r>
            <a:endParaRPr lang="ar-SA" sz="8000" dirty="0">
              <a:solidFill>
                <a:srgbClr val="FF0000"/>
              </a:solidFill>
              <a:latin typeface="Monotype Koufi" pitchFamily="2" charset="-78"/>
              <a:ea typeface="Monotype Koufi" pitchFamily="2" charset="-78"/>
              <a:cs typeface="Monotype Koufi" pitchFamily="2" charset="-78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تمرير أفقي 7"/>
          <p:cNvSpPr/>
          <p:nvPr/>
        </p:nvSpPr>
        <p:spPr>
          <a:xfrm>
            <a:off x="714348" y="428604"/>
            <a:ext cx="8215370" cy="2214578"/>
          </a:xfrm>
          <a:prstGeom prst="horizontalScroll">
            <a:avLst/>
          </a:prstGeom>
          <a:solidFill>
            <a:schemeClr val="bg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lnSpc>
                <a:spcPct val="150000"/>
              </a:lnSpc>
            </a:pPr>
            <a:r>
              <a:rPr lang="ar-SA" sz="3600" b="1" dirty="0" smtClean="0"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حقوق الإنسان </a:t>
            </a:r>
            <a:r>
              <a:rPr lang="ar-SA" sz="3600" b="1" dirty="0" smtClean="0"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في المملكة العربية السعودية</a:t>
            </a:r>
            <a:endParaRPr lang="ar-SA" sz="3600" b="1" dirty="0" smtClean="0">
              <a:latin typeface="Monotype Koufi" pitchFamily="2" charset="-78"/>
              <a:ea typeface="Monotype Koufi" pitchFamily="2" charset="-78"/>
              <a:cs typeface="Monotype Koufi" pitchFamily="2" charset="-78"/>
            </a:endParaRPr>
          </a:p>
          <a:p>
            <a:pPr algn="ctr">
              <a:lnSpc>
                <a:spcPct val="150000"/>
              </a:lnSpc>
            </a:pPr>
            <a:endParaRPr lang="ar-SA" sz="2400" b="1" dirty="0" smtClean="0">
              <a:latin typeface="Monotype Koufi" pitchFamily="2" charset="-78"/>
              <a:ea typeface="Monotype Koufi" pitchFamily="2" charset="-78"/>
              <a:cs typeface="Simplified Arabic" pitchFamily="2" charset="-78"/>
            </a:endParaRPr>
          </a:p>
        </p:txBody>
      </p:sp>
      <p:sp>
        <p:nvSpPr>
          <p:cNvPr id="3" name="شكل بيضاوي 2"/>
          <p:cNvSpPr/>
          <p:nvPr/>
        </p:nvSpPr>
        <p:spPr>
          <a:xfrm>
            <a:off x="5357818" y="3143248"/>
            <a:ext cx="3214710" cy="2000264"/>
          </a:xfrm>
          <a:prstGeom prst="ellipse">
            <a:avLst/>
          </a:prstGeom>
          <a:solidFill>
            <a:srgbClr val="80008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dirty="0" smtClean="0">
                <a:solidFill>
                  <a:srgbClr val="FFFF00"/>
                </a:solidFill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هيئة حقوق الإنسان</a:t>
            </a:r>
            <a:endParaRPr lang="ar-SA" sz="3200" dirty="0">
              <a:solidFill>
                <a:srgbClr val="FFFF00"/>
              </a:solidFill>
              <a:latin typeface="Monotype Koufi" pitchFamily="2" charset="-78"/>
              <a:ea typeface="Monotype Koufi" pitchFamily="2" charset="-78"/>
              <a:cs typeface="Monotype Koufi" pitchFamily="2" charset="-78"/>
            </a:endParaRPr>
          </a:p>
        </p:txBody>
      </p:sp>
      <p:sp>
        <p:nvSpPr>
          <p:cNvPr id="4" name="شكل بيضاوي 3"/>
          <p:cNvSpPr/>
          <p:nvPr/>
        </p:nvSpPr>
        <p:spPr>
          <a:xfrm>
            <a:off x="1357290" y="3143248"/>
            <a:ext cx="3214710" cy="2000264"/>
          </a:xfrm>
          <a:prstGeom prst="ellipse">
            <a:avLst/>
          </a:prstGeom>
          <a:solidFill>
            <a:srgbClr val="80008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dirty="0" smtClean="0">
                <a:solidFill>
                  <a:srgbClr val="FFFF00"/>
                </a:solidFill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الجمعيَّة الوطنية لحقوق الإنسان</a:t>
            </a:r>
            <a:endParaRPr lang="ar-SA" sz="3200" dirty="0">
              <a:solidFill>
                <a:srgbClr val="FFFF00"/>
              </a:solidFill>
              <a:latin typeface="Monotype Koufi" pitchFamily="2" charset="-78"/>
              <a:ea typeface="Monotype Koufi" pitchFamily="2" charset="-78"/>
              <a:cs typeface="Monotype Koufi" pitchFamily="2" charset="-78"/>
            </a:endParaRPr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3" grpId="0" animBg="1"/>
      <p:bldP spid="4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jpeg"/></Relationships>
</file>

<file path=ppt/theme/theme1.xml><?xml version="1.0" encoding="utf-8"?>
<a:theme xmlns:a="http://schemas.openxmlformats.org/drawingml/2006/main" name="تدفق">
  <a:themeElements>
    <a:clrScheme name="تدفق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تدفق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تدفق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وافر">
  <a:themeElements>
    <a:clrScheme name="وافر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وافر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وافر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ملتقى">
  <a:themeElements>
    <a:clrScheme name="ملتقى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ملتقى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ملتقى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وحدة نمطية">
  <a:themeElements>
    <a:clrScheme name="وحدة نمطية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وحدة نمطية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وحدة نمطية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1_حركة">
  <a:themeElements>
    <a:clrScheme name="حركة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حركة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حركة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179</TotalTime>
  <Words>101</Words>
  <PresentationFormat>عرض على الشاشة (3:4)‏</PresentationFormat>
  <Paragraphs>31</Paragraphs>
  <Slides>13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5</vt:i4>
      </vt:variant>
      <vt:variant>
        <vt:lpstr>عناوين الشرائح</vt:lpstr>
      </vt:variant>
      <vt:variant>
        <vt:i4>13</vt:i4>
      </vt:variant>
    </vt:vector>
  </HeadingPairs>
  <TitlesOfParts>
    <vt:vector size="18" baseType="lpstr">
      <vt:lpstr>تدفق</vt:lpstr>
      <vt:lpstr>وافر</vt:lpstr>
      <vt:lpstr>ملتقى</vt:lpstr>
      <vt:lpstr>وحدة نمطية</vt:lpstr>
      <vt:lpstr>1_حركة</vt:lpstr>
      <vt:lpstr>الشريحة 1</vt:lpstr>
      <vt:lpstr>الشريحة 2</vt:lpstr>
      <vt:lpstr>الشريحة 3</vt:lpstr>
      <vt:lpstr>الشريحة 4</vt:lpstr>
      <vt:lpstr>الشريحة 5</vt:lpstr>
      <vt:lpstr>الشريحة 6</vt:lpstr>
      <vt:lpstr>الشريحة 7</vt:lpstr>
      <vt:lpstr>الشريحة 8</vt:lpstr>
      <vt:lpstr>الشريحة 9</vt:lpstr>
      <vt:lpstr>الشريحة 10</vt:lpstr>
      <vt:lpstr>60 درجة</vt:lpstr>
      <vt:lpstr>مواعيد الاختبار الشهري:</vt:lpstr>
      <vt:lpstr> مقترحـــات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cp:lastModifiedBy>xp</cp:lastModifiedBy>
  <cp:revision>87</cp:revision>
  <dcterms:modified xsi:type="dcterms:W3CDTF">2014-02-24T19:55:22Z</dcterms:modified>
</cp:coreProperties>
</file>