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68" r:id="rId1"/>
  </p:sldMasterIdLst>
  <p:sldIdLst>
    <p:sldId id="256" r:id="rId2"/>
    <p:sldId id="258" r:id="rId3"/>
    <p:sldId id="262" r:id="rId4"/>
    <p:sldId id="264" r:id="rId5"/>
    <p:sldId id="265" r:id="rId6"/>
    <p:sldId id="266" r:id="rId7"/>
    <p:sldId id="268" r:id="rId8"/>
    <p:sldId id="267" r:id="rId9"/>
    <p:sldId id="269" r:id="rId10"/>
    <p:sldId id="270" r:id="rId11"/>
    <p:sldId id="271" r:id="rId12"/>
    <p:sldId id="272" r:id="rId13"/>
    <p:sldId id="273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85" d="100"/>
          <a:sy n="85" d="100"/>
        </p:scale>
        <p:origin x="-7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10/05/1435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2" name="مستطيل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مستطيل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مستطيل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مستطيل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مستطيل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56" name="مستطيل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مستطيل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مستطيل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مستطيل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10/05/1435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10/05/1435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10/05/1435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شكل حر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شكل حر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شكل حر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شكل حر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شكل حر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شكل حر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شكل حر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شكل حر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شكل حر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شكل حر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شكل حر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شكل حر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شكل حر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شكل حر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شكل حر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10/05/1435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مستطيل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مستطيل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مستطيل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10/05/1435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مستطيل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10/05/1435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6" name="مستطيل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مستطيل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مستطيل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مستطيل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مستطيل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مستطيل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مستطيل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مستطيل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10/05/1435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10/05/1435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10/05/1435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رابط مستقيم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مجموعة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رابط مستقيم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رابط مستقيم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رابط مستقيم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عنوان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grpSp>
        <p:nvGrpSpPr>
          <p:cNvPr id="14" name="مجموعة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رابط مستقيم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رابط مستقيم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رابط مستقيم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مجموعة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رابط مستقيم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رابط مستقيم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رابط مستقيم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10/05/1435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مستطيل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مستطيل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مستطيل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مستطيل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10/05/1435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r" rtl="1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r" rtl="1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r" rtl="1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r" rtl="1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معالجة متعاقبة 3"/>
          <p:cNvSpPr/>
          <p:nvPr/>
        </p:nvSpPr>
        <p:spPr>
          <a:xfrm>
            <a:off x="1428728" y="1000108"/>
            <a:ext cx="6500858" cy="4572032"/>
          </a:xfrm>
          <a:prstGeom prst="flowChartAlternateProcess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5000" dirty="0" smtClean="0">
                <a:solidFill>
                  <a:srgbClr val="FFFF00"/>
                </a:solidFill>
                <a:cs typeface="Al-Mothnna" pitchFamily="2" charset="-78"/>
              </a:rPr>
              <a:t>حقوق الإنسان </a:t>
            </a:r>
          </a:p>
          <a:p>
            <a:pPr algn="ctr"/>
            <a:r>
              <a:rPr lang="ar-SA" sz="5000" dirty="0" smtClean="0">
                <a:solidFill>
                  <a:schemeClr val="tx2">
                    <a:lumMod val="10000"/>
                  </a:schemeClr>
                </a:solidFill>
                <a:cs typeface="Al-Mothnna" pitchFamily="2" charset="-78"/>
              </a:rPr>
              <a:t>في </a:t>
            </a:r>
          </a:p>
          <a:p>
            <a:pPr algn="ctr"/>
            <a:r>
              <a:rPr lang="ar-SA" sz="5000" dirty="0" smtClean="0">
                <a:solidFill>
                  <a:schemeClr val="tx1"/>
                </a:solidFill>
                <a:cs typeface="Al-Mothnna" pitchFamily="2" charset="-78"/>
              </a:rPr>
              <a:t>الاتفاقيات الدولية </a:t>
            </a:r>
            <a:r>
              <a:rPr lang="ar-SA" sz="5000" dirty="0" smtClean="0">
                <a:solidFill>
                  <a:srgbClr val="00B0F0"/>
                </a:solidFill>
                <a:cs typeface="Al-Mothnna" pitchFamily="2" charset="-78"/>
              </a:rPr>
              <a:t>والقانون الدولي</a:t>
            </a:r>
            <a:endParaRPr lang="ar-SA" sz="50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42910" y="512064"/>
            <a:ext cx="8043890" cy="4131382"/>
          </a:xfrm>
        </p:spPr>
        <p:txBody>
          <a:bodyPr/>
          <a:lstStyle/>
          <a:p>
            <a:pPr algn="ctr"/>
            <a:r>
              <a:rPr lang="ar-SA" sz="8000" dirty="0" smtClean="0">
                <a:solidFill>
                  <a:srgbClr val="FFFF00"/>
                </a:solidFill>
                <a:cs typeface="AL-Mateen" pitchFamily="2" charset="-78"/>
              </a:rPr>
              <a:t/>
            </a:r>
            <a:br>
              <a:rPr lang="ar-SA" sz="8000" dirty="0" smtClean="0">
                <a:solidFill>
                  <a:srgbClr val="FFFF00"/>
                </a:solidFill>
                <a:cs typeface="AL-Mateen" pitchFamily="2" charset="-78"/>
              </a:rPr>
            </a:br>
            <a:r>
              <a:rPr lang="ar-SA" sz="10000" dirty="0" smtClean="0">
                <a:solidFill>
                  <a:schemeClr val="accent4">
                    <a:lumMod val="60000"/>
                    <a:lumOff val="40000"/>
                  </a:schemeClr>
                </a:solidFill>
                <a:cs typeface="AL-Mateen" pitchFamily="2" charset="-78"/>
              </a:rPr>
              <a:t>في الإسلام</a:t>
            </a:r>
            <a:endParaRPr lang="ar-SA" sz="10000" dirty="0">
              <a:solidFill>
                <a:schemeClr val="accent4">
                  <a:lumMod val="60000"/>
                  <a:lumOff val="40000"/>
                </a:schemeClr>
              </a:solidFill>
              <a:cs typeface="AL-Matee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خماسي 3"/>
          <p:cNvSpPr/>
          <p:nvPr/>
        </p:nvSpPr>
        <p:spPr>
          <a:xfrm>
            <a:off x="1714480" y="1428736"/>
            <a:ext cx="7000924" cy="4143404"/>
          </a:xfrm>
          <a:prstGeom prst="homePlat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0000" dirty="0" smtClean="0">
                <a:solidFill>
                  <a:srgbClr val="FFFF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نشـــاط</a:t>
            </a:r>
            <a:endParaRPr lang="ar-SA" sz="10000" dirty="0">
              <a:solidFill>
                <a:srgbClr val="FFFF00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cene3d>
            <a:camera prst="isometricOffAxis1Right"/>
            <a:lightRig rig="threePt" dir="t"/>
          </a:scene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Low">
              <a:buNone/>
            </a:pPr>
            <a:r>
              <a:rPr lang="ar-SA" sz="4000" dirty="0" smtClean="0">
                <a:solidFill>
                  <a:srgbClr val="FFFF00"/>
                </a:solidFill>
                <a:cs typeface="Simplified Arabic" pitchFamily="2" charset="-78"/>
              </a:rPr>
              <a:t>في عصر النهضة =</a:t>
            </a:r>
          </a:p>
          <a:p>
            <a:pPr marL="0" indent="0" algn="justLow">
              <a:buNone/>
            </a:pPr>
            <a:r>
              <a:rPr lang="ar-SA" sz="4000" dirty="0" smtClean="0">
                <a:solidFill>
                  <a:srgbClr val="FFFF00"/>
                </a:solidFill>
                <a:cs typeface="Simplified Arabic" pitchFamily="2" charset="-78"/>
              </a:rPr>
              <a:t>تقرير الحقوق والحريات العامة للأفراد في الإعلان الفرنسي لحقوق الإنسان.</a:t>
            </a:r>
            <a:endParaRPr lang="ar-SA" sz="4000" dirty="0">
              <a:solidFill>
                <a:srgbClr val="FFFF00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خدوش من كلا الطرفين 3"/>
          <p:cNvSpPr/>
          <p:nvPr/>
        </p:nvSpPr>
        <p:spPr>
          <a:xfrm>
            <a:off x="6500826" y="1285860"/>
            <a:ext cx="2000264" cy="1357322"/>
          </a:xfrm>
          <a:prstGeom prst="snip2Same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dirty="0" smtClean="0">
                <a:cs typeface="AL-Mateen" pitchFamily="2" charset="-78"/>
              </a:rPr>
              <a:t>حق الحرية</a:t>
            </a:r>
            <a:endParaRPr lang="ar-SA" sz="4000" dirty="0">
              <a:cs typeface="AL-Mateen" pitchFamily="2" charset="-78"/>
            </a:endParaRPr>
          </a:p>
        </p:txBody>
      </p:sp>
      <p:sp>
        <p:nvSpPr>
          <p:cNvPr id="5" name="خماسي 4"/>
          <p:cNvSpPr/>
          <p:nvPr/>
        </p:nvSpPr>
        <p:spPr>
          <a:xfrm>
            <a:off x="3643306" y="1214422"/>
            <a:ext cx="2571768" cy="1500198"/>
          </a:xfrm>
          <a:prstGeom prst="homePlate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dirty="0" smtClean="0">
                <a:solidFill>
                  <a:srgbClr val="FF00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حق الأمن </a:t>
            </a:r>
            <a:endParaRPr lang="ar-SA" sz="4000" dirty="0">
              <a:solidFill>
                <a:srgbClr val="FF0000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6" name="مخطط انسيابي: بيانات مخزّنة 5"/>
          <p:cNvSpPr/>
          <p:nvPr/>
        </p:nvSpPr>
        <p:spPr>
          <a:xfrm>
            <a:off x="5500694" y="3500438"/>
            <a:ext cx="2571768" cy="1571636"/>
          </a:xfrm>
          <a:prstGeom prst="flowChartOnlineStorage">
            <a:avLst/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000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سيادة القانون</a:t>
            </a:r>
            <a:endParaRPr lang="ar-SA" sz="3000" dirty="0"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7" name="مخطط انسيابي: مهلة 6"/>
          <p:cNvSpPr/>
          <p:nvPr/>
        </p:nvSpPr>
        <p:spPr>
          <a:xfrm>
            <a:off x="928662" y="1142984"/>
            <a:ext cx="2357454" cy="1714512"/>
          </a:xfrm>
          <a:prstGeom prst="flowChartDelay">
            <a:avLst/>
          </a:prstGeom>
          <a:blipFill>
            <a:blip r:embed="rId5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000" dirty="0" smtClean="0">
                <a:solidFill>
                  <a:schemeClr val="accent4">
                    <a:lumMod val="60000"/>
                    <a:lumOff val="40000"/>
                  </a:schemeClr>
                </a:solidFill>
                <a:cs typeface="Al-Mothnna" pitchFamily="2" charset="-78"/>
              </a:rPr>
              <a:t>سيادة الشعب</a:t>
            </a:r>
            <a:endParaRPr lang="ar-SA" sz="3000" dirty="0">
              <a:solidFill>
                <a:schemeClr val="accent4">
                  <a:lumMod val="60000"/>
                  <a:lumOff val="40000"/>
                </a:schemeClr>
              </a:solidFill>
              <a:cs typeface="Al-Mothnna" pitchFamily="2" charset="-78"/>
            </a:endParaRPr>
          </a:p>
        </p:txBody>
      </p:sp>
      <p:sp>
        <p:nvSpPr>
          <p:cNvPr id="8" name="علبة 7"/>
          <p:cNvSpPr/>
          <p:nvPr/>
        </p:nvSpPr>
        <p:spPr>
          <a:xfrm>
            <a:off x="1714480" y="3429000"/>
            <a:ext cx="2643206" cy="1857364"/>
          </a:xfrm>
          <a:prstGeom prst="ca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000" dirty="0" smtClean="0">
                <a:cs typeface="Al-Mothnna" pitchFamily="2" charset="-78"/>
              </a:rPr>
              <a:t>المســـاواة</a:t>
            </a:r>
            <a:endParaRPr lang="ar-SA" sz="3000" dirty="0">
              <a:cs typeface="Al-Mothnn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ذو زوايا قطرية مستديرة 3"/>
          <p:cNvSpPr/>
          <p:nvPr/>
        </p:nvSpPr>
        <p:spPr>
          <a:xfrm>
            <a:off x="1500166" y="1357298"/>
            <a:ext cx="6357982" cy="4143404"/>
          </a:xfrm>
          <a:prstGeom prst="round2Diag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7000" b="1" dirty="0" smtClean="0">
                <a:solidFill>
                  <a:srgbClr val="C00000"/>
                </a:solidFill>
                <a:cs typeface="PT Bold Dusky" pitchFamily="2" charset="-78"/>
              </a:rPr>
              <a:t>المنشأ والتاريخ </a:t>
            </a:r>
            <a:endParaRPr lang="ar-SA" sz="7000" b="1" dirty="0">
              <a:solidFill>
                <a:srgbClr val="C00000"/>
              </a:solidFill>
              <a:cs typeface="PT Bold Dusky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تخزين داخلي 3"/>
          <p:cNvSpPr/>
          <p:nvPr/>
        </p:nvSpPr>
        <p:spPr>
          <a:xfrm>
            <a:off x="1785918" y="571480"/>
            <a:ext cx="5929354" cy="5857916"/>
          </a:xfrm>
          <a:prstGeom prst="flowChartInternalStorage">
            <a:avLst/>
          </a:prstGeom>
          <a:ln>
            <a:solidFill>
              <a:srgbClr val="FFFF00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6000" dirty="0" smtClean="0">
                <a:solidFill>
                  <a:srgbClr val="FF0000"/>
                </a:solidFill>
                <a:cs typeface="AL-Mateen" pitchFamily="2" charset="-78"/>
              </a:rPr>
              <a:t>في الحضارات القديمة</a:t>
            </a:r>
            <a:endParaRPr lang="ar-SA" sz="6000" dirty="0" smtClean="0">
              <a:solidFill>
                <a:srgbClr val="FF0000"/>
              </a:solidFill>
              <a:cs typeface="AL-Mateen" pitchFamily="2" charset="-78"/>
            </a:endParaRPr>
          </a:p>
          <a:p>
            <a:pPr algn="ctr"/>
            <a:endParaRPr lang="ar-SA" sz="3200" dirty="0" smtClean="0">
              <a:solidFill>
                <a:srgbClr val="FF0000"/>
              </a:solidFill>
            </a:endParaRPr>
          </a:p>
          <a:p>
            <a:pPr algn="ctr"/>
            <a:endParaRPr lang="ar-SA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معالجة معرّفة مسبقاً 3"/>
          <p:cNvSpPr/>
          <p:nvPr/>
        </p:nvSpPr>
        <p:spPr>
          <a:xfrm>
            <a:off x="1071538" y="714356"/>
            <a:ext cx="7500990" cy="5857916"/>
          </a:xfrm>
          <a:prstGeom prst="flowChartPredefinedProcess">
            <a:avLst/>
          </a:prstGeom>
          <a:ln>
            <a:solidFill>
              <a:srgbClr val="FFFF00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lnSpc>
                <a:spcPct val="150000"/>
              </a:lnSpc>
            </a:pPr>
            <a:r>
              <a:rPr lang="ar-SA" sz="2800" b="1" dirty="0" smtClean="0"/>
              <a:t>قال </a:t>
            </a:r>
            <a:r>
              <a:rPr lang="ar-SA" sz="2800" b="1" dirty="0" smtClean="0"/>
              <a:t>فرعون لقومه:  </a:t>
            </a:r>
          </a:p>
          <a:p>
            <a:pPr>
              <a:lnSpc>
                <a:spcPct val="150000"/>
              </a:lnSpc>
            </a:pPr>
            <a:r>
              <a:rPr lang="ar-SA" sz="2800" b="1" dirty="0" smtClean="0"/>
              <a:t>{أَنَا </a:t>
            </a:r>
            <a:r>
              <a:rPr lang="ar-SA" sz="2800" b="1" dirty="0" smtClean="0"/>
              <a:t>رَبُّكُمُ الْأَعْلَى </a:t>
            </a:r>
            <a:r>
              <a:rPr lang="ar-SA" sz="2800" b="1" dirty="0" smtClean="0"/>
              <a:t>} النازعات: 24</a:t>
            </a:r>
          </a:p>
          <a:p>
            <a:pPr>
              <a:lnSpc>
                <a:spcPct val="150000"/>
              </a:lnSpc>
            </a:pPr>
            <a:endParaRPr lang="ar-S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تمرير عمودي 3"/>
          <p:cNvSpPr/>
          <p:nvPr/>
        </p:nvSpPr>
        <p:spPr>
          <a:xfrm>
            <a:off x="2285984" y="857232"/>
            <a:ext cx="6072230" cy="4929222"/>
          </a:xfrm>
          <a:prstGeom prst="verticalScroll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6000" b="1" dirty="0" smtClean="0">
                <a:solidFill>
                  <a:srgbClr val="C00000"/>
                </a:solidFill>
                <a:cs typeface="AL-Mateen" pitchFamily="2" charset="-78"/>
              </a:rPr>
              <a:t>في الحضارة اليونانية</a:t>
            </a:r>
            <a:endParaRPr lang="ar-SA" sz="6000" b="1" dirty="0">
              <a:solidFill>
                <a:srgbClr val="C00000"/>
              </a:solidFill>
              <a:cs typeface="AL-Matee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تمرير عمودي 3"/>
          <p:cNvSpPr/>
          <p:nvPr/>
        </p:nvSpPr>
        <p:spPr>
          <a:xfrm>
            <a:off x="2285984" y="857232"/>
            <a:ext cx="6072230" cy="4929222"/>
          </a:xfrm>
          <a:prstGeom prst="verticalScroll">
            <a:avLst/>
          </a:prstGeom>
          <a:solidFill>
            <a:schemeClr val="accent2">
              <a:lumMod val="75000"/>
            </a:schemeClr>
          </a:solidFill>
          <a:ln w="762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6000" b="1" dirty="0" smtClean="0">
                <a:solidFill>
                  <a:srgbClr val="FFFF00"/>
                </a:solidFill>
                <a:cs typeface="AL-Mateen" pitchFamily="2" charset="-78"/>
              </a:rPr>
              <a:t>في الحضارة الرومانية</a:t>
            </a:r>
            <a:endParaRPr lang="ar-SA" sz="6000" b="1" dirty="0">
              <a:solidFill>
                <a:srgbClr val="FFFF00"/>
              </a:solidFill>
              <a:cs typeface="AL-Matee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تمرير عمودي 3"/>
          <p:cNvSpPr/>
          <p:nvPr/>
        </p:nvSpPr>
        <p:spPr>
          <a:xfrm>
            <a:off x="2285984" y="857232"/>
            <a:ext cx="6072230" cy="4929222"/>
          </a:xfrm>
          <a:prstGeom prst="verticalScroll">
            <a:avLst/>
          </a:prstGeom>
          <a:blipFill>
            <a:blip r:embed="rId2"/>
            <a:tile tx="0" ty="0" sx="100000" sy="100000" flip="none" algn="tl"/>
          </a:blipFill>
          <a:ln cmpd="thickThin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6000" b="1" dirty="0" smtClean="0">
                <a:solidFill>
                  <a:srgbClr val="C00000"/>
                </a:solidFill>
                <a:cs typeface="AL-Mateen" pitchFamily="2" charset="-78"/>
              </a:rPr>
              <a:t>في الديانة اليهودية</a:t>
            </a:r>
            <a:endParaRPr lang="ar-SA" sz="6000" b="1" dirty="0">
              <a:solidFill>
                <a:srgbClr val="C00000"/>
              </a:solidFill>
              <a:cs typeface="AL-Matee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تخزين داخلي 3"/>
          <p:cNvSpPr/>
          <p:nvPr/>
        </p:nvSpPr>
        <p:spPr>
          <a:xfrm>
            <a:off x="1785918" y="571480"/>
            <a:ext cx="5929354" cy="5857916"/>
          </a:xfrm>
          <a:prstGeom prst="flowChartInternalStorage">
            <a:avLst/>
          </a:prstGeom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ar-SA" sz="2200" dirty="0" smtClean="0">
                <a:solidFill>
                  <a:srgbClr val="FFFF00"/>
                </a:solidFill>
                <a:cs typeface="AL-Mateen" pitchFamily="2" charset="-78"/>
              </a:rPr>
              <a:t>أوصى موسى – عليه السلام -شعبه، قائلاً: (لا تجعل </a:t>
            </a:r>
            <a:r>
              <a:rPr lang="ar-SA" sz="2200" dirty="0" err="1" smtClean="0">
                <a:solidFill>
                  <a:srgbClr val="FFFF00"/>
                </a:solidFill>
                <a:cs typeface="AL-Mateen" pitchFamily="2" charset="-78"/>
              </a:rPr>
              <a:t>لك</a:t>
            </a:r>
            <a:r>
              <a:rPr lang="ar-SA" sz="2200" dirty="0" smtClean="0">
                <a:solidFill>
                  <a:srgbClr val="FFFF00"/>
                </a:solidFill>
                <a:cs typeface="AL-Mateen" pitchFamily="2" charset="-78"/>
              </a:rPr>
              <a:t> إلها غير الله، أكرم  أباك وأمك، لا تقتل، لا تزن، </a:t>
            </a:r>
            <a:r>
              <a:rPr lang="ar-SA" sz="2200" dirty="0" smtClean="0">
                <a:solidFill>
                  <a:srgbClr val="FFFF00"/>
                </a:solidFill>
                <a:cs typeface="AL-Mateen" pitchFamily="2" charset="-78"/>
              </a:rPr>
              <a:t>لا تسرق، لا تشهد زوراً، لا تشته بيت قريبك...).</a:t>
            </a:r>
            <a:r>
              <a:rPr lang="ar-SA" sz="2200" dirty="0" smtClean="0">
                <a:solidFill>
                  <a:srgbClr val="FF0000"/>
                </a:solidFill>
                <a:cs typeface="AL-Mateen" pitchFamily="2" charset="-78"/>
              </a:rPr>
              <a:t> </a:t>
            </a:r>
            <a:endParaRPr lang="ar-SA" sz="2200" dirty="0" smtClean="0">
              <a:solidFill>
                <a:srgbClr val="FF0000"/>
              </a:solidFill>
              <a:cs typeface="AL-Mateen" pitchFamily="2" charset="-78"/>
            </a:endParaRPr>
          </a:p>
          <a:p>
            <a:pPr algn="ctr">
              <a:lnSpc>
                <a:spcPct val="150000"/>
              </a:lnSpc>
            </a:pPr>
            <a:endParaRPr lang="ar-SA" sz="2200" dirty="0" smtClean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endParaRPr lang="ar-SA" sz="2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ذو زاويتين مستديرتين في نفس الجانب 3"/>
          <p:cNvSpPr/>
          <p:nvPr/>
        </p:nvSpPr>
        <p:spPr>
          <a:xfrm>
            <a:off x="1142976" y="1428736"/>
            <a:ext cx="7143800" cy="3286148"/>
          </a:xfrm>
          <a:prstGeom prst="round2Same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7000" dirty="0" smtClean="0">
                <a:solidFill>
                  <a:srgbClr val="FFFF00"/>
                </a:solidFill>
                <a:cs typeface="AL-Mateen" pitchFamily="2" charset="-78"/>
              </a:rPr>
              <a:t>في الديانة المسيحية</a:t>
            </a:r>
            <a:endParaRPr lang="ar-SA" sz="7000" dirty="0">
              <a:solidFill>
                <a:srgbClr val="FFFF00"/>
              </a:solidFill>
              <a:cs typeface="AL-Matee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ركة">
  <a:themeElements>
    <a:clrScheme name="حركة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حركة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حركة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80</TotalTime>
  <Words>101</Words>
  <PresentationFormat>عرض على الشاشة (3:4)‏</PresentationFormat>
  <Paragraphs>21</Paragraphs>
  <Slides>13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حركة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 في الإسلام</vt:lpstr>
      <vt:lpstr>الشريحة 11</vt:lpstr>
      <vt:lpstr>الشريحة 12</vt:lpstr>
      <vt:lpstr>الشريحة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cp:lastModifiedBy>xp</cp:lastModifiedBy>
  <cp:revision>40</cp:revision>
  <dcterms:modified xsi:type="dcterms:W3CDTF">2014-03-11T18:38:00Z</dcterms:modified>
</cp:coreProperties>
</file>