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3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87" r:id="rId9"/>
    <p:sldId id="268" r:id="rId10"/>
    <p:sldId id="269" r:id="rId11"/>
    <p:sldId id="270" r:id="rId12"/>
    <p:sldId id="271" r:id="rId13"/>
    <p:sldId id="272" r:id="rId14"/>
    <p:sldId id="273" r:id="rId15"/>
    <p:sldId id="294" r:id="rId16"/>
    <p:sldId id="288" r:id="rId17"/>
    <p:sldId id="289" r:id="rId18"/>
    <p:sldId id="292" r:id="rId19"/>
    <p:sldId id="293" r:id="rId20"/>
    <p:sldId id="295" r:id="rId2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1pPr>
    <a:lvl2pPr marL="0" marR="0" indent="4572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2pPr>
    <a:lvl3pPr marL="0" marR="0" indent="9144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3pPr>
    <a:lvl4pPr marL="0" marR="0" indent="13716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4pPr>
    <a:lvl5pPr marL="0" marR="0" indent="18288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5pPr>
    <a:lvl6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6pPr>
    <a:lvl7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7pPr>
    <a:lvl8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8pPr>
    <a:lvl9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7D5"/>
          </a:solidFill>
        </a:fill>
      </a:tcStyle>
    </a:wholeTbl>
    <a:band2H>
      <a:tcTxStyle/>
      <a:tcStyle>
        <a:tcBdr/>
        <a:fill>
          <a:solidFill>
            <a:srgbClr val="EEECEB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8E7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CDCC"/>
          </a:solidFill>
        </a:fill>
      </a:tcStyle>
    </a:wholeTbl>
    <a:band2H>
      <a:tcTxStyle/>
      <a:tcStyle>
        <a:tcBdr/>
        <a:fill>
          <a:solidFill>
            <a:srgbClr val="E9E8E7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solidFill>
            <a:srgbClr val="53423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solidFill>
            <a:srgbClr val="534239">
              <a:alpha val="20000"/>
            </a:srgbClr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508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13811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36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813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905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4439871" y="5709776"/>
            <a:ext cx="264258" cy="2866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6819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947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460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26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02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408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18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4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61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6BBE7A4C-BB11-42BA-A7C9-0FE00FF3D15F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RKzraIxYiM" TargetMode="External"/><Relationship Id="rId2" Type="http://schemas.openxmlformats.org/officeDocument/2006/relationships/hyperlink" Target="https://www.youtube.com/watch?v=63A7CaLus_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GGwfWNgJu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 defTabSz="786384">
              <a:lnSpc>
                <a:spcPct val="95000"/>
              </a:lnSpc>
              <a:defRPr sz="4128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rPr dirty="0" err="1"/>
              <a:t>برنامج</a:t>
            </a:r>
            <a:r>
              <a:t> النشاط الحركي وتعلم المهارات الحركية الأساسية لطفل ما قبل المدرسة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800"/>
            </a:lvl1pPr>
          </a:lstStyle>
          <a:p>
            <a:pPr rtl="0">
              <a:defRPr/>
            </a:pPr>
            <a:r>
              <a:rPr sz="4400" b="1" dirty="0" err="1">
                <a:solidFill>
                  <a:srgbClr val="FFFF00"/>
                </a:solidFill>
              </a:rPr>
              <a:t>تابع</a:t>
            </a:r>
            <a:r>
              <a:rPr sz="4400" b="1" dirty="0">
                <a:solidFill>
                  <a:srgbClr val="FFFF00"/>
                </a:solidFill>
              </a:rPr>
              <a:t>..</a:t>
            </a:r>
            <a:r>
              <a:rPr sz="4400" b="1" dirty="0" err="1">
                <a:solidFill>
                  <a:srgbClr val="FFFF00"/>
                </a:solidFill>
              </a:rPr>
              <a:t>أهداف</a:t>
            </a:r>
            <a:r>
              <a:rPr sz="4400" b="1" dirty="0">
                <a:solidFill>
                  <a:srgbClr val="FFFF00"/>
                </a:solidFill>
              </a:rPr>
              <a:t> </a:t>
            </a:r>
            <a:r>
              <a:rPr sz="4400" b="1" dirty="0" err="1">
                <a:solidFill>
                  <a:srgbClr val="FFFF00"/>
                </a:solidFill>
              </a:rPr>
              <a:t>برنامج</a:t>
            </a:r>
            <a:r>
              <a:rPr sz="4400" b="1" dirty="0">
                <a:solidFill>
                  <a:srgbClr val="FFFF00"/>
                </a:solidFill>
              </a:rPr>
              <a:t> </a:t>
            </a:r>
            <a:r>
              <a:rPr sz="4400" b="1" dirty="0" err="1">
                <a:solidFill>
                  <a:srgbClr val="FFFF00"/>
                </a:solidFill>
              </a:rPr>
              <a:t>النشاط</a:t>
            </a:r>
            <a:r>
              <a:rPr sz="4400" b="1" dirty="0">
                <a:solidFill>
                  <a:srgbClr val="FFFF00"/>
                </a:solidFill>
              </a:rPr>
              <a:t> </a:t>
            </a:r>
            <a:r>
              <a:rPr sz="4400" b="1" dirty="0" err="1">
                <a:solidFill>
                  <a:srgbClr val="FFFF00"/>
                </a:solidFill>
              </a:rPr>
              <a:t>الحركي</a:t>
            </a:r>
            <a:endParaRPr sz="4400" b="1" dirty="0">
              <a:solidFill>
                <a:srgbClr val="FFFF00"/>
              </a:solidFill>
            </a:endParaRPr>
          </a:p>
        </p:txBody>
      </p:sp>
      <p:sp>
        <p:nvSpPr>
          <p:cNvPr id="211" name="Shape 21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 defTabSz="804672" rtl="1">
              <a:lnSpc>
                <a:spcPct val="170000"/>
              </a:lnSpc>
              <a:spcBef>
                <a:spcPts val="1700"/>
              </a:spcBef>
              <a:buSzTx/>
              <a:buNone/>
              <a:defRPr sz="2904" b="1">
                <a:solidFill>
                  <a:srgbClr val="8A3235"/>
                </a:solidFill>
              </a:defRPr>
            </a:pPr>
            <a:r>
              <a:rPr sz="2400" dirty="0"/>
              <a:t>٥ـ </a:t>
            </a:r>
            <a:r>
              <a:rPr sz="2400" dirty="0" err="1"/>
              <a:t>تعويد</a:t>
            </a:r>
            <a:r>
              <a:rPr sz="2400" dirty="0"/>
              <a:t> </a:t>
            </a:r>
            <a:r>
              <a:rPr sz="2400" dirty="0" err="1"/>
              <a:t>الطفل</a:t>
            </a:r>
            <a:r>
              <a:rPr sz="2400" dirty="0"/>
              <a:t> </a:t>
            </a:r>
            <a:r>
              <a:rPr sz="2400" dirty="0" err="1"/>
              <a:t>على</a:t>
            </a:r>
            <a:r>
              <a:rPr sz="2400" dirty="0"/>
              <a:t> </a:t>
            </a:r>
            <a:r>
              <a:rPr sz="2400" dirty="0" err="1"/>
              <a:t>الأداء</a:t>
            </a:r>
            <a:r>
              <a:rPr sz="2400" dirty="0"/>
              <a:t> </a:t>
            </a:r>
            <a:r>
              <a:rPr sz="2400" dirty="0" err="1"/>
              <a:t>بسرعة</a:t>
            </a:r>
            <a:r>
              <a:rPr sz="2400" dirty="0"/>
              <a:t> </a:t>
            </a:r>
            <a:r>
              <a:rPr sz="2400" dirty="0" err="1"/>
              <a:t>منظمة</a:t>
            </a:r>
            <a:r>
              <a:rPr sz="2400" dirty="0"/>
              <a:t> </a:t>
            </a:r>
            <a:r>
              <a:rPr sz="2400" dirty="0" err="1"/>
              <a:t>والإحساس</a:t>
            </a:r>
            <a:r>
              <a:rPr sz="2400" dirty="0"/>
              <a:t> </a:t>
            </a:r>
            <a:r>
              <a:rPr sz="2400" dirty="0" err="1"/>
              <a:t>بالتوقيت</a:t>
            </a:r>
            <a:r>
              <a:rPr sz="2400" dirty="0"/>
              <a:t>.</a:t>
            </a:r>
          </a:p>
          <a:p>
            <a:pPr marL="0" indent="0" algn="ctr" defTabSz="804672" rtl="1">
              <a:lnSpc>
                <a:spcPct val="170000"/>
              </a:lnSpc>
              <a:spcBef>
                <a:spcPts val="1700"/>
              </a:spcBef>
              <a:buSzTx/>
              <a:buNone/>
              <a:defRPr sz="2816" b="1">
                <a:solidFill>
                  <a:srgbClr val="72933E"/>
                </a:solidFill>
              </a:defRPr>
            </a:pP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٦ـ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تنمية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قدرة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الطفل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على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التحكم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في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سرعة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أدائه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بالزيادة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أو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النقصان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 algn="ctr" defTabSz="804672" rtl="1">
              <a:lnSpc>
                <a:spcPct val="170000"/>
              </a:lnSpc>
              <a:spcBef>
                <a:spcPts val="1700"/>
              </a:spcBef>
              <a:buSzTx/>
              <a:buNone/>
              <a:defRPr sz="2816" b="1">
                <a:solidFill>
                  <a:srgbClr val="8A3235"/>
                </a:solidFill>
              </a:defRPr>
            </a:pPr>
            <a:r>
              <a:rPr sz="2400" dirty="0"/>
              <a:t>٧ـ </a:t>
            </a:r>
            <a:r>
              <a:rPr sz="2400" dirty="0" err="1"/>
              <a:t>تعليم</a:t>
            </a:r>
            <a:r>
              <a:rPr sz="2400" dirty="0"/>
              <a:t> </a:t>
            </a:r>
            <a:r>
              <a:rPr sz="2400" dirty="0" err="1"/>
              <a:t>الطفل</a:t>
            </a:r>
            <a:r>
              <a:rPr sz="2400" dirty="0"/>
              <a:t> </a:t>
            </a:r>
            <a:r>
              <a:rPr sz="2400" dirty="0" err="1"/>
              <a:t>التمييز</a:t>
            </a:r>
            <a:r>
              <a:rPr sz="2400" dirty="0"/>
              <a:t> </a:t>
            </a:r>
            <a:r>
              <a:rPr sz="2400" dirty="0" err="1"/>
              <a:t>بين</a:t>
            </a:r>
            <a:r>
              <a:rPr sz="2400" dirty="0"/>
              <a:t> </a:t>
            </a:r>
            <a:r>
              <a:rPr sz="2400" dirty="0" err="1"/>
              <a:t>القوة</a:t>
            </a:r>
            <a:r>
              <a:rPr sz="2400" dirty="0"/>
              <a:t> </a:t>
            </a:r>
            <a:r>
              <a:rPr sz="2400" dirty="0" err="1"/>
              <a:t>والسرعة</a:t>
            </a:r>
            <a:r>
              <a:rPr sz="2400" dirty="0"/>
              <a:t> </a:t>
            </a:r>
            <a:r>
              <a:rPr sz="2400" dirty="0" err="1"/>
              <a:t>من</a:t>
            </a:r>
            <a:r>
              <a:rPr sz="2400" dirty="0"/>
              <a:t> </a:t>
            </a:r>
            <a:r>
              <a:rPr sz="2400" dirty="0" err="1"/>
              <a:t>حيث</a:t>
            </a:r>
            <a:r>
              <a:rPr sz="2400" dirty="0"/>
              <a:t> </a:t>
            </a:r>
            <a:r>
              <a:rPr sz="2400" dirty="0" err="1"/>
              <a:t>الدرجة</a:t>
            </a:r>
            <a:r>
              <a:rPr sz="2400" dirty="0"/>
              <a:t>.</a:t>
            </a:r>
          </a:p>
          <a:p>
            <a:pPr marL="0" indent="0" algn="ctr" defTabSz="804672" rtl="1">
              <a:lnSpc>
                <a:spcPct val="170000"/>
              </a:lnSpc>
              <a:spcBef>
                <a:spcPts val="1700"/>
              </a:spcBef>
              <a:buSzTx/>
              <a:buNone/>
              <a:defRPr sz="2816" b="1">
                <a:solidFill>
                  <a:srgbClr val="72933E"/>
                </a:solidFill>
              </a:defRPr>
            </a:pP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٨ـ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تربية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انفعالات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الطفل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وتحقيق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الاتزان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النفسي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والعصبي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لديه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1" build="p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467544" y="35180"/>
            <a:ext cx="8229600" cy="1143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800"/>
            </a:lvl1pPr>
          </a:lstStyle>
          <a:p>
            <a:pPr rtl="0">
              <a:defRPr/>
            </a:pPr>
            <a:r>
              <a:rPr sz="4000" b="1" dirty="0" err="1">
                <a:solidFill>
                  <a:srgbClr val="FFFF00"/>
                </a:solidFill>
              </a:rPr>
              <a:t>تابع</a:t>
            </a:r>
            <a:r>
              <a:rPr sz="4000" b="1" dirty="0">
                <a:solidFill>
                  <a:srgbClr val="FFFF00"/>
                </a:solidFill>
              </a:rPr>
              <a:t>..</a:t>
            </a:r>
            <a:r>
              <a:rPr sz="4000" b="1" dirty="0" err="1">
                <a:solidFill>
                  <a:srgbClr val="FFFF00"/>
                </a:solidFill>
              </a:rPr>
              <a:t>أهداف</a:t>
            </a:r>
            <a:r>
              <a:rPr sz="4000" b="1" dirty="0">
                <a:solidFill>
                  <a:srgbClr val="FFFF00"/>
                </a:solidFill>
              </a:rPr>
              <a:t> </a:t>
            </a:r>
            <a:r>
              <a:rPr sz="4000" b="1" dirty="0" err="1">
                <a:solidFill>
                  <a:srgbClr val="FFFF00"/>
                </a:solidFill>
              </a:rPr>
              <a:t>برنامج</a:t>
            </a:r>
            <a:r>
              <a:rPr sz="4000" b="1" dirty="0">
                <a:solidFill>
                  <a:srgbClr val="FFFF00"/>
                </a:solidFill>
              </a:rPr>
              <a:t> </a:t>
            </a:r>
            <a:r>
              <a:rPr sz="4000" b="1" dirty="0" err="1">
                <a:solidFill>
                  <a:srgbClr val="FFFF00"/>
                </a:solidFill>
              </a:rPr>
              <a:t>النشاط</a:t>
            </a:r>
            <a:r>
              <a:rPr sz="4000" b="1" dirty="0">
                <a:solidFill>
                  <a:srgbClr val="FFFF00"/>
                </a:solidFill>
              </a:rPr>
              <a:t> </a:t>
            </a:r>
            <a:r>
              <a:rPr sz="4000" b="1" dirty="0" err="1">
                <a:solidFill>
                  <a:srgbClr val="FFFF00"/>
                </a:solidFill>
              </a:rPr>
              <a:t>الحركي</a:t>
            </a:r>
            <a:endParaRPr sz="4000" b="1" dirty="0">
              <a:solidFill>
                <a:srgbClr val="FFFF00"/>
              </a:solidFill>
            </a:endParaRPr>
          </a:p>
        </p:txBody>
      </p:sp>
      <p:sp>
        <p:nvSpPr>
          <p:cNvPr id="214" name="Shape 214"/>
          <p:cNvSpPr>
            <a:spLocks noGrp="1"/>
          </p:cNvSpPr>
          <p:nvPr>
            <p:ph idx="1"/>
          </p:nvPr>
        </p:nvSpPr>
        <p:spPr>
          <a:xfrm>
            <a:off x="323528" y="1268760"/>
            <a:ext cx="8579296" cy="37444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defTabSz="749808" rtl="1">
              <a:lnSpc>
                <a:spcPct val="150000"/>
              </a:lnSpc>
              <a:spcBef>
                <a:spcPts val="1600"/>
              </a:spcBef>
              <a:buSzTx/>
              <a:buNone/>
              <a:defRPr sz="2624" b="1">
                <a:solidFill>
                  <a:srgbClr val="8A3235"/>
                </a:solidFill>
              </a:defRPr>
            </a:pPr>
            <a:r>
              <a:rPr sz="2400" dirty="0"/>
              <a:t>٩ـ </a:t>
            </a:r>
            <a:r>
              <a:rPr sz="2400" dirty="0" err="1"/>
              <a:t>تنمية</a:t>
            </a:r>
            <a:r>
              <a:rPr sz="2400" dirty="0"/>
              <a:t> </a:t>
            </a:r>
            <a:r>
              <a:rPr sz="2400" dirty="0" err="1"/>
              <a:t>قدرة</a:t>
            </a:r>
            <a:r>
              <a:rPr sz="2400" dirty="0"/>
              <a:t> </a:t>
            </a:r>
            <a:r>
              <a:rPr sz="2400" dirty="0" err="1"/>
              <a:t>الطفل</a:t>
            </a:r>
            <a:r>
              <a:rPr sz="2400" dirty="0"/>
              <a:t> </a:t>
            </a:r>
            <a:r>
              <a:rPr sz="2400" dirty="0" err="1"/>
              <a:t>على</a:t>
            </a:r>
            <a:r>
              <a:rPr sz="2400" dirty="0"/>
              <a:t> </a:t>
            </a:r>
            <a:r>
              <a:rPr sz="2400" dirty="0" err="1"/>
              <a:t>الربط</a:t>
            </a:r>
            <a:r>
              <a:rPr sz="2400" dirty="0"/>
              <a:t> </a:t>
            </a:r>
            <a:r>
              <a:rPr sz="2400" dirty="0" err="1"/>
              <a:t>بين</a:t>
            </a:r>
            <a:r>
              <a:rPr sz="2400" dirty="0"/>
              <a:t> </a:t>
            </a:r>
            <a:r>
              <a:rPr sz="2400" dirty="0" err="1"/>
              <a:t>الزمن</a:t>
            </a:r>
            <a:r>
              <a:rPr sz="2400" dirty="0"/>
              <a:t> </a:t>
            </a:r>
            <a:r>
              <a:rPr sz="2400" dirty="0" err="1"/>
              <a:t>ودرجة</a:t>
            </a:r>
            <a:r>
              <a:rPr sz="2400" dirty="0"/>
              <a:t> </a:t>
            </a:r>
            <a:r>
              <a:rPr sz="2400" dirty="0" err="1"/>
              <a:t>القوة</a:t>
            </a:r>
            <a:r>
              <a:rPr sz="2400" dirty="0"/>
              <a:t> </a:t>
            </a:r>
            <a:r>
              <a:rPr sz="2400" dirty="0" err="1"/>
              <a:t>في</a:t>
            </a:r>
            <a:r>
              <a:rPr sz="2400" dirty="0"/>
              <a:t> </a:t>
            </a:r>
            <a:r>
              <a:rPr sz="2400" dirty="0" err="1"/>
              <a:t>الواجب</a:t>
            </a:r>
            <a:r>
              <a:rPr sz="2400" dirty="0"/>
              <a:t> </a:t>
            </a:r>
            <a:r>
              <a:rPr sz="2400" dirty="0" err="1"/>
              <a:t>الحركي</a:t>
            </a:r>
            <a:r>
              <a:rPr sz="2400" dirty="0"/>
              <a:t>.</a:t>
            </a:r>
          </a:p>
          <a:p>
            <a:pPr marL="0" indent="0" algn="ctr" defTabSz="749808" rtl="1">
              <a:lnSpc>
                <a:spcPct val="150000"/>
              </a:lnSpc>
              <a:spcBef>
                <a:spcPts val="1600"/>
              </a:spcBef>
              <a:buSzTx/>
              <a:buNone/>
              <a:defRPr sz="2624" b="1">
                <a:solidFill>
                  <a:srgbClr val="72933E"/>
                </a:solidFill>
              </a:defRPr>
            </a:pP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١٠ـ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مساعدة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الطفل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على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الاسترخاء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العقلي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العصبي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 algn="ctr" defTabSz="749808" rtl="1">
              <a:lnSpc>
                <a:spcPct val="150000"/>
              </a:lnSpc>
              <a:spcBef>
                <a:spcPts val="1600"/>
              </a:spcBef>
              <a:buSzTx/>
              <a:buNone/>
              <a:defRPr sz="2624" b="1">
                <a:solidFill>
                  <a:srgbClr val="8A3235"/>
                </a:solidFill>
              </a:defRPr>
            </a:pPr>
            <a:r>
              <a:rPr sz="2400" dirty="0"/>
              <a:t>١١- </a:t>
            </a:r>
            <a:r>
              <a:rPr sz="2400" dirty="0" err="1"/>
              <a:t>تنمية</a:t>
            </a:r>
            <a:r>
              <a:rPr sz="2400" dirty="0"/>
              <a:t> </a:t>
            </a:r>
            <a:r>
              <a:rPr sz="2400" dirty="0" err="1"/>
              <a:t>القدرة</a:t>
            </a:r>
            <a:r>
              <a:rPr sz="2400" dirty="0"/>
              <a:t> </a:t>
            </a:r>
            <a:r>
              <a:rPr sz="2400" dirty="0" err="1"/>
              <a:t>على</a:t>
            </a:r>
            <a:r>
              <a:rPr sz="2400" dirty="0"/>
              <a:t> </a:t>
            </a:r>
            <a:r>
              <a:rPr sz="2400" dirty="0" err="1"/>
              <a:t>أداء</a:t>
            </a:r>
            <a:r>
              <a:rPr sz="2400" dirty="0"/>
              <a:t> </a:t>
            </a:r>
            <a:r>
              <a:rPr sz="2400" dirty="0" err="1"/>
              <a:t>الحركات</a:t>
            </a:r>
            <a:r>
              <a:rPr sz="2400" dirty="0"/>
              <a:t> </a:t>
            </a:r>
            <a:r>
              <a:rPr sz="2400" dirty="0" err="1"/>
              <a:t>مع</a:t>
            </a:r>
            <a:r>
              <a:rPr sz="2400" dirty="0"/>
              <a:t> </a:t>
            </a:r>
            <a:r>
              <a:rPr sz="2400" dirty="0" err="1"/>
              <a:t>التوقف</a:t>
            </a:r>
            <a:r>
              <a:rPr sz="2400" dirty="0"/>
              <a:t> </a:t>
            </a:r>
            <a:r>
              <a:rPr sz="2400" dirty="0" err="1"/>
              <a:t>المفاجئ</a:t>
            </a:r>
            <a:r>
              <a:rPr sz="2400" dirty="0"/>
              <a:t> </a:t>
            </a:r>
            <a:r>
              <a:rPr sz="2400" dirty="0" err="1"/>
              <a:t>والثبات</a:t>
            </a:r>
            <a:r>
              <a:rPr sz="2400" dirty="0"/>
              <a:t> </a:t>
            </a:r>
            <a:r>
              <a:rPr sz="2400" dirty="0" err="1"/>
              <a:t>التام</a:t>
            </a:r>
            <a:r>
              <a:rPr sz="2400" dirty="0"/>
              <a:t>.</a:t>
            </a:r>
          </a:p>
          <a:p>
            <a:pPr marL="0" indent="0" algn="ctr" defTabSz="749808" rtl="1">
              <a:lnSpc>
                <a:spcPct val="150000"/>
              </a:lnSpc>
              <a:spcBef>
                <a:spcPts val="1600"/>
              </a:spcBef>
              <a:buSzTx/>
              <a:buNone/>
              <a:defRPr sz="2624" b="1">
                <a:solidFill>
                  <a:srgbClr val="72933E"/>
                </a:solidFill>
              </a:defRPr>
            </a:pP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١٢-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إكساب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الطفل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القدرة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على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الملاحظة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٬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والتصور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٬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والتخيل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٬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والإبداع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٫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والابتكار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٬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وتحليل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وتفسير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المواقف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واتاخذ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القرار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1" build="p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/>
          </p:cNvSpPr>
          <p:nvPr>
            <p:ph type="title" idx="4294967295"/>
          </p:nvPr>
        </p:nvSpPr>
        <p:spPr>
          <a:xfrm>
            <a:off x="1189037" y="4509120"/>
            <a:ext cx="6938962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52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rPr dirty="0" err="1"/>
              <a:t>أسس</a:t>
            </a:r>
            <a:r>
              <a:rPr dirty="0"/>
              <a:t> </a:t>
            </a:r>
            <a:r>
              <a:rPr dirty="0" err="1"/>
              <a:t>البرنامج</a:t>
            </a:r>
            <a:r>
              <a:rPr dirty="0"/>
              <a:t> </a:t>
            </a:r>
            <a:r>
              <a:rPr dirty="0" err="1"/>
              <a:t>الحركي</a:t>
            </a:r>
            <a:endParaRPr dirty="0"/>
          </a:p>
        </p:txBody>
      </p:sp>
      <p:grpSp>
        <p:nvGrpSpPr>
          <p:cNvPr id="220" name="Group 220" descr="13440972-kids-playing-over-a-rainbow-background.jpg"/>
          <p:cNvGrpSpPr/>
          <p:nvPr/>
        </p:nvGrpSpPr>
        <p:grpSpPr>
          <a:xfrm>
            <a:off x="1189037" y="1004887"/>
            <a:ext cx="6765926" cy="2728914"/>
            <a:chOff x="0" y="0"/>
            <a:chExt cx="6765925" cy="2728912"/>
          </a:xfrm>
        </p:grpSpPr>
        <p:sp>
          <p:nvSpPr>
            <p:cNvPr id="218" name="Shape 218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19" name="13440972-kids-playing-over-a-rainbow-background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29832" b="29832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pPr rtl="0">
              <a:defRPr/>
            </a:pPr>
            <a:r>
              <a:rPr dirty="0" err="1">
                <a:solidFill>
                  <a:srgbClr val="C00000"/>
                </a:solidFill>
              </a:rPr>
              <a:t>أسس</a:t>
            </a:r>
            <a:r>
              <a:rPr dirty="0">
                <a:solidFill>
                  <a:srgbClr val="C00000"/>
                </a:solidFill>
              </a:rPr>
              <a:t> </a:t>
            </a:r>
            <a:r>
              <a:rPr dirty="0" err="1">
                <a:solidFill>
                  <a:srgbClr val="C00000"/>
                </a:solidFill>
              </a:rPr>
              <a:t>البرنامج</a:t>
            </a:r>
            <a:r>
              <a:rPr dirty="0">
                <a:solidFill>
                  <a:srgbClr val="C00000"/>
                </a:solidFill>
              </a:rPr>
              <a:t> </a:t>
            </a:r>
            <a:r>
              <a:rPr dirty="0" err="1">
                <a:solidFill>
                  <a:srgbClr val="C00000"/>
                </a:solidFill>
              </a:rPr>
              <a:t>الحركي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223" name="Shape 223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34096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r" defTabSz="822959" rtl="1">
              <a:lnSpc>
                <a:spcPct val="150000"/>
              </a:lnSpc>
              <a:spcBef>
                <a:spcPts val="1800"/>
              </a:spcBef>
              <a:buSzTx/>
              <a:buNone/>
              <a:defRPr sz="288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١- </a:t>
            </a:r>
            <a:r>
              <a:rPr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مناسبة</a:t>
            </a:r>
            <a:r>
              <a:rPr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الأنشطة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لسن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٤ـ٦ </a:t>
            </a:r>
            <a:r>
              <a:rPr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سنوات</a:t>
            </a:r>
            <a:r>
              <a:rPr lang="ar-SA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endParaRPr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 algn="r" defTabSz="822959" rtl="1">
              <a:lnSpc>
                <a:spcPct val="150000"/>
              </a:lnSpc>
              <a:spcBef>
                <a:spcPts val="1800"/>
              </a:spcBef>
              <a:buSzTx/>
              <a:buNone/>
              <a:defRPr sz="288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٢ـ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يقوم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البرنامج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على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اهتمامات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الطفل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وحاجاته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في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مرحلة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ما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قبل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المدرسة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 algn="r" defTabSz="822959" rtl="1">
              <a:lnSpc>
                <a:spcPct val="150000"/>
              </a:lnSpc>
              <a:spcBef>
                <a:spcPts val="1800"/>
              </a:spcBef>
              <a:buSzTx/>
              <a:buNone/>
              <a:defRPr sz="288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٣ـ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مراعاة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خصائص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النمو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الحركي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ومتطلباته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 algn="r" defTabSz="822959" rtl="1">
              <a:lnSpc>
                <a:spcPct val="150000"/>
              </a:lnSpc>
              <a:spcBef>
                <a:spcPts val="1800"/>
              </a:spcBef>
              <a:buSzTx/>
              <a:buNone/>
              <a:defRPr sz="288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٤ـ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استخدام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أنشطة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اللعب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الهادفة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لمساعدة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الطفل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على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التكيف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السليم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1" build="p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pPr rtl="0">
              <a:defRPr/>
            </a:pPr>
            <a:r>
              <a:rPr b="1" dirty="0" err="1">
                <a:solidFill>
                  <a:srgbClr val="C00000"/>
                </a:solidFill>
              </a:rPr>
              <a:t>تابع</a:t>
            </a:r>
            <a:r>
              <a:rPr b="1" dirty="0">
                <a:solidFill>
                  <a:srgbClr val="C00000"/>
                </a:solidFill>
              </a:rPr>
              <a:t>.. </a:t>
            </a:r>
            <a:r>
              <a:rPr b="1" dirty="0" err="1">
                <a:solidFill>
                  <a:srgbClr val="C00000"/>
                </a:solidFill>
              </a:rPr>
              <a:t>أسس</a:t>
            </a:r>
            <a:r>
              <a:rPr b="1" dirty="0">
                <a:solidFill>
                  <a:srgbClr val="C00000"/>
                </a:solidFill>
              </a:rPr>
              <a:t> </a:t>
            </a:r>
            <a:r>
              <a:rPr b="1" dirty="0" err="1">
                <a:solidFill>
                  <a:srgbClr val="C00000"/>
                </a:solidFill>
              </a:rPr>
              <a:t>البرنامج</a:t>
            </a:r>
            <a:r>
              <a:rPr b="1" dirty="0">
                <a:solidFill>
                  <a:srgbClr val="C00000"/>
                </a:solidFill>
              </a:rPr>
              <a:t> </a:t>
            </a:r>
            <a:r>
              <a:rPr b="1" dirty="0" err="1">
                <a:solidFill>
                  <a:srgbClr val="C00000"/>
                </a:solidFill>
              </a:rPr>
              <a:t>الحركي</a:t>
            </a:r>
            <a:endParaRPr b="1" dirty="0">
              <a:solidFill>
                <a:srgbClr val="C00000"/>
              </a:solidFill>
            </a:endParaRPr>
          </a:p>
        </p:txBody>
      </p:sp>
      <p:sp>
        <p:nvSpPr>
          <p:cNvPr id="226" name="Shape 22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94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r" rtl="1">
              <a:lnSpc>
                <a:spcPct val="150000"/>
              </a:lnSpc>
              <a:buSzTx/>
              <a:buNone/>
              <a:defRPr sz="320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٥ـ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مناسبة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الأدوات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والأجهزة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المستخدمة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 algn="r" rtl="1">
              <a:lnSpc>
                <a:spcPct val="150000"/>
              </a:lnSpc>
              <a:buSzTx/>
              <a:buNone/>
              <a:defRPr sz="320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٦ـ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تنوع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الأنشطة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٬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والإكثار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من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فترات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الراحة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 algn="r" rtl="1">
              <a:lnSpc>
                <a:spcPct val="150000"/>
              </a:lnSpc>
              <a:buSzTx/>
              <a:buNone/>
              <a:defRPr sz="320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٧ـ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مراعاة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الفروق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الفردية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للبرنامج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 algn="r" rtl="1">
              <a:lnSpc>
                <a:spcPct val="150000"/>
              </a:lnSpc>
              <a:buSzTx/>
              <a:buNone/>
              <a:defRPr sz="320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٨ـ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تجنب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عمل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مقارنات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بين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الأطفال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 algn="r" rtl="1">
              <a:lnSpc>
                <a:spcPct val="150000"/>
              </a:lnSpc>
              <a:buSzTx/>
              <a:buNone/>
              <a:defRPr sz="3200"/>
            </a:pP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٩ـ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توافر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عوامل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الأمن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والسلامة</a:t>
            </a:r>
            <a:r>
              <a:rPr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1" build="p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أمثلة على الألعاب الحركية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algn="ctr"/>
            <a:r>
              <a:rPr lang="en-GB" dirty="0" smtClean="0">
                <a:hlinkClick r:id="rId2"/>
              </a:rPr>
              <a:t>https://www.youtube.com/watch?v=63A7CaLus_4</a:t>
            </a:r>
            <a:endParaRPr lang="ar-SA" dirty="0" smtClean="0"/>
          </a:p>
          <a:p>
            <a:pPr algn="ctr"/>
            <a:r>
              <a:rPr lang="en-GB" b="1" dirty="0" smtClean="0">
                <a:solidFill>
                  <a:srgbClr val="C00000"/>
                </a:solidFill>
              </a:rPr>
              <a:t>https://www.youtube.com/watch?v=utzv66KBRZc</a:t>
            </a:r>
            <a:endParaRPr lang="ar-SA" dirty="0" smtClean="0"/>
          </a:p>
          <a:p>
            <a:pPr algn="ctr"/>
            <a:r>
              <a:rPr lang="en-GB" dirty="0" smtClean="0">
                <a:hlinkClick r:id="rId3"/>
              </a:rPr>
              <a:t>https://www.youtube.com/watch?v=eRKzraIxYiM</a:t>
            </a:r>
            <a:endParaRPr lang="ar-SA" dirty="0" smtClean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/>
          </p:cNvSpPr>
          <p:nvPr>
            <p:ph type="title" idx="4294967295"/>
          </p:nvPr>
        </p:nvSpPr>
        <p:spPr>
          <a:xfrm>
            <a:off x="1016001" y="4149080"/>
            <a:ext cx="6938962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 defTabSz="850391">
              <a:lnSpc>
                <a:spcPct val="95000"/>
              </a:lnSpc>
              <a:defRPr sz="4464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rPr dirty="0" err="1"/>
              <a:t>فن</a:t>
            </a:r>
            <a:r>
              <a:rPr dirty="0"/>
              <a:t> </a:t>
            </a:r>
            <a:r>
              <a:rPr dirty="0" err="1"/>
              <a:t>تدريس</a:t>
            </a:r>
            <a:r>
              <a:rPr dirty="0"/>
              <a:t> </a:t>
            </a:r>
            <a:r>
              <a:rPr dirty="0" err="1"/>
              <a:t>التربية</a:t>
            </a:r>
            <a:r>
              <a:rPr dirty="0"/>
              <a:t> </a:t>
            </a:r>
            <a:r>
              <a:rPr dirty="0" err="1"/>
              <a:t>الحركية</a:t>
            </a:r>
            <a:r>
              <a:rPr dirty="0"/>
              <a:t> </a:t>
            </a:r>
            <a:r>
              <a:rPr dirty="0" err="1"/>
              <a:t>وخطواتها</a:t>
            </a:r>
            <a:endParaRPr dirty="0"/>
          </a:p>
        </p:txBody>
      </p:sp>
      <p:grpSp>
        <p:nvGrpSpPr>
          <p:cNvPr id="254" name="Group 254" descr="6187257-happy-little-children-at-play-illustration.jpg"/>
          <p:cNvGrpSpPr/>
          <p:nvPr/>
        </p:nvGrpSpPr>
        <p:grpSpPr>
          <a:xfrm>
            <a:off x="1189037" y="976312"/>
            <a:ext cx="6765926" cy="2730501"/>
            <a:chOff x="0" y="0"/>
            <a:chExt cx="6765925" cy="2730500"/>
          </a:xfrm>
        </p:grpSpPr>
        <p:sp>
          <p:nvSpPr>
            <p:cNvPr id="252" name="Shape 252"/>
            <p:cNvSpPr/>
            <p:nvPr/>
          </p:nvSpPr>
          <p:spPr>
            <a:xfrm>
              <a:off x="0" y="0"/>
              <a:ext cx="6765925" cy="2730500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53" name="6187257-happy-little-children-at-play-illustration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29832" b="29832"/>
            <a:stretch>
              <a:fillRect/>
            </a:stretch>
          </p:blipFill>
          <p:spPr>
            <a:xfrm>
              <a:off x="0" y="-1"/>
              <a:ext cx="6765925" cy="2730502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514926088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400">
                <a:solidFill>
                  <a:srgbClr val="34A844"/>
                </a:solidFill>
              </a:defRPr>
            </a:lvl1pPr>
          </a:lstStyle>
          <a:p>
            <a:pPr>
              <a:defRPr/>
            </a:pPr>
            <a:r>
              <a:rPr lang="ar-SA" b="1" dirty="0">
                <a:solidFill>
                  <a:srgbClr val="7030A0"/>
                </a:solidFill>
              </a:rPr>
              <a:t>عند التحضير</a:t>
            </a:r>
            <a:r>
              <a:rPr lang="ar-SA" b="1" dirty="0" smtClean="0">
                <a:solidFill>
                  <a:srgbClr val="7030A0"/>
                </a:solidFill>
              </a:rPr>
              <a:t>: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257" name="Shape 257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514350" indent="-514350" algn="r" rtl="1">
              <a:buSzTx/>
              <a:buFont typeface="+mj-lt"/>
              <a:buAutoNum type="arabicPeriod"/>
              <a:defRPr/>
            </a:pPr>
            <a:r>
              <a:rPr lang="ar-SA" b="1" dirty="0" smtClean="0">
                <a:solidFill>
                  <a:schemeClr val="bg1"/>
                </a:solidFill>
              </a:rPr>
              <a:t>اختيار نشاط مبتكر وملائم لطبيعة الأطفال.</a:t>
            </a:r>
          </a:p>
          <a:p>
            <a:pPr marL="514350" indent="-514350" algn="r" rtl="1">
              <a:buSzTx/>
              <a:buFont typeface="+mj-lt"/>
              <a:buAutoNum type="arabicPeriod"/>
              <a:defRPr/>
            </a:pPr>
            <a:r>
              <a:rPr lang="ar-SA" b="1" dirty="0" smtClean="0">
                <a:solidFill>
                  <a:schemeClr val="bg1"/>
                </a:solidFill>
              </a:rPr>
              <a:t>صياغة هدف صحيح قابل للقياس.</a:t>
            </a:r>
            <a:endParaRPr lang="ar-SA" b="1" dirty="0" smtClean="0">
              <a:solidFill>
                <a:schemeClr val="bg1"/>
              </a:solidFill>
            </a:endParaRPr>
          </a:p>
          <a:p>
            <a:pPr marL="514350" indent="-514350" algn="r" rtl="1">
              <a:buSzTx/>
              <a:buFont typeface="+mj-lt"/>
              <a:buAutoNum type="arabicPeriod"/>
              <a:defRPr/>
            </a:pPr>
            <a:r>
              <a:rPr b="1" dirty="0" err="1" smtClean="0">
                <a:solidFill>
                  <a:schemeClr val="bg1"/>
                </a:solidFill>
              </a:rPr>
              <a:t>تنويع</a:t>
            </a:r>
            <a:r>
              <a:rPr b="1" dirty="0" smtClean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الأنشطة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لتلائم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كافة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المستويات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</a:rPr>
              <a:t>،التدرج</a:t>
            </a:r>
            <a:r>
              <a:rPr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</a:rPr>
              <a:t>با</a:t>
            </a:r>
            <a:r>
              <a:rPr b="1" dirty="0" err="1" smtClean="0">
                <a:solidFill>
                  <a:schemeClr val="bg1"/>
                </a:solidFill>
              </a:rPr>
              <a:t>لسهل</a:t>
            </a:r>
            <a:r>
              <a:rPr b="1" dirty="0" smtClean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ثم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b="1" dirty="0" err="1" smtClean="0">
                <a:solidFill>
                  <a:schemeClr val="bg1"/>
                </a:solidFill>
              </a:rPr>
              <a:t>الصعب</a:t>
            </a:r>
            <a:r>
              <a:rPr lang="ar-SA" b="1" dirty="0" smtClean="0">
                <a:solidFill>
                  <a:schemeClr val="bg1"/>
                </a:solidFill>
              </a:rPr>
              <a:t>.</a:t>
            </a:r>
            <a:endParaRPr b="1" dirty="0">
              <a:solidFill>
                <a:schemeClr val="bg1"/>
              </a:solidFill>
            </a:endParaRPr>
          </a:p>
          <a:p>
            <a:pPr marL="514350" indent="-514350" algn="r" rtl="1">
              <a:buSzTx/>
              <a:buFont typeface="+mj-lt"/>
              <a:buAutoNum type="arabicPeriod"/>
              <a:defRPr/>
            </a:pPr>
            <a:r>
              <a:rPr b="1" dirty="0" err="1" smtClean="0">
                <a:solidFill>
                  <a:schemeClr val="bg1"/>
                </a:solidFill>
              </a:rPr>
              <a:t>ربط</a:t>
            </a:r>
            <a:r>
              <a:rPr b="1" dirty="0" smtClean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الخبرة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الحركية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بالأنشطة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المقدمة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</a:rPr>
              <a:t>في الوحدة.</a:t>
            </a:r>
          </a:p>
          <a:p>
            <a:pPr marL="514350" indent="-514350" algn="r" rtl="1">
              <a:buSzTx/>
              <a:buFont typeface="+mj-lt"/>
              <a:buAutoNum type="arabicPeriod"/>
              <a:defRPr/>
            </a:pPr>
            <a:r>
              <a:rPr lang="ar-SA" b="1" dirty="0" smtClean="0">
                <a:solidFill>
                  <a:schemeClr val="bg1"/>
                </a:solidFill>
              </a:rPr>
              <a:t>اختيار لعبة تعاونية بدلاً من التنافسية.</a:t>
            </a:r>
          </a:p>
        </p:txBody>
      </p:sp>
    </p:spTree>
    <p:extLst>
      <p:ext uri="{BB962C8B-B14F-4D97-AF65-F5344CB8AC3E}">
        <p14:creationId xmlns:p14="http://schemas.microsoft.com/office/powerpoint/2010/main" val="1988765151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0" build="p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7030A0"/>
                </a:solidFill>
              </a:rPr>
              <a:t>عند التنفيذ</a:t>
            </a:r>
            <a:r>
              <a:rPr lang="ar-SA" b="1" dirty="0" smtClean="0">
                <a:solidFill>
                  <a:srgbClr val="7030A0"/>
                </a:solidFill>
              </a:rPr>
              <a:t>: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/>
              <a:defRPr/>
            </a:pPr>
            <a:r>
              <a:rPr lang="ar-SA" b="1" dirty="0" smtClean="0">
                <a:solidFill>
                  <a:schemeClr val="bg1"/>
                </a:solidFill>
              </a:rPr>
              <a:t>شرح </a:t>
            </a:r>
            <a:r>
              <a:rPr lang="ar-SA" b="1" dirty="0">
                <a:solidFill>
                  <a:schemeClr val="bg1"/>
                </a:solidFill>
              </a:rPr>
              <a:t>الهدف من الأداء المطلوب</a:t>
            </a:r>
            <a:r>
              <a:rPr lang="ar-SA" b="1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 algn="r" rtl="1">
              <a:buFont typeface="+mj-lt"/>
              <a:buAutoNum type="arabicPeriod"/>
              <a:defRPr/>
            </a:pPr>
            <a:r>
              <a:rPr lang="ar-SA" b="1" dirty="0" smtClean="0">
                <a:solidFill>
                  <a:schemeClr val="bg1"/>
                </a:solidFill>
              </a:rPr>
              <a:t>شرح الخطوات بوضوح.</a:t>
            </a:r>
            <a:endParaRPr lang="ar-SA" b="1" dirty="0">
              <a:solidFill>
                <a:schemeClr val="bg1"/>
              </a:solidFill>
            </a:endParaRPr>
          </a:p>
          <a:p>
            <a:pPr marL="514350" indent="-514350" algn="r" rtl="1">
              <a:buSzTx/>
              <a:buFont typeface="+mj-lt"/>
              <a:buAutoNum type="arabicPeriod"/>
              <a:defRPr/>
            </a:pPr>
            <a:r>
              <a:rPr lang="ar-SA" b="1" dirty="0">
                <a:solidFill>
                  <a:schemeClr val="bg1"/>
                </a:solidFill>
              </a:rPr>
              <a:t>تقديم نموذج للأداء من قبل المعلمة.</a:t>
            </a:r>
          </a:p>
          <a:p>
            <a:pPr marL="514350" indent="-514350" algn="r" rtl="1">
              <a:buSzTx/>
              <a:buFont typeface="+mj-lt"/>
              <a:buAutoNum type="arabicPeriod"/>
              <a:defRPr/>
            </a:pPr>
            <a:r>
              <a:rPr lang="ar-SA" b="1" dirty="0">
                <a:solidFill>
                  <a:schemeClr val="bg1"/>
                </a:solidFill>
              </a:rPr>
              <a:t>توفير الأدوات بعدد كافي للأطفال</a:t>
            </a:r>
          </a:p>
          <a:p>
            <a:pPr marL="514350" indent="-514350" algn="r" rtl="1">
              <a:buSzTx/>
              <a:buFont typeface="+mj-lt"/>
              <a:buAutoNum type="arabicPeriod"/>
              <a:defRPr/>
            </a:pPr>
            <a:r>
              <a:rPr lang="ar-SA" b="1" dirty="0">
                <a:solidFill>
                  <a:schemeClr val="bg1"/>
                </a:solidFill>
              </a:rPr>
              <a:t>وصف أداء </a:t>
            </a:r>
            <a:r>
              <a:rPr lang="ar-SA" b="1" dirty="0" smtClean="0">
                <a:solidFill>
                  <a:schemeClr val="bg1"/>
                </a:solidFill>
              </a:rPr>
              <a:t>الطفل خلال اللعب.</a:t>
            </a:r>
            <a:endParaRPr lang="ar-SA" b="1" dirty="0">
              <a:solidFill>
                <a:schemeClr val="bg1"/>
              </a:solidFill>
            </a:endParaRPr>
          </a:p>
          <a:p>
            <a:pPr marL="514350" indent="-514350" algn="r" rtl="1">
              <a:buFont typeface="+mj-lt"/>
              <a:buAutoNum type="arabicPeriod"/>
              <a:defRPr/>
            </a:pPr>
            <a:r>
              <a:rPr lang="ar-SA" b="1" dirty="0">
                <a:solidFill>
                  <a:schemeClr val="bg1"/>
                </a:solidFill>
              </a:rPr>
              <a:t>إشراك جميع الأطفال وعدم عزل أي طفل.</a:t>
            </a:r>
            <a:endParaRPr lang="ar-S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187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/>
          <a:lstStyle/>
          <a:p>
            <a:pPr rtl="1"/>
            <a:r>
              <a:rPr lang="ar-SA" dirty="0" smtClean="0"/>
              <a:t>ماشعورك تجاه لعبة الكراسي !! في طفولتك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212976"/>
            <a:ext cx="8229600" cy="1324744"/>
          </a:xfrm>
        </p:spPr>
        <p:txBody>
          <a:bodyPr/>
          <a:lstStyle/>
          <a:p>
            <a:pPr algn="ctr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www.youtube.com/watch?v=aGGwfWNgJuo</a:t>
            </a:r>
            <a:endParaRPr lang="ar-SA" dirty="0" smtClean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73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algn="r" rtl="0">
              <a:defRPr/>
            </a:pPr>
            <a:r>
              <a:t>محاور المحاضرة</a:t>
            </a:r>
          </a:p>
        </p:txBody>
      </p:sp>
      <p:sp>
        <p:nvSpPr>
          <p:cNvPr id="161" name="Shape 161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438911" indent="-438911" algn="r" defTabSz="877823" rtl="1">
              <a:spcBef>
                <a:spcPts val="1900"/>
              </a:spcBef>
              <a:defRPr sz="3072"/>
            </a:pP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تعريف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البرنامج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الحركي</a:t>
            </a:r>
            <a:endParaRPr b="1" dirty="0">
              <a:solidFill>
                <a:schemeClr val="accent6">
                  <a:lumMod val="50000"/>
                </a:schemeClr>
              </a:solidFill>
            </a:endParaRPr>
          </a:p>
          <a:p>
            <a:pPr marL="438911" indent="-438911" algn="r" defTabSz="877823" rtl="1">
              <a:spcBef>
                <a:spcPts val="1900"/>
              </a:spcBef>
              <a:defRPr sz="3072"/>
            </a:pP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أهداف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برنامج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النشاط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الحركي</a:t>
            </a:r>
            <a:endParaRPr b="1" dirty="0">
              <a:solidFill>
                <a:schemeClr val="accent6">
                  <a:lumMod val="50000"/>
                </a:schemeClr>
              </a:solidFill>
            </a:endParaRPr>
          </a:p>
          <a:p>
            <a:pPr marL="438911" indent="-438911" algn="r" defTabSz="877823" rtl="1">
              <a:spcBef>
                <a:spcPts val="1900"/>
              </a:spcBef>
              <a:defRPr sz="3072"/>
            </a:pP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أسس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برنامج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err="1">
                <a:solidFill>
                  <a:schemeClr val="accent6">
                    <a:lumMod val="50000"/>
                  </a:schemeClr>
                </a:solidFill>
              </a:rPr>
              <a:t>النشاط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b="1" dirty="0" err="1" smtClean="0">
                <a:solidFill>
                  <a:schemeClr val="accent6">
                    <a:lumMod val="50000"/>
                  </a:schemeClr>
                </a:solidFill>
              </a:rPr>
              <a:t>الحركي</a:t>
            </a:r>
            <a:endParaRPr lang="ar-SA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38911" indent="-438911" algn="r" defTabSz="877823" rtl="1">
              <a:spcBef>
                <a:spcPts val="1900"/>
              </a:spcBef>
              <a:defRPr sz="3072"/>
            </a:pPr>
            <a:r>
              <a:rPr lang="ar-SA" b="1" dirty="0"/>
              <a:t>فن تدريس التربية الحركية وخطواتها</a:t>
            </a:r>
            <a:endParaRPr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3568" y="1916832"/>
            <a:ext cx="7772400" cy="1500187"/>
          </a:xfrm>
        </p:spPr>
        <p:txBody>
          <a:bodyPr/>
          <a:lstStyle/>
          <a:p>
            <a:pPr algn="ctr"/>
            <a:r>
              <a:rPr lang="ar-SA" sz="4400" b="1" dirty="0" smtClean="0"/>
              <a:t>تم بحمد الله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380053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rPr b="1" dirty="0" err="1">
                <a:solidFill>
                  <a:srgbClr val="C00000"/>
                </a:solidFill>
              </a:rPr>
              <a:t>أنواع</a:t>
            </a:r>
            <a:r>
              <a:rPr b="1" dirty="0">
                <a:solidFill>
                  <a:srgbClr val="C00000"/>
                </a:solidFill>
              </a:rPr>
              <a:t> </a:t>
            </a:r>
            <a:r>
              <a:rPr b="1" dirty="0" err="1">
                <a:solidFill>
                  <a:srgbClr val="C00000"/>
                </a:solidFill>
              </a:rPr>
              <a:t>المهارات</a:t>
            </a:r>
            <a:r>
              <a:rPr b="1" dirty="0">
                <a:solidFill>
                  <a:srgbClr val="C00000"/>
                </a:solidFill>
              </a:rPr>
              <a:t> </a:t>
            </a:r>
            <a:r>
              <a:rPr b="1" dirty="0" err="1">
                <a:solidFill>
                  <a:srgbClr val="C00000"/>
                </a:solidFill>
              </a:rPr>
              <a:t>الحركية</a:t>
            </a:r>
            <a:endParaRPr b="1" dirty="0">
              <a:solidFill>
                <a:srgbClr val="C00000"/>
              </a:solidFill>
            </a:endParaRPr>
          </a:p>
        </p:txBody>
      </p:sp>
      <p:sp>
        <p:nvSpPr>
          <p:cNvPr id="164" name="Shape 164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86968" rtl="1">
              <a:spcBef>
                <a:spcPts val="1900"/>
              </a:spcBef>
              <a:buSzTx/>
              <a:buNone/>
              <a:defRPr sz="2716" u="sng"/>
            </a:pPr>
            <a:r>
              <a:rPr b="1" dirty="0" err="1"/>
              <a:t>قسم</a:t>
            </a:r>
            <a:r>
              <a:rPr b="1" dirty="0"/>
              <a:t> </a:t>
            </a:r>
            <a:r>
              <a:rPr b="1" dirty="0" err="1"/>
              <a:t>شميدت</a:t>
            </a:r>
            <a:r>
              <a:rPr b="1" dirty="0"/>
              <a:t> </a:t>
            </a:r>
            <a:r>
              <a:rPr b="1" dirty="0" err="1"/>
              <a:t>وماجيل</a:t>
            </a:r>
            <a:r>
              <a:rPr b="1" dirty="0"/>
              <a:t> </a:t>
            </a:r>
            <a:r>
              <a:rPr b="1" dirty="0" err="1"/>
              <a:t>وآخرون</a:t>
            </a:r>
            <a:r>
              <a:rPr b="1" dirty="0"/>
              <a:t> </a:t>
            </a:r>
            <a:r>
              <a:rPr b="1" dirty="0" err="1"/>
              <a:t>المهارات</a:t>
            </a:r>
            <a:r>
              <a:rPr b="1" dirty="0"/>
              <a:t> </a:t>
            </a:r>
            <a:r>
              <a:rPr b="1" dirty="0" err="1"/>
              <a:t>الحركية</a:t>
            </a:r>
            <a:r>
              <a:rPr b="1" dirty="0"/>
              <a:t> </a:t>
            </a:r>
            <a:r>
              <a:rPr b="1" dirty="0" err="1"/>
              <a:t>لثلاثة</a:t>
            </a:r>
            <a:r>
              <a:rPr b="1" dirty="0"/>
              <a:t> </a:t>
            </a:r>
            <a:r>
              <a:rPr b="1" dirty="0" err="1"/>
              <a:t>مستويات</a:t>
            </a:r>
            <a:r>
              <a:rPr b="1" dirty="0"/>
              <a:t>:</a:t>
            </a:r>
          </a:p>
          <a:p>
            <a:pPr marL="0" indent="0" algn="r" defTabSz="886968" rtl="1">
              <a:spcBef>
                <a:spcPts val="1900"/>
              </a:spcBef>
              <a:buSzTx/>
              <a:buNone/>
              <a:defRPr sz="3104" b="1" u="sng">
                <a:solidFill>
                  <a:srgbClr val="5E4A74"/>
                </a:solidFill>
              </a:defRPr>
            </a:pPr>
            <a:r>
              <a:rPr dirty="0"/>
              <a:t>١ـ </a:t>
            </a:r>
            <a:r>
              <a:rPr dirty="0" err="1"/>
              <a:t>مستوى</a:t>
            </a:r>
            <a:r>
              <a:rPr dirty="0"/>
              <a:t> </a:t>
            </a:r>
            <a:r>
              <a:rPr dirty="0" err="1"/>
              <a:t>الدقة</a:t>
            </a:r>
            <a:r>
              <a:rPr dirty="0"/>
              <a:t> </a:t>
            </a:r>
            <a:r>
              <a:rPr dirty="0" err="1"/>
              <a:t>في</a:t>
            </a:r>
            <a:r>
              <a:rPr dirty="0"/>
              <a:t> </a:t>
            </a:r>
            <a:r>
              <a:rPr dirty="0" err="1"/>
              <a:t>الأداء</a:t>
            </a:r>
            <a:r>
              <a:rPr dirty="0"/>
              <a:t>:</a:t>
            </a:r>
          </a:p>
          <a:p>
            <a:pPr marL="0" indent="0" algn="r" defTabSz="886968" rtl="1">
              <a:spcBef>
                <a:spcPts val="1900"/>
              </a:spcBef>
              <a:buSzTx/>
              <a:buNone/>
              <a:defRPr sz="2716"/>
            </a:pPr>
            <a:r>
              <a:rPr dirty="0" err="1"/>
              <a:t>يشمل</a:t>
            </a:r>
            <a:r>
              <a:rPr dirty="0"/>
              <a:t> </a:t>
            </a:r>
            <a:r>
              <a:rPr dirty="0" err="1"/>
              <a:t>مهارات</a:t>
            </a:r>
            <a:r>
              <a:rPr dirty="0"/>
              <a:t> </a:t>
            </a:r>
            <a:r>
              <a:rPr dirty="0" err="1"/>
              <a:t>العضلات</a:t>
            </a:r>
            <a:r>
              <a:rPr dirty="0"/>
              <a:t> </a:t>
            </a:r>
            <a:r>
              <a:rPr dirty="0" err="1"/>
              <a:t>الكبيرة</a:t>
            </a:r>
            <a:r>
              <a:rPr dirty="0"/>
              <a:t> </a:t>
            </a:r>
            <a:r>
              <a:rPr dirty="0" err="1"/>
              <a:t>كالمشي</a:t>
            </a:r>
            <a:r>
              <a:rPr dirty="0"/>
              <a:t> ٬ </a:t>
            </a:r>
            <a:r>
              <a:rPr dirty="0" err="1"/>
              <a:t>الجري</a:t>
            </a:r>
            <a:r>
              <a:rPr dirty="0"/>
              <a:t>٬ </a:t>
            </a:r>
            <a:r>
              <a:rPr dirty="0" err="1"/>
              <a:t>القفز</a:t>
            </a:r>
            <a:r>
              <a:rPr dirty="0"/>
              <a:t>٬ </a:t>
            </a:r>
            <a:r>
              <a:rPr dirty="0" err="1"/>
              <a:t>الركل</a:t>
            </a:r>
            <a:r>
              <a:rPr dirty="0"/>
              <a:t>٬ </a:t>
            </a:r>
            <a:r>
              <a:rPr dirty="0" err="1"/>
              <a:t>الرمي</a:t>
            </a:r>
            <a:r>
              <a:rPr dirty="0"/>
              <a:t> </a:t>
            </a:r>
            <a:r>
              <a:rPr dirty="0" err="1"/>
              <a:t>وغيرها</a:t>
            </a:r>
            <a:r>
              <a:rPr dirty="0"/>
              <a:t>.</a:t>
            </a:r>
          </a:p>
          <a:p>
            <a:pPr marL="0" indent="0" algn="r" defTabSz="886968" rtl="1">
              <a:spcBef>
                <a:spcPts val="1900"/>
              </a:spcBef>
              <a:buSzTx/>
              <a:buNone/>
              <a:defRPr sz="2716"/>
            </a:pPr>
            <a:r>
              <a:rPr dirty="0" err="1"/>
              <a:t>ويشمل</a:t>
            </a:r>
            <a:r>
              <a:rPr dirty="0"/>
              <a:t> </a:t>
            </a:r>
            <a:r>
              <a:rPr dirty="0" err="1"/>
              <a:t>المهارات</a:t>
            </a:r>
            <a:r>
              <a:rPr dirty="0"/>
              <a:t> </a:t>
            </a:r>
            <a:r>
              <a:rPr dirty="0" err="1"/>
              <a:t>الأساسية</a:t>
            </a:r>
            <a:r>
              <a:rPr dirty="0"/>
              <a:t> </a:t>
            </a:r>
            <a:r>
              <a:rPr dirty="0" err="1"/>
              <a:t>للألعاب</a:t>
            </a:r>
            <a:r>
              <a:rPr dirty="0"/>
              <a:t> </a:t>
            </a:r>
            <a:r>
              <a:rPr dirty="0" err="1"/>
              <a:t>الرياضية</a:t>
            </a:r>
            <a:r>
              <a:rPr dirty="0"/>
              <a:t> </a:t>
            </a:r>
            <a:r>
              <a:rPr dirty="0" err="1"/>
              <a:t>كالتصويب</a:t>
            </a:r>
            <a:r>
              <a:rPr dirty="0"/>
              <a:t> </a:t>
            </a:r>
            <a:r>
              <a:rPr dirty="0" err="1"/>
              <a:t>والتمرير</a:t>
            </a:r>
            <a:r>
              <a:rPr dirty="0"/>
              <a:t> </a:t>
            </a:r>
            <a:r>
              <a:rPr dirty="0" err="1"/>
              <a:t>في</a:t>
            </a:r>
            <a:r>
              <a:rPr dirty="0"/>
              <a:t> </a:t>
            </a:r>
            <a:r>
              <a:rPr dirty="0" err="1"/>
              <a:t>كرة</a:t>
            </a:r>
            <a:r>
              <a:rPr dirty="0"/>
              <a:t> </a:t>
            </a:r>
            <a:r>
              <a:rPr dirty="0" err="1"/>
              <a:t>القدم</a:t>
            </a:r>
            <a:r>
              <a:rPr dirty="0"/>
              <a:t> </a:t>
            </a:r>
            <a:r>
              <a:rPr dirty="0" err="1"/>
              <a:t>والسلة</a:t>
            </a:r>
            <a:r>
              <a:rPr dirty="0"/>
              <a:t> </a:t>
            </a:r>
            <a:r>
              <a:rPr dirty="0" err="1"/>
              <a:t>ويتطلب</a:t>
            </a:r>
            <a:r>
              <a:rPr dirty="0"/>
              <a:t> </a:t>
            </a:r>
            <a:r>
              <a:rPr dirty="0" err="1"/>
              <a:t>درجة</a:t>
            </a:r>
            <a:r>
              <a:rPr dirty="0"/>
              <a:t> </a:t>
            </a:r>
            <a:r>
              <a:rPr dirty="0" err="1"/>
              <a:t>كبيرة</a:t>
            </a:r>
            <a:r>
              <a:rPr dirty="0"/>
              <a:t> </a:t>
            </a:r>
            <a:r>
              <a:rPr dirty="0" err="1"/>
              <a:t>من</a:t>
            </a:r>
            <a:r>
              <a:rPr dirty="0"/>
              <a:t> </a:t>
            </a:r>
            <a:r>
              <a:rPr dirty="0" err="1"/>
              <a:t>التوافق</a:t>
            </a:r>
            <a:r>
              <a:rPr dirty="0"/>
              <a:t> </a:t>
            </a:r>
            <a:r>
              <a:rPr dirty="0" err="1"/>
              <a:t>العضلي</a:t>
            </a:r>
            <a:r>
              <a:rPr dirty="0"/>
              <a:t> </a:t>
            </a:r>
            <a:r>
              <a:rPr dirty="0" err="1"/>
              <a:t>والعصبي</a:t>
            </a:r>
            <a:r>
              <a:rPr dirty="0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41247" rtl="1">
              <a:lnSpc>
                <a:spcPct val="90000"/>
              </a:lnSpc>
              <a:spcBef>
                <a:spcPts val="1800"/>
              </a:spcBef>
              <a:buSzTx/>
              <a:buNone/>
              <a:defRPr sz="2944" b="1" u="sng">
                <a:solidFill>
                  <a:srgbClr val="5E4A74"/>
                </a:solidFill>
              </a:defRPr>
            </a:pPr>
            <a:r>
              <a:rPr dirty="0"/>
              <a:t>٢ـ </a:t>
            </a:r>
            <a:r>
              <a:rPr dirty="0" err="1"/>
              <a:t>مستوى</a:t>
            </a:r>
            <a:r>
              <a:rPr dirty="0"/>
              <a:t> </a:t>
            </a:r>
            <a:r>
              <a:rPr dirty="0" err="1"/>
              <a:t>طبيعة</a:t>
            </a:r>
            <a:r>
              <a:rPr dirty="0"/>
              <a:t> </a:t>
            </a:r>
            <a:r>
              <a:rPr dirty="0" err="1"/>
              <a:t>أداء</a:t>
            </a:r>
            <a:r>
              <a:rPr dirty="0"/>
              <a:t> </a:t>
            </a:r>
            <a:r>
              <a:rPr dirty="0" err="1"/>
              <a:t>المهارة</a:t>
            </a:r>
            <a:r>
              <a:rPr dirty="0"/>
              <a:t> </a:t>
            </a:r>
            <a:r>
              <a:rPr dirty="0" err="1"/>
              <a:t>الحركية</a:t>
            </a:r>
            <a:r>
              <a:rPr dirty="0"/>
              <a:t> </a:t>
            </a:r>
            <a:r>
              <a:rPr dirty="0" err="1"/>
              <a:t>من</a:t>
            </a:r>
            <a:r>
              <a:rPr dirty="0"/>
              <a:t> </a:t>
            </a:r>
            <a:r>
              <a:rPr dirty="0" err="1"/>
              <a:t>حيث</a:t>
            </a:r>
            <a:r>
              <a:rPr dirty="0"/>
              <a:t> </a:t>
            </a:r>
            <a:r>
              <a:rPr dirty="0" err="1"/>
              <a:t>البداية</a:t>
            </a:r>
            <a:r>
              <a:rPr dirty="0"/>
              <a:t> </a:t>
            </a:r>
            <a:r>
              <a:rPr dirty="0" err="1"/>
              <a:t>والنهاية</a:t>
            </a:r>
            <a:r>
              <a:rPr dirty="0" smtClean="0"/>
              <a:t>:</a:t>
            </a:r>
            <a:endParaRPr lang="ar-SA" dirty="0" smtClean="0"/>
          </a:p>
          <a:p>
            <a:pPr marL="0" indent="0" algn="r" defTabSz="841247" rtl="1">
              <a:lnSpc>
                <a:spcPct val="90000"/>
              </a:lnSpc>
              <a:spcBef>
                <a:spcPts val="1800"/>
              </a:spcBef>
              <a:buSzTx/>
              <a:buNone/>
              <a:defRPr sz="2944" b="1" u="sng">
                <a:solidFill>
                  <a:srgbClr val="5E4A74"/>
                </a:solidFill>
              </a:defRPr>
            </a:pPr>
            <a:endParaRPr dirty="0"/>
          </a:p>
          <a:p>
            <a:pPr marL="0" indent="0" algn="r" defTabSz="841247" rtl="1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sz="2576" b="1"/>
            </a:pPr>
            <a:r>
              <a:rPr dirty="0" err="1"/>
              <a:t>المهارة</a:t>
            </a:r>
            <a:r>
              <a:rPr dirty="0"/>
              <a:t> </a:t>
            </a:r>
            <a:r>
              <a:rPr dirty="0" err="1"/>
              <a:t>المتقطعة</a:t>
            </a:r>
            <a:r>
              <a:rPr b="0" dirty="0"/>
              <a:t>: </a:t>
            </a:r>
            <a:r>
              <a:rPr b="0" dirty="0" err="1"/>
              <a:t>المهارة</a:t>
            </a:r>
            <a:r>
              <a:rPr b="0" dirty="0"/>
              <a:t> </a:t>
            </a:r>
            <a:r>
              <a:rPr b="0" dirty="0" err="1"/>
              <a:t>التي</a:t>
            </a:r>
            <a:r>
              <a:rPr b="0" dirty="0"/>
              <a:t> </a:t>
            </a:r>
            <a:r>
              <a:rPr b="0" dirty="0" err="1"/>
              <a:t>تتكون</a:t>
            </a:r>
            <a:r>
              <a:rPr b="0" dirty="0"/>
              <a:t> </a:t>
            </a:r>
            <a:r>
              <a:rPr b="0" dirty="0" err="1"/>
              <a:t>من</a:t>
            </a:r>
            <a:r>
              <a:rPr b="0" dirty="0"/>
              <a:t> </a:t>
            </a:r>
            <a:r>
              <a:rPr b="0" dirty="0" err="1"/>
              <a:t>حركة</a:t>
            </a:r>
            <a:r>
              <a:rPr b="0" dirty="0"/>
              <a:t> </a:t>
            </a:r>
            <a:r>
              <a:rPr b="0" dirty="0" err="1"/>
              <a:t>لها</a:t>
            </a:r>
            <a:r>
              <a:rPr b="0" dirty="0"/>
              <a:t> </a:t>
            </a:r>
            <a:r>
              <a:rPr b="0" dirty="0" err="1"/>
              <a:t>بداية</a:t>
            </a:r>
            <a:r>
              <a:rPr b="0" dirty="0"/>
              <a:t> </a:t>
            </a:r>
            <a:r>
              <a:rPr b="0" dirty="0" err="1"/>
              <a:t>ونهاية</a:t>
            </a:r>
            <a:r>
              <a:rPr b="0" dirty="0"/>
              <a:t> </a:t>
            </a:r>
            <a:r>
              <a:rPr b="0" dirty="0" err="1"/>
              <a:t>واضحة</a:t>
            </a:r>
            <a:r>
              <a:rPr b="0" dirty="0"/>
              <a:t>٬ </a:t>
            </a:r>
            <a:r>
              <a:rPr b="0" dirty="0" err="1"/>
              <a:t>كما</a:t>
            </a:r>
            <a:r>
              <a:rPr b="0" dirty="0"/>
              <a:t> </a:t>
            </a:r>
            <a:r>
              <a:rPr b="0" dirty="0" err="1"/>
              <a:t>هو</a:t>
            </a:r>
            <a:r>
              <a:rPr b="0" dirty="0"/>
              <a:t> </a:t>
            </a:r>
            <a:r>
              <a:rPr b="0" dirty="0" err="1"/>
              <a:t>الحال</a:t>
            </a:r>
            <a:r>
              <a:rPr b="0" dirty="0"/>
              <a:t> </a:t>
            </a:r>
            <a:r>
              <a:rPr b="0" dirty="0" err="1"/>
              <a:t>في</a:t>
            </a:r>
            <a:r>
              <a:rPr b="0" dirty="0"/>
              <a:t> </a:t>
            </a:r>
            <a:r>
              <a:rPr b="0" dirty="0" err="1"/>
              <a:t>مهارة</a:t>
            </a:r>
            <a:r>
              <a:rPr b="0" dirty="0"/>
              <a:t> </a:t>
            </a:r>
            <a:r>
              <a:rPr b="0" dirty="0" err="1"/>
              <a:t>الرمي</a:t>
            </a:r>
            <a:r>
              <a:rPr b="0" dirty="0"/>
              <a:t> </a:t>
            </a:r>
            <a:r>
              <a:rPr b="0" dirty="0" err="1"/>
              <a:t>والتصويب</a:t>
            </a:r>
            <a:r>
              <a:rPr b="0" dirty="0"/>
              <a:t> </a:t>
            </a:r>
            <a:r>
              <a:rPr b="0" dirty="0" err="1"/>
              <a:t>في</a:t>
            </a:r>
            <a:r>
              <a:rPr b="0" dirty="0"/>
              <a:t> </a:t>
            </a:r>
            <a:r>
              <a:rPr b="0" dirty="0" err="1"/>
              <a:t>كرة</a:t>
            </a:r>
            <a:r>
              <a:rPr b="0" dirty="0"/>
              <a:t> </a:t>
            </a:r>
            <a:r>
              <a:rPr b="0" dirty="0" err="1"/>
              <a:t>القدم</a:t>
            </a:r>
            <a:r>
              <a:rPr b="0" dirty="0"/>
              <a:t>.</a:t>
            </a:r>
          </a:p>
          <a:p>
            <a:pPr marL="0" indent="0" algn="r" defTabSz="841247" rtl="1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sz="2576" b="1"/>
            </a:pPr>
            <a:r>
              <a:rPr dirty="0" err="1"/>
              <a:t>المهارات</a:t>
            </a:r>
            <a:r>
              <a:rPr dirty="0"/>
              <a:t> </a:t>
            </a:r>
            <a:r>
              <a:rPr dirty="0" err="1"/>
              <a:t>المستمرة</a:t>
            </a:r>
            <a:r>
              <a:rPr dirty="0"/>
              <a:t>: </a:t>
            </a:r>
            <a:r>
              <a:rPr b="0" dirty="0" err="1"/>
              <a:t>تتكرر</a:t>
            </a:r>
            <a:r>
              <a:rPr b="0" dirty="0"/>
              <a:t> </a:t>
            </a:r>
            <a:r>
              <a:rPr b="0" dirty="0" err="1"/>
              <a:t>فيها</a:t>
            </a:r>
            <a:r>
              <a:rPr b="0" dirty="0"/>
              <a:t> </a:t>
            </a:r>
            <a:r>
              <a:rPr b="0" dirty="0" err="1"/>
              <a:t>الحركات</a:t>
            </a:r>
            <a:r>
              <a:rPr b="0" dirty="0"/>
              <a:t> </a:t>
            </a:r>
            <a:r>
              <a:rPr b="0" dirty="0" err="1"/>
              <a:t>بشكل</a:t>
            </a:r>
            <a:r>
              <a:rPr b="0" dirty="0"/>
              <a:t> </a:t>
            </a:r>
            <a:r>
              <a:rPr b="0" dirty="0" err="1"/>
              <a:t>متشابه</a:t>
            </a:r>
            <a:r>
              <a:rPr b="0" dirty="0"/>
              <a:t> </a:t>
            </a:r>
            <a:r>
              <a:rPr b="0" dirty="0" err="1"/>
              <a:t>مثل</a:t>
            </a:r>
            <a:r>
              <a:rPr b="0" dirty="0"/>
              <a:t> </a:t>
            </a:r>
            <a:r>
              <a:rPr b="0" dirty="0" err="1"/>
              <a:t>الجري</a:t>
            </a:r>
            <a:r>
              <a:rPr b="0" dirty="0"/>
              <a:t> </a:t>
            </a:r>
            <a:r>
              <a:rPr b="0" dirty="0" err="1"/>
              <a:t>والسباحة</a:t>
            </a:r>
            <a:r>
              <a:rPr b="0" dirty="0"/>
              <a:t>.</a:t>
            </a:r>
          </a:p>
          <a:p>
            <a:pPr marL="0" indent="0" algn="r" defTabSz="841247" rtl="1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sz="2576" b="1"/>
            </a:pPr>
            <a:r>
              <a:rPr dirty="0" err="1"/>
              <a:t>المهارات</a:t>
            </a:r>
            <a:r>
              <a:rPr dirty="0"/>
              <a:t> </a:t>
            </a:r>
            <a:r>
              <a:rPr dirty="0" err="1"/>
              <a:t>المتماسكة</a:t>
            </a:r>
            <a:r>
              <a:rPr dirty="0"/>
              <a:t>:</a:t>
            </a:r>
            <a:r>
              <a:rPr b="0" dirty="0"/>
              <a:t> </a:t>
            </a:r>
            <a:r>
              <a:rPr b="0" dirty="0" err="1"/>
              <a:t>تجمع</a:t>
            </a:r>
            <a:r>
              <a:rPr b="0" dirty="0"/>
              <a:t> </a:t>
            </a:r>
            <a:r>
              <a:rPr b="0" dirty="0" err="1"/>
              <a:t>بين</a:t>
            </a:r>
            <a:r>
              <a:rPr b="0" dirty="0"/>
              <a:t> </a:t>
            </a:r>
            <a:r>
              <a:rPr b="0" dirty="0" err="1"/>
              <a:t>المهارات</a:t>
            </a:r>
            <a:r>
              <a:rPr b="0" dirty="0"/>
              <a:t> </a:t>
            </a:r>
            <a:r>
              <a:rPr b="0" dirty="0" err="1"/>
              <a:t>المتقطعة</a:t>
            </a:r>
            <a:r>
              <a:rPr b="0" dirty="0"/>
              <a:t> </a:t>
            </a:r>
            <a:r>
              <a:rPr b="0" dirty="0" err="1"/>
              <a:t>والمستمرة</a:t>
            </a:r>
            <a:r>
              <a:rPr b="0" dirty="0"/>
              <a:t> </a:t>
            </a:r>
            <a:r>
              <a:rPr b="0" dirty="0" err="1"/>
              <a:t>وتعتمد</a:t>
            </a:r>
            <a:r>
              <a:rPr b="0" dirty="0"/>
              <a:t> </a:t>
            </a:r>
            <a:r>
              <a:rPr b="0" dirty="0" err="1"/>
              <a:t>على</a:t>
            </a:r>
            <a:r>
              <a:rPr b="0" dirty="0"/>
              <a:t> </a:t>
            </a:r>
            <a:r>
              <a:rPr b="0" dirty="0" err="1"/>
              <a:t>الحركات</a:t>
            </a:r>
            <a:r>
              <a:rPr b="0" dirty="0"/>
              <a:t> </a:t>
            </a:r>
            <a:r>
              <a:rPr b="0" dirty="0" err="1"/>
              <a:t>الواحدة</a:t>
            </a:r>
            <a:r>
              <a:rPr b="0" dirty="0"/>
              <a:t> </a:t>
            </a:r>
            <a:r>
              <a:rPr b="0" dirty="0" err="1"/>
              <a:t>تلو</a:t>
            </a:r>
            <a:r>
              <a:rPr b="0" dirty="0"/>
              <a:t> </a:t>
            </a:r>
            <a:r>
              <a:rPr b="0" dirty="0" err="1"/>
              <a:t>الأخرى</a:t>
            </a:r>
            <a:r>
              <a:rPr b="0" dirty="0"/>
              <a:t> </a:t>
            </a:r>
            <a:r>
              <a:rPr b="0" dirty="0" err="1"/>
              <a:t>مثل</a:t>
            </a:r>
            <a:r>
              <a:rPr b="0" dirty="0"/>
              <a:t> </a:t>
            </a:r>
            <a:r>
              <a:rPr b="0" dirty="0" err="1"/>
              <a:t>الغطس</a:t>
            </a:r>
            <a:r>
              <a:rPr b="0" dirty="0"/>
              <a:t> </a:t>
            </a:r>
            <a:r>
              <a:rPr b="0" dirty="0" err="1"/>
              <a:t>والجمباز</a:t>
            </a:r>
            <a:r>
              <a:rPr b="0" dirty="0"/>
              <a:t>.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41247" rtl="1">
              <a:spcBef>
                <a:spcPts val="1800"/>
              </a:spcBef>
              <a:buSzTx/>
              <a:buNone/>
              <a:defRPr sz="2944" b="1" u="sng">
                <a:solidFill>
                  <a:srgbClr val="5E4A74"/>
                </a:solidFill>
              </a:defRPr>
            </a:pPr>
            <a:r>
              <a:rPr dirty="0"/>
              <a:t>٣ـ </a:t>
            </a:r>
            <a:r>
              <a:rPr dirty="0" err="1"/>
              <a:t>مستوى</a:t>
            </a:r>
            <a:r>
              <a:rPr dirty="0"/>
              <a:t> </a:t>
            </a:r>
            <a:r>
              <a:rPr dirty="0" err="1"/>
              <a:t>ثبات</a:t>
            </a:r>
            <a:r>
              <a:rPr dirty="0"/>
              <a:t> </a:t>
            </a:r>
            <a:r>
              <a:rPr dirty="0" err="1"/>
              <a:t>الهدف</a:t>
            </a:r>
            <a:r>
              <a:rPr dirty="0" smtClean="0"/>
              <a:t>:</a:t>
            </a:r>
            <a:endParaRPr lang="ar-SA" dirty="0" smtClean="0"/>
          </a:p>
          <a:p>
            <a:pPr marL="0" indent="0" algn="r" defTabSz="841247" rtl="1">
              <a:spcBef>
                <a:spcPts val="1800"/>
              </a:spcBef>
              <a:buSzTx/>
              <a:buNone/>
              <a:defRPr sz="2208" b="1"/>
            </a:pPr>
            <a:r>
              <a:rPr dirty="0" err="1" smtClean="0"/>
              <a:t>تم</a:t>
            </a:r>
            <a:r>
              <a:rPr dirty="0" smtClean="0"/>
              <a:t> </a:t>
            </a:r>
            <a:r>
              <a:rPr dirty="0" err="1"/>
              <a:t>تقسيم</a:t>
            </a:r>
            <a:r>
              <a:rPr dirty="0"/>
              <a:t> </a:t>
            </a:r>
            <a:r>
              <a:rPr dirty="0" err="1"/>
              <a:t>المهارات</a:t>
            </a:r>
            <a:r>
              <a:rPr dirty="0"/>
              <a:t> </a:t>
            </a:r>
            <a:r>
              <a:rPr dirty="0" err="1"/>
              <a:t>الحركية</a:t>
            </a:r>
            <a:r>
              <a:rPr dirty="0"/>
              <a:t> </a:t>
            </a:r>
            <a:r>
              <a:rPr dirty="0" err="1"/>
              <a:t>إلى</a:t>
            </a:r>
            <a:r>
              <a:rPr dirty="0"/>
              <a:t> </a:t>
            </a:r>
            <a:r>
              <a:rPr dirty="0" err="1"/>
              <a:t>أربعة</a:t>
            </a:r>
            <a:r>
              <a:rPr dirty="0"/>
              <a:t> </a:t>
            </a:r>
            <a:r>
              <a:rPr dirty="0" err="1"/>
              <a:t>أنواع</a:t>
            </a:r>
            <a:r>
              <a:rPr dirty="0"/>
              <a:t> </a:t>
            </a:r>
            <a:r>
              <a:rPr dirty="0" err="1"/>
              <a:t>حسب</a:t>
            </a:r>
            <a:r>
              <a:rPr dirty="0"/>
              <a:t> </a:t>
            </a:r>
            <a:r>
              <a:rPr dirty="0" err="1"/>
              <a:t>حركة</a:t>
            </a:r>
            <a:r>
              <a:rPr dirty="0"/>
              <a:t> </a:t>
            </a:r>
            <a:r>
              <a:rPr dirty="0" err="1"/>
              <a:t>الفرد</a:t>
            </a:r>
            <a:r>
              <a:rPr dirty="0"/>
              <a:t> </a:t>
            </a:r>
            <a:r>
              <a:rPr dirty="0" err="1"/>
              <a:t>والهدف</a:t>
            </a:r>
            <a:r>
              <a:rPr dirty="0"/>
              <a:t> </a:t>
            </a:r>
            <a:r>
              <a:rPr dirty="0" err="1"/>
              <a:t>وهم</a:t>
            </a:r>
            <a:r>
              <a:rPr dirty="0" smtClean="0"/>
              <a:t>:</a:t>
            </a:r>
            <a:endParaRPr lang="ar-SA" dirty="0" smtClean="0"/>
          </a:p>
          <a:p>
            <a:pPr marL="0" indent="0" algn="r" defTabSz="841247" rtl="1">
              <a:spcBef>
                <a:spcPts val="1800"/>
              </a:spcBef>
              <a:buSzTx/>
              <a:buNone/>
              <a:defRPr sz="2208" b="1"/>
            </a:pPr>
            <a:endParaRPr dirty="0"/>
          </a:p>
          <a:p>
            <a:pPr marL="0" indent="0" algn="r" defTabSz="841247" rtl="1">
              <a:spcBef>
                <a:spcPts val="1800"/>
              </a:spcBef>
              <a:buSzTx/>
              <a:buNone/>
              <a:defRPr sz="2576" b="1"/>
            </a:pPr>
            <a:r>
              <a:rPr dirty="0">
                <a:solidFill>
                  <a:schemeClr val="accent6">
                    <a:lumMod val="50000"/>
                  </a:schemeClr>
                </a:solidFill>
              </a:rPr>
              <a:t>١ـ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الفرد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والهدف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الثابت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لرماية</a:t>
            </a:r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كما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في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سهم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endParaRPr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r" defTabSz="841247" rtl="1">
              <a:spcBef>
                <a:spcPts val="1800"/>
              </a:spcBef>
              <a:buSzTx/>
              <a:buNone/>
              <a:defRPr sz="2576" b="1"/>
            </a:pPr>
            <a:r>
              <a:rPr dirty="0">
                <a:solidFill>
                  <a:schemeClr val="accent6">
                    <a:lumMod val="50000"/>
                  </a:schemeClr>
                </a:solidFill>
              </a:rPr>
              <a:t>٢ـ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الفرد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ثابت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والهدف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متحر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ك</a:t>
            </a:r>
            <a:r>
              <a:rPr lang="ar-SA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(ض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رب</a:t>
            </a:r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الكرة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بالمضرب</a:t>
            </a:r>
            <a:r>
              <a:rPr lang="ar-SA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r" defTabSz="841247" rtl="1">
              <a:spcBef>
                <a:spcPts val="1800"/>
              </a:spcBef>
              <a:buSzTx/>
              <a:buNone/>
              <a:defRPr sz="2576" b="1"/>
            </a:pPr>
            <a:r>
              <a:rPr dirty="0">
                <a:solidFill>
                  <a:schemeClr val="accent6">
                    <a:lumMod val="50000"/>
                  </a:schemeClr>
                </a:solidFill>
              </a:rPr>
              <a:t>٣ـ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الفرد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متحرك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والهدف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ثابت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كرة</a:t>
            </a:r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القدم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والسلة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واليد</a:t>
            </a:r>
            <a:r>
              <a:rPr lang="ar-SA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r" defTabSz="841247" rtl="1">
              <a:spcBef>
                <a:spcPts val="1800"/>
              </a:spcBef>
              <a:buSzTx/>
              <a:buNone/>
              <a:defRPr sz="2576" b="1"/>
            </a:pPr>
            <a:r>
              <a:rPr dirty="0">
                <a:solidFill>
                  <a:schemeClr val="accent6">
                    <a:lumMod val="50000"/>
                  </a:schemeClr>
                </a:solidFill>
              </a:rPr>
              <a:t>٤ـ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الفرد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والهدف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متحركان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قذف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الكرة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في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>
                <a:solidFill>
                  <a:schemeClr val="accent6">
                    <a:lumMod val="50000"/>
                  </a:schemeClr>
                </a:solidFill>
              </a:rPr>
              <a:t>الألعاب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dirty="0" err="1" smtClean="0">
                <a:solidFill>
                  <a:schemeClr val="accent6">
                    <a:lumMod val="50000"/>
                  </a:schemeClr>
                </a:solidFill>
              </a:rPr>
              <a:t>الجماعية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rPr b="1" dirty="0" err="1"/>
              <a:t>تعريف</a:t>
            </a:r>
            <a:r>
              <a:rPr b="1" dirty="0"/>
              <a:t> </a:t>
            </a:r>
            <a:r>
              <a:rPr b="1" dirty="0" err="1"/>
              <a:t>البرنامج</a:t>
            </a:r>
            <a:r>
              <a:rPr b="1" dirty="0"/>
              <a:t> </a:t>
            </a:r>
            <a:r>
              <a:rPr b="1" dirty="0" err="1"/>
              <a:t>الحركي</a:t>
            </a:r>
            <a:endParaRPr b="1" dirty="0"/>
          </a:p>
        </p:txBody>
      </p:sp>
      <p:sp>
        <p:nvSpPr>
          <p:cNvPr id="199" name="Shape 199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ctr" defTabSz="859536" rtl="1">
              <a:lnSpc>
                <a:spcPct val="120000"/>
              </a:lnSpc>
              <a:spcBef>
                <a:spcPts val="1800"/>
              </a:spcBef>
              <a:buSzTx/>
              <a:buNone/>
              <a:defRPr sz="3008" b="1">
                <a:solidFill>
                  <a:srgbClr val="FF0000"/>
                </a:solidFill>
              </a:defRPr>
            </a:pPr>
            <a:r>
              <a:rPr dirty="0" err="1"/>
              <a:t>هو</a:t>
            </a:r>
            <a:r>
              <a:rPr dirty="0"/>
              <a:t> : </a:t>
            </a:r>
            <a:r>
              <a:rPr dirty="0" err="1" smtClean="0">
                <a:solidFill>
                  <a:srgbClr val="56285A"/>
                </a:solidFill>
              </a:rPr>
              <a:t>جموعة</a:t>
            </a:r>
            <a:r>
              <a:rPr dirty="0" smtClean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الحركات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الأساسية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أو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التي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يطلق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عليها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البعض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المهارات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الحركية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الأصلية</a:t>
            </a:r>
            <a:r>
              <a:rPr dirty="0">
                <a:solidFill>
                  <a:srgbClr val="56285A"/>
                </a:solidFill>
              </a:rPr>
              <a:t>٬ </a:t>
            </a:r>
            <a:r>
              <a:rPr dirty="0" err="1">
                <a:solidFill>
                  <a:srgbClr val="409FC1"/>
                </a:solidFill>
              </a:rPr>
              <a:t>كالوقوف</a:t>
            </a:r>
            <a:r>
              <a:rPr dirty="0">
                <a:solidFill>
                  <a:srgbClr val="409FC1"/>
                </a:solidFill>
              </a:rPr>
              <a:t>٬ </a:t>
            </a:r>
            <a:r>
              <a:rPr dirty="0" err="1">
                <a:solidFill>
                  <a:srgbClr val="409FC1"/>
                </a:solidFill>
              </a:rPr>
              <a:t>المشي</a:t>
            </a:r>
            <a:r>
              <a:rPr dirty="0">
                <a:solidFill>
                  <a:srgbClr val="409FC1"/>
                </a:solidFill>
              </a:rPr>
              <a:t>٬ </a:t>
            </a:r>
            <a:r>
              <a:rPr dirty="0" err="1">
                <a:solidFill>
                  <a:srgbClr val="409FC1"/>
                </a:solidFill>
              </a:rPr>
              <a:t>الجري</a:t>
            </a:r>
            <a:r>
              <a:rPr dirty="0">
                <a:solidFill>
                  <a:srgbClr val="409FC1"/>
                </a:solidFill>
              </a:rPr>
              <a:t>٬ </a:t>
            </a:r>
            <a:r>
              <a:rPr dirty="0" err="1">
                <a:solidFill>
                  <a:srgbClr val="409FC1"/>
                </a:solidFill>
              </a:rPr>
              <a:t>الحجل</a:t>
            </a:r>
            <a:r>
              <a:rPr dirty="0">
                <a:solidFill>
                  <a:srgbClr val="409FC1"/>
                </a:solidFill>
              </a:rPr>
              <a:t>٬ </a:t>
            </a:r>
            <a:r>
              <a:rPr dirty="0" err="1">
                <a:solidFill>
                  <a:srgbClr val="409FC1"/>
                </a:solidFill>
              </a:rPr>
              <a:t>القفز</a:t>
            </a:r>
            <a:r>
              <a:rPr dirty="0">
                <a:solidFill>
                  <a:srgbClr val="409FC1"/>
                </a:solidFill>
              </a:rPr>
              <a:t>٬ التسلق٬ </a:t>
            </a:r>
            <a:r>
              <a:rPr dirty="0" err="1">
                <a:solidFill>
                  <a:srgbClr val="409FC1"/>
                </a:solidFill>
              </a:rPr>
              <a:t>والتزحلق</a:t>
            </a:r>
            <a:r>
              <a:rPr dirty="0">
                <a:solidFill>
                  <a:srgbClr val="409FC1"/>
                </a:solidFill>
              </a:rPr>
              <a:t> </a:t>
            </a:r>
            <a:r>
              <a:rPr dirty="0">
                <a:solidFill>
                  <a:srgbClr val="56285A"/>
                </a:solidFill>
              </a:rPr>
              <a:t>... </a:t>
            </a:r>
            <a:r>
              <a:rPr dirty="0" err="1">
                <a:solidFill>
                  <a:srgbClr val="56285A"/>
                </a:solidFill>
              </a:rPr>
              <a:t>الخ</a:t>
            </a:r>
            <a:r>
              <a:rPr dirty="0">
                <a:solidFill>
                  <a:srgbClr val="56285A"/>
                </a:solidFill>
              </a:rPr>
              <a:t> </a:t>
            </a:r>
            <a:endParaRPr lang="ar-SA" dirty="0" smtClean="0">
              <a:solidFill>
                <a:srgbClr val="56285A"/>
              </a:solidFill>
            </a:endParaRPr>
          </a:p>
          <a:p>
            <a:pPr marL="0" indent="0" algn="ctr" defTabSz="859536" rtl="1">
              <a:lnSpc>
                <a:spcPct val="120000"/>
              </a:lnSpc>
              <a:spcBef>
                <a:spcPts val="1800"/>
              </a:spcBef>
              <a:buSzTx/>
              <a:buNone/>
              <a:defRPr sz="3008" b="1">
                <a:solidFill>
                  <a:srgbClr val="FF0000"/>
                </a:solidFill>
              </a:defRPr>
            </a:pPr>
            <a:r>
              <a:rPr dirty="0" err="1" smtClean="0">
                <a:solidFill>
                  <a:srgbClr val="56285A"/>
                </a:solidFill>
              </a:rPr>
              <a:t>من</a:t>
            </a:r>
            <a:r>
              <a:rPr dirty="0" smtClean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نوع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الحركات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البنائية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والتي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تنقسم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بدورها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 smtClean="0">
                <a:solidFill>
                  <a:srgbClr val="56285A"/>
                </a:solidFill>
              </a:rPr>
              <a:t>إلى</a:t>
            </a:r>
            <a:r>
              <a:rPr lang="ar-SA" dirty="0" smtClean="0">
                <a:solidFill>
                  <a:srgbClr val="56285A"/>
                </a:solidFill>
              </a:rPr>
              <a:t>:</a:t>
            </a:r>
          </a:p>
          <a:p>
            <a:pPr marL="0" indent="0" algn="ctr" defTabSz="859536" rtl="1">
              <a:lnSpc>
                <a:spcPct val="120000"/>
              </a:lnSpc>
              <a:spcBef>
                <a:spcPts val="1800"/>
              </a:spcBef>
              <a:buSzTx/>
              <a:buNone/>
              <a:defRPr sz="3008" b="1">
                <a:solidFill>
                  <a:srgbClr val="FF0000"/>
                </a:solidFill>
              </a:defRPr>
            </a:pPr>
            <a:r>
              <a:rPr dirty="0" smtClean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حركات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انتقالية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وغير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انتقالية</a:t>
            </a:r>
            <a:r>
              <a:rPr dirty="0">
                <a:solidFill>
                  <a:srgbClr val="56285A"/>
                </a:solidFill>
              </a:rPr>
              <a:t>٬ </a:t>
            </a:r>
            <a:r>
              <a:rPr dirty="0" err="1">
                <a:solidFill>
                  <a:srgbClr val="56285A"/>
                </a:solidFill>
              </a:rPr>
              <a:t>ومعالجة</a:t>
            </a:r>
            <a:r>
              <a:rPr dirty="0">
                <a:solidFill>
                  <a:srgbClr val="56285A"/>
                </a:solidFill>
              </a:rPr>
              <a:t> </a:t>
            </a:r>
            <a:r>
              <a:rPr dirty="0" err="1">
                <a:solidFill>
                  <a:srgbClr val="56285A"/>
                </a:solidFill>
              </a:rPr>
              <a:t>وتبادل</a:t>
            </a:r>
            <a:r>
              <a:rPr dirty="0">
                <a:solidFill>
                  <a:srgbClr val="56285A"/>
                </a:solidFill>
              </a:rPr>
              <a:t>.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/>
          </p:cNvSpPr>
          <p:nvPr>
            <p:ph type="title" idx="4294967295"/>
          </p:nvPr>
        </p:nvSpPr>
        <p:spPr>
          <a:xfrm>
            <a:off x="1102519" y="4365104"/>
            <a:ext cx="6938962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48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rPr sz="4400" b="1" dirty="0" err="1"/>
              <a:t>أهداف</a:t>
            </a:r>
            <a:r>
              <a:rPr sz="4400" b="1" dirty="0"/>
              <a:t> </a:t>
            </a:r>
            <a:r>
              <a:rPr sz="4400" b="1" dirty="0" err="1"/>
              <a:t>برنامج</a:t>
            </a:r>
            <a:r>
              <a:rPr sz="4400" b="1" dirty="0"/>
              <a:t> </a:t>
            </a:r>
            <a:r>
              <a:rPr sz="4400" b="1" dirty="0" err="1"/>
              <a:t>النشاط</a:t>
            </a:r>
            <a:r>
              <a:rPr sz="4400" b="1" dirty="0"/>
              <a:t> </a:t>
            </a:r>
            <a:r>
              <a:rPr sz="4400" b="1" dirty="0" err="1"/>
              <a:t>الحركي</a:t>
            </a:r>
            <a:endParaRPr sz="4400" b="1" dirty="0"/>
          </a:p>
        </p:txBody>
      </p:sp>
      <p:grpSp>
        <p:nvGrpSpPr>
          <p:cNvPr id="205" name="Group 205" descr="790039415_4_93439-Nepal-Chitwan-National-Park.jpg"/>
          <p:cNvGrpSpPr/>
          <p:nvPr/>
        </p:nvGrpSpPr>
        <p:grpSpPr>
          <a:xfrm>
            <a:off x="1189037" y="1004887"/>
            <a:ext cx="6765926" cy="2728913"/>
            <a:chOff x="0" y="0"/>
            <a:chExt cx="6765925" cy="2728912"/>
          </a:xfrm>
        </p:grpSpPr>
        <p:sp>
          <p:nvSpPr>
            <p:cNvPr id="203" name="Shape 203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04" name="790039415_4_93439-Nepal-Chitwan-National-Park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19749" b="19749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hape 20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SzTx/>
              <a:buNone/>
              <a:defRPr sz="3600" b="1">
                <a:solidFill>
                  <a:srgbClr val="BB74C0"/>
                </a:solidFill>
              </a:defRPr>
            </a:lvl1pPr>
          </a:lstStyle>
          <a:p>
            <a:pPr rtl="1">
              <a:defRPr/>
            </a:pPr>
            <a:r>
              <a:rPr lang="ar-SA" sz="4000" dirty="0" smtClean="0">
                <a:solidFill>
                  <a:srgbClr val="C00000"/>
                </a:solidFill>
              </a:rPr>
              <a:t>دوني مع مجموعتك أهم أهداف البرنامج الحركي لطفل الروضة من وجهة نظرك؟</a:t>
            </a:r>
            <a:endParaRPr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5400"/>
            </a:lvl1pPr>
          </a:lstStyle>
          <a:p>
            <a:pPr rtl="1">
              <a:defRPr/>
            </a:pPr>
            <a:r>
              <a:rPr sz="4400" b="1" dirty="0" err="1">
                <a:solidFill>
                  <a:srgbClr val="FFFF00"/>
                </a:solidFill>
              </a:rPr>
              <a:t>أهداف</a:t>
            </a:r>
            <a:r>
              <a:rPr sz="4400" b="1" dirty="0">
                <a:solidFill>
                  <a:srgbClr val="FFFF00"/>
                </a:solidFill>
              </a:rPr>
              <a:t> </a:t>
            </a:r>
            <a:r>
              <a:rPr sz="4400" b="1" dirty="0" err="1">
                <a:solidFill>
                  <a:srgbClr val="FFFF00"/>
                </a:solidFill>
              </a:rPr>
              <a:t>برنامج</a:t>
            </a:r>
            <a:r>
              <a:rPr sz="4400" b="1" dirty="0">
                <a:solidFill>
                  <a:srgbClr val="FFFF00"/>
                </a:solidFill>
              </a:rPr>
              <a:t> </a:t>
            </a:r>
            <a:r>
              <a:rPr sz="4400" b="1" dirty="0" err="1">
                <a:solidFill>
                  <a:srgbClr val="FFFF00"/>
                </a:solidFill>
              </a:rPr>
              <a:t>النشاط</a:t>
            </a:r>
            <a:r>
              <a:rPr sz="4400" b="1" dirty="0">
                <a:solidFill>
                  <a:srgbClr val="FFFF00"/>
                </a:solidFill>
              </a:rPr>
              <a:t> </a:t>
            </a:r>
            <a:r>
              <a:rPr sz="4400" b="1" dirty="0" err="1">
                <a:solidFill>
                  <a:srgbClr val="FFFF00"/>
                </a:solidFill>
              </a:rPr>
              <a:t>الحركي</a:t>
            </a:r>
            <a:endParaRPr sz="4400" b="1" dirty="0">
              <a:solidFill>
                <a:srgbClr val="FFFF00"/>
              </a:solidFill>
            </a:endParaRPr>
          </a:p>
        </p:txBody>
      </p:sp>
      <p:sp>
        <p:nvSpPr>
          <p:cNvPr id="208" name="Shape 20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 defTabSz="868680" rtl="1">
              <a:lnSpc>
                <a:spcPct val="150000"/>
              </a:lnSpc>
              <a:spcBef>
                <a:spcPts val="1900"/>
              </a:spcBef>
              <a:buSzTx/>
              <a:buNone/>
              <a:defRPr sz="3420" b="1">
                <a:solidFill>
                  <a:srgbClr val="8A3235"/>
                </a:solidFill>
              </a:defRPr>
            </a:pPr>
            <a:r>
              <a:rPr dirty="0"/>
              <a:t>١- </a:t>
            </a:r>
            <a:r>
              <a:rPr sz="2400" dirty="0" err="1"/>
              <a:t>تفريغ</a:t>
            </a:r>
            <a:r>
              <a:rPr sz="2400" dirty="0"/>
              <a:t> </a:t>
            </a:r>
            <a:r>
              <a:rPr sz="2400" dirty="0" err="1"/>
              <a:t>الطاقات</a:t>
            </a:r>
            <a:r>
              <a:rPr sz="2400" dirty="0"/>
              <a:t> </a:t>
            </a:r>
            <a:r>
              <a:rPr sz="2400" dirty="0" err="1"/>
              <a:t>والشحنات</a:t>
            </a:r>
            <a:r>
              <a:rPr sz="2400" dirty="0"/>
              <a:t> </a:t>
            </a:r>
            <a:r>
              <a:rPr sz="2400" dirty="0" err="1"/>
              <a:t>المكبوتة</a:t>
            </a:r>
            <a:r>
              <a:rPr sz="2400" dirty="0"/>
              <a:t> </a:t>
            </a:r>
            <a:r>
              <a:rPr sz="2400" dirty="0" err="1"/>
              <a:t>داخل</a:t>
            </a:r>
            <a:r>
              <a:rPr sz="2400" dirty="0"/>
              <a:t> </a:t>
            </a:r>
            <a:r>
              <a:rPr sz="2400" dirty="0" err="1"/>
              <a:t>الطفل</a:t>
            </a:r>
            <a:r>
              <a:rPr sz="2400" dirty="0"/>
              <a:t> </a:t>
            </a:r>
            <a:r>
              <a:rPr sz="2400" dirty="0" err="1"/>
              <a:t>مما</a:t>
            </a:r>
            <a:r>
              <a:rPr sz="2400" dirty="0"/>
              <a:t> </a:t>
            </a:r>
            <a:r>
              <a:rPr sz="2400" dirty="0" err="1"/>
              <a:t>يتيح</a:t>
            </a:r>
            <a:r>
              <a:rPr sz="2400" dirty="0"/>
              <a:t> </a:t>
            </a:r>
            <a:r>
              <a:rPr sz="2400" dirty="0" err="1"/>
              <a:t>له</a:t>
            </a:r>
            <a:r>
              <a:rPr sz="2400" dirty="0"/>
              <a:t> </a:t>
            </a:r>
            <a:r>
              <a:rPr sz="2400" dirty="0" err="1"/>
              <a:t>صحة</a:t>
            </a:r>
            <a:r>
              <a:rPr sz="2400" dirty="0"/>
              <a:t> </a:t>
            </a:r>
            <a:r>
              <a:rPr sz="2400" dirty="0" err="1"/>
              <a:t>نفسية</a:t>
            </a:r>
            <a:r>
              <a:rPr sz="2400" dirty="0"/>
              <a:t> </a:t>
            </a:r>
            <a:r>
              <a:rPr sz="2400" dirty="0" err="1"/>
              <a:t>وجسدية</a:t>
            </a:r>
            <a:r>
              <a:rPr sz="2400" dirty="0"/>
              <a:t> </a:t>
            </a:r>
            <a:r>
              <a:rPr sz="2400" dirty="0" err="1"/>
              <a:t>عالية</a:t>
            </a:r>
            <a:r>
              <a:rPr sz="2400" dirty="0"/>
              <a:t>.</a:t>
            </a:r>
          </a:p>
          <a:p>
            <a:pPr marL="0" indent="0" algn="ctr" defTabSz="868680" rtl="1">
              <a:lnSpc>
                <a:spcPct val="150000"/>
              </a:lnSpc>
              <a:spcBef>
                <a:spcPts val="1900"/>
              </a:spcBef>
              <a:buSzTx/>
              <a:buNone/>
              <a:defRPr sz="3040" b="1">
                <a:solidFill>
                  <a:srgbClr val="72933E"/>
                </a:solidFill>
              </a:defRPr>
            </a:pP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٢ـ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تنمية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الوعي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لدى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الأطفال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بأجسامهم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وبأبعادها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 algn="ctr" defTabSz="868680" rtl="1">
              <a:lnSpc>
                <a:spcPct val="150000"/>
              </a:lnSpc>
              <a:spcBef>
                <a:spcPts val="1900"/>
              </a:spcBef>
              <a:buSzTx/>
              <a:buNone/>
              <a:defRPr sz="3040" b="1">
                <a:solidFill>
                  <a:srgbClr val="8A3235"/>
                </a:solidFill>
              </a:defRPr>
            </a:pPr>
            <a:r>
              <a:rPr sz="2400" dirty="0"/>
              <a:t>٣ـ </a:t>
            </a:r>
            <a:r>
              <a:rPr sz="2400" dirty="0" err="1"/>
              <a:t>توضيح</a:t>
            </a:r>
            <a:r>
              <a:rPr sz="2400" dirty="0"/>
              <a:t> </a:t>
            </a:r>
            <a:r>
              <a:rPr sz="2400" dirty="0" err="1"/>
              <a:t>المفاهيم</a:t>
            </a:r>
            <a:r>
              <a:rPr sz="2400" dirty="0"/>
              <a:t> </a:t>
            </a:r>
            <a:r>
              <a:rPr sz="2400" dirty="0" err="1"/>
              <a:t>المرتبطة</a:t>
            </a:r>
            <a:r>
              <a:rPr sz="2400" dirty="0"/>
              <a:t> </a:t>
            </a:r>
            <a:r>
              <a:rPr sz="2400" dirty="0" err="1"/>
              <a:t>بوعي</a:t>
            </a:r>
            <a:r>
              <a:rPr sz="2400" dirty="0"/>
              <a:t> الجسم.</a:t>
            </a:r>
          </a:p>
          <a:p>
            <a:pPr marL="0" indent="0" algn="ctr" defTabSz="868680" rtl="1">
              <a:lnSpc>
                <a:spcPct val="150000"/>
              </a:lnSpc>
              <a:spcBef>
                <a:spcPts val="1900"/>
              </a:spcBef>
              <a:buSzTx/>
              <a:buNone/>
              <a:defRPr sz="3040" b="1">
                <a:solidFill>
                  <a:srgbClr val="72933E"/>
                </a:solidFill>
              </a:defRPr>
            </a:pP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٤ـ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تنمية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قدرة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الطفل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على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التميز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بين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السرعات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6">
                    <a:lumMod val="75000"/>
                  </a:schemeClr>
                </a:solidFill>
              </a:rPr>
              <a:t>المختلفة</a:t>
            </a:r>
            <a:r>
              <a:rPr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1" build="p" animBg="1" advAuto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ormal">
  <a:themeElements>
    <a:clrScheme name="Forma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07F76"/>
      </a:accent1>
      <a:accent2>
        <a:srgbClr val="A4664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Formal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Fo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children - play</Template>
  <TotalTime>162</TotalTime>
  <Words>627</Words>
  <Application>Microsoft Office PowerPoint</Application>
  <PresentationFormat>On-screen Show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Diseño predeterminado</vt:lpstr>
      <vt:lpstr>برنامج النشاط الحركي وتعلم المهارات الحركية الأساسية لطفل ما قبل المدرسة</vt:lpstr>
      <vt:lpstr>محاور المحاضرة</vt:lpstr>
      <vt:lpstr>أنواع المهارات الحركية</vt:lpstr>
      <vt:lpstr>PowerPoint Presentation</vt:lpstr>
      <vt:lpstr>PowerPoint Presentation</vt:lpstr>
      <vt:lpstr>تعريف البرنامج الحركي</vt:lpstr>
      <vt:lpstr>أهداف برنامج النشاط الحركي</vt:lpstr>
      <vt:lpstr>PowerPoint Presentation</vt:lpstr>
      <vt:lpstr>أهداف برنامج النشاط الحركي</vt:lpstr>
      <vt:lpstr>تابع..أهداف برنامج النشاط الحركي</vt:lpstr>
      <vt:lpstr>تابع..أهداف برنامج النشاط الحركي</vt:lpstr>
      <vt:lpstr>أسس البرنامج الحركي</vt:lpstr>
      <vt:lpstr>أسس البرنامج الحركي</vt:lpstr>
      <vt:lpstr>تابع.. أسس البرنامج الحركي</vt:lpstr>
      <vt:lpstr>أمثلة على الألعاب الحركية</vt:lpstr>
      <vt:lpstr>فن تدريس التربية الحركية وخطواتها</vt:lpstr>
      <vt:lpstr>عند التحضير:</vt:lpstr>
      <vt:lpstr>عند التنفيذ:</vt:lpstr>
      <vt:lpstr>ماشعورك تجاه لعبة الكراسي !! في طفولتك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برنامج النشاط الحركي وتعلم المهارات الحركية الأساسية لطفل ما قبل المدرسة</dc:title>
  <dc:creator>Maha</dc:creator>
  <cp:lastModifiedBy>Maha</cp:lastModifiedBy>
  <cp:revision>23</cp:revision>
  <dcterms:modified xsi:type="dcterms:W3CDTF">2016-10-23T20:49:58Z</dcterms:modified>
</cp:coreProperties>
</file>