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notesMasterIdLst>
    <p:notesMasterId r:id="rId24"/>
  </p:notesMasterIdLst>
  <p:sldIdLst>
    <p:sldId id="264" r:id="rId2"/>
    <p:sldId id="258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9" r:id="rId16"/>
    <p:sldId id="280" r:id="rId17"/>
    <p:sldId id="281" r:id="rId18"/>
    <p:sldId id="287" r:id="rId19"/>
    <p:sldId id="288" r:id="rId20"/>
    <p:sldId id="289" r:id="rId21"/>
    <p:sldId id="290" r:id="rId22"/>
    <p:sldId id="291" r:id="rId2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68FFE50-58FF-4333-B104-9F9211329EDA}" type="datetimeFigureOut">
              <a:rPr lang="ar-SA" smtClean="0"/>
              <a:t>08/05/37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911857B-865F-48EA-8BCE-DB919DA6C3F0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219B8-6D4A-F144-A359-13BA36B71E6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61618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1219B8-6D4A-F144-A359-13BA36B71E6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bg bwMode="gray">
      <p:bgPr>
        <a:blipFill dpi="0" rotWithShape="0">
          <a:blip r:embed="rId2" cstate="print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5334000"/>
            <a:ext cx="8229600" cy="838200"/>
          </a:xfrm>
        </p:spPr>
        <p:txBody>
          <a:bodyPr anchor="b"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445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6019800"/>
            <a:ext cx="8229600" cy="609600"/>
          </a:xfrm>
        </p:spPr>
        <p:txBody>
          <a:bodyPr anchor="b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67500" y="152400"/>
            <a:ext cx="2095500" cy="54102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34100" cy="54102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381000" y="15240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الرمز لإضافة صورة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0">
          <a:blip r:embed="rId13" cstate="print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52400"/>
            <a:ext cx="838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382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		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youtube.com/watch?v=73-5Tfyez8o" TargetMode="External"/><Relationship Id="rId4" Type="http://schemas.openxmlformats.org/officeDocument/2006/relationships/hyperlink" Target="http://www.youtube.com/watch?v=kzNIV0mTROU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youtube.com/watch?v=73-5Tfyez8o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0" y="5301208"/>
            <a:ext cx="9144000" cy="870992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/>
              <a:t/>
            </a:r>
            <a:br>
              <a:rPr lang="ar-SA" dirty="0"/>
            </a:br>
            <a:r>
              <a:rPr lang="ar-SA" dirty="0"/>
              <a:t> نظريات التعلم والتحكم الحركي</a:t>
            </a:r>
            <a:br>
              <a:rPr lang="ar-SA" dirty="0"/>
            </a:br>
            <a:r>
              <a:rPr lang="ar-SA" dirty="0"/>
              <a:t>في تعلم المهارات الحركية </a:t>
            </a:r>
            <a:r>
              <a:rPr lang="ar-SA" dirty="0" smtClean="0"/>
              <a:t>لطفل </a:t>
            </a:r>
            <a:r>
              <a:rPr lang="ar-SA" dirty="0"/>
              <a:t>ما قبل المدرسة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4245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75656" y="4437112"/>
            <a:ext cx="6324600" cy="1645920"/>
          </a:xfrm>
        </p:spPr>
        <p:txBody>
          <a:bodyPr/>
          <a:lstStyle/>
          <a:p>
            <a:pPr algn="ctr"/>
            <a:r>
              <a:rPr lang="ar-SA" b="0" dirty="0" smtClean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  <a:t>تطبيق </a:t>
            </a:r>
            <a:r>
              <a:rPr lang="ar-SA" b="0" dirty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  <a:t>نظرية ثورندايك </a:t>
            </a:r>
            <a:r>
              <a:rPr lang="ar-SA" b="0" dirty="0" smtClean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  <a:t/>
            </a:r>
            <a:br>
              <a:rPr lang="ar-SA" b="0" dirty="0" smtClean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</a:br>
            <a:r>
              <a:rPr lang="ar-SA" b="0" dirty="0" smtClean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  <a:t>(</a:t>
            </a:r>
            <a:r>
              <a:rPr lang="ar-SA" b="0" dirty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  <a:t>المحاولة </a:t>
            </a:r>
            <a:r>
              <a:rPr lang="ar-SA" b="0" dirty="0" smtClean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  <a:t>والخطأ)</a:t>
            </a:r>
            <a:endParaRPr lang="en-US" b="0" dirty="0">
              <a:solidFill>
                <a:schemeClr val="bg1">
                  <a:lumMod val="60000"/>
                  <a:lumOff val="40000"/>
                </a:schemeClr>
              </a:solidFill>
              <a:effectLst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908720"/>
            <a:ext cx="2949222" cy="3352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657878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42958"/>
            <a:ext cx="8381260" cy="1054394"/>
          </a:xfrm>
        </p:spPr>
        <p:txBody>
          <a:bodyPr/>
          <a:lstStyle/>
          <a:p>
            <a:r>
              <a:rPr lang="ar-SA" sz="4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نظرية ثورندايك </a:t>
            </a:r>
            <a:endParaRPr lang="en-US" sz="40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81001" y="1535626"/>
            <a:ext cx="8407893" cy="4870818"/>
          </a:xfrm>
        </p:spPr>
        <p:txBody>
          <a:bodyPr>
            <a:normAutofit/>
          </a:bodyPr>
          <a:lstStyle/>
          <a:p>
            <a:pPr marL="45718" indent="0">
              <a:buNone/>
            </a:pPr>
            <a:r>
              <a:rPr lang="ar-SA" sz="2800" b="1" dirty="0">
                <a:solidFill>
                  <a:srgbClr val="1CB382"/>
                </a:solidFill>
              </a:rPr>
              <a:t>التعلم عند ثورندايك</a:t>
            </a:r>
            <a:r>
              <a:rPr lang="en-US" sz="2800" b="1" dirty="0">
                <a:solidFill>
                  <a:srgbClr val="1CB382"/>
                </a:solidFill>
              </a:rPr>
              <a:t>:</a:t>
            </a:r>
          </a:p>
          <a:p>
            <a:pPr marL="45718" indent="0">
              <a:buNone/>
            </a:pPr>
            <a:r>
              <a:rPr lang="ar-SA" sz="2400" b="1" dirty="0">
                <a:solidFill>
                  <a:srgbClr val="C31F3B"/>
                </a:solidFill>
              </a:rPr>
              <a:t>(يحدث عن المحاولة والخطأ في الوصول الى هدف معين )</a:t>
            </a:r>
            <a:endParaRPr lang="en-US" sz="2400" b="1" dirty="0">
              <a:solidFill>
                <a:srgbClr val="C31F3B"/>
              </a:solidFill>
            </a:endParaRPr>
          </a:p>
          <a:p>
            <a:pPr marL="45718" indent="0">
              <a:buNone/>
            </a:pPr>
            <a:r>
              <a:rPr lang="ar-SA" sz="2400" b="1" dirty="0"/>
              <a:t>و تركز هذه النظرية على أن التعلم هو تغير في السلوك الملحوظ, و الناتج عن الاستجابات للمثيرات الخارجية في البيئة.</a:t>
            </a:r>
            <a:endParaRPr lang="ar-SA" sz="2400" dirty="0"/>
          </a:p>
          <a:p>
            <a:pPr marL="45718" indent="0">
              <a:buNone/>
            </a:pPr>
            <a:r>
              <a:rPr lang="ar-SA" sz="2400" b="1" dirty="0"/>
              <a:t> </a:t>
            </a:r>
            <a:endParaRPr lang="ar-SA" sz="2400" dirty="0"/>
          </a:p>
          <a:p>
            <a:pPr marL="45718" indent="0">
              <a:buNone/>
            </a:pPr>
            <a:r>
              <a:rPr lang="ar-SA" sz="2400" b="1" dirty="0"/>
              <a:t>ويمكن تطبيق هذه النظرية في المواقف التعليمية, سواء تعليم مهارة حركية أو مهمة حركية, فعن طريق المحاولة و الخطأ ولاسيما عند الممارسة الاولى للواجب الحركي يتعلم الفرد العديد من المهارات الحركية بهذا الاسلوب.</a:t>
            </a:r>
          </a:p>
          <a:p>
            <a:pPr marL="45718" indent="0">
              <a:buNone/>
            </a:pPr>
            <a:endParaRPr lang="ar-SA" sz="2400" b="1" dirty="0"/>
          </a:p>
          <a:p>
            <a:pPr marL="45718" indent="0">
              <a:buNone/>
            </a:pPr>
            <a:r>
              <a:rPr lang="ar-SA" sz="2800" b="1" dirty="0">
                <a:solidFill>
                  <a:srgbClr val="1CB382"/>
                </a:solidFill>
              </a:rPr>
              <a:t>وعن طريق ذلك يتم تعلم العديد من المهارات الحركية: </a:t>
            </a:r>
          </a:p>
          <a:p>
            <a:pPr marL="45718" indent="0">
              <a:buNone/>
            </a:pPr>
            <a:r>
              <a:rPr lang="ar-SA" sz="2400" b="1" dirty="0"/>
              <a:t>الرمى, القفز, السباحة .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908720"/>
            <a:ext cx="1278664" cy="14536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6330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ar-SA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تجربة ثورندايك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957" y="1842362"/>
            <a:ext cx="4802385" cy="34632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29584" y="1969230"/>
            <a:ext cx="2527300" cy="32131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768154" y="5756568"/>
            <a:ext cx="5666644" cy="923330"/>
          </a:xfrm>
          <a:prstGeom prst="rect">
            <a:avLst/>
          </a:prstGeom>
        </p:spPr>
        <p:txBody>
          <a:bodyPr wrap="square" lIns="91434" tIns="45718" rIns="91434" bIns="45718">
            <a:spAutoFit/>
          </a:bodyPr>
          <a:lstStyle/>
          <a:p>
            <a:endParaRPr lang="ar-SA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://www.youtube.com/watch?v=</a:t>
            </a:r>
            <a:r>
              <a:rPr lang="en-US" dirty="0" smtClean="0">
                <a:hlinkClick r:id="rId4"/>
              </a:rPr>
              <a:t>kzNIV0mTROU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707132" y="5571902"/>
            <a:ext cx="2526642" cy="369328"/>
          </a:xfrm>
          <a:prstGeom prst="rect">
            <a:avLst/>
          </a:prstGeom>
        </p:spPr>
        <p:txBody>
          <a:bodyPr wrap="none" lIns="91434" tIns="45718" rIns="91434" bIns="45718">
            <a:spAutoFit/>
          </a:bodyPr>
          <a:lstStyle/>
          <a:p>
            <a:pPr algn="r"/>
            <a:r>
              <a:rPr lang="ar-SA" dirty="0">
                <a:hlinkClick r:id="rId5"/>
              </a:rPr>
              <a:t>لعرض مقطع فيديو عن التجربة:</a:t>
            </a:r>
          </a:p>
        </p:txBody>
      </p:sp>
    </p:spTree>
    <p:extLst>
      <p:ext uri="{BB962C8B-B14F-4D97-AF65-F5344CB8AC3E}">
        <p14:creationId xmlns="" xmlns:p14="http://schemas.microsoft.com/office/powerpoint/2010/main" val="78616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نظرية ثورندايك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5718" indent="0">
              <a:buNone/>
            </a:pPr>
            <a:r>
              <a:rPr lang="ar-SA" sz="2800" b="1" u="sng" dirty="0">
                <a:solidFill>
                  <a:srgbClr val="1CB382"/>
                </a:solidFill>
              </a:rPr>
              <a:t>قانون الاستعداد و الممارسة و التدريب</a:t>
            </a:r>
            <a:r>
              <a:rPr lang="en-US" sz="2800" b="1" u="sng" dirty="0">
                <a:solidFill>
                  <a:srgbClr val="1CB382"/>
                </a:solidFill>
              </a:rPr>
              <a:t>:</a:t>
            </a:r>
            <a:endParaRPr lang="en-US" sz="2400" b="1" dirty="0"/>
          </a:p>
          <a:p>
            <a:pPr marL="45718" indent="0">
              <a:buNone/>
            </a:pPr>
            <a:r>
              <a:rPr lang="ar-SA" sz="2400" b="1" dirty="0"/>
              <a:t>طبقاً لهذه النظرية يؤكد ثورندايك على أن: </a:t>
            </a:r>
            <a:r>
              <a:rPr lang="ar-SA" sz="2400" b="1" dirty="0">
                <a:solidFill>
                  <a:srgbClr val="C31F3B"/>
                </a:solidFill>
              </a:rPr>
              <a:t>الفرد لايستطيع تعلم مهارة مركبة أو معقدة إلا اذا كان لديه استعداد كامل ولديه الرغبة في التعلم, و النضج البدني أيضاً.</a:t>
            </a:r>
            <a:endParaRPr lang="ar-SA" sz="2400" dirty="0">
              <a:solidFill>
                <a:srgbClr val="C31F3B"/>
              </a:solidFill>
            </a:endParaRPr>
          </a:p>
          <a:p>
            <a:pPr marL="45718" indent="0">
              <a:buNone/>
            </a:pPr>
            <a:r>
              <a:rPr lang="ar-SA" sz="2400" b="1" dirty="0"/>
              <a:t>ويوكد على تعلم المهارة من خلال التدريب و الممارسة حتى يتم الارتباط بين المثير و الاستجابة</a:t>
            </a:r>
            <a:r>
              <a:rPr lang="ar-SA" sz="2400" b="1" dirty="0"/>
              <a:t>.</a:t>
            </a:r>
            <a:endParaRPr lang="ar-SA" sz="2400" dirty="0"/>
          </a:p>
          <a:p>
            <a:pPr marL="45718" indent="0">
              <a:buNone/>
            </a:pPr>
            <a:r>
              <a:rPr lang="ar-SA" sz="2800" b="1" u="sng" dirty="0">
                <a:solidFill>
                  <a:srgbClr val="1CB382"/>
                </a:solidFill>
              </a:rPr>
              <a:t>ونلخص من هذه النظرية في أن التعلم يتم:ـ</a:t>
            </a:r>
            <a:endParaRPr lang="ar-SA" sz="2400" u="sng" dirty="0"/>
          </a:p>
          <a:p>
            <a:pPr marL="45718" indent="0">
              <a:buNone/>
            </a:pPr>
            <a:r>
              <a:rPr lang="ar-SA" sz="2400" b="1" dirty="0"/>
              <a:t>1. عندما تحدث الاستجابة الصحيحة التي تتبع مثير معين.</a:t>
            </a:r>
            <a:endParaRPr lang="ar-SA" sz="2400" dirty="0"/>
          </a:p>
          <a:p>
            <a:pPr marL="45718" indent="0">
              <a:buNone/>
            </a:pPr>
            <a:r>
              <a:rPr lang="ar-SA" sz="2400" b="1" dirty="0"/>
              <a:t>2. حدوث التعلم من خلال الملاحظة الحسية للمتعلم خلال فترات زمنية.</a:t>
            </a:r>
            <a:endParaRPr lang="en-US" sz="2400" dirty="0"/>
          </a:p>
          <a:p>
            <a:pPr marL="45718" indent="0">
              <a:buNone/>
            </a:pPr>
            <a:r>
              <a:rPr lang="ar-SA" sz="2400" b="1" dirty="0"/>
              <a:t>3. يعتمد التعلم على أسلوب التعزيز.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548680"/>
            <a:ext cx="1278664" cy="14536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3010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295127"/>
            <a:ext cx="8381260" cy="1054394"/>
          </a:xfrm>
        </p:spPr>
        <p:txBody>
          <a:bodyPr/>
          <a:lstStyle/>
          <a:p>
            <a:r>
              <a:rPr lang="ar-SA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نظرية ثورندايك </a:t>
            </a:r>
            <a:endParaRPr lang="en-US" dirty="0">
              <a:solidFill>
                <a:srgbClr val="1CB382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8638" y="1719072"/>
            <a:ext cx="8690255" cy="4407408"/>
          </a:xfrm>
        </p:spPr>
        <p:txBody>
          <a:bodyPr/>
          <a:lstStyle/>
          <a:p>
            <a:pPr marL="45718" indent="0">
              <a:buNone/>
            </a:pPr>
            <a:endParaRPr lang="ar-SA" sz="2400" b="1" u="sng" dirty="0">
              <a:solidFill>
                <a:srgbClr val="1CB382"/>
              </a:solidFill>
            </a:endParaRPr>
          </a:p>
          <a:p>
            <a:pPr marL="45718" indent="0">
              <a:buNone/>
            </a:pPr>
            <a:r>
              <a:rPr lang="ar-SA" sz="2800" b="1" u="sng" dirty="0">
                <a:solidFill>
                  <a:srgbClr val="1CB382"/>
                </a:solidFill>
              </a:rPr>
              <a:t>من أهم التطبيقات التربوية لهذه النظرية في مجال التعلم الحركي للمهارت:-</a:t>
            </a:r>
          </a:p>
          <a:p>
            <a:pPr marL="45718" indent="0">
              <a:buNone/>
            </a:pPr>
            <a:endParaRPr lang="ar-SA" b="1" u="sng" dirty="0"/>
          </a:p>
          <a:p>
            <a:pPr marL="502890" indent="-457172">
              <a:lnSpc>
                <a:spcPct val="130000"/>
              </a:lnSpc>
              <a:buFont typeface="+mj-lt"/>
              <a:buAutoNum type="arabicPeriod"/>
            </a:pPr>
            <a:r>
              <a:rPr lang="ar-SA" sz="2400" b="1" dirty="0"/>
              <a:t> شعور المتعلم بالسرور و الرضا.</a:t>
            </a:r>
            <a:endParaRPr lang="ar-SA" sz="2400" dirty="0"/>
          </a:p>
          <a:p>
            <a:pPr marL="502890" indent="-457172">
              <a:lnSpc>
                <a:spcPct val="130000"/>
              </a:lnSpc>
              <a:buFont typeface="+mj-lt"/>
              <a:buAutoNum type="arabicPeriod"/>
            </a:pPr>
            <a:r>
              <a:rPr lang="ar-SA" sz="2400" b="1" dirty="0"/>
              <a:t>التركيز على الأداء العملي لانه أكثر فاعلية في النمو التربوي.</a:t>
            </a:r>
            <a:endParaRPr lang="ar-SA" sz="2400" dirty="0"/>
          </a:p>
          <a:p>
            <a:pPr marL="502890" indent="-457172">
              <a:lnSpc>
                <a:spcPct val="130000"/>
              </a:lnSpc>
              <a:buFont typeface="+mj-lt"/>
              <a:buAutoNum type="arabicPeriod"/>
            </a:pPr>
            <a:r>
              <a:rPr lang="ar-SA" sz="2400" b="1" dirty="0"/>
              <a:t>ضرورة التدرج في التعلم من السهل الى الصعب.</a:t>
            </a:r>
            <a:endParaRPr lang="ar-SA" sz="2400" dirty="0"/>
          </a:p>
          <a:p>
            <a:pPr marL="502890" indent="-457172">
              <a:lnSpc>
                <a:spcPct val="130000"/>
              </a:lnSpc>
              <a:buFont typeface="+mj-lt"/>
              <a:buAutoNum type="arabicPeriod"/>
            </a:pPr>
            <a:r>
              <a:rPr lang="ar-SA" sz="2400" b="1" dirty="0"/>
              <a:t>توفير الفرصة الكافية في التعلم ولاسيما في تعلم المهارات الحركية للطفل.</a:t>
            </a:r>
          </a:p>
          <a:p>
            <a:pPr marL="45718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4598" y="622702"/>
            <a:ext cx="1278664" cy="14536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8445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75656" y="4293096"/>
            <a:ext cx="6324600" cy="1645920"/>
          </a:xfrm>
        </p:spPr>
        <p:txBody>
          <a:bodyPr/>
          <a:lstStyle/>
          <a:p>
            <a:pPr algn="ctr"/>
            <a:r>
              <a:rPr lang="ar-SA" b="0" dirty="0" smtClean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  <a:t>تطبيق </a:t>
            </a:r>
            <a:r>
              <a:rPr lang="ar-SA" b="0" dirty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  <a:t>نظرية كلارك </a:t>
            </a:r>
            <a:r>
              <a:rPr lang="ar-SA" b="0" dirty="0" smtClean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  <a:t>هل</a:t>
            </a:r>
            <a:br>
              <a:rPr lang="ar-SA" b="0" dirty="0" smtClean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</a:br>
            <a:r>
              <a:rPr lang="ar-SA" b="0" dirty="0" smtClean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  <a:t>(</a:t>
            </a:r>
            <a:r>
              <a:rPr lang="ar-SA" b="0" dirty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  <a:t>التعزيز)</a:t>
            </a:r>
            <a:endParaRPr lang="en-US" b="0" dirty="0">
              <a:solidFill>
                <a:schemeClr val="bg1">
                  <a:lumMod val="60000"/>
                  <a:lumOff val="40000"/>
                </a:schemeClr>
              </a:solidFill>
              <a:effectLst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980728"/>
            <a:ext cx="2868719" cy="321497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06594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نظرية كلارك هل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39951"/>
          </a:xfrm>
        </p:spPr>
        <p:txBody>
          <a:bodyPr>
            <a:normAutofit/>
          </a:bodyPr>
          <a:lstStyle/>
          <a:p>
            <a:pPr marL="45718" indent="0">
              <a:buNone/>
            </a:pPr>
            <a:r>
              <a:rPr lang="ar-SA" sz="2800" b="1" dirty="0">
                <a:solidFill>
                  <a:srgbClr val="421A6F"/>
                </a:solidFill>
              </a:rPr>
              <a:t>طبقا لنظرية (هل) فإن..</a:t>
            </a:r>
          </a:p>
          <a:p>
            <a:pPr marL="45718" indent="0">
              <a:buNone/>
            </a:pPr>
            <a:r>
              <a:rPr lang="ar-SA" sz="2800" b="1" dirty="0">
                <a:solidFill>
                  <a:srgbClr val="C31F3B"/>
                </a:solidFill>
              </a:rPr>
              <a:t> التعليم يحدث نتيجة تكيف الفرد مع البيئة التي يعيش </a:t>
            </a:r>
            <a:r>
              <a:rPr lang="ar-SA" sz="2800" b="1" dirty="0">
                <a:solidFill>
                  <a:srgbClr val="C31F3B"/>
                </a:solidFill>
              </a:rPr>
              <a:t>فيها</a:t>
            </a:r>
            <a:endParaRPr lang="ar-SA" sz="2800" b="1" dirty="0">
              <a:solidFill>
                <a:srgbClr val="C31F3B"/>
              </a:solidFill>
            </a:endParaRPr>
          </a:p>
          <a:p>
            <a:pPr marL="45718" indent="0">
              <a:buNone/>
            </a:pPr>
            <a:endParaRPr lang="ar-SA" sz="2800" b="1" dirty="0">
              <a:solidFill>
                <a:srgbClr val="C31F3B"/>
              </a:solidFill>
            </a:endParaRPr>
          </a:p>
          <a:p>
            <a:pPr marL="45718" indent="0">
              <a:buNone/>
            </a:pPr>
            <a:r>
              <a:rPr lang="ar-SA" sz="2800" b="1" dirty="0"/>
              <a:t> أي أن التعلم هو اكتساب مثير بناء على استجابة جديدة بدون وجود رابط بينهما في الموقف التعليمي , بل على وجود دافع قوي للتعلم, </a:t>
            </a:r>
          </a:p>
          <a:p>
            <a:pPr marL="45718" indent="0">
              <a:buNone/>
            </a:pPr>
            <a:r>
              <a:rPr lang="ar-SA" sz="2800" b="1" dirty="0"/>
              <a:t>لذلك يجب أن يكون التكرار مصحوبا بحالات </a:t>
            </a:r>
            <a:r>
              <a:rPr lang="ar-SA" sz="2800" b="1" dirty="0">
                <a:solidFill>
                  <a:srgbClr val="1CB382"/>
                </a:solidFill>
              </a:rPr>
              <a:t>التعزيز.</a:t>
            </a:r>
            <a:endParaRPr lang="ar-SA" sz="2800" b="1" dirty="0"/>
          </a:p>
          <a:p>
            <a:pPr marL="45718" indent="0">
              <a:buNone/>
            </a:pPr>
            <a:endParaRPr lang="ar-SA" sz="2800" dirty="0"/>
          </a:p>
          <a:p>
            <a:pPr marL="45718" indent="0">
              <a:buNone/>
            </a:pPr>
            <a:r>
              <a:rPr lang="ar-SA" sz="2800" b="1" dirty="0"/>
              <a:t>اما عندما تحدث الاستجابة </a:t>
            </a:r>
            <a:r>
              <a:rPr lang="ar-SA" sz="2800" b="1" dirty="0">
                <a:solidFill>
                  <a:srgbClr val="1CB382"/>
                </a:solidFill>
              </a:rPr>
              <a:t>بدون تعزيز </a:t>
            </a:r>
            <a:r>
              <a:rPr lang="ar-SA" sz="2800" b="1" dirty="0"/>
              <a:t>فان قوتها تضعف, حتى تزول او تنتهي.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3347" y="789059"/>
            <a:ext cx="1342136" cy="15041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727123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/>
              <a:t>نظرية كلارك هل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839951"/>
          </a:xfrm>
        </p:spPr>
        <p:txBody>
          <a:bodyPr>
            <a:normAutofit/>
          </a:bodyPr>
          <a:lstStyle/>
          <a:p>
            <a:pPr marL="45718" indent="0">
              <a:buNone/>
            </a:pPr>
            <a:endParaRPr lang="ar-SA" sz="2400" b="1" dirty="0"/>
          </a:p>
          <a:p>
            <a:pPr marL="45718" indent="0">
              <a:buNone/>
            </a:pPr>
            <a:r>
              <a:rPr lang="ar-SA" b="1" u="sng" dirty="0">
                <a:solidFill>
                  <a:srgbClr val="421A6F"/>
                </a:solidFill>
              </a:rPr>
              <a:t>وتؤكد هذه النظرية على:</a:t>
            </a:r>
          </a:p>
          <a:p>
            <a:pPr marL="45718" indent="0">
              <a:buNone/>
            </a:pPr>
            <a:endParaRPr lang="ar-SA" b="1" u="sng" dirty="0">
              <a:solidFill>
                <a:srgbClr val="421A6F"/>
              </a:solidFill>
            </a:endParaRPr>
          </a:p>
          <a:p>
            <a:pPr marL="45718" indent="0">
              <a:buNone/>
            </a:pPr>
            <a:r>
              <a:rPr lang="ar-SA" b="1" dirty="0"/>
              <a:t> أهمية العوامل البيئية التي يتعرض لها المتعلم،</a:t>
            </a:r>
          </a:p>
          <a:p>
            <a:pPr marL="45718" indent="0">
              <a:buNone/>
            </a:pPr>
            <a:r>
              <a:rPr lang="ar-SA" b="1" dirty="0"/>
              <a:t> </a:t>
            </a:r>
            <a:r>
              <a:rPr lang="ar-SA" b="1" dirty="0">
                <a:solidFill>
                  <a:srgbClr val="1CB382"/>
                </a:solidFill>
              </a:rPr>
              <a:t>فالتعليم ماهو إلا تغير في السلوك !</a:t>
            </a:r>
            <a:endParaRPr lang="ar-SA" b="1" dirty="0"/>
          </a:p>
          <a:p>
            <a:pPr marL="45718" indent="0">
              <a:buNone/>
            </a:pPr>
            <a:r>
              <a:rPr lang="ar-SA" b="1" dirty="0"/>
              <a:t>وقوة التعلم تتوقف إلى حد كبير على قوة التعزيز.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3347" y="789059"/>
            <a:ext cx="1342136" cy="15041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5623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نشـــاط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912595"/>
            <a:ext cx="8617858" cy="4407408"/>
          </a:xfrm>
        </p:spPr>
        <p:txBody>
          <a:bodyPr>
            <a:normAutofit/>
          </a:bodyPr>
          <a:lstStyle/>
          <a:p>
            <a:pPr marL="45718" indent="0">
              <a:buNone/>
            </a:pPr>
            <a:r>
              <a:rPr lang="ar-SA" sz="2400" b="1" dirty="0">
                <a:solidFill>
                  <a:srgbClr val="C31F3B"/>
                </a:solidFill>
              </a:rPr>
              <a:t>2- اجيبي بصح او خطأ مع تصحيح الخطأ إن وجد: </a:t>
            </a:r>
            <a:r>
              <a:rPr lang="ar-SA" sz="2400" b="1" dirty="0"/>
              <a:t> *يرى ثورندايك أن التعلم يتم عندما تحدث استجابه صحيحه التي تتبع مثير معين </a:t>
            </a:r>
          </a:p>
          <a:p>
            <a:pPr marL="45718" indent="0">
              <a:buNone/>
            </a:pPr>
            <a:r>
              <a:rPr lang="ar-SA" sz="2400" b="1" dirty="0"/>
              <a:t>(     ). </a:t>
            </a:r>
          </a:p>
          <a:p>
            <a:pPr marL="45718" indent="0">
              <a:buNone/>
            </a:pPr>
            <a:r>
              <a:rPr lang="ar-SA" sz="2400" b="1" dirty="0"/>
              <a:t>* من أهم التطبيقات النظرية شعور المتعلم بالتعب والارهاق عند تطبيق نظرية ثورندايك "المحاوله والخطأ" </a:t>
            </a:r>
          </a:p>
          <a:p>
            <a:pPr marL="45718" indent="0">
              <a:buNone/>
            </a:pPr>
            <a:r>
              <a:rPr lang="ar-SA" sz="2400" b="1" dirty="0"/>
              <a:t>(     ). </a:t>
            </a:r>
          </a:p>
          <a:p>
            <a:pPr marL="45718" indent="0">
              <a:buNone/>
            </a:pPr>
            <a:r>
              <a:rPr lang="ar-SA" sz="2400" b="1" dirty="0"/>
              <a:t>*يرى بافلوف ان تكرار المثير ﻻ يحدث استجابة (    ).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673" y="362424"/>
            <a:ext cx="1550171" cy="15501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658766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بافلوف – </a:t>
            </a:r>
            <a:r>
              <a:rPr lang="ar-SA" dirty="0" err="1" smtClean="0"/>
              <a:t>ثوراندايك</a:t>
            </a:r>
            <a:r>
              <a:rPr lang="ar-SA" dirty="0" smtClean="0"/>
              <a:t> </a:t>
            </a:r>
            <a:r>
              <a:rPr lang="ar-SA" dirty="0" smtClean="0"/>
              <a:t>–كلارك </a:t>
            </a:r>
            <a:r>
              <a:rPr lang="ar-SA" dirty="0" smtClean="0"/>
              <a:t>هل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2"/>
            <a:ext cx="8407893" cy="4802964"/>
          </a:xfrm>
        </p:spPr>
        <p:txBody>
          <a:bodyPr>
            <a:normAutofit/>
          </a:bodyPr>
          <a:lstStyle/>
          <a:p>
            <a:pPr marL="45718" indent="0">
              <a:buNone/>
            </a:pPr>
            <a:r>
              <a:rPr lang="ar-SA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١- التعلم عند ......... يحدث عن المحاولة والخطأ في الوصول الى هدف معين .</a:t>
            </a:r>
          </a:p>
          <a:p>
            <a:pPr marL="45718" indent="0">
              <a:buNone/>
            </a:pPr>
            <a:endParaRPr lang="ar-SA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18" indent="0">
              <a:buNone/>
            </a:pPr>
            <a:r>
              <a:rPr lang="ar-SA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2- </a:t>
            </a:r>
            <a:r>
              <a:rPr lang="ar-SA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طبقا </a:t>
            </a:r>
            <a:r>
              <a:rPr lang="ar-SA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لنظرية ...........فإن التعليم يحدث نتيجة تكيف الفرد مع البيئة التي يعيش فيها.</a:t>
            </a:r>
          </a:p>
          <a:p>
            <a:pPr marL="45718" indent="0">
              <a:buNone/>
            </a:pPr>
            <a:endParaRPr lang="ar-SA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18" indent="0">
              <a:buNone/>
            </a:pPr>
            <a:r>
              <a:rPr lang="ar-SA" sz="2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3-</a:t>
            </a:r>
            <a:r>
              <a:rPr lang="ar-SA" sz="24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يرى </a:t>
            </a:r>
            <a:r>
              <a:rPr lang="ar-SA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........ أن التعلم عبارة عن: مجموعة من الاستجابات الشرطية مرتبطة بوجود مثير ما٬ وإذا تكرر المثير تحدث الاستجابة.</a:t>
            </a:r>
          </a:p>
          <a:p>
            <a:pPr marL="45718" indent="0">
              <a:buNone/>
            </a:pPr>
            <a:endParaRPr lang="ar-SA" b="1" dirty="0">
              <a:solidFill>
                <a:schemeClr val="accent1">
                  <a:lumMod val="75000"/>
                </a:schemeClr>
              </a:solidFill>
            </a:endParaRPr>
          </a:p>
          <a:p>
            <a:pPr marL="45718" indent="0">
              <a:buNone/>
            </a:pPr>
            <a:endParaRPr lang="en-US" b="1" dirty="0">
              <a:solidFill>
                <a:srgbClr val="262626"/>
              </a:solidFill>
            </a:endParaRPr>
          </a:p>
          <a:p>
            <a:pPr marL="45718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8421" y="109933"/>
            <a:ext cx="1300309" cy="14188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2372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47664" y="1916832"/>
            <a:ext cx="6324600" cy="3652761"/>
          </a:xfrm>
        </p:spPr>
        <p:txBody>
          <a:bodyPr>
            <a:normAutofit/>
          </a:bodyPr>
          <a:lstStyle/>
          <a:p>
            <a:pPr>
              <a:lnSpc>
                <a:spcPct val="140000"/>
              </a:lnSpc>
            </a:pPr>
            <a:r>
              <a:rPr lang="ar-SA" b="1" u="sng" dirty="0" smtClean="0">
                <a:solidFill>
                  <a:schemeClr val="tx2">
                    <a:lumMod val="75000"/>
                  </a:schemeClr>
                </a:solidFill>
              </a:rPr>
              <a:t>محاور المحاضرة:</a:t>
            </a:r>
            <a:r>
              <a:rPr lang="ar-SA" b="1" u="sng" dirty="0" smtClean="0"/>
              <a:t/>
            </a:r>
            <a:br>
              <a:rPr lang="ar-SA" b="1" u="sng" dirty="0" smtClean="0"/>
            </a:br>
            <a:r>
              <a:rPr lang="ar-SA" sz="2800" dirty="0"/>
              <a:t/>
            </a:r>
            <a:br>
              <a:rPr lang="ar-SA" sz="2800" dirty="0"/>
            </a:br>
            <a:r>
              <a:rPr lang="ar-SA" sz="2800" dirty="0" smtClean="0"/>
              <a:t> </a:t>
            </a:r>
            <a:r>
              <a:rPr lang="ar-SA" sz="2800" dirty="0">
                <a:solidFill>
                  <a:schemeClr val="bg1">
                    <a:lumMod val="50000"/>
                  </a:schemeClr>
                </a:solidFill>
                <a:effectLst/>
              </a:rPr>
              <a:t>تطبيق نظريات التعلم والتحكم الحركي في تعلم المهارات الحركية لطفل ما قبل المدرسة.</a:t>
            </a:r>
            <a:endParaRPr lang="en-US" dirty="0">
              <a:solidFill>
                <a:schemeClr val="bg1">
                  <a:lumMod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11738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1560" y="2276872"/>
            <a:ext cx="7772400" cy="1362075"/>
          </a:xfrm>
        </p:spPr>
        <p:txBody>
          <a:bodyPr/>
          <a:lstStyle/>
          <a:p>
            <a:pPr algn="ctr"/>
            <a:r>
              <a:rPr lang="ar-SA" sz="44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الـحــــــل</a:t>
            </a:r>
            <a:endParaRPr lang="en-US" sz="4400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18318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نشـــاط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6095" y="1876309"/>
            <a:ext cx="8617858" cy="4407408"/>
          </a:xfrm>
        </p:spPr>
        <p:txBody>
          <a:bodyPr>
            <a:normAutofit/>
          </a:bodyPr>
          <a:lstStyle/>
          <a:p>
            <a:pPr marL="45718" indent="0">
              <a:buNone/>
            </a:pPr>
            <a:r>
              <a:rPr lang="ar-SA" sz="2400" b="1" dirty="0">
                <a:solidFill>
                  <a:srgbClr val="C31F3B"/>
                </a:solidFill>
              </a:rPr>
              <a:t>2- اجيبي بصح او خطأ مع تصحيح الخطأ إن وجد: </a:t>
            </a:r>
            <a:r>
              <a:rPr lang="ar-SA" sz="2400" b="1" dirty="0"/>
              <a:t> *يرى ثورندايك أن التعلم يتم عندما تحدث استجابه صحيحه التي تتبع مثير معين </a:t>
            </a:r>
          </a:p>
          <a:p>
            <a:pPr marL="45718" indent="0">
              <a:buNone/>
            </a:pPr>
            <a:r>
              <a:rPr lang="ar-SA" sz="2400" b="1" dirty="0"/>
              <a:t>(</a:t>
            </a:r>
            <a:r>
              <a:rPr lang="ar-SA" sz="2800" b="1" dirty="0">
                <a:solidFill>
                  <a:srgbClr val="1CB382"/>
                </a:solidFill>
              </a:rPr>
              <a:t> صح</a:t>
            </a:r>
            <a:r>
              <a:rPr lang="ar-SA" sz="2400" b="1" dirty="0"/>
              <a:t> ). </a:t>
            </a:r>
          </a:p>
          <a:p>
            <a:pPr marL="45718" indent="0">
              <a:buNone/>
            </a:pPr>
            <a:r>
              <a:rPr lang="ar-SA" sz="2400" b="1" dirty="0"/>
              <a:t>*من أهم التطبيقات النظرية شعور المتعلم بالتعب والارهاق عند تطبيق نظرية ثورندايك "المحاوله والخطأ" </a:t>
            </a:r>
          </a:p>
          <a:p>
            <a:pPr marL="45718" indent="0">
              <a:buNone/>
            </a:pPr>
            <a:r>
              <a:rPr lang="ar-SA" sz="2400" b="1" dirty="0"/>
              <a:t>( </a:t>
            </a:r>
            <a:r>
              <a:rPr lang="ar-SA" sz="2800" b="1" dirty="0">
                <a:solidFill>
                  <a:srgbClr val="1CB382"/>
                </a:solidFill>
              </a:rPr>
              <a:t>خطأ</a:t>
            </a:r>
            <a:r>
              <a:rPr lang="ar-SA" sz="2400" b="1" dirty="0"/>
              <a:t> ). </a:t>
            </a:r>
          </a:p>
          <a:p>
            <a:pPr marL="45718" indent="0">
              <a:buNone/>
            </a:pPr>
            <a:r>
              <a:rPr lang="ar-SA" sz="2400" b="1" dirty="0"/>
              <a:t>*يرى بافلوف ان تكرار المثير ﻻ يحدث استجابة (   </a:t>
            </a:r>
            <a:r>
              <a:rPr lang="ar-SA" sz="2800" b="1" dirty="0">
                <a:solidFill>
                  <a:srgbClr val="1CB382"/>
                </a:solidFill>
              </a:rPr>
              <a:t>خطأ</a:t>
            </a:r>
            <a:r>
              <a:rPr lang="ar-SA" sz="2400" b="1" dirty="0"/>
              <a:t> ).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673" y="672330"/>
            <a:ext cx="1550171" cy="15501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426989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بافلوف – ثوراندايك – جثري - كلارك هل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2"/>
            <a:ext cx="8407893" cy="4802964"/>
          </a:xfrm>
        </p:spPr>
        <p:txBody>
          <a:bodyPr>
            <a:normAutofit/>
          </a:bodyPr>
          <a:lstStyle/>
          <a:p>
            <a:pPr marL="45718" indent="0">
              <a:buNone/>
            </a:pPr>
            <a:r>
              <a:rPr lang="ar-SA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١- التعلم عند </a:t>
            </a:r>
            <a:r>
              <a:rPr lang="ar-SA" sz="2800" b="1" dirty="0">
                <a:solidFill>
                  <a:srgbClr val="FF0000"/>
                </a:solidFill>
              </a:rPr>
              <a:t>ثوراندايك </a:t>
            </a:r>
            <a:r>
              <a:rPr lang="ar-SA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يحدث عن المحاولة والخطأ في الوصول الى هدف </a:t>
            </a:r>
            <a:r>
              <a:rPr lang="ar-SA" sz="2800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معين </a:t>
            </a:r>
            <a:r>
              <a:rPr lang="ar-SA" sz="2800" b="1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ar-SA" sz="28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18" indent="0">
              <a:buNone/>
            </a:pPr>
            <a:endParaRPr lang="ar-SA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18" indent="0">
              <a:buNone/>
            </a:pPr>
            <a:r>
              <a:rPr lang="ar-SA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2- </a:t>
            </a:r>
            <a:r>
              <a:rPr lang="ar-SA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طبقا لنظرية </a:t>
            </a:r>
            <a:r>
              <a:rPr lang="ar-SA" sz="2800" b="1" dirty="0">
                <a:solidFill>
                  <a:srgbClr val="FF0000"/>
                </a:solidFill>
              </a:rPr>
              <a:t>كلارك هل </a:t>
            </a:r>
            <a:r>
              <a:rPr lang="ar-SA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فإن التعليم يحدث نتيجة تكيف الفرد مع البيئة التي يعيش فيها.</a:t>
            </a:r>
            <a:endParaRPr lang="ar-SA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18" indent="0">
              <a:buNone/>
            </a:pPr>
            <a:endParaRPr lang="ar-SA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18" indent="0">
              <a:buNone/>
            </a:pPr>
            <a:r>
              <a:rPr lang="ar-SA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3-يرى </a:t>
            </a:r>
            <a:r>
              <a:rPr lang="ar-SA" sz="2800" b="1" dirty="0">
                <a:solidFill>
                  <a:srgbClr val="FF0000"/>
                </a:solidFill>
              </a:rPr>
              <a:t>بافلوف</a:t>
            </a:r>
            <a:r>
              <a:rPr lang="ar-SA" sz="28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أن التعلم عبارة عن: مجموعة من الاستجابات الشرطية مرتبطة بوجود مثير ما٬ وإذا تكرر المثير تحدث الاستجابة.</a:t>
            </a:r>
          </a:p>
          <a:p>
            <a:pPr marL="45718" indent="0">
              <a:buNone/>
            </a:pPr>
            <a:endParaRPr lang="ar-SA" b="1" dirty="0">
              <a:solidFill>
                <a:schemeClr val="accent1">
                  <a:lumMod val="75000"/>
                </a:schemeClr>
              </a:solidFill>
            </a:endParaRPr>
          </a:p>
          <a:p>
            <a:pPr marL="45718" indent="0">
              <a:buNone/>
            </a:pPr>
            <a:endParaRPr lang="en-US" b="1" dirty="0">
              <a:solidFill>
                <a:srgbClr val="262626"/>
              </a:solidFill>
            </a:endParaRPr>
          </a:p>
          <a:p>
            <a:pPr marL="45718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12801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251520" y="1621185"/>
            <a:ext cx="8604448" cy="5236815"/>
          </a:xfrm>
        </p:spPr>
        <p:txBody>
          <a:bodyPr>
            <a:normAutofit/>
          </a:bodyPr>
          <a:lstStyle/>
          <a:p>
            <a:pPr marL="45718" indent="0">
              <a:buNone/>
            </a:pPr>
            <a:r>
              <a:rPr lang="ar-SA" sz="2400" b="1" dirty="0"/>
              <a:t>تعتبر </a:t>
            </a:r>
            <a:r>
              <a:rPr lang="ar-SA" sz="2400" b="1" dirty="0">
                <a:solidFill>
                  <a:srgbClr val="1CB382"/>
                </a:solidFill>
              </a:rPr>
              <a:t>النظريات الترابطية </a:t>
            </a:r>
            <a:r>
              <a:rPr lang="ar-SA" sz="2400" b="1" dirty="0"/>
              <a:t>من أهم النظريات المفسرة للسلوك الحركي, وتقوم على أساس وجود مثير ما واستجابة معينة, و تتم عملية التعلم </a:t>
            </a:r>
            <a:r>
              <a:rPr lang="ar-SA" sz="2400" b="1" u="sng" dirty="0">
                <a:solidFill>
                  <a:srgbClr val="1CB382"/>
                </a:solidFill>
              </a:rPr>
              <a:t>نتيجة حدوث ارتباط بين المثير و الاستجابة.</a:t>
            </a:r>
          </a:p>
          <a:p>
            <a:pPr marL="45718" indent="0">
              <a:buNone/>
            </a:pPr>
            <a:r>
              <a:rPr lang="ar-SA" b="1" dirty="0">
                <a:solidFill>
                  <a:schemeClr val="accent6">
                    <a:lumMod val="50000"/>
                  </a:schemeClr>
                </a:solidFill>
              </a:rPr>
              <a:t>وفيما يأتي عرض بعض النظريات التي تفسر السلوك الحركي المتعلم وبيان أثرها على تعليم المهارة الحركية لطفل ماقبل </a:t>
            </a:r>
            <a:r>
              <a:rPr lang="ar-SA" b="1" dirty="0" err="1">
                <a:solidFill>
                  <a:schemeClr val="accent6">
                    <a:lumMod val="50000"/>
                  </a:schemeClr>
                </a:solidFill>
              </a:rPr>
              <a:t>المدرسة</a:t>
            </a:r>
            <a:r>
              <a:rPr lang="ar-SA" b="1" dirty="0" err="1" smtClean="0">
                <a:solidFill>
                  <a:schemeClr val="accent6">
                    <a:lumMod val="50000"/>
                  </a:schemeClr>
                </a:solidFill>
              </a:rPr>
              <a:t>:</a:t>
            </a:r>
            <a:endParaRPr lang="ar-SA" sz="2400" b="1" dirty="0"/>
          </a:p>
          <a:p>
            <a:pPr marL="45718" indent="0">
              <a:lnSpc>
                <a:spcPct val="130000"/>
              </a:lnSpc>
              <a:buNone/>
            </a:pP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1. نظرية ايفان بافلوف (التعلم الشرطي الكلاسيكي)</a:t>
            </a:r>
          </a:p>
          <a:p>
            <a:pPr marL="45718" indent="0">
              <a:lnSpc>
                <a:spcPct val="130000"/>
              </a:lnSpc>
              <a:buNone/>
            </a:pP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2. نظرية ثورندايك (المحاولة والخطأ)</a:t>
            </a:r>
          </a:p>
          <a:p>
            <a:pPr marL="45718" indent="0">
              <a:lnSpc>
                <a:spcPct val="130000"/>
              </a:lnSpc>
              <a:buNone/>
            </a:pPr>
            <a:r>
              <a:rPr lang="ar-SA" sz="2800" b="1" dirty="0" err="1" smtClean="0">
                <a:solidFill>
                  <a:schemeClr val="accent1">
                    <a:lumMod val="75000"/>
                  </a:schemeClr>
                </a:solidFill>
              </a:rPr>
              <a:t>3.</a:t>
            </a: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نظرية كلارك هل (التعزيز)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3517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763688" y="4149080"/>
            <a:ext cx="6324600" cy="1645920"/>
          </a:xfrm>
        </p:spPr>
        <p:txBody>
          <a:bodyPr/>
          <a:lstStyle/>
          <a:p>
            <a:pPr algn="ctr"/>
            <a:r>
              <a:rPr lang="ar-SA" sz="4400" b="0" dirty="0" smtClean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  <a:t>تطبيق </a:t>
            </a:r>
            <a:r>
              <a:rPr lang="ar-SA" sz="4400" b="0" dirty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  <a:t>نظرية </a:t>
            </a:r>
            <a:r>
              <a:rPr lang="ar-SA" sz="4400" b="0" dirty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  <a:t>إيفان بافلوف</a:t>
            </a:r>
            <a:br>
              <a:rPr lang="ar-SA" sz="4400" b="0" dirty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</a:br>
            <a:r>
              <a:rPr lang="ar-SA" sz="4400" b="0" dirty="0">
                <a:solidFill>
                  <a:schemeClr val="bg1">
                    <a:lumMod val="60000"/>
                    <a:lumOff val="40000"/>
                  </a:schemeClr>
                </a:solidFill>
                <a:effectLst/>
              </a:rPr>
              <a:t>(التعلم الشرطي الكلاسيكي)</a:t>
            </a:r>
            <a:endParaRPr lang="en-US" sz="4400" b="0" dirty="0">
              <a:solidFill>
                <a:schemeClr val="bg1">
                  <a:lumMod val="60000"/>
                  <a:lumOff val="40000"/>
                </a:schemeClr>
              </a:solidFill>
              <a:effectLst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668557">
            <a:off x="3103487" y="629578"/>
            <a:ext cx="3395583" cy="35766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23752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8382000" cy="914400"/>
          </a:xfrm>
        </p:spPr>
        <p:txBody>
          <a:bodyPr/>
          <a:lstStyle/>
          <a:p>
            <a:r>
              <a:rPr lang="ar-SA" sz="3600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نظرية إيفان بافلوف</a:t>
            </a:r>
            <a:endParaRPr lang="en-US" sz="3600" dirty="0">
              <a:solidFill>
                <a:schemeClr val="accent4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1" y="1884691"/>
            <a:ext cx="8407893" cy="4575700"/>
          </a:xfrm>
        </p:spPr>
        <p:txBody>
          <a:bodyPr>
            <a:noAutofit/>
          </a:bodyPr>
          <a:lstStyle/>
          <a:p>
            <a:pPr marL="45718" indent="0">
              <a:buNone/>
            </a:pPr>
            <a:r>
              <a:rPr lang="ar-SA" sz="2800" b="1" u="sng" dirty="0"/>
              <a:t>يرى بافلوف أن التعلم عبارة عن:</a:t>
            </a:r>
          </a:p>
          <a:p>
            <a:pPr marL="45718" indent="0">
              <a:buNone/>
            </a:pPr>
            <a:endParaRPr lang="ar-SA" sz="2400" b="1" u="sng" dirty="0"/>
          </a:p>
          <a:p>
            <a:pPr marL="45718" indent="0">
              <a:buNone/>
            </a:pPr>
            <a:r>
              <a:rPr lang="ar-SA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sz="2800" b="1" dirty="0">
                <a:solidFill>
                  <a:srgbClr val="3366FF"/>
                </a:solidFill>
              </a:rPr>
              <a:t>مجموعة من الاستجابات الشرطية مرتبطة بوجود مثير ما.</a:t>
            </a:r>
          </a:p>
          <a:p>
            <a:pPr marL="45718" indent="0">
              <a:buNone/>
            </a:pPr>
            <a:r>
              <a:rPr lang="ar-SA" sz="2800" b="1" dirty="0"/>
              <a:t>وإذا تكرر المثير تحدث الاستجابة.</a:t>
            </a:r>
          </a:p>
          <a:p>
            <a:pPr marL="45718" indent="0">
              <a:buNone/>
            </a:pPr>
            <a:r>
              <a:rPr lang="ar-SA" sz="2800" dirty="0">
                <a:solidFill>
                  <a:schemeClr val="accent1">
                    <a:lumMod val="75000"/>
                  </a:schemeClr>
                </a:solidFill>
              </a:rPr>
              <a:t>وأكد ذلك عن طريق العديد من التجارب على الكلاب.</a:t>
            </a:r>
          </a:p>
          <a:p>
            <a:pPr marL="45718" indent="0">
              <a:buNone/>
            </a:pPr>
            <a:endParaRPr lang="ar-SA" sz="2800" dirty="0">
              <a:solidFill>
                <a:schemeClr val="accent1">
                  <a:lumMod val="75000"/>
                </a:schemeClr>
              </a:solidFill>
            </a:endParaRPr>
          </a:p>
          <a:p>
            <a:pPr marL="45718" indent="0">
              <a:buNone/>
            </a:pPr>
            <a:r>
              <a:rPr lang="ar-SA" sz="2800" b="1" u="sng" dirty="0"/>
              <a:t>وقد استند بافلوف في تفسيرة للتعلم إلى :</a:t>
            </a:r>
            <a:endParaRPr lang="ar-SA" sz="2800" dirty="0"/>
          </a:p>
          <a:p>
            <a:pPr marL="45718" indent="0">
              <a:buNone/>
            </a:pPr>
            <a:r>
              <a:rPr lang="ar-SA" sz="2800" b="1" dirty="0"/>
              <a:t>التكرار و التعزيز أو التدعيم – الانطفاء والاسترجاع التلقائي.</a:t>
            </a:r>
          </a:p>
          <a:p>
            <a:pPr marL="45718" indent="0">
              <a:buNone/>
            </a:pPr>
            <a:endParaRPr lang="ar-SA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86589">
            <a:off x="11320" y="1574269"/>
            <a:ext cx="1654960" cy="17443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7877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03848" y="260648"/>
            <a:ext cx="3008313" cy="1162050"/>
          </a:xfrm>
        </p:spPr>
        <p:txBody>
          <a:bodyPr/>
          <a:lstStyle/>
          <a:p>
            <a:pPr algn="ctr"/>
            <a:r>
              <a:rPr lang="ar-SA" sz="3600" dirty="0"/>
              <a:t>تجربة بافلوف</a:t>
            </a:r>
            <a:endParaRPr lang="en-US" sz="3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979712" y="6021288"/>
            <a:ext cx="5005850" cy="593876"/>
          </a:xfrm>
        </p:spPr>
        <p:txBody>
          <a:bodyPr/>
          <a:lstStyle/>
          <a:p>
            <a:pPr algn="r"/>
            <a:r>
              <a:rPr lang="ar-SA" dirty="0" smtClean="0">
                <a:solidFill>
                  <a:schemeClr val="tx1"/>
                </a:solidFill>
                <a:hlinkClick r:id="rId2"/>
              </a:rPr>
              <a:t>لعرض مقطع فيديو عن التجربة:</a:t>
            </a:r>
          </a:p>
          <a:p>
            <a:r>
              <a:rPr lang="en-US" dirty="0" smtClean="0">
                <a:solidFill>
                  <a:schemeClr val="tx1"/>
                </a:solidFill>
                <a:hlinkClick r:id="rId2"/>
              </a:rPr>
              <a:t>http</a:t>
            </a:r>
            <a:r>
              <a:rPr lang="en-US" dirty="0">
                <a:solidFill>
                  <a:schemeClr val="tx1"/>
                </a:solidFill>
                <a:hlinkClick r:id="rId2"/>
              </a:rPr>
              <a:t>://www.youtube.com/watch?v=73-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5Tfyez8o</a:t>
            </a:r>
            <a:endParaRPr lang="ar-SA" dirty="0" smtClean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628800"/>
            <a:ext cx="6391021" cy="446357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31502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/>
          <a:srcRect l="4712" r="4738"/>
          <a:stretch/>
        </p:blipFill>
        <p:spPr>
          <a:xfrm>
            <a:off x="1691680" y="1484784"/>
            <a:ext cx="6167701" cy="4982026"/>
          </a:xfrm>
          <a:prstGeom prst="rect">
            <a:avLst/>
          </a:prstGeom>
        </p:spPr>
      </p:pic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3347864" y="260648"/>
            <a:ext cx="3008313" cy="1162050"/>
          </a:xfrm>
        </p:spPr>
        <p:txBody>
          <a:bodyPr/>
          <a:lstStyle/>
          <a:p>
            <a:pPr algn="ctr"/>
            <a:r>
              <a:rPr lang="ar-SA" sz="3600" dirty="0"/>
              <a:t>تجربة بافلوف</a:t>
            </a:r>
            <a:endParaRPr lang="en-US" sz="3600" dirty="0"/>
          </a:p>
        </p:txBody>
      </p:sp>
    </p:spTree>
    <p:extLst>
      <p:ext uri="{BB962C8B-B14F-4D97-AF65-F5344CB8AC3E}">
        <p14:creationId xmlns="" xmlns:p14="http://schemas.microsoft.com/office/powerpoint/2010/main" val="1467374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b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نظرية إيفان بافلوف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18" indent="0">
              <a:buNone/>
            </a:pPr>
            <a:r>
              <a:rPr lang="ar-SA" sz="2400" b="1" u="sng" dirty="0">
                <a:solidFill>
                  <a:srgbClr val="C31F3B"/>
                </a:solidFill>
              </a:rPr>
              <a:t>ولهذه النظرية عدة شروط:ـ</a:t>
            </a:r>
          </a:p>
          <a:p>
            <a:pPr marL="45718" indent="0">
              <a:buNone/>
            </a:pPr>
            <a:endParaRPr lang="ar-SA" sz="2400" u="sng" dirty="0"/>
          </a:p>
          <a:p>
            <a:pPr marL="45718" indent="0">
              <a:lnSpc>
                <a:spcPct val="130000"/>
              </a:lnSpc>
              <a:buNone/>
            </a:pPr>
            <a:r>
              <a:rPr lang="ar-SA" sz="2800" b="1" dirty="0"/>
              <a:t>1- اقتران المثير الطبيعي بالمثير الجديد اقتراناً زمنياً٬ حيث يظهر المثير الطبيعي ثم المثير الجديد.</a:t>
            </a:r>
            <a:endParaRPr lang="ar-SA" sz="2800" dirty="0"/>
          </a:p>
          <a:p>
            <a:pPr marL="45718" indent="0">
              <a:lnSpc>
                <a:spcPct val="130000"/>
              </a:lnSpc>
              <a:buNone/>
            </a:pPr>
            <a:r>
              <a:rPr lang="ar-SA" sz="2800" b="1" dirty="0"/>
              <a:t>2- تكرار اقتران المثير الشرطي بالمثير الطبيعي عدة مرات كي تقوى الرابطة بين المثير والاستجابة الشرطية.</a:t>
            </a:r>
            <a:endParaRPr lang="ar-SA" sz="2800" dirty="0"/>
          </a:p>
          <a:p>
            <a:pPr marL="45718" indent="0">
              <a:lnSpc>
                <a:spcPct val="130000"/>
              </a:lnSpc>
              <a:buNone/>
            </a:pPr>
            <a:r>
              <a:rPr lang="ar-SA" sz="2800" b="1" dirty="0"/>
              <a:t>3- ضرورة وجود دافع قوي لحدوث التعلم.</a:t>
            </a:r>
          </a:p>
          <a:p>
            <a:pPr marL="45718" indent="0">
              <a:lnSpc>
                <a:spcPct val="130000"/>
              </a:lnSpc>
              <a:buNone/>
            </a:pPr>
            <a:endParaRPr lang="ar-SA" sz="2400" b="1" dirty="0"/>
          </a:p>
          <a:p>
            <a:pPr marL="45718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668557">
            <a:off x="12895" y="-80662"/>
            <a:ext cx="1654960" cy="17443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06556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3600" b="1" dirty="0"/>
              <a:t>نظرية إيفان بافلوف</a:t>
            </a:r>
            <a:endParaRPr lang="en-US" sz="3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1" y="1554285"/>
            <a:ext cx="8407893" cy="5111188"/>
          </a:xfrm>
        </p:spPr>
        <p:txBody>
          <a:bodyPr>
            <a:normAutofit/>
          </a:bodyPr>
          <a:lstStyle/>
          <a:p>
            <a:pPr marL="45718" indent="0">
              <a:buNone/>
            </a:pPr>
            <a:r>
              <a:rPr lang="ar-SA" sz="2800" b="1" dirty="0">
                <a:solidFill>
                  <a:srgbClr val="9E4934"/>
                </a:solidFill>
              </a:rPr>
              <a:t>س: كيف يمكن تطبيق هذه النظرية في مجال التعلم الحركي؟</a:t>
            </a:r>
          </a:p>
          <a:p>
            <a:pPr marL="45718" indent="0">
              <a:buNone/>
            </a:pPr>
            <a:r>
              <a:rPr lang="ar-SA" sz="2400" b="1" dirty="0"/>
              <a:t>يتمكن الشخص من تعلم التصويب على الهدف في </a:t>
            </a:r>
            <a:r>
              <a:rPr lang="ar-SA" sz="2400" b="1" dirty="0">
                <a:solidFill>
                  <a:srgbClr val="3366FF"/>
                </a:solidFill>
              </a:rPr>
              <a:t>كرة القدم </a:t>
            </a:r>
            <a:r>
              <a:rPr lang="ar-SA" sz="2400" b="1" dirty="0"/>
              <a:t>وذلك باقترانه في مكان معين وعلى مسافة معينة٬ ومن خلال التدريب المستمر يستطيع اللاعب إتقان السلوك الحركي. </a:t>
            </a:r>
          </a:p>
          <a:p>
            <a:pPr marL="45718" indent="0">
              <a:buNone/>
            </a:pPr>
            <a:endParaRPr lang="ar-SA" sz="2400" b="1" dirty="0"/>
          </a:p>
          <a:p>
            <a:pPr marL="45718" indent="0">
              <a:buNone/>
            </a:pPr>
            <a:r>
              <a:rPr lang="ar-SA" sz="2400" b="1" dirty="0"/>
              <a:t> ويمكن تطبيق هذه النظرية في مجال تعلم الحركة في تعليمة المهارت الحركية مثل </a:t>
            </a:r>
            <a:r>
              <a:rPr lang="ar-SA" sz="2400" b="1" dirty="0">
                <a:solidFill>
                  <a:srgbClr val="3366FF"/>
                </a:solidFill>
              </a:rPr>
              <a:t>القفز والجري و التسلق و النط في الأطواق.</a:t>
            </a:r>
            <a:endParaRPr lang="ar-SA" sz="2800" b="1" u="sng" dirty="0">
              <a:solidFill>
                <a:srgbClr val="3366FF"/>
              </a:solidFill>
            </a:endParaRPr>
          </a:p>
          <a:p>
            <a:pPr marL="45718" indent="0">
              <a:buNone/>
            </a:pPr>
            <a:r>
              <a:rPr lang="ar-SA" sz="2800" b="1" u="sng" dirty="0">
                <a:solidFill>
                  <a:srgbClr val="3366FF"/>
                </a:solidFill>
              </a:rPr>
              <a:t>من خلال:</a:t>
            </a:r>
          </a:p>
          <a:p>
            <a:pPr marL="45718" indent="0">
              <a:buNone/>
            </a:pPr>
            <a:r>
              <a:rPr lang="ar-SA" sz="2400" dirty="0">
                <a:solidFill>
                  <a:srgbClr val="534949"/>
                </a:solidFill>
              </a:rPr>
              <a:t>١- تكرار السلوك المرغوب وتعزيزه حتى لا ينطفئ.</a:t>
            </a:r>
          </a:p>
          <a:p>
            <a:pPr marL="45718" indent="0">
              <a:buNone/>
            </a:pPr>
            <a:r>
              <a:rPr lang="ar-SA" sz="2400" dirty="0">
                <a:solidFill>
                  <a:srgbClr val="534949"/>
                </a:solidFill>
              </a:rPr>
              <a:t>٢- إثراء البيئة.</a:t>
            </a:r>
          </a:p>
          <a:p>
            <a:pPr marL="45718" indent="0">
              <a:buNone/>
            </a:pPr>
            <a:r>
              <a:rPr lang="ar-SA" sz="2400" dirty="0">
                <a:solidFill>
                  <a:srgbClr val="534949"/>
                </a:solidFill>
              </a:rPr>
              <a:t>وذلك لحدوث المثير ثم الاستجابة السريعة لتعلم </a:t>
            </a:r>
            <a:r>
              <a:rPr lang="ar-SA" sz="2400" b="1" dirty="0">
                <a:solidFill>
                  <a:srgbClr val="534949"/>
                </a:solidFill>
              </a:rPr>
              <a:t>المهارة الحركية المقصودة.</a:t>
            </a:r>
            <a:endParaRPr lang="en-US" sz="2400" b="1" dirty="0">
              <a:solidFill>
                <a:srgbClr val="534949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668557">
            <a:off x="337436" y="74137"/>
            <a:ext cx="1654960" cy="17443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80867660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2">
  <a:themeElements>
    <a:clrScheme name="TC_Produce_GreenApplesPhoto_TP01140829 1">
      <a:dk1>
        <a:srgbClr val="003300"/>
      </a:dk1>
      <a:lt1>
        <a:srgbClr val="226822"/>
      </a:lt1>
      <a:dk2>
        <a:srgbClr val="FFFFFF"/>
      </a:dk2>
      <a:lt2>
        <a:srgbClr val="220011"/>
      </a:lt2>
      <a:accent1>
        <a:srgbClr val="81CA6A"/>
      </a:accent1>
      <a:accent2>
        <a:srgbClr val="83ABC1"/>
      </a:accent2>
      <a:accent3>
        <a:srgbClr val="ABB9AB"/>
      </a:accent3>
      <a:accent4>
        <a:srgbClr val="002A00"/>
      </a:accent4>
      <a:accent5>
        <a:srgbClr val="C1E1B9"/>
      </a:accent5>
      <a:accent6>
        <a:srgbClr val="769BAF"/>
      </a:accent6>
      <a:hlink>
        <a:srgbClr val="A58779"/>
      </a:hlink>
      <a:folHlink>
        <a:srgbClr val="7E83B6"/>
      </a:folHlink>
    </a:clrScheme>
    <a:fontScheme name="TC_Produce_GreenApplesPhoto_TP01140829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TC_Produce_GreenApplesPhoto_TP01140829 1">
        <a:dk1>
          <a:srgbClr val="003300"/>
        </a:dk1>
        <a:lt1>
          <a:srgbClr val="226822"/>
        </a:lt1>
        <a:dk2>
          <a:srgbClr val="FFFFFF"/>
        </a:dk2>
        <a:lt2>
          <a:srgbClr val="220011"/>
        </a:lt2>
        <a:accent1>
          <a:srgbClr val="81CA6A"/>
        </a:accent1>
        <a:accent2>
          <a:srgbClr val="83ABC1"/>
        </a:accent2>
        <a:accent3>
          <a:srgbClr val="ABB9AB"/>
        </a:accent3>
        <a:accent4>
          <a:srgbClr val="002A00"/>
        </a:accent4>
        <a:accent5>
          <a:srgbClr val="C1E1B9"/>
        </a:accent5>
        <a:accent6>
          <a:srgbClr val="769BAF"/>
        </a:accent6>
        <a:hlink>
          <a:srgbClr val="A58779"/>
        </a:hlink>
        <a:folHlink>
          <a:srgbClr val="7E83B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سمة2</Template>
  <TotalTime>9</TotalTime>
  <Words>703</Words>
  <Application>Microsoft Office PowerPoint</Application>
  <PresentationFormat>عرض على الشاشة (3:4)‏</PresentationFormat>
  <Paragraphs>112</Paragraphs>
  <Slides>22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22</vt:i4>
      </vt:variant>
    </vt:vector>
  </HeadingPairs>
  <TitlesOfParts>
    <vt:vector size="23" baseType="lpstr">
      <vt:lpstr>سمة2</vt:lpstr>
      <vt:lpstr>  نظريات التعلم والتحكم الحركي في تعلم المهارات الحركية لطفل ما قبل المدرسة</vt:lpstr>
      <vt:lpstr>محاور المحاضرة:   تطبيق نظريات التعلم والتحكم الحركي في تعلم المهارات الحركية لطفل ما قبل المدرسة.</vt:lpstr>
      <vt:lpstr>الشريحة 3</vt:lpstr>
      <vt:lpstr>تطبيق نظرية إيفان بافلوف (التعلم الشرطي الكلاسيكي)</vt:lpstr>
      <vt:lpstr>نظرية إيفان بافلوف</vt:lpstr>
      <vt:lpstr>تجربة بافلوف</vt:lpstr>
      <vt:lpstr>تجربة بافلوف</vt:lpstr>
      <vt:lpstr>نظرية إيفان بافلوف</vt:lpstr>
      <vt:lpstr>نظرية إيفان بافلوف</vt:lpstr>
      <vt:lpstr>تطبيق نظرية ثورندايك  (المحاولة والخطأ)</vt:lpstr>
      <vt:lpstr>نظرية ثورندايك </vt:lpstr>
      <vt:lpstr> تجربة ثورندايك</vt:lpstr>
      <vt:lpstr>نظرية ثورندايك </vt:lpstr>
      <vt:lpstr>نظرية ثورندايك </vt:lpstr>
      <vt:lpstr>تطبيق نظرية كلارك هل (التعزيز)</vt:lpstr>
      <vt:lpstr>نظرية كلارك هل</vt:lpstr>
      <vt:lpstr>نظرية كلارك هل</vt:lpstr>
      <vt:lpstr>نشـــاط</vt:lpstr>
      <vt:lpstr>بافلوف – ثوراندايك –كلارك هل </vt:lpstr>
      <vt:lpstr>الـحــــــل</vt:lpstr>
      <vt:lpstr>نشـــاط</vt:lpstr>
      <vt:lpstr>بافلوف – ثوراندايك – جثري - كلارك هل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نظريات التعلم والتحكم الحركي في تعلم المهارات الحركية لطفل ما قبل المدرسة</dc:title>
  <dc:creator>areej</dc:creator>
  <cp:lastModifiedBy>areej</cp:lastModifiedBy>
  <cp:revision>1</cp:revision>
  <dcterms:created xsi:type="dcterms:W3CDTF">2016-02-16T17:45:03Z</dcterms:created>
  <dcterms:modified xsi:type="dcterms:W3CDTF">2016-02-16T17:54:40Z</dcterms:modified>
</cp:coreProperties>
</file>