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60" r:id="rId5"/>
    <p:sldId id="261" r:id="rId6"/>
    <p:sldId id="267" r:id="rId7"/>
    <p:sldId id="262" r:id="rId8"/>
    <p:sldId id="263" r:id="rId9"/>
    <p:sldId id="264" r:id="rId10"/>
    <p:sldId id="265" r:id="rId11"/>
    <p:sldId id="266"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571"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5.xml.rels><?xml version="1.0" encoding="UTF-8" standalone="yes"?>
<Relationships xmlns="http://schemas.openxmlformats.org/package/2006/relationships"><Relationship Id="rId1" Type="http://schemas.openxmlformats.org/officeDocument/2006/relationships/image" Target="../media/image1.jp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9304ED-93C9-4CEF-BC6B-3DA897E02F7C}" type="doc">
      <dgm:prSet loTypeId="urn:microsoft.com/office/officeart/2005/8/layout/vList2" loCatId="list" qsTypeId="urn:microsoft.com/office/officeart/2005/8/quickstyle/simple1" qsCatId="simple" csTypeId="urn:microsoft.com/office/officeart/2005/8/colors/colorful3" csCatId="colorful"/>
      <dgm:spPr/>
      <dgm:t>
        <a:bodyPr/>
        <a:lstStyle/>
        <a:p>
          <a:pPr rtl="1"/>
          <a:endParaRPr lang="ar-SA"/>
        </a:p>
      </dgm:t>
    </dgm:pt>
    <dgm:pt modelId="{99CDF03A-CDC1-4650-921D-D80B3944A941}">
      <dgm:prSet/>
      <dgm:spPr/>
      <dgm:t>
        <a:bodyPr/>
        <a:lstStyle/>
        <a:p>
          <a:pPr rtl="1"/>
          <a:r>
            <a:rPr lang="ar-SA" dirty="0" smtClean="0"/>
            <a:t>طريقة الهرس           </a:t>
          </a:r>
          <a:r>
            <a:rPr lang="en-US" dirty="0" smtClean="0"/>
            <a:t>Squash method </a:t>
          </a:r>
          <a:endParaRPr lang="ar-SA" dirty="0"/>
        </a:p>
      </dgm:t>
    </dgm:pt>
    <dgm:pt modelId="{2EE3FC6B-C08A-4A95-86EC-E6A0D02E4187}" type="parTrans" cxnId="{65E59BD1-AB0B-42FA-88F6-103DAF039FEA}">
      <dgm:prSet/>
      <dgm:spPr/>
      <dgm:t>
        <a:bodyPr/>
        <a:lstStyle/>
        <a:p>
          <a:pPr rtl="1"/>
          <a:endParaRPr lang="ar-SA"/>
        </a:p>
      </dgm:t>
    </dgm:pt>
    <dgm:pt modelId="{41854507-736E-44C6-85D1-58AC59BEF9A1}" type="sibTrans" cxnId="{65E59BD1-AB0B-42FA-88F6-103DAF039FEA}">
      <dgm:prSet/>
      <dgm:spPr/>
      <dgm:t>
        <a:bodyPr/>
        <a:lstStyle/>
        <a:p>
          <a:pPr rtl="1"/>
          <a:endParaRPr lang="ar-SA"/>
        </a:p>
      </dgm:t>
    </dgm:pt>
    <dgm:pt modelId="{EAFB1404-287B-4241-9D7B-0A51BF6B69B3}">
      <dgm:prSet/>
      <dgm:spPr/>
      <dgm:t>
        <a:bodyPr/>
        <a:lstStyle/>
        <a:p>
          <a:pPr rtl="1"/>
          <a:r>
            <a:rPr lang="ar-SA" dirty="0" smtClean="0"/>
            <a:t>طريقة الغشاء (المسحة) </a:t>
          </a:r>
          <a:r>
            <a:rPr lang="en-US" dirty="0" smtClean="0"/>
            <a:t>Smear method </a:t>
          </a:r>
          <a:endParaRPr lang="ar-SA" dirty="0"/>
        </a:p>
      </dgm:t>
    </dgm:pt>
    <dgm:pt modelId="{5AE55A22-7149-46B1-8D1D-94FAD27FAD82}" type="parTrans" cxnId="{EDE6ADE2-E17C-4E95-80B3-1798FD8B3053}">
      <dgm:prSet/>
      <dgm:spPr/>
      <dgm:t>
        <a:bodyPr/>
        <a:lstStyle/>
        <a:p>
          <a:pPr rtl="1"/>
          <a:endParaRPr lang="ar-SA"/>
        </a:p>
      </dgm:t>
    </dgm:pt>
    <dgm:pt modelId="{404E6EA0-A883-4BBA-98C5-70276D838436}" type="sibTrans" cxnId="{EDE6ADE2-E17C-4E95-80B3-1798FD8B3053}">
      <dgm:prSet/>
      <dgm:spPr/>
      <dgm:t>
        <a:bodyPr/>
        <a:lstStyle/>
        <a:p>
          <a:pPr rtl="1"/>
          <a:endParaRPr lang="ar-SA"/>
        </a:p>
      </dgm:t>
    </dgm:pt>
    <dgm:pt modelId="{39065FCC-0A17-4B1E-AFF8-0A783D72AC45}">
      <dgm:prSet/>
      <dgm:spPr/>
      <dgm:t>
        <a:bodyPr/>
        <a:lstStyle/>
        <a:p>
          <a:pPr rtl="1"/>
          <a:r>
            <a:rPr lang="ar-SA" dirty="0" smtClean="0"/>
            <a:t>طريقة العينة الكاملة       </a:t>
          </a:r>
          <a:r>
            <a:rPr lang="en-US" dirty="0" smtClean="0"/>
            <a:t>Whole mount </a:t>
          </a:r>
          <a:endParaRPr lang="ar-SA" dirty="0"/>
        </a:p>
      </dgm:t>
    </dgm:pt>
    <dgm:pt modelId="{69C8BC37-8B4C-4DE5-9197-5B938EA86A6A}" type="parTrans" cxnId="{624043C4-B8B8-484A-B978-28FDAFF6C0E2}">
      <dgm:prSet/>
      <dgm:spPr/>
      <dgm:t>
        <a:bodyPr/>
        <a:lstStyle/>
        <a:p>
          <a:pPr rtl="1"/>
          <a:endParaRPr lang="ar-SA"/>
        </a:p>
      </dgm:t>
    </dgm:pt>
    <dgm:pt modelId="{8F63925E-DB19-40C7-B0EF-80D4BCC4A6AA}" type="sibTrans" cxnId="{624043C4-B8B8-484A-B978-28FDAFF6C0E2}">
      <dgm:prSet/>
      <dgm:spPr/>
      <dgm:t>
        <a:bodyPr/>
        <a:lstStyle/>
        <a:p>
          <a:pPr rtl="1"/>
          <a:endParaRPr lang="ar-SA"/>
        </a:p>
      </dgm:t>
    </dgm:pt>
    <dgm:pt modelId="{876C2F77-4B5D-491C-BBEE-B9C8854FBB07}">
      <dgm:prSet/>
      <dgm:spPr/>
      <dgm:t>
        <a:bodyPr/>
        <a:lstStyle/>
        <a:p>
          <a:pPr rtl="1"/>
          <a:r>
            <a:rPr lang="ar-SA" dirty="0" smtClean="0"/>
            <a:t>طريقة التفكيك </a:t>
          </a:r>
          <a:r>
            <a:rPr lang="en-US" dirty="0" smtClean="0"/>
            <a:t>Maceration method     </a:t>
          </a:r>
          <a:endParaRPr lang="ar-SA" dirty="0"/>
        </a:p>
      </dgm:t>
    </dgm:pt>
    <dgm:pt modelId="{C16EF032-E67F-4BCE-89DB-9588A2717B53}" type="parTrans" cxnId="{181B5DA5-CE86-4046-8617-E8049116AC88}">
      <dgm:prSet/>
      <dgm:spPr/>
      <dgm:t>
        <a:bodyPr/>
        <a:lstStyle/>
        <a:p>
          <a:pPr rtl="1"/>
          <a:endParaRPr lang="ar-SA"/>
        </a:p>
      </dgm:t>
    </dgm:pt>
    <dgm:pt modelId="{56B44B10-9BD0-4FFB-A530-31A22E8C37A7}" type="sibTrans" cxnId="{181B5DA5-CE86-4046-8617-E8049116AC88}">
      <dgm:prSet/>
      <dgm:spPr/>
      <dgm:t>
        <a:bodyPr/>
        <a:lstStyle/>
        <a:p>
          <a:pPr rtl="1"/>
          <a:endParaRPr lang="ar-SA"/>
        </a:p>
      </dgm:t>
    </dgm:pt>
    <dgm:pt modelId="{0D61C4C5-EB37-4DA8-9E3D-98AF695DB111}">
      <dgm:prSet/>
      <dgm:spPr/>
      <dgm:t>
        <a:bodyPr/>
        <a:lstStyle/>
        <a:p>
          <a:pPr rtl="1"/>
          <a:r>
            <a:rPr lang="ar-SA" dirty="0" smtClean="0"/>
            <a:t>طريقة التقطيع </a:t>
          </a:r>
          <a:r>
            <a:rPr lang="en-US" dirty="0" smtClean="0"/>
            <a:t>Sectioning method      </a:t>
          </a:r>
          <a:endParaRPr lang="ar-SA" dirty="0"/>
        </a:p>
      </dgm:t>
    </dgm:pt>
    <dgm:pt modelId="{2434AB52-05F6-4A0B-AE76-0D1F0C861CF6}" type="parTrans" cxnId="{493AC179-07BF-4432-8879-82705DF3C471}">
      <dgm:prSet/>
      <dgm:spPr/>
      <dgm:t>
        <a:bodyPr/>
        <a:lstStyle/>
        <a:p>
          <a:pPr rtl="1"/>
          <a:endParaRPr lang="ar-SA"/>
        </a:p>
      </dgm:t>
    </dgm:pt>
    <dgm:pt modelId="{7C4740FE-2B22-43D1-8BDF-BA99A9125D7C}" type="sibTrans" cxnId="{493AC179-07BF-4432-8879-82705DF3C471}">
      <dgm:prSet/>
      <dgm:spPr/>
      <dgm:t>
        <a:bodyPr/>
        <a:lstStyle/>
        <a:p>
          <a:pPr rtl="1"/>
          <a:endParaRPr lang="ar-SA"/>
        </a:p>
      </dgm:t>
    </dgm:pt>
    <dgm:pt modelId="{BEFC8F83-9D33-4B5A-97AE-39B3FF7591E6}" type="pres">
      <dgm:prSet presAssocID="{079304ED-93C9-4CEF-BC6B-3DA897E02F7C}" presName="linear" presStyleCnt="0">
        <dgm:presLayoutVars>
          <dgm:animLvl val="lvl"/>
          <dgm:resizeHandles val="exact"/>
        </dgm:presLayoutVars>
      </dgm:prSet>
      <dgm:spPr/>
      <dgm:t>
        <a:bodyPr/>
        <a:lstStyle/>
        <a:p>
          <a:endParaRPr lang="en-US"/>
        </a:p>
      </dgm:t>
    </dgm:pt>
    <dgm:pt modelId="{B645DF61-9161-49BD-88A5-9CBA5F0D3A2E}" type="pres">
      <dgm:prSet presAssocID="{99CDF03A-CDC1-4650-921D-D80B3944A941}" presName="parentText" presStyleLbl="node1" presStyleIdx="0" presStyleCnt="5">
        <dgm:presLayoutVars>
          <dgm:chMax val="0"/>
          <dgm:bulletEnabled val="1"/>
        </dgm:presLayoutVars>
      </dgm:prSet>
      <dgm:spPr/>
      <dgm:t>
        <a:bodyPr/>
        <a:lstStyle/>
        <a:p>
          <a:endParaRPr lang="en-US"/>
        </a:p>
      </dgm:t>
    </dgm:pt>
    <dgm:pt modelId="{4D0DFD38-4729-486A-97BD-58A180C7A6EB}" type="pres">
      <dgm:prSet presAssocID="{41854507-736E-44C6-85D1-58AC59BEF9A1}" presName="spacer" presStyleCnt="0"/>
      <dgm:spPr/>
    </dgm:pt>
    <dgm:pt modelId="{7F6D9FD7-0799-40B4-BDE9-36F0B86119BE}" type="pres">
      <dgm:prSet presAssocID="{EAFB1404-287B-4241-9D7B-0A51BF6B69B3}" presName="parentText" presStyleLbl="node1" presStyleIdx="1" presStyleCnt="5">
        <dgm:presLayoutVars>
          <dgm:chMax val="0"/>
          <dgm:bulletEnabled val="1"/>
        </dgm:presLayoutVars>
      </dgm:prSet>
      <dgm:spPr/>
      <dgm:t>
        <a:bodyPr/>
        <a:lstStyle/>
        <a:p>
          <a:endParaRPr lang="en-US"/>
        </a:p>
      </dgm:t>
    </dgm:pt>
    <dgm:pt modelId="{CCEFC9DF-BCBA-4D8F-960A-5D106C5E444A}" type="pres">
      <dgm:prSet presAssocID="{404E6EA0-A883-4BBA-98C5-70276D838436}" presName="spacer" presStyleCnt="0"/>
      <dgm:spPr/>
    </dgm:pt>
    <dgm:pt modelId="{61EFA7B4-28D6-45EF-A3B9-B9FA871B486C}" type="pres">
      <dgm:prSet presAssocID="{39065FCC-0A17-4B1E-AFF8-0A783D72AC45}" presName="parentText" presStyleLbl="node1" presStyleIdx="2" presStyleCnt="5">
        <dgm:presLayoutVars>
          <dgm:chMax val="0"/>
          <dgm:bulletEnabled val="1"/>
        </dgm:presLayoutVars>
      </dgm:prSet>
      <dgm:spPr/>
      <dgm:t>
        <a:bodyPr/>
        <a:lstStyle/>
        <a:p>
          <a:endParaRPr lang="en-US"/>
        </a:p>
      </dgm:t>
    </dgm:pt>
    <dgm:pt modelId="{2C192707-8157-4101-A7AD-199F8FB9B56C}" type="pres">
      <dgm:prSet presAssocID="{8F63925E-DB19-40C7-B0EF-80D4BCC4A6AA}" presName="spacer" presStyleCnt="0"/>
      <dgm:spPr/>
    </dgm:pt>
    <dgm:pt modelId="{0CFD8635-2BFC-4FC1-AEA9-F1231041ABA2}" type="pres">
      <dgm:prSet presAssocID="{876C2F77-4B5D-491C-BBEE-B9C8854FBB07}" presName="parentText" presStyleLbl="node1" presStyleIdx="3" presStyleCnt="5">
        <dgm:presLayoutVars>
          <dgm:chMax val="0"/>
          <dgm:bulletEnabled val="1"/>
        </dgm:presLayoutVars>
      </dgm:prSet>
      <dgm:spPr/>
      <dgm:t>
        <a:bodyPr/>
        <a:lstStyle/>
        <a:p>
          <a:endParaRPr lang="en-US"/>
        </a:p>
      </dgm:t>
    </dgm:pt>
    <dgm:pt modelId="{B0D102E0-73AE-4184-92B5-C8579B5B1BB4}" type="pres">
      <dgm:prSet presAssocID="{56B44B10-9BD0-4FFB-A530-31A22E8C37A7}" presName="spacer" presStyleCnt="0"/>
      <dgm:spPr/>
    </dgm:pt>
    <dgm:pt modelId="{BF931135-3B55-4C71-8E11-9FAAD767B1AC}" type="pres">
      <dgm:prSet presAssocID="{0D61C4C5-EB37-4DA8-9E3D-98AF695DB111}" presName="parentText" presStyleLbl="node1" presStyleIdx="4" presStyleCnt="5">
        <dgm:presLayoutVars>
          <dgm:chMax val="0"/>
          <dgm:bulletEnabled val="1"/>
        </dgm:presLayoutVars>
      </dgm:prSet>
      <dgm:spPr/>
      <dgm:t>
        <a:bodyPr/>
        <a:lstStyle/>
        <a:p>
          <a:endParaRPr lang="en-US"/>
        </a:p>
      </dgm:t>
    </dgm:pt>
  </dgm:ptLst>
  <dgm:cxnLst>
    <dgm:cxn modelId="{E59736B2-AD66-48B2-AD81-DC4E73E4141B}" type="presOf" srcId="{99CDF03A-CDC1-4650-921D-D80B3944A941}" destId="{B645DF61-9161-49BD-88A5-9CBA5F0D3A2E}" srcOrd="0" destOrd="0" presId="urn:microsoft.com/office/officeart/2005/8/layout/vList2"/>
    <dgm:cxn modelId="{65E59BD1-AB0B-42FA-88F6-103DAF039FEA}" srcId="{079304ED-93C9-4CEF-BC6B-3DA897E02F7C}" destId="{99CDF03A-CDC1-4650-921D-D80B3944A941}" srcOrd="0" destOrd="0" parTransId="{2EE3FC6B-C08A-4A95-86EC-E6A0D02E4187}" sibTransId="{41854507-736E-44C6-85D1-58AC59BEF9A1}"/>
    <dgm:cxn modelId="{624043C4-B8B8-484A-B978-28FDAFF6C0E2}" srcId="{079304ED-93C9-4CEF-BC6B-3DA897E02F7C}" destId="{39065FCC-0A17-4B1E-AFF8-0A783D72AC45}" srcOrd="2" destOrd="0" parTransId="{69C8BC37-8B4C-4DE5-9197-5B938EA86A6A}" sibTransId="{8F63925E-DB19-40C7-B0EF-80D4BCC4A6AA}"/>
    <dgm:cxn modelId="{FF4F1FCB-6265-4E59-BD03-8DB3E2597A3D}" type="presOf" srcId="{0D61C4C5-EB37-4DA8-9E3D-98AF695DB111}" destId="{BF931135-3B55-4C71-8E11-9FAAD767B1AC}" srcOrd="0" destOrd="0" presId="urn:microsoft.com/office/officeart/2005/8/layout/vList2"/>
    <dgm:cxn modelId="{9870CE21-CA74-494A-B9AE-384F6EE0F82E}" type="presOf" srcId="{39065FCC-0A17-4B1E-AFF8-0A783D72AC45}" destId="{61EFA7B4-28D6-45EF-A3B9-B9FA871B486C}" srcOrd="0" destOrd="0" presId="urn:microsoft.com/office/officeart/2005/8/layout/vList2"/>
    <dgm:cxn modelId="{B7BAFE2A-1FC0-47C1-9B5C-E571BA2DB44F}" type="presOf" srcId="{876C2F77-4B5D-491C-BBEE-B9C8854FBB07}" destId="{0CFD8635-2BFC-4FC1-AEA9-F1231041ABA2}" srcOrd="0" destOrd="0" presId="urn:microsoft.com/office/officeart/2005/8/layout/vList2"/>
    <dgm:cxn modelId="{77EBD444-0C78-472E-867D-E705C0528ADE}" type="presOf" srcId="{079304ED-93C9-4CEF-BC6B-3DA897E02F7C}" destId="{BEFC8F83-9D33-4B5A-97AE-39B3FF7591E6}" srcOrd="0" destOrd="0" presId="urn:microsoft.com/office/officeart/2005/8/layout/vList2"/>
    <dgm:cxn modelId="{EDE6ADE2-E17C-4E95-80B3-1798FD8B3053}" srcId="{079304ED-93C9-4CEF-BC6B-3DA897E02F7C}" destId="{EAFB1404-287B-4241-9D7B-0A51BF6B69B3}" srcOrd="1" destOrd="0" parTransId="{5AE55A22-7149-46B1-8D1D-94FAD27FAD82}" sibTransId="{404E6EA0-A883-4BBA-98C5-70276D838436}"/>
    <dgm:cxn modelId="{181B5DA5-CE86-4046-8617-E8049116AC88}" srcId="{079304ED-93C9-4CEF-BC6B-3DA897E02F7C}" destId="{876C2F77-4B5D-491C-BBEE-B9C8854FBB07}" srcOrd="3" destOrd="0" parTransId="{C16EF032-E67F-4BCE-89DB-9588A2717B53}" sibTransId="{56B44B10-9BD0-4FFB-A530-31A22E8C37A7}"/>
    <dgm:cxn modelId="{493AC179-07BF-4432-8879-82705DF3C471}" srcId="{079304ED-93C9-4CEF-BC6B-3DA897E02F7C}" destId="{0D61C4C5-EB37-4DA8-9E3D-98AF695DB111}" srcOrd="4" destOrd="0" parTransId="{2434AB52-05F6-4A0B-AE76-0D1F0C861CF6}" sibTransId="{7C4740FE-2B22-43D1-8BDF-BA99A9125D7C}"/>
    <dgm:cxn modelId="{0E82A784-F779-46C5-B32E-FE3F257A6A63}" type="presOf" srcId="{EAFB1404-287B-4241-9D7B-0A51BF6B69B3}" destId="{7F6D9FD7-0799-40B4-BDE9-36F0B86119BE}" srcOrd="0" destOrd="0" presId="urn:microsoft.com/office/officeart/2005/8/layout/vList2"/>
    <dgm:cxn modelId="{6C359583-6D21-4EC6-A7B7-17F135D90E64}" type="presParOf" srcId="{BEFC8F83-9D33-4B5A-97AE-39B3FF7591E6}" destId="{B645DF61-9161-49BD-88A5-9CBA5F0D3A2E}" srcOrd="0" destOrd="0" presId="urn:microsoft.com/office/officeart/2005/8/layout/vList2"/>
    <dgm:cxn modelId="{CB34F801-9943-42BF-841D-6497A249A2DC}" type="presParOf" srcId="{BEFC8F83-9D33-4B5A-97AE-39B3FF7591E6}" destId="{4D0DFD38-4729-486A-97BD-58A180C7A6EB}" srcOrd="1" destOrd="0" presId="urn:microsoft.com/office/officeart/2005/8/layout/vList2"/>
    <dgm:cxn modelId="{53F99DFF-885F-4BE5-8DFD-A1FA2538B01D}" type="presParOf" srcId="{BEFC8F83-9D33-4B5A-97AE-39B3FF7591E6}" destId="{7F6D9FD7-0799-40B4-BDE9-36F0B86119BE}" srcOrd="2" destOrd="0" presId="urn:microsoft.com/office/officeart/2005/8/layout/vList2"/>
    <dgm:cxn modelId="{E88D3188-69FC-49F2-9677-3497653F9BC5}" type="presParOf" srcId="{BEFC8F83-9D33-4B5A-97AE-39B3FF7591E6}" destId="{CCEFC9DF-BCBA-4D8F-960A-5D106C5E444A}" srcOrd="3" destOrd="0" presId="urn:microsoft.com/office/officeart/2005/8/layout/vList2"/>
    <dgm:cxn modelId="{0FA0D3F9-839E-4376-B114-81A0CBE1BF2E}" type="presParOf" srcId="{BEFC8F83-9D33-4B5A-97AE-39B3FF7591E6}" destId="{61EFA7B4-28D6-45EF-A3B9-B9FA871B486C}" srcOrd="4" destOrd="0" presId="urn:microsoft.com/office/officeart/2005/8/layout/vList2"/>
    <dgm:cxn modelId="{DC501708-2E7E-41D9-824A-DFF97B794D42}" type="presParOf" srcId="{BEFC8F83-9D33-4B5A-97AE-39B3FF7591E6}" destId="{2C192707-8157-4101-A7AD-199F8FB9B56C}" srcOrd="5" destOrd="0" presId="urn:microsoft.com/office/officeart/2005/8/layout/vList2"/>
    <dgm:cxn modelId="{6D77DE5F-535B-48BB-8B15-385AA9124E56}" type="presParOf" srcId="{BEFC8F83-9D33-4B5A-97AE-39B3FF7591E6}" destId="{0CFD8635-2BFC-4FC1-AEA9-F1231041ABA2}" srcOrd="6" destOrd="0" presId="urn:microsoft.com/office/officeart/2005/8/layout/vList2"/>
    <dgm:cxn modelId="{A64E4FD9-EBFF-4B5F-8779-EE215B33B8AD}" type="presParOf" srcId="{BEFC8F83-9D33-4B5A-97AE-39B3FF7591E6}" destId="{B0D102E0-73AE-4184-92B5-C8579B5B1BB4}" srcOrd="7" destOrd="0" presId="urn:microsoft.com/office/officeart/2005/8/layout/vList2"/>
    <dgm:cxn modelId="{C6E78D36-64AF-4E72-88B7-2233E6668155}" type="presParOf" srcId="{BEFC8F83-9D33-4B5A-97AE-39B3FF7591E6}" destId="{BF931135-3B55-4C71-8E11-9FAAD767B1A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B936DF-0689-46AD-8075-3FC1A600FB40}" type="doc">
      <dgm:prSet loTypeId="urn:microsoft.com/office/officeart/2005/8/layout/vList2" loCatId="list" qsTypeId="urn:microsoft.com/office/officeart/2005/8/quickstyle/simple1" qsCatId="simple" csTypeId="urn:microsoft.com/office/officeart/2005/8/colors/colorful4" csCatId="colorful"/>
      <dgm:spPr/>
      <dgm:t>
        <a:bodyPr/>
        <a:lstStyle/>
        <a:p>
          <a:pPr rtl="1"/>
          <a:endParaRPr lang="ar-SA"/>
        </a:p>
      </dgm:t>
    </dgm:pt>
    <dgm:pt modelId="{A2F165FC-F98A-4262-96C8-A2E2C88DCEF7}">
      <dgm:prSet/>
      <dgm:spPr/>
      <dgm:t>
        <a:bodyPr/>
        <a:lstStyle/>
        <a:p>
          <a:pPr rtl="1"/>
          <a:r>
            <a:rPr lang="ar-SA" dirty="0" smtClean="0"/>
            <a:t>أولا: طريقة الهرس  </a:t>
          </a:r>
          <a:r>
            <a:rPr lang="en-US" dirty="0" smtClean="0"/>
            <a:t>Squash</a:t>
          </a:r>
          <a:r>
            <a:rPr lang="ar-SA" dirty="0" smtClean="0"/>
            <a:t> </a:t>
          </a:r>
          <a:r>
            <a:rPr lang="en-US" dirty="0" smtClean="0"/>
            <a:t>method </a:t>
          </a:r>
          <a:endParaRPr lang="ar-SA" dirty="0"/>
        </a:p>
      </dgm:t>
    </dgm:pt>
    <dgm:pt modelId="{D457D8EC-DAFE-444F-9E8D-C67C078E605C}" type="parTrans" cxnId="{9EA6DFBB-74EE-42C7-BAB8-FCACA1B659A0}">
      <dgm:prSet/>
      <dgm:spPr/>
      <dgm:t>
        <a:bodyPr/>
        <a:lstStyle/>
        <a:p>
          <a:pPr rtl="1"/>
          <a:endParaRPr lang="ar-SA"/>
        </a:p>
      </dgm:t>
    </dgm:pt>
    <dgm:pt modelId="{0485A9C3-508E-4918-9CD0-7A8C6C0A70FB}" type="sibTrans" cxnId="{9EA6DFBB-74EE-42C7-BAB8-FCACA1B659A0}">
      <dgm:prSet/>
      <dgm:spPr/>
      <dgm:t>
        <a:bodyPr/>
        <a:lstStyle/>
        <a:p>
          <a:pPr rtl="1"/>
          <a:endParaRPr lang="ar-SA"/>
        </a:p>
      </dgm:t>
    </dgm:pt>
    <dgm:pt modelId="{5FA586A7-7112-43D2-B7A5-DF0BCC4D28F5}" type="pres">
      <dgm:prSet presAssocID="{43B936DF-0689-46AD-8075-3FC1A600FB40}" presName="linear" presStyleCnt="0">
        <dgm:presLayoutVars>
          <dgm:animLvl val="lvl"/>
          <dgm:resizeHandles val="exact"/>
        </dgm:presLayoutVars>
      </dgm:prSet>
      <dgm:spPr/>
      <dgm:t>
        <a:bodyPr/>
        <a:lstStyle/>
        <a:p>
          <a:endParaRPr lang="en-US"/>
        </a:p>
      </dgm:t>
    </dgm:pt>
    <dgm:pt modelId="{29FD41BB-2735-4E97-9718-0B167AC34A6B}" type="pres">
      <dgm:prSet presAssocID="{A2F165FC-F98A-4262-96C8-A2E2C88DCEF7}" presName="parentText" presStyleLbl="node1" presStyleIdx="0" presStyleCnt="1">
        <dgm:presLayoutVars>
          <dgm:chMax val="0"/>
          <dgm:bulletEnabled val="1"/>
        </dgm:presLayoutVars>
      </dgm:prSet>
      <dgm:spPr/>
      <dgm:t>
        <a:bodyPr/>
        <a:lstStyle/>
        <a:p>
          <a:endParaRPr lang="en-US"/>
        </a:p>
      </dgm:t>
    </dgm:pt>
  </dgm:ptLst>
  <dgm:cxnLst>
    <dgm:cxn modelId="{9EA6DFBB-74EE-42C7-BAB8-FCACA1B659A0}" srcId="{43B936DF-0689-46AD-8075-3FC1A600FB40}" destId="{A2F165FC-F98A-4262-96C8-A2E2C88DCEF7}" srcOrd="0" destOrd="0" parTransId="{D457D8EC-DAFE-444F-9E8D-C67C078E605C}" sibTransId="{0485A9C3-508E-4918-9CD0-7A8C6C0A70FB}"/>
    <dgm:cxn modelId="{3FC55B8C-B49C-4982-B1FA-BA7BCBBB915D}" type="presOf" srcId="{A2F165FC-F98A-4262-96C8-A2E2C88DCEF7}" destId="{29FD41BB-2735-4E97-9718-0B167AC34A6B}" srcOrd="0" destOrd="0" presId="urn:microsoft.com/office/officeart/2005/8/layout/vList2"/>
    <dgm:cxn modelId="{FBB261EA-2CEA-4A00-858F-C585BEDAE373}" type="presOf" srcId="{43B936DF-0689-46AD-8075-3FC1A600FB40}" destId="{5FA586A7-7112-43D2-B7A5-DF0BCC4D28F5}" srcOrd="0" destOrd="0" presId="urn:microsoft.com/office/officeart/2005/8/layout/vList2"/>
    <dgm:cxn modelId="{DC6E8966-3F63-4089-B27C-9A5D643BD57A}" type="presParOf" srcId="{5FA586A7-7112-43D2-B7A5-DF0BCC4D28F5}" destId="{29FD41BB-2735-4E97-9718-0B167AC34A6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461DA9-5000-4C94-9EC0-55738CBBCDF0}" type="doc">
      <dgm:prSet loTypeId="urn:microsoft.com/office/officeart/2005/8/layout/vList2" loCatId="list" qsTypeId="urn:microsoft.com/office/officeart/2005/8/quickstyle/simple1" qsCatId="simple" csTypeId="urn:microsoft.com/office/officeart/2005/8/colors/colorful4" csCatId="colorful" phldr="1"/>
      <dgm:spPr/>
      <dgm:t>
        <a:bodyPr/>
        <a:lstStyle/>
        <a:p>
          <a:pPr rtl="1"/>
          <a:endParaRPr lang="ar-SA"/>
        </a:p>
      </dgm:t>
    </dgm:pt>
    <dgm:pt modelId="{9B057820-73C3-416A-AA4D-390908B8671C}">
      <dgm:prSet custT="1"/>
      <dgm:spPr/>
      <dgm:t>
        <a:bodyPr/>
        <a:lstStyle/>
        <a:p>
          <a:pPr rtl="1"/>
          <a:r>
            <a:rPr lang="ar-SA" sz="2800" b="0" dirty="0" smtClean="0"/>
            <a:t>في بعض الأحيان يضطر الباحث إلى دراسة التراكيب الداخلية للعينة التي لا تظهرها القطاعات ففي هذه الحالة يلجأ إلى طريقة الهرس التي بواسطتها يمكن إظهار التراكيب الداخلية والعلاقات التي تربطه ببعض.</a:t>
          </a:r>
          <a:endParaRPr lang="ar-SA" sz="2800" b="0" dirty="0"/>
        </a:p>
      </dgm:t>
    </dgm:pt>
    <dgm:pt modelId="{06176974-FDBA-4C7E-9F18-6CB08068BD48}" type="parTrans" cxnId="{5DD4E11B-B450-4794-B146-7BA268ECA3DD}">
      <dgm:prSet/>
      <dgm:spPr/>
      <dgm:t>
        <a:bodyPr/>
        <a:lstStyle/>
        <a:p>
          <a:pPr rtl="1"/>
          <a:endParaRPr lang="ar-SA" sz="2000" b="0"/>
        </a:p>
      </dgm:t>
    </dgm:pt>
    <dgm:pt modelId="{CB97B93B-EA3F-4BFC-9D7A-756F9C093F0A}" type="sibTrans" cxnId="{5DD4E11B-B450-4794-B146-7BA268ECA3DD}">
      <dgm:prSet/>
      <dgm:spPr/>
      <dgm:t>
        <a:bodyPr/>
        <a:lstStyle/>
        <a:p>
          <a:pPr rtl="1"/>
          <a:endParaRPr lang="ar-SA" sz="2000" b="0"/>
        </a:p>
      </dgm:t>
    </dgm:pt>
    <dgm:pt modelId="{74D919AD-6A60-4B36-B2A1-E21114453C71}">
      <dgm:prSet custT="1"/>
      <dgm:spPr/>
      <dgm:t>
        <a:bodyPr/>
        <a:lstStyle/>
        <a:p>
          <a:pPr rtl="1"/>
          <a:r>
            <a:rPr lang="ar-SA" sz="2800" b="0" dirty="0" smtClean="0"/>
            <a:t>تستخدم هذه الطريق لدراسة </a:t>
          </a:r>
          <a:endParaRPr lang="ar-SA" sz="2800" b="0" dirty="0"/>
        </a:p>
      </dgm:t>
    </dgm:pt>
    <dgm:pt modelId="{CCFE2F14-271F-41D6-87E0-034BD4965469}" type="parTrans" cxnId="{08CD45FC-DF56-4C74-AED0-49C1C44CB531}">
      <dgm:prSet/>
      <dgm:spPr/>
      <dgm:t>
        <a:bodyPr/>
        <a:lstStyle/>
        <a:p>
          <a:pPr rtl="1"/>
          <a:endParaRPr lang="ar-SA" sz="2000" b="0"/>
        </a:p>
      </dgm:t>
    </dgm:pt>
    <dgm:pt modelId="{034E6C2B-25E6-482A-B6AD-18DA71197650}" type="sibTrans" cxnId="{08CD45FC-DF56-4C74-AED0-49C1C44CB531}">
      <dgm:prSet/>
      <dgm:spPr/>
      <dgm:t>
        <a:bodyPr/>
        <a:lstStyle/>
        <a:p>
          <a:pPr rtl="1"/>
          <a:endParaRPr lang="ar-SA" sz="2000" b="0"/>
        </a:p>
      </dgm:t>
    </dgm:pt>
    <dgm:pt modelId="{43727816-6008-4C6A-ADBB-A179EEF47927}">
      <dgm:prSet custT="1"/>
      <dgm:spPr/>
      <dgm:t>
        <a:bodyPr/>
        <a:lstStyle/>
        <a:p>
          <a:pPr rtl="1"/>
          <a:r>
            <a:rPr lang="ar-SA" sz="2400" b="0" dirty="0" err="1" smtClean="0"/>
            <a:t>الأبواغ</a:t>
          </a:r>
          <a:r>
            <a:rPr lang="ar-SA" sz="2400" b="0" dirty="0" smtClean="0"/>
            <a:t> </a:t>
          </a:r>
          <a:r>
            <a:rPr lang="en-GB" sz="2400" b="0" dirty="0" smtClean="0"/>
            <a:t>Spores</a:t>
          </a:r>
          <a:r>
            <a:rPr lang="ar-SA" sz="2400" b="0" dirty="0" smtClean="0"/>
            <a:t> الموجودة داخل الحوافظ </a:t>
          </a:r>
          <a:r>
            <a:rPr lang="ar-SA" sz="2400" b="0" dirty="0" err="1" smtClean="0"/>
            <a:t>البوغية</a:t>
          </a:r>
          <a:r>
            <a:rPr lang="ar-SA" sz="2400" b="0" dirty="0" smtClean="0"/>
            <a:t>.</a:t>
          </a:r>
          <a:endParaRPr lang="ar-SA" sz="2400" b="0" dirty="0"/>
        </a:p>
      </dgm:t>
    </dgm:pt>
    <dgm:pt modelId="{DED32F7B-1B4B-4BD5-AC98-950A491413CD}" type="parTrans" cxnId="{4D373C02-BB15-4713-8F9D-E1BC73899A45}">
      <dgm:prSet/>
      <dgm:spPr/>
      <dgm:t>
        <a:bodyPr/>
        <a:lstStyle/>
        <a:p>
          <a:pPr rtl="1"/>
          <a:endParaRPr lang="ar-SA" sz="2000" b="0"/>
        </a:p>
      </dgm:t>
    </dgm:pt>
    <dgm:pt modelId="{753B8353-CCCC-4E1F-AFA6-B8071D7DA02E}" type="sibTrans" cxnId="{4D373C02-BB15-4713-8F9D-E1BC73899A45}">
      <dgm:prSet/>
      <dgm:spPr/>
      <dgm:t>
        <a:bodyPr/>
        <a:lstStyle/>
        <a:p>
          <a:pPr rtl="1"/>
          <a:endParaRPr lang="ar-SA" sz="2000" b="0"/>
        </a:p>
      </dgm:t>
    </dgm:pt>
    <dgm:pt modelId="{B39DEAE6-C900-48E8-B468-63C763010428}">
      <dgm:prSet custT="1"/>
      <dgm:spPr/>
      <dgm:t>
        <a:bodyPr/>
        <a:lstStyle/>
        <a:p>
          <a:pPr rtl="1"/>
          <a:r>
            <a:rPr lang="ar-SA" sz="2400" b="0" dirty="0" smtClean="0"/>
            <a:t>لدراسة أطوار الانقسام الاختزالي </a:t>
          </a:r>
          <a:r>
            <a:rPr lang="en-GB" sz="2400" b="0" dirty="0" smtClean="0"/>
            <a:t>Meiosis</a:t>
          </a:r>
          <a:r>
            <a:rPr lang="ar-SA" sz="2400" b="0" dirty="0" smtClean="0"/>
            <a:t> التي تحدث داخل الخلايا الجنسية مثل حبوب اللقاح (</a:t>
          </a:r>
          <a:r>
            <a:rPr lang="ar-SA" sz="2400" b="0" dirty="0" err="1" smtClean="0"/>
            <a:t>المتك</a:t>
          </a:r>
          <a:r>
            <a:rPr lang="ar-SA" sz="2400" b="0" dirty="0" smtClean="0"/>
            <a:t>)</a:t>
          </a:r>
          <a:endParaRPr lang="ar-SA" sz="2400" b="0" dirty="0"/>
        </a:p>
      </dgm:t>
    </dgm:pt>
    <dgm:pt modelId="{CA512386-4356-4C48-8C6B-1182AF7B28EF}" type="parTrans" cxnId="{B5E7458B-3A72-4010-894F-81233C8455ED}">
      <dgm:prSet/>
      <dgm:spPr/>
      <dgm:t>
        <a:bodyPr/>
        <a:lstStyle/>
        <a:p>
          <a:pPr rtl="1"/>
          <a:endParaRPr lang="ar-SA" sz="2000" b="0"/>
        </a:p>
      </dgm:t>
    </dgm:pt>
    <dgm:pt modelId="{205A42C6-B984-4736-800E-6C32E6BC19F5}" type="sibTrans" cxnId="{B5E7458B-3A72-4010-894F-81233C8455ED}">
      <dgm:prSet/>
      <dgm:spPr/>
      <dgm:t>
        <a:bodyPr/>
        <a:lstStyle/>
        <a:p>
          <a:pPr rtl="1"/>
          <a:endParaRPr lang="ar-SA" sz="2000" b="0"/>
        </a:p>
      </dgm:t>
    </dgm:pt>
    <dgm:pt modelId="{A97765B8-C9D3-4161-A807-44F507A7C1F5}">
      <dgm:prSet custT="1"/>
      <dgm:spPr/>
      <dgm:t>
        <a:bodyPr/>
        <a:lstStyle/>
        <a:p>
          <a:pPr rtl="1"/>
          <a:r>
            <a:rPr lang="ar-SA" sz="2400" b="1" dirty="0" smtClean="0"/>
            <a:t>لدراسة الانقسام غير المباشر </a:t>
          </a:r>
          <a:r>
            <a:rPr lang="en-GB" sz="2400" b="1" dirty="0" smtClean="0"/>
            <a:t>Mitosis</a:t>
          </a:r>
          <a:r>
            <a:rPr lang="ar-SA" sz="2400" b="1" dirty="0" smtClean="0"/>
            <a:t> في القمم النامية (</a:t>
          </a:r>
          <a:r>
            <a:rPr lang="ar-SA" sz="2400" b="1" dirty="0" err="1" smtClean="0"/>
            <a:t>المرستيمات</a:t>
          </a:r>
          <a:r>
            <a:rPr lang="ar-SA" sz="2400" b="1" dirty="0" smtClean="0"/>
            <a:t>) للسيقان والجذور.(طريقة </a:t>
          </a:r>
          <a:r>
            <a:rPr lang="ar-SA" sz="2400" b="1" dirty="0" err="1" smtClean="0"/>
            <a:t>فولجين</a:t>
          </a:r>
          <a:r>
            <a:rPr lang="ar-SA" sz="2400" b="1" dirty="0" smtClean="0"/>
            <a:t>)</a:t>
          </a:r>
          <a:endParaRPr lang="ar-SA" sz="2400" b="1" dirty="0"/>
        </a:p>
      </dgm:t>
    </dgm:pt>
    <dgm:pt modelId="{54E03E70-1FF5-4CB9-9D6E-818DCAFBDB01}" type="parTrans" cxnId="{CA832C00-B0D4-43B1-A637-9148F3DA0B58}">
      <dgm:prSet/>
      <dgm:spPr/>
      <dgm:t>
        <a:bodyPr/>
        <a:lstStyle/>
        <a:p>
          <a:pPr rtl="1"/>
          <a:endParaRPr lang="ar-SA" sz="2000" b="0"/>
        </a:p>
      </dgm:t>
    </dgm:pt>
    <dgm:pt modelId="{877BB76B-1D35-4F0B-9D85-12E061425B55}" type="sibTrans" cxnId="{CA832C00-B0D4-43B1-A637-9148F3DA0B58}">
      <dgm:prSet/>
      <dgm:spPr/>
      <dgm:t>
        <a:bodyPr/>
        <a:lstStyle/>
        <a:p>
          <a:pPr rtl="1"/>
          <a:endParaRPr lang="ar-SA" sz="2000" b="0"/>
        </a:p>
      </dgm:t>
    </dgm:pt>
    <dgm:pt modelId="{9E6AAF90-7B96-45C5-92D3-BB154F08B839}" type="pres">
      <dgm:prSet presAssocID="{31461DA9-5000-4C94-9EC0-55738CBBCDF0}" presName="linear" presStyleCnt="0">
        <dgm:presLayoutVars>
          <dgm:animLvl val="lvl"/>
          <dgm:resizeHandles val="exact"/>
        </dgm:presLayoutVars>
      </dgm:prSet>
      <dgm:spPr/>
      <dgm:t>
        <a:bodyPr/>
        <a:lstStyle/>
        <a:p>
          <a:endParaRPr lang="en-US"/>
        </a:p>
      </dgm:t>
    </dgm:pt>
    <dgm:pt modelId="{7B1B36CA-23D7-4725-82F5-3D51B383772C}" type="pres">
      <dgm:prSet presAssocID="{9B057820-73C3-416A-AA4D-390908B8671C}" presName="parentText" presStyleLbl="node1" presStyleIdx="0" presStyleCnt="2" custScaleY="117989">
        <dgm:presLayoutVars>
          <dgm:chMax val="0"/>
          <dgm:bulletEnabled val="1"/>
        </dgm:presLayoutVars>
      </dgm:prSet>
      <dgm:spPr/>
      <dgm:t>
        <a:bodyPr/>
        <a:lstStyle/>
        <a:p>
          <a:endParaRPr lang="en-US"/>
        </a:p>
      </dgm:t>
    </dgm:pt>
    <dgm:pt modelId="{3BA6586E-7AC3-47C6-B684-669AC47608B5}" type="pres">
      <dgm:prSet presAssocID="{CB97B93B-EA3F-4BFC-9D7A-756F9C093F0A}" presName="spacer" presStyleCnt="0"/>
      <dgm:spPr/>
    </dgm:pt>
    <dgm:pt modelId="{692A8DA5-929A-4EF8-BB0E-594E82AC7B37}" type="pres">
      <dgm:prSet presAssocID="{74D919AD-6A60-4B36-B2A1-E21114453C71}" presName="parentText" presStyleLbl="node1" presStyleIdx="1" presStyleCnt="2" custScaleY="68539">
        <dgm:presLayoutVars>
          <dgm:chMax val="0"/>
          <dgm:bulletEnabled val="1"/>
        </dgm:presLayoutVars>
      </dgm:prSet>
      <dgm:spPr/>
      <dgm:t>
        <a:bodyPr/>
        <a:lstStyle/>
        <a:p>
          <a:endParaRPr lang="en-US"/>
        </a:p>
      </dgm:t>
    </dgm:pt>
    <dgm:pt modelId="{AA6E11AE-4F5D-4976-823B-095453EA982B}" type="pres">
      <dgm:prSet presAssocID="{74D919AD-6A60-4B36-B2A1-E21114453C71}" presName="childText" presStyleLbl="revTx" presStyleIdx="0" presStyleCnt="1">
        <dgm:presLayoutVars>
          <dgm:bulletEnabled val="1"/>
        </dgm:presLayoutVars>
      </dgm:prSet>
      <dgm:spPr/>
      <dgm:t>
        <a:bodyPr/>
        <a:lstStyle/>
        <a:p>
          <a:endParaRPr lang="en-US"/>
        </a:p>
      </dgm:t>
    </dgm:pt>
  </dgm:ptLst>
  <dgm:cxnLst>
    <dgm:cxn modelId="{4D373C02-BB15-4713-8F9D-E1BC73899A45}" srcId="{74D919AD-6A60-4B36-B2A1-E21114453C71}" destId="{43727816-6008-4C6A-ADBB-A179EEF47927}" srcOrd="0" destOrd="0" parTransId="{DED32F7B-1B4B-4BD5-AC98-950A491413CD}" sibTransId="{753B8353-CCCC-4E1F-AFA6-B8071D7DA02E}"/>
    <dgm:cxn modelId="{FF493B95-5FB3-4940-8C9C-47223D0341E4}" type="presOf" srcId="{A97765B8-C9D3-4161-A807-44F507A7C1F5}" destId="{AA6E11AE-4F5D-4976-823B-095453EA982B}" srcOrd="0" destOrd="2" presId="urn:microsoft.com/office/officeart/2005/8/layout/vList2"/>
    <dgm:cxn modelId="{793C2FB9-C141-4B54-BBCD-56EDC4196A78}" type="presOf" srcId="{43727816-6008-4C6A-ADBB-A179EEF47927}" destId="{AA6E11AE-4F5D-4976-823B-095453EA982B}" srcOrd="0" destOrd="0" presId="urn:microsoft.com/office/officeart/2005/8/layout/vList2"/>
    <dgm:cxn modelId="{08CD45FC-DF56-4C74-AED0-49C1C44CB531}" srcId="{31461DA9-5000-4C94-9EC0-55738CBBCDF0}" destId="{74D919AD-6A60-4B36-B2A1-E21114453C71}" srcOrd="1" destOrd="0" parTransId="{CCFE2F14-271F-41D6-87E0-034BD4965469}" sibTransId="{034E6C2B-25E6-482A-B6AD-18DA71197650}"/>
    <dgm:cxn modelId="{CA832C00-B0D4-43B1-A637-9148F3DA0B58}" srcId="{74D919AD-6A60-4B36-B2A1-E21114453C71}" destId="{A97765B8-C9D3-4161-A807-44F507A7C1F5}" srcOrd="2" destOrd="0" parTransId="{54E03E70-1FF5-4CB9-9D6E-818DCAFBDB01}" sibTransId="{877BB76B-1D35-4F0B-9D85-12E061425B55}"/>
    <dgm:cxn modelId="{5DD4E11B-B450-4794-B146-7BA268ECA3DD}" srcId="{31461DA9-5000-4C94-9EC0-55738CBBCDF0}" destId="{9B057820-73C3-416A-AA4D-390908B8671C}" srcOrd="0" destOrd="0" parTransId="{06176974-FDBA-4C7E-9F18-6CB08068BD48}" sibTransId="{CB97B93B-EA3F-4BFC-9D7A-756F9C093F0A}"/>
    <dgm:cxn modelId="{256155F1-ABB2-4A82-96DD-C29CFAD314CB}" type="presOf" srcId="{B39DEAE6-C900-48E8-B468-63C763010428}" destId="{AA6E11AE-4F5D-4976-823B-095453EA982B}" srcOrd="0" destOrd="1" presId="urn:microsoft.com/office/officeart/2005/8/layout/vList2"/>
    <dgm:cxn modelId="{DED896D6-C3FD-49CC-9A62-4FF303391350}" type="presOf" srcId="{31461DA9-5000-4C94-9EC0-55738CBBCDF0}" destId="{9E6AAF90-7B96-45C5-92D3-BB154F08B839}" srcOrd="0" destOrd="0" presId="urn:microsoft.com/office/officeart/2005/8/layout/vList2"/>
    <dgm:cxn modelId="{E7FCEA0A-5F25-4A34-A22A-621A7468195B}" type="presOf" srcId="{9B057820-73C3-416A-AA4D-390908B8671C}" destId="{7B1B36CA-23D7-4725-82F5-3D51B383772C}" srcOrd="0" destOrd="0" presId="urn:microsoft.com/office/officeart/2005/8/layout/vList2"/>
    <dgm:cxn modelId="{B5E7458B-3A72-4010-894F-81233C8455ED}" srcId="{74D919AD-6A60-4B36-B2A1-E21114453C71}" destId="{B39DEAE6-C900-48E8-B468-63C763010428}" srcOrd="1" destOrd="0" parTransId="{CA512386-4356-4C48-8C6B-1182AF7B28EF}" sibTransId="{205A42C6-B984-4736-800E-6C32E6BC19F5}"/>
    <dgm:cxn modelId="{276CD759-A7FC-4334-892F-A337E0DE2336}" type="presOf" srcId="{74D919AD-6A60-4B36-B2A1-E21114453C71}" destId="{692A8DA5-929A-4EF8-BB0E-594E82AC7B37}" srcOrd="0" destOrd="0" presId="urn:microsoft.com/office/officeart/2005/8/layout/vList2"/>
    <dgm:cxn modelId="{5334F586-0397-4C91-9AB9-0CB6E90989D7}" type="presParOf" srcId="{9E6AAF90-7B96-45C5-92D3-BB154F08B839}" destId="{7B1B36CA-23D7-4725-82F5-3D51B383772C}" srcOrd="0" destOrd="0" presId="urn:microsoft.com/office/officeart/2005/8/layout/vList2"/>
    <dgm:cxn modelId="{9D7ED26F-218D-48B7-AC7D-716B4A6217ED}" type="presParOf" srcId="{9E6AAF90-7B96-45C5-92D3-BB154F08B839}" destId="{3BA6586E-7AC3-47C6-B684-669AC47608B5}" srcOrd="1" destOrd="0" presId="urn:microsoft.com/office/officeart/2005/8/layout/vList2"/>
    <dgm:cxn modelId="{9EFA4150-7017-46A3-9CAB-A12210FA54EA}" type="presParOf" srcId="{9E6AAF90-7B96-45C5-92D3-BB154F08B839}" destId="{692A8DA5-929A-4EF8-BB0E-594E82AC7B37}" srcOrd="2" destOrd="0" presId="urn:microsoft.com/office/officeart/2005/8/layout/vList2"/>
    <dgm:cxn modelId="{6F42147B-7E01-42C5-8338-5D72B890EF22}" type="presParOf" srcId="{9E6AAF90-7B96-45C5-92D3-BB154F08B839}" destId="{AA6E11AE-4F5D-4976-823B-095453EA982B}"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63550D-7E53-4CD1-9B8E-0EDAAE095AE4}" type="doc">
      <dgm:prSet loTypeId="urn:microsoft.com/office/officeart/2005/8/layout/vList2" loCatId="list" qsTypeId="urn:microsoft.com/office/officeart/2005/8/quickstyle/simple1" qsCatId="simple" csTypeId="urn:microsoft.com/office/officeart/2005/8/colors/colorful4" csCatId="colorful" phldr="1"/>
      <dgm:spPr/>
      <dgm:t>
        <a:bodyPr/>
        <a:lstStyle/>
        <a:p>
          <a:pPr rtl="1"/>
          <a:endParaRPr lang="ar-SA"/>
        </a:p>
      </dgm:t>
    </dgm:pt>
    <dgm:pt modelId="{C63B479A-EBC5-448C-AC73-F4DDF8CDB74E}">
      <dgm:prSet/>
      <dgm:spPr/>
      <dgm:t>
        <a:bodyPr/>
        <a:lstStyle/>
        <a:p>
          <a:pPr rtl="1"/>
          <a:r>
            <a:rPr lang="ar-SA" dirty="0" smtClean="0"/>
            <a:t>هناك عدة تحضيرات لاستخدام طريقة الهرس ومنها :</a:t>
          </a:r>
          <a:endParaRPr lang="ar-SA" dirty="0"/>
        </a:p>
      </dgm:t>
    </dgm:pt>
    <dgm:pt modelId="{F47F7C60-7899-48AE-8810-0CB9E8569162}" type="parTrans" cxnId="{79B81106-3DA2-4570-9B7B-A5AC94EFA09E}">
      <dgm:prSet/>
      <dgm:spPr/>
      <dgm:t>
        <a:bodyPr/>
        <a:lstStyle/>
        <a:p>
          <a:pPr rtl="1"/>
          <a:endParaRPr lang="ar-SA"/>
        </a:p>
      </dgm:t>
    </dgm:pt>
    <dgm:pt modelId="{3FE435D3-E476-49CA-94A3-4F0B5A29AA4A}" type="sibTrans" cxnId="{79B81106-3DA2-4570-9B7B-A5AC94EFA09E}">
      <dgm:prSet/>
      <dgm:spPr/>
      <dgm:t>
        <a:bodyPr/>
        <a:lstStyle/>
        <a:p>
          <a:pPr rtl="1"/>
          <a:endParaRPr lang="ar-SA"/>
        </a:p>
      </dgm:t>
    </dgm:pt>
    <dgm:pt modelId="{071F9B0D-E50B-45F5-ABEF-97FB1D19D1E9}" type="pres">
      <dgm:prSet presAssocID="{A263550D-7E53-4CD1-9B8E-0EDAAE095AE4}" presName="linear" presStyleCnt="0">
        <dgm:presLayoutVars>
          <dgm:animLvl val="lvl"/>
          <dgm:resizeHandles val="exact"/>
        </dgm:presLayoutVars>
      </dgm:prSet>
      <dgm:spPr/>
      <dgm:t>
        <a:bodyPr/>
        <a:lstStyle/>
        <a:p>
          <a:endParaRPr lang="en-US"/>
        </a:p>
      </dgm:t>
    </dgm:pt>
    <dgm:pt modelId="{C3992803-CE10-4DCD-8A3B-284502E24D7C}" type="pres">
      <dgm:prSet presAssocID="{C63B479A-EBC5-448C-AC73-F4DDF8CDB74E}" presName="parentText" presStyleLbl="node1" presStyleIdx="0" presStyleCnt="1">
        <dgm:presLayoutVars>
          <dgm:chMax val="0"/>
          <dgm:bulletEnabled val="1"/>
        </dgm:presLayoutVars>
      </dgm:prSet>
      <dgm:spPr/>
      <dgm:t>
        <a:bodyPr/>
        <a:lstStyle/>
        <a:p>
          <a:pPr rtl="1"/>
          <a:endParaRPr lang="ar-SA"/>
        </a:p>
      </dgm:t>
    </dgm:pt>
  </dgm:ptLst>
  <dgm:cxnLst>
    <dgm:cxn modelId="{0CFA11A9-A02B-42ED-ACBF-825470ED9276}" type="presOf" srcId="{A263550D-7E53-4CD1-9B8E-0EDAAE095AE4}" destId="{071F9B0D-E50B-45F5-ABEF-97FB1D19D1E9}" srcOrd="0" destOrd="0" presId="urn:microsoft.com/office/officeart/2005/8/layout/vList2"/>
    <dgm:cxn modelId="{79B81106-3DA2-4570-9B7B-A5AC94EFA09E}" srcId="{A263550D-7E53-4CD1-9B8E-0EDAAE095AE4}" destId="{C63B479A-EBC5-448C-AC73-F4DDF8CDB74E}" srcOrd="0" destOrd="0" parTransId="{F47F7C60-7899-48AE-8810-0CB9E8569162}" sibTransId="{3FE435D3-E476-49CA-94A3-4F0B5A29AA4A}"/>
    <dgm:cxn modelId="{2C721C36-15AB-462C-A755-1DB4FE20D1A5}" type="presOf" srcId="{C63B479A-EBC5-448C-AC73-F4DDF8CDB74E}" destId="{C3992803-CE10-4DCD-8A3B-284502E24D7C}" srcOrd="0" destOrd="0" presId="urn:microsoft.com/office/officeart/2005/8/layout/vList2"/>
    <dgm:cxn modelId="{93640904-60A9-4DB3-A30E-DC151FEBE299}" type="presParOf" srcId="{071F9B0D-E50B-45F5-ABEF-97FB1D19D1E9}" destId="{C3992803-CE10-4DCD-8A3B-284502E24D7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DBA6F3E-8A72-4C09-B0B3-3BD7D76A8F32}" type="doc">
      <dgm:prSet loTypeId="urn:microsoft.com/office/officeart/2005/8/layout/vList4#1" loCatId="list" qsTypeId="urn:microsoft.com/office/officeart/2005/8/quickstyle/simple1" qsCatId="simple" csTypeId="urn:microsoft.com/office/officeart/2005/8/colors/colorful3" csCatId="colorful" phldr="1"/>
      <dgm:spPr/>
      <dgm:t>
        <a:bodyPr/>
        <a:lstStyle/>
        <a:p>
          <a:pPr rtl="1"/>
          <a:endParaRPr lang="ar-SA"/>
        </a:p>
      </dgm:t>
    </dgm:pt>
    <dgm:pt modelId="{B8AC3CA7-3499-4832-B042-A84EF33C4596}">
      <dgm:prSet custT="1"/>
      <dgm:spPr/>
      <dgm:t>
        <a:bodyPr/>
        <a:lstStyle/>
        <a:p>
          <a:pPr rtl="1"/>
          <a:r>
            <a:rPr lang="ar-SA" sz="4400" b="1" dirty="0" smtClean="0"/>
            <a:t>طريقة </a:t>
          </a:r>
          <a:r>
            <a:rPr lang="ar-SA" sz="4400" b="1" dirty="0" err="1" smtClean="0"/>
            <a:t>فولجين</a:t>
          </a:r>
          <a:r>
            <a:rPr lang="ar-SA" sz="4400" b="1" dirty="0" smtClean="0"/>
            <a:t> </a:t>
          </a:r>
          <a:r>
            <a:rPr lang="en-US" sz="4400" b="1" dirty="0" err="1" smtClean="0"/>
            <a:t>Feulgen</a:t>
          </a:r>
          <a:r>
            <a:rPr lang="en-US" sz="4400" b="1" dirty="0" smtClean="0"/>
            <a:t> method </a:t>
          </a:r>
          <a:r>
            <a:rPr lang="ar-SA" sz="4400" b="1" dirty="0" smtClean="0"/>
            <a:t> لدراسة الانقسام غير المباشر </a:t>
          </a:r>
          <a:r>
            <a:rPr lang="en-GB" sz="4400" b="1" dirty="0" smtClean="0"/>
            <a:t>Mitosis</a:t>
          </a:r>
          <a:r>
            <a:rPr lang="ar-SA" sz="4400" b="1" dirty="0" smtClean="0"/>
            <a:t> في القمم النامية (</a:t>
          </a:r>
          <a:r>
            <a:rPr lang="ar-SA" sz="4400" b="1" dirty="0" err="1" smtClean="0"/>
            <a:t>المرستيمات</a:t>
          </a:r>
          <a:r>
            <a:rPr lang="ar-SA" sz="4400" b="1" dirty="0" smtClean="0"/>
            <a:t>) للسيقان والجذور.</a:t>
          </a:r>
          <a:endParaRPr lang="en-US" sz="4400" b="1" dirty="0"/>
        </a:p>
      </dgm:t>
    </dgm:pt>
    <dgm:pt modelId="{F274A2A0-E14C-490D-BF95-73710548F429}" type="parTrans" cxnId="{2422FC23-D77D-4664-A80E-D04E96B29A0E}">
      <dgm:prSet/>
      <dgm:spPr/>
      <dgm:t>
        <a:bodyPr/>
        <a:lstStyle/>
        <a:p>
          <a:pPr rtl="1"/>
          <a:endParaRPr lang="ar-SA" sz="1400"/>
        </a:p>
      </dgm:t>
    </dgm:pt>
    <dgm:pt modelId="{20EE001F-FF10-4385-8A60-18BE634A4F1A}" type="sibTrans" cxnId="{2422FC23-D77D-4664-A80E-D04E96B29A0E}">
      <dgm:prSet/>
      <dgm:spPr/>
      <dgm:t>
        <a:bodyPr/>
        <a:lstStyle/>
        <a:p>
          <a:pPr rtl="1"/>
          <a:endParaRPr lang="ar-SA" sz="1400"/>
        </a:p>
      </dgm:t>
    </dgm:pt>
    <dgm:pt modelId="{A6246E86-4830-4051-9B3A-F45EEC7736EF}" type="pres">
      <dgm:prSet presAssocID="{6DBA6F3E-8A72-4C09-B0B3-3BD7D76A8F32}" presName="linear" presStyleCnt="0">
        <dgm:presLayoutVars>
          <dgm:dir/>
          <dgm:resizeHandles val="exact"/>
        </dgm:presLayoutVars>
      </dgm:prSet>
      <dgm:spPr/>
      <dgm:t>
        <a:bodyPr/>
        <a:lstStyle/>
        <a:p>
          <a:endParaRPr lang="en-US"/>
        </a:p>
      </dgm:t>
    </dgm:pt>
    <dgm:pt modelId="{09799C3C-0549-4112-B06B-661361D56F55}" type="pres">
      <dgm:prSet presAssocID="{B8AC3CA7-3499-4832-B042-A84EF33C4596}" presName="comp" presStyleCnt="0"/>
      <dgm:spPr/>
    </dgm:pt>
    <dgm:pt modelId="{BFCF3CAE-A7DE-44C9-B4C4-3685D40846F4}" type="pres">
      <dgm:prSet presAssocID="{B8AC3CA7-3499-4832-B042-A84EF33C4596}" presName="box" presStyleLbl="node1" presStyleIdx="0" presStyleCnt="1"/>
      <dgm:spPr/>
      <dgm:t>
        <a:bodyPr/>
        <a:lstStyle/>
        <a:p>
          <a:endParaRPr lang="en-US"/>
        </a:p>
      </dgm:t>
    </dgm:pt>
    <dgm:pt modelId="{E8F63EB0-5EFD-4D03-BF36-35964B2F71B7}" type="pres">
      <dgm:prSet presAssocID="{B8AC3CA7-3499-4832-B042-A84EF33C4596}" presName="img"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dgm:spPr>
      <dgm:t>
        <a:bodyPr/>
        <a:lstStyle/>
        <a:p>
          <a:endParaRPr lang="en-US"/>
        </a:p>
      </dgm:t>
    </dgm:pt>
    <dgm:pt modelId="{9D5A7121-2989-4D7C-9CF0-C42E206789FB}" type="pres">
      <dgm:prSet presAssocID="{B8AC3CA7-3499-4832-B042-A84EF33C4596}" presName="text" presStyleLbl="node1" presStyleIdx="0" presStyleCnt="1">
        <dgm:presLayoutVars>
          <dgm:bulletEnabled val="1"/>
        </dgm:presLayoutVars>
      </dgm:prSet>
      <dgm:spPr/>
      <dgm:t>
        <a:bodyPr/>
        <a:lstStyle/>
        <a:p>
          <a:endParaRPr lang="en-US"/>
        </a:p>
      </dgm:t>
    </dgm:pt>
  </dgm:ptLst>
  <dgm:cxnLst>
    <dgm:cxn modelId="{E2E08047-F2D0-4BF8-BA9E-1FEDDC5479D0}" type="presOf" srcId="{6DBA6F3E-8A72-4C09-B0B3-3BD7D76A8F32}" destId="{A6246E86-4830-4051-9B3A-F45EEC7736EF}" srcOrd="0" destOrd="0" presId="urn:microsoft.com/office/officeart/2005/8/layout/vList4#1"/>
    <dgm:cxn modelId="{F9D4BFF1-33D3-4B00-944B-DC706B49AD1A}" type="presOf" srcId="{B8AC3CA7-3499-4832-B042-A84EF33C4596}" destId="{BFCF3CAE-A7DE-44C9-B4C4-3685D40846F4}" srcOrd="0" destOrd="0" presId="urn:microsoft.com/office/officeart/2005/8/layout/vList4#1"/>
    <dgm:cxn modelId="{BB2A640E-DD30-4EEC-AB36-F18110520EFA}" type="presOf" srcId="{B8AC3CA7-3499-4832-B042-A84EF33C4596}" destId="{9D5A7121-2989-4D7C-9CF0-C42E206789FB}" srcOrd="1" destOrd="0" presId="urn:microsoft.com/office/officeart/2005/8/layout/vList4#1"/>
    <dgm:cxn modelId="{2422FC23-D77D-4664-A80E-D04E96B29A0E}" srcId="{6DBA6F3E-8A72-4C09-B0B3-3BD7D76A8F32}" destId="{B8AC3CA7-3499-4832-B042-A84EF33C4596}" srcOrd="0" destOrd="0" parTransId="{F274A2A0-E14C-490D-BF95-73710548F429}" sibTransId="{20EE001F-FF10-4385-8A60-18BE634A4F1A}"/>
    <dgm:cxn modelId="{4971D192-362D-4855-9FE8-5E89E8EA5449}" type="presParOf" srcId="{A6246E86-4830-4051-9B3A-F45EEC7736EF}" destId="{09799C3C-0549-4112-B06B-661361D56F55}" srcOrd="0" destOrd="0" presId="urn:microsoft.com/office/officeart/2005/8/layout/vList4#1"/>
    <dgm:cxn modelId="{510C2667-3308-47A7-9BB6-1D383BDB45AD}" type="presParOf" srcId="{09799C3C-0549-4112-B06B-661361D56F55}" destId="{BFCF3CAE-A7DE-44C9-B4C4-3685D40846F4}" srcOrd="0" destOrd="0" presId="urn:microsoft.com/office/officeart/2005/8/layout/vList4#1"/>
    <dgm:cxn modelId="{1957BA40-96FC-467D-818E-86C8EDC933F9}" type="presParOf" srcId="{09799C3C-0549-4112-B06B-661361D56F55}" destId="{E8F63EB0-5EFD-4D03-BF36-35964B2F71B7}" srcOrd="1" destOrd="0" presId="urn:microsoft.com/office/officeart/2005/8/layout/vList4#1"/>
    <dgm:cxn modelId="{F3B24E16-23F7-4A01-8B1F-5E3F683AF30B}" type="presParOf" srcId="{09799C3C-0549-4112-B06B-661361D56F55}" destId="{9D5A7121-2989-4D7C-9CF0-C42E206789FB}" srcOrd="2" destOrd="0" presId="urn:microsoft.com/office/officeart/2005/8/layout/vList4#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52C4C4D-7A24-43C2-843B-C57A0F593E4E}"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348C41B7-5F4D-4F1F-AE07-2392B8A0B01C}">
      <dgm:prSet/>
      <dgm:spPr/>
      <dgm:t>
        <a:bodyPr/>
        <a:lstStyle/>
        <a:p>
          <a:pPr rtl="1"/>
          <a:r>
            <a:rPr lang="ar-SA" dirty="0" smtClean="0"/>
            <a:t>طريق </a:t>
          </a:r>
          <a:r>
            <a:rPr lang="ar-SA" dirty="0" err="1" smtClean="0"/>
            <a:t>فولجين</a:t>
          </a:r>
          <a:r>
            <a:rPr lang="ar-SA" dirty="0" smtClean="0"/>
            <a:t> </a:t>
          </a:r>
          <a:r>
            <a:rPr lang="en-US" dirty="0" err="1" smtClean="0"/>
            <a:t>Feulgen</a:t>
          </a:r>
          <a:r>
            <a:rPr lang="en-US" dirty="0" smtClean="0"/>
            <a:t> method</a:t>
          </a:r>
          <a:endParaRPr lang="ar-SA" dirty="0"/>
        </a:p>
      </dgm:t>
    </dgm:pt>
    <dgm:pt modelId="{F4F3DA36-D100-43FF-8857-BBD6BD99098E}" type="parTrans" cxnId="{12A653AD-B7D0-44A5-938A-58C36D580E3C}">
      <dgm:prSet/>
      <dgm:spPr/>
      <dgm:t>
        <a:bodyPr/>
        <a:lstStyle/>
        <a:p>
          <a:pPr rtl="1"/>
          <a:endParaRPr lang="ar-SA"/>
        </a:p>
      </dgm:t>
    </dgm:pt>
    <dgm:pt modelId="{155D118E-F5E0-485F-9315-FDD0C3C37DF9}" type="sibTrans" cxnId="{12A653AD-B7D0-44A5-938A-58C36D580E3C}">
      <dgm:prSet/>
      <dgm:spPr/>
      <dgm:t>
        <a:bodyPr/>
        <a:lstStyle/>
        <a:p>
          <a:pPr rtl="1"/>
          <a:endParaRPr lang="ar-SA"/>
        </a:p>
      </dgm:t>
    </dgm:pt>
    <dgm:pt modelId="{36AC8F30-3148-4BF2-8E73-E07A3F2E6D4E}" type="pres">
      <dgm:prSet presAssocID="{452C4C4D-7A24-43C2-843B-C57A0F593E4E}" presName="linear" presStyleCnt="0">
        <dgm:presLayoutVars>
          <dgm:animLvl val="lvl"/>
          <dgm:resizeHandles val="exact"/>
        </dgm:presLayoutVars>
      </dgm:prSet>
      <dgm:spPr/>
      <dgm:t>
        <a:bodyPr/>
        <a:lstStyle/>
        <a:p>
          <a:endParaRPr lang="en-US"/>
        </a:p>
      </dgm:t>
    </dgm:pt>
    <dgm:pt modelId="{9F7FD38B-26DA-42F3-AF59-F38BD07652D9}" type="pres">
      <dgm:prSet presAssocID="{348C41B7-5F4D-4F1F-AE07-2392B8A0B01C}" presName="parentText" presStyleLbl="node1" presStyleIdx="0" presStyleCnt="1">
        <dgm:presLayoutVars>
          <dgm:chMax val="0"/>
          <dgm:bulletEnabled val="1"/>
        </dgm:presLayoutVars>
      </dgm:prSet>
      <dgm:spPr/>
      <dgm:t>
        <a:bodyPr/>
        <a:lstStyle/>
        <a:p>
          <a:endParaRPr lang="en-US"/>
        </a:p>
      </dgm:t>
    </dgm:pt>
  </dgm:ptLst>
  <dgm:cxnLst>
    <dgm:cxn modelId="{12A653AD-B7D0-44A5-938A-58C36D580E3C}" srcId="{452C4C4D-7A24-43C2-843B-C57A0F593E4E}" destId="{348C41B7-5F4D-4F1F-AE07-2392B8A0B01C}" srcOrd="0" destOrd="0" parTransId="{F4F3DA36-D100-43FF-8857-BBD6BD99098E}" sibTransId="{155D118E-F5E0-485F-9315-FDD0C3C37DF9}"/>
    <dgm:cxn modelId="{DC8A4D14-6640-4178-8020-7E6A1A6659E7}" type="presOf" srcId="{452C4C4D-7A24-43C2-843B-C57A0F593E4E}" destId="{36AC8F30-3148-4BF2-8E73-E07A3F2E6D4E}" srcOrd="0" destOrd="0" presId="urn:microsoft.com/office/officeart/2005/8/layout/vList2"/>
    <dgm:cxn modelId="{A23085D9-B72A-48F4-B93F-29BEC40615C1}" type="presOf" srcId="{348C41B7-5F4D-4F1F-AE07-2392B8A0B01C}" destId="{9F7FD38B-26DA-42F3-AF59-F38BD07652D9}" srcOrd="0" destOrd="0" presId="urn:microsoft.com/office/officeart/2005/8/layout/vList2"/>
    <dgm:cxn modelId="{FAEB1539-462A-498D-92FF-285BC5BB54BB}" type="presParOf" srcId="{36AC8F30-3148-4BF2-8E73-E07A3F2E6D4E}" destId="{9F7FD38B-26DA-42F3-AF59-F38BD07652D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5DF61-9161-49BD-88A5-9CBA5F0D3A2E}">
      <dsp:nvSpPr>
        <dsp:cNvPr id="0" name=""/>
        <dsp:cNvSpPr/>
      </dsp:nvSpPr>
      <dsp:spPr>
        <a:xfrm>
          <a:off x="0" y="28416"/>
          <a:ext cx="8229600" cy="81549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طريقة الهرس           </a:t>
          </a:r>
          <a:r>
            <a:rPr lang="en-US" sz="3400" kern="1200" dirty="0" smtClean="0"/>
            <a:t>Squash method </a:t>
          </a:r>
          <a:endParaRPr lang="ar-SA" sz="3400" kern="1200" dirty="0"/>
        </a:p>
      </dsp:txBody>
      <dsp:txXfrm>
        <a:off x="39809" y="68225"/>
        <a:ext cx="8149982" cy="735872"/>
      </dsp:txXfrm>
    </dsp:sp>
    <dsp:sp modelId="{7F6D9FD7-0799-40B4-BDE9-36F0B86119BE}">
      <dsp:nvSpPr>
        <dsp:cNvPr id="0" name=""/>
        <dsp:cNvSpPr/>
      </dsp:nvSpPr>
      <dsp:spPr>
        <a:xfrm>
          <a:off x="0" y="941826"/>
          <a:ext cx="8229600" cy="815490"/>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طريقة الغشاء (المسحة) </a:t>
          </a:r>
          <a:r>
            <a:rPr lang="en-US" sz="3400" kern="1200" dirty="0" smtClean="0"/>
            <a:t>Smear method </a:t>
          </a:r>
          <a:endParaRPr lang="ar-SA" sz="3400" kern="1200" dirty="0"/>
        </a:p>
      </dsp:txBody>
      <dsp:txXfrm>
        <a:off x="39809" y="981635"/>
        <a:ext cx="8149982" cy="735872"/>
      </dsp:txXfrm>
    </dsp:sp>
    <dsp:sp modelId="{61EFA7B4-28D6-45EF-A3B9-B9FA871B486C}">
      <dsp:nvSpPr>
        <dsp:cNvPr id="0" name=""/>
        <dsp:cNvSpPr/>
      </dsp:nvSpPr>
      <dsp:spPr>
        <a:xfrm>
          <a:off x="0" y="1855236"/>
          <a:ext cx="8229600" cy="81549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طريقة العينة الكاملة       </a:t>
          </a:r>
          <a:r>
            <a:rPr lang="en-US" sz="3400" kern="1200" dirty="0" smtClean="0"/>
            <a:t>Whole mount </a:t>
          </a:r>
          <a:endParaRPr lang="ar-SA" sz="3400" kern="1200" dirty="0"/>
        </a:p>
      </dsp:txBody>
      <dsp:txXfrm>
        <a:off x="39809" y="1895045"/>
        <a:ext cx="8149982" cy="735872"/>
      </dsp:txXfrm>
    </dsp:sp>
    <dsp:sp modelId="{0CFD8635-2BFC-4FC1-AEA9-F1231041ABA2}">
      <dsp:nvSpPr>
        <dsp:cNvPr id="0" name=""/>
        <dsp:cNvSpPr/>
      </dsp:nvSpPr>
      <dsp:spPr>
        <a:xfrm>
          <a:off x="0" y="2768646"/>
          <a:ext cx="8229600" cy="815490"/>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طريقة التفكيك </a:t>
          </a:r>
          <a:r>
            <a:rPr lang="en-US" sz="3400" kern="1200" dirty="0" smtClean="0"/>
            <a:t>Maceration method     </a:t>
          </a:r>
          <a:endParaRPr lang="ar-SA" sz="3400" kern="1200" dirty="0"/>
        </a:p>
      </dsp:txBody>
      <dsp:txXfrm>
        <a:off x="39809" y="2808455"/>
        <a:ext cx="8149982" cy="735872"/>
      </dsp:txXfrm>
    </dsp:sp>
    <dsp:sp modelId="{BF931135-3B55-4C71-8E11-9FAAD767B1AC}">
      <dsp:nvSpPr>
        <dsp:cNvPr id="0" name=""/>
        <dsp:cNvSpPr/>
      </dsp:nvSpPr>
      <dsp:spPr>
        <a:xfrm>
          <a:off x="0" y="3682056"/>
          <a:ext cx="8229600" cy="81549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rtl="1">
            <a:lnSpc>
              <a:spcPct val="90000"/>
            </a:lnSpc>
            <a:spcBef>
              <a:spcPct val="0"/>
            </a:spcBef>
            <a:spcAft>
              <a:spcPct val="35000"/>
            </a:spcAft>
          </a:pPr>
          <a:r>
            <a:rPr lang="ar-SA" sz="3400" kern="1200" dirty="0" smtClean="0"/>
            <a:t>طريقة التقطيع </a:t>
          </a:r>
          <a:r>
            <a:rPr lang="en-US" sz="3400" kern="1200" dirty="0" smtClean="0"/>
            <a:t>Sectioning method      </a:t>
          </a:r>
          <a:endParaRPr lang="ar-SA" sz="3400" kern="1200" dirty="0"/>
        </a:p>
      </dsp:txBody>
      <dsp:txXfrm>
        <a:off x="39809" y="3721865"/>
        <a:ext cx="8149982" cy="735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FD41BB-2735-4E97-9718-0B167AC34A6B}">
      <dsp:nvSpPr>
        <dsp:cNvPr id="0" name=""/>
        <dsp:cNvSpPr/>
      </dsp:nvSpPr>
      <dsp:spPr>
        <a:xfrm>
          <a:off x="0" y="19844"/>
          <a:ext cx="8229600" cy="110331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r" defTabSz="2044700" rtl="1">
            <a:lnSpc>
              <a:spcPct val="90000"/>
            </a:lnSpc>
            <a:spcBef>
              <a:spcPct val="0"/>
            </a:spcBef>
            <a:spcAft>
              <a:spcPct val="35000"/>
            </a:spcAft>
          </a:pPr>
          <a:r>
            <a:rPr lang="ar-SA" sz="4600" kern="1200" dirty="0" smtClean="0"/>
            <a:t>أولا: طريقة الهرس  </a:t>
          </a:r>
          <a:r>
            <a:rPr lang="en-US" sz="4600" kern="1200" dirty="0" smtClean="0"/>
            <a:t>Squash</a:t>
          </a:r>
          <a:r>
            <a:rPr lang="ar-SA" sz="4600" kern="1200" dirty="0" smtClean="0"/>
            <a:t> </a:t>
          </a:r>
          <a:r>
            <a:rPr lang="en-US" sz="4600" kern="1200" dirty="0" smtClean="0"/>
            <a:t>method </a:t>
          </a:r>
          <a:endParaRPr lang="ar-SA" sz="4600" kern="1200" dirty="0"/>
        </a:p>
      </dsp:txBody>
      <dsp:txXfrm>
        <a:off x="53859" y="73703"/>
        <a:ext cx="8121882" cy="9955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B36CA-23D7-4725-82F5-3D51B383772C}">
      <dsp:nvSpPr>
        <dsp:cNvPr id="0" name=""/>
        <dsp:cNvSpPr/>
      </dsp:nvSpPr>
      <dsp:spPr>
        <a:xfrm>
          <a:off x="0" y="45"/>
          <a:ext cx="8229600" cy="195024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0" kern="1200" dirty="0" smtClean="0"/>
            <a:t>في بعض الأحيان يضطر الباحث إلى دراسة التراكيب الداخلية للعينة التي لا تظهرها القطاعات ففي هذه الحالة يلجأ إلى طريقة الهرس التي بواسطتها يمكن إظهار التراكيب الداخلية والعلاقات التي تربطه ببعض.</a:t>
          </a:r>
          <a:endParaRPr lang="ar-SA" sz="2800" b="0" kern="1200" dirty="0"/>
        </a:p>
      </dsp:txBody>
      <dsp:txXfrm>
        <a:off x="95203" y="95248"/>
        <a:ext cx="8039194" cy="1759843"/>
      </dsp:txXfrm>
    </dsp:sp>
    <dsp:sp modelId="{692A8DA5-929A-4EF8-BB0E-594E82AC7B37}">
      <dsp:nvSpPr>
        <dsp:cNvPr id="0" name=""/>
        <dsp:cNvSpPr/>
      </dsp:nvSpPr>
      <dsp:spPr>
        <a:xfrm>
          <a:off x="0" y="1961361"/>
          <a:ext cx="8229600" cy="1132886"/>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0" kern="1200" dirty="0" smtClean="0"/>
            <a:t>تستخدم هذه الطريق لدراسة </a:t>
          </a:r>
          <a:endParaRPr lang="ar-SA" sz="2800" b="0" kern="1200" dirty="0"/>
        </a:p>
      </dsp:txBody>
      <dsp:txXfrm>
        <a:off x="55303" y="2016664"/>
        <a:ext cx="8118994" cy="1022280"/>
      </dsp:txXfrm>
    </dsp:sp>
    <dsp:sp modelId="{AA6E11AE-4F5D-4976-823B-095453EA982B}">
      <dsp:nvSpPr>
        <dsp:cNvPr id="0" name=""/>
        <dsp:cNvSpPr/>
      </dsp:nvSpPr>
      <dsp:spPr>
        <a:xfrm>
          <a:off x="0" y="3094247"/>
          <a:ext cx="8229600" cy="1431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b="0" kern="1200" dirty="0" err="1" smtClean="0"/>
            <a:t>الأبواغ</a:t>
          </a:r>
          <a:r>
            <a:rPr lang="ar-SA" sz="2400" b="0" kern="1200" dirty="0" smtClean="0"/>
            <a:t> </a:t>
          </a:r>
          <a:r>
            <a:rPr lang="en-GB" sz="2400" b="0" kern="1200" dirty="0" smtClean="0"/>
            <a:t>Spores</a:t>
          </a:r>
          <a:r>
            <a:rPr lang="ar-SA" sz="2400" b="0" kern="1200" dirty="0" smtClean="0"/>
            <a:t> الموجودة داخل الحوافظ </a:t>
          </a:r>
          <a:r>
            <a:rPr lang="ar-SA" sz="2400" b="0" kern="1200" dirty="0" err="1" smtClean="0"/>
            <a:t>البوغية</a:t>
          </a:r>
          <a:r>
            <a:rPr lang="ar-SA" sz="2400" b="0" kern="1200" dirty="0" smtClean="0"/>
            <a:t>.</a:t>
          </a:r>
          <a:endParaRPr lang="ar-SA" sz="2400" b="0" kern="1200" dirty="0"/>
        </a:p>
        <a:p>
          <a:pPr marL="228600" lvl="1" indent="-228600" algn="r" defTabSz="1066800" rtl="1">
            <a:lnSpc>
              <a:spcPct val="90000"/>
            </a:lnSpc>
            <a:spcBef>
              <a:spcPct val="0"/>
            </a:spcBef>
            <a:spcAft>
              <a:spcPct val="20000"/>
            </a:spcAft>
            <a:buChar char="••"/>
          </a:pPr>
          <a:r>
            <a:rPr lang="ar-SA" sz="2400" b="0" kern="1200" dirty="0" smtClean="0"/>
            <a:t>لدراسة أطوار الانقسام الاختزالي </a:t>
          </a:r>
          <a:r>
            <a:rPr lang="en-GB" sz="2400" b="0" kern="1200" dirty="0" smtClean="0"/>
            <a:t>Meiosis</a:t>
          </a:r>
          <a:r>
            <a:rPr lang="ar-SA" sz="2400" b="0" kern="1200" dirty="0" smtClean="0"/>
            <a:t> التي تحدث داخل الخلايا الجنسية مثل حبوب اللقاح (</a:t>
          </a:r>
          <a:r>
            <a:rPr lang="ar-SA" sz="2400" b="0" kern="1200" dirty="0" err="1" smtClean="0"/>
            <a:t>المتك</a:t>
          </a:r>
          <a:r>
            <a:rPr lang="ar-SA" sz="2400" b="0" kern="1200" dirty="0" smtClean="0"/>
            <a:t>)</a:t>
          </a:r>
          <a:endParaRPr lang="ar-SA" sz="2400" b="0" kern="1200" dirty="0"/>
        </a:p>
        <a:p>
          <a:pPr marL="228600" lvl="1" indent="-228600" algn="r" defTabSz="1066800" rtl="1">
            <a:lnSpc>
              <a:spcPct val="90000"/>
            </a:lnSpc>
            <a:spcBef>
              <a:spcPct val="0"/>
            </a:spcBef>
            <a:spcAft>
              <a:spcPct val="20000"/>
            </a:spcAft>
            <a:buChar char="••"/>
          </a:pPr>
          <a:r>
            <a:rPr lang="ar-SA" sz="2400" b="1" kern="1200" dirty="0" smtClean="0"/>
            <a:t>لدراسة الانقسام غير المباشر </a:t>
          </a:r>
          <a:r>
            <a:rPr lang="en-GB" sz="2400" b="1" kern="1200" dirty="0" smtClean="0"/>
            <a:t>Mitosis</a:t>
          </a:r>
          <a:r>
            <a:rPr lang="ar-SA" sz="2400" b="1" kern="1200" dirty="0" smtClean="0"/>
            <a:t> في القمم النامية (</a:t>
          </a:r>
          <a:r>
            <a:rPr lang="ar-SA" sz="2400" b="1" kern="1200" dirty="0" err="1" smtClean="0"/>
            <a:t>المرستيمات</a:t>
          </a:r>
          <a:r>
            <a:rPr lang="ar-SA" sz="2400" b="1" kern="1200" dirty="0" smtClean="0"/>
            <a:t>) للسيقان والجذور.(طريقة </a:t>
          </a:r>
          <a:r>
            <a:rPr lang="ar-SA" sz="2400" b="1" kern="1200" dirty="0" err="1" smtClean="0"/>
            <a:t>فولجين</a:t>
          </a:r>
          <a:r>
            <a:rPr lang="ar-SA" sz="2400" b="1" kern="1200" dirty="0" smtClean="0"/>
            <a:t>)</a:t>
          </a:r>
          <a:endParaRPr lang="ar-SA" sz="2400" b="1" kern="1200" dirty="0"/>
        </a:p>
      </dsp:txBody>
      <dsp:txXfrm>
        <a:off x="0" y="3094247"/>
        <a:ext cx="8229600" cy="14316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992803-CE10-4DCD-8A3B-284502E24D7C}">
      <dsp:nvSpPr>
        <dsp:cNvPr id="0" name=""/>
        <dsp:cNvSpPr/>
      </dsp:nvSpPr>
      <dsp:spPr>
        <a:xfrm>
          <a:off x="0" y="150300"/>
          <a:ext cx="8229600" cy="8424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r" defTabSz="1600200" rtl="1">
            <a:lnSpc>
              <a:spcPct val="90000"/>
            </a:lnSpc>
            <a:spcBef>
              <a:spcPct val="0"/>
            </a:spcBef>
            <a:spcAft>
              <a:spcPct val="35000"/>
            </a:spcAft>
          </a:pPr>
          <a:r>
            <a:rPr lang="ar-SA" sz="3600" kern="1200" dirty="0" smtClean="0"/>
            <a:t>هناك عدة تحضيرات لاستخدام طريقة الهرس ومنها :</a:t>
          </a:r>
          <a:endParaRPr lang="ar-SA" sz="3600" kern="1200" dirty="0"/>
        </a:p>
      </dsp:txBody>
      <dsp:txXfrm>
        <a:off x="41123" y="191423"/>
        <a:ext cx="8147354" cy="7601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CF3CAE-A7DE-44C9-B4C4-3685D40846F4}">
      <dsp:nvSpPr>
        <dsp:cNvPr id="0" name=""/>
        <dsp:cNvSpPr/>
      </dsp:nvSpPr>
      <dsp:spPr>
        <a:xfrm>
          <a:off x="0" y="0"/>
          <a:ext cx="8186766" cy="469742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r" defTabSz="1955800" rtl="1">
            <a:lnSpc>
              <a:spcPct val="90000"/>
            </a:lnSpc>
            <a:spcBef>
              <a:spcPct val="0"/>
            </a:spcBef>
            <a:spcAft>
              <a:spcPct val="35000"/>
            </a:spcAft>
          </a:pPr>
          <a:r>
            <a:rPr lang="ar-SA" sz="4400" b="1" kern="1200" dirty="0" smtClean="0"/>
            <a:t>طريقة </a:t>
          </a:r>
          <a:r>
            <a:rPr lang="ar-SA" sz="4400" b="1" kern="1200" dirty="0" err="1" smtClean="0"/>
            <a:t>فولجين</a:t>
          </a:r>
          <a:r>
            <a:rPr lang="ar-SA" sz="4400" b="1" kern="1200" dirty="0" smtClean="0"/>
            <a:t> </a:t>
          </a:r>
          <a:r>
            <a:rPr lang="en-US" sz="4400" b="1" kern="1200" dirty="0" err="1" smtClean="0"/>
            <a:t>Feulgen</a:t>
          </a:r>
          <a:r>
            <a:rPr lang="en-US" sz="4400" b="1" kern="1200" dirty="0" smtClean="0"/>
            <a:t> method </a:t>
          </a:r>
          <a:r>
            <a:rPr lang="ar-SA" sz="4400" b="1" kern="1200" dirty="0" smtClean="0"/>
            <a:t> لدراسة الانقسام غير المباشر </a:t>
          </a:r>
          <a:r>
            <a:rPr lang="en-GB" sz="4400" b="1" kern="1200" dirty="0" smtClean="0"/>
            <a:t>Mitosis</a:t>
          </a:r>
          <a:r>
            <a:rPr lang="ar-SA" sz="4400" b="1" kern="1200" dirty="0" smtClean="0"/>
            <a:t> في القمم النامية (</a:t>
          </a:r>
          <a:r>
            <a:rPr lang="ar-SA" sz="4400" b="1" kern="1200" dirty="0" err="1" smtClean="0"/>
            <a:t>المرستيمات</a:t>
          </a:r>
          <a:r>
            <a:rPr lang="ar-SA" sz="4400" b="1" kern="1200" dirty="0" smtClean="0"/>
            <a:t>) للسيقان والجذور.</a:t>
          </a:r>
          <a:endParaRPr lang="en-US" sz="4400" b="1" kern="1200" dirty="0"/>
        </a:p>
      </dsp:txBody>
      <dsp:txXfrm>
        <a:off x="2107095" y="0"/>
        <a:ext cx="6079670" cy="4697427"/>
      </dsp:txXfrm>
    </dsp:sp>
    <dsp:sp modelId="{E8F63EB0-5EFD-4D03-BF36-35964B2F71B7}">
      <dsp:nvSpPr>
        <dsp:cNvPr id="0" name=""/>
        <dsp:cNvSpPr/>
      </dsp:nvSpPr>
      <dsp:spPr>
        <a:xfrm>
          <a:off x="469742" y="469742"/>
          <a:ext cx="1637353" cy="375794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7FD38B-26DA-42F3-AF59-F38BD07652D9}">
      <dsp:nvSpPr>
        <dsp:cNvPr id="0" name=""/>
        <dsp:cNvSpPr/>
      </dsp:nvSpPr>
      <dsp:spPr>
        <a:xfrm>
          <a:off x="0" y="7852"/>
          <a:ext cx="8229600" cy="11272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r" defTabSz="2089150" rtl="1">
            <a:lnSpc>
              <a:spcPct val="90000"/>
            </a:lnSpc>
            <a:spcBef>
              <a:spcPct val="0"/>
            </a:spcBef>
            <a:spcAft>
              <a:spcPct val="35000"/>
            </a:spcAft>
          </a:pPr>
          <a:r>
            <a:rPr lang="ar-SA" sz="4700" kern="1200" dirty="0" smtClean="0"/>
            <a:t>طريق </a:t>
          </a:r>
          <a:r>
            <a:rPr lang="ar-SA" sz="4700" kern="1200" dirty="0" err="1" smtClean="0"/>
            <a:t>فولجين</a:t>
          </a:r>
          <a:r>
            <a:rPr lang="ar-SA" sz="4700" kern="1200" dirty="0" smtClean="0"/>
            <a:t> </a:t>
          </a:r>
          <a:r>
            <a:rPr lang="en-US" sz="4700" kern="1200" dirty="0" err="1" smtClean="0"/>
            <a:t>Feulgen</a:t>
          </a:r>
          <a:r>
            <a:rPr lang="en-US" sz="4700" kern="1200" dirty="0" smtClean="0"/>
            <a:t> method</a:t>
          </a:r>
          <a:endParaRPr lang="ar-SA" sz="4700" kern="1200" dirty="0"/>
        </a:p>
      </dsp:txBody>
      <dsp:txXfrm>
        <a:off x="55030" y="62882"/>
        <a:ext cx="8119540" cy="10172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30/05/1438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30/05/1438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6.xml"/><Relationship Id="rId7" Type="http://schemas.openxmlformats.org/officeDocument/2006/relationships/image" Target="../media/image2.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طرق تحضير العينات النباتية </a:t>
            </a:r>
            <a:r>
              <a:rPr lang="ar-SA" dirty="0" err="1" smtClean="0"/>
              <a:t>المجهرية</a:t>
            </a:r>
            <a:r>
              <a:rPr lang="ar-SA" dirty="0" smtClean="0"/>
              <a:t> وتطبيقاتها</a:t>
            </a:r>
            <a:endParaRPr lang="ar-SA" dirty="0"/>
          </a:p>
        </p:txBody>
      </p:sp>
      <p:sp>
        <p:nvSpPr>
          <p:cNvPr id="3" name="عنوان فرعي 2"/>
          <p:cNvSpPr>
            <a:spLocks noGrp="1"/>
          </p:cNvSpPr>
          <p:nvPr>
            <p:ph type="subTitle" idx="1"/>
          </p:nvPr>
        </p:nvSpPr>
        <p:spPr/>
        <p:txBody>
          <a:bodyPr/>
          <a:lstStyle/>
          <a:p>
            <a:r>
              <a:rPr lang="ar-SA" dirty="0" smtClean="0"/>
              <a:t>213 نبت</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normAutofit/>
          </a:bodyPr>
          <a:lstStyle/>
          <a:p>
            <a:r>
              <a:rPr lang="ar-SA" dirty="0" smtClean="0"/>
              <a:t>5. الهرس                    </a:t>
            </a:r>
            <a:r>
              <a:rPr lang="en-US" dirty="0" smtClean="0"/>
              <a:t>Squashing </a:t>
            </a:r>
            <a:endParaRPr lang="ar-SA" dirty="0"/>
          </a:p>
        </p:txBody>
      </p:sp>
      <p:sp>
        <p:nvSpPr>
          <p:cNvPr id="3" name="عنصر نائب للمحتوى 2"/>
          <p:cNvSpPr>
            <a:spLocks noGrp="1"/>
          </p:cNvSpPr>
          <p:nvPr>
            <p:ph sz="half" idx="1"/>
          </p:nvPr>
        </p:nvSpPr>
        <p:spPr>
          <a:xfrm>
            <a:off x="251520" y="1052736"/>
            <a:ext cx="4210080" cy="5400600"/>
          </a:xfrm>
        </p:spPr>
        <p:style>
          <a:lnRef idx="2">
            <a:schemeClr val="accent2"/>
          </a:lnRef>
          <a:fillRef idx="1">
            <a:schemeClr val="lt1"/>
          </a:fillRef>
          <a:effectRef idx="0">
            <a:schemeClr val="accent2"/>
          </a:effectRef>
          <a:fontRef idx="minor">
            <a:schemeClr val="dk1"/>
          </a:fontRef>
        </p:style>
        <p:txBody>
          <a:bodyPr>
            <a:noAutofit/>
          </a:bodyPr>
          <a:lstStyle/>
          <a:p>
            <a:pPr marL="514350" indent="-514350">
              <a:buFont typeface="+mj-lt"/>
              <a:buAutoNum type="arabicPeriod" startAt="3"/>
            </a:pPr>
            <a:r>
              <a:rPr lang="ar-SA" sz="2000" dirty="0" smtClean="0"/>
              <a:t>توضع الشريحة بين ورقتي ترشيح ويوضع الابهام على الغطاء فوق ورقة الترشيح ثم يضغط برفق وبشكل عمودي على الغطاء حتى لاينزلق الغطاء فيسبب تلف للخلايا, ويقصد من عملية الضغط هذه فرد الخلايا جيدا والتخلص من الحمض الزائد بواسطة ورق الترشيح</a:t>
            </a:r>
            <a:r>
              <a:rPr lang="ar-SA" sz="2000" dirty="0" smtClean="0"/>
              <a:t>.</a:t>
            </a:r>
          </a:p>
          <a:p>
            <a:pPr marL="514350" indent="-514350">
              <a:buFont typeface="+mj-lt"/>
              <a:buAutoNum type="arabicPeriod" startAt="3"/>
            </a:pPr>
            <a:endParaRPr lang="ar-SA" sz="2000" dirty="0" smtClean="0"/>
          </a:p>
          <a:p>
            <a:pPr marL="514350" indent="-514350">
              <a:buFont typeface="+mj-lt"/>
              <a:buAutoNum type="arabicPeriod" startAt="3"/>
            </a:pPr>
            <a:r>
              <a:rPr lang="ar-SA" sz="2000" dirty="0" smtClean="0"/>
              <a:t>ولان </a:t>
            </a:r>
            <a:r>
              <a:rPr lang="ar-SA" sz="2000" dirty="0" err="1" smtClean="0"/>
              <a:t>اصبحت</a:t>
            </a:r>
            <a:r>
              <a:rPr lang="ar-SA" sz="2000" dirty="0" smtClean="0"/>
              <a:t> </a:t>
            </a:r>
            <a:r>
              <a:rPr lang="ar-SA" sz="2000" dirty="0" err="1" smtClean="0"/>
              <a:t>الشريحه</a:t>
            </a:r>
            <a:r>
              <a:rPr lang="ar-SA" sz="2000" dirty="0" smtClean="0"/>
              <a:t> </a:t>
            </a:r>
            <a:r>
              <a:rPr lang="ar-SA" sz="2000" dirty="0" err="1" smtClean="0"/>
              <a:t>جاهزه</a:t>
            </a:r>
            <a:r>
              <a:rPr lang="ar-SA" sz="2000" dirty="0" smtClean="0"/>
              <a:t> للفحص وهذا يعتبر تحضير </a:t>
            </a:r>
            <a:r>
              <a:rPr lang="ar-SA" sz="2000" dirty="0" err="1" smtClean="0"/>
              <a:t>موقت</a:t>
            </a:r>
            <a:r>
              <a:rPr lang="ar-SA" sz="2000" dirty="0" smtClean="0"/>
              <a:t> ويمكن تتبع مراحل الانقسام غير المباشر . </a:t>
            </a:r>
            <a:endParaRPr lang="ar-SA" sz="2000" dirty="0"/>
          </a:p>
        </p:txBody>
      </p:sp>
      <p:sp>
        <p:nvSpPr>
          <p:cNvPr id="4" name="عنصر نائب للمحتوى 3"/>
          <p:cNvSpPr>
            <a:spLocks noGrp="1"/>
          </p:cNvSpPr>
          <p:nvPr>
            <p:ph sz="half" idx="2"/>
          </p:nvPr>
        </p:nvSpPr>
        <p:spPr>
          <a:xfrm>
            <a:off x="4500562" y="1071546"/>
            <a:ext cx="4357718" cy="5381790"/>
          </a:xfrm>
        </p:spPr>
        <p:style>
          <a:lnRef idx="2">
            <a:schemeClr val="accent2"/>
          </a:lnRef>
          <a:fillRef idx="1">
            <a:schemeClr val="lt1"/>
          </a:fillRef>
          <a:effectRef idx="0">
            <a:schemeClr val="accent2"/>
          </a:effectRef>
          <a:fontRef idx="minor">
            <a:schemeClr val="dk1"/>
          </a:fontRef>
        </p:style>
        <p:txBody>
          <a:bodyPr>
            <a:noAutofit/>
          </a:bodyPr>
          <a:lstStyle/>
          <a:p>
            <a:pPr marL="514350" indent="-514350">
              <a:buFont typeface="+mj-lt"/>
              <a:buAutoNum type="arabicPeriod"/>
            </a:pPr>
            <a:r>
              <a:rPr lang="ar-SA" sz="2000" dirty="0" smtClean="0"/>
              <a:t>بعد تمام عملية الصبغ السابقة توخذ شريحة زجاجية نظيفة ثم يوضع في وسطها </a:t>
            </a:r>
            <a:r>
              <a:rPr lang="ar-SA" sz="2000" dirty="0" smtClean="0"/>
              <a:t>ق</a:t>
            </a:r>
            <a:r>
              <a:rPr lang="ar-SA" sz="2000" dirty="0"/>
              <a:t>ط</a:t>
            </a:r>
            <a:r>
              <a:rPr lang="ar-SA" sz="2000" dirty="0" smtClean="0"/>
              <a:t>رة صغيرة </a:t>
            </a:r>
            <a:r>
              <a:rPr lang="ar-SA" sz="2000" dirty="0" smtClean="0"/>
              <a:t>من حمض الخليك تركيزة 45% ينقل اليها جذر واحد من الجذور المصبوغة بواسطة ملقط تشريح وبأستخدام موس او طرف ابرة تشريح يقطع الجزء المصبوغ من قمة الجذر والتي قد يصل طولها الى 4مم</a:t>
            </a:r>
            <a:r>
              <a:rPr lang="ar-SA" sz="2000" dirty="0" smtClean="0"/>
              <a:t>.</a:t>
            </a:r>
          </a:p>
          <a:p>
            <a:pPr marL="514350" indent="-514350">
              <a:buFont typeface="+mj-lt"/>
              <a:buAutoNum type="arabicPeriod"/>
            </a:pPr>
            <a:endParaRPr lang="ar-SA" sz="2000" dirty="0" smtClean="0"/>
          </a:p>
          <a:p>
            <a:pPr marL="514350" indent="-514350">
              <a:buFont typeface="+mj-lt"/>
              <a:buAutoNum type="arabicPeriod"/>
            </a:pPr>
            <a:r>
              <a:rPr lang="ar-SA" sz="2000" dirty="0" err="1" smtClean="0"/>
              <a:t>يوخذ</a:t>
            </a:r>
            <a:r>
              <a:rPr lang="ar-SA" sz="2000" dirty="0" smtClean="0"/>
              <a:t> غطاء شريحة زجاجي </a:t>
            </a:r>
            <a:r>
              <a:rPr lang="en-GB" sz="2000" dirty="0" smtClean="0"/>
              <a:t>Cover Slide</a:t>
            </a:r>
            <a:r>
              <a:rPr lang="ar-SA" sz="2000" dirty="0" smtClean="0"/>
              <a:t> نظيف وتوضع </a:t>
            </a:r>
            <a:r>
              <a:rPr lang="ar-SA" sz="2000" dirty="0" err="1" smtClean="0"/>
              <a:t>احدى</a:t>
            </a:r>
            <a:r>
              <a:rPr lang="ar-SA" sz="2000" dirty="0" smtClean="0"/>
              <a:t> </a:t>
            </a:r>
            <a:r>
              <a:rPr lang="ar-SA" sz="2000" dirty="0" err="1" smtClean="0"/>
              <a:t>حوافة</a:t>
            </a:r>
            <a:r>
              <a:rPr lang="ar-SA" sz="2000" dirty="0" smtClean="0"/>
              <a:t> على الشريحة بجوار العينة المهروسة ثم يوضع الجانب </a:t>
            </a:r>
            <a:r>
              <a:rPr lang="ar-SA" sz="2000" dirty="0" err="1" smtClean="0"/>
              <a:t>الاخر</a:t>
            </a:r>
            <a:r>
              <a:rPr lang="ar-SA" sz="2000" dirty="0" smtClean="0"/>
              <a:t> على طرف </a:t>
            </a:r>
            <a:r>
              <a:rPr lang="ar-SA" sz="2000" dirty="0" err="1" smtClean="0"/>
              <a:t>ابرة</a:t>
            </a:r>
            <a:r>
              <a:rPr lang="ar-SA" sz="2000" dirty="0" smtClean="0"/>
              <a:t> </a:t>
            </a:r>
            <a:r>
              <a:rPr lang="ar-SA" sz="2000" dirty="0" err="1" smtClean="0"/>
              <a:t>اتشريح</a:t>
            </a:r>
            <a:r>
              <a:rPr lang="ar-SA" sz="2000" dirty="0" smtClean="0"/>
              <a:t> ثم ينزل الغطاء تدريجيا على العينة حتى </a:t>
            </a:r>
            <a:r>
              <a:rPr lang="ar-SA" sz="2000" dirty="0" err="1" smtClean="0"/>
              <a:t>لاتتكون</a:t>
            </a:r>
            <a:r>
              <a:rPr lang="ar-SA" sz="2000" dirty="0" smtClean="0"/>
              <a:t> فقاعات هوائية بين الشريحة والغطاء.</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7988" t="28731" r="15419"/>
          <a:stretch/>
        </p:blipFill>
        <p:spPr>
          <a:xfrm>
            <a:off x="179512" y="4725143"/>
            <a:ext cx="4464496" cy="201416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OnionMitosisLabeled.jpg"/>
          <p:cNvPicPr>
            <a:picLocks noChangeAspect="1"/>
          </p:cNvPicPr>
          <p:nvPr/>
        </p:nvPicPr>
        <p:blipFill>
          <a:blip r:embed="rId2"/>
          <a:stretch>
            <a:fillRect/>
          </a:stretch>
        </p:blipFill>
        <p:spPr>
          <a:xfrm>
            <a:off x="1071538" y="785794"/>
            <a:ext cx="7072362" cy="550072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0"/>
            <a:ext cx="9144000" cy="6858000"/>
          </a:xfrm>
          <a:prstGeom prst="rect">
            <a:avLst/>
          </a:prstGeom>
        </p:spPr>
      </p:pic>
    </p:spTree>
    <p:extLst>
      <p:ext uri="{BB962C8B-B14F-4D97-AF65-F5344CB8AC3E}">
        <p14:creationId xmlns:p14="http://schemas.microsoft.com/office/powerpoint/2010/main" val="3046460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pPr algn="r"/>
            <a:r>
              <a:rPr lang="ar-SA" sz="3600" dirty="0" smtClean="0"/>
              <a:t>يختلف تحضير العينات النباتية </a:t>
            </a:r>
            <a:r>
              <a:rPr lang="ar-SA" sz="3600" dirty="0" err="1" smtClean="0"/>
              <a:t>المجهرية</a:t>
            </a:r>
            <a:r>
              <a:rPr lang="ar-SA" sz="3600" dirty="0" smtClean="0"/>
              <a:t> باختلاف أحجام النباتات ودرجة تعقيد تراكيب أجسامها,وهماك عدة طرق منها:</a:t>
            </a:r>
            <a:endParaRPr lang="ar-SA" dirty="0"/>
          </a:p>
        </p:txBody>
      </p:sp>
      <p:graphicFrame>
        <p:nvGraphicFramePr>
          <p:cNvPr id="6" name="عنصر نائب للمحتوى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عنصر نائب للمحتوى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عنصر نائب للمحتوى 6"/>
          <p:cNvGraphicFramePr>
            <a:graphicFrameLocks noGrp="1"/>
          </p:cNvGraphicFramePr>
          <p:nvPr>
            <p:ph idx="1"/>
            <p:extLst>
              <p:ext uri="{D42A27DB-BD31-4B8C-83A1-F6EECF244321}">
                <p14:modId xmlns:p14="http://schemas.microsoft.com/office/powerpoint/2010/main" val="203530426"/>
              </p:ext>
            </p:extLst>
          </p:nvPr>
        </p:nvGraphicFramePr>
        <p:xfrm>
          <a:off x="500034" y="1428736"/>
          <a:ext cx="8186766" cy="469742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6"/>
          <p:cNvSpPr/>
          <p:nvPr/>
        </p:nvSpPr>
        <p:spPr>
          <a:xfrm>
            <a:off x="467544" y="1500174"/>
            <a:ext cx="7962076" cy="954107"/>
          </a:xfrm>
          <a:prstGeom prst="rect">
            <a:avLst/>
          </a:prstGeom>
        </p:spPr>
        <p:txBody>
          <a:bodyPr wrap="square">
            <a:spAutoFit/>
          </a:bodyPr>
          <a:lstStyle/>
          <a:p>
            <a:pPr>
              <a:buNone/>
            </a:pPr>
            <a:r>
              <a:rPr lang="ar-SA" sz="2800" dirty="0" smtClean="0"/>
              <a:t>نستخدم فيها جذور البصل لأنها </a:t>
            </a:r>
            <a:r>
              <a:rPr lang="ar-SA" sz="2800" dirty="0" err="1" smtClean="0"/>
              <a:t>تعتبرافضل</a:t>
            </a:r>
            <a:r>
              <a:rPr lang="ar-SA" sz="2800" dirty="0" smtClean="0"/>
              <a:t> العينات للدراسة عند المبتدئ لسهولة تحضيرها ومن ثم سهولة فحصها.</a:t>
            </a: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6814" y="3501008"/>
            <a:ext cx="2667185" cy="2455971"/>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63753" y="3501008"/>
            <a:ext cx="1801789" cy="2717219"/>
          </a:xfrm>
          <a:prstGeom prst="rect">
            <a:avLst/>
          </a:prstGeom>
        </p:spPr>
      </p:pic>
      <p:sp>
        <p:nvSpPr>
          <p:cNvPr id="5" name="Right Arrow 4"/>
          <p:cNvSpPr/>
          <p:nvPr/>
        </p:nvSpPr>
        <p:spPr>
          <a:xfrm>
            <a:off x="5319024" y="4814462"/>
            <a:ext cx="1062000" cy="660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9">
            <a:extLst>
              <a:ext uri="{28A0092B-C50C-407E-A947-70E740481C1C}">
                <a14:useLocalDpi xmlns:a14="http://schemas.microsoft.com/office/drawing/2010/main" val="0"/>
              </a:ext>
            </a:extLst>
          </a:blip>
          <a:srcRect l="16208" t="38" r="16208" b="-38"/>
          <a:stretch/>
        </p:blipFill>
        <p:spPr>
          <a:xfrm>
            <a:off x="254616" y="2874738"/>
            <a:ext cx="2831011" cy="3141732"/>
          </a:xfrm>
          <a:prstGeom prst="rect">
            <a:avLst/>
          </a:prstGeom>
        </p:spPr>
      </p:pic>
      <p:sp>
        <p:nvSpPr>
          <p:cNvPr id="11" name="Curved Up Arrow 10"/>
          <p:cNvSpPr/>
          <p:nvPr/>
        </p:nvSpPr>
        <p:spPr>
          <a:xfrm>
            <a:off x="2423607" y="5956979"/>
            <a:ext cx="1368152" cy="74614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ar-SA" dirty="0" smtClean="0"/>
              <a:t>1. إنبات الجذور    </a:t>
            </a:r>
            <a:r>
              <a:rPr lang="en-US" dirty="0" smtClean="0"/>
              <a:t>Root germination </a:t>
            </a:r>
            <a:endParaRPr lang="ar-SA" dirty="0"/>
          </a:p>
        </p:txBody>
      </p:sp>
      <p:sp>
        <p:nvSpPr>
          <p:cNvPr id="4" name="عنصر نائب للمحتوى 2"/>
          <p:cNvSpPr>
            <a:spLocks noGrp="1"/>
          </p:cNvSpPr>
          <p:nvPr>
            <p:ph idx="1"/>
          </p:nvPr>
        </p:nvSpPr>
        <p:spPr>
          <a:xfrm>
            <a:off x="3500430" y="1571612"/>
            <a:ext cx="5257808" cy="4525963"/>
          </a:xfrm>
        </p:spPr>
        <p:txBody>
          <a:bodyPr>
            <a:normAutofit/>
          </a:bodyPr>
          <a:lstStyle/>
          <a:p>
            <a:pPr marL="514350" indent="-514350" algn="just">
              <a:buNone/>
            </a:pPr>
            <a:r>
              <a:rPr lang="ar-SA" dirty="0" smtClean="0"/>
              <a:t>تستحث الساق القرصية لنبات البصل على إنتاج </a:t>
            </a:r>
            <a:r>
              <a:rPr lang="ar-SA" dirty="0" smtClean="0"/>
              <a:t>الجذور</a:t>
            </a:r>
            <a:r>
              <a:rPr lang="en-US" dirty="0" smtClean="0"/>
              <a:t> </a:t>
            </a:r>
            <a:r>
              <a:rPr lang="ar-SA" dirty="0" smtClean="0"/>
              <a:t>وذلك </a:t>
            </a:r>
            <a:r>
              <a:rPr lang="ar-SA" dirty="0" smtClean="0"/>
              <a:t>بوضع الأبصال في أوعية زجاجية مليئة بالماء المقطر بحيث تكون الساق القرصية دائما مغمورة في الماء وللحصول على جذور مناسبة في الطول تستغرق العملية وقتا يتراوح بين 3-5 أيام حسب درجة الحرارة.</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58962"/>
            <a:ext cx="2828925"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pPr algn="r"/>
            <a:r>
              <a:rPr lang="ar-SA" dirty="0" smtClean="0"/>
              <a:t>2. القتل والتثبيت</a:t>
            </a:r>
            <a:r>
              <a:rPr lang="ar-SA" dirty="0"/>
              <a:t> </a:t>
            </a:r>
            <a:r>
              <a:rPr lang="en-US" dirty="0" smtClean="0"/>
              <a:t>Killing and fixation</a:t>
            </a:r>
            <a:endParaRPr lang="ar-SA" dirty="0"/>
          </a:p>
        </p:txBody>
      </p:sp>
      <p:sp>
        <p:nvSpPr>
          <p:cNvPr id="3" name="عنصر نائب للمحتوى 2"/>
          <p:cNvSpPr>
            <a:spLocks noGrp="1"/>
          </p:cNvSpPr>
          <p:nvPr>
            <p:ph idx="1"/>
          </p:nvPr>
        </p:nvSpPr>
        <p:spPr/>
        <p:txBody>
          <a:bodyPr>
            <a:normAutofit fontScale="92500"/>
          </a:bodyPr>
          <a:lstStyle/>
          <a:p>
            <a:pPr marL="514350" indent="-514350">
              <a:buFont typeface="+mj-lt"/>
              <a:buAutoNum type="arabicPeriod"/>
            </a:pPr>
            <a:r>
              <a:rPr lang="ar-SA" dirty="0" smtClean="0"/>
              <a:t>تقطع القمم النامية لجذور البصل بطول 1-1.5 سم</a:t>
            </a:r>
          </a:p>
          <a:p>
            <a:pPr marL="514350" indent="-514350">
              <a:buFont typeface="+mj-lt"/>
              <a:buAutoNum type="arabicPeriod"/>
            </a:pPr>
            <a:r>
              <a:rPr lang="ar-SA" dirty="0" smtClean="0"/>
              <a:t>تغسل الجذور المقطوعة بماء مقطر جيدا للتخلص من أي مواد عالقة </a:t>
            </a:r>
            <a:r>
              <a:rPr lang="ar-SA" dirty="0" err="1" smtClean="0"/>
              <a:t>بها</a:t>
            </a:r>
            <a:r>
              <a:rPr lang="ar-SA" dirty="0" smtClean="0"/>
              <a:t>.</a:t>
            </a:r>
          </a:p>
          <a:p>
            <a:pPr marL="514350" indent="-514350">
              <a:buFont typeface="+mj-lt"/>
              <a:buAutoNum type="arabicPeriod"/>
            </a:pPr>
            <a:r>
              <a:rPr lang="ar-SA" dirty="0" smtClean="0"/>
              <a:t>توضع الجذور في محلول مثبت يتكون من </a:t>
            </a:r>
            <a:r>
              <a:rPr lang="en-US" dirty="0" smtClean="0"/>
              <a:t>:</a:t>
            </a:r>
          </a:p>
          <a:p>
            <a:pPr marL="0" indent="0">
              <a:buNone/>
            </a:pPr>
            <a:r>
              <a:rPr lang="en-US" dirty="0"/>
              <a:t> </a:t>
            </a:r>
            <a:r>
              <a:rPr lang="ar-SA" b="1" dirty="0" smtClean="0">
                <a:solidFill>
                  <a:srgbClr val="FF0000"/>
                </a:solidFill>
              </a:rPr>
              <a:t>الكحول </a:t>
            </a:r>
            <a:r>
              <a:rPr lang="ar-SA" b="1" dirty="0" smtClean="0">
                <a:solidFill>
                  <a:srgbClr val="FF0000"/>
                </a:solidFill>
              </a:rPr>
              <a:t>الايثيلي 7% وحمض الخليك الثلجي (بنسبة 3:1 بالحجم) </a:t>
            </a:r>
            <a:endParaRPr lang="en-US" b="1" dirty="0" smtClean="0">
              <a:solidFill>
                <a:srgbClr val="FF0000"/>
              </a:solidFill>
            </a:endParaRPr>
          </a:p>
          <a:p>
            <a:pPr marL="0" indent="0">
              <a:buNone/>
            </a:pPr>
            <a:r>
              <a:rPr lang="ar-SA" dirty="0" smtClean="0"/>
              <a:t>وذلك </a:t>
            </a:r>
            <a:r>
              <a:rPr lang="ar-SA" dirty="0" smtClean="0"/>
              <a:t>لفترة تتراوح من 12 ساعة إلى 24 ساعة قبل عملية التثبيت.</a:t>
            </a:r>
          </a:p>
          <a:p>
            <a:pPr marL="571500" indent="-571500">
              <a:buFont typeface="+mj-lt"/>
              <a:buAutoNum type="arabicPeriod" startAt="4"/>
            </a:pPr>
            <a:r>
              <a:rPr lang="ar-SA" dirty="0" smtClean="0"/>
              <a:t>تغسل الجذور مرتين على الأقل بالماء المقطر للتخلص من أثار للمثبت.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ar-SA" dirty="0" smtClean="0"/>
              <a:t>3. التحليل </a:t>
            </a:r>
            <a:r>
              <a:rPr lang="en-US" dirty="0" smtClean="0"/>
              <a:t>Hydrolysis                  </a:t>
            </a:r>
            <a:endParaRPr lang="ar-SA" dirty="0"/>
          </a:p>
        </p:txBody>
      </p:sp>
      <p:sp>
        <p:nvSpPr>
          <p:cNvPr id="3" name="عنصر نائب للمحتوى 2"/>
          <p:cNvSpPr>
            <a:spLocks noGrp="1"/>
          </p:cNvSpPr>
          <p:nvPr>
            <p:ph sz="half" idx="1"/>
          </p:nvPr>
        </p:nvSpPr>
        <p:spPr>
          <a:xfrm>
            <a:off x="457200" y="1600200"/>
            <a:ext cx="4114800" cy="4781128"/>
          </a:xfrm>
        </p:spPr>
        <p:txBody>
          <a:bodyPr>
            <a:normAutofit fontScale="85000" lnSpcReduction="10000"/>
          </a:bodyPr>
          <a:lstStyle/>
          <a:p>
            <a:pPr marL="514350" indent="-514350">
              <a:buNone/>
            </a:pPr>
            <a:r>
              <a:rPr lang="ar-SA" dirty="0" smtClean="0"/>
              <a:t>تنقل الجذور الى انبوبة اختبار </a:t>
            </a:r>
            <a:r>
              <a:rPr lang="ar-SA" dirty="0" smtClean="0"/>
              <a:t>تحتوي</a:t>
            </a:r>
            <a:r>
              <a:rPr lang="en-US" dirty="0" smtClean="0"/>
              <a:t> </a:t>
            </a:r>
          </a:p>
          <a:p>
            <a:pPr marL="514350" indent="-514350">
              <a:buNone/>
            </a:pPr>
            <a:r>
              <a:rPr lang="ar-SA" dirty="0" smtClean="0"/>
              <a:t>على </a:t>
            </a:r>
            <a:r>
              <a:rPr lang="ar-SA" dirty="0" smtClean="0"/>
              <a:t>حمض الهيدروكلوريك </a:t>
            </a:r>
            <a:r>
              <a:rPr lang="ar-SA" dirty="0" smtClean="0"/>
              <a:t>عياري</a:t>
            </a:r>
            <a:endParaRPr lang="en-US" dirty="0" smtClean="0"/>
          </a:p>
          <a:p>
            <a:pPr marL="514350" indent="-514350">
              <a:buNone/>
            </a:pPr>
            <a:r>
              <a:rPr lang="ar-SA" dirty="0" smtClean="0"/>
              <a:t> </a:t>
            </a:r>
            <a:r>
              <a:rPr lang="en-GB" dirty="0" smtClean="0"/>
              <a:t>N </a:t>
            </a:r>
            <a:r>
              <a:rPr lang="en-GB" dirty="0" smtClean="0"/>
              <a:t>HCL</a:t>
            </a:r>
            <a:r>
              <a:rPr lang="ar-SA" dirty="0" smtClean="0"/>
              <a:t> </a:t>
            </a:r>
            <a:r>
              <a:rPr lang="ar-SA" dirty="0" smtClean="0"/>
              <a:t>ثم توضع في فرن او </a:t>
            </a:r>
            <a:r>
              <a:rPr lang="ar-SA" dirty="0" smtClean="0"/>
              <a:t>حمام</a:t>
            </a:r>
            <a:endParaRPr lang="en-US" dirty="0" smtClean="0"/>
          </a:p>
          <a:p>
            <a:pPr marL="514350" indent="-514350">
              <a:buNone/>
            </a:pPr>
            <a:r>
              <a:rPr lang="ar-SA" dirty="0" smtClean="0"/>
              <a:t> </a:t>
            </a:r>
            <a:r>
              <a:rPr lang="ar-SA" dirty="0" smtClean="0"/>
              <a:t>مائي على درجة 60م لمدة 12 </a:t>
            </a:r>
            <a:r>
              <a:rPr lang="ar-SA" dirty="0" smtClean="0"/>
              <a:t>دقيقة</a:t>
            </a:r>
            <a:endParaRPr lang="en-US" dirty="0" smtClean="0"/>
          </a:p>
          <a:p>
            <a:pPr marL="514350" indent="-514350">
              <a:buNone/>
            </a:pPr>
            <a:r>
              <a:rPr lang="ar-SA" dirty="0" smtClean="0"/>
              <a:t> </a:t>
            </a:r>
            <a:r>
              <a:rPr lang="ar-SA" dirty="0" smtClean="0"/>
              <a:t>فقط.</a:t>
            </a:r>
          </a:p>
          <a:p>
            <a:pPr>
              <a:buNone/>
            </a:pPr>
            <a:r>
              <a:rPr lang="ar-SA" b="1" dirty="0" smtClean="0">
                <a:solidFill>
                  <a:srgbClr val="FF0000"/>
                </a:solidFill>
              </a:rPr>
              <a:t>لماذا توضع في حمض؟</a:t>
            </a:r>
          </a:p>
          <a:p>
            <a:pPr>
              <a:buNone/>
            </a:pPr>
            <a:r>
              <a:rPr lang="ar-SA" dirty="0" smtClean="0"/>
              <a:t>الحمض يساعد على تفكك الخلايا </a:t>
            </a:r>
            <a:r>
              <a:rPr lang="ar-SA" dirty="0" smtClean="0"/>
              <a:t>عن</a:t>
            </a:r>
            <a:endParaRPr lang="en-US" dirty="0" smtClean="0"/>
          </a:p>
          <a:p>
            <a:pPr>
              <a:buNone/>
            </a:pPr>
            <a:r>
              <a:rPr lang="ar-SA" dirty="0" smtClean="0"/>
              <a:t> </a:t>
            </a:r>
            <a:r>
              <a:rPr lang="ar-SA" dirty="0" smtClean="0"/>
              <a:t>بعضها كما يهيئ الحمض النووي </a:t>
            </a:r>
            <a:endParaRPr lang="en-US" dirty="0" smtClean="0"/>
          </a:p>
          <a:p>
            <a:pPr>
              <a:buNone/>
            </a:pPr>
            <a:r>
              <a:rPr lang="en-GB" dirty="0" smtClean="0"/>
              <a:t>DNA</a:t>
            </a:r>
            <a:r>
              <a:rPr lang="ar-SA" dirty="0" smtClean="0"/>
              <a:t> </a:t>
            </a:r>
            <a:r>
              <a:rPr lang="ar-SA" dirty="0" smtClean="0"/>
              <a:t>للتحرر من مجموعة </a:t>
            </a:r>
            <a:r>
              <a:rPr lang="ar-SA" dirty="0" smtClean="0"/>
              <a:t>الالدهيد</a:t>
            </a:r>
            <a:endParaRPr lang="en-US" dirty="0" smtClean="0"/>
          </a:p>
          <a:p>
            <a:pPr>
              <a:buNone/>
            </a:pPr>
            <a:r>
              <a:rPr lang="ar-SA" dirty="0" smtClean="0"/>
              <a:t> </a:t>
            </a:r>
            <a:r>
              <a:rPr lang="ar-SA" dirty="0" smtClean="0"/>
              <a:t>الموجودة في السكر الخماسي </a:t>
            </a:r>
            <a:r>
              <a:rPr lang="ar-SA" dirty="0" smtClean="0"/>
              <a:t>المرتبط</a:t>
            </a:r>
            <a:endParaRPr lang="en-US" dirty="0" smtClean="0"/>
          </a:p>
          <a:p>
            <a:pPr>
              <a:buNone/>
            </a:pPr>
            <a:r>
              <a:rPr lang="ar-SA" dirty="0" smtClean="0"/>
              <a:t> </a:t>
            </a:r>
            <a:r>
              <a:rPr lang="ar-SA" dirty="0" smtClean="0"/>
              <a:t>به ليتمكن من التفاعل مع الصبغة المستخدمة فيما بعد.</a:t>
            </a:r>
            <a:endParaRPr lang="ar-SA"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9124" y="1524790"/>
            <a:ext cx="1984252" cy="116129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2708920"/>
            <a:ext cx="3888432" cy="388843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ar-SA" dirty="0" smtClean="0"/>
              <a:t>4. الصبغ                        </a:t>
            </a:r>
            <a:r>
              <a:rPr lang="en-US" dirty="0" smtClean="0"/>
              <a:t>Staining</a:t>
            </a:r>
            <a:endParaRPr lang="ar-SA" dirty="0"/>
          </a:p>
        </p:txBody>
      </p:sp>
      <p:sp>
        <p:nvSpPr>
          <p:cNvPr id="3" name="عنصر نائب للمحتوى 2"/>
          <p:cNvSpPr>
            <a:spLocks noGrp="1"/>
          </p:cNvSpPr>
          <p:nvPr>
            <p:ph sz="half" idx="1"/>
          </p:nvPr>
        </p:nvSpPr>
        <p:spPr/>
        <p:txBody>
          <a:bodyPr/>
          <a:lstStyle/>
          <a:p>
            <a:pPr>
              <a:buNone/>
            </a:pPr>
            <a:r>
              <a:rPr lang="ar-SA" dirty="0" smtClean="0"/>
              <a:t>تنقل الجذور من حمض </a:t>
            </a:r>
            <a:r>
              <a:rPr lang="ar-SA" dirty="0" err="1" smtClean="0"/>
              <a:t>الهيدروكلوريك</a:t>
            </a:r>
            <a:r>
              <a:rPr lang="ar-SA" dirty="0" smtClean="0"/>
              <a:t> ثم تغسل بالماء مرتين </a:t>
            </a:r>
            <a:r>
              <a:rPr lang="ar-SA" dirty="0" err="1" smtClean="0"/>
              <a:t>او</a:t>
            </a:r>
            <a:r>
              <a:rPr lang="ar-SA" dirty="0" smtClean="0"/>
              <a:t> ثلاثا حتى يتخلص من أثار الحمض تماما وتغمر بصبغة </a:t>
            </a:r>
            <a:r>
              <a:rPr lang="ar-SA" dirty="0" err="1" smtClean="0"/>
              <a:t>الفوشين</a:t>
            </a:r>
            <a:r>
              <a:rPr lang="ar-SA" dirty="0" smtClean="0"/>
              <a:t> القاعدي لفترة تتراوح بين 15-20 دقيقة في درجة حرارة الغرفة.بعد هذه الفترة نلاحظ تلون القمم النامية باللون البنفسجي الغامق.</a:t>
            </a:r>
            <a:endParaRPr lang="ar-SA"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556792"/>
            <a:ext cx="4320480" cy="4680520"/>
          </a:xfr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240</TotalTime>
  <Words>565</Words>
  <Application>Microsoft Office PowerPoint</Application>
  <PresentationFormat>On-screen Show (4:3)</PresentationFormat>
  <Paragraphs>48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سمة Office</vt:lpstr>
      <vt:lpstr>طرق تحضير العينات النباتية المجهرية وتطبيقاتها</vt:lpstr>
      <vt:lpstr>يختلف تحضير العينات النباتية المجهرية باختلاف أحجام النباتات ودرجة تعقيد تراكيب أجسامها,وهماك عدة طرق منها:</vt:lpstr>
      <vt:lpstr>PowerPoint Presentation</vt:lpstr>
      <vt:lpstr>PowerPoint Presentation</vt:lpstr>
      <vt:lpstr>PowerPoint Presentation</vt:lpstr>
      <vt:lpstr>1. إنبات الجذور    Root germination </vt:lpstr>
      <vt:lpstr>2. القتل والتثبيت Killing and fixation</vt:lpstr>
      <vt:lpstr>3. التحليل Hydrolysis                  </vt:lpstr>
      <vt:lpstr>4. الصبغ                        Staining</vt:lpstr>
      <vt:lpstr>5. الهرس                    Squashing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KCC</dc:creator>
  <cp:lastModifiedBy>Alanoud Talal Alfaghom</cp:lastModifiedBy>
  <cp:revision>19</cp:revision>
  <dcterms:modified xsi:type="dcterms:W3CDTF">2017-02-26T08:00:41Z</dcterms:modified>
</cp:coreProperties>
</file>