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7" r:id="rId2"/>
    <p:sldId id="258" r:id="rId3"/>
    <p:sldId id="260" r:id="rId4"/>
    <p:sldId id="261" r:id="rId5"/>
    <p:sldId id="286" r:id="rId6"/>
    <p:sldId id="263" r:id="rId7"/>
    <p:sldId id="265" r:id="rId8"/>
    <p:sldId id="268" r:id="rId9"/>
    <p:sldId id="270" r:id="rId10"/>
    <p:sldId id="272" r:id="rId11"/>
    <p:sldId id="274" r:id="rId12"/>
    <p:sldId id="276" r:id="rId13"/>
    <p:sldId id="287" r:id="rId14"/>
    <p:sldId id="279" r:id="rId15"/>
    <p:sldId id="280" r:id="rId16"/>
    <p:sldId id="282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60B14-FBEE-4D79-8138-B95933E57947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13641-F30D-498B-9C55-0B6A8B2331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6055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13641-F30D-498B-9C55-0B6A8B23311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023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6F8B-F239-4325-8C42-EC33D054538B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BCBBBB-3A75-4F4C-8E5F-74DAD34446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6F8B-F239-4325-8C42-EC33D054538B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BBB-3A75-4F4C-8E5F-74DAD3444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BCBBBB-3A75-4F4C-8E5F-74DAD34446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6F8B-F239-4325-8C42-EC33D054538B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6F8B-F239-4325-8C42-EC33D054538B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BCBBBB-3A75-4F4C-8E5F-74DAD34446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6F8B-F239-4325-8C42-EC33D054538B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BCBBBB-3A75-4F4C-8E5F-74DAD34446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F516F8B-F239-4325-8C42-EC33D054538B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CBBBB-3A75-4F4C-8E5F-74DAD34446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6F8B-F239-4325-8C42-EC33D054538B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BCBBBB-3A75-4F4C-8E5F-74DAD34446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6F8B-F239-4325-8C42-EC33D054538B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BCBBBB-3A75-4F4C-8E5F-74DAD3444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6F8B-F239-4325-8C42-EC33D054538B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BCBBBB-3A75-4F4C-8E5F-74DAD3444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BCBBBB-3A75-4F4C-8E5F-74DAD34446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6F8B-F239-4325-8C42-EC33D054538B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BCBBBB-3A75-4F4C-8E5F-74DAD34446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F516F8B-F239-4325-8C42-EC33D054538B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F516F8B-F239-4325-8C42-EC33D054538B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BCBBBB-3A75-4F4C-8E5F-74DAD34446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reastfeeding.about.com/od/breastfeedingbasics/g/lactoferrin.htm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28600"/>
            <a:ext cx="7772400" cy="64770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milk</a:t>
            </a:r>
            <a:endParaRPr lang="en-US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l" rtl="0">
              <a:buFont typeface="Wingdings" pitchFamily="2" charset="2"/>
              <a:buChar char="§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is the milk produced by the breast (or mammary glands) of a human female for her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infant.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l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l" rtl="0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milk contains a balance of nutrients that closely matches infant requirements for brain development, growth and a healthy immune system. Human milk also contains immunologic agents and other compounds that act against viruses,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bacteria.</a:t>
            </a:r>
          </a:p>
          <a:p>
            <a:pPr marL="82296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383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57200" y="514677"/>
            <a:ext cx="8382000" cy="565752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Proteins</a:t>
            </a:r>
            <a:endParaRPr lang="en-US" sz="3600" b="1" dirty="0" smtClean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Low">
              <a:defRPr/>
            </a:pP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Casein </a:t>
            </a:r>
          </a:p>
          <a:p>
            <a:pPr algn="justLow">
              <a:buFontTx/>
              <a:buChar char="•"/>
              <a:defRPr/>
            </a:pP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40% of human milk 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Low" eaLnBrk="0" hangingPunct="0">
              <a:buFontTx/>
              <a:buChar char="•"/>
              <a:defRPr/>
            </a:pP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80% of cow's milk .</a:t>
            </a:r>
          </a:p>
          <a:p>
            <a:pPr algn="justLow" eaLnBrk="0" hangingPunct="0">
              <a:buFontTx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Casein is present mostly as calcium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caseinate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Low" eaLnBrk="0" hangingPunct="0"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Low" eaLnBrk="0" hangingPunct="0">
              <a:buFontTx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principle protein of cow’s whey is B-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lactoglobulin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which represent 50-60 % of whey protein ( whey protein is all proteins other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than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casein)</a:t>
            </a:r>
          </a:p>
          <a:p>
            <a:pPr algn="justLow" eaLnBrk="0" hangingPunct="0">
              <a:buFontTx/>
              <a:buChar char="•"/>
              <a:defRPr/>
            </a:pP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Both human and cow's milk contain immunoglobulin's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which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account for about 10% of the  whey protein. </a:t>
            </a:r>
          </a:p>
          <a:p>
            <a:pPr algn="justLow" eaLnBrk="0" hangingPunct="0">
              <a:buFontTx/>
              <a:buChar char="•"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Low" eaLnBrk="0" hangingPunct="0"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Low" eaLnBrk="0" hangingPunct="0">
              <a:buFontTx/>
              <a:buChar char="•"/>
              <a:defRPr/>
            </a:pP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Milk contains a small amount of albumin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725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228600"/>
            <a:ext cx="8001000" cy="6400800"/>
          </a:xfrm>
        </p:spPr>
        <p:txBody>
          <a:bodyPr>
            <a:normAutofit fontScale="70000" lnSpcReduction="20000"/>
          </a:bodyPr>
          <a:lstStyle/>
          <a:p>
            <a:pPr algn="l" rtl="0">
              <a:buFontTx/>
              <a:buNone/>
            </a:pPr>
            <a:r>
              <a:rPr lang="en-US" sz="41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1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immunologic components: </a:t>
            </a:r>
          </a:p>
          <a:p>
            <a:pPr algn="l" rtl="0">
              <a:buFontTx/>
              <a:buNone/>
            </a:pPr>
            <a:r>
              <a:rPr lang="en-US" sz="41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Include</a:t>
            </a:r>
            <a:r>
              <a:rPr lang="en-US" sz="41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rtl="0">
              <a:buFontTx/>
              <a:buNone/>
            </a:pPr>
            <a:endParaRPr lang="en-US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Tx/>
              <a:buNone/>
            </a:pPr>
            <a:endParaRPr lang="en-US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Tx/>
              <a:buChar char="-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Immunoglobulins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Human milk contains all of the different antibodies (M, A, D, G, E), but secretory immunoglobulin A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sIgA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most abundant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FontTx/>
              <a:buChar char="-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lactoferrin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iron-binding protein.,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thus making it unavailable to pathogenic bacteria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Lactoferrin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stops E. coli from attaching to cells and helps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prevent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infant diarrhea.</a:t>
            </a:r>
            <a:endParaRPr lang="en-US" sz="2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Tx/>
              <a:buChar char="-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Tx/>
              <a:buChar char="-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lysozyme: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protects an infant against bacteria such as E. coli and Salmonella. The levels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lysozyme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the breast milk rise especially around the time babies begin eating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solid foods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The increase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lysozyme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helps to protect children from germs that can cause illness and diarrhea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Tx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82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533400" y="228600"/>
            <a:ext cx="7924800" cy="6400800"/>
          </a:xfrm>
        </p:spPr>
        <p:txBody>
          <a:bodyPr>
            <a:normAutofit/>
          </a:bodyPr>
          <a:lstStyle/>
          <a:p>
            <a:pPr algn="l">
              <a:buFontTx/>
              <a:buNone/>
            </a:pPr>
            <a:r>
              <a:rPr lang="en-US" sz="3300" b="1" i="1" u="sng" dirty="0" smtClean="0">
                <a:latin typeface="Times New Roman" pitchFamily="18" charset="0"/>
                <a:cs typeface="Times New Roman" pitchFamily="18" charset="0"/>
              </a:rPr>
              <a:t>Enzymes</a:t>
            </a:r>
            <a:r>
              <a:rPr lang="en-US" sz="3300" b="1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>
              <a:buFontTx/>
              <a:buNone/>
            </a:pPr>
            <a:r>
              <a:rPr lang="en-US" sz="2300" dirty="0" smtClean="0"/>
              <a:t>There are over 40 enzymes identified in breast milk. Some of the other active enzymes </a:t>
            </a:r>
            <a:endParaRPr lang="ar-SA" sz="2300" dirty="0" smtClean="0"/>
          </a:p>
          <a:p>
            <a:pPr algn="l">
              <a:buFontTx/>
              <a:buNone/>
            </a:pPr>
            <a:r>
              <a:rPr lang="en-US" sz="2300" dirty="0" smtClean="0"/>
              <a:t>include</a:t>
            </a:r>
            <a:r>
              <a:rPr lang="en-US" sz="2300" dirty="0" smtClean="0"/>
              <a:t> diastase, lactose </a:t>
            </a:r>
            <a:r>
              <a:rPr lang="en-US" sz="2300" dirty="0" err="1" smtClean="0"/>
              <a:t>synthetase</a:t>
            </a:r>
            <a:r>
              <a:rPr lang="en-US" sz="2300" dirty="0" smtClean="0"/>
              <a:t>, and </a:t>
            </a:r>
            <a:r>
              <a:rPr lang="en-US" sz="2300" dirty="0" err="1" smtClean="0"/>
              <a:t>lactoperoxidase</a:t>
            </a:r>
            <a:r>
              <a:rPr lang="en-US" sz="2300" dirty="0" smtClean="0"/>
              <a:t>.</a:t>
            </a:r>
            <a:endParaRPr lang="ar-SA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specific for the biosynthesis of milk in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None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mammary gland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lactose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synthetase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 rtl="0" fontAlgn="base"/>
            <a:r>
              <a:rPr lang="en-US" sz="33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Protease:</a:t>
            </a:r>
          </a:p>
          <a:p>
            <a:pPr algn="l" rtl="0" fontAlgn="base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Protease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speeds up the breakdown of proteins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419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09600"/>
            <a:ext cx="8991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u="sng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Vitamins: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 Fat soluble vitamin A, D E &amp; K</a:t>
            </a: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-Water soluble vitamins  in general are present, their content reflective of the mother’s diet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endParaRPr lang="en-US" sz="2800" dirty="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endParaRPr lang="en-US" sz="2800" dirty="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endParaRPr lang="en-US" sz="2800" dirty="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Leukocytes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with the transition from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colostrum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mature milk, the percentage of macrophages </a:t>
            </a:r>
            <a:endParaRPr lang="ar-SA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7924800" cy="6553200"/>
          </a:xfrm>
        </p:spPr>
        <p:txBody>
          <a:bodyPr/>
          <a:lstStyle/>
          <a:p>
            <a:pPr algn="l" rtl="0"/>
            <a:r>
              <a:rPr lang="en-US" sz="2800" b="1" i="1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Minerals: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</a:p>
          <a:p>
            <a:pPr algn="l" rtl="0"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 most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important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 </a:t>
            </a:r>
            <a:r>
              <a:rPr lang="en-US" sz="28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calcium, sodium, potassium and magnesium.</a:t>
            </a:r>
          </a:p>
          <a:p>
            <a:pPr algn="l" rtl="0">
              <a:buFontTx/>
              <a:buChar char="-"/>
            </a:pPr>
            <a:r>
              <a:rPr lang="en-US" sz="28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calcium </a:t>
            </a:r>
            <a:r>
              <a:rPr lang="en-US" sz="28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representing the predominating </a:t>
            </a:r>
            <a:r>
              <a:rPr lang="en-US" sz="28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mineral.</a:t>
            </a:r>
          </a:p>
          <a:p>
            <a:pPr algn="l" rtl="0">
              <a:buFontTx/>
              <a:buChar char="-"/>
            </a:pPr>
            <a:endParaRPr lang="en-US" sz="28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l" rtl="0">
              <a:lnSpc>
                <a:spcPct val="90000"/>
              </a:lnSpc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Lactose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sz="28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Is the principal carbohydrate of human milk</a:t>
            </a:r>
            <a:r>
              <a:rPr lang="en-US" sz="28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997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001000" cy="66294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buFontTx/>
              <a:buNone/>
            </a:pPr>
            <a:r>
              <a:rPr lang="en-US" sz="2800" b="1" i="1" u="sng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Lipids: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 More than 98% of the fat in breast milk is in the form of triglycerides.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 Short-chain fatty acids are only present in trace amounts.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  Oleic acid (18:1) and </a:t>
            </a:r>
            <a:r>
              <a:rPr lang="en-US" sz="28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palmitic</a:t>
            </a:r>
            <a:r>
              <a:rPr lang="en-US" sz="28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acid (16:0) are the most abundant fatty acids in breast milk . 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 fatty acids (18- to 22-carbon length) are needed for brain and retinal development of the infant.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 cholesterol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64028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4294967295"/>
          </p:nvPr>
        </p:nvSpPr>
        <p:spPr>
          <a:xfrm>
            <a:off x="609600" y="1295400"/>
            <a:ext cx="7848600" cy="4525963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Human milk has a higher content of water and lactose but a lower content of protein  compared to cows milk, but certain vitamins and minerals that are necessary for human development may be lacking in cow’s milk.</a:t>
            </a:r>
          </a:p>
          <a:p>
            <a:pPr marL="82296" indent="0">
              <a:lnSpc>
                <a:spcPct val="90000"/>
              </a:lnSpc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836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305800" cy="715962"/>
          </a:xfrm>
        </p:spPr>
        <p:txBody>
          <a:bodyPr/>
          <a:lstStyle/>
          <a:p>
            <a:r>
              <a:rPr lang="en-US" sz="3200"/>
              <a:t>Breast Anatomy</a:t>
            </a:r>
          </a:p>
        </p:txBody>
      </p:sp>
      <p:pic>
        <p:nvPicPr>
          <p:cNvPr id="4099" name="Picture 2" descr="C:\Users\halmubarak.KSU1\Pictures\breast-anatomy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1601788"/>
            <a:ext cx="6629400" cy="3479800"/>
          </a:xfrm>
        </p:spPr>
      </p:pic>
    </p:spTree>
    <p:extLst>
      <p:ext uri="{BB962C8B-B14F-4D97-AF65-F5344CB8AC3E}">
        <p14:creationId xmlns:p14="http://schemas.microsoft.com/office/powerpoint/2010/main" xmlns="" val="388337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772400" cy="5334000"/>
          </a:xfrm>
        </p:spPr>
        <p:txBody>
          <a:bodyPr>
            <a:normAutofit fontScale="92500" lnSpcReduction="20000"/>
          </a:bodyPr>
          <a:lstStyle/>
          <a:p>
            <a:pPr marL="82296" indent="0" algn="l" rt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Before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birth, the fetus derives all its food from the mother via the placenta.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birth,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infant obtains its nourishment from the milk produced by the maternal mammary glands.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 algn="l" rtl="0"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young mammals and human infants, milk is the first food ingested. It continues to be the sole constituent of the diet for a considerable period of time</a:t>
            </a:r>
          </a:p>
          <a:p>
            <a:pPr marL="548640" indent="-411480" algn="l" rtl="0"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Milk is a complex biological fluid, the composition and physical characteristics of which vary from species to species</a:t>
            </a:r>
          </a:p>
          <a:p>
            <a:pPr marL="548640" indent="-411480" algn="l" rtl="0">
              <a:buClr>
                <a:schemeClr val="tx1">
                  <a:shade val="95000"/>
                </a:schemeClr>
              </a:buClr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major constituent of milk is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water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but depending on the species, milk contains varying quantities of lipids, proteins and carbohydrates that are synthesized within the </a:t>
            </a:r>
            <a:r>
              <a:rPr lang="en-US" sz="2800" b="1" u="sng" dirty="0" smtClean="0">
                <a:solidFill>
                  <a:srgbClr val="002060"/>
                </a:solidFill>
              </a:rPr>
              <a:t>mammary gland</a:t>
            </a:r>
          </a:p>
          <a:p>
            <a:pPr marL="82296" indent="0" algn="l" rtl="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646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001000" cy="5029200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80000"/>
              </a:lnSpc>
              <a:buFontTx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breast is composed of glandular and ductal system:</a:t>
            </a:r>
          </a:p>
          <a:p>
            <a:pPr algn="l">
              <a:lnSpc>
                <a:spcPct val="80000"/>
              </a:lnSpc>
              <a:buFontTx/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Aerola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is the pigmented area at the center of the breast.</a:t>
            </a:r>
          </a:p>
          <a:p>
            <a:pPr algn="l">
              <a:lnSpc>
                <a:spcPct val="80000"/>
              </a:lnSpc>
              <a:buFontTx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Lobules (alveoli):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the mammary gland that produces 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secrets milk.</a:t>
            </a:r>
          </a:p>
          <a:p>
            <a:pPr algn="l">
              <a:lnSpc>
                <a:spcPct val="80000"/>
              </a:lnSpc>
              <a:buFontTx/>
              <a:buChar char="-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Duct: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It carries the milk secreted by the lobules through   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the breast tissue to open up at  the nipple.</a:t>
            </a:r>
          </a:p>
          <a:p>
            <a:pPr algn="l">
              <a:lnSpc>
                <a:spcPct val="80000"/>
              </a:lnSpc>
              <a:buFontTx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glandular tissue develops during puberty,</a:t>
            </a:r>
          </a:p>
          <a:p>
            <a:pPr algn="l" rtl="0">
              <a:lnSpc>
                <a:spcPct val="12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But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only during pregnancy that the development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glandular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tissue is complete and has the ability to produce milk.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457200"/>
            <a:ext cx="5029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Breast anatomy</a:t>
            </a:r>
            <a:endParaRPr lang="ar-SA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28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763000" cy="5181600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ducts of the breast ,which open in the nipple, branch through the breast tissue and are connected to glands called the 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alveoli.</a:t>
            </a:r>
            <a:endParaRPr lang="en-US" sz="2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82296" indent="0" algn="l" rtl="0" eaLnBrk="0" hangingPunct="0">
              <a:buNone/>
            </a:pP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0" hangingPunct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milk pass from glands through ducts to the nipple.</a:t>
            </a:r>
          </a:p>
          <a:p>
            <a:pPr algn="l" rtl="0" eaLnBrk="0" hangingPunct="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0" hangingPunct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The alveoli are surrounded by contractile cells called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myoepithelial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cells ,are involved in the expulsion  of milk  from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breasts.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943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305800" cy="715962"/>
          </a:xfrm>
        </p:spPr>
        <p:txBody>
          <a:bodyPr/>
          <a:lstStyle/>
          <a:p>
            <a:r>
              <a:rPr lang="en-US" sz="3200" b="1" dirty="0"/>
              <a:t>Breast Anatomy</a:t>
            </a:r>
          </a:p>
        </p:txBody>
      </p:sp>
      <p:pic>
        <p:nvPicPr>
          <p:cNvPr id="4099" name="Picture 2" descr="C:\Users\halmubarak.KSU1\Pictures\breast-anatomy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09600" y="1752600"/>
            <a:ext cx="7790755" cy="4089400"/>
          </a:xfrm>
        </p:spPr>
      </p:pic>
    </p:spTree>
    <p:extLst>
      <p:ext uri="{BB962C8B-B14F-4D97-AF65-F5344CB8AC3E}">
        <p14:creationId xmlns:p14="http://schemas.microsoft.com/office/powerpoint/2010/main" xmlns="" val="388337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371600"/>
            <a:ext cx="8229600" cy="6858000"/>
          </a:xfrm>
        </p:spPr>
        <p:txBody>
          <a:bodyPr/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Preparation of the mammary glands for subsequent  lactation begins early in pregnancy, these processes are under hormonal control.</a:t>
            </a:r>
          </a:p>
          <a:p>
            <a:pPr algn="l" rtl="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number of hormones, including estrogen , progesterone,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hCG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,growth hormone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prolactin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stimulate breast development during pregnancy . </a:t>
            </a:r>
          </a:p>
          <a:p>
            <a:pPr algn="l" rtl="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 the influence of these hormones ,the breasts increase in size.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19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ctr">
              <a:buFontTx/>
              <a:buNone/>
            </a:pPr>
            <a:endPara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Milk formation</a:t>
            </a:r>
          </a:p>
          <a:p>
            <a:pPr algn="ctr">
              <a:buFontTx/>
              <a:buNone/>
            </a:pPr>
            <a:endParaRPr lang="en-US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Prolactin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stimulates milk synthesis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None/>
            </a:pPr>
            <a:endParaRPr lang="en-US" sz="2800" dirty="0" smtClean="0">
              <a:solidFill>
                <a:srgbClr val="B0105C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Oxytocin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stimulates the contraction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myoepithelial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cells surrounding the alveoli to squeeze the newly-produced milk into the duct system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Suckling stimulates the release of prolactin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oxytocin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238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>
          <a:xfrm>
            <a:off x="381000" y="533400"/>
            <a:ext cx="8077200" cy="6553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700" dirty="0" smtClean="0"/>
              <a:t>   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Colostrum: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colostrum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obtained during the first few days after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2296" indent="0" algn="l" rtl="0">
              <a:lnSpc>
                <a:spcPct val="9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delivary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l" rtl="0">
              <a:lnSpc>
                <a:spcPct val="9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has a yellowish to cream colored thick appearance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high in protein especially antibodies ( that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provide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protection to the newborn against infection),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vitamines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especially fat soluble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vitamines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, minerals  but very low in fat compared to mature breast milk .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029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7848600" cy="6629400"/>
          </a:xfrm>
        </p:spPr>
        <p:txBody>
          <a:bodyPr/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Milk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has a white appearance due to the presence of the emulsified lipids , partly to the presence of the calcium salt of casein.</a:t>
            </a:r>
          </a:p>
          <a:p>
            <a:pPr algn="l" rtl="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pH of milk is 6.6-6.8.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573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363</TotalTime>
  <Words>868</Words>
  <Application>Microsoft Office PowerPoint</Application>
  <PresentationFormat>On-screen Show (4:3)</PresentationFormat>
  <Paragraphs>116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Slide 1</vt:lpstr>
      <vt:lpstr>Slide 2</vt:lpstr>
      <vt:lpstr>Slide 3</vt:lpstr>
      <vt:lpstr>Slide 4</vt:lpstr>
      <vt:lpstr>Breast Anatomy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Breast Anatomy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AAN</dc:creator>
  <cp:lastModifiedBy>aalbity</cp:lastModifiedBy>
  <cp:revision>33</cp:revision>
  <dcterms:created xsi:type="dcterms:W3CDTF">2015-12-09T18:55:40Z</dcterms:created>
  <dcterms:modified xsi:type="dcterms:W3CDTF">2016-03-20T09:58:54Z</dcterms:modified>
</cp:coreProperties>
</file>