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5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D5DE-C2F0-4A0D-8C77-B7F299FEC2FA}" type="datetimeFigureOut">
              <a:rPr lang="en-GB" smtClean="0"/>
              <a:t>30/03/2014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4767-3F51-4C2B-8961-AAAF8F736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9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71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13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66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92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75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35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82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7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654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674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4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1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صياغة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5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فروض الدراسات الارتباطية 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الموجه (البديل) : يفترض وجود </a:t>
            </a:r>
            <a:r>
              <a:rPr lang="ar-AE" dirty="0" smtClean="0">
                <a:solidFill>
                  <a:prstClr val="black"/>
                </a:solidFill>
              </a:rPr>
              <a:t>علاقة بين متغيرين </a:t>
            </a:r>
            <a:r>
              <a:rPr lang="ar-AE" dirty="0">
                <a:solidFill>
                  <a:prstClr val="black"/>
                </a:solidFill>
              </a:rPr>
              <a:t>.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قد يكون الفرض البديل بذيل واحد أو ذيلين .</a:t>
            </a: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توجد </a:t>
            </a:r>
            <a:r>
              <a:rPr lang="ar-AE" dirty="0" smtClean="0">
                <a:solidFill>
                  <a:prstClr val="black"/>
                </a:solidFill>
              </a:rPr>
              <a:t>علاقة إيجابية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الرضى عن الذات والثقة بالنفس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algn="r" rtl="1"/>
            <a:r>
              <a:rPr lang="ar-AE" dirty="0">
                <a:solidFill>
                  <a:prstClr val="black"/>
                </a:solidFill>
              </a:rPr>
              <a:t>توجد علاقة </a:t>
            </a:r>
            <a:r>
              <a:rPr lang="ar-AE" dirty="0" smtClean="0">
                <a:solidFill>
                  <a:prstClr val="black"/>
                </a:solidFill>
              </a:rPr>
              <a:t>سلبية دالة </a:t>
            </a:r>
            <a:r>
              <a:rPr lang="ar-AE" dirty="0">
                <a:solidFill>
                  <a:prstClr val="black"/>
                </a:solidFill>
              </a:rPr>
              <a:t>إحصائيا بين الرضى عن الذات </a:t>
            </a:r>
            <a:r>
              <a:rPr lang="ar-AE" dirty="0" smtClean="0">
                <a:solidFill>
                  <a:prstClr val="black"/>
                </a:solidFill>
              </a:rPr>
              <a:t>والقلق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علاقة </a:t>
            </a:r>
            <a:r>
              <a:rPr lang="ar-AE" dirty="0">
                <a:solidFill>
                  <a:prstClr val="black"/>
                </a:solidFill>
              </a:rPr>
              <a:t>دالة إحصائيا بين </a:t>
            </a:r>
            <a:r>
              <a:rPr lang="ar-AE" dirty="0" smtClean="0">
                <a:solidFill>
                  <a:prstClr val="black"/>
                </a:solidFill>
              </a:rPr>
              <a:t>تناول الشاي وتركيز الانتباه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بذيلين)</a:t>
            </a: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تعليق على التقسيم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قد تكون دراسة الفروق أو العلاقات شائعة في منهج بحث  معين ،لكنها ليست مقتصرة عليه .</a:t>
            </a:r>
            <a:endParaRPr lang="ar-AE" dirty="0"/>
          </a:p>
          <a:p>
            <a:pPr algn="r" rtl="1"/>
            <a:r>
              <a:rPr lang="ar-AE" dirty="0" smtClean="0"/>
              <a:t>المنهج التجريبي –مثلا - يركز </a:t>
            </a:r>
            <a:r>
              <a:rPr lang="ar-AE" dirty="0" smtClean="0"/>
              <a:t>على الفروق </a:t>
            </a:r>
            <a:r>
              <a:rPr lang="ar-AE" dirty="0" smtClean="0"/>
              <a:t>بين متغيرين أو مجموعتين ،لكنه قد يدرس العلاقة بين متغيرين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</a:p>
          <a:p>
            <a:pPr algn="r" rtl="1"/>
            <a:r>
              <a:rPr lang="ar-AE" dirty="0" smtClean="0"/>
              <a:t>توجد فروق دالة إحصائيا بين درجات اختبار تورانس للإبداع للمجموعة التي درست نظرية التفكير الإبداعي (تريز) ودرجات المجموعة التي لم تدرس النظرية .</a:t>
            </a:r>
          </a:p>
          <a:p>
            <a:pPr algn="r" rtl="1"/>
            <a:r>
              <a:rPr lang="ar-AE" dirty="0" smtClean="0"/>
              <a:t>توجد علاقة دالة إحصائيا بين عدد الساعات المكتسبة في برنامج نظرية الإبداع (تريز) وبين درجات اختبار تورانس للإبداع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إذا تعدد المتغيرات أو المجموعات في دراسة ما فإن :</a:t>
            </a:r>
          </a:p>
          <a:p>
            <a:pPr algn="r" rtl="1"/>
            <a:r>
              <a:rPr lang="ar-AE" dirty="0" smtClean="0"/>
              <a:t>المتغيرات أو المجموعات لا تكتب جميعا في فرض واحد .</a:t>
            </a:r>
          </a:p>
          <a:p>
            <a:pPr algn="r" rtl="1"/>
            <a:r>
              <a:rPr lang="ar-AE" dirty="0" smtClean="0"/>
              <a:t>توضع عدة فروض بحيث يحتوي كل فرض على متغيرين أو مجموعتين فقط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endParaRPr lang="ar-AE" b="1" u="sng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  <a:endParaRPr lang="ar-AE" b="1" u="sng" dirty="0">
              <a:solidFill>
                <a:schemeClr val="accent2"/>
              </a:solidFill>
            </a:endParaRPr>
          </a:p>
          <a:p>
            <a:pPr algn="r" rtl="1"/>
            <a:r>
              <a:rPr lang="ar-AE" dirty="0" smtClean="0"/>
              <a:t>دراسة قارنت بين مفهوم الذات عند التوائم المتشابهين ،</a:t>
            </a:r>
            <a:r>
              <a:rPr lang="ar-AE" dirty="0" smtClean="0"/>
              <a:t>والتوائم </a:t>
            </a:r>
            <a:r>
              <a:rPr lang="ar-AE" dirty="0" smtClean="0"/>
              <a:t>غير المتشابهين ،والإخوة الأشقاء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الفروض :</a:t>
            </a:r>
            <a:endParaRPr lang="ar-AE" dirty="0" smtClean="0"/>
          </a:p>
          <a:p>
            <a:pPr algn="r" rtl="1"/>
            <a:r>
              <a:rPr lang="ar-AE" dirty="0" smtClean="0"/>
              <a:t>توجد فروق دالة إحصائيا بين مستوى مفهوم الذات عند التوائم المتشابهين </a:t>
            </a:r>
            <a:r>
              <a:rPr lang="ar-AE" dirty="0" smtClean="0"/>
              <a:t>والتوائم </a:t>
            </a:r>
            <a:r>
              <a:rPr lang="ar-AE" dirty="0" smtClean="0"/>
              <a:t>غير المتشابهين .</a:t>
            </a:r>
          </a:p>
          <a:p>
            <a:pPr algn="r" rtl="1"/>
            <a:r>
              <a:rPr lang="ar-AE" dirty="0" smtClean="0"/>
              <a:t>توجد فروق دالة إحصائيا في مستوى مفهوم الذات عن التوائم غير المتشابهين والإخوة الأشقاء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دراسة ارتباطية تدرس العلاقة بين الدخل الشهري والمشكلات الزوجية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(1) صيغي فرضا صفريا .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(2) صيغي فرضا موجها بذيل واحد .</a:t>
            </a:r>
          </a:p>
          <a:p>
            <a:pPr marL="0" indent="0" algn="r" rtl="1">
              <a:buNone/>
            </a:pPr>
            <a:r>
              <a:rPr lang="ar-AE" dirty="0" smtClean="0"/>
              <a:t>(3) صيغي فرضا موجها بذيلين .</a:t>
            </a:r>
          </a:p>
        </p:txBody>
      </p:sp>
    </p:spTree>
    <p:extLst>
      <p:ext uri="{BB962C8B-B14F-4D97-AF65-F5344CB8AC3E}">
        <p14:creationId xmlns:p14="http://schemas.microsoft.com/office/powerpoint/2010/main" val="32239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دراسة تدرس الفرق في اختبارات الذكاء اللفظي للطلاب الذي يجيدون لغة واحدة ،والطلاب ثنائيوا اللغة والطلاب الذين يجيدون ثلاث لغات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صيغي ثلاثة فروض بديلة بذيل واحد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bg1"/>
                </a:solidFill>
              </a:rPr>
              <a:t>تمت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2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المحتوى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فروض الدراسات المسحية </a:t>
            </a:r>
          </a:p>
          <a:p>
            <a:pPr algn="r" rtl="1"/>
            <a:r>
              <a:rPr lang="ar-AE" dirty="0" smtClean="0"/>
              <a:t>فروض الدراسات الارتباطية </a:t>
            </a:r>
          </a:p>
          <a:p>
            <a:pPr algn="r" rtl="1"/>
            <a:r>
              <a:rPr lang="ar-AE" dirty="0" smtClean="0"/>
              <a:t>فروض الدراسات التجريبية والمقارنة </a:t>
            </a:r>
          </a:p>
          <a:p>
            <a:pPr algn="r" rtl="1"/>
            <a:r>
              <a:rPr lang="ar-AE" dirty="0" smtClean="0"/>
              <a:t>تعليق على التصنيف أعلاه </a:t>
            </a:r>
          </a:p>
        </p:txBody>
      </p:sp>
    </p:spTree>
    <p:extLst>
      <p:ext uri="{BB962C8B-B14F-4D97-AF65-F5344CB8AC3E}">
        <p14:creationId xmlns:p14="http://schemas.microsoft.com/office/powerpoint/2010/main" val="12240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الدراسات </a:t>
            </a:r>
            <a:r>
              <a:rPr lang="ar-AE" dirty="0" smtClean="0">
                <a:solidFill>
                  <a:schemeClr val="accent4"/>
                </a:solidFill>
              </a:rPr>
              <a:t>المسحية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الدراسات المسحية تشمل تساؤلات ولا تشمل فروضا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مثال: </a:t>
            </a:r>
          </a:p>
          <a:p>
            <a:pPr algn="r" rtl="1"/>
            <a:r>
              <a:rPr lang="ar-AE" dirty="0" smtClean="0"/>
              <a:t>ما نسبة المؤيدين من مديري المدارس الابتدائية في مدينة الرياض لدمج ذوي صعوبات التعلم في المدارس العادية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وجود متغيرين أو مجموعتين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</a:t>
            </a:r>
            <a:r>
              <a:rPr lang="ar-AE" b="1" u="sng" dirty="0">
                <a:solidFill>
                  <a:schemeClr val="accent2"/>
                </a:solidFill>
              </a:rPr>
              <a:t>: </a:t>
            </a:r>
            <a:endParaRPr lang="ar-AE" b="1" u="sng" dirty="0" smtClean="0">
              <a:solidFill>
                <a:schemeClr val="accent2"/>
              </a:solidFill>
            </a:endParaRPr>
          </a:p>
          <a:p>
            <a:pPr algn="r" rtl="1"/>
            <a:r>
              <a:rPr lang="ar-AE" sz="2400" dirty="0"/>
              <a:t>القلق ومفهوم الذات 	(</a:t>
            </a:r>
            <a:r>
              <a:rPr lang="ar-AE" sz="2400" dirty="0">
                <a:solidFill>
                  <a:schemeClr val="accent2"/>
                </a:solidFill>
              </a:rPr>
              <a:t>متغيران)</a:t>
            </a:r>
          </a:p>
          <a:p>
            <a:pPr algn="r" rtl="1"/>
            <a:r>
              <a:rPr lang="ar-AE" sz="2400" dirty="0"/>
              <a:t>مجموعة تمارس الرياضة ومجموعة لا تمارس الرياضة 	</a:t>
            </a:r>
            <a:r>
              <a:rPr lang="ar-AE" sz="2400" dirty="0">
                <a:solidFill>
                  <a:schemeClr val="accent2"/>
                </a:solidFill>
              </a:rPr>
              <a:t>(مجموعتان)</a:t>
            </a:r>
          </a:p>
          <a:p>
            <a:pPr marL="0" indent="0" algn="r" rtl="1">
              <a:buNone/>
            </a:pPr>
            <a:endParaRPr lang="ar-AE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الإشارة إلى وجود علاقة أو فروق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2"/>
                </a:solidFill>
              </a:rPr>
              <a:t>مثال: </a:t>
            </a:r>
            <a:endParaRPr lang="ar-AE" b="1" u="sng" dirty="0" smtClean="0">
              <a:solidFill>
                <a:schemeClr val="accent2"/>
              </a:solidFill>
            </a:endParaRP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فروق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فروق </a:t>
            </a:r>
            <a:r>
              <a:rPr lang="ar-AE" sz="2400" dirty="0" smtClean="0">
                <a:solidFill>
                  <a:srgbClr val="C0504D"/>
                </a:solidFill>
              </a:rPr>
              <a:t>)</a:t>
            </a:r>
            <a:endParaRPr lang="ar-AE" sz="2400" dirty="0">
              <a:solidFill>
                <a:srgbClr val="C0504D"/>
              </a:solidFill>
            </a:endParaRPr>
          </a:p>
          <a:p>
            <a:pPr algn="r" rtl="1"/>
            <a:r>
              <a:rPr lang="ar-AE" sz="2400" dirty="0" smtClean="0">
                <a:solidFill>
                  <a:prstClr val="black"/>
                </a:solidFill>
              </a:rPr>
              <a:t>المجموعة أ تفوق المجموعة ب </a:t>
            </a:r>
            <a:r>
              <a:rPr lang="ar-AE" sz="2400" dirty="0">
                <a:solidFill>
                  <a:prstClr val="black"/>
                </a:solidFill>
              </a:rPr>
              <a:t>	(</a:t>
            </a:r>
            <a:r>
              <a:rPr lang="ar-AE" sz="2400" dirty="0" smtClean="0">
                <a:solidFill>
                  <a:srgbClr val="C0504D"/>
                </a:solidFill>
              </a:rPr>
              <a:t>فروق 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علاقة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srgbClr val="C0504D"/>
                </a:solidFill>
              </a:rPr>
              <a:t>(علاقة)</a:t>
            </a:r>
            <a:endParaRPr lang="ar-AE" sz="2400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ar-AE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الإشارة </a:t>
            </a:r>
            <a:r>
              <a:rPr lang="ar-AE" dirty="0" smtClean="0">
                <a:solidFill>
                  <a:prstClr val="black"/>
                </a:solidFill>
              </a:rPr>
              <a:t>إلى مستوى الدلالة .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إذا لم يحدد مستوى الدلالة فالقيمة المتعارف </a:t>
            </a:r>
            <a:r>
              <a:rPr lang="ar-AE" dirty="0" smtClean="0">
                <a:solidFill>
                  <a:prstClr val="black"/>
                </a:solidFill>
              </a:rPr>
              <a:t>عليها </a:t>
            </a:r>
            <a:r>
              <a:rPr lang="ar-AE" dirty="0" smtClean="0">
                <a:solidFill>
                  <a:prstClr val="black"/>
                </a:solidFill>
              </a:rPr>
              <a:t>هي </a:t>
            </a:r>
            <a:r>
              <a:rPr lang="fr-FR" dirty="0" smtClean="0">
                <a:solidFill>
                  <a:prstClr val="black"/>
                </a:solidFill>
              </a:rPr>
              <a:t>.05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sz="2400" dirty="0">
                <a:solidFill>
                  <a:prstClr val="black"/>
                </a:solidFill>
              </a:rPr>
              <a:t>توجد </a:t>
            </a:r>
            <a:r>
              <a:rPr lang="ar-AE" sz="2400" dirty="0" smtClean="0">
                <a:solidFill>
                  <a:prstClr val="black"/>
                </a:solidFill>
              </a:rPr>
              <a:t>فروق دالة إحصائيا	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المستوى </a:t>
            </a:r>
            <a:r>
              <a:rPr lang="en-GB" sz="2400" dirty="0" smtClean="0">
                <a:solidFill>
                  <a:srgbClr val="C0504D"/>
                </a:solidFill>
              </a:rPr>
              <a:t>.05</a:t>
            </a:r>
            <a:r>
              <a:rPr lang="ar-AE" sz="2400" dirty="0" smtClean="0">
                <a:solidFill>
                  <a:srgbClr val="C0504D"/>
                </a:solidFill>
              </a:rPr>
              <a:t>)</a:t>
            </a:r>
            <a:endParaRPr lang="ar-AE" sz="2400" dirty="0">
              <a:solidFill>
                <a:srgbClr val="C0504D"/>
              </a:solidFill>
            </a:endParaRPr>
          </a:p>
          <a:p>
            <a:pPr lvl="0" algn="r" rtl="1"/>
            <a:r>
              <a:rPr lang="ar-AE" sz="2400" dirty="0">
                <a:solidFill>
                  <a:prstClr val="black"/>
                </a:solidFill>
              </a:rPr>
              <a:t>المجموعة أ تفوق المجموعة ب 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مستوى الدلالة 05. 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algn="r" rtl="1"/>
            <a:r>
              <a:rPr lang="ar-AE" sz="2400" dirty="0">
                <a:solidFill>
                  <a:prstClr val="black"/>
                </a:solidFill>
              </a:rPr>
              <a:t>توجد </a:t>
            </a:r>
            <a:r>
              <a:rPr lang="ar-AE" sz="2400" dirty="0" smtClean="0">
                <a:solidFill>
                  <a:prstClr val="black"/>
                </a:solidFill>
              </a:rPr>
              <a:t>علاقة دالة </a:t>
            </a:r>
            <a:r>
              <a:rPr lang="ar-AE" sz="2400" dirty="0">
                <a:solidFill>
                  <a:prstClr val="black"/>
                </a:solidFill>
              </a:rPr>
              <a:t>إحصائيا		(</a:t>
            </a:r>
            <a:r>
              <a:rPr lang="ar-AE" sz="2400" dirty="0">
                <a:solidFill>
                  <a:srgbClr val="C0504D"/>
                </a:solidFill>
              </a:rPr>
              <a:t>المستوى </a:t>
            </a:r>
            <a:r>
              <a:rPr lang="en-GB" sz="2400" dirty="0">
                <a:solidFill>
                  <a:srgbClr val="C0504D"/>
                </a:solidFill>
              </a:rPr>
              <a:t>.05</a:t>
            </a:r>
            <a:r>
              <a:rPr lang="ar-AE" sz="2400" dirty="0">
                <a:solidFill>
                  <a:srgbClr val="C0504D"/>
                </a:solidFill>
              </a:rPr>
              <a:t>)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توجد فروق دالة إحصائيا عند مستوى الدلالة </a:t>
            </a:r>
            <a:r>
              <a:rPr lang="fr-FR" sz="2400" dirty="0" smtClean="0">
                <a:solidFill>
                  <a:prstClr val="black"/>
                </a:solidFill>
              </a:rPr>
              <a:t>.01</a:t>
            </a:r>
            <a:endParaRPr lang="ar-AE" sz="2400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الفروض تركز على الفروق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الصفري : ينفي وجود فروق بين متغيرين أو مجموعتين.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</a:t>
            </a:r>
            <a:r>
              <a:rPr lang="ar-AE" sz="2400" dirty="0">
                <a:solidFill>
                  <a:prstClr val="black"/>
                </a:solidFill>
              </a:rPr>
              <a:t>فروق دالة </a:t>
            </a:r>
            <a:r>
              <a:rPr lang="ar-AE" sz="2400" dirty="0" smtClean="0">
                <a:solidFill>
                  <a:prstClr val="black"/>
                </a:solidFill>
              </a:rPr>
              <a:t>إحصائيا بين تمارين الاسترخاء العضلي وتمارين الاسترخاء الذهني في تقوية الذاكرة</a:t>
            </a:r>
            <a:r>
              <a:rPr lang="ar-AE" sz="2400" dirty="0">
                <a:solidFill>
                  <a:prstClr val="black"/>
                </a:solidFill>
              </a:rPr>
              <a:t>	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متغيرين)</a:t>
            </a:r>
            <a:endParaRPr lang="ar-AE" sz="2400" dirty="0">
              <a:solidFill>
                <a:srgbClr val="C0504D"/>
              </a:solidFill>
            </a:endParaRP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فروق دالة إحصائيا بين التحصيل الدراسي لفصول التعلم التعاوني وفصول التعلم التقليدي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مجموعتين)</a:t>
            </a:r>
            <a:endParaRPr lang="ar-AE" sz="2400" dirty="0">
              <a:solidFill>
                <a:srgbClr val="C0504D"/>
              </a:solidFill>
            </a:endParaRPr>
          </a:p>
          <a:p>
            <a:pPr algn="r" rtl="1"/>
            <a:r>
              <a:rPr lang="ar-AE" sz="2400" dirty="0" smtClean="0">
                <a:solidFill>
                  <a:prstClr val="black"/>
                </a:solidFill>
              </a:rPr>
              <a:t>التحصيل الدراسي لمجموعة التعلم التعاوني لا يختلف عن التحصيل الدراسي لفصول التعلم التقليدي حيث أن الفروق بين المجموعتين غير دالة إحصائيا 	</a:t>
            </a:r>
            <a:r>
              <a:rPr lang="ar-AE" sz="2400" dirty="0">
                <a:solidFill>
                  <a:prstClr val="black"/>
                </a:solidFill>
              </a:rPr>
              <a:t>(</a:t>
            </a:r>
            <a:r>
              <a:rPr lang="ar-AE" sz="2400" dirty="0">
                <a:solidFill>
                  <a:srgbClr val="C0504D"/>
                </a:solidFill>
              </a:rPr>
              <a:t>مجموعتين)</a:t>
            </a:r>
          </a:p>
          <a:p>
            <a:pPr lvl="0" algn="r" rtl="1"/>
            <a:endParaRPr lang="ar-AE" sz="2400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الموجه (البديل) : يفترض وجود فروق بين مجموعتين أو متغيرين .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قد يكون الفرض البديل بذيل واحد أو ذيلين 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فروق دالة إحصائيا بين الذكور والإناث في القدرات الرياضية لصالح الذكور </a:t>
            </a:r>
            <a:r>
              <a:rPr lang="ar-AE" dirty="0">
                <a:solidFill>
                  <a:prstClr val="black"/>
                </a:solidFill>
              </a:rPr>
              <a:t>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 واحد)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</a:t>
            </a:r>
            <a:r>
              <a:rPr lang="ar-AE" dirty="0">
                <a:solidFill>
                  <a:prstClr val="black"/>
                </a:solidFill>
              </a:rPr>
              <a:t>فروق دالة إحصائيا بين الذكور والإناث في القدرات الرياضية 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بذيلين)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فروض الدراسات الارتباطية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الفروض تركز على </a:t>
            </a:r>
            <a:r>
              <a:rPr lang="ar-AE" dirty="0" smtClean="0">
                <a:solidFill>
                  <a:prstClr val="black"/>
                </a:solidFill>
              </a:rPr>
              <a:t>العلاقات 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الصفري : ينفي وجود </a:t>
            </a:r>
            <a:r>
              <a:rPr lang="ar-AE" dirty="0" smtClean="0">
                <a:solidFill>
                  <a:prstClr val="black"/>
                </a:solidFill>
              </a:rPr>
              <a:t>علاقة  </a:t>
            </a:r>
            <a:r>
              <a:rPr lang="ar-AE" dirty="0">
                <a:solidFill>
                  <a:prstClr val="black"/>
                </a:solidFill>
              </a:rPr>
              <a:t>بين متغيرين </a:t>
            </a:r>
          </a:p>
          <a:p>
            <a:pPr lvl="0" algn="r" rtl="1"/>
            <a:r>
              <a:rPr lang="ar-AE" b="1" u="sng" dirty="0" smtClean="0">
                <a:solidFill>
                  <a:srgbClr val="C0504D"/>
                </a:solidFill>
              </a:rPr>
              <a:t>مثال</a:t>
            </a:r>
            <a:r>
              <a:rPr lang="ar-AE" b="1" u="sng" dirty="0">
                <a:solidFill>
                  <a:srgbClr val="C0504D"/>
                </a:solidFill>
              </a:rPr>
              <a:t>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لا توجد </a:t>
            </a:r>
            <a:r>
              <a:rPr lang="ar-AE" dirty="0" smtClean="0">
                <a:solidFill>
                  <a:prstClr val="black"/>
                </a:solidFill>
              </a:rPr>
              <a:t>علاقة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القلق وانخفاض مفهوم الذات </a:t>
            </a:r>
            <a:r>
              <a:rPr lang="ar-AE" dirty="0">
                <a:solidFill>
                  <a:prstClr val="black"/>
                </a:solidFill>
              </a:rPr>
              <a:t>	</a:t>
            </a:r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ar-AE" u="sng" dirty="0" smtClean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516</Words>
  <Application>Microsoft Office PowerPoint</Application>
  <PresentationFormat>On-screen Show (4:3)</PresentationFormat>
  <Paragraphs>113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1_Office Theme</vt:lpstr>
      <vt:lpstr>صياغة الفروض </vt:lpstr>
      <vt:lpstr>المحتوى </vt:lpstr>
      <vt:lpstr>الدراسات المسحية</vt:lpstr>
      <vt:lpstr>العناصر الواجب توفرها في الفروض </vt:lpstr>
      <vt:lpstr>العناصر الواجب توفرها في الفروض </vt:lpstr>
      <vt:lpstr>العناصر الواجب توفرها في الفروض </vt:lpstr>
      <vt:lpstr>فروض الدراسات المقارنة والتجريبية </vt:lpstr>
      <vt:lpstr>فروض الدراسات المقارنة والتجريبية </vt:lpstr>
      <vt:lpstr>فروض الدراسات الارتباطية </vt:lpstr>
      <vt:lpstr>فروض الدراسات الارتباطية </vt:lpstr>
      <vt:lpstr>تعليق على التقسيم </vt:lpstr>
      <vt:lpstr>ملاحظات </vt:lpstr>
      <vt:lpstr>ملاحظات </vt:lpstr>
      <vt:lpstr>تمرين (1)</vt:lpstr>
      <vt:lpstr>تمرين (2)</vt:lpstr>
      <vt:lpstr>تمت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توثيق المعارج طبقا لطريقة جمعية علم النفس الأمريكية  APA</dc:title>
  <dc:creator>Sumyah</dc:creator>
  <cp:lastModifiedBy>Sumyah</cp:lastModifiedBy>
  <cp:revision>103</cp:revision>
  <dcterms:created xsi:type="dcterms:W3CDTF">2006-08-16T00:00:00Z</dcterms:created>
  <dcterms:modified xsi:type="dcterms:W3CDTF">2014-03-30T11:19:18Z</dcterms:modified>
</cp:coreProperties>
</file>