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78" r:id="rId23"/>
    <p:sldId id="277"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kern="1200">
        <a:solidFill>
          <a:schemeClr val="tx1"/>
        </a:solidFill>
        <a:latin typeface="Verdana" pitchFamily="34" charset="0"/>
        <a:ea typeface="+mn-ea"/>
        <a:cs typeface="Arial" pitchFamily="34" charset="0"/>
      </a:defRPr>
    </a:lvl5pPr>
    <a:lvl6pPr marL="2286000" algn="l" defTabSz="914400" rtl="0" eaLnBrk="1" latinLnBrk="0" hangingPunct="1">
      <a:defRPr kern="1200">
        <a:solidFill>
          <a:schemeClr val="tx1"/>
        </a:solidFill>
        <a:latin typeface="Verdana" pitchFamily="34" charset="0"/>
        <a:ea typeface="+mn-ea"/>
        <a:cs typeface="Arial" pitchFamily="34" charset="0"/>
      </a:defRPr>
    </a:lvl6pPr>
    <a:lvl7pPr marL="2743200" algn="l" defTabSz="914400" rtl="0" eaLnBrk="1" latinLnBrk="0" hangingPunct="1">
      <a:defRPr kern="1200">
        <a:solidFill>
          <a:schemeClr val="tx1"/>
        </a:solidFill>
        <a:latin typeface="Verdana" pitchFamily="34" charset="0"/>
        <a:ea typeface="+mn-ea"/>
        <a:cs typeface="Arial" pitchFamily="34" charset="0"/>
      </a:defRPr>
    </a:lvl7pPr>
    <a:lvl8pPr marL="3200400" algn="l" defTabSz="914400" rtl="0" eaLnBrk="1" latinLnBrk="0" hangingPunct="1">
      <a:defRPr kern="1200">
        <a:solidFill>
          <a:schemeClr val="tx1"/>
        </a:solidFill>
        <a:latin typeface="Verdana" pitchFamily="34" charset="0"/>
        <a:ea typeface="+mn-ea"/>
        <a:cs typeface="Arial" pitchFamily="34" charset="0"/>
      </a:defRPr>
    </a:lvl8pPr>
    <a:lvl9pPr marL="3657600" algn="l" defTabSz="914400" rtl="0" eaLnBrk="1" latinLnBrk="0" hangingPunct="1">
      <a:defRPr kern="1200">
        <a:solidFill>
          <a:schemeClr val="tx1"/>
        </a:solidFill>
        <a:latin typeface="Verdan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1890" y="108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US"/>
          </a:p>
        </p:txBody>
      </p:sp>
      <p:sp>
        <p:nvSpPr>
          <p:cNvPr id="92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E06706A4-FBEF-4744-8292-135E2A06997F}" type="slidenum">
              <a:rPr lang="en-US"/>
              <a:pPr/>
              <a:t>‹#›</a:t>
            </a:fld>
            <a:endParaRPr lang="en-US"/>
          </a:p>
        </p:txBody>
      </p:sp>
    </p:spTree>
    <p:extLst>
      <p:ext uri="{BB962C8B-B14F-4D97-AF65-F5344CB8AC3E}">
        <p14:creationId xmlns:p14="http://schemas.microsoft.com/office/powerpoint/2010/main" val="325178388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4A8DFB-A203-45FA-822E-DDC2FE6CFB39}" type="slidenum">
              <a:rPr lang="en-US"/>
              <a:pPr/>
              <a:t>1</a:t>
            </a:fld>
            <a:endParaRPr lang="en-US"/>
          </a:p>
        </p:txBody>
      </p:sp>
      <p:sp>
        <p:nvSpPr>
          <p:cNvPr id="12290" name="Rectangle 2"/>
          <p:cNvSpPr>
            <a:spLocks noRot="1" noChangeArrowheads="1" noTextEdit="1"/>
          </p:cNvSpPr>
          <p:nvPr>
            <p:ph type="sldImg"/>
          </p:nvPr>
        </p:nvSpPr>
        <p:spPr>
          <a:ln/>
        </p:spPr>
      </p:sp>
      <p:sp>
        <p:nvSpPr>
          <p:cNvPr id="12291" name="Rectangle 3"/>
          <p:cNvSpPr>
            <a:spLocks noGrp="1" noChangeArrowheads="1"/>
          </p:cNvSpPr>
          <p:nvPr>
            <p:ph type="body" idx="1"/>
          </p:nvPr>
        </p:nvSpPr>
        <p:spPr/>
        <p:txBody>
          <a:bodyPr/>
          <a:lstStyle/>
          <a:p>
            <a:r>
              <a:rPr lang="en-US"/>
              <a:t>International Business Environments and Operations 14e by Daniels, Radebaugh, and Sullivan</a:t>
            </a:r>
          </a:p>
          <a:p>
            <a:endParaRPr lang="en-US"/>
          </a:p>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922047-DF99-4DF8-88AD-04009B99E467}" type="slidenum">
              <a:rPr lang="en-US"/>
              <a:pPr/>
              <a:t>10</a:t>
            </a:fld>
            <a:endParaRPr lang="en-US"/>
          </a:p>
        </p:txBody>
      </p:sp>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a:t>Why export?  Three dimensions drive the decision to export.  </a:t>
            </a:r>
          </a:p>
          <a:p>
            <a:r>
              <a:rPr lang="en-US"/>
              <a:t>First, firms export to increase profits by tapping new markets or selling products at premium prices. </a:t>
            </a:r>
          </a:p>
          <a:p>
            <a:r>
              <a:rPr lang="en-US"/>
              <a:t>Second, exporting is also a way to boost productivity in a firm by increasing scale effects and improving knowledge flows.  </a:t>
            </a:r>
          </a:p>
          <a:p>
            <a:r>
              <a:rPr lang="en-US"/>
              <a:t>Finally, firms export in order to diversify their activities and lower their risk.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4D5D9F-11EC-4182-B61A-6F56A974A240}" type="slidenum">
              <a:rPr lang="en-US"/>
              <a:pPr/>
              <a:t>11</a:t>
            </a:fld>
            <a:endParaRPr lang="en-US"/>
          </a:p>
        </p:txBody>
      </p:sp>
      <p:sp>
        <p:nvSpPr>
          <p:cNvPr id="30722" name="Rectangle 2"/>
          <p:cNvSpPr>
            <a:spLocks noRot="1"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a:t>Some firms approach exporting in a deliberate sequential way targeting markets that are similar and closer first before moving on to more dissimilar and geographically distant markets.  So, a U.S. company might target Canada first, followed by Mexico before moving on to Europe and Asia.</a:t>
            </a:r>
          </a:p>
          <a:p>
            <a:r>
              <a:rPr lang="en-US"/>
              <a:t>In contrast, some companies engage in exports right from the start.  These companies assume the domestic market is just one of many opportunities in the global market.  The born global approach has been facilitated by advances in technology and lower barriers to trade.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620826-EE4B-420D-94E6-ACF9BB1A18C2}" type="slidenum">
              <a:rPr lang="en-US"/>
              <a:pPr/>
              <a:t>12</a:t>
            </a:fld>
            <a:endParaRPr lang="en-US"/>
          </a:p>
        </p:txBody>
      </p:sp>
      <p:sp>
        <p:nvSpPr>
          <p:cNvPr id="31746" name="Rectangle 2"/>
          <p:cNvSpPr>
            <a:spLocks noRo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a:t>This Table shows the top ten trade partners of the United States.  Notice that it illustrates the interaction of the two perspectives on the export process.  In the future, this interaction is likely to accelerate thanks to the opportunities that ecommerce provides and the easy access to information on dissimilar markets provided by the Internet.  </a:t>
            </a:r>
          </a:p>
          <a:p>
            <a:r>
              <a:rPr lang="en-US"/>
              <a:t>Keep in mind that </a:t>
            </a:r>
            <a:r>
              <a:rPr lang="en-US" b="1"/>
              <a:t>serendipity</a:t>
            </a:r>
            <a:r>
              <a:rPr lang="en-US"/>
              <a:t> can also explain a company’s export activity.  responding to unsolicited orders can be the start of successful export activity.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4354D8-6B65-4A66-A210-2219558DC900}" type="slidenum">
              <a:rPr lang="en-US"/>
              <a:pPr/>
              <a:t>13</a:t>
            </a:fld>
            <a:endParaRPr lang="en-US"/>
          </a:p>
        </p:txBody>
      </p:sp>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a:t>In theory, exporting involves making a product, packing it, and then shipping it.  In reality though, it’s a bit more involved.  Some companies are direct exporters.  They sell their product to independent intermediaries in foreign countries who then sell it to the end consumer.</a:t>
            </a:r>
          </a:p>
          <a:p>
            <a:r>
              <a:rPr lang="en-US"/>
              <a:t>Companies that sell their product to independent intermediaries in the home country are indirect exporters.  The intermediary resells the product to foreign agents who then sell it to the end consumer.  </a:t>
            </a:r>
          </a:p>
          <a:p>
            <a:r>
              <a:rPr lang="en-US"/>
              <a:t>Some companies simply passively fill orders from domestic buyers who then export the product, while others sell to domestic buyers who represent foreign end users or customers.   In either of these cases, the company may not know that its product has been resold.  Some companies use more than one approach depending on their particular ownership, location, and internalization advantages.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7EA9E6-7DD4-47EE-A997-39EDA4D4DE51}" type="slidenum">
              <a:rPr lang="en-US"/>
              <a:pPr/>
              <a:t>14</a:t>
            </a:fld>
            <a:endParaRPr lang="en-US"/>
          </a:p>
        </p:txBody>
      </p:sp>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t>Learning Objective 2: To introduce the idea of importing and profile its elements.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18792D-F667-438F-9442-80E1A0A4E332}" type="slidenum">
              <a:rPr lang="en-US"/>
              <a:pPr/>
              <a:t>15</a:t>
            </a:fld>
            <a:endParaRPr lang="en-US"/>
          </a:p>
        </p:txBody>
      </p:sp>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a:t>Importing involves the purchase of a good or service by a buyer in one country from a seller in another.  Note that it’s possible to import services in addition to products.  A service import is any transaction that does not result in ownership or is rendered by nonresidents to residents.</a:t>
            </a:r>
          </a:p>
          <a:p>
            <a:r>
              <a:rPr lang="en-US"/>
              <a:t>There are three general types of importers.  Input optimizers search around the world for optimal inputs which are then used to produce the firm’s products.  </a:t>
            </a:r>
          </a:p>
          <a:p>
            <a:r>
              <a:rPr lang="en-US"/>
              <a:t>Opportunistic importers exploit gaps in the market by importing products that are available from foreign suppliers.</a:t>
            </a:r>
          </a:p>
          <a:p>
            <a:r>
              <a:rPr lang="en-US"/>
              <a:t>Arbitrageurs capitalize on price and quality differences between markets.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DF66A5-0118-4548-8978-2AF76FCA5B25}" type="slidenum">
              <a:rPr lang="en-US"/>
              <a:pPr/>
              <a:t>16</a:t>
            </a:fld>
            <a:endParaRPr lang="en-US"/>
          </a:p>
        </p:txBody>
      </p:sp>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a:t>Most importers are also exporters.  Firm size is important as is efficiency, innovation, and commitment.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EF7730-0125-43CA-A969-C1C1F0FCA69C}" type="slidenum">
              <a:rPr lang="en-US"/>
              <a:pPr/>
              <a:t>17</a:t>
            </a:fld>
            <a:endParaRPr lang="en-US"/>
          </a:p>
        </p:txBody>
      </p:sp>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a:t>Companies can take advantage of the higher quality at lower prices that labor specialization provides.  Apple pays workers in China just over a dollar an hour to produce its iPad2 for example.</a:t>
            </a:r>
          </a:p>
          <a:p>
            <a:r>
              <a:rPr lang="en-US"/>
              <a:t>Similarly, global rivalry has forced companies to use foreign suppliers to keep the costs of inputs low and quality levels high. </a:t>
            </a:r>
          </a:p>
          <a:p>
            <a:r>
              <a:rPr lang="en-US"/>
              <a:t>Sometimes because of the unavailability of products locally, companies have no choice but to import. </a:t>
            </a:r>
          </a:p>
          <a:p>
            <a:r>
              <a:rPr lang="en-US"/>
              <a:t>Finally, like exporters, companies import as part of a diversification strategy.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DF569E-CBC8-4CE3-905A-DA1EEB060DC3}" type="slidenum">
              <a:rPr lang="en-US"/>
              <a:pPr/>
              <a:t>18</a:t>
            </a:fld>
            <a:endParaRPr lang="en-US"/>
          </a:p>
        </p:txBody>
      </p:sp>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a:t>Learning Objective 3: To identify the problems and pitfalls that challenge international traders.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3D3061-B7AE-410F-A1A4-DD39669E70AF}" type="slidenum">
              <a:rPr lang="en-US"/>
              <a:pPr/>
              <a:t>19</a:t>
            </a:fld>
            <a:endParaRPr lang="en-US"/>
          </a:p>
        </p:txBody>
      </p:sp>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a:t>Regular and occasional exporters face a host of problems and pitfalls that make international trade challenging.  Some of the more common ones involve financial risks, especially a shortage of working capital to finance an export strategy.  In fact, financial constraints are one of the biggest challenges for SMEs.   </a:t>
            </a:r>
          </a:p>
          <a:p>
            <a:r>
              <a:rPr lang="en-US"/>
              <a:t>In addition, exporters are hampered by their lack of international expertise, marketing barriers, and the challenges of meeting customer expectations in foreign markets.  These demands can put significant pressure on managers.</a:t>
            </a:r>
          </a:p>
          <a:p>
            <a:r>
              <a:rPr lang="en-US"/>
              <a:t>Finally, trade regulations and documentation requirements also make exporting a complex process.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8A6B9E-416D-469A-991C-6EB3EE72DE0F}" type="slidenum">
              <a:rPr lang="en-US"/>
              <a:pPr/>
              <a:t>2</a:t>
            </a:fld>
            <a:endParaRPr lang="en-US"/>
          </a:p>
        </p:txBody>
      </p:sp>
      <p:sp>
        <p:nvSpPr>
          <p:cNvPr id="11266" name="Rectangle 2"/>
          <p:cNvSpPr>
            <a:spLocks noRot="1" noChangeArrowheads="1" noTextEdit="1"/>
          </p:cNvSpPr>
          <p:nvPr>
            <p:ph type="sldImg"/>
          </p:nvPr>
        </p:nvSpPr>
        <p:spPr>
          <a:ln/>
        </p:spPr>
      </p:sp>
      <p:sp>
        <p:nvSpPr>
          <p:cNvPr id="11267" name="Rectangle 3"/>
          <p:cNvSpPr>
            <a:spLocks noGrp="1" noChangeArrowheads="1"/>
          </p:cNvSpPr>
          <p:nvPr>
            <p:ph type="body" idx="1"/>
          </p:nvPr>
        </p:nvSpPr>
        <p:spPr/>
        <p:txBody>
          <a:bodyPr/>
          <a:lstStyle/>
          <a:p>
            <a:r>
              <a:rPr lang="en-US"/>
              <a:t>Chapter 13: Export and Import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61B098-7CBE-4086-984C-33205913FB18}" type="slidenum">
              <a:rPr lang="en-US"/>
              <a:pPr/>
              <a:t>20</a:t>
            </a:fld>
            <a:endParaRPr lang="en-US"/>
          </a:p>
        </p:txBody>
      </p:sp>
      <p:sp>
        <p:nvSpPr>
          <p:cNvPr id="50178" name="Rectangle 2"/>
          <p:cNvSpPr>
            <a:spLocks noRo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a:t>This Table shows some of the different types of documentation used in international trade.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494623-BBEA-46A3-92A6-F9B26BEA7640}" type="slidenum">
              <a:rPr lang="en-US"/>
              <a:pPr/>
              <a:t>21</a:t>
            </a:fld>
            <a:endParaRPr lang="en-US"/>
          </a:p>
        </p:txBody>
      </p:sp>
      <p:sp>
        <p:nvSpPr>
          <p:cNvPr id="52226" name="Rectangle 2"/>
          <p:cNvSpPr>
            <a:spLocks noRot="1" noChangeArrowheads="1" noTextEdit="1"/>
          </p:cNvSpPr>
          <p:nvPr>
            <p:ph type="sldImg"/>
          </p:nvPr>
        </p:nvSpPr>
        <p:spPr>
          <a:ln/>
        </p:spPr>
      </p:sp>
      <p:sp>
        <p:nvSpPr>
          <p:cNvPr id="52227" name="Rectangle 3"/>
          <p:cNvSpPr>
            <a:spLocks noGrp="1" noChangeArrowheads="1"/>
          </p:cNvSpPr>
          <p:nvPr>
            <p:ph type="body" idx="1"/>
          </p:nvPr>
        </p:nvSpPr>
        <p:spPr/>
        <p:txBody>
          <a:bodyPr/>
          <a:lstStyle/>
          <a:p>
            <a:r>
              <a:rPr lang="en-US"/>
              <a:t>Learning Objective 4: To identify the resources and assistance that helps international traders.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C21D86-B837-49C7-9AA4-9CEB442AA1E5}" type="slidenum">
              <a:rPr lang="en-US"/>
              <a:pPr/>
              <a:t>22</a:t>
            </a:fld>
            <a:endParaRPr lang="en-US"/>
          </a:p>
        </p:txBody>
      </p:sp>
      <p:sp>
        <p:nvSpPr>
          <p:cNvPr id="53250" name="Rectangle 2"/>
          <p:cNvSpPr>
            <a:spLocks noRot="1" noChangeArrowheads="1" noTextEdit="1"/>
          </p:cNvSpPr>
          <p:nvPr>
            <p:ph type="sldImg"/>
          </p:nvPr>
        </p:nvSpPr>
        <p:spPr>
          <a:ln/>
        </p:spPr>
      </p:sp>
      <p:sp>
        <p:nvSpPr>
          <p:cNvPr id="53251" name="Rectangle 3"/>
          <p:cNvSpPr>
            <a:spLocks noGrp="1" noChangeArrowheads="1"/>
          </p:cNvSpPr>
          <p:nvPr>
            <p:ph type="body" idx="1"/>
          </p:nvPr>
        </p:nvSpPr>
        <p:spPr/>
        <p:txBody>
          <a:bodyPr/>
          <a:lstStyle/>
          <a:p>
            <a:r>
              <a:rPr lang="en-US"/>
              <a:t>Exporters can get a lot of assistance from both public agencies and private intermediaries to facilitate the export process.  The U.S. Department of Commerce’s International Trade Administration offers assistance in more than 100 cities in the United States and also in 75 foreign countries.  In addition, it offers online assistance.</a:t>
            </a:r>
          </a:p>
          <a:p>
            <a:r>
              <a:rPr lang="en-US"/>
              <a:t>The Small Business Administration is another source of information for importers and exporters.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24DEE2-6372-42B7-BF75-AB3219CDA59F}" type="slidenum">
              <a:rPr lang="en-US"/>
              <a:pPr/>
              <a:t>23</a:t>
            </a:fld>
            <a:endParaRPr lang="en-US"/>
          </a:p>
        </p:txBody>
      </p:sp>
      <p:sp>
        <p:nvSpPr>
          <p:cNvPr id="54274" name="Rectangle 2"/>
          <p:cNvSpPr>
            <a:spLocks noRot="1" noChangeArrowheads="1" noTextEdit="1"/>
          </p:cNvSpPr>
          <p:nvPr>
            <p:ph type="sldImg"/>
          </p:nvPr>
        </p:nvSpPr>
        <p:spPr>
          <a:ln/>
        </p:spPr>
      </p:sp>
      <p:sp>
        <p:nvSpPr>
          <p:cNvPr id="54275" name="Rectangle 3"/>
          <p:cNvSpPr>
            <a:spLocks noGrp="1" noChangeArrowheads="1"/>
          </p:cNvSpPr>
          <p:nvPr>
            <p:ph type="body" idx="1"/>
          </p:nvPr>
        </p:nvSpPr>
        <p:spPr/>
        <p:txBody>
          <a:bodyPr/>
          <a:lstStyle/>
          <a:p>
            <a:r>
              <a:rPr lang="en-US"/>
              <a:t>This Table shows information and assistance available to exporters from a variety of sources.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E9CADF-FD02-4D09-8052-BDE9EA244DD6}" type="slidenum">
              <a:rPr lang="en-US"/>
              <a:pPr/>
              <a:t>24</a:t>
            </a:fld>
            <a:endParaRPr lang="en-US"/>
          </a:p>
        </p:txBody>
      </p:sp>
      <p:sp>
        <p:nvSpPr>
          <p:cNvPr id="57346" name="Rectangle 2"/>
          <p:cNvSpPr>
            <a:spLocks noRo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t>Export intermediaries work on behalf of exporters to manage the intricacies of international trade.  Firms using export intermediaries must balance their cost along with the implied loss of control against the cost and challenges of managing the process in-house.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937C93-D54E-4A7A-BF94-DD5E997CB0BA}" type="slidenum">
              <a:rPr lang="en-US"/>
              <a:pPr/>
              <a:t>25</a:t>
            </a:fld>
            <a:endParaRPr lang="en-US"/>
          </a:p>
        </p:txBody>
      </p:sp>
      <p:sp>
        <p:nvSpPr>
          <p:cNvPr id="58370" name="Rectangle 2"/>
          <p:cNvSpPr>
            <a:spLocks noRo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a:t>Customs agents enforce the rules of trade for a particular country while customs brokers help importers value their product, qualify for duty refunds, defer duties, and limit liability.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F95240-B67A-4CE1-B0B5-0CEC2540D208}" type="slidenum">
              <a:rPr lang="en-US"/>
              <a:pPr/>
              <a:t>26</a:t>
            </a:fld>
            <a:endParaRPr lang="en-US"/>
          </a:p>
        </p:txBody>
      </p:sp>
      <p:sp>
        <p:nvSpPr>
          <p:cNvPr id="60418" name="Rectangle 2"/>
          <p:cNvSpPr>
            <a:spLocks noRot="1" noChangeArrowheads="1" noTextEdit="1"/>
          </p:cNvSpPr>
          <p:nvPr>
            <p:ph type="sldImg"/>
          </p:nvPr>
        </p:nvSpPr>
        <p:spPr>
          <a:ln/>
        </p:spPr>
      </p:sp>
      <p:sp>
        <p:nvSpPr>
          <p:cNvPr id="60419" name="Rectangle 3"/>
          <p:cNvSpPr>
            <a:spLocks noGrp="1" noChangeArrowheads="1"/>
          </p:cNvSpPr>
          <p:nvPr>
            <p:ph type="body" idx="1"/>
          </p:nvPr>
        </p:nvSpPr>
        <p:spPr/>
        <p:txBody>
          <a:bodyPr/>
          <a:lstStyle/>
          <a:p>
            <a:r>
              <a:rPr lang="en-US"/>
              <a:t>This Table shows where it’s easy to trade and where it’s more difficult.</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0D40AB-B024-4CED-903E-1E1DE5519CC2}" type="slidenum">
              <a:rPr lang="en-US"/>
              <a:pPr/>
              <a:t>27</a:t>
            </a:fld>
            <a:endParaRPr lang="en-US"/>
          </a:p>
        </p:txBody>
      </p:sp>
      <p:sp>
        <p:nvSpPr>
          <p:cNvPr id="64514" name="Rectangle 2"/>
          <p:cNvSpPr>
            <a:spLocks noRo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a:t>Freight forwarders specialize in moving goods from the seller to the buyer.  These fee based intermediaries can be especially helpful when the cost or timing of freight can make or break a deal.</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65A1F8-8B93-4D44-8BF1-FE8E2B72454A}" type="slidenum">
              <a:rPr lang="en-US"/>
              <a:pPr/>
              <a:t>28</a:t>
            </a:fld>
            <a:endParaRPr lang="en-US"/>
          </a:p>
        </p:txBody>
      </p:sp>
      <p:sp>
        <p:nvSpPr>
          <p:cNvPr id="65538" name="Rectangle 2"/>
          <p:cNvSpPr>
            <a:spLocks noRot="1" noChangeArrowheads="1" noTextEdit="1"/>
          </p:cNvSpPr>
          <p:nvPr>
            <p:ph type="sldImg"/>
          </p:nvPr>
        </p:nvSpPr>
        <p:spPr>
          <a:ln/>
        </p:spPr>
      </p:sp>
      <p:sp>
        <p:nvSpPr>
          <p:cNvPr id="65539" name="Rectangle 3"/>
          <p:cNvSpPr>
            <a:spLocks noGrp="1" noChangeArrowheads="1"/>
          </p:cNvSpPr>
          <p:nvPr>
            <p:ph type="body" idx="1"/>
          </p:nvPr>
        </p:nvSpPr>
        <p:spPr/>
        <p:txBody>
          <a:bodyPr/>
          <a:lstStyle/>
          <a:p>
            <a:r>
              <a:rPr lang="en-US"/>
              <a:t>Third party logistics are a growing force in international trade.  Almost 80 percent of </a:t>
            </a:r>
            <a:r>
              <a:rPr lang="en-US" i="1"/>
              <a:t>Fortune 500</a:t>
            </a:r>
            <a:r>
              <a:rPr lang="en-US"/>
              <a:t> companies use them.</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24074E-65FA-467D-BF6A-0CB78E8B7556}" type="slidenum">
              <a:rPr lang="en-US"/>
              <a:pPr/>
              <a:t>29</a:t>
            </a:fld>
            <a:endParaRPr lang="en-US"/>
          </a:p>
        </p:txBody>
      </p:sp>
      <p:sp>
        <p:nvSpPr>
          <p:cNvPr id="67586" name="Rectangle 2"/>
          <p:cNvSpPr>
            <a:spLocks noRot="1" noChangeArrowheads="1" noTextEdit="1"/>
          </p:cNvSpPr>
          <p:nvPr>
            <p:ph type="sldImg"/>
          </p:nvPr>
        </p:nvSpPr>
        <p:spPr>
          <a:ln/>
        </p:spPr>
      </p:sp>
      <p:sp>
        <p:nvSpPr>
          <p:cNvPr id="67587" name="Rectangle 3"/>
          <p:cNvSpPr>
            <a:spLocks noGrp="1" noChangeArrowheads="1"/>
          </p:cNvSpPr>
          <p:nvPr>
            <p:ph type="body" idx="1"/>
          </p:nvPr>
        </p:nvSpPr>
        <p:spPr/>
        <p:txBody>
          <a:bodyPr/>
          <a:lstStyle/>
          <a:p>
            <a:r>
              <a:rPr lang="en-US"/>
              <a:t>Learning Objective 5: To discuss the idea of an export plan.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60756A-07A6-4F8B-93BF-A5A8566AADD5}" type="slidenum">
              <a:rPr lang="en-US"/>
              <a:pPr/>
              <a:t>3</a:t>
            </a:fld>
            <a:endParaRPr lang="en-US"/>
          </a:p>
        </p:txBody>
      </p:sp>
      <p:sp>
        <p:nvSpPr>
          <p:cNvPr id="10242" name="Rectangle 2"/>
          <p:cNvSpPr>
            <a:spLocks noRot="1" noChangeArrowheads="1" noTextEdit="1"/>
          </p:cNvSpPr>
          <p:nvPr>
            <p:ph type="sldImg"/>
          </p:nvPr>
        </p:nvSpPr>
        <p:spPr>
          <a:ln/>
        </p:spPr>
      </p:sp>
      <p:sp>
        <p:nvSpPr>
          <p:cNvPr id="10243" name="Rectangle 3"/>
          <p:cNvSpPr>
            <a:spLocks noGrp="1" noChangeArrowheads="1"/>
          </p:cNvSpPr>
          <p:nvPr>
            <p:ph type="body" idx="1"/>
          </p:nvPr>
        </p:nvSpPr>
        <p:spPr/>
        <p:txBody>
          <a:bodyPr/>
          <a:lstStyle/>
          <a:p>
            <a:r>
              <a:rPr lang="en-US"/>
              <a:t>The Learning Objectives for this chapter are </a:t>
            </a:r>
          </a:p>
          <a:p>
            <a:pPr>
              <a:buFontTx/>
              <a:buChar char="•"/>
            </a:pPr>
            <a:r>
              <a:rPr lang="en-US"/>
              <a:t>To introduce the idea of exporting and profile its elements</a:t>
            </a:r>
          </a:p>
          <a:p>
            <a:pPr>
              <a:buFontTx/>
              <a:buChar char="•"/>
            </a:pPr>
            <a:r>
              <a:rPr lang="en-US"/>
              <a:t>To introduce the idea of importing and profile its elements</a:t>
            </a:r>
          </a:p>
          <a:p>
            <a:pPr>
              <a:buFontTx/>
              <a:buChar char="•"/>
            </a:pPr>
            <a:r>
              <a:rPr lang="en-US"/>
              <a:t>To identify the problems and pitfalls that challenge international traders </a:t>
            </a:r>
          </a:p>
          <a:p>
            <a:pPr>
              <a:buFontTx/>
              <a:buChar char="•"/>
            </a:pPr>
            <a:r>
              <a:rPr lang="en-US"/>
              <a:t>To identify the resources and assistance that helps international traders</a:t>
            </a:r>
          </a:p>
          <a:p>
            <a:pPr>
              <a:buFontTx/>
              <a:buChar char="•"/>
            </a:pPr>
            <a:r>
              <a:rPr lang="en-US"/>
              <a:t>To discuss the idea of an export plan</a:t>
            </a:r>
          </a:p>
          <a:p>
            <a:pPr>
              <a:buFontTx/>
              <a:buChar char="•"/>
            </a:pPr>
            <a:r>
              <a:rPr lang="en-US"/>
              <a:t>To outline the practice of countertrade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019706-536C-435E-AA1B-C9336AB131C9}" type="slidenum">
              <a:rPr lang="en-US"/>
              <a:pPr/>
              <a:t>30</a:t>
            </a:fld>
            <a:endParaRPr lang="en-US"/>
          </a:p>
        </p:txBody>
      </p:sp>
      <p:sp>
        <p:nvSpPr>
          <p:cNvPr id="68610" name="Rectangle 2"/>
          <p:cNvSpPr>
            <a:spLocks noRot="1"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a:t>Export plans help companies stay on track with their export strategies.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38A98D-AA56-49C6-83CA-5C10CCFC229A}" type="slidenum">
              <a:rPr lang="en-US"/>
              <a:pPr/>
              <a:t>31</a:t>
            </a:fld>
            <a:endParaRPr lang="en-US"/>
          </a:p>
        </p:txBody>
      </p:sp>
      <p:sp>
        <p:nvSpPr>
          <p:cNvPr id="71682" name="Rectangle 2"/>
          <p:cNvSpPr>
            <a:spLocks noRot="1" noChangeArrowheads="1" noTextEdit="1"/>
          </p:cNvSpPr>
          <p:nvPr>
            <p:ph type="sldImg"/>
          </p:nvPr>
        </p:nvSpPr>
        <p:spPr>
          <a:ln/>
        </p:spPr>
      </p:sp>
      <p:sp>
        <p:nvSpPr>
          <p:cNvPr id="71683" name="Rectangle 3"/>
          <p:cNvSpPr>
            <a:spLocks noGrp="1" noChangeArrowheads="1"/>
          </p:cNvSpPr>
          <p:nvPr>
            <p:ph type="body" idx="1"/>
          </p:nvPr>
        </p:nvSpPr>
        <p:spPr/>
        <p:txBody>
          <a:bodyPr/>
          <a:lstStyle/>
          <a:p>
            <a:r>
              <a:rPr lang="en-US"/>
              <a:t>This Table shows a sample export plan.</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A35D73-E1AD-4374-9DA6-7EB8BD663F18}" type="slidenum">
              <a:rPr lang="en-US"/>
              <a:pPr/>
              <a:t>32</a:t>
            </a:fld>
            <a:endParaRPr lang="en-US"/>
          </a:p>
        </p:txBody>
      </p:sp>
      <p:sp>
        <p:nvSpPr>
          <p:cNvPr id="74754" name="Rectangle 2"/>
          <p:cNvSpPr>
            <a:spLocks noRot="1" noChangeArrowheads="1" noTextEdit="1"/>
          </p:cNvSpPr>
          <p:nvPr>
            <p:ph type="sldImg"/>
          </p:nvPr>
        </p:nvSpPr>
        <p:spPr>
          <a:ln/>
        </p:spPr>
      </p:sp>
      <p:sp>
        <p:nvSpPr>
          <p:cNvPr id="74755" name="Rectangle 3"/>
          <p:cNvSpPr>
            <a:spLocks noGrp="1" noChangeArrowheads="1"/>
          </p:cNvSpPr>
          <p:nvPr>
            <p:ph type="body" idx="1"/>
          </p:nvPr>
        </p:nvSpPr>
        <p:spPr/>
        <p:txBody>
          <a:bodyPr/>
          <a:lstStyle/>
          <a:p>
            <a:r>
              <a:rPr lang="en-US"/>
              <a:t>Learning Objective 6: To outline the practice of countertrade.</a:t>
            </a:r>
          </a:p>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3192ED-8BA5-4DE4-A08D-03AE108B3BC6}" type="slidenum">
              <a:rPr lang="en-US"/>
              <a:pPr/>
              <a:t>33</a:t>
            </a:fld>
            <a:endParaRPr lang="en-US"/>
          </a:p>
        </p:txBody>
      </p:sp>
      <p:sp>
        <p:nvSpPr>
          <p:cNvPr id="75778" name="Rectangle 2"/>
          <p:cNvSpPr>
            <a:spLocks noRot="1" noChangeArrowheads="1" noTextEdit="1"/>
          </p:cNvSpPr>
          <p:nvPr>
            <p:ph type="sldImg"/>
          </p:nvPr>
        </p:nvSpPr>
        <p:spPr>
          <a:ln/>
        </p:spPr>
      </p:sp>
      <p:sp>
        <p:nvSpPr>
          <p:cNvPr id="75779" name="Rectangle 3"/>
          <p:cNvSpPr>
            <a:spLocks noGrp="1" noChangeArrowheads="1"/>
          </p:cNvSpPr>
          <p:nvPr>
            <p:ph type="body" idx="1"/>
          </p:nvPr>
        </p:nvSpPr>
        <p:spPr/>
        <p:txBody>
          <a:bodyPr/>
          <a:lstStyle/>
          <a:p>
            <a:r>
              <a:rPr lang="en-US"/>
              <a:t>In situations where the home country currency is inconvertible or a lack of cash prevents a traditional transaction firms may turn to countertrade.  According to the WTO, countertrade accounts for about 5 percent of world trade.   </a:t>
            </a:r>
          </a:p>
          <a:p>
            <a:r>
              <a:rPr lang="en-US"/>
              <a:t>Countertrade can be inefficient way to do business.  It can also be risky especially if the products received are difficult to resell or are of poor quality.  However, because it can allow for mutually beneficial relationships, it’s still used today.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D4194F-E6AF-476E-AB17-8242337F63AB}" type="slidenum">
              <a:rPr lang="en-US"/>
              <a:pPr/>
              <a:t>34</a:t>
            </a:fld>
            <a:endParaRPr lang="en-US"/>
          </a:p>
        </p:txBody>
      </p:sp>
      <p:sp>
        <p:nvSpPr>
          <p:cNvPr id="76802" name="Rectangle 2"/>
          <p:cNvSpPr>
            <a:spLocks noRot="1" noChangeArrowheads="1" noTextEdit="1"/>
          </p:cNvSpPr>
          <p:nvPr>
            <p:ph type="sldImg"/>
          </p:nvPr>
        </p:nvSpPr>
        <p:spPr>
          <a:ln/>
        </p:spPr>
      </p:sp>
      <p:sp>
        <p:nvSpPr>
          <p:cNvPr id="76803" name="Rectangle 3"/>
          <p:cNvSpPr>
            <a:spLocks noGrp="1" noChangeArrowheads="1"/>
          </p:cNvSpPr>
          <p:nvPr>
            <p:ph type="body" idx="1"/>
          </p:nvPr>
        </p:nvSpPr>
        <p:spPr/>
        <p:txBody>
          <a:bodyPr/>
          <a:lstStyle/>
          <a:p>
            <a:r>
              <a:rPr lang="en-US"/>
              <a:t>This Table shows the common types of countertrade.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9A5FAB-3471-4CBA-8D9F-A80BF896A87F}" type="slidenum">
              <a:rPr lang="en-US"/>
              <a:pPr/>
              <a:t>35</a:t>
            </a:fld>
            <a:endParaRPr lang="en-US"/>
          </a:p>
        </p:txBody>
      </p:sp>
      <p:sp>
        <p:nvSpPr>
          <p:cNvPr id="79874" name="Rectangle 2"/>
          <p:cNvSpPr>
            <a:spLocks noRot="1" noChangeArrowheads="1" noTextEdit="1"/>
          </p:cNvSpPr>
          <p:nvPr>
            <p:ph type="sldImg"/>
          </p:nvPr>
        </p:nvSpPr>
        <p:spPr>
          <a:ln/>
        </p:spPr>
      </p:sp>
      <p:sp>
        <p:nvSpPr>
          <p:cNvPr id="79875" name="Rectangle 3"/>
          <p:cNvSpPr>
            <a:spLocks noGrp="1" noChangeArrowheads="1"/>
          </p:cNvSpPr>
          <p:nvPr>
            <p:ph type="body" idx="1"/>
          </p:nvPr>
        </p:nvSpPr>
        <p:spPr/>
        <p:txBody>
          <a:bodyPr/>
          <a:lstStyle/>
          <a:p>
            <a:r>
              <a:rPr lang="en-US"/>
              <a:t>New technologies are helping to level the playing field for international trade.  SMEs are likely to benefit the most from these advances.</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CBB785-1700-4761-B232-E726C23E78AA}" type="slidenum">
              <a:rPr lang="en-US"/>
              <a:pPr/>
              <a:t>36</a:t>
            </a:fld>
            <a:endParaRPr lang="en-US"/>
          </a:p>
        </p:txBody>
      </p:sp>
      <p:sp>
        <p:nvSpPr>
          <p:cNvPr id="81922" name="Rectangle 2"/>
          <p:cNvSpPr>
            <a:spLocks noRo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0AD2AF-8771-4C27-B10A-28D97FF10771}" type="slidenum">
              <a:rPr lang="en-US"/>
              <a:pPr/>
              <a:t>4</a:t>
            </a:fld>
            <a:endParaRPr lang="en-US"/>
          </a:p>
        </p:txBody>
      </p:sp>
      <p:sp>
        <p:nvSpPr>
          <p:cNvPr id="17410" name="Rectangle 2"/>
          <p:cNvSpPr>
            <a:spLocks noRot="1" noChangeArrowheads="1" noTextEdit="1"/>
          </p:cNvSpPr>
          <p:nvPr>
            <p:ph type="sldImg"/>
          </p:nvPr>
        </p:nvSpPr>
        <p:spPr>
          <a:ln/>
        </p:spPr>
      </p:sp>
      <p:sp>
        <p:nvSpPr>
          <p:cNvPr id="17411" name="Rectangle 3"/>
          <p:cNvSpPr>
            <a:spLocks noGrp="1" noChangeArrowheads="1"/>
          </p:cNvSpPr>
          <p:nvPr>
            <p:ph type="body" idx="1"/>
          </p:nvPr>
        </p:nvSpPr>
        <p:spPr/>
        <p:txBody>
          <a:bodyPr/>
          <a:lstStyle/>
          <a:p>
            <a:r>
              <a:rPr lang="en-US"/>
              <a:t>Exporting and importing, the most common forms of international business, have seen substantial growth in recent years thanks in part to globalization, an increase in free trade agreements, and institutional development.   Companies like exporting and importing because they allow them to capitalize on international opportunities without substantial risk, and with only a low commitment of resources.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76E91D-30AC-4A6A-8163-FF558DE6CB20}" type="slidenum">
              <a:rPr lang="en-US"/>
              <a:pPr/>
              <a:t>5</a:t>
            </a:fld>
            <a:endParaRPr lang="en-US"/>
          </a:p>
        </p:txBody>
      </p:sp>
      <p:sp>
        <p:nvSpPr>
          <p:cNvPr id="18434" name="Rectangle 2"/>
          <p:cNvSpPr>
            <a:spLocks noRot="1" noChangeArrowheads="1" noTextEdit="1"/>
          </p:cNvSpPr>
          <p:nvPr>
            <p:ph type="sldImg"/>
          </p:nvPr>
        </p:nvSpPr>
        <p:spPr>
          <a:ln/>
        </p:spPr>
      </p:sp>
      <p:sp>
        <p:nvSpPr>
          <p:cNvPr id="18435" name="Rectangle 3"/>
          <p:cNvSpPr>
            <a:spLocks noGrp="1" noChangeArrowheads="1"/>
          </p:cNvSpPr>
          <p:nvPr>
            <p:ph type="body" idx="1"/>
          </p:nvPr>
        </p:nvSpPr>
        <p:spPr/>
        <p:txBody>
          <a:bodyPr/>
          <a:lstStyle/>
          <a:p>
            <a:r>
              <a:rPr lang="en-US"/>
              <a:t>This Figure shows the environmental factors that influence exporting and importing opportunities.  Notice that exporting and importing are just one way to take advantage of opportunities in foreign markets.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BFE6C1-405D-45F7-B46A-563B000BECCD}" type="slidenum">
              <a:rPr lang="en-US"/>
              <a:pPr/>
              <a:t>6</a:t>
            </a:fld>
            <a:endParaRPr lang="en-US"/>
          </a:p>
        </p:txBody>
      </p:sp>
      <p:sp>
        <p:nvSpPr>
          <p:cNvPr id="19458" name="Rectangle 2"/>
          <p:cNvSpPr>
            <a:spLocks noRot="1" noChangeArrowheads="1" noTextEdit="1"/>
          </p:cNvSpPr>
          <p:nvPr>
            <p:ph type="sldImg"/>
          </p:nvPr>
        </p:nvSpPr>
        <p:spPr>
          <a:ln/>
        </p:spPr>
      </p:sp>
      <p:sp>
        <p:nvSpPr>
          <p:cNvPr id="19459" name="Rectangle 3"/>
          <p:cNvSpPr>
            <a:spLocks noGrp="1" noChangeArrowheads="1"/>
          </p:cNvSpPr>
          <p:nvPr>
            <p:ph type="body" idx="1"/>
          </p:nvPr>
        </p:nvSpPr>
        <p:spPr/>
        <p:txBody>
          <a:bodyPr/>
          <a:lstStyle/>
          <a:p>
            <a:r>
              <a:rPr lang="en-US"/>
              <a:t>Learning Objective 1: To introduce the idea of exporting and profile its elements.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17183F-8511-420D-8945-729B5E75B630}" type="slidenum">
              <a:rPr lang="en-US"/>
              <a:pPr/>
              <a:t>7</a:t>
            </a:fld>
            <a:endParaRPr lang="en-US"/>
          </a:p>
        </p:txBody>
      </p:sp>
      <p:sp>
        <p:nvSpPr>
          <p:cNvPr id="23554" name="Rectangle 2"/>
          <p:cNvSpPr>
            <a:spLocks noRo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a:t>Exporting involves sending products to other countries.  </a:t>
            </a:r>
          </a:p>
          <a:p>
            <a:r>
              <a:rPr lang="en-US"/>
              <a:t>Occasional exporters fill unsolicited orders, but don’t pursue additional opportunities.</a:t>
            </a:r>
          </a:p>
          <a:p>
            <a:r>
              <a:rPr lang="en-US"/>
              <a:t>Regular exporters are experienced in exporting and aggressively pursue new opportunities. </a:t>
            </a:r>
          </a:p>
          <a:p>
            <a:r>
              <a:rPr lang="en-US"/>
              <a:t>Non-exporters have no experience and do not have any intention of engaging in exporting.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4C9139-B671-466F-8799-E3A5E76117C1}" type="slidenum">
              <a:rPr lang="en-US"/>
              <a:pPr/>
              <a:t>8</a:t>
            </a:fld>
            <a:endParaRPr lang="en-US"/>
          </a:p>
        </p:txBody>
      </p:sp>
      <p:sp>
        <p:nvSpPr>
          <p:cNvPr id="24578" name="Rectangle 2"/>
          <p:cNvSpPr>
            <a:spLocks noRo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a:t>Ownership, location, and internalization advantages all influence the choice of entry mode.  For example, companies that have few ownership advantages are less likely to engage in exporting.  Location advantages can attract companies to favorable business environments.  Internalization advantages can encourage companies to export rather than engage in licensing.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9CBA77-16A1-4045-A3F1-FE3BCF5635C5}" type="slidenum">
              <a:rPr lang="en-US"/>
              <a:pPr/>
              <a:t>9</a:t>
            </a:fld>
            <a:endParaRPr lang="en-US"/>
          </a:p>
        </p:txBody>
      </p:sp>
      <p:sp>
        <p:nvSpPr>
          <p:cNvPr id="25602" name="Rectangle 2"/>
          <p:cNvSpPr>
            <a:spLocks noRot="1"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a:t>What companies are most likely to export?  Well, large companies account for most export activity.  In the United States for example, the 500 biggest companies are responsible for 60 percent of total export value.  </a:t>
            </a:r>
          </a:p>
          <a:p>
            <a:r>
              <a:rPr lang="en-US"/>
              <a:t>However, even small and medium-sized companies called SMEs are active exporters.  Two-thirds of exporters worldwide have fewer than 20 employees.  </a:t>
            </a:r>
          </a:p>
          <a:p>
            <a:r>
              <a:rPr lang="en-US"/>
              <a:t>Perhaps more important though, are other factors including production efficiency, firm competence, and a firm’s commitment to growth via exports.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685800"/>
            <a:ext cx="7772400" cy="2127250"/>
          </a:xfrm>
        </p:spPr>
        <p:txBody>
          <a:bodyPr/>
          <a:lstStyle>
            <a:lvl1pPr>
              <a:defRPr sz="5400">
                <a:solidFill>
                  <a:schemeClr val="tx2"/>
                </a:solidFill>
              </a:defRPr>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solidFill>
                  <a:srgbClr val="6F6E4A"/>
                </a:solidFill>
              </a:defRPr>
            </a:lvl1pPr>
          </a:lstStyle>
          <a:p>
            <a:pPr lvl="0"/>
            <a:r>
              <a:rPr lang="en-US" noProof="0" smtClean="0"/>
              <a:t>Click to edit Master subtitle style</a:t>
            </a:r>
          </a:p>
        </p:txBody>
      </p:sp>
      <p:sp>
        <p:nvSpPr>
          <p:cNvPr id="5126" name="Rectangle 6"/>
          <p:cNvSpPr>
            <a:spLocks noGrp="1" noChangeArrowheads="1"/>
          </p:cNvSpPr>
          <p:nvPr>
            <p:ph type="sldNum" sz="quarter" idx="4"/>
          </p:nvPr>
        </p:nvSpPr>
        <p:spPr/>
        <p:txBody>
          <a:bodyPr/>
          <a:lstStyle>
            <a:lvl1pPr>
              <a:defRPr/>
            </a:lvl1pPr>
          </a:lstStyle>
          <a:p>
            <a:r>
              <a:rPr lang="en-US"/>
              <a:t>13-</a:t>
            </a:r>
            <a:fld id="{3BF98DB5-372C-4E9A-AADA-F15CE17044B6}" type="slidenum">
              <a:rPr lang="en-US"/>
              <a:pPr/>
              <a:t>‹#›</a:t>
            </a:fld>
            <a:endParaRPr lang="en-US"/>
          </a:p>
        </p:txBody>
      </p:sp>
      <p:grpSp>
        <p:nvGrpSpPr>
          <p:cNvPr id="5127" name="Group 7"/>
          <p:cNvGrpSpPr>
            <a:grpSpLocks/>
          </p:cNvGrpSpPr>
          <p:nvPr/>
        </p:nvGrpSpPr>
        <p:grpSpPr bwMode="auto">
          <a:xfrm>
            <a:off x="228600" y="2889250"/>
            <a:ext cx="8610600" cy="201613"/>
            <a:chOff x="144" y="1680"/>
            <a:chExt cx="5424" cy="144"/>
          </a:xfrm>
        </p:grpSpPr>
        <p:sp>
          <p:nvSpPr>
            <p:cNvPr id="5128"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9"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0"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31" name="Text Box 11"/>
          <p:cNvSpPr txBox="1">
            <a:spLocks noChangeArrowheads="1"/>
          </p:cNvSpPr>
          <p:nvPr userDrawn="1"/>
        </p:nvSpPr>
        <p:spPr bwMode="auto">
          <a:xfrm>
            <a:off x="304800" y="6262688"/>
            <a:ext cx="4038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a:p>
        </p:txBody>
      </p:sp>
      <p:sp>
        <p:nvSpPr>
          <p:cNvPr id="5132" name="Text Box 12"/>
          <p:cNvSpPr txBox="1">
            <a:spLocks noChangeArrowheads="1"/>
          </p:cNvSpPr>
          <p:nvPr userDrawn="1"/>
        </p:nvSpPr>
        <p:spPr bwMode="auto">
          <a:xfrm>
            <a:off x="228600" y="6324600"/>
            <a:ext cx="4267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a:latin typeface="Arial" pitchFamily="34" charset="0"/>
              </a:rPr>
              <a:t>Copyright © 2013 Pearson Education</a:t>
            </a:r>
            <a:endParaRPr lang="en-GB" sz="1600">
              <a:latin typeface="Arial"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a:t>13-</a:t>
            </a:r>
            <a:fld id="{D70794B0-338B-4FA1-BC55-97FFEB7B6325}" type="slidenum">
              <a:rPr lang="en-US"/>
              <a:pPr/>
              <a:t>‹#›</a:t>
            </a:fld>
            <a:endParaRPr lang="en-US"/>
          </a:p>
        </p:txBody>
      </p:sp>
    </p:spTree>
    <p:extLst>
      <p:ext uri="{BB962C8B-B14F-4D97-AF65-F5344CB8AC3E}">
        <p14:creationId xmlns:p14="http://schemas.microsoft.com/office/powerpoint/2010/main" val="1802822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a:t>13-</a:t>
            </a:r>
            <a:fld id="{28FB1120-EC9D-4AD8-AC4D-A09DE9BAF256}" type="slidenum">
              <a:rPr lang="en-US"/>
              <a:pPr/>
              <a:t>‹#›</a:t>
            </a:fld>
            <a:endParaRPr lang="en-US"/>
          </a:p>
        </p:txBody>
      </p:sp>
    </p:spTree>
    <p:extLst>
      <p:ext uri="{BB962C8B-B14F-4D97-AF65-F5344CB8AC3E}">
        <p14:creationId xmlns:p14="http://schemas.microsoft.com/office/powerpoint/2010/main" val="3142471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a:t>13-</a:t>
            </a:r>
            <a:fld id="{E54E1D89-4E7B-40BF-A521-EF24A32B0A3E}" type="slidenum">
              <a:rPr lang="en-US"/>
              <a:pPr/>
              <a:t>‹#›</a:t>
            </a:fld>
            <a:endParaRPr lang="en-US"/>
          </a:p>
        </p:txBody>
      </p:sp>
    </p:spTree>
    <p:extLst>
      <p:ext uri="{BB962C8B-B14F-4D97-AF65-F5344CB8AC3E}">
        <p14:creationId xmlns:p14="http://schemas.microsoft.com/office/powerpoint/2010/main" val="851609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r>
              <a:rPr lang="en-US"/>
              <a:t>13-</a:t>
            </a:r>
            <a:fld id="{2A72CFF4-9FAB-4D0D-B48B-FFADF85E5F1B}" type="slidenum">
              <a:rPr lang="en-US"/>
              <a:pPr/>
              <a:t>‹#›</a:t>
            </a:fld>
            <a:endParaRPr lang="en-US"/>
          </a:p>
        </p:txBody>
      </p:sp>
    </p:spTree>
    <p:extLst>
      <p:ext uri="{BB962C8B-B14F-4D97-AF65-F5344CB8AC3E}">
        <p14:creationId xmlns:p14="http://schemas.microsoft.com/office/powerpoint/2010/main" val="1860687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r>
              <a:rPr lang="en-US"/>
              <a:t>13-</a:t>
            </a:r>
            <a:fld id="{6BBBBF0A-2201-4615-9297-3F30CDE83C93}" type="slidenum">
              <a:rPr lang="en-US"/>
              <a:pPr/>
              <a:t>‹#›</a:t>
            </a:fld>
            <a:endParaRPr lang="en-US"/>
          </a:p>
        </p:txBody>
      </p:sp>
    </p:spTree>
    <p:extLst>
      <p:ext uri="{BB962C8B-B14F-4D97-AF65-F5344CB8AC3E}">
        <p14:creationId xmlns:p14="http://schemas.microsoft.com/office/powerpoint/2010/main" val="3473481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r>
              <a:rPr lang="en-US"/>
              <a:t>13-</a:t>
            </a:r>
            <a:fld id="{3436ECBA-599B-4EBA-A435-F2A6A0910859}" type="slidenum">
              <a:rPr lang="en-US"/>
              <a:pPr/>
              <a:t>‹#›</a:t>
            </a:fld>
            <a:endParaRPr lang="en-US"/>
          </a:p>
        </p:txBody>
      </p:sp>
    </p:spTree>
    <p:extLst>
      <p:ext uri="{BB962C8B-B14F-4D97-AF65-F5344CB8AC3E}">
        <p14:creationId xmlns:p14="http://schemas.microsoft.com/office/powerpoint/2010/main" val="2578550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r>
              <a:rPr lang="en-US"/>
              <a:t>13-</a:t>
            </a:r>
            <a:fld id="{40A12755-ABE3-4E6B-91D4-70B0F9A6B16C}" type="slidenum">
              <a:rPr lang="en-US"/>
              <a:pPr/>
              <a:t>‹#›</a:t>
            </a:fld>
            <a:endParaRPr lang="en-US"/>
          </a:p>
        </p:txBody>
      </p:sp>
    </p:spTree>
    <p:extLst>
      <p:ext uri="{BB962C8B-B14F-4D97-AF65-F5344CB8AC3E}">
        <p14:creationId xmlns:p14="http://schemas.microsoft.com/office/powerpoint/2010/main" val="1042987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r>
              <a:rPr lang="en-US"/>
              <a:t>13-</a:t>
            </a:r>
            <a:fld id="{3546CFB6-2920-4DA9-A40C-507F0588BFBF}" type="slidenum">
              <a:rPr lang="en-US"/>
              <a:pPr/>
              <a:t>‹#›</a:t>
            </a:fld>
            <a:endParaRPr lang="en-US"/>
          </a:p>
        </p:txBody>
      </p:sp>
    </p:spTree>
    <p:extLst>
      <p:ext uri="{BB962C8B-B14F-4D97-AF65-F5344CB8AC3E}">
        <p14:creationId xmlns:p14="http://schemas.microsoft.com/office/powerpoint/2010/main" val="3302048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US"/>
              <a:t>13-</a:t>
            </a:r>
            <a:fld id="{72825B99-6533-48A4-925A-D37DCCD34FDD}" type="slidenum">
              <a:rPr lang="en-US"/>
              <a:pPr/>
              <a:t>‹#›</a:t>
            </a:fld>
            <a:endParaRPr lang="en-US"/>
          </a:p>
        </p:txBody>
      </p:sp>
    </p:spTree>
    <p:extLst>
      <p:ext uri="{BB962C8B-B14F-4D97-AF65-F5344CB8AC3E}">
        <p14:creationId xmlns:p14="http://schemas.microsoft.com/office/powerpoint/2010/main" val="1039996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US"/>
              <a:t>13-</a:t>
            </a:r>
            <a:fld id="{9FD3E22B-7EF7-4B86-A5BF-0CCD3480E262}" type="slidenum">
              <a:rPr lang="en-US"/>
              <a:pPr/>
              <a:t>‹#›</a:t>
            </a:fld>
            <a:endParaRPr lang="en-US"/>
          </a:p>
        </p:txBody>
      </p:sp>
    </p:spTree>
    <p:extLst>
      <p:ext uri="{BB962C8B-B14F-4D97-AF65-F5344CB8AC3E}">
        <p14:creationId xmlns:p14="http://schemas.microsoft.com/office/powerpoint/2010/main" val="768135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r>
              <a:rPr lang="en-US"/>
              <a:t>13-</a:t>
            </a:r>
            <a:fld id="{80F799A4-BE96-4CF5-9EC0-834FE71EF806}" type="slidenum">
              <a:rPr lang="en-US"/>
              <a:pPr/>
              <a:t>‹#›</a:t>
            </a:fld>
            <a:endParaRPr lang="en-US"/>
          </a:p>
        </p:txBody>
      </p:sp>
      <p:sp>
        <p:nvSpPr>
          <p:cNvPr id="4103"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4104"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05"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4106"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4107" name="Text Box 11"/>
          <p:cNvSpPr txBox="1">
            <a:spLocks noChangeArrowheads="1"/>
          </p:cNvSpPr>
          <p:nvPr userDrawn="1"/>
        </p:nvSpPr>
        <p:spPr bwMode="auto">
          <a:xfrm>
            <a:off x="381000" y="6369050"/>
            <a:ext cx="4419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a:latin typeface="Arial" pitchFamily="34" charset="0"/>
              </a:rPr>
              <a:t>Copyright © 2013 Pearson Education</a:t>
            </a:r>
            <a:endParaRPr lang="en-GB" sz="1600">
              <a:latin typeface="Arial" pitchFamily="34"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hf hdr="0" ftr="0" dt="0"/>
  <p:txStyles>
    <p:titleStyle>
      <a:lvl1pPr algn="ctr" rtl="0" fontAlgn="base">
        <a:spcBef>
          <a:spcPct val="0"/>
        </a:spcBef>
        <a:spcAft>
          <a:spcPct val="0"/>
        </a:spcAft>
        <a:defRPr sz="4800">
          <a:solidFill>
            <a:srgbClr val="6F6E4A"/>
          </a:solidFill>
          <a:latin typeface="+mj-lt"/>
          <a:ea typeface="+mj-ea"/>
          <a:cs typeface="+mj-cs"/>
        </a:defRPr>
      </a:lvl1pPr>
      <a:lvl2pPr algn="ctr" rtl="0" fontAlgn="base">
        <a:spcBef>
          <a:spcPct val="0"/>
        </a:spcBef>
        <a:spcAft>
          <a:spcPct val="0"/>
        </a:spcAft>
        <a:defRPr sz="4800">
          <a:solidFill>
            <a:srgbClr val="6F6E4A"/>
          </a:solidFill>
          <a:latin typeface="Georgia" pitchFamily="18" charset="0"/>
          <a:cs typeface="Arial" pitchFamily="34" charset="0"/>
        </a:defRPr>
      </a:lvl2pPr>
      <a:lvl3pPr algn="ctr" rtl="0" fontAlgn="base">
        <a:spcBef>
          <a:spcPct val="0"/>
        </a:spcBef>
        <a:spcAft>
          <a:spcPct val="0"/>
        </a:spcAft>
        <a:defRPr sz="4800">
          <a:solidFill>
            <a:srgbClr val="6F6E4A"/>
          </a:solidFill>
          <a:latin typeface="Georgia" pitchFamily="18" charset="0"/>
          <a:cs typeface="Arial" pitchFamily="34" charset="0"/>
        </a:defRPr>
      </a:lvl3pPr>
      <a:lvl4pPr algn="ctr" rtl="0" fontAlgn="base">
        <a:spcBef>
          <a:spcPct val="0"/>
        </a:spcBef>
        <a:spcAft>
          <a:spcPct val="0"/>
        </a:spcAft>
        <a:defRPr sz="4800">
          <a:solidFill>
            <a:srgbClr val="6F6E4A"/>
          </a:solidFill>
          <a:latin typeface="Georgia" pitchFamily="18" charset="0"/>
          <a:cs typeface="Arial" pitchFamily="34" charset="0"/>
        </a:defRPr>
      </a:lvl4pPr>
      <a:lvl5pPr algn="ctr" rtl="0" fontAlgn="base">
        <a:spcBef>
          <a:spcPct val="0"/>
        </a:spcBef>
        <a:spcAft>
          <a:spcPct val="0"/>
        </a:spcAft>
        <a:defRPr sz="4800">
          <a:solidFill>
            <a:srgbClr val="6F6E4A"/>
          </a:solidFill>
          <a:latin typeface="Georgia" pitchFamily="18" charset="0"/>
          <a:cs typeface="Arial" pitchFamily="34" charset="0"/>
        </a:defRPr>
      </a:lvl5pPr>
      <a:lvl6pPr marL="457200" algn="ctr" rtl="0" fontAlgn="base">
        <a:spcBef>
          <a:spcPct val="0"/>
        </a:spcBef>
        <a:spcAft>
          <a:spcPct val="0"/>
        </a:spcAft>
        <a:defRPr sz="4800">
          <a:solidFill>
            <a:srgbClr val="6F6E4A"/>
          </a:solidFill>
          <a:latin typeface="Georgia" pitchFamily="18" charset="0"/>
          <a:cs typeface="Arial" pitchFamily="34" charset="0"/>
        </a:defRPr>
      </a:lvl6pPr>
      <a:lvl7pPr marL="914400" algn="ctr" rtl="0" fontAlgn="base">
        <a:spcBef>
          <a:spcPct val="0"/>
        </a:spcBef>
        <a:spcAft>
          <a:spcPct val="0"/>
        </a:spcAft>
        <a:defRPr sz="4800">
          <a:solidFill>
            <a:srgbClr val="6F6E4A"/>
          </a:solidFill>
          <a:latin typeface="Georgia" pitchFamily="18" charset="0"/>
          <a:cs typeface="Arial" pitchFamily="34" charset="0"/>
        </a:defRPr>
      </a:lvl7pPr>
      <a:lvl8pPr marL="1371600" algn="ctr" rtl="0" fontAlgn="base">
        <a:spcBef>
          <a:spcPct val="0"/>
        </a:spcBef>
        <a:spcAft>
          <a:spcPct val="0"/>
        </a:spcAft>
        <a:defRPr sz="4800">
          <a:solidFill>
            <a:srgbClr val="6F6E4A"/>
          </a:solidFill>
          <a:latin typeface="Georgia" pitchFamily="18" charset="0"/>
          <a:cs typeface="Arial" pitchFamily="34" charset="0"/>
        </a:defRPr>
      </a:lvl8pPr>
      <a:lvl9pPr marL="1828800" algn="ctr" rtl="0" fontAlgn="base">
        <a:spcBef>
          <a:spcPct val="0"/>
        </a:spcBef>
        <a:spcAft>
          <a:spcPct val="0"/>
        </a:spcAft>
        <a:defRPr sz="4800">
          <a:solidFill>
            <a:srgbClr val="6F6E4A"/>
          </a:solidFill>
          <a:latin typeface="Georgia" pitchFamily="18" charset="0"/>
          <a:cs typeface="Arial" pitchFamily="34" charset="0"/>
        </a:defRPr>
      </a:lvl9pPr>
    </p:titleStyle>
    <p:bodyStyle>
      <a:lvl1pPr marL="342900" indent="-342900" algn="l" rtl="0" fontAlgn="base">
        <a:spcBef>
          <a:spcPct val="20000"/>
        </a:spcBef>
        <a:spcAft>
          <a:spcPct val="0"/>
        </a:spcAft>
        <a:buClr>
          <a:schemeClr val="folHlink"/>
        </a:buClr>
        <a:buSzPct val="75000"/>
        <a:buFont typeface="Wingdings" pitchFamily="2" charset="2"/>
        <a:buChar char="p"/>
        <a:defRPr sz="2800">
          <a:solidFill>
            <a:schemeClr val="hlink"/>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400">
          <a:solidFill>
            <a:schemeClr val="hlink"/>
          </a:solidFill>
          <a:latin typeface="+mn-lt"/>
          <a:cs typeface="+mn-cs"/>
        </a:defRPr>
      </a:lvl2pPr>
      <a:lvl3pPr marL="1143000" indent="-228600" algn="l" rtl="0" fontAlgn="base">
        <a:spcBef>
          <a:spcPct val="20000"/>
        </a:spcBef>
        <a:spcAft>
          <a:spcPct val="0"/>
        </a:spcAft>
        <a:buClr>
          <a:schemeClr val="accent2"/>
        </a:buClr>
        <a:buSzPct val="65000"/>
        <a:buFont typeface="Wingdings" pitchFamily="2" charset="2"/>
        <a:buChar char="p"/>
        <a:defRPr sz="2400">
          <a:solidFill>
            <a:schemeClr val="hlink"/>
          </a:solidFill>
          <a:latin typeface="+mn-lt"/>
          <a:cs typeface="+mn-cs"/>
        </a:defRPr>
      </a:lvl3pPr>
      <a:lvl4pPr marL="1600200" indent="-228600" algn="l" rtl="0" fontAlgn="base">
        <a:spcBef>
          <a:spcPct val="20000"/>
        </a:spcBef>
        <a:spcAft>
          <a:spcPct val="0"/>
        </a:spcAft>
        <a:buClr>
          <a:schemeClr val="bg2"/>
        </a:buClr>
        <a:buFont typeface="Wingdings" pitchFamily="2" charset="2"/>
        <a:buChar char="§"/>
        <a:defRPr>
          <a:solidFill>
            <a:schemeClr val="hlink"/>
          </a:solidFill>
          <a:latin typeface="+mn-lt"/>
          <a:cs typeface="+mn-cs"/>
        </a:defRPr>
      </a:lvl4pPr>
      <a:lvl5pPr marL="20574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4"/>
          </p:nvPr>
        </p:nvSpPr>
        <p:spPr/>
        <p:txBody>
          <a:bodyPr/>
          <a:lstStyle/>
          <a:p>
            <a:r>
              <a:rPr lang="en-US"/>
              <a:t>13-</a:t>
            </a:r>
            <a:fld id="{77952DD8-0072-41A0-9C68-E69E1D6FB826}" type="slidenum">
              <a:rPr lang="en-US"/>
              <a:pPr/>
              <a:t>1</a:t>
            </a:fld>
            <a:endParaRPr lang="en-US"/>
          </a:p>
        </p:txBody>
      </p:sp>
      <p:sp>
        <p:nvSpPr>
          <p:cNvPr id="2050" name="Rectangle 2"/>
          <p:cNvSpPr>
            <a:spLocks noGrp="1" noChangeArrowheads="1"/>
          </p:cNvSpPr>
          <p:nvPr>
            <p:ph type="ctrTitle"/>
          </p:nvPr>
        </p:nvSpPr>
        <p:spPr/>
        <p:txBody>
          <a:bodyPr/>
          <a:lstStyle/>
          <a:p>
            <a:r>
              <a:rPr lang="en-US" sz="6100" b="1"/>
              <a:t>International Business</a:t>
            </a:r>
            <a:r>
              <a:rPr lang="en-US"/>
              <a:t/>
            </a:r>
            <a:br>
              <a:rPr lang="en-US"/>
            </a:br>
            <a:r>
              <a:rPr lang="en-US" sz="4400"/>
              <a:t>Environments &amp; Operations</a:t>
            </a:r>
          </a:p>
        </p:txBody>
      </p:sp>
      <p:sp>
        <p:nvSpPr>
          <p:cNvPr id="2051" name="Rectangle 3"/>
          <p:cNvSpPr>
            <a:spLocks noGrp="1" noChangeArrowheads="1"/>
          </p:cNvSpPr>
          <p:nvPr>
            <p:ph type="subTitle" idx="1"/>
          </p:nvPr>
        </p:nvSpPr>
        <p:spPr/>
        <p:txBody>
          <a:bodyPr/>
          <a:lstStyle/>
          <a:p>
            <a:r>
              <a:rPr lang="en-US"/>
              <a:t>14e Global Edition</a:t>
            </a:r>
          </a:p>
          <a:p>
            <a:endParaRPr lang="en-US"/>
          </a:p>
          <a:p>
            <a:r>
              <a:rPr lang="en-US"/>
              <a:t>Daniels </a:t>
            </a:r>
            <a:r>
              <a:rPr lang="en-US" sz="2400">
                <a:solidFill>
                  <a:schemeClr val="tx2"/>
                </a:solidFill>
              </a:rPr>
              <a:t>●</a:t>
            </a:r>
            <a:r>
              <a:rPr lang="en-US"/>
              <a:t> Radebaugh </a:t>
            </a:r>
            <a:r>
              <a:rPr lang="en-US" sz="2400">
                <a:solidFill>
                  <a:schemeClr val="tx2"/>
                </a:solidFill>
              </a:rPr>
              <a:t>●</a:t>
            </a:r>
            <a:r>
              <a:rPr lang="en-US"/>
              <a:t> Sullivan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0B677DA0-2BE4-4DA3-A036-408BB35C9401}" type="slidenum">
              <a:rPr lang="en-US"/>
              <a:pPr/>
              <a:t>10</a:t>
            </a:fld>
            <a:endParaRPr lang="en-US"/>
          </a:p>
        </p:txBody>
      </p:sp>
      <p:sp>
        <p:nvSpPr>
          <p:cNvPr id="26626" name="Rectangle 2"/>
          <p:cNvSpPr>
            <a:spLocks noGrp="1" noChangeArrowheads="1"/>
          </p:cNvSpPr>
          <p:nvPr>
            <p:ph type="title"/>
          </p:nvPr>
        </p:nvSpPr>
        <p:spPr/>
        <p:txBody>
          <a:bodyPr/>
          <a:lstStyle/>
          <a:p>
            <a:r>
              <a:rPr lang="en-US"/>
              <a:t>Why Export?</a:t>
            </a:r>
          </a:p>
        </p:txBody>
      </p:sp>
      <p:sp>
        <p:nvSpPr>
          <p:cNvPr id="26627" name="Rectangle 3"/>
          <p:cNvSpPr>
            <a:spLocks noGrp="1" noChangeArrowheads="1"/>
          </p:cNvSpPr>
          <p:nvPr>
            <p:ph type="body" idx="1"/>
          </p:nvPr>
        </p:nvSpPr>
        <p:spPr/>
        <p:txBody>
          <a:bodyPr/>
          <a:lstStyle/>
          <a:p>
            <a:r>
              <a:rPr lang="en-US"/>
              <a:t>Reasons to export include</a:t>
            </a:r>
          </a:p>
          <a:p>
            <a:pPr lvl="1"/>
            <a:r>
              <a:rPr lang="en-US" sz="2800"/>
              <a:t>Profits</a:t>
            </a:r>
          </a:p>
          <a:p>
            <a:pPr lvl="1"/>
            <a:r>
              <a:rPr lang="en-US" sz="2800"/>
              <a:t>Productivity</a:t>
            </a:r>
          </a:p>
          <a:p>
            <a:pPr lvl="1"/>
            <a:r>
              <a:rPr lang="en-US" sz="2800"/>
              <a:t>Diversification</a:t>
            </a:r>
          </a:p>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4E2C8FBA-D9D2-4753-B125-B439E8679AFB}" type="slidenum">
              <a:rPr lang="en-US"/>
              <a:pPr/>
              <a:t>11</a:t>
            </a:fld>
            <a:endParaRPr lang="en-US"/>
          </a:p>
        </p:txBody>
      </p:sp>
      <p:sp>
        <p:nvSpPr>
          <p:cNvPr id="27650" name="Rectangle 2"/>
          <p:cNvSpPr>
            <a:spLocks noGrp="1" noChangeArrowheads="1"/>
          </p:cNvSpPr>
          <p:nvPr>
            <p:ph type="title"/>
          </p:nvPr>
        </p:nvSpPr>
        <p:spPr/>
        <p:txBody>
          <a:bodyPr/>
          <a:lstStyle/>
          <a:p>
            <a:r>
              <a:rPr lang="en-US" sz="4400"/>
              <a:t>Exporters: Initiation </a:t>
            </a:r>
            <a:br>
              <a:rPr lang="en-US" sz="4400"/>
            </a:br>
            <a:r>
              <a:rPr lang="en-US" sz="4400"/>
              <a:t>and Development</a:t>
            </a:r>
          </a:p>
        </p:txBody>
      </p:sp>
      <p:sp>
        <p:nvSpPr>
          <p:cNvPr id="27651" name="Rectangle 3"/>
          <p:cNvSpPr>
            <a:spLocks noGrp="1" noChangeArrowheads="1"/>
          </p:cNvSpPr>
          <p:nvPr>
            <p:ph type="body" idx="1"/>
          </p:nvPr>
        </p:nvSpPr>
        <p:spPr/>
        <p:txBody>
          <a:bodyPr/>
          <a:lstStyle/>
          <a:p>
            <a:r>
              <a:rPr lang="en-US"/>
              <a:t>Two approaches</a:t>
            </a:r>
          </a:p>
          <a:p>
            <a:pPr lvl="1"/>
            <a:r>
              <a:rPr lang="en-US" sz="2800" b="1"/>
              <a:t>Incremental internationalization</a:t>
            </a:r>
          </a:p>
          <a:p>
            <a:pPr lvl="2"/>
            <a:r>
              <a:rPr lang="en-US" sz="2800"/>
              <a:t>exporting is a learning process</a:t>
            </a:r>
          </a:p>
          <a:p>
            <a:pPr lvl="1"/>
            <a:r>
              <a:rPr lang="en-US" sz="2800" b="1"/>
              <a:t>Born global</a:t>
            </a:r>
          </a:p>
          <a:p>
            <a:pPr lvl="2"/>
            <a:r>
              <a:rPr lang="en-US" sz="2800"/>
              <a:t>instant internationalization </a:t>
            </a:r>
          </a:p>
          <a:p>
            <a:pPr lvl="2"/>
            <a:r>
              <a:rPr lang="en-US" sz="2800"/>
              <a:t>global focus</a:t>
            </a:r>
          </a:p>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r>
              <a:rPr lang="en-US"/>
              <a:t>13-</a:t>
            </a:r>
            <a:fld id="{EB1D609C-047B-462F-A190-B8410D2A674F}" type="slidenum">
              <a:rPr lang="en-US"/>
              <a:pPr/>
              <a:t>12</a:t>
            </a:fld>
            <a:endParaRPr lang="en-US"/>
          </a:p>
        </p:txBody>
      </p:sp>
      <p:sp>
        <p:nvSpPr>
          <p:cNvPr id="28674" name="Rectangle 2"/>
          <p:cNvSpPr>
            <a:spLocks noGrp="1" noChangeArrowheads="1"/>
          </p:cNvSpPr>
          <p:nvPr>
            <p:ph type="title"/>
          </p:nvPr>
        </p:nvSpPr>
        <p:spPr/>
        <p:txBody>
          <a:bodyPr/>
          <a:lstStyle/>
          <a:p>
            <a:r>
              <a:rPr lang="en-US" sz="4400"/>
              <a:t>Exporters: Initiation </a:t>
            </a:r>
            <a:br>
              <a:rPr lang="en-US" sz="4400"/>
            </a:br>
            <a:r>
              <a:rPr lang="en-US" sz="4400"/>
              <a:t>and Development</a:t>
            </a:r>
          </a:p>
        </p:txBody>
      </p:sp>
      <p:sp>
        <p:nvSpPr>
          <p:cNvPr id="28675" name="Rectangle 3"/>
          <p:cNvSpPr>
            <a:spLocks noGrp="1" noChangeArrowheads="1"/>
          </p:cNvSpPr>
          <p:nvPr>
            <p:ph type="body" idx="1"/>
          </p:nvPr>
        </p:nvSpPr>
        <p:spPr/>
        <p:txBody>
          <a:bodyPr/>
          <a:lstStyle/>
          <a:p>
            <a:pPr algn="ctr">
              <a:buFont typeface="Wingdings" pitchFamily="2" charset="2"/>
              <a:buNone/>
            </a:pPr>
            <a:r>
              <a:rPr lang="en-US" sz="1800"/>
              <a:t>Top Ten Trade Partners of the United States</a:t>
            </a:r>
          </a:p>
          <a:p>
            <a:pPr algn="ctr">
              <a:buFont typeface="Wingdings" pitchFamily="2" charset="2"/>
              <a:buNone/>
            </a:pPr>
            <a:endParaRPr lang="en-US" sz="1800"/>
          </a:p>
          <a:p>
            <a:pPr algn="ctr">
              <a:buFont typeface="Wingdings" pitchFamily="2" charset="2"/>
              <a:buNone/>
            </a:pPr>
            <a:endParaRPr lang="en-US" sz="1800"/>
          </a:p>
        </p:txBody>
      </p:sp>
      <p:pic>
        <p:nvPicPr>
          <p:cNvPr id="286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1963" y="2120900"/>
            <a:ext cx="5678487" cy="261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8F7F38D1-62D5-4783-B638-97C5EE7EA30C}" type="slidenum">
              <a:rPr lang="en-US"/>
              <a:pPr/>
              <a:t>13</a:t>
            </a:fld>
            <a:endParaRPr lang="en-US"/>
          </a:p>
        </p:txBody>
      </p:sp>
      <p:sp>
        <p:nvSpPr>
          <p:cNvPr id="32770" name="Rectangle 2"/>
          <p:cNvSpPr>
            <a:spLocks noGrp="1" noChangeArrowheads="1"/>
          </p:cNvSpPr>
          <p:nvPr>
            <p:ph type="title"/>
          </p:nvPr>
        </p:nvSpPr>
        <p:spPr/>
        <p:txBody>
          <a:bodyPr/>
          <a:lstStyle/>
          <a:p>
            <a:r>
              <a:rPr lang="en-US"/>
              <a:t>Approaches to Exporting</a:t>
            </a:r>
          </a:p>
        </p:txBody>
      </p:sp>
      <p:sp>
        <p:nvSpPr>
          <p:cNvPr id="32771" name="Rectangle 3"/>
          <p:cNvSpPr>
            <a:spLocks noGrp="1" noChangeArrowheads="1"/>
          </p:cNvSpPr>
          <p:nvPr>
            <p:ph type="body" idx="1"/>
          </p:nvPr>
        </p:nvSpPr>
        <p:spPr/>
        <p:txBody>
          <a:bodyPr/>
          <a:lstStyle/>
          <a:p>
            <a:pPr>
              <a:lnSpc>
                <a:spcPct val="90000"/>
              </a:lnSpc>
            </a:pPr>
            <a:r>
              <a:rPr lang="en-US"/>
              <a:t>Export approaches include</a:t>
            </a:r>
          </a:p>
          <a:p>
            <a:pPr lvl="1">
              <a:lnSpc>
                <a:spcPct val="90000"/>
              </a:lnSpc>
            </a:pPr>
            <a:r>
              <a:rPr lang="en-US" b="1"/>
              <a:t>Direct exporting</a:t>
            </a:r>
          </a:p>
          <a:p>
            <a:pPr lvl="2">
              <a:lnSpc>
                <a:spcPct val="90000"/>
              </a:lnSpc>
            </a:pPr>
            <a:r>
              <a:rPr lang="en-US"/>
              <a:t>involves independent representatives, distributors, or retailers outside of the exporter’s home country</a:t>
            </a:r>
          </a:p>
          <a:p>
            <a:pPr lvl="1">
              <a:lnSpc>
                <a:spcPct val="90000"/>
              </a:lnSpc>
            </a:pPr>
            <a:r>
              <a:rPr lang="en-US" b="1"/>
              <a:t>Indirect exporting</a:t>
            </a:r>
          </a:p>
          <a:p>
            <a:pPr lvl="2">
              <a:lnSpc>
                <a:spcPct val="90000"/>
              </a:lnSpc>
            </a:pPr>
            <a:r>
              <a:rPr lang="en-US"/>
              <a:t>products are sold to an intermediary in the domestic market, which then exports them </a:t>
            </a:r>
          </a:p>
          <a:p>
            <a:pPr lvl="1">
              <a:lnSpc>
                <a:spcPct val="90000"/>
              </a:lnSpc>
            </a:pPr>
            <a:r>
              <a:rPr lang="en-US"/>
              <a:t>Passively filling orders from domestic buyers who then export the product</a:t>
            </a:r>
          </a:p>
          <a:p>
            <a:pPr lvl="1">
              <a:lnSpc>
                <a:spcPct val="90000"/>
              </a:lnSpc>
            </a:pPr>
            <a:r>
              <a:rPr lang="en-US"/>
              <a:t>Selling to domestic buyers who represent foreign end users or customers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7663E633-B4AC-46A6-B68E-25F81FF3760D}" type="slidenum">
              <a:rPr lang="en-US"/>
              <a:pPr/>
              <a:t>14</a:t>
            </a:fld>
            <a:endParaRPr lang="en-US"/>
          </a:p>
        </p:txBody>
      </p:sp>
      <p:sp>
        <p:nvSpPr>
          <p:cNvPr id="33794" name="Rectangle 2"/>
          <p:cNvSpPr>
            <a:spLocks noGrp="1" noChangeArrowheads="1"/>
          </p:cNvSpPr>
          <p:nvPr>
            <p:ph type="title"/>
          </p:nvPr>
        </p:nvSpPr>
        <p:spPr/>
        <p:txBody>
          <a:bodyPr/>
          <a:lstStyle/>
          <a:p>
            <a:r>
              <a:rPr lang="en-US"/>
              <a:t>Importing </a:t>
            </a:r>
          </a:p>
        </p:txBody>
      </p:sp>
      <p:sp>
        <p:nvSpPr>
          <p:cNvPr id="33795" name="Rectangle 3"/>
          <p:cNvSpPr>
            <a:spLocks noGrp="1" noChangeArrowheads="1"/>
          </p:cNvSpPr>
          <p:nvPr>
            <p:ph type="body" idx="1"/>
          </p:nvPr>
        </p:nvSpPr>
        <p:spPr/>
        <p:txBody>
          <a:bodyPr/>
          <a:lstStyle/>
          <a:p>
            <a:pPr>
              <a:buFont typeface="Wingdings" pitchFamily="2" charset="2"/>
              <a:buNone/>
            </a:pPr>
            <a:r>
              <a:rPr lang="en-US" b="1"/>
              <a:t>	Learning Objective 2: </a:t>
            </a:r>
            <a:endParaRPr lang="en-US"/>
          </a:p>
          <a:p>
            <a:pPr>
              <a:buFont typeface="Wingdings" pitchFamily="2" charset="2"/>
              <a:buNone/>
            </a:pPr>
            <a:r>
              <a:rPr lang="en-US"/>
              <a:t>	To introduce the idea of importing and profile its elements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F908A4B8-4071-4B05-9DED-5C3D1B6F67F5}" type="slidenum">
              <a:rPr lang="en-US"/>
              <a:pPr/>
              <a:t>15</a:t>
            </a:fld>
            <a:endParaRPr lang="en-US"/>
          </a:p>
        </p:txBody>
      </p:sp>
      <p:sp>
        <p:nvSpPr>
          <p:cNvPr id="34818" name="Rectangle 2"/>
          <p:cNvSpPr>
            <a:spLocks noGrp="1" noChangeArrowheads="1"/>
          </p:cNvSpPr>
          <p:nvPr>
            <p:ph type="title"/>
          </p:nvPr>
        </p:nvSpPr>
        <p:spPr/>
        <p:txBody>
          <a:bodyPr/>
          <a:lstStyle/>
          <a:p>
            <a:r>
              <a:rPr lang="en-US"/>
              <a:t>Importing</a:t>
            </a:r>
          </a:p>
        </p:txBody>
      </p:sp>
      <p:sp>
        <p:nvSpPr>
          <p:cNvPr id="34819" name="Rectangle 3"/>
          <p:cNvSpPr>
            <a:spLocks noGrp="1" noChangeArrowheads="1"/>
          </p:cNvSpPr>
          <p:nvPr>
            <p:ph type="body" idx="1"/>
          </p:nvPr>
        </p:nvSpPr>
        <p:spPr/>
        <p:txBody>
          <a:bodyPr/>
          <a:lstStyle/>
          <a:p>
            <a:r>
              <a:rPr lang="en-US" b="1"/>
              <a:t>Importing </a:t>
            </a:r>
            <a:endParaRPr lang="en-US"/>
          </a:p>
          <a:p>
            <a:pPr lvl="1"/>
            <a:r>
              <a:rPr lang="en-US"/>
              <a:t>the purchase of a good or service by a buyer in one country from a seller in another </a:t>
            </a:r>
          </a:p>
          <a:p>
            <a:r>
              <a:rPr lang="en-US"/>
              <a:t>Types of importers</a:t>
            </a:r>
          </a:p>
          <a:p>
            <a:pPr lvl="1"/>
            <a:r>
              <a:rPr lang="en-US"/>
              <a:t>Input optimizers</a:t>
            </a:r>
          </a:p>
          <a:p>
            <a:pPr lvl="1"/>
            <a:r>
              <a:rPr lang="en-US"/>
              <a:t>Opportunistic</a:t>
            </a:r>
          </a:p>
          <a:p>
            <a:pPr lvl="1"/>
            <a:r>
              <a:rPr lang="en-US"/>
              <a:t>Arbitrageurs</a:t>
            </a:r>
          </a:p>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3AC7BF61-3D69-43E2-8B9F-5484C8C8B9EC}" type="slidenum">
              <a:rPr lang="en-US"/>
              <a:pPr/>
              <a:t>16</a:t>
            </a:fld>
            <a:endParaRPr lang="en-US"/>
          </a:p>
        </p:txBody>
      </p:sp>
      <p:sp>
        <p:nvSpPr>
          <p:cNvPr id="38914" name="Rectangle 2"/>
          <p:cNvSpPr>
            <a:spLocks noGrp="1" noChangeArrowheads="1"/>
          </p:cNvSpPr>
          <p:nvPr>
            <p:ph type="title"/>
          </p:nvPr>
        </p:nvSpPr>
        <p:spPr/>
        <p:txBody>
          <a:bodyPr/>
          <a:lstStyle/>
          <a:p>
            <a:r>
              <a:rPr lang="en-US"/>
              <a:t>Characteristics of Importers</a:t>
            </a:r>
          </a:p>
        </p:txBody>
      </p:sp>
      <p:sp>
        <p:nvSpPr>
          <p:cNvPr id="38915" name="Rectangle 3"/>
          <p:cNvSpPr>
            <a:spLocks noGrp="1" noChangeArrowheads="1"/>
          </p:cNvSpPr>
          <p:nvPr>
            <p:ph type="body" idx="1"/>
          </p:nvPr>
        </p:nvSpPr>
        <p:spPr/>
        <p:txBody>
          <a:bodyPr/>
          <a:lstStyle/>
          <a:p>
            <a:r>
              <a:rPr lang="en-US"/>
              <a:t>Size</a:t>
            </a:r>
          </a:p>
          <a:p>
            <a:pPr lvl="1"/>
            <a:r>
              <a:rPr lang="en-US"/>
              <a:t>most are also exporters</a:t>
            </a:r>
          </a:p>
          <a:p>
            <a:r>
              <a:rPr lang="en-US"/>
              <a:t>Efficiency</a:t>
            </a:r>
          </a:p>
          <a:p>
            <a:r>
              <a:rPr lang="en-US"/>
              <a:t>Innovation</a:t>
            </a:r>
          </a:p>
          <a:p>
            <a:r>
              <a:rPr lang="en-US"/>
              <a:t>Commitment</a:t>
            </a:r>
          </a:p>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76D7F580-B420-43AF-9B82-FCF3B8CDEB5D}" type="slidenum">
              <a:rPr lang="en-US"/>
              <a:pPr/>
              <a:t>17</a:t>
            </a:fld>
            <a:endParaRPr lang="en-US"/>
          </a:p>
        </p:txBody>
      </p:sp>
      <p:sp>
        <p:nvSpPr>
          <p:cNvPr id="39938" name="Rectangle 2"/>
          <p:cNvSpPr>
            <a:spLocks noGrp="1" noChangeArrowheads="1"/>
          </p:cNvSpPr>
          <p:nvPr>
            <p:ph type="title"/>
          </p:nvPr>
        </p:nvSpPr>
        <p:spPr/>
        <p:txBody>
          <a:bodyPr/>
          <a:lstStyle/>
          <a:p>
            <a:r>
              <a:rPr lang="en-US"/>
              <a:t>Why Import?</a:t>
            </a:r>
          </a:p>
        </p:txBody>
      </p:sp>
      <p:sp>
        <p:nvSpPr>
          <p:cNvPr id="39939" name="Rectangle 3"/>
          <p:cNvSpPr>
            <a:spLocks noGrp="1" noChangeArrowheads="1"/>
          </p:cNvSpPr>
          <p:nvPr>
            <p:ph type="body" idx="1"/>
          </p:nvPr>
        </p:nvSpPr>
        <p:spPr/>
        <p:txBody>
          <a:bodyPr/>
          <a:lstStyle/>
          <a:p>
            <a:r>
              <a:rPr lang="en-US"/>
              <a:t>Reasons to import</a:t>
            </a:r>
          </a:p>
          <a:p>
            <a:pPr lvl="1"/>
            <a:r>
              <a:rPr lang="en-US"/>
              <a:t>Specialization of labor</a:t>
            </a:r>
          </a:p>
          <a:p>
            <a:pPr lvl="1"/>
            <a:r>
              <a:rPr lang="en-US"/>
              <a:t>Global rivalry</a:t>
            </a:r>
          </a:p>
          <a:p>
            <a:pPr lvl="1"/>
            <a:r>
              <a:rPr lang="en-US"/>
              <a:t>Local unavailability</a:t>
            </a:r>
          </a:p>
          <a:p>
            <a:pPr lvl="1"/>
            <a:r>
              <a:rPr lang="en-US"/>
              <a:t>Diversification</a:t>
            </a:r>
          </a:p>
          <a:p>
            <a:pPr lvl="1"/>
            <a:r>
              <a:rPr lang="en-US"/>
              <a:t>Top management outlook</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6861F333-C0F5-491B-BDB2-D95FD47FDF10}" type="slidenum">
              <a:rPr lang="en-US"/>
              <a:pPr/>
              <a:t>18</a:t>
            </a:fld>
            <a:endParaRPr lang="en-US"/>
          </a:p>
        </p:txBody>
      </p:sp>
      <p:sp>
        <p:nvSpPr>
          <p:cNvPr id="41986" name="Rectangle 2"/>
          <p:cNvSpPr>
            <a:spLocks noGrp="1" noChangeArrowheads="1"/>
          </p:cNvSpPr>
          <p:nvPr>
            <p:ph type="title"/>
          </p:nvPr>
        </p:nvSpPr>
        <p:spPr/>
        <p:txBody>
          <a:bodyPr/>
          <a:lstStyle/>
          <a:p>
            <a:r>
              <a:rPr lang="en-US" sz="4400"/>
              <a:t>Importing and Exporting: Problems and Pitfalls</a:t>
            </a:r>
          </a:p>
        </p:txBody>
      </p:sp>
      <p:sp>
        <p:nvSpPr>
          <p:cNvPr id="41987" name="Rectangle 3"/>
          <p:cNvSpPr>
            <a:spLocks noGrp="1" noChangeArrowheads="1"/>
          </p:cNvSpPr>
          <p:nvPr>
            <p:ph type="body" idx="1"/>
          </p:nvPr>
        </p:nvSpPr>
        <p:spPr/>
        <p:txBody>
          <a:bodyPr/>
          <a:lstStyle/>
          <a:p>
            <a:pPr>
              <a:buFont typeface="Wingdings" pitchFamily="2" charset="2"/>
              <a:buNone/>
            </a:pPr>
            <a:r>
              <a:rPr lang="en-US" b="1"/>
              <a:t>	Learning Objective 3: </a:t>
            </a:r>
          </a:p>
          <a:p>
            <a:pPr>
              <a:buFont typeface="Wingdings" pitchFamily="2" charset="2"/>
              <a:buNone/>
            </a:pPr>
            <a:r>
              <a:rPr lang="en-US"/>
              <a:t>	To identify the problems and pitfalls that challenge international traders</a:t>
            </a:r>
          </a:p>
          <a:p>
            <a:endParaRPr lang="en-US" b="1"/>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5F5CD7B4-DFE1-4DCA-BCD5-C8666E9FD09E}" type="slidenum">
              <a:rPr lang="en-US"/>
              <a:pPr/>
              <a:t>19</a:t>
            </a:fld>
            <a:endParaRPr lang="en-US"/>
          </a:p>
        </p:txBody>
      </p:sp>
      <p:sp>
        <p:nvSpPr>
          <p:cNvPr id="45058" name="Rectangle 2"/>
          <p:cNvSpPr>
            <a:spLocks noGrp="1" noChangeArrowheads="1"/>
          </p:cNvSpPr>
          <p:nvPr>
            <p:ph type="title"/>
          </p:nvPr>
        </p:nvSpPr>
        <p:spPr/>
        <p:txBody>
          <a:bodyPr/>
          <a:lstStyle/>
          <a:p>
            <a:r>
              <a:rPr lang="en-US" sz="4400"/>
              <a:t>Importing and Exporting: Problems and Pitfalls</a:t>
            </a:r>
          </a:p>
        </p:txBody>
      </p:sp>
      <p:sp>
        <p:nvSpPr>
          <p:cNvPr id="45059" name="Rectangle 3"/>
          <p:cNvSpPr>
            <a:spLocks noGrp="1" noChangeArrowheads="1"/>
          </p:cNvSpPr>
          <p:nvPr>
            <p:ph type="body" idx="1"/>
          </p:nvPr>
        </p:nvSpPr>
        <p:spPr/>
        <p:txBody>
          <a:bodyPr/>
          <a:lstStyle/>
          <a:p>
            <a:r>
              <a:rPr lang="en-US"/>
              <a:t>Financial risks</a:t>
            </a:r>
          </a:p>
          <a:p>
            <a:r>
              <a:rPr lang="en-US"/>
              <a:t>Customer management</a:t>
            </a:r>
          </a:p>
          <a:p>
            <a:r>
              <a:rPr lang="en-US"/>
              <a:t>Lack of international business experience</a:t>
            </a:r>
          </a:p>
          <a:p>
            <a:r>
              <a:rPr lang="en-US"/>
              <a:t>Marketing barriers</a:t>
            </a:r>
          </a:p>
          <a:p>
            <a:r>
              <a:rPr lang="en-US"/>
              <a:t>Top management commitment</a:t>
            </a:r>
          </a:p>
          <a:p>
            <a:r>
              <a:rPr lang="en-US"/>
              <a:t>Trade regulations</a:t>
            </a:r>
          </a:p>
          <a:p>
            <a:r>
              <a:rPr lang="en-US"/>
              <a:t>Trade documentation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4"/>
          </p:nvPr>
        </p:nvSpPr>
        <p:spPr/>
        <p:txBody>
          <a:bodyPr/>
          <a:lstStyle/>
          <a:p>
            <a:r>
              <a:rPr lang="en-US"/>
              <a:t>13-</a:t>
            </a:r>
            <a:fld id="{F7434AD6-4C59-4A97-A53F-6D293193B2A6}" type="slidenum">
              <a:rPr lang="en-US"/>
              <a:pPr/>
              <a:t>2</a:t>
            </a:fld>
            <a:endParaRPr lang="en-US"/>
          </a:p>
        </p:txBody>
      </p:sp>
      <p:sp>
        <p:nvSpPr>
          <p:cNvPr id="7170" name="Rectangle 2"/>
          <p:cNvSpPr>
            <a:spLocks noGrp="1" noChangeArrowheads="1"/>
          </p:cNvSpPr>
          <p:nvPr>
            <p:ph type="ctrTitle"/>
          </p:nvPr>
        </p:nvSpPr>
        <p:spPr/>
        <p:txBody>
          <a:bodyPr/>
          <a:lstStyle/>
          <a:p>
            <a:r>
              <a:rPr lang="en-US" sz="6100" b="1"/>
              <a:t>Chapter 13</a:t>
            </a:r>
          </a:p>
        </p:txBody>
      </p:sp>
      <p:sp>
        <p:nvSpPr>
          <p:cNvPr id="7171" name="Rectangle 3"/>
          <p:cNvSpPr>
            <a:spLocks noGrp="1" noChangeArrowheads="1"/>
          </p:cNvSpPr>
          <p:nvPr>
            <p:ph type="subTitle" idx="1"/>
          </p:nvPr>
        </p:nvSpPr>
        <p:spPr/>
        <p:txBody>
          <a:bodyPr/>
          <a:lstStyle/>
          <a:p>
            <a:r>
              <a:rPr lang="en-US" sz="4400"/>
              <a:t>Export and Import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r>
              <a:rPr lang="en-US"/>
              <a:t>13-</a:t>
            </a:r>
            <a:fld id="{5AB83688-35D1-41DC-B661-318050666F18}" type="slidenum">
              <a:rPr lang="en-US"/>
              <a:pPr/>
              <a:t>20</a:t>
            </a:fld>
            <a:endParaRPr lang="en-US"/>
          </a:p>
        </p:txBody>
      </p:sp>
      <p:sp>
        <p:nvSpPr>
          <p:cNvPr id="43010" name="Rectangle 2"/>
          <p:cNvSpPr>
            <a:spLocks noGrp="1" noChangeArrowheads="1"/>
          </p:cNvSpPr>
          <p:nvPr>
            <p:ph type="title"/>
          </p:nvPr>
        </p:nvSpPr>
        <p:spPr/>
        <p:txBody>
          <a:bodyPr/>
          <a:lstStyle/>
          <a:p>
            <a:r>
              <a:rPr lang="en-US" sz="4400"/>
              <a:t>Importing and Exporting: Problems and Pitfalls</a:t>
            </a:r>
          </a:p>
        </p:txBody>
      </p:sp>
      <p:sp>
        <p:nvSpPr>
          <p:cNvPr id="43011" name="Rectangle 3"/>
          <p:cNvSpPr>
            <a:spLocks noGrp="1" noChangeArrowheads="1"/>
          </p:cNvSpPr>
          <p:nvPr>
            <p:ph type="body" idx="1"/>
          </p:nvPr>
        </p:nvSpPr>
        <p:spPr/>
        <p:txBody>
          <a:bodyPr/>
          <a:lstStyle/>
          <a:p>
            <a:pPr algn="ctr">
              <a:buFont typeface="Wingdings" pitchFamily="2" charset="2"/>
              <a:buNone/>
            </a:pPr>
            <a:r>
              <a:rPr lang="en-US" sz="1800"/>
              <a:t>Types of Export Documents</a:t>
            </a:r>
          </a:p>
          <a:p>
            <a:pPr algn="ctr">
              <a:buFont typeface="Wingdings" pitchFamily="2" charset="2"/>
              <a:buNone/>
            </a:pPr>
            <a:endParaRPr lang="en-US" sz="1800"/>
          </a:p>
          <a:p>
            <a:pPr algn="ctr">
              <a:buFont typeface="Wingdings" pitchFamily="2" charset="2"/>
              <a:buNone/>
            </a:pPr>
            <a:endParaRPr lang="en-US" sz="1800"/>
          </a:p>
        </p:txBody>
      </p:sp>
      <p:pic>
        <p:nvPicPr>
          <p:cNvPr id="430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1963" y="1981200"/>
            <a:ext cx="5678487"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CF433348-53E9-4873-BC58-CF5126E0ACB2}" type="slidenum">
              <a:rPr lang="en-US"/>
              <a:pPr/>
              <a:t>21</a:t>
            </a:fld>
            <a:endParaRPr lang="en-US"/>
          </a:p>
        </p:txBody>
      </p:sp>
      <p:sp>
        <p:nvSpPr>
          <p:cNvPr id="48130" name="Rectangle 2"/>
          <p:cNvSpPr>
            <a:spLocks noGrp="1" noChangeArrowheads="1"/>
          </p:cNvSpPr>
          <p:nvPr>
            <p:ph type="title"/>
          </p:nvPr>
        </p:nvSpPr>
        <p:spPr/>
        <p:txBody>
          <a:bodyPr/>
          <a:lstStyle/>
          <a:p>
            <a:r>
              <a:rPr lang="en-US" sz="4400"/>
              <a:t>Importing and Exporting: Resources and Assistance</a:t>
            </a:r>
          </a:p>
        </p:txBody>
      </p:sp>
      <p:sp>
        <p:nvSpPr>
          <p:cNvPr id="48131" name="Rectangle 3"/>
          <p:cNvSpPr>
            <a:spLocks noGrp="1" noChangeArrowheads="1"/>
          </p:cNvSpPr>
          <p:nvPr>
            <p:ph type="body" idx="1"/>
          </p:nvPr>
        </p:nvSpPr>
        <p:spPr/>
        <p:txBody>
          <a:bodyPr/>
          <a:lstStyle/>
          <a:p>
            <a:pPr>
              <a:buFont typeface="Wingdings" pitchFamily="2" charset="2"/>
              <a:buNone/>
            </a:pPr>
            <a:r>
              <a:rPr lang="en-US" b="1"/>
              <a:t>	Learning Objective 4: </a:t>
            </a:r>
          </a:p>
          <a:p>
            <a:pPr>
              <a:buFont typeface="Wingdings" pitchFamily="2" charset="2"/>
              <a:buNone/>
            </a:pPr>
            <a:r>
              <a:rPr lang="en-US"/>
              <a:t>	To identify the resources and assistance that helps international traders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A4B5D1D7-4BE1-4704-B06F-AC8A26CF424E}" type="slidenum">
              <a:rPr lang="en-US"/>
              <a:pPr/>
              <a:t>22</a:t>
            </a:fld>
            <a:endParaRPr lang="en-US"/>
          </a:p>
        </p:txBody>
      </p:sp>
      <p:sp>
        <p:nvSpPr>
          <p:cNvPr id="51202" name="Rectangle 2"/>
          <p:cNvSpPr>
            <a:spLocks noGrp="1" noChangeArrowheads="1"/>
          </p:cNvSpPr>
          <p:nvPr>
            <p:ph type="title"/>
          </p:nvPr>
        </p:nvSpPr>
        <p:spPr/>
        <p:txBody>
          <a:bodyPr/>
          <a:lstStyle/>
          <a:p>
            <a:r>
              <a:rPr lang="en-US" sz="4400"/>
              <a:t>Importing and Exporting: Resources and Assistance</a:t>
            </a:r>
          </a:p>
        </p:txBody>
      </p:sp>
      <p:sp>
        <p:nvSpPr>
          <p:cNvPr id="51203" name="Rectangle 3"/>
          <p:cNvSpPr>
            <a:spLocks noGrp="1" noChangeArrowheads="1"/>
          </p:cNvSpPr>
          <p:nvPr>
            <p:ph type="body" idx="1"/>
          </p:nvPr>
        </p:nvSpPr>
        <p:spPr/>
        <p:txBody>
          <a:bodyPr/>
          <a:lstStyle/>
          <a:p>
            <a:r>
              <a:rPr lang="en-US"/>
              <a:t>Companies can get resources and assistance from</a:t>
            </a:r>
          </a:p>
          <a:p>
            <a:pPr lvl="1"/>
            <a:r>
              <a:rPr lang="en-US" sz="2800"/>
              <a:t>Government agencies</a:t>
            </a:r>
          </a:p>
          <a:p>
            <a:pPr lvl="1"/>
            <a:r>
              <a:rPr lang="en-US" sz="2800"/>
              <a:t>The U.S. Department of Commerce International Trade Administration</a:t>
            </a:r>
          </a:p>
          <a:p>
            <a:pPr lvl="1"/>
            <a:r>
              <a:rPr lang="en-US" sz="2800"/>
              <a:t>The Small Business Administration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r>
              <a:rPr lang="en-US"/>
              <a:t>13-</a:t>
            </a:r>
            <a:fld id="{091D3B8F-BC10-47F5-ABA3-747EA1DD9905}" type="slidenum">
              <a:rPr lang="en-US"/>
              <a:pPr/>
              <a:t>23</a:t>
            </a:fld>
            <a:endParaRPr lang="en-US"/>
          </a:p>
        </p:txBody>
      </p:sp>
      <p:sp>
        <p:nvSpPr>
          <p:cNvPr id="49154" name="Rectangle 2"/>
          <p:cNvSpPr>
            <a:spLocks noGrp="1" noChangeArrowheads="1"/>
          </p:cNvSpPr>
          <p:nvPr>
            <p:ph type="title"/>
          </p:nvPr>
        </p:nvSpPr>
        <p:spPr/>
        <p:txBody>
          <a:bodyPr/>
          <a:lstStyle/>
          <a:p>
            <a:r>
              <a:rPr lang="en-US" sz="4400"/>
              <a:t>Importing and Exporting: Resources and Assistance</a:t>
            </a:r>
          </a:p>
        </p:txBody>
      </p:sp>
      <p:sp>
        <p:nvSpPr>
          <p:cNvPr id="49155" name="Rectangle 3"/>
          <p:cNvSpPr>
            <a:spLocks noGrp="1" noChangeArrowheads="1"/>
          </p:cNvSpPr>
          <p:nvPr>
            <p:ph type="body" idx="1"/>
          </p:nvPr>
        </p:nvSpPr>
        <p:spPr/>
        <p:txBody>
          <a:bodyPr/>
          <a:lstStyle/>
          <a:p>
            <a:pPr algn="ctr">
              <a:buFont typeface="Wingdings" pitchFamily="2" charset="2"/>
              <a:buNone/>
            </a:pPr>
            <a:r>
              <a:rPr lang="en-US" sz="1800"/>
              <a:t>Trade Information by Type and Source</a:t>
            </a:r>
            <a:r>
              <a:rPr lang="en-US"/>
              <a:t> </a:t>
            </a:r>
          </a:p>
          <a:p>
            <a:pPr algn="ctr">
              <a:buFont typeface="Wingdings" pitchFamily="2" charset="2"/>
              <a:buNone/>
            </a:pPr>
            <a:endParaRPr lang="en-US"/>
          </a:p>
          <a:p>
            <a:pPr algn="ctr">
              <a:buFont typeface="Wingdings" pitchFamily="2" charset="2"/>
              <a:buNone/>
            </a:pPr>
            <a:endParaRPr lang="en-US"/>
          </a:p>
          <a:p>
            <a:pPr algn="ctr">
              <a:buFont typeface="Wingdings" pitchFamily="2" charset="2"/>
              <a:buNone/>
            </a:pPr>
            <a:endParaRPr lang="en-US"/>
          </a:p>
          <a:p>
            <a:pPr algn="ctr">
              <a:buFont typeface="Wingdings" pitchFamily="2" charset="2"/>
              <a:buNone/>
            </a:pPr>
            <a:endParaRPr lang="en-US"/>
          </a:p>
        </p:txBody>
      </p:sp>
      <p:pic>
        <p:nvPicPr>
          <p:cNvPr id="491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1963" y="2057400"/>
            <a:ext cx="5678487"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593AE3E6-D20D-47C8-95F3-E4ED7FC7C980}" type="slidenum">
              <a:rPr lang="en-US"/>
              <a:pPr/>
              <a:t>24</a:t>
            </a:fld>
            <a:endParaRPr lang="en-US"/>
          </a:p>
        </p:txBody>
      </p:sp>
      <p:sp>
        <p:nvSpPr>
          <p:cNvPr id="55298" name="Rectangle 2"/>
          <p:cNvSpPr>
            <a:spLocks noGrp="1" noChangeArrowheads="1"/>
          </p:cNvSpPr>
          <p:nvPr>
            <p:ph type="title"/>
          </p:nvPr>
        </p:nvSpPr>
        <p:spPr/>
        <p:txBody>
          <a:bodyPr/>
          <a:lstStyle/>
          <a:p>
            <a:r>
              <a:rPr lang="en-US" sz="4400"/>
              <a:t>Importing and Exporting: Resources and Assistance</a:t>
            </a:r>
          </a:p>
        </p:txBody>
      </p:sp>
      <p:sp>
        <p:nvSpPr>
          <p:cNvPr id="55299" name="Rectangle 3"/>
          <p:cNvSpPr>
            <a:spLocks noGrp="1" noChangeArrowheads="1"/>
          </p:cNvSpPr>
          <p:nvPr>
            <p:ph type="body" idx="1"/>
          </p:nvPr>
        </p:nvSpPr>
        <p:spPr/>
        <p:txBody>
          <a:bodyPr/>
          <a:lstStyle/>
          <a:p>
            <a:r>
              <a:rPr lang="en-US" b="1"/>
              <a:t>Export intermediaries</a:t>
            </a:r>
          </a:p>
          <a:p>
            <a:pPr lvl="1"/>
            <a:r>
              <a:rPr lang="en-US"/>
              <a:t>third party firms that market products and services abroad on behalf of manufacturers, farm groups, and distributors</a:t>
            </a:r>
          </a:p>
          <a:p>
            <a:pPr lvl="2"/>
            <a:r>
              <a:rPr lang="en-US"/>
              <a:t>Export management company (EMC)</a:t>
            </a:r>
          </a:p>
          <a:p>
            <a:pPr lvl="2"/>
            <a:r>
              <a:rPr lang="en-US"/>
              <a:t>Export trade companies (ETC)</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A07F54E2-6F05-4111-835C-49415471D63B}" type="slidenum">
              <a:rPr lang="en-US"/>
              <a:pPr/>
              <a:t>25</a:t>
            </a:fld>
            <a:endParaRPr lang="en-US"/>
          </a:p>
        </p:txBody>
      </p:sp>
      <p:sp>
        <p:nvSpPr>
          <p:cNvPr id="56322" name="Rectangle 2"/>
          <p:cNvSpPr>
            <a:spLocks noGrp="1" noChangeArrowheads="1"/>
          </p:cNvSpPr>
          <p:nvPr>
            <p:ph type="title"/>
          </p:nvPr>
        </p:nvSpPr>
        <p:spPr/>
        <p:txBody>
          <a:bodyPr/>
          <a:lstStyle/>
          <a:p>
            <a:r>
              <a:rPr lang="en-US" sz="4400"/>
              <a:t>Importing and Exporting: Resources and Assistance</a:t>
            </a:r>
          </a:p>
        </p:txBody>
      </p:sp>
      <p:sp>
        <p:nvSpPr>
          <p:cNvPr id="56323" name="Rectangle 3"/>
          <p:cNvSpPr>
            <a:spLocks noGrp="1" noChangeArrowheads="1"/>
          </p:cNvSpPr>
          <p:nvPr>
            <p:ph type="body" idx="1"/>
          </p:nvPr>
        </p:nvSpPr>
        <p:spPr/>
        <p:txBody>
          <a:bodyPr/>
          <a:lstStyle/>
          <a:p>
            <a:r>
              <a:rPr lang="en-US" b="1"/>
              <a:t>Customs agents</a:t>
            </a:r>
          </a:p>
          <a:p>
            <a:pPr lvl="1"/>
            <a:r>
              <a:rPr lang="en-US"/>
              <a:t>enforce the rules of trade for a particular country </a:t>
            </a:r>
          </a:p>
          <a:p>
            <a:r>
              <a:rPr lang="en-US" b="1"/>
              <a:t>Customs brokers</a:t>
            </a:r>
          </a:p>
          <a:p>
            <a:pPr lvl="1"/>
            <a:r>
              <a:rPr lang="en-US"/>
              <a:t>help importers navigate the regulations imposed by customs agencies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r>
              <a:rPr lang="en-US"/>
              <a:t>13-</a:t>
            </a:r>
            <a:fld id="{649735BA-19DE-4FAD-8664-EED630E1888C}" type="slidenum">
              <a:rPr lang="en-US"/>
              <a:pPr/>
              <a:t>26</a:t>
            </a:fld>
            <a:endParaRPr lang="en-US"/>
          </a:p>
        </p:txBody>
      </p:sp>
      <p:sp>
        <p:nvSpPr>
          <p:cNvPr id="59394" name="Rectangle 2"/>
          <p:cNvSpPr>
            <a:spLocks noGrp="1" noChangeArrowheads="1"/>
          </p:cNvSpPr>
          <p:nvPr>
            <p:ph type="title"/>
          </p:nvPr>
        </p:nvSpPr>
        <p:spPr/>
        <p:txBody>
          <a:bodyPr/>
          <a:lstStyle/>
          <a:p>
            <a:r>
              <a:rPr lang="en-US" sz="4400"/>
              <a:t>Importing and Exporting: Resources and Assistance</a:t>
            </a:r>
          </a:p>
        </p:txBody>
      </p:sp>
      <p:sp>
        <p:nvSpPr>
          <p:cNvPr id="59395" name="Rectangle 3"/>
          <p:cNvSpPr>
            <a:spLocks noGrp="1" noChangeArrowheads="1"/>
          </p:cNvSpPr>
          <p:nvPr>
            <p:ph type="body" idx="1"/>
          </p:nvPr>
        </p:nvSpPr>
        <p:spPr/>
        <p:txBody>
          <a:bodyPr/>
          <a:lstStyle/>
          <a:p>
            <a:pPr algn="ctr">
              <a:buFont typeface="Wingdings" pitchFamily="2" charset="2"/>
              <a:buNone/>
            </a:pPr>
            <a:r>
              <a:rPr lang="en-US" sz="1800"/>
              <a:t>Where the Trading is Easy – and Where it is Not</a:t>
            </a:r>
          </a:p>
          <a:p>
            <a:pPr algn="ctr">
              <a:buFont typeface="Wingdings" pitchFamily="2" charset="2"/>
              <a:buNone/>
            </a:pPr>
            <a:endParaRPr lang="en-US" sz="1800"/>
          </a:p>
          <a:p>
            <a:pPr algn="ctr">
              <a:buFont typeface="Wingdings" pitchFamily="2" charset="2"/>
              <a:buNone/>
            </a:pPr>
            <a:endParaRPr lang="en-US" sz="1800"/>
          </a:p>
          <a:p>
            <a:pPr algn="ctr">
              <a:buFont typeface="Wingdings" pitchFamily="2" charset="2"/>
              <a:buNone/>
            </a:pPr>
            <a:endParaRPr lang="en-US" sz="1800"/>
          </a:p>
        </p:txBody>
      </p:sp>
      <p:pic>
        <p:nvPicPr>
          <p:cNvPr id="593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6563" y="2057400"/>
            <a:ext cx="5729287"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B5CC83B9-8D6C-459B-9F5D-36B19BAA24EA}" type="slidenum">
              <a:rPr lang="en-US"/>
              <a:pPr/>
              <a:t>27</a:t>
            </a:fld>
            <a:endParaRPr lang="en-US"/>
          </a:p>
        </p:txBody>
      </p:sp>
      <p:sp>
        <p:nvSpPr>
          <p:cNvPr id="61442" name="Rectangle 2"/>
          <p:cNvSpPr>
            <a:spLocks noGrp="1" noChangeArrowheads="1"/>
          </p:cNvSpPr>
          <p:nvPr>
            <p:ph type="title"/>
          </p:nvPr>
        </p:nvSpPr>
        <p:spPr/>
        <p:txBody>
          <a:bodyPr/>
          <a:lstStyle/>
          <a:p>
            <a:r>
              <a:rPr lang="en-US" sz="4400"/>
              <a:t>Importing and Exporting: Resources and Assistance </a:t>
            </a:r>
          </a:p>
        </p:txBody>
      </p:sp>
      <p:sp>
        <p:nvSpPr>
          <p:cNvPr id="61443" name="Rectangle 3"/>
          <p:cNvSpPr>
            <a:spLocks noGrp="1" noChangeArrowheads="1"/>
          </p:cNvSpPr>
          <p:nvPr>
            <p:ph type="body" idx="1"/>
          </p:nvPr>
        </p:nvSpPr>
        <p:spPr/>
        <p:txBody>
          <a:bodyPr/>
          <a:lstStyle/>
          <a:p>
            <a:r>
              <a:rPr lang="en-US" b="1"/>
              <a:t>Freight forwarders</a:t>
            </a:r>
          </a:p>
          <a:p>
            <a:pPr lvl="1"/>
            <a:r>
              <a:rPr lang="en-US"/>
              <a:t>the largest export/import intermediary in terms of value and weight of products shipped internationally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CB47D875-8F66-4F67-B20D-6A37F21BE476}" type="slidenum">
              <a:rPr lang="en-US"/>
              <a:pPr/>
              <a:t>28</a:t>
            </a:fld>
            <a:endParaRPr lang="en-US"/>
          </a:p>
        </p:txBody>
      </p:sp>
      <p:sp>
        <p:nvSpPr>
          <p:cNvPr id="62466" name="Rectangle 2"/>
          <p:cNvSpPr>
            <a:spLocks noGrp="1" noChangeArrowheads="1"/>
          </p:cNvSpPr>
          <p:nvPr>
            <p:ph type="title"/>
          </p:nvPr>
        </p:nvSpPr>
        <p:spPr/>
        <p:txBody>
          <a:bodyPr/>
          <a:lstStyle/>
          <a:p>
            <a:r>
              <a:rPr lang="en-US" sz="4400"/>
              <a:t>Importing and Exporting: Resources and Assistance</a:t>
            </a:r>
          </a:p>
        </p:txBody>
      </p:sp>
      <p:sp>
        <p:nvSpPr>
          <p:cNvPr id="62467" name="Rectangle 3"/>
          <p:cNvSpPr>
            <a:spLocks noGrp="1" noChangeArrowheads="1"/>
          </p:cNvSpPr>
          <p:nvPr>
            <p:ph type="body" idx="1"/>
          </p:nvPr>
        </p:nvSpPr>
        <p:spPr/>
        <p:txBody>
          <a:bodyPr/>
          <a:lstStyle/>
          <a:p>
            <a:r>
              <a:rPr lang="en-US" b="1"/>
              <a:t>Third party logistics (3PLs)</a:t>
            </a:r>
            <a:endParaRPr lang="en-US"/>
          </a:p>
          <a:p>
            <a:pPr lvl="1"/>
            <a:r>
              <a:rPr lang="en-US" sz="2800"/>
              <a:t>move cargo and provide a range of logistics options</a:t>
            </a:r>
          </a:p>
          <a:p>
            <a:pPr lvl="1"/>
            <a:r>
              <a:rPr lang="en-US" sz="2800"/>
              <a:t>work in partnership with manufacturers, shippers, and retailers</a:t>
            </a:r>
            <a:endParaRPr lang="en-US" sz="2800" b="1"/>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D3A00851-85FC-4672-B4CD-EB20BBE49AD8}" type="slidenum">
              <a:rPr lang="en-US"/>
              <a:pPr/>
              <a:t>29</a:t>
            </a:fld>
            <a:endParaRPr lang="en-US"/>
          </a:p>
        </p:txBody>
      </p:sp>
      <p:sp>
        <p:nvSpPr>
          <p:cNvPr id="63490" name="Rectangle 2"/>
          <p:cNvSpPr>
            <a:spLocks noGrp="1" noChangeArrowheads="1"/>
          </p:cNvSpPr>
          <p:nvPr>
            <p:ph type="title"/>
          </p:nvPr>
        </p:nvSpPr>
        <p:spPr/>
        <p:txBody>
          <a:bodyPr/>
          <a:lstStyle/>
          <a:p>
            <a:r>
              <a:rPr lang="en-US" sz="4400"/>
              <a:t>Reconciling Opportunity and Challenge: An Export Plan </a:t>
            </a:r>
          </a:p>
        </p:txBody>
      </p:sp>
      <p:sp>
        <p:nvSpPr>
          <p:cNvPr id="63491" name="Rectangle 3"/>
          <p:cNvSpPr>
            <a:spLocks noGrp="1" noChangeArrowheads="1"/>
          </p:cNvSpPr>
          <p:nvPr>
            <p:ph type="body" idx="1"/>
          </p:nvPr>
        </p:nvSpPr>
        <p:spPr/>
        <p:txBody>
          <a:bodyPr/>
          <a:lstStyle/>
          <a:p>
            <a:pPr>
              <a:buFont typeface="Wingdings" pitchFamily="2" charset="2"/>
              <a:buNone/>
            </a:pPr>
            <a:r>
              <a:rPr lang="en-US" b="1"/>
              <a:t>	Learning Objective 5: </a:t>
            </a:r>
            <a:endParaRPr lang="en-US"/>
          </a:p>
          <a:p>
            <a:pPr>
              <a:buFont typeface="Wingdings" pitchFamily="2" charset="2"/>
              <a:buNone/>
            </a:pPr>
            <a:r>
              <a:rPr lang="en-US"/>
              <a:t>	To discuss the idea of an export plan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7EEF707C-5019-4705-9020-D218EC61C88B}" type="slidenum">
              <a:rPr lang="en-US"/>
              <a:pPr/>
              <a:t>3</a:t>
            </a:fld>
            <a:endParaRPr lang="en-US"/>
          </a:p>
        </p:txBody>
      </p:sp>
      <p:sp>
        <p:nvSpPr>
          <p:cNvPr id="8194" name="Rectangle 2"/>
          <p:cNvSpPr>
            <a:spLocks noGrp="1" noChangeArrowheads="1"/>
          </p:cNvSpPr>
          <p:nvPr>
            <p:ph type="title"/>
          </p:nvPr>
        </p:nvSpPr>
        <p:spPr/>
        <p:txBody>
          <a:bodyPr/>
          <a:lstStyle/>
          <a:p>
            <a:r>
              <a:rPr lang="en-US"/>
              <a:t>Learning Objectives</a:t>
            </a:r>
          </a:p>
        </p:txBody>
      </p:sp>
      <p:sp>
        <p:nvSpPr>
          <p:cNvPr id="8195" name="Rectangle 3"/>
          <p:cNvSpPr>
            <a:spLocks noGrp="1" noChangeArrowheads="1"/>
          </p:cNvSpPr>
          <p:nvPr>
            <p:ph type="body" idx="1"/>
          </p:nvPr>
        </p:nvSpPr>
        <p:spPr/>
        <p:txBody>
          <a:bodyPr/>
          <a:lstStyle/>
          <a:p>
            <a:pPr>
              <a:lnSpc>
                <a:spcPct val="90000"/>
              </a:lnSpc>
            </a:pPr>
            <a:r>
              <a:rPr lang="en-US"/>
              <a:t>To introduce the idea of exporting and profile its elements</a:t>
            </a:r>
          </a:p>
          <a:p>
            <a:pPr>
              <a:lnSpc>
                <a:spcPct val="90000"/>
              </a:lnSpc>
            </a:pPr>
            <a:r>
              <a:rPr lang="en-US"/>
              <a:t>To introduce the idea of importing and profile its elements</a:t>
            </a:r>
          </a:p>
          <a:p>
            <a:pPr>
              <a:lnSpc>
                <a:spcPct val="90000"/>
              </a:lnSpc>
            </a:pPr>
            <a:r>
              <a:rPr lang="en-US"/>
              <a:t>To identify the problems and pitfalls that challenge international traders </a:t>
            </a:r>
          </a:p>
          <a:p>
            <a:pPr>
              <a:lnSpc>
                <a:spcPct val="90000"/>
              </a:lnSpc>
            </a:pPr>
            <a:r>
              <a:rPr lang="en-US"/>
              <a:t>To identify the resources and assistance that helps international traders</a:t>
            </a:r>
          </a:p>
          <a:p>
            <a:pPr>
              <a:lnSpc>
                <a:spcPct val="90000"/>
              </a:lnSpc>
            </a:pPr>
            <a:r>
              <a:rPr lang="en-US"/>
              <a:t>To discuss the idea of an export plan</a:t>
            </a:r>
          </a:p>
          <a:p>
            <a:pPr>
              <a:lnSpc>
                <a:spcPct val="90000"/>
              </a:lnSpc>
            </a:pPr>
            <a:r>
              <a:rPr lang="en-US"/>
              <a:t>To outline the practice of countertrade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5F83E14B-6A8E-436B-853D-D4A2400A72D6}" type="slidenum">
              <a:rPr lang="en-US"/>
              <a:pPr/>
              <a:t>30</a:t>
            </a:fld>
            <a:endParaRPr lang="en-US"/>
          </a:p>
        </p:txBody>
      </p:sp>
      <p:sp>
        <p:nvSpPr>
          <p:cNvPr id="66562" name="Rectangle 2"/>
          <p:cNvSpPr>
            <a:spLocks noGrp="1" noChangeArrowheads="1"/>
          </p:cNvSpPr>
          <p:nvPr>
            <p:ph type="title"/>
          </p:nvPr>
        </p:nvSpPr>
        <p:spPr/>
        <p:txBody>
          <a:bodyPr/>
          <a:lstStyle/>
          <a:p>
            <a:r>
              <a:rPr lang="en-US" sz="4400"/>
              <a:t>Reconciling Opportunity and Challenge: An Export Plan </a:t>
            </a:r>
          </a:p>
        </p:txBody>
      </p:sp>
      <p:sp>
        <p:nvSpPr>
          <p:cNvPr id="66563" name="Rectangle 3"/>
          <p:cNvSpPr>
            <a:spLocks noGrp="1" noChangeArrowheads="1"/>
          </p:cNvSpPr>
          <p:nvPr>
            <p:ph type="body" idx="1"/>
          </p:nvPr>
        </p:nvSpPr>
        <p:spPr/>
        <p:txBody>
          <a:bodyPr/>
          <a:lstStyle/>
          <a:p>
            <a:r>
              <a:rPr lang="en-US" b="1"/>
              <a:t>Export plan </a:t>
            </a:r>
            <a:endParaRPr lang="en-US"/>
          </a:p>
          <a:p>
            <a:pPr lvl="1"/>
            <a:r>
              <a:rPr lang="en-US" sz="2800"/>
              <a:t>identifies useful resources, assigns responsibility, and stipulates controls</a:t>
            </a:r>
            <a:endParaRPr lang="en-US" sz="2800" b="1"/>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r>
              <a:rPr lang="en-US"/>
              <a:t>13-</a:t>
            </a:r>
            <a:fld id="{EC26FF19-BCCC-4C50-9010-5A95E0B3C043}" type="slidenum">
              <a:rPr lang="en-US"/>
              <a:pPr/>
              <a:t>31</a:t>
            </a:fld>
            <a:endParaRPr lang="en-US"/>
          </a:p>
        </p:txBody>
      </p:sp>
      <p:sp>
        <p:nvSpPr>
          <p:cNvPr id="69634" name="Rectangle 2"/>
          <p:cNvSpPr>
            <a:spLocks noGrp="1" noChangeArrowheads="1"/>
          </p:cNvSpPr>
          <p:nvPr>
            <p:ph type="title"/>
          </p:nvPr>
        </p:nvSpPr>
        <p:spPr/>
        <p:txBody>
          <a:bodyPr/>
          <a:lstStyle/>
          <a:p>
            <a:r>
              <a:rPr lang="en-US" sz="4400"/>
              <a:t>Reconciling Opportunity and Challenge: An Export Plan</a:t>
            </a:r>
          </a:p>
        </p:txBody>
      </p:sp>
      <p:sp>
        <p:nvSpPr>
          <p:cNvPr id="69635" name="Rectangle 3"/>
          <p:cNvSpPr>
            <a:spLocks noGrp="1" noChangeArrowheads="1"/>
          </p:cNvSpPr>
          <p:nvPr>
            <p:ph type="body" idx="1"/>
          </p:nvPr>
        </p:nvSpPr>
        <p:spPr/>
        <p:txBody>
          <a:bodyPr/>
          <a:lstStyle/>
          <a:p>
            <a:pPr algn="ctr">
              <a:buFont typeface="Wingdings" pitchFamily="2" charset="2"/>
              <a:buNone/>
            </a:pPr>
            <a:r>
              <a:rPr lang="en-US" sz="1800"/>
              <a:t>An Export Plan</a:t>
            </a:r>
          </a:p>
          <a:p>
            <a:pPr algn="ctr">
              <a:buFont typeface="Wingdings" pitchFamily="2" charset="2"/>
              <a:buNone/>
            </a:pPr>
            <a:endParaRPr lang="en-US" sz="1800"/>
          </a:p>
          <a:p>
            <a:pPr algn="ctr">
              <a:buFont typeface="Wingdings" pitchFamily="2" charset="2"/>
              <a:buNone/>
            </a:pPr>
            <a:endParaRPr lang="en-US" sz="1800"/>
          </a:p>
        </p:txBody>
      </p:sp>
      <p:pic>
        <p:nvPicPr>
          <p:cNvPr id="696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1963" y="1905000"/>
            <a:ext cx="5678487"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AF9D7841-FCFD-4347-90BA-86609ED0EF22}" type="slidenum">
              <a:rPr lang="en-US"/>
              <a:pPr/>
              <a:t>32</a:t>
            </a:fld>
            <a:endParaRPr lang="en-US"/>
          </a:p>
        </p:txBody>
      </p:sp>
      <p:sp>
        <p:nvSpPr>
          <p:cNvPr id="70658" name="Rectangle 2"/>
          <p:cNvSpPr>
            <a:spLocks noGrp="1" noChangeArrowheads="1"/>
          </p:cNvSpPr>
          <p:nvPr>
            <p:ph type="title"/>
          </p:nvPr>
        </p:nvSpPr>
        <p:spPr/>
        <p:txBody>
          <a:bodyPr/>
          <a:lstStyle/>
          <a:p>
            <a:r>
              <a:rPr lang="en-US"/>
              <a:t>Countertrade</a:t>
            </a:r>
          </a:p>
        </p:txBody>
      </p:sp>
      <p:sp>
        <p:nvSpPr>
          <p:cNvPr id="70659" name="Rectangle 3"/>
          <p:cNvSpPr>
            <a:spLocks noGrp="1" noChangeArrowheads="1"/>
          </p:cNvSpPr>
          <p:nvPr>
            <p:ph type="body" idx="1"/>
          </p:nvPr>
        </p:nvSpPr>
        <p:spPr/>
        <p:txBody>
          <a:bodyPr/>
          <a:lstStyle/>
          <a:p>
            <a:pPr>
              <a:buFont typeface="Wingdings" pitchFamily="2" charset="2"/>
              <a:buNone/>
            </a:pPr>
            <a:r>
              <a:rPr lang="en-US" b="1"/>
              <a:t>	Learning Objective 6: </a:t>
            </a:r>
          </a:p>
          <a:p>
            <a:pPr>
              <a:buFont typeface="Wingdings" pitchFamily="2" charset="2"/>
              <a:buNone/>
            </a:pPr>
            <a:r>
              <a:rPr lang="en-US"/>
              <a:t>	To outline the practice of countertrade</a:t>
            </a:r>
          </a:p>
          <a:p>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E4A53472-416C-4F56-A616-C3B49CFCA1BE}" type="slidenum">
              <a:rPr lang="en-US"/>
              <a:pPr/>
              <a:t>33</a:t>
            </a:fld>
            <a:endParaRPr lang="en-US"/>
          </a:p>
        </p:txBody>
      </p:sp>
      <p:sp>
        <p:nvSpPr>
          <p:cNvPr id="72706" name="Rectangle 2"/>
          <p:cNvSpPr>
            <a:spLocks noGrp="1" noChangeArrowheads="1"/>
          </p:cNvSpPr>
          <p:nvPr>
            <p:ph type="title"/>
          </p:nvPr>
        </p:nvSpPr>
        <p:spPr/>
        <p:txBody>
          <a:bodyPr/>
          <a:lstStyle/>
          <a:p>
            <a:r>
              <a:rPr lang="en-US"/>
              <a:t>Countertrade</a:t>
            </a:r>
          </a:p>
        </p:txBody>
      </p:sp>
      <p:sp>
        <p:nvSpPr>
          <p:cNvPr id="72707" name="Rectangle 3"/>
          <p:cNvSpPr>
            <a:spLocks noGrp="1" noChangeArrowheads="1"/>
          </p:cNvSpPr>
          <p:nvPr>
            <p:ph type="body" idx="1"/>
          </p:nvPr>
        </p:nvSpPr>
        <p:spPr/>
        <p:txBody>
          <a:bodyPr/>
          <a:lstStyle/>
          <a:p>
            <a:r>
              <a:rPr lang="en-US" b="1"/>
              <a:t>Countertrade</a:t>
            </a:r>
          </a:p>
          <a:p>
            <a:pPr lvl="1"/>
            <a:r>
              <a:rPr lang="en-US"/>
              <a:t>different arrangements that parties use to trade products via transactions that use limited or no currency or credit </a:t>
            </a:r>
          </a:p>
          <a:p>
            <a:r>
              <a:rPr lang="en-US"/>
              <a:t>Costs </a:t>
            </a:r>
          </a:p>
          <a:p>
            <a:pPr lvl="1"/>
            <a:r>
              <a:rPr lang="en-US"/>
              <a:t>inefficient</a:t>
            </a:r>
          </a:p>
          <a:p>
            <a:pPr lvl="1"/>
            <a:r>
              <a:rPr lang="en-US"/>
              <a:t>risky</a:t>
            </a:r>
          </a:p>
          <a:p>
            <a:pPr lvl="1"/>
            <a:r>
              <a:rPr lang="en-US"/>
              <a:t>cumbersome</a:t>
            </a:r>
          </a:p>
          <a:p>
            <a:r>
              <a:rPr lang="en-US"/>
              <a:t>Benefits</a:t>
            </a:r>
          </a:p>
          <a:p>
            <a:pPr lvl="1"/>
            <a:r>
              <a:rPr lang="en-US"/>
              <a:t>build mutually beneficial relationships</a:t>
            </a:r>
          </a:p>
          <a:p>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r>
              <a:rPr lang="en-US"/>
              <a:t>13-</a:t>
            </a:r>
            <a:fld id="{E8D06927-F88A-4C51-8787-89B411D1BA80}" type="slidenum">
              <a:rPr lang="en-US"/>
              <a:pPr/>
              <a:t>34</a:t>
            </a:fld>
            <a:endParaRPr lang="en-US"/>
          </a:p>
        </p:txBody>
      </p:sp>
      <p:sp>
        <p:nvSpPr>
          <p:cNvPr id="73730" name="Rectangle 2"/>
          <p:cNvSpPr>
            <a:spLocks noGrp="1" noChangeArrowheads="1"/>
          </p:cNvSpPr>
          <p:nvPr>
            <p:ph type="title"/>
          </p:nvPr>
        </p:nvSpPr>
        <p:spPr/>
        <p:txBody>
          <a:bodyPr/>
          <a:lstStyle/>
          <a:p>
            <a:r>
              <a:rPr lang="en-US"/>
              <a:t>Countertrade</a:t>
            </a:r>
          </a:p>
        </p:txBody>
      </p:sp>
      <p:sp>
        <p:nvSpPr>
          <p:cNvPr id="73731" name="Rectangle 3"/>
          <p:cNvSpPr>
            <a:spLocks noGrp="1" noChangeArrowheads="1"/>
          </p:cNvSpPr>
          <p:nvPr>
            <p:ph type="body" idx="1"/>
          </p:nvPr>
        </p:nvSpPr>
        <p:spPr/>
        <p:txBody>
          <a:bodyPr/>
          <a:lstStyle/>
          <a:p>
            <a:pPr algn="ctr">
              <a:buFont typeface="Wingdings" pitchFamily="2" charset="2"/>
              <a:buNone/>
            </a:pPr>
            <a:r>
              <a:rPr lang="en-US" sz="1800"/>
              <a:t>Common Types of Countertrade</a:t>
            </a:r>
          </a:p>
          <a:p>
            <a:pPr algn="ctr">
              <a:buFont typeface="Wingdings" pitchFamily="2" charset="2"/>
              <a:buNone/>
            </a:pPr>
            <a:endParaRPr lang="en-US" sz="1800"/>
          </a:p>
          <a:p>
            <a:pPr algn="ctr">
              <a:buFont typeface="Wingdings" pitchFamily="2" charset="2"/>
              <a:buNone/>
            </a:pPr>
            <a:endParaRPr lang="en-US" sz="1800"/>
          </a:p>
        </p:txBody>
      </p:sp>
      <p:pic>
        <p:nvPicPr>
          <p:cNvPr id="737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1963" y="2209800"/>
            <a:ext cx="5678487"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3D2471DA-58F2-44D7-83F5-6C8E313AB012}" type="slidenum">
              <a:rPr lang="en-US"/>
              <a:pPr/>
              <a:t>35</a:t>
            </a:fld>
            <a:endParaRPr lang="en-US"/>
          </a:p>
        </p:txBody>
      </p:sp>
      <p:sp>
        <p:nvSpPr>
          <p:cNvPr id="77826" name="Rectangle 2"/>
          <p:cNvSpPr>
            <a:spLocks noGrp="1" noChangeArrowheads="1"/>
          </p:cNvSpPr>
          <p:nvPr>
            <p:ph type="title"/>
          </p:nvPr>
        </p:nvSpPr>
        <p:spPr/>
        <p:txBody>
          <a:bodyPr/>
          <a:lstStyle/>
          <a:p>
            <a:r>
              <a:rPr lang="en-US" sz="4400"/>
              <a:t>Technology and </a:t>
            </a:r>
            <a:br>
              <a:rPr lang="en-US" sz="4400"/>
            </a:br>
            <a:r>
              <a:rPr lang="en-US" sz="4400"/>
              <a:t>International Trade</a:t>
            </a:r>
          </a:p>
        </p:txBody>
      </p:sp>
      <p:sp>
        <p:nvSpPr>
          <p:cNvPr id="77827" name="Rectangle 3"/>
          <p:cNvSpPr>
            <a:spLocks noGrp="1" noChangeArrowheads="1"/>
          </p:cNvSpPr>
          <p:nvPr>
            <p:ph type="body" idx="1"/>
          </p:nvPr>
        </p:nvSpPr>
        <p:spPr/>
        <p:txBody>
          <a:bodyPr/>
          <a:lstStyle/>
          <a:p>
            <a:r>
              <a:rPr lang="en-US"/>
              <a:t>Advances in technology are leveling the playing field for SMEs</a:t>
            </a:r>
          </a:p>
          <a:p>
            <a:pPr lvl="1"/>
            <a:r>
              <a:rPr lang="en-US"/>
              <a:t>Online platform</a:t>
            </a:r>
          </a:p>
          <a:p>
            <a:pPr lvl="1"/>
            <a:r>
              <a:rPr lang="en-US"/>
              <a:t>Software platform</a:t>
            </a:r>
          </a:p>
          <a:p>
            <a:pPr lvl="1"/>
            <a:r>
              <a:rPr lang="en-US"/>
              <a:t>Logistics platform</a:t>
            </a:r>
          </a:p>
          <a:p>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62D189F5-448F-4522-BC3D-DF929D9BE40C}" type="slidenum">
              <a:rPr lang="en-US"/>
              <a:pPr/>
              <a:t>36</a:t>
            </a:fld>
            <a:endParaRPr lang="en-US"/>
          </a:p>
        </p:txBody>
      </p:sp>
      <p:sp>
        <p:nvSpPr>
          <p:cNvPr id="80898" name="Rectangle 2"/>
          <p:cNvSpPr>
            <a:spLocks noGrp="1" noChangeArrowheads="1"/>
          </p:cNvSpPr>
          <p:nvPr>
            <p:ph type="body" idx="1"/>
          </p:nvPr>
        </p:nvSpPr>
        <p:spPr/>
        <p:txBody>
          <a:bodyPr/>
          <a:lstStyle/>
          <a:p>
            <a:pPr>
              <a:lnSpc>
                <a:spcPct val="90000"/>
              </a:lnSpc>
              <a:buFont typeface="Wingdings" pitchFamily="2" charset="2"/>
              <a:buNone/>
            </a:pPr>
            <a:r>
              <a:rPr lang="en-US" b="1"/>
              <a:t>	</a:t>
            </a:r>
          </a:p>
          <a:p>
            <a:pPr>
              <a:lnSpc>
                <a:spcPct val="90000"/>
              </a:lnSpc>
              <a:buFont typeface="Wingdings" pitchFamily="2" charset="2"/>
              <a:buNone/>
            </a:pPr>
            <a:endParaRPr lang="en-US" b="1"/>
          </a:p>
          <a:p>
            <a:pPr>
              <a:lnSpc>
                <a:spcPct val="90000"/>
              </a:lnSpc>
              <a:buFont typeface="Wingdings" pitchFamily="2" charset="2"/>
              <a:buNone/>
            </a:pPr>
            <a:endParaRPr lang="en-US" b="1"/>
          </a:p>
          <a:p>
            <a:pPr>
              <a:lnSpc>
                <a:spcPct val="90000"/>
              </a:lnSpc>
              <a:buFont typeface="Wingdings" pitchFamily="2" charset="2"/>
              <a:buNone/>
            </a:pPr>
            <a:endParaRPr lang="en-US" b="1"/>
          </a:p>
          <a:p>
            <a:pPr>
              <a:lnSpc>
                <a:spcPct val="90000"/>
              </a:lnSpc>
              <a:buFont typeface="Wingdings" pitchFamily="2" charset="2"/>
              <a:buNone/>
            </a:pPr>
            <a:endParaRPr lang="en-US" b="1"/>
          </a:p>
          <a:p>
            <a:pPr>
              <a:lnSpc>
                <a:spcPct val="90000"/>
              </a:lnSpc>
              <a:buFont typeface="Wingdings" pitchFamily="2" charset="2"/>
              <a:buNone/>
            </a:pPr>
            <a:endParaRPr lang="en-US" b="1"/>
          </a:p>
          <a:p>
            <a:pPr>
              <a:lnSpc>
                <a:spcPct val="90000"/>
              </a:lnSpc>
              <a:buFont typeface="Wingdings" pitchFamily="2" charset="2"/>
              <a:buNone/>
            </a:pPr>
            <a:endParaRPr lang="en-US" b="1"/>
          </a:p>
          <a:p>
            <a:pPr>
              <a:lnSpc>
                <a:spcPct val="90000"/>
              </a:lnSpc>
              <a:buFont typeface="Wingdings" pitchFamily="2" charset="2"/>
              <a:buNone/>
            </a:pPr>
            <a:r>
              <a:rPr lang="en-US" b="1"/>
              <a:t>	</a:t>
            </a:r>
            <a:r>
              <a:rPr lang="en-US" sz="1400" b="1">
                <a:solidFill>
                  <a:schemeClr val="tx1"/>
                </a:solidFill>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pic>
        <p:nvPicPr>
          <p:cNvPr id="80899" name="Picture 3" descr="3293795473_475244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752600"/>
            <a:ext cx="5486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B67A3487-7A3C-4D48-8B43-7F6D0A13CF2C}" type="slidenum">
              <a:rPr lang="en-US"/>
              <a:pPr/>
              <a:t>4</a:t>
            </a:fld>
            <a:endParaRPr lang="en-US"/>
          </a:p>
        </p:txBody>
      </p:sp>
      <p:sp>
        <p:nvSpPr>
          <p:cNvPr id="14338" name="Rectangle 2"/>
          <p:cNvSpPr>
            <a:spLocks noGrp="1" noChangeArrowheads="1"/>
          </p:cNvSpPr>
          <p:nvPr>
            <p:ph type="title"/>
          </p:nvPr>
        </p:nvSpPr>
        <p:spPr/>
        <p:txBody>
          <a:bodyPr/>
          <a:lstStyle/>
          <a:p>
            <a:r>
              <a:rPr lang="en-US"/>
              <a:t>Introduction</a:t>
            </a:r>
          </a:p>
        </p:txBody>
      </p:sp>
      <p:sp>
        <p:nvSpPr>
          <p:cNvPr id="14339" name="Rectangle 3"/>
          <p:cNvSpPr>
            <a:spLocks noGrp="1" noChangeArrowheads="1"/>
          </p:cNvSpPr>
          <p:nvPr>
            <p:ph type="body" idx="1"/>
          </p:nvPr>
        </p:nvSpPr>
        <p:spPr/>
        <p:txBody>
          <a:bodyPr/>
          <a:lstStyle/>
          <a:p>
            <a:r>
              <a:rPr lang="en-US"/>
              <a:t>Exporting and importing are the most common modes of international business</a:t>
            </a:r>
          </a:p>
          <a:p>
            <a:r>
              <a:rPr lang="en-US"/>
              <a:t>Exporting and importing are one of the fastest growing activities in the world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r>
              <a:rPr lang="en-US"/>
              <a:t>13-</a:t>
            </a:r>
            <a:fld id="{D021EC85-BE0F-4B05-81A1-AD48086CD7FE}" type="slidenum">
              <a:rPr lang="en-US"/>
              <a:pPr/>
              <a:t>5</a:t>
            </a:fld>
            <a:endParaRPr lang="en-US"/>
          </a:p>
        </p:txBody>
      </p:sp>
      <p:sp>
        <p:nvSpPr>
          <p:cNvPr id="15362" name="Rectangle 2"/>
          <p:cNvSpPr>
            <a:spLocks noGrp="1" noChangeArrowheads="1"/>
          </p:cNvSpPr>
          <p:nvPr>
            <p:ph type="title"/>
          </p:nvPr>
        </p:nvSpPr>
        <p:spPr/>
        <p:txBody>
          <a:bodyPr/>
          <a:lstStyle/>
          <a:p>
            <a:r>
              <a:rPr lang="en-US"/>
              <a:t>Introduction</a:t>
            </a:r>
          </a:p>
        </p:txBody>
      </p:sp>
      <p:sp>
        <p:nvSpPr>
          <p:cNvPr id="15363" name="Rectangle 3"/>
          <p:cNvSpPr>
            <a:spLocks noGrp="1" noChangeArrowheads="1"/>
          </p:cNvSpPr>
          <p:nvPr>
            <p:ph type="body" idx="1"/>
          </p:nvPr>
        </p:nvSpPr>
        <p:spPr/>
        <p:txBody>
          <a:bodyPr/>
          <a:lstStyle/>
          <a:p>
            <a:pPr algn="ctr">
              <a:buFont typeface="Wingdings" pitchFamily="2" charset="2"/>
              <a:buNone/>
            </a:pPr>
            <a:r>
              <a:rPr lang="en-US" sz="1800"/>
              <a:t>Environmental Factors Influencing Export and Import Operations</a:t>
            </a:r>
          </a:p>
          <a:p>
            <a:pPr algn="ctr">
              <a:buFont typeface="Wingdings" pitchFamily="2" charset="2"/>
              <a:buNone/>
            </a:pPr>
            <a:endParaRPr lang="en-US" sz="1800"/>
          </a:p>
          <a:p>
            <a:pPr algn="ctr">
              <a:buFont typeface="Wingdings" pitchFamily="2" charset="2"/>
              <a:buNone/>
            </a:pPr>
            <a:endParaRPr lang="en-US" sz="1800"/>
          </a:p>
          <a:p>
            <a:pPr algn="ctr">
              <a:buFont typeface="Wingdings" pitchFamily="2" charset="2"/>
              <a:buNone/>
            </a:pPr>
            <a:endParaRPr lang="en-US" sz="1800"/>
          </a:p>
        </p:txBody>
      </p:sp>
      <p:pic>
        <p:nvPicPr>
          <p:cNvPr id="1536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20574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15173082-66A3-49D8-8468-71F286A2537D}" type="slidenum">
              <a:rPr lang="en-US"/>
              <a:pPr/>
              <a:t>6</a:t>
            </a:fld>
            <a:endParaRPr lang="en-US"/>
          </a:p>
        </p:txBody>
      </p:sp>
      <p:sp>
        <p:nvSpPr>
          <p:cNvPr id="16386" name="Rectangle 2"/>
          <p:cNvSpPr>
            <a:spLocks noGrp="1" noChangeArrowheads="1"/>
          </p:cNvSpPr>
          <p:nvPr>
            <p:ph type="title"/>
          </p:nvPr>
        </p:nvSpPr>
        <p:spPr/>
        <p:txBody>
          <a:bodyPr/>
          <a:lstStyle/>
          <a:p>
            <a:r>
              <a:rPr lang="en-US"/>
              <a:t>Exporting</a:t>
            </a:r>
          </a:p>
        </p:txBody>
      </p:sp>
      <p:sp>
        <p:nvSpPr>
          <p:cNvPr id="16387" name="Rectangle 3"/>
          <p:cNvSpPr>
            <a:spLocks noGrp="1" noChangeArrowheads="1"/>
          </p:cNvSpPr>
          <p:nvPr>
            <p:ph type="body" idx="1"/>
          </p:nvPr>
        </p:nvSpPr>
        <p:spPr/>
        <p:txBody>
          <a:bodyPr/>
          <a:lstStyle/>
          <a:p>
            <a:pPr>
              <a:buFont typeface="Wingdings" pitchFamily="2" charset="2"/>
              <a:buNone/>
            </a:pPr>
            <a:r>
              <a:rPr lang="en-US" b="1"/>
              <a:t>	Learning Objective 1: </a:t>
            </a:r>
            <a:endParaRPr lang="en-US"/>
          </a:p>
          <a:p>
            <a:pPr>
              <a:buFont typeface="Wingdings" pitchFamily="2" charset="2"/>
              <a:buNone/>
            </a:pPr>
            <a:r>
              <a:rPr lang="en-US"/>
              <a:t>	To introduce the idea of exporting and profile its elements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2DB11F39-27C6-437F-A7E6-CFB923E23495}" type="slidenum">
              <a:rPr lang="en-US"/>
              <a:pPr/>
              <a:t>7</a:t>
            </a:fld>
            <a:endParaRPr lang="en-US"/>
          </a:p>
        </p:txBody>
      </p:sp>
      <p:sp>
        <p:nvSpPr>
          <p:cNvPr id="20482" name="Rectangle 2"/>
          <p:cNvSpPr>
            <a:spLocks noGrp="1" noChangeArrowheads="1"/>
          </p:cNvSpPr>
          <p:nvPr>
            <p:ph type="title"/>
          </p:nvPr>
        </p:nvSpPr>
        <p:spPr/>
        <p:txBody>
          <a:bodyPr/>
          <a:lstStyle/>
          <a:p>
            <a:r>
              <a:rPr lang="en-US"/>
              <a:t>Exporting</a:t>
            </a:r>
          </a:p>
        </p:txBody>
      </p:sp>
      <p:sp>
        <p:nvSpPr>
          <p:cNvPr id="20483" name="Rectangle 3"/>
          <p:cNvSpPr>
            <a:spLocks noGrp="1" noChangeArrowheads="1"/>
          </p:cNvSpPr>
          <p:nvPr>
            <p:ph type="body" idx="1"/>
          </p:nvPr>
        </p:nvSpPr>
        <p:spPr/>
        <p:txBody>
          <a:bodyPr/>
          <a:lstStyle/>
          <a:p>
            <a:r>
              <a:rPr lang="en-US" b="1"/>
              <a:t>Exporting </a:t>
            </a:r>
            <a:endParaRPr lang="en-US"/>
          </a:p>
          <a:p>
            <a:pPr lvl="1"/>
            <a:r>
              <a:rPr lang="en-US"/>
              <a:t>the sale of goods or services produced by a company based in one country to customers that reside in a different country</a:t>
            </a:r>
          </a:p>
          <a:p>
            <a:r>
              <a:rPr lang="en-US"/>
              <a:t>Types of exporters</a:t>
            </a:r>
          </a:p>
          <a:p>
            <a:pPr lvl="1"/>
            <a:r>
              <a:rPr lang="en-US"/>
              <a:t>Non-exporter</a:t>
            </a:r>
          </a:p>
          <a:p>
            <a:pPr lvl="1"/>
            <a:r>
              <a:rPr lang="en-US"/>
              <a:t>Occasional exporter</a:t>
            </a:r>
          </a:p>
          <a:p>
            <a:pPr lvl="1"/>
            <a:r>
              <a:rPr lang="en-US"/>
              <a:t>Regular exporter</a:t>
            </a:r>
          </a:p>
          <a:p>
            <a:pPr lvl="1"/>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FF67EEC7-F82F-4991-8D97-FF8F906600FE}" type="slidenum">
              <a:rPr lang="en-US"/>
              <a:pPr/>
              <a:t>8</a:t>
            </a:fld>
            <a:endParaRPr lang="en-US"/>
          </a:p>
        </p:txBody>
      </p:sp>
      <p:sp>
        <p:nvSpPr>
          <p:cNvPr id="21506" name="Rectangle 2"/>
          <p:cNvSpPr>
            <a:spLocks noGrp="1" noChangeArrowheads="1"/>
          </p:cNvSpPr>
          <p:nvPr>
            <p:ph type="title"/>
          </p:nvPr>
        </p:nvSpPr>
        <p:spPr/>
        <p:txBody>
          <a:bodyPr/>
          <a:lstStyle/>
          <a:p>
            <a:r>
              <a:rPr lang="en-US"/>
              <a:t>Exporting</a:t>
            </a:r>
          </a:p>
        </p:txBody>
      </p:sp>
      <p:sp>
        <p:nvSpPr>
          <p:cNvPr id="21507" name="Rectangle 3"/>
          <p:cNvSpPr>
            <a:spLocks noGrp="1" noChangeArrowheads="1"/>
          </p:cNvSpPr>
          <p:nvPr>
            <p:ph type="body" idx="1"/>
          </p:nvPr>
        </p:nvSpPr>
        <p:spPr/>
        <p:txBody>
          <a:bodyPr/>
          <a:lstStyle/>
          <a:p>
            <a:r>
              <a:rPr lang="en-US"/>
              <a:t>Entry mode is influenced by</a:t>
            </a:r>
          </a:p>
          <a:p>
            <a:r>
              <a:rPr lang="en-US" b="1"/>
              <a:t>Ownership advantages</a:t>
            </a:r>
          </a:p>
          <a:p>
            <a:pPr lvl="1"/>
            <a:r>
              <a:rPr lang="en-US"/>
              <a:t>the firm’s core competencies</a:t>
            </a:r>
          </a:p>
          <a:p>
            <a:r>
              <a:rPr lang="en-US" b="1"/>
              <a:t>Location advantages</a:t>
            </a:r>
          </a:p>
          <a:p>
            <a:pPr lvl="1"/>
            <a:r>
              <a:rPr lang="en-US"/>
              <a:t>the combination of sales opportunity and investment risk that creates favorable locations in foreign markets</a:t>
            </a:r>
          </a:p>
          <a:p>
            <a:r>
              <a:rPr lang="en-US" b="1"/>
              <a:t>Internalization advantages</a:t>
            </a:r>
            <a:r>
              <a:rPr lang="en-US"/>
              <a:t> </a:t>
            </a:r>
          </a:p>
          <a:p>
            <a:pPr lvl="1"/>
            <a:r>
              <a:rPr lang="en-US"/>
              <a:t>reflect companies’ response to market imperfections that often create uncertainties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r>
              <a:rPr lang="en-US"/>
              <a:t>13-</a:t>
            </a:r>
            <a:fld id="{F8DA4F28-1852-455F-B10E-DEE190B752F6}" type="slidenum">
              <a:rPr lang="en-US"/>
              <a:pPr/>
              <a:t>9</a:t>
            </a:fld>
            <a:endParaRPr lang="en-US"/>
          </a:p>
        </p:txBody>
      </p:sp>
      <p:sp>
        <p:nvSpPr>
          <p:cNvPr id="22530" name="Rectangle 2"/>
          <p:cNvSpPr>
            <a:spLocks noGrp="1" noChangeArrowheads="1"/>
          </p:cNvSpPr>
          <p:nvPr>
            <p:ph type="title"/>
          </p:nvPr>
        </p:nvSpPr>
        <p:spPr/>
        <p:txBody>
          <a:bodyPr/>
          <a:lstStyle/>
          <a:p>
            <a:r>
              <a:rPr lang="en-US"/>
              <a:t>Characteristics of Exporters</a:t>
            </a:r>
          </a:p>
        </p:txBody>
      </p:sp>
      <p:sp>
        <p:nvSpPr>
          <p:cNvPr id="22531" name="Rectangle 3"/>
          <p:cNvSpPr>
            <a:spLocks noGrp="1" noChangeArrowheads="1"/>
          </p:cNvSpPr>
          <p:nvPr>
            <p:ph type="body" idx="1"/>
          </p:nvPr>
        </p:nvSpPr>
        <p:spPr/>
        <p:txBody>
          <a:bodyPr/>
          <a:lstStyle/>
          <a:p>
            <a:r>
              <a:rPr lang="en-US"/>
              <a:t>Size</a:t>
            </a:r>
          </a:p>
          <a:p>
            <a:pPr lvl="1"/>
            <a:r>
              <a:rPr lang="en-US" sz="2800"/>
              <a:t>Large</a:t>
            </a:r>
          </a:p>
          <a:p>
            <a:pPr lvl="1"/>
            <a:r>
              <a:rPr lang="en-US" b="1"/>
              <a:t>Small and medium-sized enterprises (SMEs)</a:t>
            </a:r>
          </a:p>
          <a:p>
            <a:r>
              <a:rPr lang="en-US"/>
              <a:t>Management commitment</a:t>
            </a:r>
          </a:p>
          <a:p>
            <a:r>
              <a:rPr lang="en-US"/>
              <a:t>Efficiency</a:t>
            </a:r>
          </a:p>
          <a:p>
            <a:r>
              <a:rPr lang="en-US"/>
              <a:t>Cost structure</a:t>
            </a:r>
          </a:p>
        </p:txBody>
      </p:sp>
    </p:spTree>
  </p:cSld>
  <p:clrMapOvr>
    <a:masterClrMapping/>
  </p:clrMapOvr>
</p:sld>
</file>

<file path=ppt/theme/theme1.xml><?xml version="1.0" encoding="utf-8"?>
<a:theme xmlns:a="http://schemas.openxmlformats.org/drawingml/2006/main" name="Level">
  <a:themeElements>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fontScheme name="Level">
      <a:majorFont>
        <a:latin typeface="Georgi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daniels_ib14inppt_04</Template>
  <TotalTime>510</TotalTime>
  <Words>2291</Words>
  <Application>Microsoft Office PowerPoint</Application>
  <PresentationFormat>On-screen Show (4:3)</PresentationFormat>
  <Paragraphs>304</Paragraphs>
  <Slides>36</Slides>
  <Notes>36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Georgia</vt:lpstr>
      <vt:lpstr>Times New Roman</vt:lpstr>
      <vt:lpstr>Verdana</vt:lpstr>
      <vt:lpstr>Wingdings</vt:lpstr>
      <vt:lpstr>Level</vt:lpstr>
      <vt:lpstr>International Business Environments &amp; Operations</vt:lpstr>
      <vt:lpstr>Chapter 13</vt:lpstr>
      <vt:lpstr>Learning Objectives</vt:lpstr>
      <vt:lpstr>Introduction</vt:lpstr>
      <vt:lpstr>Introduction</vt:lpstr>
      <vt:lpstr>Exporting</vt:lpstr>
      <vt:lpstr>Exporting</vt:lpstr>
      <vt:lpstr>Exporting</vt:lpstr>
      <vt:lpstr>Characteristics of Exporters</vt:lpstr>
      <vt:lpstr>Why Export?</vt:lpstr>
      <vt:lpstr>Exporters: Initiation  and Development</vt:lpstr>
      <vt:lpstr>Exporters: Initiation  and Development</vt:lpstr>
      <vt:lpstr>Approaches to Exporting</vt:lpstr>
      <vt:lpstr>Importing </vt:lpstr>
      <vt:lpstr>Importing</vt:lpstr>
      <vt:lpstr>Characteristics of Importers</vt:lpstr>
      <vt:lpstr>Why Import?</vt:lpstr>
      <vt:lpstr>Importing and Exporting: Problems and Pitfalls</vt:lpstr>
      <vt:lpstr>Importing and Exporting: Problems and Pitfalls</vt:lpstr>
      <vt:lpstr>Importing and Exporting: Problems and Pitfalls</vt:lpstr>
      <vt:lpstr>Importing and Exporting: Resources and Assistance</vt:lpstr>
      <vt:lpstr>Importing and Exporting: Resources and Assistance</vt:lpstr>
      <vt:lpstr>Importing and Exporting: Resources and Assistance</vt:lpstr>
      <vt:lpstr>Importing and Exporting: Resources and Assistance</vt:lpstr>
      <vt:lpstr>Importing and Exporting: Resources and Assistance</vt:lpstr>
      <vt:lpstr>Importing and Exporting: Resources and Assistance</vt:lpstr>
      <vt:lpstr>Importing and Exporting: Resources and Assistance </vt:lpstr>
      <vt:lpstr>Importing and Exporting: Resources and Assistance</vt:lpstr>
      <vt:lpstr>Reconciling Opportunity and Challenge: An Export Plan </vt:lpstr>
      <vt:lpstr>Reconciling Opportunity and Challenge: An Export Plan </vt:lpstr>
      <vt:lpstr>Reconciling Opportunity and Challenge: An Export Plan</vt:lpstr>
      <vt:lpstr>Countertrade</vt:lpstr>
      <vt:lpstr>Countertrade</vt:lpstr>
      <vt:lpstr>Countertrade</vt:lpstr>
      <vt:lpstr>Technology and  International Trade</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Business Environments &amp; Operations</dc:title>
  <dc:creator>Veronica</dc:creator>
  <cp:lastModifiedBy>User</cp:lastModifiedBy>
  <cp:revision>12</cp:revision>
  <dcterms:created xsi:type="dcterms:W3CDTF">2012-01-03T18:24:05Z</dcterms:created>
  <dcterms:modified xsi:type="dcterms:W3CDTF">2014-05-05T11:08:21Z</dcterms:modified>
</cp:coreProperties>
</file>