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33"/>
  </p:notesMasterIdLst>
  <p:sldIdLst>
    <p:sldId id="256" r:id="rId2"/>
    <p:sldId id="257" r:id="rId3"/>
    <p:sldId id="259" r:id="rId4"/>
    <p:sldId id="260" r:id="rId5"/>
    <p:sldId id="258" r:id="rId6"/>
    <p:sldId id="261" r:id="rId7"/>
    <p:sldId id="263" r:id="rId8"/>
    <p:sldId id="262" r:id="rId9"/>
    <p:sldId id="264" r:id="rId10"/>
    <p:sldId id="265" r:id="rId11"/>
    <p:sldId id="266" r:id="rId12"/>
    <p:sldId id="267" r:id="rId13"/>
    <p:sldId id="268" r:id="rId14"/>
    <p:sldId id="269" r:id="rId15"/>
    <p:sldId id="270" r:id="rId16"/>
    <p:sldId id="287" r:id="rId17"/>
    <p:sldId id="271" r:id="rId18"/>
    <p:sldId id="273" r:id="rId19"/>
    <p:sldId id="274" r:id="rId20"/>
    <p:sldId id="275" r:id="rId21"/>
    <p:sldId id="276" r:id="rId22"/>
    <p:sldId id="277" r:id="rId23"/>
    <p:sldId id="278" r:id="rId24"/>
    <p:sldId id="279" r:id="rId25"/>
    <p:sldId id="288" r:id="rId26"/>
    <p:sldId id="281" r:id="rId27"/>
    <p:sldId id="282" r:id="rId28"/>
    <p:sldId id="283" r:id="rId29"/>
    <p:sldId id="284" r:id="rId30"/>
    <p:sldId id="285" r:id="rId31"/>
    <p:sldId id="286" r:id="rId3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Verdana" pitchFamily="34" charset="0"/>
        <a:ea typeface="+mn-ea"/>
        <a:cs typeface="Arial" pitchFamily="34" charset="0"/>
      </a:defRPr>
    </a:lvl1pPr>
    <a:lvl2pPr marL="457200" algn="l" rtl="0" fontAlgn="base">
      <a:spcBef>
        <a:spcPct val="0"/>
      </a:spcBef>
      <a:spcAft>
        <a:spcPct val="0"/>
      </a:spcAft>
      <a:defRPr kern="1200">
        <a:solidFill>
          <a:schemeClr val="tx1"/>
        </a:solidFill>
        <a:latin typeface="Verdana" pitchFamily="34" charset="0"/>
        <a:ea typeface="+mn-ea"/>
        <a:cs typeface="Arial" pitchFamily="34" charset="0"/>
      </a:defRPr>
    </a:lvl2pPr>
    <a:lvl3pPr marL="914400" algn="l" rtl="0" fontAlgn="base">
      <a:spcBef>
        <a:spcPct val="0"/>
      </a:spcBef>
      <a:spcAft>
        <a:spcPct val="0"/>
      </a:spcAft>
      <a:defRPr kern="1200">
        <a:solidFill>
          <a:schemeClr val="tx1"/>
        </a:solidFill>
        <a:latin typeface="Verdana" pitchFamily="34" charset="0"/>
        <a:ea typeface="+mn-ea"/>
        <a:cs typeface="Arial" pitchFamily="34" charset="0"/>
      </a:defRPr>
    </a:lvl3pPr>
    <a:lvl4pPr marL="1371600" algn="l" rtl="0" fontAlgn="base">
      <a:spcBef>
        <a:spcPct val="0"/>
      </a:spcBef>
      <a:spcAft>
        <a:spcPct val="0"/>
      </a:spcAft>
      <a:defRPr kern="1200">
        <a:solidFill>
          <a:schemeClr val="tx1"/>
        </a:solidFill>
        <a:latin typeface="Verdana" pitchFamily="34" charset="0"/>
        <a:ea typeface="+mn-ea"/>
        <a:cs typeface="Arial" pitchFamily="34" charset="0"/>
      </a:defRPr>
    </a:lvl4pPr>
    <a:lvl5pPr marL="1828800" algn="l" rtl="0" fontAlgn="base">
      <a:spcBef>
        <a:spcPct val="0"/>
      </a:spcBef>
      <a:spcAft>
        <a:spcPct val="0"/>
      </a:spcAft>
      <a:defRPr kern="1200">
        <a:solidFill>
          <a:schemeClr val="tx1"/>
        </a:solidFill>
        <a:latin typeface="Verdana" pitchFamily="34" charset="0"/>
        <a:ea typeface="+mn-ea"/>
        <a:cs typeface="Arial" pitchFamily="34" charset="0"/>
      </a:defRPr>
    </a:lvl5pPr>
    <a:lvl6pPr marL="2286000" algn="l" defTabSz="914400" rtl="0" eaLnBrk="1" latinLnBrk="0" hangingPunct="1">
      <a:defRPr kern="1200">
        <a:solidFill>
          <a:schemeClr val="tx1"/>
        </a:solidFill>
        <a:latin typeface="Verdana" pitchFamily="34" charset="0"/>
        <a:ea typeface="+mn-ea"/>
        <a:cs typeface="Arial" pitchFamily="34" charset="0"/>
      </a:defRPr>
    </a:lvl6pPr>
    <a:lvl7pPr marL="2743200" algn="l" defTabSz="914400" rtl="0" eaLnBrk="1" latinLnBrk="0" hangingPunct="1">
      <a:defRPr kern="1200">
        <a:solidFill>
          <a:schemeClr val="tx1"/>
        </a:solidFill>
        <a:latin typeface="Verdana" pitchFamily="34" charset="0"/>
        <a:ea typeface="+mn-ea"/>
        <a:cs typeface="Arial" pitchFamily="34" charset="0"/>
      </a:defRPr>
    </a:lvl7pPr>
    <a:lvl8pPr marL="3200400" algn="l" defTabSz="914400" rtl="0" eaLnBrk="1" latinLnBrk="0" hangingPunct="1">
      <a:defRPr kern="1200">
        <a:solidFill>
          <a:schemeClr val="tx1"/>
        </a:solidFill>
        <a:latin typeface="Verdana" pitchFamily="34" charset="0"/>
        <a:ea typeface="+mn-ea"/>
        <a:cs typeface="Arial" pitchFamily="34" charset="0"/>
      </a:defRPr>
    </a:lvl8pPr>
    <a:lvl9pPr marL="3657600" algn="l" defTabSz="914400" rtl="0" eaLnBrk="1" latinLnBrk="0" hangingPunct="1">
      <a:defRPr kern="1200">
        <a:solidFill>
          <a:schemeClr val="tx1"/>
        </a:solidFill>
        <a:latin typeface="Verdana"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7" d="100"/>
          <a:sy n="107" d="100"/>
        </p:scale>
        <p:origin x="-1098" y="-84"/>
      </p:cViewPr>
      <p:guideLst>
        <p:guide orient="horz" pos="2160"/>
        <p:guide pos="2880"/>
      </p:guideLst>
    </p:cSldViewPr>
  </p:slideViewPr>
  <p:notesTextViewPr>
    <p:cViewPr>
      <p:scale>
        <a:sx n="100" d="100"/>
        <a:sy n="100" d="100"/>
      </p:scale>
      <p:origin x="0" y="0"/>
    </p:cViewPr>
  </p:notesTextViewPr>
  <p:notesViewPr>
    <p:cSldViewPr>
      <p:cViewPr>
        <p:scale>
          <a:sx n="100" d="100"/>
          <a:sy n="100" d="100"/>
        </p:scale>
        <p:origin x="-1266" y="220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smtClean="0">
                <a:latin typeface="Arial" pitchFamily="34" charset="0"/>
              </a:defRPr>
            </a:lvl1pPr>
          </a:lstStyle>
          <a:p>
            <a:pPr>
              <a:defRPr/>
            </a:pPr>
            <a:endParaRPr lang="en-US"/>
          </a:p>
        </p:txBody>
      </p:sp>
      <p:sp>
        <p:nvSpPr>
          <p:cNvPr id="8195"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smtClean="0">
                <a:latin typeface="Arial" pitchFamily="34" charset="0"/>
              </a:defRPr>
            </a:lvl1pPr>
          </a:lstStyle>
          <a:p>
            <a:pPr>
              <a:defRPr/>
            </a:pPr>
            <a:endParaRPr lang="en-US"/>
          </a:p>
        </p:txBody>
      </p:sp>
      <p:sp>
        <p:nvSpPr>
          <p:cNvPr id="34820"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8197"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8198"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smtClean="0">
                <a:latin typeface="Arial" pitchFamily="34" charset="0"/>
              </a:defRPr>
            </a:lvl1pPr>
          </a:lstStyle>
          <a:p>
            <a:pPr>
              <a:defRPr/>
            </a:pPr>
            <a:endParaRPr lang="en-US"/>
          </a:p>
        </p:txBody>
      </p:sp>
      <p:sp>
        <p:nvSpPr>
          <p:cNvPr id="8199"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smtClean="0">
                <a:latin typeface="Arial" pitchFamily="34" charset="0"/>
              </a:defRPr>
            </a:lvl1pPr>
          </a:lstStyle>
          <a:p>
            <a:pPr>
              <a:defRPr/>
            </a:pPr>
            <a:fld id="{181A7F99-7DAF-4E3A-9855-447AB7C8468A}" type="slidenum">
              <a:rPr lang="en-US"/>
              <a:pPr>
                <a:defRPr/>
              </a:pPr>
              <a:t>‹#›</a:t>
            </a:fld>
            <a:endParaRPr lang="en-US"/>
          </a:p>
        </p:txBody>
      </p:sp>
    </p:spTree>
    <p:extLst>
      <p:ext uri="{BB962C8B-B14F-4D97-AF65-F5344CB8AC3E}">
        <p14:creationId xmlns:p14="http://schemas.microsoft.com/office/powerpoint/2010/main" val="415904333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fld id="{92E6645F-451D-4F11-9F8B-07A4F3182847}" type="slidenum">
              <a:rPr lang="en-US">
                <a:latin typeface="Arial" pitchFamily="34" charset="0"/>
              </a:rPr>
              <a:pPr eaLnBrk="1" hangingPunct="1"/>
              <a:t>1</a:t>
            </a:fld>
            <a:endParaRPr lang="en-US">
              <a:latin typeface="Arial" pitchFamily="34" charset="0"/>
            </a:endParaRPr>
          </a:p>
        </p:txBody>
      </p:sp>
      <p:sp>
        <p:nvSpPr>
          <p:cNvPr id="35843" name="Rectangle 2"/>
          <p:cNvSpPr>
            <a:spLocks noRot="1" noChangeArrowheads="1" noTextEdit="1"/>
          </p:cNvSpPr>
          <p:nvPr>
            <p:ph type="sldImg"/>
          </p:nvPr>
        </p:nvSpPr>
        <p:spPr>
          <a:ln/>
        </p:spPr>
      </p:sp>
      <p:sp>
        <p:nvSpPr>
          <p:cNvPr id="35844" name="Rectangle 3"/>
          <p:cNvSpPr>
            <a:spLocks noGrp="1" noChangeArrowheads="1"/>
          </p:cNvSpPr>
          <p:nvPr>
            <p:ph type="body" idx="1"/>
          </p:nvPr>
        </p:nvSpPr>
        <p:spPr>
          <a:noFill/>
        </p:spPr>
        <p:txBody>
          <a:bodyPr/>
          <a:lstStyle/>
          <a:p>
            <a:pPr eaLnBrk="1" hangingPunct="1"/>
            <a:r>
              <a:rPr lang="en-US" smtClean="0"/>
              <a:t>International Business Environments and Operations 14e by Daniels, Radebaugh, and Sullivan</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fld id="{E6CB67BD-AD2B-4DD8-BB4E-F4094A399EFD}" type="slidenum">
              <a:rPr lang="en-US">
                <a:latin typeface="Arial" pitchFamily="34" charset="0"/>
              </a:rPr>
              <a:pPr eaLnBrk="1" hangingPunct="1"/>
              <a:t>10</a:t>
            </a:fld>
            <a:endParaRPr lang="en-US">
              <a:latin typeface="Arial" pitchFamily="34" charset="0"/>
            </a:endParaRPr>
          </a:p>
        </p:txBody>
      </p:sp>
      <p:sp>
        <p:nvSpPr>
          <p:cNvPr id="45059" name="Rectangle 2"/>
          <p:cNvSpPr>
            <a:spLocks noRot="1" noChangeArrowheads="1" noTextEdit="1"/>
          </p:cNvSpPr>
          <p:nvPr>
            <p:ph type="sldImg"/>
          </p:nvPr>
        </p:nvSpPr>
        <p:spPr>
          <a:ln/>
        </p:spPr>
      </p:sp>
      <p:sp>
        <p:nvSpPr>
          <p:cNvPr id="45060" name="Rectangle 3"/>
          <p:cNvSpPr>
            <a:spLocks noGrp="1" noChangeArrowheads="1"/>
          </p:cNvSpPr>
          <p:nvPr>
            <p:ph type="body" idx="1"/>
          </p:nvPr>
        </p:nvSpPr>
        <p:spPr>
          <a:noFill/>
        </p:spPr>
        <p:txBody>
          <a:bodyPr/>
          <a:lstStyle/>
          <a:p>
            <a:pPr eaLnBrk="1" hangingPunct="1"/>
            <a:r>
              <a:rPr lang="en-US" smtClean="0"/>
              <a:t>Values differ across countries and also between employees and companies.   According to the relativism perspective there are significant differences from country to country that can affect behavior.  In contrast, normativism supports the idea that there are universal standards of behavior.</a:t>
            </a:r>
          </a:p>
          <a:p>
            <a:pPr eaLnBrk="1" hangingPunct="1"/>
            <a:r>
              <a:rPr lang="en-US" smtClean="0"/>
              <a:t>This would suggest that managers should exhibit ordinary decency – principles of honesty and fairness.</a:t>
            </a:r>
          </a:p>
          <a:p>
            <a:pPr eaLnBrk="1" hangingPunct="1"/>
            <a:r>
              <a:rPr lang="en-US" smtClean="0"/>
              <a:t>Companies doing business abroad must decide whether and how to implement their own ethical principles.  Companies may face considerable pressure to either comply with local norms or to avoid doing so.  </a:t>
            </a:r>
          </a:p>
          <a:p>
            <a:pPr eaLnBrk="1" hangingPunct="1"/>
            <a:r>
              <a:rPr lang="en-US" smtClean="0"/>
              <a:t>In some cases, managers must choose between the lesser of two evils.  Keep in mind that social responsibility requires human judgment, but that such judgment is subjective and ambiguous.  </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fld id="{104670AA-F553-4302-ADF3-7A200E4C045E}" type="slidenum">
              <a:rPr lang="en-US">
                <a:latin typeface="Arial" pitchFamily="34" charset="0"/>
              </a:rPr>
              <a:pPr eaLnBrk="1" hangingPunct="1"/>
              <a:t>11</a:t>
            </a:fld>
            <a:endParaRPr lang="en-US">
              <a:latin typeface="Arial" pitchFamily="34" charset="0"/>
            </a:endParaRPr>
          </a:p>
        </p:txBody>
      </p:sp>
      <p:sp>
        <p:nvSpPr>
          <p:cNvPr id="46083" name="Rectangle 2"/>
          <p:cNvSpPr>
            <a:spLocks noRot="1" noChangeArrowheads="1" noTextEdit="1"/>
          </p:cNvSpPr>
          <p:nvPr>
            <p:ph type="sldImg"/>
          </p:nvPr>
        </p:nvSpPr>
        <p:spPr>
          <a:ln/>
        </p:spPr>
      </p:sp>
      <p:sp>
        <p:nvSpPr>
          <p:cNvPr id="46084" name="Rectangle 3"/>
          <p:cNvSpPr>
            <a:spLocks noGrp="1" noChangeArrowheads="1"/>
          </p:cNvSpPr>
          <p:nvPr>
            <p:ph type="body" idx="1"/>
          </p:nvPr>
        </p:nvSpPr>
        <p:spPr>
          <a:noFill/>
        </p:spPr>
        <p:txBody>
          <a:bodyPr/>
          <a:lstStyle/>
          <a:p>
            <a:pPr eaLnBrk="1" hangingPunct="1"/>
            <a:r>
              <a:rPr lang="en-US" smtClean="0"/>
              <a:t>Is it ok for companies to do anything they want as long as it isn’t illegal?  Some  people think so, but others argue that not everything that’s unethical is illegal, and so companies should not be given free rein to do what they want.  </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fld id="{A4D6B930-7968-47FB-ACEF-FA418DD87888}" type="slidenum">
              <a:rPr lang="en-US">
                <a:latin typeface="Arial" pitchFamily="34" charset="0"/>
              </a:rPr>
              <a:pPr eaLnBrk="1" hangingPunct="1"/>
              <a:t>12</a:t>
            </a:fld>
            <a:endParaRPr lang="en-US">
              <a:latin typeface="Arial" pitchFamily="34" charset="0"/>
            </a:endParaRPr>
          </a:p>
        </p:txBody>
      </p:sp>
      <p:sp>
        <p:nvSpPr>
          <p:cNvPr id="47107" name="Rectangle 2"/>
          <p:cNvSpPr>
            <a:spLocks noRot="1" noChangeArrowheads="1" noTextEdit="1"/>
          </p:cNvSpPr>
          <p:nvPr>
            <p:ph type="sldImg"/>
          </p:nvPr>
        </p:nvSpPr>
        <p:spPr>
          <a:ln/>
        </p:spPr>
      </p:sp>
      <p:sp>
        <p:nvSpPr>
          <p:cNvPr id="47108" name="Rectangle 3"/>
          <p:cNvSpPr>
            <a:spLocks noGrp="1" noChangeArrowheads="1"/>
          </p:cNvSpPr>
          <p:nvPr>
            <p:ph type="body" idx="1"/>
          </p:nvPr>
        </p:nvSpPr>
        <p:spPr>
          <a:noFill/>
        </p:spPr>
        <p:txBody>
          <a:bodyPr/>
          <a:lstStyle/>
          <a:p>
            <a:pPr eaLnBrk="1" hangingPunct="1"/>
            <a:r>
              <a:rPr lang="en-US" smtClean="0"/>
              <a:t>Dealing with ethical dilemmas requires managers to balance means and ends.  Some argue that the law is a good basis for ethical behavior because it embodies local cultural values.  </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fld id="{543F0166-7DF1-4917-A74A-0C932F9D0561}" type="slidenum">
              <a:rPr lang="en-US">
                <a:latin typeface="Arial" pitchFamily="34" charset="0"/>
              </a:rPr>
              <a:pPr eaLnBrk="1" hangingPunct="1"/>
              <a:t>13</a:t>
            </a:fld>
            <a:endParaRPr lang="en-US">
              <a:latin typeface="Arial" pitchFamily="34" charset="0"/>
            </a:endParaRPr>
          </a:p>
        </p:txBody>
      </p:sp>
      <p:sp>
        <p:nvSpPr>
          <p:cNvPr id="48131" name="Rectangle 2"/>
          <p:cNvSpPr>
            <a:spLocks noRot="1" noChangeArrowheads="1" noTextEdit="1"/>
          </p:cNvSpPr>
          <p:nvPr>
            <p:ph type="sldImg"/>
          </p:nvPr>
        </p:nvSpPr>
        <p:spPr>
          <a:ln/>
        </p:spPr>
      </p:sp>
      <p:sp>
        <p:nvSpPr>
          <p:cNvPr id="48132" name="Rectangle 3"/>
          <p:cNvSpPr>
            <a:spLocks noGrp="1" noChangeArrowheads="1"/>
          </p:cNvSpPr>
          <p:nvPr>
            <p:ph type="body" idx="1"/>
          </p:nvPr>
        </p:nvSpPr>
        <p:spPr>
          <a:noFill/>
        </p:spPr>
        <p:txBody>
          <a:bodyPr/>
          <a:lstStyle/>
          <a:p>
            <a:pPr eaLnBrk="1" hangingPunct="1"/>
            <a:r>
              <a:rPr lang="en-US" smtClean="0"/>
              <a:t>Companies that try to use  the law to govern their behavior will quickly find out that laws vary from country to country.  </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fld id="{0D5C228E-350D-42BA-927C-7576EEBB9648}" type="slidenum">
              <a:rPr lang="en-US">
                <a:latin typeface="Arial" pitchFamily="34" charset="0"/>
              </a:rPr>
              <a:pPr eaLnBrk="1" hangingPunct="1"/>
              <a:t>14</a:t>
            </a:fld>
            <a:endParaRPr lang="en-US">
              <a:latin typeface="Arial" pitchFamily="34" charset="0"/>
            </a:endParaRPr>
          </a:p>
        </p:txBody>
      </p:sp>
      <p:sp>
        <p:nvSpPr>
          <p:cNvPr id="49155" name="Rectangle 2"/>
          <p:cNvSpPr>
            <a:spLocks noRot="1" noChangeArrowheads="1" noTextEdit="1"/>
          </p:cNvSpPr>
          <p:nvPr>
            <p:ph type="sldImg"/>
          </p:nvPr>
        </p:nvSpPr>
        <p:spPr>
          <a:ln/>
        </p:spPr>
      </p:sp>
      <p:sp>
        <p:nvSpPr>
          <p:cNvPr id="49156" name="Rectangle 3"/>
          <p:cNvSpPr>
            <a:spLocks noGrp="1" noChangeArrowheads="1"/>
          </p:cNvSpPr>
          <p:nvPr>
            <p:ph type="body" idx="1"/>
          </p:nvPr>
        </p:nvSpPr>
        <p:spPr>
          <a:noFill/>
        </p:spPr>
        <p:txBody>
          <a:bodyPr/>
          <a:lstStyle/>
          <a:p>
            <a:pPr eaLnBrk="1" hangingPunct="1"/>
            <a:r>
              <a:rPr lang="en-US" smtClean="0"/>
              <a:t>Despite the arguments against using the law as a starting point for ethical behavior, it is the starting point for many companies.  Moreover, as countries tackle similar ethical issues, laws will become more similar.  </a:t>
            </a:r>
          </a:p>
          <a:p>
            <a:pPr eaLnBrk="1" hangingPunct="1"/>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fld id="{8665AC2C-CFAE-4208-BA48-212667309716}" type="slidenum">
              <a:rPr lang="en-US">
                <a:latin typeface="Arial" pitchFamily="34" charset="0"/>
              </a:rPr>
              <a:pPr eaLnBrk="1" hangingPunct="1"/>
              <a:t>15</a:t>
            </a:fld>
            <a:endParaRPr lang="en-US">
              <a:latin typeface="Arial" pitchFamily="34" charset="0"/>
            </a:endParaRPr>
          </a:p>
        </p:txBody>
      </p:sp>
      <p:sp>
        <p:nvSpPr>
          <p:cNvPr id="50179" name="Rectangle 2"/>
          <p:cNvSpPr>
            <a:spLocks noRot="1" noChangeArrowheads="1" noTextEdit="1"/>
          </p:cNvSpPr>
          <p:nvPr>
            <p:ph type="sldImg"/>
          </p:nvPr>
        </p:nvSpPr>
        <p:spPr>
          <a:ln/>
        </p:spPr>
      </p:sp>
      <p:sp>
        <p:nvSpPr>
          <p:cNvPr id="50180" name="Rectangle 3"/>
          <p:cNvSpPr>
            <a:spLocks noGrp="1" noChangeArrowheads="1"/>
          </p:cNvSpPr>
          <p:nvPr>
            <p:ph type="body" idx="1"/>
          </p:nvPr>
        </p:nvSpPr>
        <p:spPr>
          <a:noFill/>
        </p:spPr>
        <p:txBody>
          <a:bodyPr/>
          <a:lstStyle/>
          <a:p>
            <a:pPr eaLnBrk="1" hangingPunct="1"/>
            <a:r>
              <a:rPr lang="en-US" smtClean="0"/>
              <a:t>Corruption – which is defined by Transparency International to be the misuse of entrusted power for private gain -  involves multiple issues, one of which is the issue of bribery.  Bribery is the main form of corrupt behavior by multinational companies.  In fact, while it is impossible to assess the true value of bribery, it’s huge.  </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fld id="{B30ECE83-C6AA-4009-A5B4-E4283F66409D}" type="slidenum">
              <a:rPr lang="en-US">
                <a:latin typeface="Arial" pitchFamily="34" charset="0"/>
              </a:rPr>
              <a:pPr eaLnBrk="1" hangingPunct="1"/>
              <a:t>16</a:t>
            </a:fld>
            <a:endParaRPr lang="en-US">
              <a:latin typeface="Arial" pitchFamily="34" charset="0"/>
            </a:endParaRPr>
          </a:p>
        </p:txBody>
      </p:sp>
      <p:sp>
        <p:nvSpPr>
          <p:cNvPr id="51203" name="Rectangle 2"/>
          <p:cNvSpPr>
            <a:spLocks noRot="1" noChangeArrowheads="1" noTextEdit="1"/>
          </p:cNvSpPr>
          <p:nvPr>
            <p:ph type="sldImg"/>
          </p:nvPr>
        </p:nvSpPr>
        <p:spPr>
          <a:ln/>
        </p:spPr>
      </p:sp>
      <p:sp>
        <p:nvSpPr>
          <p:cNvPr id="51204" name="Rectangle 3"/>
          <p:cNvSpPr>
            <a:spLocks noGrp="1" noChangeArrowheads="1"/>
          </p:cNvSpPr>
          <p:nvPr>
            <p:ph type="body" idx="1"/>
          </p:nvPr>
        </p:nvSpPr>
        <p:spPr>
          <a:noFill/>
        </p:spPr>
        <p:txBody>
          <a:bodyPr/>
          <a:lstStyle/>
          <a:p>
            <a:pPr eaLnBrk="1" hangingPunct="1"/>
            <a:r>
              <a:rPr lang="en-US" smtClean="0"/>
              <a:t>This Figure shows how likely companies are to offer bribes in certain countries.  Research shows that people from Belgium and Canada are least likely to pay bribes, while people from Russia, China, and Mexico are most likely to pay bribes.</a:t>
            </a:r>
          </a:p>
          <a:p>
            <a:pPr eaLnBrk="1" hangingPunct="1"/>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fld id="{6C510DEC-3376-4665-B88E-4B82E4FCC1D7}" type="slidenum">
              <a:rPr lang="en-US">
                <a:latin typeface="Arial" pitchFamily="34" charset="0"/>
              </a:rPr>
              <a:pPr eaLnBrk="1" hangingPunct="1"/>
              <a:t>17</a:t>
            </a:fld>
            <a:endParaRPr lang="en-US">
              <a:latin typeface="Arial" pitchFamily="34" charset="0"/>
            </a:endParaRPr>
          </a:p>
        </p:txBody>
      </p:sp>
      <p:sp>
        <p:nvSpPr>
          <p:cNvPr id="52227" name="Rectangle 2"/>
          <p:cNvSpPr>
            <a:spLocks noRot="1" noChangeArrowheads="1" noTextEdit="1"/>
          </p:cNvSpPr>
          <p:nvPr>
            <p:ph type="sldImg"/>
          </p:nvPr>
        </p:nvSpPr>
        <p:spPr>
          <a:ln/>
        </p:spPr>
      </p:sp>
      <p:sp>
        <p:nvSpPr>
          <p:cNvPr id="52228" name="Rectangle 3"/>
          <p:cNvSpPr>
            <a:spLocks noGrp="1" noChangeArrowheads="1"/>
          </p:cNvSpPr>
          <p:nvPr>
            <p:ph type="body" idx="1"/>
          </p:nvPr>
        </p:nvSpPr>
        <p:spPr>
          <a:noFill/>
        </p:spPr>
        <p:txBody>
          <a:bodyPr/>
          <a:lstStyle/>
          <a:p>
            <a:pPr eaLnBrk="1" hangingPunct="1">
              <a:lnSpc>
                <a:spcPct val="80000"/>
              </a:lnSpc>
            </a:pPr>
            <a:r>
              <a:rPr lang="en-US" smtClean="0"/>
              <a:t>What’s wrong with bribery?  Well, when a country has a high level of corruption, national growth rates and per capita</a:t>
            </a:r>
            <a:r>
              <a:rPr lang="en-US" sz="800" smtClean="0"/>
              <a:t> </a:t>
            </a:r>
            <a:r>
              <a:rPr lang="en-US" smtClean="0"/>
              <a:t>income tend to be lower.  In addition, corrupt governments are usually unstable. </a:t>
            </a:r>
          </a:p>
          <a:p>
            <a:pPr eaLnBrk="1" hangingPunct="1">
              <a:lnSpc>
                <a:spcPct val="80000"/>
              </a:lnSpc>
            </a:pPr>
            <a:r>
              <a:rPr lang="en-US" smtClean="0"/>
              <a:t>For the multinational, corruption is not only expensive, but it can ruin the firm’s reputation.  </a:t>
            </a:r>
          </a:p>
          <a:p>
            <a:pPr eaLnBrk="1" hangingPunct="1">
              <a:lnSpc>
                <a:spcPct val="80000"/>
              </a:lnSpc>
            </a:pPr>
            <a:r>
              <a:rPr lang="en-US" smtClean="0"/>
              <a:t>Various efforts to limit corruption and the use of bribes have been made at the international level, the regional level, and even at the industry level.</a:t>
            </a:r>
          </a:p>
          <a:p>
            <a:pPr eaLnBrk="1" hangingPunct="1">
              <a:lnSpc>
                <a:spcPct val="80000"/>
              </a:lnSpc>
            </a:pPr>
            <a:r>
              <a:rPr lang="en-US" smtClean="0"/>
              <a:t>At the international level, t</a:t>
            </a:r>
            <a:r>
              <a:rPr lang="en-US" smtClean="0">
                <a:latin typeface="Palatino-Roman" charset="0"/>
              </a:rPr>
              <a:t>he 1997 OECD Anti-Bribery Convention establishes legally binding standards to criminalize bribery of foreign public officials in international business transactions and provides recommendations to the signatory countries.  The ICC established a code of rules against corrupt practices in 1999 and has also been active in supporting other multilateral approaches to combating bribery.  The United Nations’ Convention against Corruption covers a broad range of issues related to corruption.</a:t>
            </a:r>
          </a:p>
          <a:p>
            <a:pPr eaLnBrk="1" hangingPunct="1">
              <a:lnSpc>
                <a:spcPct val="80000"/>
              </a:lnSpc>
            </a:pPr>
            <a:r>
              <a:rPr lang="en-US" smtClean="0">
                <a:latin typeface="Avenir-Light" charset="0"/>
              </a:rPr>
              <a:t>The United States passed the Foreign Corrupt Practices Act which makes bribery illegal.  It applies to domestic or foreign operations and to company employees as well as their agents overseas.  In addition, the Sarbanes-Oxley legislation combats corruption through more effective corporate governance, financial disclosure, and public accounting oversight.</a:t>
            </a:r>
          </a:p>
          <a:p>
            <a:pPr eaLnBrk="1" hangingPunct="1">
              <a:lnSpc>
                <a:spcPct val="80000"/>
              </a:lnSpc>
            </a:pPr>
            <a:r>
              <a:rPr lang="en-US" smtClean="0">
                <a:latin typeface="Palatino-Roman" charset="0"/>
              </a:rPr>
              <a:t>Finally, various industries have recently stepped up their own efforts against bribery and corruption.  One effort is the </a:t>
            </a:r>
            <a:r>
              <a:rPr lang="en-US" smtClean="0">
                <a:latin typeface="Avenir-Light" charset="0"/>
              </a:rPr>
              <a:t>zero-tolerance pact against bribery which was established at the 2005 World Economic Forum. </a:t>
            </a:r>
          </a:p>
          <a:p>
            <a:pPr eaLnBrk="1" hangingPunct="1">
              <a:lnSpc>
                <a:spcPct val="80000"/>
              </a:lnSpc>
            </a:pPr>
            <a:r>
              <a:rPr lang="en-US" smtClean="0">
                <a:latin typeface="Avenir-Light" charset="0"/>
              </a:rPr>
              <a:t>Keep in mind that while </a:t>
            </a:r>
            <a:r>
              <a:rPr lang="en-US" smtClean="0">
                <a:latin typeface="Palatino-Roman" charset="0"/>
              </a:rPr>
              <a:t>it might be easier to fall back on the standard of cultural </a:t>
            </a:r>
            <a:r>
              <a:rPr lang="en-US" i="1" smtClean="0">
                <a:latin typeface="Palatino-Italic" charset="0"/>
              </a:rPr>
              <a:t>relativism </a:t>
            </a:r>
            <a:r>
              <a:rPr lang="en-US" smtClean="0">
                <a:latin typeface="Palatino-Roman" charset="0"/>
              </a:rPr>
              <a:t>and  simply pay bribes where they’re accepted and/or expected, these efforts have had some success.   </a:t>
            </a:r>
          </a:p>
          <a:p>
            <a:pPr eaLnBrk="1" hangingPunct="1">
              <a:lnSpc>
                <a:spcPct val="80000"/>
              </a:lnSpc>
            </a:pPr>
            <a:endParaRPr lang="en-US" smtClean="0"/>
          </a:p>
          <a:p>
            <a:pPr eaLnBrk="1" hangingPunct="1">
              <a:lnSpc>
                <a:spcPct val="80000"/>
              </a:lnSpc>
            </a:pPr>
            <a:r>
              <a:rPr lang="en-US" smtClean="0"/>
              <a:t>  </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fld id="{0741628E-4C36-4F19-B0D0-27B09771DECC}" type="slidenum">
              <a:rPr lang="en-US">
                <a:latin typeface="Arial" pitchFamily="34" charset="0"/>
              </a:rPr>
              <a:pPr eaLnBrk="1" hangingPunct="1"/>
              <a:t>18</a:t>
            </a:fld>
            <a:endParaRPr lang="en-US">
              <a:latin typeface="Arial" pitchFamily="34" charset="0"/>
            </a:endParaRPr>
          </a:p>
        </p:txBody>
      </p:sp>
      <p:sp>
        <p:nvSpPr>
          <p:cNvPr id="53251" name="Rectangle 2"/>
          <p:cNvSpPr>
            <a:spLocks noRot="1" noChangeArrowheads="1" noTextEdit="1"/>
          </p:cNvSpPr>
          <p:nvPr>
            <p:ph type="sldImg"/>
          </p:nvPr>
        </p:nvSpPr>
        <p:spPr>
          <a:ln/>
        </p:spPr>
      </p:sp>
      <p:sp>
        <p:nvSpPr>
          <p:cNvPr id="53252" name="Rectangle 3"/>
          <p:cNvSpPr>
            <a:spLocks noGrp="1" noChangeArrowheads="1"/>
          </p:cNvSpPr>
          <p:nvPr>
            <p:ph type="body" idx="1"/>
          </p:nvPr>
        </p:nvSpPr>
        <p:spPr>
          <a:noFill/>
        </p:spPr>
        <p:txBody>
          <a:bodyPr/>
          <a:lstStyle/>
          <a:p>
            <a:pPr eaLnBrk="1" hangingPunct="1"/>
            <a:r>
              <a:rPr lang="en-US" smtClean="0"/>
              <a:t>Learning Objective 3: To discuss the importance of social responsibility when operating internationally, especially in the areas of sustainability.</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fld id="{81021E1C-786C-4A06-900E-44E92EF82B4E}" type="slidenum">
              <a:rPr lang="en-US">
                <a:latin typeface="Arial" pitchFamily="34" charset="0"/>
              </a:rPr>
              <a:pPr eaLnBrk="1" hangingPunct="1"/>
              <a:t>19</a:t>
            </a:fld>
            <a:endParaRPr lang="en-US">
              <a:latin typeface="Arial" pitchFamily="34" charset="0"/>
            </a:endParaRPr>
          </a:p>
        </p:txBody>
      </p:sp>
      <p:sp>
        <p:nvSpPr>
          <p:cNvPr id="54275" name="Rectangle 2"/>
          <p:cNvSpPr>
            <a:spLocks noRot="1" noChangeArrowheads="1" noTextEdit="1"/>
          </p:cNvSpPr>
          <p:nvPr>
            <p:ph type="sldImg"/>
          </p:nvPr>
        </p:nvSpPr>
        <p:spPr>
          <a:ln/>
        </p:spPr>
      </p:sp>
      <p:sp>
        <p:nvSpPr>
          <p:cNvPr id="54276" name="Rectangle 3"/>
          <p:cNvSpPr>
            <a:spLocks noGrp="1" noChangeArrowheads="1"/>
          </p:cNvSpPr>
          <p:nvPr>
            <p:ph type="body" idx="1"/>
          </p:nvPr>
        </p:nvSpPr>
        <p:spPr>
          <a:noFill/>
        </p:spPr>
        <p:txBody>
          <a:bodyPr/>
          <a:lstStyle/>
          <a:p>
            <a:pPr eaLnBrk="1" hangingPunct="1"/>
            <a:r>
              <a:rPr lang="en-US" smtClean="0"/>
              <a:t>Companies can damage the environment both in the manufacturing process and also as a result of the products they produce.     </a:t>
            </a:r>
          </a:p>
          <a:p>
            <a:pPr eaLnBrk="1" hangingPunct="1"/>
            <a:r>
              <a:rPr lang="en-US" smtClean="0"/>
              <a:t>The impact of companies that extract natural resources is especially complicated.  What happens when those resources are nonrenewable?  Well, some argue that there is no such thing as a nonrenewable resource because as supplies drop, prices will rise and substitutes will emerge to protect the resource that is less available.    </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fld id="{3971B60D-B243-4294-A96B-51D31B0E61B4}" type="slidenum">
              <a:rPr lang="en-US">
                <a:latin typeface="Arial" pitchFamily="34" charset="0"/>
              </a:rPr>
              <a:pPr eaLnBrk="1" hangingPunct="1"/>
              <a:t>2</a:t>
            </a:fld>
            <a:endParaRPr lang="en-US">
              <a:latin typeface="Arial" pitchFamily="34" charset="0"/>
            </a:endParaRPr>
          </a:p>
        </p:txBody>
      </p:sp>
      <p:sp>
        <p:nvSpPr>
          <p:cNvPr id="36867" name="Rectangle 2"/>
          <p:cNvSpPr>
            <a:spLocks noRot="1" noChangeArrowheads="1" noTextEdit="1"/>
          </p:cNvSpPr>
          <p:nvPr>
            <p:ph type="sldImg"/>
          </p:nvPr>
        </p:nvSpPr>
        <p:spPr>
          <a:ln/>
        </p:spPr>
      </p:sp>
      <p:sp>
        <p:nvSpPr>
          <p:cNvPr id="36868" name="Rectangle 3"/>
          <p:cNvSpPr>
            <a:spLocks noGrp="1" noChangeArrowheads="1"/>
          </p:cNvSpPr>
          <p:nvPr>
            <p:ph type="body" idx="1"/>
          </p:nvPr>
        </p:nvSpPr>
        <p:spPr>
          <a:noFill/>
        </p:spPr>
        <p:txBody>
          <a:bodyPr/>
          <a:lstStyle/>
          <a:p>
            <a:pPr eaLnBrk="1" hangingPunct="1"/>
            <a:r>
              <a:rPr lang="en-US" smtClean="0"/>
              <a:t>Chapter 5: Globalization and Society</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fld id="{D6E8E5AE-1378-40FB-ADDA-BE7A7D8F6154}" type="slidenum">
              <a:rPr lang="en-US">
                <a:latin typeface="Arial" pitchFamily="34" charset="0"/>
              </a:rPr>
              <a:pPr eaLnBrk="1" hangingPunct="1"/>
              <a:t>20</a:t>
            </a:fld>
            <a:endParaRPr lang="en-US">
              <a:latin typeface="Arial" pitchFamily="34" charset="0"/>
            </a:endParaRPr>
          </a:p>
        </p:txBody>
      </p:sp>
      <p:sp>
        <p:nvSpPr>
          <p:cNvPr id="55299" name="Rectangle 2"/>
          <p:cNvSpPr>
            <a:spLocks noRot="1" noChangeArrowheads="1" noTextEdit="1"/>
          </p:cNvSpPr>
          <p:nvPr>
            <p:ph type="sldImg"/>
          </p:nvPr>
        </p:nvSpPr>
        <p:spPr>
          <a:ln/>
        </p:spPr>
      </p:sp>
      <p:sp>
        <p:nvSpPr>
          <p:cNvPr id="55300" name="Rectangle 3"/>
          <p:cNvSpPr>
            <a:spLocks noGrp="1" noChangeArrowheads="1"/>
          </p:cNvSpPr>
          <p:nvPr>
            <p:ph type="body" idx="1"/>
          </p:nvPr>
        </p:nvSpPr>
        <p:spPr>
          <a:noFill/>
        </p:spPr>
        <p:txBody>
          <a:bodyPr/>
          <a:lstStyle/>
          <a:p>
            <a:pPr eaLnBrk="1" hangingPunct="1"/>
            <a:r>
              <a:rPr lang="en-US" smtClean="0"/>
              <a:t>The idea behind sustainability is to do what’s best for both people and the environment.  Today, it’s commonly recognized that sustainability can go hand in hand with good business practice.  </a:t>
            </a:r>
          </a:p>
          <a:p>
            <a:pPr eaLnBrk="1" hangingPunct="1"/>
            <a:r>
              <a:rPr lang="en-US" smtClean="0"/>
              <a:t>Moreover it has become an industry in its own right.  New companies have emerged that combine the idea of environmental responsibility with profitability to meet the needs of environmentally conscious consumers.    </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fld id="{67EFBB91-8C16-41FC-AD88-37EB44AD5629}" type="slidenum">
              <a:rPr lang="en-US">
                <a:latin typeface="Arial" pitchFamily="34" charset="0"/>
              </a:rPr>
              <a:pPr eaLnBrk="1" hangingPunct="1"/>
              <a:t>21</a:t>
            </a:fld>
            <a:endParaRPr lang="en-US">
              <a:latin typeface="Arial" pitchFamily="34" charset="0"/>
            </a:endParaRPr>
          </a:p>
        </p:txBody>
      </p:sp>
      <p:sp>
        <p:nvSpPr>
          <p:cNvPr id="56323" name="Rectangle 2"/>
          <p:cNvSpPr>
            <a:spLocks noRot="1" noChangeArrowheads="1" noTextEdit="1"/>
          </p:cNvSpPr>
          <p:nvPr>
            <p:ph type="sldImg"/>
          </p:nvPr>
        </p:nvSpPr>
        <p:spPr>
          <a:ln/>
        </p:spPr>
      </p:sp>
      <p:sp>
        <p:nvSpPr>
          <p:cNvPr id="56324" name="Rectangle 3"/>
          <p:cNvSpPr>
            <a:spLocks noGrp="1" noChangeArrowheads="1"/>
          </p:cNvSpPr>
          <p:nvPr>
            <p:ph type="body" idx="1"/>
          </p:nvPr>
        </p:nvSpPr>
        <p:spPr>
          <a:noFill/>
        </p:spPr>
        <p:txBody>
          <a:bodyPr/>
          <a:lstStyle/>
          <a:p>
            <a:pPr eaLnBrk="1" hangingPunct="1"/>
            <a:r>
              <a:rPr lang="en-US" smtClean="0"/>
              <a:t>What is global warming?  It results from the release of greenhouse gases that trap heat in the atmosphere rather than allowing it to escape.   This of course could have catastrophic effects on the environment.  While the Kyoto Protocol was designed to correct the problem, some countries have yet to ratify the agreement.  The United States which generated 19 percent of the world’s greenhouses gases in 2008, for example, is worried that doing so would slow economic growth so it’s hoping that low-carbon technologies will be developed and resolve the greenhouse gas problem.  In fact, President Obama is working on a new framework to replace the Kyoto Protocol.  He also supports investment in alternative and renewable energy.     </a:t>
            </a:r>
          </a:p>
          <a:p>
            <a:pPr eaLnBrk="1" hangingPunct="1"/>
            <a:r>
              <a:rPr lang="en-US" smtClean="0"/>
              <a:t>There have been some national and regional efforts to address the problem.  The European Union, for example, has set targets below the Kyoto Protocol.   In addition, some companies that believe requirements on greenhouse gases are inevitable, are changing their business models regardless of the standards they currently face.</a:t>
            </a:r>
          </a:p>
          <a:p>
            <a:pPr eaLnBrk="1" hangingPunct="1"/>
            <a:r>
              <a:rPr lang="en-US" smtClean="0"/>
              <a:t>Keep in mind that the legal approach to the issue is to simply comply with local standards, while the ethical approach would suggest that companies need to go further. </a:t>
            </a:r>
          </a:p>
          <a:p>
            <a:pPr eaLnBrk="1" hangingPunct="1"/>
            <a:r>
              <a:rPr lang="en-US" smtClean="0"/>
              <a:t>      </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fld id="{90DB9DD3-89F1-49D5-B50A-D58C4AFCA382}" type="slidenum">
              <a:rPr lang="en-US">
                <a:latin typeface="Arial" pitchFamily="34" charset="0"/>
              </a:rPr>
              <a:pPr eaLnBrk="1" hangingPunct="1"/>
              <a:t>22</a:t>
            </a:fld>
            <a:endParaRPr lang="en-US">
              <a:latin typeface="Arial" pitchFamily="34" charset="0"/>
            </a:endParaRPr>
          </a:p>
        </p:txBody>
      </p:sp>
      <p:sp>
        <p:nvSpPr>
          <p:cNvPr id="57347" name="Rectangle 2"/>
          <p:cNvSpPr>
            <a:spLocks noRot="1" noChangeArrowheads="1" noTextEdit="1"/>
          </p:cNvSpPr>
          <p:nvPr>
            <p:ph type="sldImg"/>
          </p:nvPr>
        </p:nvSpPr>
        <p:spPr>
          <a:ln/>
        </p:spPr>
      </p:sp>
      <p:sp>
        <p:nvSpPr>
          <p:cNvPr id="57348" name="Rectangle 3"/>
          <p:cNvSpPr>
            <a:spLocks noGrp="1" noChangeArrowheads="1"/>
          </p:cNvSpPr>
          <p:nvPr>
            <p:ph type="body" idx="1"/>
          </p:nvPr>
        </p:nvSpPr>
        <p:spPr>
          <a:noFill/>
        </p:spPr>
        <p:txBody>
          <a:bodyPr/>
          <a:lstStyle/>
          <a:p>
            <a:pPr eaLnBrk="1" hangingPunct="1"/>
            <a:r>
              <a:rPr lang="en-US" smtClean="0"/>
              <a:t>Learning Objective 4: To discuss some key issues in the social activities and consequences of globalized business.</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fld id="{97FCEC4E-17A7-421F-B2CC-77FC3A1099A1}" type="slidenum">
              <a:rPr lang="en-US">
                <a:latin typeface="Arial" pitchFamily="34" charset="0"/>
              </a:rPr>
              <a:pPr eaLnBrk="1" hangingPunct="1"/>
              <a:t>23</a:t>
            </a:fld>
            <a:endParaRPr lang="en-US">
              <a:latin typeface="Arial" pitchFamily="34" charset="0"/>
            </a:endParaRPr>
          </a:p>
        </p:txBody>
      </p:sp>
      <p:sp>
        <p:nvSpPr>
          <p:cNvPr id="58371" name="Rectangle 2"/>
          <p:cNvSpPr>
            <a:spLocks noRot="1" noChangeArrowheads="1" noTextEdit="1"/>
          </p:cNvSpPr>
          <p:nvPr>
            <p:ph type="sldImg"/>
          </p:nvPr>
        </p:nvSpPr>
        <p:spPr>
          <a:ln/>
        </p:spPr>
      </p:sp>
      <p:sp>
        <p:nvSpPr>
          <p:cNvPr id="58372" name="Rectangle 3"/>
          <p:cNvSpPr>
            <a:spLocks noGrp="1" noChangeArrowheads="1"/>
          </p:cNvSpPr>
          <p:nvPr>
            <p:ph type="body" idx="1"/>
          </p:nvPr>
        </p:nvSpPr>
        <p:spPr>
          <a:noFill/>
        </p:spPr>
        <p:txBody>
          <a:bodyPr/>
          <a:lstStyle/>
          <a:p>
            <a:pPr eaLnBrk="1" hangingPunct="1"/>
            <a:r>
              <a:rPr lang="en-US" smtClean="0"/>
              <a:t>In addition to the ethical issues related to bribery and global warming, firms also face ethical issues in other parts of their business.  Some are industry-specific like the issues that arise in the pharmaceutical industry, others are not industry-specific like labor issues.</a:t>
            </a:r>
          </a:p>
          <a:p>
            <a:pPr eaLnBrk="1" hangingPunct="1"/>
            <a:r>
              <a:rPr lang="en-US" smtClean="0"/>
              <a:t>In the pharmaceutical industry, many firms use tiered pricing whereby they charge a market price for products sold in industrialized countries and a discounted price for products sold in developing countries.  Keep in mind though, that drug companies rely on revenue from existing products to fund their R&amp;D. </a:t>
            </a:r>
          </a:p>
          <a:p>
            <a:pPr eaLnBrk="1" hangingPunct="1"/>
            <a:r>
              <a:rPr lang="en-US" smtClean="0"/>
              <a:t>TRIPS allows poor countries to produce generic products for local consumption or import generic products if they themselves don’t have the capacity to produce generics.  Pharmaceutical companies worry that the generic products could eventually compromise their sales of real products in developed countries.</a:t>
            </a:r>
          </a:p>
          <a:p>
            <a:pPr eaLnBrk="1" hangingPunct="1"/>
            <a:r>
              <a:rPr lang="en-US" smtClean="0"/>
              <a:t>A third issue for drug companies involves the high cost of developing drugs.  The cost of developing drugs is very high in the developed world, but significantly lower in developing countries like India.  India has emerged as a major manufacturer of generic drugs and is now moving into developing new drugs.       </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fld id="{8B1DED1D-82E4-4050-9DC9-A7A43964488B}" type="slidenum">
              <a:rPr lang="en-US">
                <a:latin typeface="Arial" pitchFamily="34" charset="0"/>
              </a:rPr>
              <a:pPr eaLnBrk="1" hangingPunct="1"/>
              <a:t>24</a:t>
            </a:fld>
            <a:endParaRPr lang="en-US">
              <a:latin typeface="Arial" pitchFamily="34" charset="0"/>
            </a:endParaRPr>
          </a:p>
        </p:txBody>
      </p:sp>
      <p:sp>
        <p:nvSpPr>
          <p:cNvPr id="59395" name="Rectangle 2"/>
          <p:cNvSpPr>
            <a:spLocks noRot="1" noChangeArrowheads="1" noTextEdit="1"/>
          </p:cNvSpPr>
          <p:nvPr>
            <p:ph type="sldImg"/>
          </p:nvPr>
        </p:nvSpPr>
        <p:spPr>
          <a:ln/>
        </p:spPr>
      </p:sp>
      <p:sp>
        <p:nvSpPr>
          <p:cNvPr id="59396" name="Rectangle 3"/>
          <p:cNvSpPr>
            <a:spLocks noGrp="1" noChangeArrowheads="1"/>
          </p:cNvSpPr>
          <p:nvPr>
            <p:ph type="body" idx="1"/>
          </p:nvPr>
        </p:nvSpPr>
        <p:spPr>
          <a:noFill/>
        </p:spPr>
        <p:txBody>
          <a:bodyPr/>
          <a:lstStyle/>
          <a:p>
            <a:pPr eaLnBrk="1" hangingPunct="1"/>
            <a:r>
              <a:rPr lang="en-US" smtClean="0"/>
              <a:t>Today’s multinationals rely on global supply chains.  This reality adds another level of concern for them – namely the working conditions of foreign labor forces.  Companies doing business in other countries either through FDI or purchasing from independent suppliers deal with a host of issues including ensuring that fair wages are paid and working conditions are safe, meeting the ethical and legal challenges of child labor, and making sure that freedom of association is permitted.     </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fld id="{FFD9245E-6C74-41FE-BEA9-0DCC6E6CC9C4}" type="slidenum">
              <a:rPr lang="en-US">
                <a:latin typeface="Arial" pitchFamily="34" charset="0"/>
              </a:rPr>
              <a:pPr eaLnBrk="1" hangingPunct="1"/>
              <a:t>25</a:t>
            </a:fld>
            <a:endParaRPr lang="en-US">
              <a:latin typeface="Arial" pitchFamily="34" charset="0"/>
            </a:endParaRPr>
          </a:p>
        </p:txBody>
      </p:sp>
      <p:sp>
        <p:nvSpPr>
          <p:cNvPr id="60419" name="Rectangle 2"/>
          <p:cNvSpPr>
            <a:spLocks noRot="1" noChangeArrowheads="1" noTextEdit="1"/>
          </p:cNvSpPr>
          <p:nvPr>
            <p:ph type="sldImg"/>
          </p:nvPr>
        </p:nvSpPr>
        <p:spPr>
          <a:ln/>
        </p:spPr>
      </p:sp>
      <p:sp>
        <p:nvSpPr>
          <p:cNvPr id="60420" name="Rectangle 3"/>
          <p:cNvSpPr>
            <a:spLocks noGrp="1" noChangeArrowheads="1"/>
          </p:cNvSpPr>
          <p:nvPr>
            <p:ph type="body" idx="1"/>
          </p:nvPr>
        </p:nvSpPr>
        <p:spPr>
          <a:noFill/>
        </p:spPr>
        <p:txBody>
          <a:bodyPr/>
          <a:lstStyle/>
          <a:p>
            <a:pPr eaLnBrk="1" hangingPunct="1"/>
            <a:r>
              <a:rPr lang="en-US" smtClean="0"/>
              <a:t>This Figure shows the multiple pressures external stakeholders place on companies to force them to adopt responsible employment practices in their foreign operations.</a:t>
            </a:r>
          </a:p>
          <a:p>
            <a:pPr eaLnBrk="1" hangingPunct="1"/>
            <a:endParaRPr 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fld id="{6977E554-4478-4BD0-8947-CB46B754B064}" type="slidenum">
              <a:rPr lang="en-US">
                <a:latin typeface="Arial" pitchFamily="34" charset="0"/>
              </a:rPr>
              <a:pPr eaLnBrk="1" hangingPunct="1"/>
              <a:t>26</a:t>
            </a:fld>
            <a:endParaRPr lang="en-US">
              <a:latin typeface="Arial" pitchFamily="34" charset="0"/>
            </a:endParaRPr>
          </a:p>
        </p:txBody>
      </p:sp>
      <p:sp>
        <p:nvSpPr>
          <p:cNvPr id="61443" name="Rectangle 2"/>
          <p:cNvSpPr>
            <a:spLocks noRot="1" noChangeArrowheads="1" noTextEdit="1"/>
          </p:cNvSpPr>
          <p:nvPr>
            <p:ph type="sldImg"/>
          </p:nvPr>
        </p:nvSpPr>
        <p:spPr>
          <a:ln/>
        </p:spPr>
      </p:sp>
      <p:sp>
        <p:nvSpPr>
          <p:cNvPr id="61444" name="Rectangle 3"/>
          <p:cNvSpPr>
            <a:spLocks noGrp="1" noChangeArrowheads="1"/>
          </p:cNvSpPr>
          <p:nvPr>
            <p:ph type="body" idx="1"/>
          </p:nvPr>
        </p:nvSpPr>
        <p:spPr>
          <a:noFill/>
        </p:spPr>
        <p:txBody>
          <a:bodyPr/>
          <a:lstStyle/>
          <a:p>
            <a:pPr eaLnBrk="1" hangingPunct="1"/>
            <a:r>
              <a:rPr lang="en-US" smtClean="0"/>
              <a:t>One area that has received special attention is child labor.  The International Labor Organization or ILO estimates that some 250 million children work worldwide.  Of these, about 5 percent are involved in export industries. </a:t>
            </a:r>
          </a:p>
          <a:p>
            <a:pPr eaLnBrk="1" hangingPunct="1"/>
            <a:r>
              <a:rPr lang="en-US" smtClean="0"/>
              <a:t>Keep in mind when thinking about child labor that some argue that in some cases, children work because their parents don’t earn enough to support their families.  Without the additional wages brought home by the child, the family would be worse off.     </a:t>
            </a:r>
          </a:p>
          <a:p>
            <a:pPr eaLnBrk="1" hangingPunct="1"/>
            <a:r>
              <a:rPr lang="en-US" smtClean="0"/>
              <a:t>Some companies like IKEA have addressed this dilemma by helping families increase their earning power and establishing bridge schools for children.</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fld id="{2F450CFF-21A3-4DF2-BA1D-BEC479FFED38}" type="slidenum">
              <a:rPr lang="en-US">
                <a:latin typeface="Arial" pitchFamily="34" charset="0"/>
              </a:rPr>
              <a:pPr eaLnBrk="1" hangingPunct="1"/>
              <a:t>27</a:t>
            </a:fld>
            <a:endParaRPr lang="en-US">
              <a:latin typeface="Arial" pitchFamily="34" charset="0"/>
            </a:endParaRPr>
          </a:p>
        </p:txBody>
      </p:sp>
      <p:sp>
        <p:nvSpPr>
          <p:cNvPr id="62467" name="Rectangle 2"/>
          <p:cNvSpPr>
            <a:spLocks noRot="1" noChangeArrowheads="1" noTextEdit="1"/>
          </p:cNvSpPr>
          <p:nvPr>
            <p:ph type="sldImg"/>
          </p:nvPr>
        </p:nvSpPr>
        <p:spPr>
          <a:ln/>
        </p:spPr>
      </p:sp>
      <p:sp>
        <p:nvSpPr>
          <p:cNvPr id="62468" name="Rectangle 3"/>
          <p:cNvSpPr>
            <a:spLocks noGrp="1" noChangeArrowheads="1"/>
          </p:cNvSpPr>
          <p:nvPr>
            <p:ph type="body" idx="1"/>
          </p:nvPr>
        </p:nvSpPr>
        <p:spPr>
          <a:noFill/>
        </p:spPr>
        <p:txBody>
          <a:bodyPr/>
          <a:lstStyle/>
          <a:p>
            <a:pPr eaLnBrk="1" hangingPunct="1"/>
            <a:r>
              <a:rPr lang="en-US" smtClean="0"/>
              <a:t>Learning Objective 5: To examine corporate responses to globalization in the form of codes of conduct, among other things.</a:t>
            </a: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fld id="{1AFEBF16-C3C8-4DD0-91E3-A8E5FA1F1682}" type="slidenum">
              <a:rPr lang="en-US">
                <a:latin typeface="Arial" pitchFamily="34" charset="0"/>
              </a:rPr>
              <a:pPr eaLnBrk="1" hangingPunct="1"/>
              <a:t>28</a:t>
            </a:fld>
            <a:endParaRPr lang="en-US">
              <a:latin typeface="Arial" pitchFamily="34" charset="0"/>
            </a:endParaRPr>
          </a:p>
        </p:txBody>
      </p:sp>
      <p:sp>
        <p:nvSpPr>
          <p:cNvPr id="63491" name="Rectangle 2"/>
          <p:cNvSpPr>
            <a:spLocks noRot="1" noChangeArrowheads="1" noTextEdit="1"/>
          </p:cNvSpPr>
          <p:nvPr>
            <p:ph type="sldImg"/>
          </p:nvPr>
        </p:nvSpPr>
        <p:spPr>
          <a:ln/>
        </p:spPr>
      </p:sp>
      <p:sp>
        <p:nvSpPr>
          <p:cNvPr id="63492" name="Rectangle 3"/>
          <p:cNvSpPr>
            <a:spLocks noGrp="1" noChangeArrowheads="1"/>
          </p:cNvSpPr>
          <p:nvPr>
            <p:ph type="body" idx="1"/>
          </p:nvPr>
        </p:nvSpPr>
        <p:spPr>
          <a:noFill/>
        </p:spPr>
        <p:txBody>
          <a:bodyPr/>
          <a:lstStyle/>
          <a:p>
            <a:pPr eaLnBrk="1" hangingPunct="1"/>
            <a:r>
              <a:rPr lang="en-US" smtClean="0"/>
              <a:t>How should companies behave?  The United Nations has developed a Global Compact that recommends broad principles for companies to follow in the areas of human rights, labor, the environment, and anti-corruption.</a:t>
            </a: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fld id="{B956D70E-7313-4C0C-AD68-CB260475130E}" type="slidenum">
              <a:rPr lang="en-US">
                <a:latin typeface="Arial" pitchFamily="34" charset="0"/>
              </a:rPr>
              <a:pPr eaLnBrk="1" hangingPunct="1"/>
              <a:t>29</a:t>
            </a:fld>
            <a:endParaRPr lang="en-US">
              <a:latin typeface="Arial" pitchFamily="34" charset="0"/>
            </a:endParaRPr>
          </a:p>
        </p:txBody>
      </p:sp>
      <p:sp>
        <p:nvSpPr>
          <p:cNvPr id="64515" name="Rectangle 2"/>
          <p:cNvSpPr>
            <a:spLocks noRot="1" noChangeArrowheads="1" noTextEdit="1"/>
          </p:cNvSpPr>
          <p:nvPr>
            <p:ph type="sldImg"/>
          </p:nvPr>
        </p:nvSpPr>
        <p:spPr>
          <a:ln/>
        </p:spPr>
      </p:sp>
      <p:sp>
        <p:nvSpPr>
          <p:cNvPr id="64516" name="Rectangle 3"/>
          <p:cNvSpPr>
            <a:spLocks noGrp="1" noChangeArrowheads="1"/>
          </p:cNvSpPr>
          <p:nvPr>
            <p:ph type="body" idx="1"/>
          </p:nvPr>
        </p:nvSpPr>
        <p:spPr>
          <a:noFill/>
        </p:spPr>
        <p:txBody>
          <a:bodyPr/>
          <a:lstStyle/>
          <a:p>
            <a:pPr eaLnBrk="1" hangingPunct="1"/>
            <a:r>
              <a:rPr lang="en-US" smtClean="0"/>
              <a:t>So, you know it’s important for companies to act responsibly because unethical and irresponsible behavior could result in legal sanctions, consumer boycotts, lower employee moral, or lost sales.  </a:t>
            </a:r>
          </a:p>
          <a:p>
            <a:pPr eaLnBrk="1" hangingPunct="1"/>
            <a:r>
              <a:rPr lang="en-US" smtClean="0"/>
              <a:t>To encourage ethical and responsible behavior, firms can establish a code of conduct.      </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fld id="{5B5E7F02-EED1-4F5E-A407-C65B239B849E}" type="slidenum">
              <a:rPr lang="en-US">
                <a:latin typeface="Arial" pitchFamily="34" charset="0"/>
              </a:rPr>
              <a:pPr eaLnBrk="1" hangingPunct="1"/>
              <a:t>3</a:t>
            </a:fld>
            <a:endParaRPr lang="en-US">
              <a:latin typeface="Arial" pitchFamily="34" charset="0"/>
            </a:endParaRPr>
          </a:p>
        </p:txBody>
      </p:sp>
      <p:sp>
        <p:nvSpPr>
          <p:cNvPr id="37891" name="Rectangle 2"/>
          <p:cNvSpPr>
            <a:spLocks noRot="1" noChangeArrowheads="1" noTextEdit="1"/>
          </p:cNvSpPr>
          <p:nvPr>
            <p:ph type="sldImg"/>
          </p:nvPr>
        </p:nvSpPr>
        <p:spPr>
          <a:ln/>
        </p:spPr>
      </p:sp>
      <p:sp>
        <p:nvSpPr>
          <p:cNvPr id="37892" name="Rectangle 3"/>
          <p:cNvSpPr>
            <a:spLocks noGrp="1" noChangeArrowheads="1"/>
          </p:cNvSpPr>
          <p:nvPr>
            <p:ph type="body" idx="1"/>
          </p:nvPr>
        </p:nvSpPr>
        <p:spPr>
          <a:noFill/>
        </p:spPr>
        <p:txBody>
          <a:bodyPr/>
          <a:lstStyle/>
          <a:p>
            <a:pPr eaLnBrk="1" hangingPunct="1"/>
            <a:r>
              <a:rPr lang="en-US" smtClean="0"/>
              <a:t>The Learning Objectives for this chapter are</a:t>
            </a:r>
          </a:p>
          <a:p>
            <a:pPr eaLnBrk="1" hangingPunct="1">
              <a:buFontTx/>
              <a:buChar char="•"/>
            </a:pPr>
            <a:r>
              <a:rPr lang="en-US" smtClean="0"/>
              <a:t>To examine the broad foundation of ethical behavior</a:t>
            </a:r>
          </a:p>
          <a:p>
            <a:pPr eaLnBrk="1" hangingPunct="1">
              <a:buFontTx/>
              <a:buChar char="•"/>
            </a:pPr>
            <a:r>
              <a:rPr lang="en-US" smtClean="0"/>
              <a:t>To demonstrate the cultural and legal foundations of ethical behavior</a:t>
            </a:r>
          </a:p>
          <a:p>
            <a:pPr eaLnBrk="1" hangingPunct="1">
              <a:buFontTx/>
              <a:buChar char="•"/>
            </a:pPr>
            <a:r>
              <a:rPr lang="en-US" smtClean="0"/>
              <a:t>To discuss the importance of social responsibility when operating internationally, especially in the areas of sustainability</a:t>
            </a:r>
          </a:p>
          <a:p>
            <a:pPr eaLnBrk="1" hangingPunct="1">
              <a:buFontTx/>
              <a:buChar char="•"/>
            </a:pPr>
            <a:r>
              <a:rPr lang="en-US" smtClean="0"/>
              <a:t>To discuss some key issues in the social activities and consequences of globalized business</a:t>
            </a:r>
          </a:p>
          <a:p>
            <a:pPr eaLnBrk="1" hangingPunct="1">
              <a:buFontTx/>
              <a:buChar char="•"/>
            </a:pPr>
            <a:r>
              <a:rPr lang="en-US" smtClean="0"/>
              <a:t>To examine corporate responses to globalization in the form of codes of conduct, among other things </a:t>
            </a:r>
          </a:p>
          <a:p>
            <a:pPr eaLnBrk="1" hangingPunct="1"/>
            <a:endParaRPr 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fld id="{68E05589-4149-48C4-81E0-E23B7B63149B}" type="slidenum">
              <a:rPr lang="en-US">
                <a:latin typeface="Arial" pitchFamily="34" charset="0"/>
              </a:rPr>
              <a:pPr eaLnBrk="1" hangingPunct="1"/>
              <a:t>30</a:t>
            </a:fld>
            <a:endParaRPr lang="en-US">
              <a:latin typeface="Arial" pitchFamily="34" charset="0"/>
            </a:endParaRPr>
          </a:p>
        </p:txBody>
      </p:sp>
      <p:sp>
        <p:nvSpPr>
          <p:cNvPr id="65539" name="Rectangle 2"/>
          <p:cNvSpPr>
            <a:spLocks noRot="1" noChangeArrowheads="1" noTextEdit="1"/>
          </p:cNvSpPr>
          <p:nvPr>
            <p:ph type="sldImg"/>
          </p:nvPr>
        </p:nvSpPr>
        <p:spPr>
          <a:ln/>
        </p:spPr>
      </p:sp>
      <p:sp>
        <p:nvSpPr>
          <p:cNvPr id="65540" name="Rectangle 3"/>
          <p:cNvSpPr>
            <a:spLocks noGrp="1" noChangeArrowheads="1"/>
          </p:cNvSpPr>
          <p:nvPr>
            <p:ph type="body" idx="1"/>
          </p:nvPr>
        </p:nvSpPr>
        <p:spPr>
          <a:noFill/>
        </p:spPr>
        <p:txBody>
          <a:bodyPr/>
          <a:lstStyle/>
          <a:p>
            <a:pPr eaLnBrk="1" hangingPunct="1"/>
            <a:r>
              <a:rPr lang="en-US" smtClean="0"/>
              <a:t>What happens in the future?  Well, it’s expected that there will be greater convergence in terms of what constitutes ethical behavior.  In addition, as individuals gain more experience in international business they will develop new skills to help them deal with ethical issues.</a:t>
            </a:r>
          </a:p>
          <a:p>
            <a:pPr eaLnBrk="1" hangingPunct="1"/>
            <a:r>
              <a:rPr lang="en-US" smtClean="0"/>
              <a:t>Two other factors that will play into corporate ethics in the future is the role of social media in bring issues into the mainstream and the role of future leaders, who as students today have a greater awareness of social responsibility and ethics than their predecessors.       </a:t>
            </a: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fld id="{D2749B91-02A1-4041-85A4-DC3634BD25E2}" type="slidenum">
              <a:rPr lang="en-US">
                <a:latin typeface="Arial" pitchFamily="34" charset="0"/>
              </a:rPr>
              <a:pPr eaLnBrk="1" hangingPunct="1"/>
              <a:t>31</a:t>
            </a:fld>
            <a:endParaRPr lang="en-US">
              <a:latin typeface="Arial" pitchFamily="34" charset="0"/>
            </a:endParaRPr>
          </a:p>
        </p:txBody>
      </p:sp>
      <p:sp>
        <p:nvSpPr>
          <p:cNvPr id="66563" name="Rectangle 2"/>
          <p:cNvSpPr>
            <a:spLocks noRot="1" noChangeArrowheads="1" noTextEdit="1"/>
          </p:cNvSpPr>
          <p:nvPr>
            <p:ph type="sldImg"/>
          </p:nvPr>
        </p:nvSpPr>
        <p:spPr>
          <a:ln/>
        </p:spPr>
      </p:sp>
      <p:sp>
        <p:nvSpPr>
          <p:cNvPr id="66564"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fld id="{E7C0BD00-55F7-4161-81A5-CA4C9A58E225}" type="slidenum">
              <a:rPr lang="en-US">
                <a:latin typeface="Arial" pitchFamily="34" charset="0"/>
              </a:rPr>
              <a:pPr eaLnBrk="1" hangingPunct="1"/>
              <a:t>4</a:t>
            </a:fld>
            <a:endParaRPr lang="en-US">
              <a:latin typeface="Arial" pitchFamily="34" charset="0"/>
            </a:endParaRPr>
          </a:p>
        </p:txBody>
      </p:sp>
      <p:sp>
        <p:nvSpPr>
          <p:cNvPr id="38915" name="Rectangle 2"/>
          <p:cNvSpPr>
            <a:spLocks noRot="1" noChangeArrowheads="1" noTextEdit="1"/>
          </p:cNvSpPr>
          <p:nvPr>
            <p:ph type="sldImg"/>
          </p:nvPr>
        </p:nvSpPr>
        <p:spPr>
          <a:ln/>
        </p:spPr>
      </p:sp>
      <p:sp>
        <p:nvSpPr>
          <p:cNvPr id="38916" name="Rectangle 3"/>
          <p:cNvSpPr>
            <a:spLocks noGrp="1" noChangeArrowheads="1"/>
          </p:cNvSpPr>
          <p:nvPr>
            <p:ph type="body" idx="1"/>
          </p:nvPr>
        </p:nvSpPr>
        <p:spPr>
          <a:noFill/>
        </p:spPr>
        <p:txBody>
          <a:bodyPr/>
          <a:lstStyle/>
          <a:p>
            <a:pPr eaLnBrk="1" hangingPunct="1"/>
            <a:r>
              <a:rPr lang="en-US" smtClean="0"/>
              <a:t>It is important to consider international business from the perspective of ethics and social responsibility.  Companies must consider the various and often conflicting needs of each of its stakeholders.</a:t>
            </a:r>
          </a:p>
          <a:p>
            <a:pPr eaLnBrk="1" hangingPunct="1"/>
            <a:r>
              <a:rPr lang="en-US" smtClean="0"/>
              <a:t>Shareholders want additional sales and increased productivity.  </a:t>
            </a:r>
          </a:p>
          <a:p>
            <a:pPr eaLnBrk="1" hangingPunct="1"/>
            <a:r>
              <a:rPr lang="en-US" smtClean="0"/>
              <a:t>Employees want safer work places and higher compensation.</a:t>
            </a:r>
          </a:p>
          <a:p>
            <a:pPr eaLnBrk="1" hangingPunct="1"/>
            <a:r>
              <a:rPr lang="en-US" smtClean="0"/>
              <a:t>Customers want higher-quality products at lower prices.</a:t>
            </a:r>
          </a:p>
          <a:p>
            <a:pPr eaLnBrk="1" hangingPunct="1"/>
            <a:r>
              <a:rPr lang="en-US" smtClean="0"/>
              <a:t>Society wants more jobs, increased corporate taxes, more corporate support for social services, and more trustworthy behavior by company executives.</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fld id="{0AF762DC-97EB-485B-B264-D6685A83891C}" type="slidenum">
              <a:rPr lang="en-US">
                <a:latin typeface="Arial" pitchFamily="34" charset="0"/>
              </a:rPr>
              <a:pPr eaLnBrk="1" hangingPunct="1"/>
              <a:t>5</a:t>
            </a:fld>
            <a:endParaRPr lang="en-US">
              <a:latin typeface="Arial" pitchFamily="34" charset="0"/>
            </a:endParaRPr>
          </a:p>
        </p:txBody>
      </p:sp>
      <p:sp>
        <p:nvSpPr>
          <p:cNvPr id="39939" name="Rectangle 2"/>
          <p:cNvSpPr>
            <a:spLocks noRot="1" noChangeArrowheads="1" noTextEdit="1"/>
          </p:cNvSpPr>
          <p:nvPr>
            <p:ph type="sldImg"/>
          </p:nvPr>
        </p:nvSpPr>
        <p:spPr>
          <a:ln/>
        </p:spPr>
      </p:sp>
      <p:sp>
        <p:nvSpPr>
          <p:cNvPr id="39940" name="Rectangle 3"/>
          <p:cNvSpPr>
            <a:spLocks noGrp="1" noChangeArrowheads="1"/>
          </p:cNvSpPr>
          <p:nvPr>
            <p:ph type="body" idx="1"/>
          </p:nvPr>
        </p:nvSpPr>
        <p:spPr>
          <a:noFill/>
        </p:spPr>
        <p:txBody>
          <a:bodyPr/>
          <a:lstStyle/>
          <a:p>
            <a:pPr eaLnBrk="1" hangingPunct="1"/>
            <a:r>
              <a:rPr lang="en-US" smtClean="0"/>
              <a:t>Learning Objective 1: To examine the broad foundation of ethical behavior.</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fld id="{5B20010D-50A7-4C53-A842-0E7E529BD27D}" type="slidenum">
              <a:rPr lang="en-US">
                <a:latin typeface="Arial" pitchFamily="34" charset="0"/>
              </a:rPr>
              <a:pPr eaLnBrk="1" hangingPunct="1"/>
              <a:t>6</a:t>
            </a:fld>
            <a:endParaRPr lang="en-US">
              <a:latin typeface="Arial" pitchFamily="34" charset="0"/>
            </a:endParaRPr>
          </a:p>
        </p:txBody>
      </p:sp>
      <p:sp>
        <p:nvSpPr>
          <p:cNvPr id="40963" name="Rectangle 2"/>
          <p:cNvSpPr>
            <a:spLocks noRot="1" noChangeArrowheads="1" noTextEdit="1"/>
          </p:cNvSpPr>
          <p:nvPr>
            <p:ph type="sldImg"/>
          </p:nvPr>
        </p:nvSpPr>
        <p:spPr>
          <a:ln/>
        </p:spPr>
      </p:sp>
      <p:sp>
        <p:nvSpPr>
          <p:cNvPr id="40964" name="Rectangle 3"/>
          <p:cNvSpPr>
            <a:spLocks noGrp="1" noChangeArrowheads="1"/>
          </p:cNvSpPr>
          <p:nvPr>
            <p:ph type="body" idx="1"/>
          </p:nvPr>
        </p:nvSpPr>
        <p:spPr>
          <a:noFill/>
        </p:spPr>
        <p:txBody>
          <a:bodyPr/>
          <a:lstStyle/>
          <a:p>
            <a:pPr eaLnBrk="1" hangingPunct="1"/>
            <a:r>
              <a:rPr lang="en-US" smtClean="0"/>
              <a:t>Individuals have to make decisions about the right way to act in a given situation.  In some cases there is universal agreement as to what constitutes right or ethical behavior, but in other situations, it’s much less clear.</a:t>
            </a:r>
          </a:p>
          <a:p>
            <a:pPr eaLnBrk="1" hangingPunct="1"/>
            <a:r>
              <a:rPr lang="en-US" smtClean="0"/>
              <a:t>One way to look at moral development is to examine what happens at three levels.  At the preconventional level children learn what’s right and wrong, but may not understand why their behavior is right or wrong.  At the conventional level role-conformity is learned from peers and societal laws.  Finally, in the post conventional level people internalize moral behavior.  </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fld id="{A3831478-BAA3-4ECA-A801-6FACEEA4382B}" type="slidenum">
              <a:rPr lang="en-US">
                <a:latin typeface="Arial" pitchFamily="34" charset="0"/>
              </a:rPr>
              <a:pPr eaLnBrk="1" hangingPunct="1"/>
              <a:t>7</a:t>
            </a:fld>
            <a:endParaRPr lang="en-US">
              <a:latin typeface="Arial" pitchFamily="34" charset="0"/>
            </a:endParaRPr>
          </a:p>
        </p:txBody>
      </p:sp>
      <p:sp>
        <p:nvSpPr>
          <p:cNvPr id="41987" name="Rectangle 2"/>
          <p:cNvSpPr>
            <a:spLocks noRot="1" noChangeArrowheads="1" noTextEdit="1"/>
          </p:cNvSpPr>
          <p:nvPr>
            <p:ph type="sldImg"/>
          </p:nvPr>
        </p:nvSpPr>
        <p:spPr>
          <a:ln/>
        </p:spPr>
      </p:sp>
      <p:sp>
        <p:nvSpPr>
          <p:cNvPr id="41988" name="Rectangle 3"/>
          <p:cNvSpPr>
            <a:spLocks noGrp="1" noChangeArrowheads="1"/>
          </p:cNvSpPr>
          <p:nvPr>
            <p:ph type="body" idx="1"/>
          </p:nvPr>
        </p:nvSpPr>
        <p:spPr>
          <a:noFill/>
        </p:spPr>
        <p:txBody>
          <a:bodyPr/>
          <a:lstStyle/>
          <a:p>
            <a:pPr eaLnBrk="1" hangingPunct="1"/>
            <a:r>
              <a:rPr lang="en-US" smtClean="0"/>
              <a:t>Individuals facing ethical situations examine their moral values to decide what to do.  Three approaches that can be used are: the teleological approach, utilitarianism, and the deontological approach.</a:t>
            </a:r>
          </a:p>
          <a:p>
            <a:pPr eaLnBrk="1" hangingPunct="1"/>
            <a:r>
              <a:rPr lang="en-US" smtClean="0"/>
              <a:t>Keep in mind that what constitutes ethical behavior in one country does not necessarily constitute ethical behavior in another country. </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fld id="{A383A6E1-A61E-4137-8F7A-B926420AE4A8}" type="slidenum">
              <a:rPr lang="en-US">
                <a:latin typeface="Arial" pitchFamily="34" charset="0"/>
              </a:rPr>
              <a:pPr eaLnBrk="1" hangingPunct="1"/>
              <a:t>8</a:t>
            </a:fld>
            <a:endParaRPr lang="en-US">
              <a:latin typeface="Arial" pitchFamily="34" charset="0"/>
            </a:endParaRPr>
          </a:p>
        </p:txBody>
      </p:sp>
      <p:sp>
        <p:nvSpPr>
          <p:cNvPr id="43011" name="Rectangle 2"/>
          <p:cNvSpPr>
            <a:spLocks noRot="1" noChangeArrowheads="1" noTextEdit="1"/>
          </p:cNvSpPr>
          <p:nvPr>
            <p:ph type="sldImg"/>
          </p:nvPr>
        </p:nvSpPr>
        <p:spPr>
          <a:ln/>
        </p:spPr>
      </p:sp>
      <p:sp>
        <p:nvSpPr>
          <p:cNvPr id="43012" name="Rectangle 3"/>
          <p:cNvSpPr>
            <a:spLocks noGrp="1" noChangeArrowheads="1"/>
          </p:cNvSpPr>
          <p:nvPr>
            <p:ph type="body" idx="1"/>
          </p:nvPr>
        </p:nvSpPr>
        <p:spPr>
          <a:noFill/>
        </p:spPr>
        <p:txBody>
          <a:bodyPr/>
          <a:lstStyle/>
          <a:p>
            <a:pPr eaLnBrk="1" hangingPunct="1"/>
            <a:r>
              <a:rPr lang="en-US" smtClean="0"/>
              <a:t>Why do companies care about ethical behavior?  Ethical behavior can be important for developing a competitive advantage and to avoid being perceived as irresponsible. </a:t>
            </a:r>
          </a:p>
          <a:p>
            <a:pPr eaLnBrk="1" hangingPunct="1"/>
            <a:r>
              <a:rPr lang="en-US" smtClean="0"/>
              <a:t>Today, many nongovernmental organizations, or NGOs, actively encourage companies to comply with certain standards of ethical behavior.  </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fld id="{F36F7942-AA93-40D5-8C91-497F922F0453}" type="slidenum">
              <a:rPr lang="en-US">
                <a:latin typeface="Arial" pitchFamily="34" charset="0"/>
              </a:rPr>
              <a:pPr eaLnBrk="1" hangingPunct="1"/>
              <a:t>9</a:t>
            </a:fld>
            <a:endParaRPr lang="en-US">
              <a:latin typeface="Arial" pitchFamily="34" charset="0"/>
            </a:endParaRPr>
          </a:p>
        </p:txBody>
      </p:sp>
      <p:sp>
        <p:nvSpPr>
          <p:cNvPr id="44035" name="Rectangle 2"/>
          <p:cNvSpPr>
            <a:spLocks noRot="1" noChangeArrowheads="1" noTextEdit="1"/>
          </p:cNvSpPr>
          <p:nvPr>
            <p:ph type="sldImg"/>
          </p:nvPr>
        </p:nvSpPr>
        <p:spPr>
          <a:ln/>
        </p:spPr>
      </p:sp>
      <p:sp>
        <p:nvSpPr>
          <p:cNvPr id="44036" name="Rectangle 3"/>
          <p:cNvSpPr>
            <a:spLocks noGrp="1" noChangeArrowheads="1"/>
          </p:cNvSpPr>
          <p:nvPr>
            <p:ph type="body" idx="1"/>
          </p:nvPr>
        </p:nvSpPr>
        <p:spPr>
          <a:noFill/>
        </p:spPr>
        <p:txBody>
          <a:bodyPr/>
          <a:lstStyle/>
          <a:p>
            <a:pPr eaLnBrk="1" hangingPunct="1"/>
            <a:r>
              <a:rPr lang="en-US" smtClean="0"/>
              <a:t>Learning Objective 2: To demonstrate the cultural and legal foundations of ethical behavior.</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7"/>
          <p:cNvGrpSpPr>
            <a:grpSpLocks/>
          </p:cNvGrpSpPr>
          <p:nvPr/>
        </p:nvGrpSpPr>
        <p:grpSpPr bwMode="auto">
          <a:xfrm>
            <a:off x="228600" y="2889250"/>
            <a:ext cx="8610600" cy="201613"/>
            <a:chOff x="144" y="1680"/>
            <a:chExt cx="5424" cy="144"/>
          </a:xfrm>
        </p:grpSpPr>
        <p:sp>
          <p:nvSpPr>
            <p:cNvPr id="5" name="Rectangle 8"/>
            <p:cNvSpPr>
              <a:spLocks noChangeArrowheads="1"/>
            </p:cNvSpPr>
            <p:nvPr userDrawn="1"/>
          </p:nvSpPr>
          <p:spPr bwMode="auto">
            <a:xfrm>
              <a:off x="144" y="1680"/>
              <a:ext cx="1808" cy="144"/>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 name="Rectangle 9"/>
            <p:cNvSpPr>
              <a:spLocks noChangeArrowheads="1"/>
            </p:cNvSpPr>
            <p:nvPr userDrawn="1"/>
          </p:nvSpPr>
          <p:spPr bwMode="auto">
            <a:xfrm>
              <a:off x="1952" y="1680"/>
              <a:ext cx="1808" cy="144"/>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 name="Rectangle 10"/>
            <p:cNvSpPr>
              <a:spLocks noChangeArrowheads="1"/>
            </p:cNvSpPr>
            <p:nvPr userDrawn="1"/>
          </p:nvSpPr>
          <p:spPr bwMode="auto">
            <a:xfrm>
              <a:off x="3760" y="1680"/>
              <a:ext cx="1808" cy="144"/>
            </a:xfrm>
            <a:prstGeom prst="rect">
              <a:avLst/>
            </a:prstGeom>
            <a:solidFill>
              <a:schemeClr val="tx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5122" name="Rectangle 2"/>
          <p:cNvSpPr>
            <a:spLocks noGrp="1" noChangeArrowheads="1"/>
          </p:cNvSpPr>
          <p:nvPr>
            <p:ph type="ctrTitle"/>
          </p:nvPr>
        </p:nvSpPr>
        <p:spPr>
          <a:xfrm>
            <a:off x="685800" y="685800"/>
            <a:ext cx="7772400" cy="2127250"/>
          </a:xfrm>
        </p:spPr>
        <p:txBody>
          <a:bodyPr/>
          <a:lstStyle>
            <a:lvl1pPr>
              <a:defRPr sz="5400">
                <a:solidFill>
                  <a:schemeClr val="tx2"/>
                </a:solidFill>
              </a:defRPr>
            </a:lvl1pPr>
          </a:lstStyle>
          <a:p>
            <a:pPr lvl="0"/>
            <a:r>
              <a:rPr lang="en-US" noProof="0" smtClean="0"/>
              <a:t>Click to edit Master title style</a:t>
            </a:r>
          </a:p>
        </p:txBody>
      </p:sp>
      <p:sp>
        <p:nvSpPr>
          <p:cNvPr id="5123" name="Rectangle 3"/>
          <p:cNvSpPr>
            <a:spLocks noGrp="1" noChangeArrowheads="1"/>
          </p:cNvSpPr>
          <p:nvPr>
            <p:ph type="subTitle" idx="1"/>
          </p:nvPr>
        </p:nvSpPr>
        <p:spPr>
          <a:xfrm>
            <a:off x="1371600" y="3270250"/>
            <a:ext cx="6400800" cy="2209800"/>
          </a:xfrm>
        </p:spPr>
        <p:txBody>
          <a:bodyPr/>
          <a:lstStyle>
            <a:lvl1pPr marL="0" indent="0" algn="ctr">
              <a:buFont typeface="Wingdings" pitchFamily="2" charset="2"/>
              <a:buNone/>
              <a:defRPr sz="3000">
                <a:solidFill>
                  <a:srgbClr val="6F6E4A"/>
                </a:solidFill>
              </a:defRPr>
            </a:lvl1pPr>
          </a:lstStyle>
          <a:p>
            <a:pPr lvl="0"/>
            <a:r>
              <a:rPr lang="en-US" noProof="0" smtClean="0"/>
              <a:t>Click to edit Master subtitle style</a:t>
            </a:r>
          </a:p>
        </p:txBody>
      </p:sp>
      <p:sp>
        <p:nvSpPr>
          <p:cNvPr id="8" name="Rectangle 4"/>
          <p:cNvSpPr>
            <a:spLocks noGrp="1" noChangeArrowheads="1"/>
          </p:cNvSpPr>
          <p:nvPr>
            <p:ph type="dt" sz="half" idx="10"/>
          </p:nvPr>
        </p:nvSpPr>
        <p:spPr/>
        <p:txBody>
          <a:bodyPr/>
          <a:lstStyle>
            <a:lvl1pPr>
              <a:defRPr smtClean="0"/>
            </a:lvl1pPr>
          </a:lstStyle>
          <a:p>
            <a:pPr>
              <a:defRPr/>
            </a:pPr>
            <a:endParaRPr lang="en-US"/>
          </a:p>
        </p:txBody>
      </p:sp>
      <p:sp>
        <p:nvSpPr>
          <p:cNvPr id="9" name="Rectangle 5"/>
          <p:cNvSpPr>
            <a:spLocks noGrp="1" noChangeArrowheads="1"/>
          </p:cNvSpPr>
          <p:nvPr>
            <p:ph type="ftr" sz="quarter" idx="11"/>
          </p:nvPr>
        </p:nvSpPr>
        <p:spPr/>
        <p:txBody>
          <a:bodyPr/>
          <a:lstStyle>
            <a:lvl1pPr>
              <a:defRPr smtClean="0"/>
            </a:lvl1pPr>
          </a:lstStyle>
          <a:p>
            <a:pPr>
              <a:defRPr/>
            </a:pPr>
            <a:r>
              <a:rPr lang="en-US"/>
              <a:t>Copyright © 2013 Pearson Education, Inc. publishing as Prentice Hall</a:t>
            </a:r>
          </a:p>
        </p:txBody>
      </p:sp>
      <p:sp>
        <p:nvSpPr>
          <p:cNvPr id="10" name="Rectangle 6"/>
          <p:cNvSpPr>
            <a:spLocks noGrp="1" noChangeArrowheads="1"/>
          </p:cNvSpPr>
          <p:nvPr>
            <p:ph type="sldNum" sz="quarter" idx="12"/>
          </p:nvPr>
        </p:nvSpPr>
        <p:spPr/>
        <p:txBody>
          <a:bodyPr/>
          <a:lstStyle>
            <a:lvl1pPr>
              <a:defRPr smtClean="0"/>
            </a:lvl1pPr>
          </a:lstStyle>
          <a:p>
            <a:pPr>
              <a:defRPr/>
            </a:pPr>
            <a:r>
              <a:rPr lang="en-US"/>
              <a:t>5-</a:t>
            </a:r>
            <a:fld id="{C5A192D4-4DF9-4A66-B15E-3352D7BF83BB}" type="slidenum">
              <a:rPr lang="en-US"/>
              <a:pPr>
                <a:defRPr/>
              </a:pPr>
              <a:t>‹#›</a:t>
            </a:fld>
            <a:endParaRPr lang="en-US"/>
          </a:p>
        </p:txBody>
      </p:sp>
    </p:spTree>
    <p:extLst>
      <p:ext uri="{BB962C8B-B14F-4D97-AF65-F5344CB8AC3E}">
        <p14:creationId xmlns:p14="http://schemas.microsoft.com/office/powerpoint/2010/main" val="2888506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Copyright © 2013 Pearson Education, Inc. publishing as Prentice Hall</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5-</a:t>
            </a:r>
            <a:fld id="{A2C45131-A96D-4FD9-981C-7B1E5ABD0E86}" type="slidenum">
              <a:rPr lang="en-US"/>
              <a:pPr>
                <a:defRPr/>
              </a:pPr>
              <a:t>‹#›</a:t>
            </a:fld>
            <a:endParaRPr lang="en-US"/>
          </a:p>
        </p:txBody>
      </p:sp>
    </p:spTree>
    <p:extLst>
      <p:ext uri="{BB962C8B-B14F-4D97-AF65-F5344CB8AC3E}">
        <p14:creationId xmlns:p14="http://schemas.microsoft.com/office/powerpoint/2010/main" val="17550172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531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7813"/>
            <a:ext cx="6019800" cy="58531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Copyright © 2013 Pearson Education, Inc. publishing as Prentice Hall</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5-</a:t>
            </a:r>
            <a:fld id="{08E764F0-6944-4694-BEE9-CFE10C294DE3}" type="slidenum">
              <a:rPr lang="en-US"/>
              <a:pPr>
                <a:defRPr/>
              </a:pPr>
              <a:t>‹#›</a:t>
            </a:fld>
            <a:endParaRPr lang="en-US"/>
          </a:p>
        </p:txBody>
      </p:sp>
    </p:spTree>
    <p:extLst>
      <p:ext uri="{BB962C8B-B14F-4D97-AF65-F5344CB8AC3E}">
        <p14:creationId xmlns:p14="http://schemas.microsoft.com/office/powerpoint/2010/main" val="28469124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Copyright © 2013 Pearson Education, Inc. publishing as Prentice Hall</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5-</a:t>
            </a:r>
            <a:fld id="{776D5004-1BA8-47CD-9000-AB3576831FE2}" type="slidenum">
              <a:rPr lang="en-US"/>
              <a:pPr>
                <a:defRPr/>
              </a:pPr>
              <a:t>‹#›</a:t>
            </a:fld>
            <a:endParaRPr lang="en-US"/>
          </a:p>
        </p:txBody>
      </p:sp>
    </p:spTree>
    <p:extLst>
      <p:ext uri="{BB962C8B-B14F-4D97-AF65-F5344CB8AC3E}">
        <p14:creationId xmlns:p14="http://schemas.microsoft.com/office/powerpoint/2010/main" val="21225620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Copyright © 2013 Pearson Education, Inc. publishing as Prentice Hall</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5-</a:t>
            </a:r>
            <a:fld id="{6C66D007-DF4C-4DF8-A147-F81470779303}" type="slidenum">
              <a:rPr lang="en-US"/>
              <a:pPr>
                <a:defRPr/>
              </a:pPr>
              <a:t>‹#›</a:t>
            </a:fld>
            <a:endParaRPr lang="en-US"/>
          </a:p>
        </p:txBody>
      </p:sp>
    </p:spTree>
    <p:extLst>
      <p:ext uri="{BB962C8B-B14F-4D97-AF65-F5344CB8AC3E}">
        <p14:creationId xmlns:p14="http://schemas.microsoft.com/office/powerpoint/2010/main" val="16992766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Copyright © 2013 Pearson Education, Inc. publishing as Prentice Hall</a:t>
            </a:r>
          </a:p>
        </p:txBody>
      </p:sp>
      <p:sp>
        <p:nvSpPr>
          <p:cNvPr id="7" name="Rectangle 6"/>
          <p:cNvSpPr>
            <a:spLocks noGrp="1" noChangeArrowheads="1"/>
          </p:cNvSpPr>
          <p:nvPr>
            <p:ph type="sldNum" sz="quarter" idx="12"/>
          </p:nvPr>
        </p:nvSpPr>
        <p:spPr>
          <a:ln/>
        </p:spPr>
        <p:txBody>
          <a:bodyPr/>
          <a:lstStyle>
            <a:lvl1pPr>
              <a:defRPr/>
            </a:lvl1pPr>
          </a:lstStyle>
          <a:p>
            <a:pPr>
              <a:defRPr/>
            </a:pPr>
            <a:r>
              <a:rPr lang="en-US"/>
              <a:t>5-</a:t>
            </a:r>
            <a:fld id="{1314D933-D705-4853-9195-11F6E052DDD9}" type="slidenum">
              <a:rPr lang="en-US"/>
              <a:pPr>
                <a:defRPr/>
              </a:pPr>
              <a:t>‹#›</a:t>
            </a:fld>
            <a:endParaRPr lang="en-US"/>
          </a:p>
        </p:txBody>
      </p:sp>
    </p:spTree>
    <p:extLst>
      <p:ext uri="{BB962C8B-B14F-4D97-AF65-F5344CB8AC3E}">
        <p14:creationId xmlns:p14="http://schemas.microsoft.com/office/powerpoint/2010/main" val="26957342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r>
              <a:rPr lang="en-US"/>
              <a:t>Copyright © 2013 Pearson Education, Inc. publishing as Prentice Hall</a:t>
            </a:r>
          </a:p>
        </p:txBody>
      </p:sp>
      <p:sp>
        <p:nvSpPr>
          <p:cNvPr id="9" name="Rectangle 6"/>
          <p:cNvSpPr>
            <a:spLocks noGrp="1" noChangeArrowheads="1"/>
          </p:cNvSpPr>
          <p:nvPr>
            <p:ph type="sldNum" sz="quarter" idx="12"/>
          </p:nvPr>
        </p:nvSpPr>
        <p:spPr>
          <a:ln/>
        </p:spPr>
        <p:txBody>
          <a:bodyPr/>
          <a:lstStyle>
            <a:lvl1pPr>
              <a:defRPr/>
            </a:lvl1pPr>
          </a:lstStyle>
          <a:p>
            <a:pPr>
              <a:defRPr/>
            </a:pPr>
            <a:r>
              <a:rPr lang="en-US"/>
              <a:t>5-</a:t>
            </a:r>
            <a:fld id="{26F125EE-05A0-452D-905A-68A1270717C1}" type="slidenum">
              <a:rPr lang="en-US"/>
              <a:pPr>
                <a:defRPr/>
              </a:pPr>
              <a:t>‹#›</a:t>
            </a:fld>
            <a:endParaRPr lang="en-US"/>
          </a:p>
        </p:txBody>
      </p:sp>
    </p:spTree>
    <p:extLst>
      <p:ext uri="{BB962C8B-B14F-4D97-AF65-F5344CB8AC3E}">
        <p14:creationId xmlns:p14="http://schemas.microsoft.com/office/powerpoint/2010/main" val="18283438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r>
              <a:rPr lang="en-US"/>
              <a:t>Copyright © 2013 Pearson Education, Inc. publishing as Prentice Hall</a:t>
            </a:r>
          </a:p>
        </p:txBody>
      </p:sp>
      <p:sp>
        <p:nvSpPr>
          <p:cNvPr id="5" name="Rectangle 6"/>
          <p:cNvSpPr>
            <a:spLocks noGrp="1" noChangeArrowheads="1"/>
          </p:cNvSpPr>
          <p:nvPr>
            <p:ph type="sldNum" sz="quarter" idx="12"/>
          </p:nvPr>
        </p:nvSpPr>
        <p:spPr>
          <a:ln/>
        </p:spPr>
        <p:txBody>
          <a:bodyPr/>
          <a:lstStyle>
            <a:lvl1pPr>
              <a:defRPr/>
            </a:lvl1pPr>
          </a:lstStyle>
          <a:p>
            <a:pPr>
              <a:defRPr/>
            </a:pPr>
            <a:r>
              <a:rPr lang="en-US"/>
              <a:t>5-</a:t>
            </a:r>
            <a:fld id="{B2CE62C9-7E43-451E-BDEC-89EBDDB9B4A9}" type="slidenum">
              <a:rPr lang="en-US"/>
              <a:pPr>
                <a:defRPr/>
              </a:pPr>
              <a:t>‹#›</a:t>
            </a:fld>
            <a:endParaRPr lang="en-US"/>
          </a:p>
        </p:txBody>
      </p:sp>
    </p:spTree>
    <p:extLst>
      <p:ext uri="{BB962C8B-B14F-4D97-AF65-F5344CB8AC3E}">
        <p14:creationId xmlns:p14="http://schemas.microsoft.com/office/powerpoint/2010/main" val="37057289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r>
              <a:rPr lang="en-US"/>
              <a:t>Copyright © 2013 Pearson Education, Inc. publishing as Prentice Hall</a:t>
            </a:r>
          </a:p>
        </p:txBody>
      </p:sp>
      <p:sp>
        <p:nvSpPr>
          <p:cNvPr id="4" name="Rectangle 6"/>
          <p:cNvSpPr>
            <a:spLocks noGrp="1" noChangeArrowheads="1"/>
          </p:cNvSpPr>
          <p:nvPr>
            <p:ph type="sldNum" sz="quarter" idx="12"/>
          </p:nvPr>
        </p:nvSpPr>
        <p:spPr>
          <a:ln/>
        </p:spPr>
        <p:txBody>
          <a:bodyPr/>
          <a:lstStyle>
            <a:lvl1pPr>
              <a:defRPr/>
            </a:lvl1pPr>
          </a:lstStyle>
          <a:p>
            <a:pPr>
              <a:defRPr/>
            </a:pPr>
            <a:r>
              <a:rPr lang="en-US"/>
              <a:t>5-</a:t>
            </a:r>
            <a:fld id="{12C62FE9-4D72-46BB-950F-9C785FD8FACF}" type="slidenum">
              <a:rPr lang="en-US"/>
              <a:pPr>
                <a:defRPr/>
              </a:pPr>
              <a:t>‹#›</a:t>
            </a:fld>
            <a:endParaRPr lang="en-US"/>
          </a:p>
        </p:txBody>
      </p:sp>
    </p:spTree>
    <p:extLst>
      <p:ext uri="{BB962C8B-B14F-4D97-AF65-F5344CB8AC3E}">
        <p14:creationId xmlns:p14="http://schemas.microsoft.com/office/powerpoint/2010/main" val="17238152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Copyright © 2013 Pearson Education, Inc. publishing as Prentice Hall</a:t>
            </a:r>
          </a:p>
        </p:txBody>
      </p:sp>
      <p:sp>
        <p:nvSpPr>
          <p:cNvPr id="7" name="Rectangle 6"/>
          <p:cNvSpPr>
            <a:spLocks noGrp="1" noChangeArrowheads="1"/>
          </p:cNvSpPr>
          <p:nvPr>
            <p:ph type="sldNum" sz="quarter" idx="12"/>
          </p:nvPr>
        </p:nvSpPr>
        <p:spPr>
          <a:ln/>
        </p:spPr>
        <p:txBody>
          <a:bodyPr/>
          <a:lstStyle>
            <a:lvl1pPr>
              <a:defRPr/>
            </a:lvl1pPr>
          </a:lstStyle>
          <a:p>
            <a:pPr>
              <a:defRPr/>
            </a:pPr>
            <a:r>
              <a:rPr lang="en-US"/>
              <a:t>5-</a:t>
            </a:r>
            <a:fld id="{C3DFA39A-A3D0-4886-BD62-0332ECA09345}" type="slidenum">
              <a:rPr lang="en-US"/>
              <a:pPr>
                <a:defRPr/>
              </a:pPr>
              <a:t>‹#›</a:t>
            </a:fld>
            <a:endParaRPr lang="en-US"/>
          </a:p>
        </p:txBody>
      </p:sp>
    </p:spTree>
    <p:extLst>
      <p:ext uri="{BB962C8B-B14F-4D97-AF65-F5344CB8AC3E}">
        <p14:creationId xmlns:p14="http://schemas.microsoft.com/office/powerpoint/2010/main" val="19907641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Copyright © 2013 Pearson Education, Inc. publishing as Prentice Hall</a:t>
            </a:r>
          </a:p>
        </p:txBody>
      </p:sp>
      <p:sp>
        <p:nvSpPr>
          <p:cNvPr id="7" name="Rectangle 6"/>
          <p:cNvSpPr>
            <a:spLocks noGrp="1" noChangeArrowheads="1"/>
          </p:cNvSpPr>
          <p:nvPr>
            <p:ph type="sldNum" sz="quarter" idx="12"/>
          </p:nvPr>
        </p:nvSpPr>
        <p:spPr>
          <a:ln/>
        </p:spPr>
        <p:txBody>
          <a:bodyPr/>
          <a:lstStyle>
            <a:lvl1pPr>
              <a:defRPr/>
            </a:lvl1pPr>
          </a:lstStyle>
          <a:p>
            <a:pPr>
              <a:defRPr/>
            </a:pPr>
            <a:r>
              <a:rPr lang="en-US"/>
              <a:t>5-</a:t>
            </a:r>
            <a:fld id="{630FEFB0-F43D-43DB-A3E9-E9A1015719F7}" type="slidenum">
              <a:rPr lang="en-US"/>
              <a:pPr>
                <a:defRPr/>
              </a:pPr>
              <a:t>‹#›</a:t>
            </a:fld>
            <a:endParaRPr lang="en-US"/>
          </a:p>
        </p:txBody>
      </p:sp>
    </p:spTree>
    <p:extLst>
      <p:ext uri="{BB962C8B-B14F-4D97-AF65-F5344CB8AC3E}">
        <p14:creationId xmlns:p14="http://schemas.microsoft.com/office/powerpoint/2010/main" val="11856837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7813"/>
            <a:ext cx="8229600" cy="1139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30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0" name="Rectangle 4"/>
          <p:cNvSpPr>
            <a:spLocks noGrp="1" noChangeArrowheads="1"/>
          </p:cNvSpPr>
          <p:nvPr>
            <p:ph type="dt" sz="half" idx="2"/>
          </p:nvPr>
        </p:nvSpPr>
        <p:spPr bwMode="auto">
          <a:xfrm>
            <a:off x="457200" y="6248400"/>
            <a:ext cx="2590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000" smtClean="0"/>
            </a:lvl1pPr>
          </a:lstStyle>
          <a:p>
            <a:pPr>
              <a:defRPr/>
            </a:pPr>
            <a:endParaRPr lang="en-US"/>
          </a:p>
        </p:txBody>
      </p:sp>
      <p:sp>
        <p:nvSpPr>
          <p:cNvPr id="4101" name="Rectangle 5"/>
          <p:cNvSpPr>
            <a:spLocks noGrp="1" noChangeArrowheads="1"/>
          </p:cNvSpPr>
          <p:nvPr>
            <p:ph type="ftr" sz="quarter" idx="3"/>
          </p:nvPr>
        </p:nvSpPr>
        <p:spPr bwMode="auto">
          <a:xfrm>
            <a:off x="3048000" y="6248400"/>
            <a:ext cx="3124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000" smtClean="0"/>
            </a:lvl1pPr>
          </a:lstStyle>
          <a:p>
            <a:pPr>
              <a:defRPr/>
            </a:pPr>
            <a:r>
              <a:rPr lang="en-US"/>
              <a:t>Copyright © 2013 Pearson Education, Inc. publishing as Prentice Hall</a:t>
            </a:r>
          </a:p>
        </p:txBody>
      </p:sp>
      <p:sp>
        <p:nvSpPr>
          <p:cNvPr id="4102" name="Rectangle 6"/>
          <p:cNvSpPr>
            <a:spLocks noGrp="1" noChangeArrowheads="1"/>
          </p:cNvSpPr>
          <p:nvPr>
            <p:ph type="sldNum" sz="quarter" idx="4"/>
          </p:nvPr>
        </p:nvSpPr>
        <p:spPr bwMode="auto">
          <a:xfrm>
            <a:off x="6553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smtClean="0"/>
            </a:lvl1pPr>
          </a:lstStyle>
          <a:p>
            <a:pPr>
              <a:defRPr/>
            </a:pPr>
            <a:r>
              <a:rPr lang="en-US"/>
              <a:t>5-</a:t>
            </a:r>
            <a:fld id="{9DA73CF0-4421-41E9-A47E-0C08752A5EC5}" type="slidenum">
              <a:rPr lang="en-US"/>
              <a:pPr>
                <a:defRPr/>
              </a:pPr>
              <a:t>‹#›</a:t>
            </a:fld>
            <a:endParaRPr lang="en-US"/>
          </a:p>
        </p:txBody>
      </p:sp>
      <p:sp>
        <p:nvSpPr>
          <p:cNvPr id="1031" name="Rectangle 7"/>
          <p:cNvSpPr>
            <a:spLocks noChangeArrowheads="1"/>
          </p:cNvSpPr>
          <p:nvPr/>
        </p:nvSpPr>
        <p:spPr bwMode="auto">
          <a:xfrm>
            <a:off x="0" y="0"/>
            <a:ext cx="228600" cy="2286000"/>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sz="2400">
              <a:latin typeface="Times New Roman" pitchFamily="18" charset="0"/>
            </a:endParaRPr>
          </a:p>
        </p:txBody>
      </p:sp>
      <p:sp>
        <p:nvSpPr>
          <p:cNvPr id="1032" name="Line 8"/>
          <p:cNvSpPr>
            <a:spLocks noChangeShapeType="1"/>
          </p:cNvSpPr>
          <p:nvPr/>
        </p:nvSpPr>
        <p:spPr bwMode="auto">
          <a:xfrm>
            <a:off x="457200" y="1447800"/>
            <a:ext cx="8077200" cy="0"/>
          </a:xfrm>
          <a:prstGeom prst="line">
            <a:avLst/>
          </a:prstGeom>
          <a:noFill/>
          <a:ln w="1905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33" name="Rectangle 9"/>
          <p:cNvSpPr>
            <a:spLocks noChangeArrowheads="1"/>
          </p:cNvSpPr>
          <p:nvPr/>
        </p:nvSpPr>
        <p:spPr bwMode="auto">
          <a:xfrm>
            <a:off x="0" y="2286000"/>
            <a:ext cx="228600" cy="2286000"/>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sz="2400">
              <a:latin typeface="Times New Roman" pitchFamily="18" charset="0"/>
            </a:endParaRPr>
          </a:p>
        </p:txBody>
      </p:sp>
      <p:sp>
        <p:nvSpPr>
          <p:cNvPr id="1034" name="Rectangle 10"/>
          <p:cNvSpPr>
            <a:spLocks noChangeArrowheads="1"/>
          </p:cNvSpPr>
          <p:nvPr/>
        </p:nvSpPr>
        <p:spPr bwMode="auto">
          <a:xfrm>
            <a:off x="0" y="4572000"/>
            <a:ext cx="228600" cy="2286000"/>
          </a:xfrm>
          <a:prstGeom prst="rect">
            <a:avLst/>
          </a:prstGeom>
          <a:solidFill>
            <a:schemeClr val="tx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sz="2400">
              <a:latin typeface="Times New Roman" pitchFamily="18" charset="0"/>
            </a:endParaRPr>
          </a:p>
        </p:txBody>
      </p:sp>
    </p:spTree>
  </p:cSld>
  <p:clrMap bg1="lt1" tx1="dk1" bg2="lt2" tx2="dk2" accent1="accent1" accent2="accent2" accent3="accent3" accent4="accent4" accent5="accent5" accent6="accent6" hlink="hlink" folHlink="folHlink"/>
  <p:sldLayoutIdLst>
    <p:sldLayoutId id="2147483672"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hf hdr="0" dt="0"/>
  <p:txStyles>
    <p:titleStyle>
      <a:lvl1pPr algn="ctr" rtl="0" eaLnBrk="0" fontAlgn="base" hangingPunct="0">
        <a:spcBef>
          <a:spcPct val="0"/>
        </a:spcBef>
        <a:spcAft>
          <a:spcPct val="0"/>
        </a:spcAft>
        <a:defRPr sz="4800">
          <a:solidFill>
            <a:srgbClr val="6F6E4A"/>
          </a:solidFill>
          <a:latin typeface="+mj-lt"/>
          <a:ea typeface="+mj-ea"/>
          <a:cs typeface="+mj-cs"/>
        </a:defRPr>
      </a:lvl1pPr>
      <a:lvl2pPr algn="ctr" rtl="0" eaLnBrk="0" fontAlgn="base" hangingPunct="0">
        <a:spcBef>
          <a:spcPct val="0"/>
        </a:spcBef>
        <a:spcAft>
          <a:spcPct val="0"/>
        </a:spcAft>
        <a:defRPr sz="4800">
          <a:solidFill>
            <a:srgbClr val="6F6E4A"/>
          </a:solidFill>
          <a:latin typeface="Georgia" pitchFamily="18" charset="0"/>
          <a:cs typeface="Arial" pitchFamily="34" charset="0"/>
        </a:defRPr>
      </a:lvl2pPr>
      <a:lvl3pPr algn="ctr" rtl="0" eaLnBrk="0" fontAlgn="base" hangingPunct="0">
        <a:spcBef>
          <a:spcPct val="0"/>
        </a:spcBef>
        <a:spcAft>
          <a:spcPct val="0"/>
        </a:spcAft>
        <a:defRPr sz="4800">
          <a:solidFill>
            <a:srgbClr val="6F6E4A"/>
          </a:solidFill>
          <a:latin typeface="Georgia" pitchFamily="18" charset="0"/>
          <a:cs typeface="Arial" pitchFamily="34" charset="0"/>
        </a:defRPr>
      </a:lvl3pPr>
      <a:lvl4pPr algn="ctr" rtl="0" eaLnBrk="0" fontAlgn="base" hangingPunct="0">
        <a:spcBef>
          <a:spcPct val="0"/>
        </a:spcBef>
        <a:spcAft>
          <a:spcPct val="0"/>
        </a:spcAft>
        <a:defRPr sz="4800">
          <a:solidFill>
            <a:srgbClr val="6F6E4A"/>
          </a:solidFill>
          <a:latin typeface="Georgia" pitchFamily="18" charset="0"/>
          <a:cs typeface="Arial" pitchFamily="34" charset="0"/>
        </a:defRPr>
      </a:lvl4pPr>
      <a:lvl5pPr algn="ctr" rtl="0" eaLnBrk="0" fontAlgn="base" hangingPunct="0">
        <a:spcBef>
          <a:spcPct val="0"/>
        </a:spcBef>
        <a:spcAft>
          <a:spcPct val="0"/>
        </a:spcAft>
        <a:defRPr sz="4800">
          <a:solidFill>
            <a:srgbClr val="6F6E4A"/>
          </a:solidFill>
          <a:latin typeface="Georgia" pitchFamily="18" charset="0"/>
          <a:cs typeface="Arial" pitchFamily="34" charset="0"/>
        </a:defRPr>
      </a:lvl5pPr>
      <a:lvl6pPr marL="457200" algn="ctr" rtl="0" fontAlgn="base">
        <a:spcBef>
          <a:spcPct val="0"/>
        </a:spcBef>
        <a:spcAft>
          <a:spcPct val="0"/>
        </a:spcAft>
        <a:defRPr sz="4800">
          <a:solidFill>
            <a:srgbClr val="6F6E4A"/>
          </a:solidFill>
          <a:latin typeface="Georgia" pitchFamily="18" charset="0"/>
          <a:cs typeface="Arial" pitchFamily="34" charset="0"/>
        </a:defRPr>
      </a:lvl6pPr>
      <a:lvl7pPr marL="914400" algn="ctr" rtl="0" fontAlgn="base">
        <a:spcBef>
          <a:spcPct val="0"/>
        </a:spcBef>
        <a:spcAft>
          <a:spcPct val="0"/>
        </a:spcAft>
        <a:defRPr sz="4800">
          <a:solidFill>
            <a:srgbClr val="6F6E4A"/>
          </a:solidFill>
          <a:latin typeface="Georgia" pitchFamily="18" charset="0"/>
          <a:cs typeface="Arial" pitchFamily="34" charset="0"/>
        </a:defRPr>
      </a:lvl7pPr>
      <a:lvl8pPr marL="1371600" algn="ctr" rtl="0" fontAlgn="base">
        <a:spcBef>
          <a:spcPct val="0"/>
        </a:spcBef>
        <a:spcAft>
          <a:spcPct val="0"/>
        </a:spcAft>
        <a:defRPr sz="4800">
          <a:solidFill>
            <a:srgbClr val="6F6E4A"/>
          </a:solidFill>
          <a:latin typeface="Georgia" pitchFamily="18" charset="0"/>
          <a:cs typeface="Arial" pitchFamily="34" charset="0"/>
        </a:defRPr>
      </a:lvl8pPr>
      <a:lvl9pPr marL="1828800" algn="ctr" rtl="0" fontAlgn="base">
        <a:spcBef>
          <a:spcPct val="0"/>
        </a:spcBef>
        <a:spcAft>
          <a:spcPct val="0"/>
        </a:spcAft>
        <a:defRPr sz="4800">
          <a:solidFill>
            <a:srgbClr val="6F6E4A"/>
          </a:solidFill>
          <a:latin typeface="Georgia" pitchFamily="18" charset="0"/>
          <a:cs typeface="Arial" pitchFamily="34" charset="0"/>
        </a:defRPr>
      </a:lvl9pPr>
    </p:titleStyle>
    <p:bodyStyle>
      <a:lvl1pPr marL="342900" indent="-342900" algn="l" rtl="0" eaLnBrk="0" fontAlgn="base" hangingPunct="0">
        <a:spcBef>
          <a:spcPct val="20000"/>
        </a:spcBef>
        <a:spcAft>
          <a:spcPct val="0"/>
        </a:spcAft>
        <a:buClr>
          <a:schemeClr val="folHlink"/>
        </a:buClr>
        <a:buSzPct val="75000"/>
        <a:buFont typeface="Wingdings" pitchFamily="2" charset="2"/>
        <a:buChar char="p"/>
        <a:defRPr sz="2800">
          <a:solidFill>
            <a:schemeClr val="hlink"/>
          </a:solidFill>
          <a:latin typeface="+mn-lt"/>
          <a:ea typeface="+mn-ea"/>
          <a:cs typeface="+mn-cs"/>
        </a:defRPr>
      </a:lvl1pPr>
      <a:lvl2pPr marL="742950" indent="-285750" algn="l" rtl="0" eaLnBrk="0" fontAlgn="base" hangingPunct="0">
        <a:spcBef>
          <a:spcPct val="20000"/>
        </a:spcBef>
        <a:spcAft>
          <a:spcPct val="0"/>
        </a:spcAft>
        <a:buClr>
          <a:schemeClr val="accent1"/>
        </a:buClr>
        <a:buSzPct val="75000"/>
        <a:buFont typeface="Wingdings" pitchFamily="2" charset="2"/>
        <a:buChar char="n"/>
        <a:defRPr sz="2400">
          <a:solidFill>
            <a:schemeClr val="hlink"/>
          </a:solidFill>
          <a:latin typeface="+mn-lt"/>
          <a:cs typeface="+mn-cs"/>
        </a:defRPr>
      </a:lvl2pPr>
      <a:lvl3pPr marL="1143000" indent="-228600" algn="l" rtl="0" eaLnBrk="0" fontAlgn="base" hangingPunct="0">
        <a:spcBef>
          <a:spcPct val="20000"/>
        </a:spcBef>
        <a:spcAft>
          <a:spcPct val="0"/>
        </a:spcAft>
        <a:buClr>
          <a:schemeClr val="accent2"/>
        </a:buClr>
        <a:buSzPct val="65000"/>
        <a:buFont typeface="Wingdings" pitchFamily="2" charset="2"/>
        <a:buChar char="p"/>
        <a:defRPr sz="2000">
          <a:solidFill>
            <a:schemeClr val="hlink"/>
          </a:solidFill>
          <a:latin typeface="+mn-lt"/>
          <a:cs typeface="+mn-cs"/>
        </a:defRPr>
      </a:lvl3pPr>
      <a:lvl4pPr marL="1600200" indent="-228600" algn="l" rtl="0" eaLnBrk="0" fontAlgn="base" hangingPunct="0">
        <a:spcBef>
          <a:spcPct val="20000"/>
        </a:spcBef>
        <a:spcAft>
          <a:spcPct val="0"/>
        </a:spcAft>
        <a:buClr>
          <a:schemeClr val="bg2"/>
        </a:buClr>
        <a:buFont typeface="Wingdings" pitchFamily="2" charset="2"/>
        <a:buChar char="§"/>
        <a:defRPr>
          <a:solidFill>
            <a:schemeClr val="hlink"/>
          </a:solidFill>
          <a:latin typeface="+mn-lt"/>
          <a:cs typeface="+mn-cs"/>
        </a:defRPr>
      </a:lvl4pPr>
      <a:lvl5pPr marL="2057400" indent="-228600" algn="l" rtl="0" eaLnBrk="0" fontAlgn="base" hangingPunct="0">
        <a:spcBef>
          <a:spcPct val="20000"/>
        </a:spcBef>
        <a:spcAft>
          <a:spcPct val="0"/>
        </a:spcAft>
        <a:buClr>
          <a:schemeClr val="tx2"/>
        </a:buClr>
        <a:buSzPct val="80000"/>
        <a:buFont typeface="Wingdings" pitchFamily="2" charset="2"/>
        <a:buChar char="§"/>
        <a:defRPr>
          <a:solidFill>
            <a:schemeClr val="hlink"/>
          </a:solidFill>
          <a:latin typeface="+mn-lt"/>
          <a:cs typeface="+mn-cs"/>
        </a:defRPr>
      </a:lvl5pPr>
      <a:lvl6pPr marL="2514600" indent="-228600" algn="l" rtl="0" fontAlgn="base">
        <a:spcBef>
          <a:spcPct val="20000"/>
        </a:spcBef>
        <a:spcAft>
          <a:spcPct val="0"/>
        </a:spcAft>
        <a:buClr>
          <a:schemeClr val="tx2"/>
        </a:buClr>
        <a:buSzPct val="80000"/>
        <a:buFont typeface="Wingdings" pitchFamily="2" charset="2"/>
        <a:buChar char="§"/>
        <a:defRPr>
          <a:solidFill>
            <a:schemeClr val="hlink"/>
          </a:solidFill>
          <a:latin typeface="+mn-lt"/>
          <a:cs typeface="+mn-cs"/>
        </a:defRPr>
      </a:lvl6pPr>
      <a:lvl7pPr marL="2971800" indent="-228600" algn="l" rtl="0" fontAlgn="base">
        <a:spcBef>
          <a:spcPct val="20000"/>
        </a:spcBef>
        <a:spcAft>
          <a:spcPct val="0"/>
        </a:spcAft>
        <a:buClr>
          <a:schemeClr val="tx2"/>
        </a:buClr>
        <a:buSzPct val="80000"/>
        <a:buFont typeface="Wingdings" pitchFamily="2" charset="2"/>
        <a:buChar char="§"/>
        <a:defRPr>
          <a:solidFill>
            <a:schemeClr val="hlink"/>
          </a:solidFill>
          <a:latin typeface="+mn-lt"/>
          <a:cs typeface="+mn-cs"/>
        </a:defRPr>
      </a:lvl7pPr>
      <a:lvl8pPr marL="3429000" indent="-228600" algn="l" rtl="0" fontAlgn="base">
        <a:spcBef>
          <a:spcPct val="20000"/>
        </a:spcBef>
        <a:spcAft>
          <a:spcPct val="0"/>
        </a:spcAft>
        <a:buClr>
          <a:schemeClr val="tx2"/>
        </a:buClr>
        <a:buSzPct val="80000"/>
        <a:buFont typeface="Wingdings" pitchFamily="2" charset="2"/>
        <a:buChar char="§"/>
        <a:defRPr>
          <a:solidFill>
            <a:schemeClr val="hlink"/>
          </a:solidFill>
          <a:latin typeface="+mn-lt"/>
          <a:cs typeface="+mn-cs"/>
        </a:defRPr>
      </a:lvl8pPr>
      <a:lvl9pPr marL="3886200" indent="-228600" algn="l" rtl="0" fontAlgn="base">
        <a:spcBef>
          <a:spcPct val="20000"/>
        </a:spcBef>
        <a:spcAft>
          <a:spcPct val="0"/>
        </a:spcAft>
        <a:buClr>
          <a:schemeClr val="tx2"/>
        </a:buClr>
        <a:buSzPct val="80000"/>
        <a:buFont typeface="Wingdings" pitchFamily="2" charset="2"/>
        <a:buChar char="§"/>
        <a:defRPr>
          <a:solidFill>
            <a:schemeClr val="hlink"/>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5"/>
          <p:cNvSpPr>
            <a:spLocks noGrp="1" noChangeArrowheads="1"/>
          </p:cNvSpPr>
          <p:nvPr>
            <p:ph type="ftr" sz="quarter" idx="11"/>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Copyright © 2013 Pearson Education, Inc. publishing as Prentice Hall</a:t>
            </a:r>
          </a:p>
        </p:txBody>
      </p:sp>
      <p:sp>
        <p:nvSpPr>
          <p:cNvPr id="3075" name="Rectangle 6"/>
          <p:cNvSpPr>
            <a:spLocks noGrp="1" noChangeArrowheads="1"/>
          </p:cNvSpPr>
          <p:nvPr>
            <p:ph type="sldNum" sz="quarter" idx="12"/>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5-</a:t>
            </a:r>
            <a:fld id="{EC818BC0-2CA5-4D89-89EC-B0E5DAA99AD5}" type="slidenum">
              <a:rPr lang="en-US"/>
              <a:pPr eaLnBrk="1" hangingPunct="1"/>
              <a:t>1</a:t>
            </a:fld>
            <a:endParaRPr lang="en-US"/>
          </a:p>
        </p:txBody>
      </p:sp>
      <p:sp>
        <p:nvSpPr>
          <p:cNvPr id="3076" name="Rectangle 2"/>
          <p:cNvSpPr>
            <a:spLocks noGrp="1" noChangeArrowheads="1"/>
          </p:cNvSpPr>
          <p:nvPr>
            <p:ph type="ctrTitle"/>
          </p:nvPr>
        </p:nvSpPr>
        <p:spPr/>
        <p:txBody>
          <a:bodyPr/>
          <a:lstStyle/>
          <a:p>
            <a:pPr eaLnBrk="1" hangingPunct="1"/>
            <a:r>
              <a:rPr lang="en-US" sz="6100" b="1" smtClean="0"/>
              <a:t>International Business</a:t>
            </a:r>
            <a:r>
              <a:rPr lang="en-US" smtClean="0"/>
              <a:t/>
            </a:r>
            <a:br>
              <a:rPr lang="en-US" smtClean="0"/>
            </a:br>
            <a:r>
              <a:rPr lang="en-US" sz="4400" smtClean="0"/>
              <a:t>Environments &amp; Operations</a:t>
            </a:r>
          </a:p>
        </p:txBody>
      </p:sp>
      <p:sp>
        <p:nvSpPr>
          <p:cNvPr id="3077" name="Rectangle 3"/>
          <p:cNvSpPr>
            <a:spLocks noGrp="1" noChangeArrowheads="1"/>
          </p:cNvSpPr>
          <p:nvPr>
            <p:ph type="subTitle" idx="1"/>
          </p:nvPr>
        </p:nvSpPr>
        <p:spPr/>
        <p:txBody>
          <a:bodyPr/>
          <a:lstStyle/>
          <a:p>
            <a:pPr eaLnBrk="1" hangingPunct="1"/>
            <a:r>
              <a:rPr lang="en-US" smtClean="0"/>
              <a:t>14e</a:t>
            </a:r>
          </a:p>
          <a:p>
            <a:pPr eaLnBrk="1" hangingPunct="1"/>
            <a:endParaRPr lang="en-US" smtClean="0"/>
          </a:p>
          <a:p>
            <a:pPr eaLnBrk="1" hangingPunct="1"/>
            <a:r>
              <a:rPr lang="en-US" smtClean="0"/>
              <a:t>Daniels </a:t>
            </a:r>
            <a:r>
              <a:rPr lang="en-US" sz="2400" smtClean="0">
                <a:solidFill>
                  <a:schemeClr val="tx2"/>
                </a:solidFill>
              </a:rPr>
              <a:t>●</a:t>
            </a:r>
            <a:r>
              <a:rPr lang="en-US" smtClean="0"/>
              <a:t> Radebaugh </a:t>
            </a:r>
            <a:r>
              <a:rPr lang="en-US" sz="2400" smtClean="0">
                <a:solidFill>
                  <a:schemeClr val="tx2"/>
                </a:solidFill>
              </a:rPr>
              <a:t>●</a:t>
            </a:r>
            <a:r>
              <a:rPr lang="en-US" smtClean="0"/>
              <a:t> Sullivan</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Footer Placeholder 4"/>
          <p:cNvSpPr>
            <a:spLocks noGrp="1"/>
          </p:cNvSpPr>
          <p:nvPr>
            <p:ph type="ftr" sz="quarter" idx="11"/>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Copyright © 2013 Pearson Education, Inc. publishing as Prentice Hall</a:t>
            </a:r>
          </a:p>
        </p:txBody>
      </p:sp>
      <p:sp>
        <p:nvSpPr>
          <p:cNvPr id="12291" name="Slide Number Placeholder 5"/>
          <p:cNvSpPr>
            <a:spLocks noGrp="1"/>
          </p:cNvSpPr>
          <p:nvPr>
            <p:ph type="sldNum" sz="quarter" idx="12"/>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5-</a:t>
            </a:r>
            <a:fld id="{A490A517-384D-4E8A-9BAB-DD0EDDE8F142}" type="slidenum">
              <a:rPr lang="en-US"/>
              <a:pPr eaLnBrk="1" hangingPunct="1"/>
              <a:t>10</a:t>
            </a:fld>
            <a:endParaRPr lang="en-US"/>
          </a:p>
        </p:txBody>
      </p:sp>
      <p:sp>
        <p:nvSpPr>
          <p:cNvPr id="12292" name="Rectangle 2"/>
          <p:cNvSpPr>
            <a:spLocks noGrp="1" noChangeArrowheads="1"/>
          </p:cNvSpPr>
          <p:nvPr>
            <p:ph type="title"/>
          </p:nvPr>
        </p:nvSpPr>
        <p:spPr/>
        <p:txBody>
          <a:bodyPr/>
          <a:lstStyle/>
          <a:p>
            <a:pPr eaLnBrk="1" hangingPunct="1"/>
            <a:r>
              <a:rPr lang="en-US" sz="4400" smtClean="0"/>
              <a:t>Relativism versus Normativism </a:t>
            </a:r>
          </a:p>
        </p:txBody>
      </p:sp>
      <p:sp>
        <p:nvSpPr>
          <p:cNvPr id="12293" name="Rectangle 3"/>
          <p:cNvSpPr>
            <a:spLocks noGrp="1" noChangeArrowheads="1"/>
          </p:cNvSpPr>
          <p:nvPr>
            <p:ph type="body" idx="1"/>
          </p:nvPr>
        </p:nvSpPr>
        <p:spPr/>
        <p:txBody>
          <a:bodyPr/>
          <a:lstStyle/>
          <a:p>
            <a:pPr eaLnBrk="1" hangingPunct="1"/>
            <a:r>
              <a:rPr lang="en-US" smtClean="0"/>
              <a:t>Relativism </a:t>
            </a:r>
          </a:p>
          <a:p>
            <a:pPr lvl="1" eaLnBrk="1" hangingPunct="1"/>
            <a:r>
              <a:rPr lang="en-US" smtClean="0"/>
              <a:t>ethical truths depend on the groups holding them</a:t>
            </a:r>
          </a:p>
          <a:p>
            <a:pPr eaLnBrk="1" hangingPunct="1"/>
            <a:r>
              <a:rPr lang="en-US" smtClean="0"/>
              <a:t>Normativism </a:t>
            </a:r>
          </a:p>
          <a:p>
            <a:pPr lvl="1" eaLnBrk="1" hangingPunct="1"/>
            <a:r>
              <a:rPr lang="en-US" smtClean="0"/>
              <a:t>there are universal standards of behavior that all cultures should follow</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Footer Placeholder 4"/>
          <p:cNvSpPr>
            <a:spLocks noGrp="1"/>
          </p:cNvSpPr>
          <p:nvPr>
            <p:ph type="ftr" sz="quarter" idx="11"/>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Copyright © 2013 Pearson Education, Inc. publishing as Prentice Hall</a:t>
            </a:r>
          </a:p>
        </p:txBody>
      </p:sp>
      <p:sp>
        <p:nvSpPr>
          <p:cNvPr id="13315" name="Slide Number Placeholder 5"/>
          <p:cNvSpPr>
            <a:spLocks noGrp="1"/>
          </p:cNvSpPr>
          <p:nvPr>
            <p:ph type="sldNum" sz="quarter" idx="12"/>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5-</a:t>
            </a:r>
            <a:fld id="{24F18E5B-5620-40BF-93A1-916F46E6A47D}" type="slidenum">
              <a:rPr lang="en-US"/>
              <a:pPr eaLnBrk="1" hangingPunct="1"/>
              <a:t>11</a:t>
            </a:fld>
            <a:endParaRPr lang="en-US"/>
          </a:p>
        </p:txBody>
      </p:sp>
      <p:sp>
        <p:nvSpPr>
          <p:cNvPr id="13316" name="Rectangle 2"/>
          <p:cNvSpPr>
            <a:spLocks noGrp="1" noChangeArrowheads="1"/>
          </p:cNvSpPr>
          <p:nvPr>
            <p:ph type="title"/>
          </p:nvPr>
        </p:nvSpPr>
        <p:spPr/>
        <p:txBody>
          <a:bodyPr/>
          <a:lstStyle/>
          <a:p>
            <a:pPr eaLnBrk="1" hangingPunct="1"/>
            <a:r>
              <a:rPr lang="en-US" sz="4400" smtClean="0"/>
              <a:t>Legal Justification: Pro and Con</a:t>
            </a:r>
          </a:p>
        </p:txBody>
      </p:sp>
      <p:sp>
        <p:nvSpPr>
          <p:cNvPr id="13317" name="Rectangle 3"/>
          <p:cNvSpPr>
            <a:spLocks noGrp="1" noChangeArrowheads="1"/>
          </p:cNvSpPr>
          <p:nvPr>
            <p:ph type="body" idx="1"/>
          </p:nvPr>
        </p:nvSpPr>
        <p:spPr/>
        <p:txBody>
          <a:bodyPr/>
          <a:lstStyle/>
          <a:p>
            <a:pPr eaLnBrk="1" hangingPunct="1"/>
            <a:r>
              <a:rPr lang="en-US" smtClean="0"/>
              <a:t>The law is inadequate because </a:t>
            </a:r>
          </a:p>
          <a:p>
            <a:pPr lvl="1" eaLnBrk="1" hangingPunct="1"/>
            <a:r>
              <a:rPr lang="en-US" smtClean="0"/>
              <a:t>Some things that are unethical are not illegal</a:t>
            </a:r>
          </a:p>
          <a:p>
            <a:pPr lvl="1" eaLnBrk="1" hangingPunct="1"/>
            <a:r>
              <a:rPr lang="en-US" smtClean="0"/>
              <a:t>Laws are slow to develop in emerging areas of concern</a:t>
            </a:r>
          </a:p>
          <a:p>
            <a:pPr lvl="1" eaLnBrk="1" hangingPunct="1"/>
            <a:r>
              <a:rPr lang="en-US" smtClean="0"/>
              <a:t>Laws may be based on imprecisely defined moral concepts</a:t>
            </a:r>
          </a:p>
          <a:p>
            <a:pPr lvl="1" eaLnBrk="1" hangingPunct="1"/>
            <a:r>
              <a:rPr lang="en-US" smtClean="0"/>
              <a:t>The law often needs to undergo scrutiny by the courts</a:t>
            </a:r>
          </a:p>
          <a:p>
            <a:pPr lvl="1" eaLnBrk="1" hangingPunct="1"/>
            <a:r>
              <a:rPr lang="en-US" smtClean="0"/>
              <a:t>The law is not very efficient </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Footer Placeholder 4"/>
          <p:cNvSpPr>
            <a:spLocks noGrp="1"/>
          </p:cNvSpPr>
          <p:nvPr>
            <p:ph type="ftr" sz="quarter" idx="11"/>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Copyright © 2013 Pearson Education, Inc. publishing as Prentice Hall</a:t>
            </a:r>
          </a:p>
        </p:txBody>
      </p:sp>
      <p:sp>
        <p:nvSpPr>
          <p:cNvPr id="14339" name="Slide Number Placeholder 5"/>
          <p:cNvSpPr>
            <a:spLocks noGrp="1"/>
          </p:cNvSpPr>
          <p:nvPr>
            <p:ph type="sldNum" sz="quarter" idx="12"/>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5-</a:t>
            </a:r>
            <a:fld id="{981706F9-92E6-49E0-A7E3-53CC73EAAE3C}" type="slidenum">
              <a:rPr lang="en-US"/>
              <a:pPr eaLnBrk="1" hangingPunct="1"/>
              <a:t>12</a:t>
            </a:fld>
            <a:endParaRPr lang="en-US"/>
          </a:p>
        </p:txBody>
      </p:sp>
      <p:sp>
        <p:nvSpPr>
          <p:cNvPr id="14340" name="Rectangle 2"/>
          <p:cNvSpPr>
            <a:spLocks noGrp="1" noChangeArrowheads="1"/>
          </p:cNvSpPr>
          <p:nvPr>
            <p:ph type="title"/>
          </p:nvPr>
        </p:nvSpPr>
        <p:spPr/>
        <p:txBody>
          <a:bodyPr/>
          <a:lstStyle/>
          <a:p>
            <a:pPr eaLnBrk="1" hangingPunct="1"/>
            <a:r>
              <a:rPr lang="en-US" sz="4400" smtClean="0"/>
              <a:t>Legal Justification: Pro and Con</a:t>
            </a:r>
          </a:p>
        </p:txBody>
      </p:sp>
      <p:sp>
        <p:nvSpPr>
          <p:cNvPr id="14341" name="Rectangle 3"/>
          <p:cNvSpPr>
            <a:spLocks noGrp="1" noChangeArrowheads="1"/>
          </p:cNvSpPr>
          <p:nvPr>
            <p:ph type="body" idx="1"/>
          </p:nvPr>
        </p:nvSpPr>
        <p:spPr/>
        <p:txBody>
          <a:bodyPr/>
          <a:lstStyle/>
          <a:p>
            <a:pPr eaLnBrk="1" hangingPunct="1"/>
            <a:r>
              <a:rPr lang="en-US" smtClean="0"/>
              <a:t>Legal justification is appropriate because</a:t>
            </a:r>
          </a:p>
          <a:p>
            <a:pPr lvl="1" eaLnBrk="1" hangingPunct="1"/>
            <a:r>
              <a:rPr lang="en-US" smtClean="0"/>
              <a:t>The law embodies many of a country’s moral principles</a:t>
            </a:r>
          </a:p>
          <a:p>
            <a:pPr lvl="1" eaLnBrk="1" hangingPunct="1"/>
            <a:r>
              <a:rPr lang="en-US" smtClean="0"/>
              <a:t>The law provides a clearly defined set of rules</a:t>
            </a:r>
          </a:p>
          <a:p>
            <a:pPr lvl="1" eaLnBrk="1" hangingPunct="1"/>
            <a:r>
              <a:rPr lang="en-US" smtClean="0"/>
              <a:t>The law contains enforceable rules that apply to everyone</a:t>
            </a:r>
          </a:p>
          <a:p>
            <a:pPr lvl="1" eaLnBrk="1" hangingPunct="1"/>
            <a:r>
              <a:rPr lang="en-US" smtClean="0"/>
              <a:t>The law reflects careful and wide-ranging discussions</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Footer Placeholder 4"/>
          <p:cNvSpPr>
            <a:spLocks noGrp="1"/>
          </p:cNvSpPr>
          <p:nvPr>
            <p:ph type="ftr" sz="quarter" idx="11"/>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Copyright © 2013 Pearson Education, Inc. publishing as Prentice Hall</a:t>
            </a:r>
          </a:p>
        </p:txBody>
      </p:sp>
      <p:sp>
        <p:nvSpPr>
          <p:cNvPr id="15363" name="Slide Number Placeholder 5"/>
          <p:cNvSpPr>
            <a:spLocks noGrp="1"/>
          </p:cNvSpPr>
          <p:nvPr>
            <p:ph type="sldNum" sz="quarter" idx="12"/>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5-</a:t>
            </a:r>
            <a:fld id="{E4FE04B2-AC7F-4C60-B3B7-6D80E0CA3072}" type="slidenum">
              <a:rPr lang="en-US"/>
              <a:pPr eaLnBrk="1" hangingPunct="1"/>
              <a:t>13</a:t>
            </a:fld>
            <a:endParaRPr lang="en-US"/>
          </a:p>
        </p:txBody>
      </p:sp>
      <p:sp>
        <p:nvSpPr>
          <p:cNvPr id="15364" name="Rectangle 2"/>
          <p:cNvSpPr>
            <a:spLocks noGrp="1" noChangeArrowheads="1"/>
          </p:cNvSpPr>
          <p:nvPr>
            <p:ph type="title"/>
          </p:nvPr>
        </p:nvSpPr>
        <p:spPr/>
        <p:txBody>
          <a:bodyPr/>
          <a:lstStyle/>
          <a:p>
            <a:pPr eaLnBrk="1" hangingPunct="1"/>
            <a:r>
              <a:rPr lang="en-US" smtClean="0"/>
              <a:t>Extraterritoriality</a:t>
            </a:r>
          </a:p>
        </p:txBody>
      </p:sp>
      <p:sp>
        <p:nvSpPr>
          <p:cNvPr id="15365" name="Rectangle 3"/>
          <p:cNvSpPr>
            <a:spLocks noGrp="1" noChangeArrowheads="1"/>
          </p:cNvSpPr>
          <p:nvPr>
            <p:ph type="body" idx="1"/>
          </p:nvPr>
        </p:nvSpPr>
        <p:spPr/>
        <p:txBody>
          <a:bodyPr/>
          <a:lstStyle/>
          <a:p>
            <a:pPr eaLnBrk="1" hangingPunct="1"/>
            <a:r>
              <a:rPr lang="en-US" b="1" smtClean="0"/>
              <a:t>Extraterritoriality</a:t>
            </a:r>
            <a:r>
              <a:rPr lang="en-US" smtClean="0"/>
              <a:t> </a:t>
            </a:r>
          </a:p>
          <a:p>
            <a:pPr lvl="1" eaLnBrk="1" hangingPunct="1"/>
            <a:r>
              <a:rPr lang="en-US" smtClean="0"/>
              <a:t>imposing domestic legal and ethical practices on the foreign subsidiaries of companies headquartered in their jurisdictions</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Footer Placeholder 4"/>
          <p:cNvSpPr>
            <a:spLocks noGrp="1"/>
          </p:cNvSpPr>
          <p:nvPr>
            <p:ph type="ftr" sz="quarter" idx="11"/>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Copyright © 2013 Pearson Education, Inc. publishing as Prentice Hall</a:t>
            </a:r>
          </a:p>
        </p:txBody>
      </p:sp>
      <p:sp>
        <p:nvSpPr>
          <p:cNvPr id="16387" name="Slide Number Placeholder 5"/>
          <p:cNvSpPr>
            <a:spLocks noGrp="1"/>
          </p:cNvSpPr>
          <p:nvPr>
            <p:ph type="sldNum" sz="quarter" idx="12"/>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5-</a:t>
            </a:r>
            <a:fld id="{C46939A0-1FF7-4DA3-8B17-E2353BFC477E}" type="slidenum">
              <a:rPr lang="en-US"/>
              <a:pPr eaLnBrk="1" hangingPunct="1"/>
              <a:t>14</a:t>
            </a:fld>
            <a:endParaRPr lang="en-US"/>
          </a:p>
        </p:txBody>
      </p:sp>
      <p:sp>
        <p:nvSpPr>
          <p:cNvPr id="16388" name="Rectangle 2"/>
          <p:cNvSpPr>
            <a:spLocks noGrp="1" noChangeArrowheads="1"/>
          </p:cNvSpPr>
          <p:nvPr>
            <p:ph type="title"/>
          </p:nvPr>
        </p:nvSpPr>
        <p:spPr/>
        <p:txBody>
          <a:bodyPr/>
          <a:lstStyle/>
          <a:p>
            <a:pPr eaLnBrk="1" hangingPunct="1"/>
            <a:r>
              <a:rPr lang="en-US" smtClean="0"/>
              <a:t>Ethics and Corporate Bribery</a:t>
            </a:r>
          </a:p>
        </p:txBody>
      </p:sp>
      <p:sp>
        <p:nvSpPr>
          <p:cNvPr id="16389" name="Rectangle 3"/>
          <p:cNvSpPr>
            <a:spLocks noGrp="1" noChangeArrowheads="1"/>
          </p:cNvSpPr>
          <p:nvPr>
            <p:ph type="body" idx="1"/>
          </p:nvPr>
        </p:nvSpPr>
        <p:spPr/>
        <p:txBody>
          <a:bodyPr/>
          <a:lstStyle/>
          <a:p>
            <a:pPr eaLnBrk="1" hangingPunct="1"/>
            <a:r>
              <a:rPr lang="en-US" smtClean="0"/>
              <a:t>Regardless of the reasons for not using the law as a starting point for ethical behavior, it remains a good starting point </a:t>
            </a:r>
          </a:p>
          <a:p>
            <a:pPr eaLnBrk="1" hangingPunct="1"/>
            <a:r>
              <a:rPr lang="en-US" smtClean="0"/>
              <a:t>Countries looking for solutions to common problems take similar legal steps</a:t>
            </a:r>
          </a:p>
          <a:p>
            <a:pPr lvl="1" eaLnBrk="1" hangingPunct="1"/>
            <a:r>
              <a:rPr lang="en-US" smtClean="0"/>
              <a:t>Consider</a:t>
            </a:r>
          </a:p>
          <a:p>
            <a:pPr lvl="2" eaLnBrk="1" hangingPunct="1"/>
            <a:r>
              <a:rPr lang="en-US" sz="2400" smtClean="0"/>
              <a:t>activities that affect the well-being of people</a:t>
            </a:r>
          </a:p>
          <a:p>
            <a:pPr lvl="2" eaLnBrk="1" hangingPunct="1"/>
            <a:r>
              <a:rPr lang="en-US" sz="2400" smtClean="0"/>
              <a:t>activities that affect the environment</a:t>
            </a:r>
          </a:p>
          <a:p>
            <a:pPr lvl="1" eaLnBrk="1" hangingPunct="1">
              <a:buFont typeface="Wingdings" pitchFamily="2" charset="2"/>
              <a:buNone/>
            </a:pPr>
            <a:endParaRPr lang="en-US"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Footer Placeholder 4"/>
          <p:cNvSpPr>
            <a:spLocks noGrp="1"/>
          </p:cNvSpPr>
          <p:nvPr>
            <p:ph type="ftr" sz="quarter" idx="11"/>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Copyright © 2013 Pearson Education, Inc. publishing as Prentice Hall</a:t>
            </a:r>
          </a:p>
        </p:txBody>
      </p:sp>
      <p:sp>
        <p:nvSpPr>
          <p:cNvPr id="17411" name="Slide Number Placeholder 5"/>
          <p:cNvSpPr>
            <a:spLocks noGrp="1"/>
          </p:cNvSpPr>
          <p:nvPr>
            <p:ph type="sldNum" sz="quarter" idx="12"/>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5-</a:t>
            </a:r>
            <a:fld id="{2AE2CD17-D026-4F85-BF68-7B950BEF72DE}" type="slidenum">
              <a:rPr lang="en-US"/>
              <a:pPr eaLnBrk="1" hangingPunct="1"/>
              <a:t>15</a:t>
            </a:fld>
            <a:endParaRPr lang="en-US"/>
          </a:p>
        </p:txBody>
      </p:sp>
      <p:sp>
        <p:nvSpPr>
          <p:cNvPr id="17412" name="Rectangle 2"/>
          <p:cNvSpPr>
            <a:spLocks noGrp="1" noChangeArrowheads="1"/>
          </p:cNvSpPr>
          <p:nvPr>
            <p:ph type="title"/>
          </p:nvPr>
        </p:nvSpPr>
        <p:spPr/>
        <p:txBody>
          <a:bodyPr/>
          <a:lstStyle/>
          <a:p>
            <a:pPr eaLnBrk="1" hangingPunct="1"/>
            <a:r>
              <a:rPr lang="en-US" smtClean="0"/>
              <a:t>Corruption and Bribery</a:t>
            </a:r>
          </a:p>
        </p:txBody>
      </p:sp>
      <p:sp>
        <p:nvSpPr>
          <p:cNvPr id="17413" name="Rectangle 3"/>
          <p:cNvSpPr>
            <a:spLocks noGrp="1" noChangeArrowheads="1"/>
          </p:cNvSpPr>
          <p:nvPr>
            <p:ph type="body" idx="1"/>
          </p:nvPr>
        </p:nvSpPr>
        <p:spPr/>
        <p:txBody>
          <a:bodyPr/>
          <a:lstStyle/>
          <a:p>
            <a:pPr eaLnBrk="1" hangingPunct="1"/>
            <a:r>
              <a:rPr lang="en-US" b="1" smtClean="0"/>
              <a:t>Corruption</a:t>
            </a:r>
            <a:r>
              <a:rPr lang="en-US" smtClean="0"/>
              <a:t> </a:t>
            </a:r>
          </a:p>
          <a:p>
            <a:pPr lvl="1" eaLnBrk="1" hangingPunct="1"/>
            <a:r>
              <a:rPr lang="en-US" smtClean="0"/>
              <a:t>the misuse of entrusted power for private gain</a:t>
            </a:r>
          </a:p>
          <a:p>
            <a:pPr eaLnBrk="1" hangingPunct="1"/>
            <a:r>
              <a:rPr lang="en-US" b="1" smtClean="0"/>
              <a:t>Bribes </a:t>
            </a:r>
          </a:p>
          <a:p>
            <a:pPr lvl="1" eaLnBrk="1" hangingPunct="1"/>
            <a:r>
              <a:rPr lang="en-US" smtClean="0"/>
              <a:t>payments or promises to pay cash or anything of value</a:t>
            </a:r>
            <a:endParaRPr lang="en-US" b="1" smtClean="0"/>
          </a:p>
          <a:p>
            <a:pPr lvl="1" eaLnBrk="1" hangingPunct="1"/>
            <a:r>
              <a:rPr lang="en-US" smtClean="0"/>
              <a:t>Occurs </a:t>
            </a:r>
          </a:p>
          <a:p>
            <a:pPr lvl="2" eaLnBrk="1" hangingPunct="1"/>
            <a:r>
              <a:rPr lang="en-US" sz="2400" smtClean="0"/>
              <a:t>to obtain government contracts </a:t>
            </a:r>
          </a:p>
          <a:p>
            <a:pPr lvl="2" eaLnBrk="1" hangingPunct="1"/>
            <a:r>
              <a:rPr lang="en-US" sz="2400" smtClean="0"/>
              <a:t>to get public officials to do what they should be doing anyway</a:t>
            </a:r>
            <a:r>
              <a:rPr lang="en-US" smtClean="0"/>
              <a:t> </a:t>
            </a:r>
          </a:p>
          <a:p>
            <a:pPr eaLnBrk="1" hangingPunct="1"/>
            <a:endParaRPr lang="en-US"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Footer Placeholder 4"/>
          <p:cNvSpPr>
            <a:spLocks noGrp="1"/>
          </p:cNvSpPr>
          <p:nvPr>
            <p:ph type="ftr" sz="quarter" idx="11"/>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Copyright © 2013 Pearson Education, Inc. publishing as Prentice Hall</a:t>
            </a:r>
          </a:p>
        </p:txBody>
      </p:sp>
      <p:sp>
        <p:nvSpPr>
          <p:cNvPr id="18435" name="Slide Number Placeholder 5"/>
          <p:cNvSpPr>
            <a:spLocks noGrp="1"/>
          </p:cNvSpPr>
          <p:nvPr>
            <p:ph type="sldNum" sz="quarter" idx="12"/>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5-</a:t>
            </a:r>
            <a:fld id="{9F49ED06-C4DF-4677-B40C-5E2E11735183}" type="slidenum">
              <a:rPr lang="en-US"/>
              <a:pPr eaLnBrk="1" hangingPunct="1"/>
              <a:t>16</a:t>
            </a:fld>
            <a:endParaRPr lang="en-US"/>
          </a:p>
        </p:txBody>
      </p:sp>
      <p:sp>
        <p:nvSpPr>
          <p:cNvPr id="18436" name="Rectangle 2"/>
          <p:cNvSpPr>
            <a:spLocks noGrp="1" noChangeArrowheads="1"/>
          </p:cNvSpPr>
          <p:nvPr>
            <p:ph type="title"/>
          </p:nvPr>
        </p:nvSpPr>
        <p:spPr/>
        <p:txBody>
          <a:bodyPr/>
          <a:lstStyle/>
          <a:p>
            <a:pPr eaLnBrk="1" hangingPunct="1"/>
            <a:r>
              <a:rPr lang="en-US" smtClean="0"/>
              <a:t>Corruption and Bribery</a:t>
            </a:r>
          </a:p>
        </p:txBody>
      </p:sp>
      <p:sp>
        <p:nvSpPr>
          <p:cNvPr id="18437" name="Rectangle 3"/>
          <p:cNvSpPr>
            <a:spLocks noGrp="1" noChangeArrowheads="1"/>
          </p:cNvSpPr>
          <p:nvPr>
            <p:ph type="body" idx="1"/>
          </p:nvPr>
        </p:nvSpPr>
        <p:spPr/>
        <p:txBody>
          <a:bodyPr/>
          <a:lstStyle/>
          <a:p>
            <a:pPr algn="ctr" eaLnBrk="1" hangingPunct="1">
              <a:buFont typeface="Wingdings" pitchFamily="2" charset="2"/>
              <a:buNone/>
            </a:pPr>
            <a:r>
              <a:rPr lang="en-US" sz="1800" smtClean="0"/>
              <a:t>Where Bribes Are Business As Usual</a:t>
            </a:r>
          </a:p>
          <a:p>
            <a:pPr algn="ctr" eaLnBrk="1" hangingPunct="1">
              <a:buFont typeface="Wingdings" pitchFamily="2" charset="2"/>
              <a:buNone/>
            </a:pPr>
            <a:endParaRPr lang="en-US" sz="1800" smtClean="0"/>
          </a:p>
          <a:p>
            <a:pPr algn="ctr" eaLnBrk="1" hangingPunct="1">
              <a:buFont typeface="Wingdings" pitchFamily="2" charset="2"/>
              <a:buNone/>
            </a:pPr>
            <a:endParaRPr lang="en-US" sz="1800" smtClean="0"/>
          </a:p>
        </p:txBody>
      </p:sp>
      <p:pic>
        <p:nvPicPr>
          <p:cNvPr id="1843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2333625"/>
            <a:ext cx="8229600" cy="2190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Footer Placeholder 4"/>
          <p:cNvSpPr>
            <a:spLocks noGrp="1"/>
          </p:cNvSpPr>
          <p:nvPr>
            <p:ph type="ftr" sz="quarter" idx="11"/>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Copyright © 2013 Pearson Education, Inc. publishing as Prentice Hall</a:t>
            </a:r>
          </a:p>
        </p:txBody>
      </p:sp>
      <p:sp>
        <p:nvSpPr>
          <p:cNvPr id="19459" name="Slide Number Placeholder 5"/>
          <p:cNvSpPr>
            <a:spLocks noGrp="1"/>
          </p:cNvSpPr>
          <p:nvPr>
            <p:ph type="sldNum" sz="quarter" idx="12"/>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5-</a:t>
            </a:r>
            <a:fld id="{A275985E-F219-432E-9497-4DA4A50FCEE5}" type="slidenum">
              <a:rPr lang="en-US"/>
              <a:pPr eaLnBrk="1" hangingPunct="1"/>
              <a:t>17</a:t>
            </a:fld>
            <a:endParaRPr lang="en-US"/>
          </a:p>
        </p:txBody>
      </p:sp>
      <p:sp>
        <p:nvSpPr>
          <p:cNvPr id="19460" name="Rectangle 2"/>
          <p:cNvSpPr>
            <a:spLocks noGrp="1" noChangeArrowheads="1"/>
          </p:cNvSpPr>
          <p:nvPr>
            <p:ph type="title"/>
          </p:nvPr>
        </p:nvSpPr>
        <p:spPr/>
        <p:txBody>
          <a:bodyPr/>
          <a:lstStyle/>
          <a:p>
            <a:pPr eaLnBrk="1" hangingPunct="1"/>
            <a:r>
              <a:rPr lang="en-US" smtClean="0"/>
              <a:t>Corruption and Bribery</a:t>
            </a:r>
          </a:p>
        </p:txBody>
      </p:sp>
      <p:sp>
        <p:nvSpPr>
          <p:cNvPr id="19461" name="Rectangle 3"/>
          <p:cNvSpPr>
            <a:spLocks noGrp="1" noChangeArrowheads="1"/>
          </p:cNvSpPr>
          <p:nvPr>
            <p:ph type="body" idx="1"/>
          </p:nvPr>
        </p:nvSpPr>
        <p:spPr/>
        <p:txBody>
          <a:bodyPr/>
          <a:lstStyle/>
          <a:p>
            <a:pPr eaLnBrk="1" hangingPunct="1">
              <a:lnSpc>
                <a:spcPct val="90000"/>
              </a:lnSpc>
            </a:pPr>
            <a:r>
              <a:rPr lang="en-US" smtClean="0"/>
              <a:t>International accords to stop bribery</a:t>
            </a:r>
            <a:r>
              <a:rPr lang="en-US" sz="2400" smtClean="0"/>
              <a:t> </a:t>
            </a:r>
          </a:p>
          <a:p>
            <a:pPr lvl="1" eaLnBrk="1" hangingPunct="1">
              <a:lnSpc>
                <a:spcPct val="90000"/>
              </a:lnSpc>
            </a:pPr>
            <a:r>
              <a:rPr lang="en-US" smtClean="0"/>
              <a:t>OECD Anti-Bribery Convention</a:t>
            </a:r>
          </a:p>
          <a:p>
            <a:pPr lvl="1" eaLnBrk="1" hangingPunct="1">
              <a:lnSpc>
                <a:spcPct val="90000"/>
              </a:lnSpc>
            </a:pPr>
            <a:r>
              <a:rPr lang="en-US" smtClean="0"/>
              <a:t>ICC code of rules</a:t>
            </a:r>
          </a:p>
          <a:p>
            <a:pPr lvl="1" eaLnBrk="1" hangingPunct="1">
              <a:lnSpc>
                <a:spcPct val="90000"/>
              </a:lnSpc>
            </a:pPr>
            <a:r>
              <a:rPr lang="en-US" smtClean="0"/>
              <a:t>UN Convention against Corruption</a:t>
            </a:r>
            <a:r>
              <a:rPr lang="en-US" sz="2000" smtClean="0"/>
              <a:t> </a:t>
            </a:r>
          </a:p>
          <a:p>
            <a:pPr eaLnBrk="1" hangingPunct="1">
              <a:lnSpc>
                <a:spcPct val="90000"/>
              </a:lnSpc>
            </a:pPr>
            <a:r>
              <a:rPr lang="en-US" smtClean="0"/>
              <a:t>Regional initiatives include</a:t>
            </a:r>
          </a:p>
          <a:p>
            <a:pPr lvl="1" eaLnBrk="1" hangingPunct="1">
              <a:lnSpc>
                <a:spcPct val="90000"/>
              </a:lnSpc>
            </a:pPr>
            <a:r>
              <a:rPr lang="en-US" smtClean="0"/>
              <a:t>EU efforts</a:t>
            </a:r>
          </a:p>
          <a:p>
            <a:pPr lvl="1" eaLnBrk="1" hangingPunct="1">
              <a:lnSpc>
                <a:spcPct val="90000"/>
              </a:lnSpc>
            </a:pPr>
            <a:r>
              <a:rPr lang="en-US" smtClean="0"/>
              <a:t>U.S. Foreign Corrupt Practices Act and Sarbanes-Oxley legislation</a:t>
            </a:r>
          </a:p>
          <a:p>
            <a:pPr eaLnBrk="1" hangingPunct="1">
              <a:lnSpc>
                <a:spcPct val="90000"/>
              </a:lnSpc>
            </a:pPr>
            <a:r>
              <a:rPr lang="en-US" sz="2400" smtClean="0"/>
              <a:t> </a:t>
            </a:r>
            <a:r>
              <a:rPr lang="en-US" smtClean="0"/>
              <a:t>Industry initiatives</a:t>
            </a:r>
            <a:r>
              <a:rPr lang="en-US" sz="2400" smtClean="0"/>
              <a:t> </a:t>
            </a:r>
            <a:r>
              <a:rPr lang="en-US" smtClean="0"/>
              <a:t>include</a:t>
            </a:r>
          </a:p>
          <a:p>
            <a:pPr lvl="1" eaLnBrk="1" hangingPunct="1">
              <a:lnSpc>
                <a:spcPct val="90000"/>
              </a:lnSpc>
            </a:pPr>
            <a:r>
              <a:rPr lang="en-US" smtClean="0"/>
              <a:t>2005 World Economic Forum zero tolerance pact</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Footer Placeholder 4"/>
          <p:cNvSpPr>
            <a:spLocks noGrp="1"/>
          </p:cNvSpPr>
          <p:nvPr>
            <p:ph type="ftr" sz="quarter" idx="11"/>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Copyright © 2013 Pearson Education, Inc. publishing as Prentice Hall</a:t>
            </a:r>
          </a:p>
        </p:txBody>
      </p:sp>
      <p:sp>
        <p:nvSpPr>
          <p:cNvPr id="20483" name="Slide Number Placeholder 5"/>
          <p:cNvSpPr>
            <a:spLocks noGrp="1"/>
          </p:cNvSpPr>
          <p:nvPr>
            <p:ph type="sldNum" sz="quarter" idx="12"/>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5-</a:t>
            </a:r>
            <a:fld id="{FD7E201F-DD7D-4401-9411-E1C48BC39CDE}" type="slidenum">
              <a:rPr lang="en-US"/>
              <a:pPr eaLnBrk="1" hangingPunct="1"/>
              <a:t>18</a:t>
            </a:fld>
            <a:endParaRPr lang="en-US"/>
          </a:p>
        </p:txBody>
      </p:sp>
      <p:sp>
        <p:nvSpPr>
          <p:cNvPr id="20484" name="Rectangle 2"/>
          <p:cNvSpPr>
            <a:spLocks noGrp="1" noChangeArrowheads="1"/>
          </p:cNvSpPr>
          <p:nvPr>
            <p:ph type="title"/>
          </p:nvPr>
        </p:nvSpPr>
        <p:spPr/>
        <p:txBody>
          <a:bodyPr/>
          <a:lstStyle/>
          <a:p>
            <a:pPr eaLnBrk="1" hangingPunct="1"/>
            <a:r>
              <a:rPr lang="en-US" smtClean="0"/>
              <a:t>Ethics and the Environment</a:t>
            </a:r>
          </a:p>
        </p:txBody>
      </p:sp>
      <p:sp>
        <p:nvSpPr>
          <p:cNvPr id="20485" name="Rectangle 3"/>
          <p:cNvSpPr>
            <a:spLocks noGrp="1" noChangeArrowheads="1"/>
          </p:cNvSpPr>
          <p:nvPr>
            <p:ph type="body" idx="1"/>
          </p:nvPr>
        </p:nvSpPr>
        <p:spPr/>
        <p:txBody>
          <a:bodyPr/>
          <a:lstStyle/>
          <a:p>
            <a:pPr eaLnBrk="1" hangingPunct="1">
              <a:buFont typeface="Wingdings" pitchFamily="2" charset="2"/>
              <a:buNone/>
            </a:pPr>
            <a:r>
              <a:rPr lang="en-US" b="1" smtClean="0"/>
              <a:t>	Learning Objective 3: </a:t>
            </a:r>
          </a:p>
          <a:p>
            <a:pPr eaLnBrk="1" hangingPunct="1">
              <a:buFont typeface="Wingdings" pitchFamily="2" charset="2"/>
              <a:buNone/>
            </a:pPr>
            <a:r>
              <a:rPr lang="en-US" smtClean="0"/>
              <a:t>	To discuss the importance of social responsibility when operating internationally, especially in the areas of sustainability</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Footer Placeholder 4"/>
          <p:cNvSpPr>
            <a:spLocks noGrp="1"/>
          </p:cNvSpPr>
          <p:nvPr>
            <p:ph type="ftr" sz="quarter" idx="11"/>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Copyright © 2013 Pearson Education, Inc. publishing as Prentice Hall</a:t>
            </a:r>
          </a:p>
        </p:txBody>
      </p:sp>
      <p:sp>
        <p:nvSpPr>
          <p:cNvPr id="21507" name="Slide Number Placeholder 5"/>
          <p:cNvSpPr>
            <a:spLocks noGrp="1"/>
          </p:cNvSpPr>
          <p:nvPr>
            <p:ph type="sldNum" sz="quarter" idx="12"/>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5-</a:t>
            </a:r>
            <a:fld id="{FA46E3BD-48BC-4808-A515-A846E27A7916}" type="slidenum">
              <a:rPr lang="en-US"/>
              <a:pPr eaLnBrk="1" hangingPunct="1"/>
              <a:t>19</a:t>
            </a:fld>
            <a:endParaRPr lang="en-US"/>
          </a:p>
        </p:txBody>
      </p:sp>
      <p:sp>
        <p:nvSpPr>
          <p:cNvPr id="21508" name="Rectangle 2"/>
          <p:cNvSpPr>
            <a:spLocks noGrp="1" noChangeArrowheads="1"/>
          </p:cNvSpPr>
          <p:nvPr>
            <p:ph type="title"/>
          </p:nvPr>
        </p:nvSpPr>
        <p:spPr/>
        <p:txBody>
          <a:bodyPr/>
          <a:lstStyle/>
          <a:p>
            <a:pPr eaLnBrk="1" hangingPunct="1"/>
            <a:r>
              <a:rPr lang="en-US" smtClean="0"/>
              <a:t>Ethics and the Environment</a:t>
            </a:r>
          </a:p>
        </p:txBody>
      </p:sp>
      <p:sp>
        <p:nvSpPr>
          <p:cNvPr id="21509" name="Rectangle 3"/>
          <p:cNvSpPr>
            <a:spLocks noGrp="1" noChangeArrowheads="1"/>
          </p:cNvSpPr>
          <p:nvPr>
            <p:ph type="body" idx="1"/>
          </p:nvPr>
        </p:nvSpPr>
        <p:spPr/>
        <p:txBody>
          <a:bodyPr/>
          <a:lstStyle/>
          <a:p>
            <a:pPr eaLnBrk="1" hangingPunct="1"/>
            <a:r>
              <a:rPr lang="en-US" smtClean="0"/>
              <a:t>Companies compromise the environment </a:t>
            </a:r>
          </a:p>
          <a:p>
            <a:pPr lvl="1" eaLnBrk="1" hangingPunct="1"/>
            <a:r>
              <a:rPr lang="en-US" smtClean="0"/>
              <a:t>contamination of air, soil, or water during manufacturing</a:t>
            </a:r>
          </a:p>
          <a:p>
            <a:pPr lvl="1" eaLnBrk="1" hangingPunct="1"/>
            <a:r>
              <a:rPr lang="en-US" smtClean="0"/>
              <a:t>producing products that emit fossil-fuel contaminants </a:t>
            </a:r>
          </a:p>
          <a:p>
            <a:pPr eaLnBrk="1" hangingPunct="1"/>
            <a:r>
              <a:rPr lang="en-US" smtClean="0"/>
              <a:t>Effect of natural resource extraction</a:t>
            </a:r>
          </a:p>
          <a:p>
            <a:pPr lvl="1" eaLnBrk="1" hangingPunct="1"/>
            <a:r>
              <a:rPr lang="en-US" smtClean="0"/>
              <a:t>renewable versus non-renewable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5"/>
          <p:cNvSpPr>
            <a:spLocks noGrp="1" noChangeArrowheads="1"/>
          </p:cNvSpPr>
          <p:nvPr>
            <p:ph type="ftr" sz="quarter" idx="11"/>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Copyright © 2013 Pearson Education, Inc. publishing as Prentice Hall</a:t>
            </a:r>
          </a:p>
        </p:txBody>
      </p:sp>
      <p:sp>
        <p:nvSpPr>
          <p:cNvPr id="4099" name="Rectangle 6"/>
          <p:cNvSpPr>
            <a:spLocks noGrp="1" noChangeArrowheads="1"/>
          </p:cNvSpPr>
          <p:nvPr>
            <p:ph type="sldNum" sz="quarter" idx="12"/>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5-</a:t>
            </a:r>
            <a:fld id="{86BA965A-C4F4-48BA-BD14-5BD809B6C699}" type="slidenum">
              <a:rPr lang="en-US"/>
              <a:pPr eaLnBrk="1" hangingPunct="1"/>
              <a:t>2</a:t>
            </a:fld>
            <a:endParaRPr lang="en-US"/>
          </a:p>
        </p:txBody>
      </p:sp>
      <p:sp>
        <p:nvSpPr>
          <p:cNvPr id="4100" name="Rectangle 2"/>
          <p:cNvSpPr>
            <a:spLocks noGrp="1" noChangeArrowheads="1"/>
          </p:cNvSpPr>
          <p:nvPr>
            <p:ph type="ctrTitle"/>
          </p:nvPr>
        </p:nvSpPr>
        <p:spPr/>
        <p:txBody>
          <a:bodyPr/>
          <a:lstStyle/>
          <a:p>
            <a:pPr eaLnBrk="1" hangingPunct="1"/>
            <a:r>
              <a:rPr lang="en-US" sz="6100" b="1" smtClean="0"/>
              <a:t>Chapter 5</a:t>
            </a:r>
          </a:p>
        </p:txBody>
      </p:sp>
      <p:sp>
        <p:nvSpPr>
          <p:cNvPr id="4101" name="Rectangle 3"/>
          <p:cNvSpPr>
            <a:spLocks noGrp="1" noChangeArrowheads="1"/>
          </p:cNvSpPr>
          <p:nvPr>
            <p:ph type="subTitle" idx="1"/>
          </p:nvPr>
        </p:nvSpPr>
        <p:spPr/>
        <p:txBody>
          <a:bodyPr/>
          <a:lstStyle/>
          <a:p>
            <a:pPr eaLnBrk="1" hangingPunct="1"/>
            <a:r>
              <a:rPr lang="en-US" sz="4400" smtClean="0"/>
              <a:t>Globalization </a:t>
            </a:r>
          </a:p>
          <a:p>
            <a:pPr eaLnBrk="1" hangingPunct="1"/>
            <a:r>
              <a:rPr lang="en-US" sz="4400" smtClean="0"/>
              <a:t>and Society</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Footer Placeholder 4"/>
          <p:cNvSpPr>
            <a:spLocks noGrp="1"/>
          </p:cNvSpPr>
          <p:nvPr>
            <p:ph type="ftr" sz="quarter" idx="11"/>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Copyright © 2013 Pearson Education, Inc. publishing as Prentice Hall</a:t>
            </a:r>
          </a:p>
        </p:txBody>
      </p:sp>
      <p:sp>
        <p:nvSpPr>
          <p:cNvPr id="22531" name="Slide Number Placeholder 5"/>
          <p:cNvSpPr>
            <a:spLocks noGrp="1"/>
          </p:cNvSpPr>
          <p:nvPr>
            <p:ph type="sldNum" sz="quarter" idx="12"/>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5-</a:t>
            </a:r>
            <a:fld id="{05F5A9EA-BD19-4544-8997-F576CFA48FAC}" type="slidenum">
              <a:rPr lang="en-US"/>
              <a:pPr eaLnBrk="1" hangingPunct="1"/>
              <a:t>20</a:t>
            </a:fld>
            <a:endParaRPr lang="en-US"/>
          </a:p>
        </p:txBody>
      </p:sp>
      <p:sp>
        <p:nvSpPr>
          <p:cNvPr id="22532" name="Rectangle 2"/>
          <p:cNvSpPr>
            <a:spLocks noGrp="1" noChangeArrowheads="1"/>
          </p:cNvSpPr>
          <p:nvPr>
            <p:ph type="title"/>
          </p:nvPr>
        </p:nvSpPr>
        <p:spPr/>
        <p:txBody>
          <a:bodyPr/>
          <a:lstStyle/>
          <a:p>
            <a:pPr eaLnBrk="1" hangingPunct="1"/>
            <a:r>
              <a:rPr lang="en-US" smtClean="0"/>
              <a:t>What is Sustainability?</a:t>
            </a:r>
          </a:p>
        </p:txBody>
      </p:sp>
      <p:sp>
        <p:nvSpPr>
          <p:cNvPr id="22533" name="Rectangle 3"/>
          <p:cNvSpPr>
            <a:spLocks noGrp="1" noChangeArrowheads="1"/>
          </p:cNvSpPr>
          <p:nvPr>
            <p:ph type="body" idx="1"/>
          </p:nvPr>
        </p:nvSpPr>
        <p:spPr/>
        <p:txBody>
          <a:bodyPr/>
          <a:lstStyle/>
          <a:p>
            <a:pPr eaLnBrk="1" hangingPunct="1"/>
            <a:r>
              <a:rPr lang="en-US" b="1" smtClean="0"/>
              <a:t>Sustainability </a:t>
            </a:r>
            <a:r>
              <a:rPr lang="en-US" smtClean="0"/>
              <a:t> </a:t>
            </a:r>
          </a:p>
          <a:p>
            <a:pPr lvl="1" eaLnBrk="1" hangingPunct="1"/>
            <a:r>
              <a:rPr lang="en-US" smtClean="0"/>
              <a:t>meeting the needs of the present without compromising the ability of future generations to meet their own needs</a:t>
            </a:r>
          </a:p>
          <a:p>
            <a:pPr eaLnBrk="1" hangingPunct="1"/>
            <a:r>
              <a:rPr lang="en-US" smtClean="0"/>
              <a:t>Is sustainability good business practice?</a:t>
            </a:r>
          </a:p>
          <a:p>
            <a:pPr lvl="1" eaLnBrk="1" hangingPunct="1"/>
            <a:r>
              <a:rPr lang="en-US" smtClean="0"/>
              <a:t>yes</a:t>
            </a:r>
            <a:endParaRPr lang="en-US" b="1"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Footer Placeholder 4"/>
          <p:cNvSpPr>
            <a:spLocks noGrp="1"/>
          </p:cNvSpPr>
          <p:nvPr>
            <p:ph type="ftr" sz="quarter" idx="11"/>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Copyright © 2013 Pearson Education, Inc. publishing as Prentice Hall</a:t>
            </a:r>
          </a:p>
        </p:txBody>
      </p:sp>
      <p:sp>
        <p:nvSpPr>
          <p:cNvPr id="23555" name="Slide Number Placeholder 5"/>
          <p:cNvSpPr>
            <a:spLocks noGrp="1"/>
          </p:cNvSpPr>
          <p:nvPr>
            <p:ph type="sldNum" sz="quarter" idx="12"/>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5-</a:t>
            </a:r>
            <a:fld id="{6B89350C-A9A0-4A61-9692-F2126035B4D8}" type="slidenum">
              <a:rPr lang="en-US"/>
              <a:pPr eaLnBrk="1" hangingPunct="1"/>
              <a:t>21</a:t>
            </a:fld>
            <a:endParaRPr lang="en-US"/>
          </a:p>
        </p:txBody>
      </p:sp>
      <p:sp>
        <p:nvSpPr>
          <p:cNvPr id="23556" name="Rectangle 2"/>
          <p:cNvSpPr>
            <a:spLocks noGrp="1" noChangeArrowheads="1"/>
          </p:cNvSpPr>
          <p:nvPr>
            <p:ph type="title"/>
          </p:nvPr>
        </p:nvSpPr>
        <p:spPr/>
        <p:txBody>
          <a:bodyPr/>
          <a:lstStyle/>
          <a:p>
            <a:pPr eaLnBrk="1" hangingPunct="1"/>
            <a:r>
              <a:rPr lang="en-US" sz="4400" smtClean="0"/>
              <a:t>Global Warming, Kyoto Protocol</a:t>
            </a:r>
          </a:p>
        </p:txBody>
      </p:sp>
      <p:sp>
        <p:nvSpPr>
          <p:cNvPr id="23557" name="Rectangle 3"/>
          <p:cNvSpPr>
            <a:spLocks noGrp="1" noChangeArrowheads="1"/>
          </p:cNvSpPr>
          <p:nvPr>
            <p:ph type="body" idx="1"/>
          </p:nvPr>
        </p:nvSpPr>
        <p:spPr/>
        <p:txBody>
          <a:bodyPr/>
          <a:lstStyle/>
          <a:p>
            <a:pPr eaLnBrk="1" hangingPunct="1"/>
            <a:r>
              <a:rPr lang="en-US" b="1" smtClean="0"/>
              <a:t>Kyoto Protocol</a:t>
            </a:r>
            <a:r>
              <a:rPr lang="en-US" smtClean="0"/>
              <a:t> (1997) </a:t>
            </a:r>
          </a:p>
          <a:p>
            <a:pPr lvl="1" eaLnBrk="1" hangingPunct="1"/>
            <a:r>
              <a:rPr lang="en-US" smtClean="0"/>
              <a:t>signed to require countries to cut greenhouse gas emissions to 5.2% below 1990 levels between 2008 and 2012</a:t>
            </a:r>
          </a:p>
          <a:p>
            <a:pPr eaLnBrk="1" hangingPunct="1"/>
            <a:r>
              <a:rPr lang="en-US" smtClean="0"/>
              <a:t>Some countries have adopted stricter requirements</a:t>
            </a:r>
          </a:p>
          <a:p>
            <a:pPr lvl="1" eaLnBrk="1" hangingPunct="1"/>
            <a:r>
              <a:rPr lang="en-US" smtClean="0"/>
              <a:t>others have not ratified the agreement including</a:t>
            </a:r>
          </a:p>
          <a:p>
            <a:pPr lvl="2" eaLnBrk="1" hangingPunct="1"/>
            <a:r>
              <a:rPr lang="en-US" sz="2400" smtClean="0"/>
              <a:t>the U.S., China, India  </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Footer Placeholder 4"/>
          <p:cNvSpPr>
            <a:spLocks noGrp="1"/>
          </p:cNvSpPr>
          <p:nvPr>
            <p:ph type="ftr" sz="quarter" idx="11"/>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Copyright © 2013 Pearson Education, Inc. publishing as Prentice Hall</a:t>
            </a:r>
          </a:p>
        </p:txBody>
      </p:sp>
      <p:sp>
        <p:nvSpPr>
          <p:cNvPr id="24579" name="Slide Number Placeholder 5"/>
          <p:cNvSpPr>
            <a:spLocks noGrp="1"/>
          </p:cNvSpPr>
          <p:nvPr>
            <p:ph type="sldNum" sz="quarter" idx="12"/>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5-</a:t>
            </a:r>
            <a:fld id="{47680679-5C40-4224-99BD-1B6A5679305C}" type="slidenum">
              <a:rPr lang="en-US"/>
              <a:pPr eaLnBrk="1" hangingPunct="1"/>
              <a:t>22</a:t>
            </a:fld>
            <a:endParaRPr lang="en-US"/>
          </a:p>
        </p:txBody>
      </p:sp>
      <p:sp>
        <p:nvSpPr>
          <p:cNvPr id="24580" name="Rectangle 2"/>
          <p:cNvSpPr>
            <a:spLocks noGrp="1" noChangeArrowheads="1"/>
          </p:cNvSpPr>
          <p:nvPr>
            <p:ph type="title"/>
          </p:nvPr>
        </p:nvSpPr>
        <p:spPr/>
        <p:txBody>
          <a:bodyPr/>
          <a:lstStyle/>
          <a:p>
            <a:pPr eaLnBrk="1" hangingPunct="1"/>
            <a:r>
              <a:rPr lang="en-US" sz="4400" smtClean="0"/>
              <a:t>Ethical Dilemmas and </a:t>
            </a:r>
            <a:br>
              <a:rPr lang="en-US" sz="4400" smtClean="0"/>
            </a:br>
            <a:r>
              <a:rPr lang="en-US" sz="4400" smtClean="0"/>
              <a:t>Other Business Practices</a:t>
            </a:r>
          </a:p>
        </p:txBody>
      </p:sp>
      <p:sp>
        <p:nvSpPr>
          <p:cNvPr id="24581" name="Rectangle 3"/>
          <p:cNvSpPr>
            <a:spLocks noGrp="1" noChangeArrowheads="1"/>
          </p:cNvSpPr>
          <p:nvPr>
            <p:ph type="body" idx="1"/>
          </p:nvPr>
        </p:nvSpPr>
        <p:spPr/>
        <p:txBody>
          <a:bodyPr/>
          <a:lstStyle/>
          <a:p>
            <a:pPr eaLnBrk="1" hangingPunct="1">
              <a:buFont typeface="Wingdings" pitchFamily="2" charset="2"/>
              <a:buNone/>
            </a:pPr>
            <a:r>
              <a:rPr lang="en-US" b="1" smtClean="0"/>
              <a:t>	Learning Objective 4:</a:t>
            </a:r>
          </a:p>
          <a:p>
            <a:pPr eaLnBrk="1" hangingPunct="1">
              <a:buFont typeface="Wingdings" pitchFamily="2" charset="2"/>
              <a:buNone/>
            </a:pPr>
            <a:r>
              <a:rPr lang="en-US" smtClean="0"/>
              <a:t>	To discuss some key issues in the social activities and consequences of globalized business</a:t>
            </a:r>
            <a:r>
              <a:rPr lang="en-US" b="1" smtClean="0"/>
              <a:t> </a:t>
            </a:r>
          </a:p>
          <a:p>
            <a:pPr eaLnBrk="1" hangingPunct="1"/>
            <a:endParaRPr lang="en-US" b="1"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Footer Placeholder 4"/>
          <p:cNvSpPr>
            <a:spLocks noGrp="1"/>
          </p:cNvSpPr>
          <p:nvPr>
            <p:ph type="ftr" sz="quarter" idx="11"/>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Copyright © 2013 Pearson Education, Inc. publishing as Prentice Hall</a:t>
            </a:r>
          </a:p>
        </p:txBody>
      </p:sp>
      <p:sp>
        <p:nvSpPr>
          <p:cNvPr id="25603" name="Slide Number Placeholder 5"/>
          <p:cNvSpPr>
            <a:spLocks noGrp="1"/>
          </p:cNvSpPr>
          <p:nvPr>
            <p:ph type="sldNum" sz="quarter" idx="12"/>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5-</a:t>
            </a:r>
            <a:fld id="{6AD990AD-B526-4599-8F71-2B9822D225B0}" type="slidenum">
              <a:rPr lang="en-US"/>
              <a:pPr eaLnBrk="1" hangingPunct="1"/>
              <a:t>23</a:t>
            </a:fld>
            <a:endParaRPr lang="en-US"/>
          </a:p>
        </p:txBody>
      </p:sp>
      <p:sp>
        <p:nvSpPr>
          <p:cNvPr id="25604" name="Rectangle 2"/>
          <p:cNvSpPr>
            <a:spLocks noGrp="1" noChangeArrowheads="1"/>
          </p:cNvSpPr>
          <p:nvPr>
            <p:ph type="title"/>
          </p:nvPr>
        </p:nvSpPr>
        <p:spPr/>
        <p:txBody>
          <a:bodyPr/>
          <a:lstStyle/>
          <a:p>
            <a:pPr eaLnBrk="1" hangingPunct="1"/>
            <a:r>
              <a:rPr lang="en-US" sz="4400" smtClean="0"/>
              <a:t>Ethical Dilemmas in the Pharmaceutical Industry</a:t>
            </a:r>
          </a:p>
        </p:txBody>
      </p:sp>
      <p:sp>
        <p:nvSpPr>
          <p:cNvPr id="25605" name="Rectangle 3"/>
          <p:cNvSpPr>
            <a:spLocks noGrp="1" noChangeArrowheads="1"/>
          </p:cNvSpPr>
          <p:nvPr>
            <p:ph type="body" idx="1"/>
          </p:nvPr>
        </p:nvSpPr>
        <p:spPr/>
        <p:txBody>
          <a:bodyPr/>
          <a:lstStyle/>
          <a:p>
            <a:pPr eaLnBrk="1" hangingPunct="1"/>
            <a:r>
              <a:rPr lang="en-US" smtClean="0"/>
              <a:t>Tiered pricing and other price-related issues</a:t>
            </a:r>
          </a:p>
          <a:p>
            <a:pPr lvl="1" eaLnBrk="1" hangingPunct="1"/>
            <a:r>
              <a:rPr lang="en-US" smtClean="0"/>
              <a:t>reverse engineering </a:t>
            </a:r>
          </a:p>
          <a:p>
            <a:pPr eaLnBrk="1" hangingPunct="1"/>
            <a:r>
              <a:rPr lang="en-US" smtClean="0"/>
              <a:t>WTO Agreement on Trade-Related Aspects of Intellectual Property Rights (TRIPS)</a:t>
            </a:r>
          </a:p>
          <a:p>
            <a:pPr lvl="1" eaLnBrk="1" hangingPunct="1"/>
            <a:r>
              <a:rPr lang="en-US" smtClean="0"/>
              <a:t>generic drugs</a:t>
            </a:r>
          </a:p>
          <a:p>
            <a:pPr eaLnBrk="1" hangingPunct="1"/>
            <a:r>
              <a:rPr lang="en-US" smtClean="0"/>
              <a:t>R&amp;D and the Bottom Line</a:t>
            </a:r>
          </a:p>
          <a:p>
            <a:pPr lvl="1" eaLnBrk="1" hangingPunct="1"/>
            <a:r>
              <a:rPr lang="en-US" smtClean="0"/>
              <a:t>India</a:t>
            </a:r>
          </a:p>
          <a:p>
            <a:pPr eaLnBrk="1" hangingPunct="1"/>
            <a:endParaRPr lang="en-US"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Footer Placeholder 4"/>
          <p:cNvSpPr>
            <a:spLocks noGrp="1"/>
          </p:cNvSpPr>
          <p:nvPr>
            <p:ph type="ftr" sz="quarter" idx="11"/>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Copyright © 2013 Pearson Education, Inc. publishing as Prentice Hall</a:t>
            </a:r>
          </a:p>
        </p:txBody>
      </p:sp>
      <p:sp>
        <p:nvSpPr>
          <p:cNvPr id="26627" name="Slide Number Placeholder 5"/>
          <p:cNvSpPr>
            <a:spLocks noGrp="1"/>
          </p:cNvSpPr>
          <p:nvPr>
            <p:ph type="sldNum" sz="quarter" idx="12"/>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5-</a:t>
            </a:r>
            <a:fld id="{F1046018-6CD2-43CA-A12C-2FE2E15C19BF}" type="slidenum">
              <a:rPr lang="en-US"/>
              <a:pPr eaLnBrk="1" hangingPunct="1"/>
              <a:t>24</a:t>
            </a:fld>
            <a:endParaRPr lang="en-US"/>
          </a:p>
        </p:txBody>
      </p:sp>
      <p:sp>
        <p:nvSpPr>
          <p:cNvPr id="26628" name="Rectangle 2"/>
          <p:cNvSpPr>
            <a:spLocks noGrp="1" noChangeArrowheads="1"/>
          </p:cNvSpPr>
          <p:nvPr>
            <p:ph type="title"/>
          </p:nvPr>
        </p:nvSpPr>
        <p:spPr/>
        <p:txBody>
          <a:bodyPr/>
          <a:lstStyle/>
          <a:p>
            <a:pPr eaLnBrk="1" hangingPunct="1"/>
            <a:r>
              <a:rPr lang="en-US" sz="4400" smtClean="0"/>
              <a:t>Ethical Dimensions of </a:t>
            </a:r>
            <a:br>
              <a:rPr lang="en-US" sz="4400" smtClean="0"/>
            </a:br>
            <a:r>
              <a:rPr lang="en-US" sz="4400" smtClean="0"/>
              <a:t>Labor Conditions</a:t>
            </a:r>
          </a:p>
        </p:txBody>
      </p:sp>
      <p:sp>
        <p:nvSpPr>
          <p:cNvPr id="26629" name="Rectangle 3"/>
          <p:cNvSpPr>
            <a:spLocks noGrp="1" noChangeArrowheads="1"/>
          </p:cNvSpPr>
          <p:nvPr>
            <p:ph type="body" idx="1"/>
          </p:nvPr>
        </p:nvSpPr>
        <p:spPr/>
        <p:txBody>
          <a:bodyPr/>
          <a:lstStyle/>
          <a:p>
            <a:pPr eaLnBrk="1" hangingPunct="1"/>
            <a:r>
              <a:rPr lang="en-US" smtClean="0"/>
              <a:t>Labor issues include</a:t>
            </a:r>
          </a:p>
          <a:p>
            <a:pPr lvl="1" eaLnBrk="1" hangingPunct="1"/>
            <a:r>
              <a:rPr lang="en-US" smtClean="0"/>
              <a:t>Wages</a:t>
            </a:r>
          </a:p>
          <a:p>
            <a:pPr lvl="1" eaLnBrk="1" hangingPunct="1"/>
            <a:r>
              <a:rPr lang="en-US" smtClean="0"/>
              <a:t>Child labor</a:t>
            </a:r>
          </a:p>
          <a:p>
            <a:pPr lvl="1" eaLnBrk="1" hangingPunct="1"/>
            <a:r>
              <a:rPr lang="en-US" smtClean="0"/>
              <a:t>Working conditions</a:t>
            </a:r>
          </a:p>
          <a:p>
            <a:pPr lvl="1" eaLnBrk="1" hangingPunct="1"/>
            <a:r>
              <a:rPr lang="en-US" smtClean="0"/>
              <a:t>Working hours</a:t>
            </a:r>
          </a:p>
          <a:p>
            <a:pPr lvl="1" eaLnBrk="1" hangingPunct="1"/>
            <a:r>
              <a:rPr lang="en-US" smtClean="0"/>
              <a:t>Freedom of association</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Footer Placeholder 4"/>
          <p:cNvSpPr>
            <a:spLocks noGrp="1"/>
          </p:cNvSpPr>
          <p:nvPr>
            <p:ph type="ftr" sz="quarter" idx="11"/>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Copyright © 2013 Pearson Education, Inc. publishing as Prentice Hall</a:t>
            </a:r>
          </a:p>
        </p:txBody>
      </p:sp>
      <p:sp>
        <p:nvSpPr>
          <p:cNvPr id="27651" name="Slide Number Placeholder 5"/>
          <p:cNvSpPr>
            <a:spLocks noGrp="1"/>
          </p:cNvSpPr>
          <p:nvPr>
            <p:ph type="sldNum" sz="quarter" idx="12"/>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5-</a:t>
            </a:r>
            <a:fld id="{34CB0246-089B-4A88-9AC9-EF335958D862}" type="slidenum">
              <a:rPr lang="en-US"/>
              <a:pPr eaLnBrk="1" hangingPunct="1"/>
              <a:t>25</a:t>
            </a:fld>
            <a:endParaRPr lang="en-US"/>
          </a:p>
        </p:txBody>
      </p:sp>
      <p:sp>
        <p:nvSpPr>
          <p:cNvPr id="27652" name="Rectangle 2"/>
          <p:cNvSpPr>
            <a:spLocks noGrp="1" noChangeArrowheads="1"/>
          </p:cNvSpPr>
          <p:nvPr>
            <p:ph type="title"/>
          </p:nvPr>
        </p:nvSpPr>
        <p:spPr/>
        <p:txBody>
          <a:bodyPr/>
          <a:lstStyle/>
          <a:p>
            <a:pPr eaLnBrk="1" hangingPunct="1"/>
            <a:r>
              <a:rPr lang="en-US" sz="4400" smtClean="0"/>
              <a:t>Ethical Dimensions of </a:t>
            </a:r>
            <a:br>
              <a:rPr lang="en-US" sz="4400" smtClean="0"/>
            </a:br>
            <a:r>
              <a:rPr lang="en-US" sz="4400" smtClean="0"/>
              <a:t>Labor Conditions</a:t>
            </a:r>
          </a:p>
        </p:txBody>
      </p:sp>
      <p:sp>
        <p:nvSpPr>
          <p:cNvPr id="27653" name="Rectangle 3"/>
          <p:cNvSpPr>
            <a:spLocks noGrp="1" noChangeArrowheads="1"/>
          </p:cNvSpPr>
          <p:nvPr>
            <p:ph type="body" idx="1"/>
          </p:nvPr>
        </p:nvSpPr>
        <p:spPr/>
        <p:txBody>
          <a:bodyPr/>
          <a:lstStyle/>
          <a:p>
            <a:pPr algn="ctr" eaLnBrk="1" hangingPunct="1">
              <a:buFont typeface="Wingdings" pitchFamily="2" charset="2"/>
              <a:buNone/>
            </a:pPr>
            <a:r>
              <a:rPr lang="en-US" sz="1800" smtClean="0"/>
              <a:t>Sources of Worker-Related Pressures in the Global Supply Chain</a:t>
            </a:r>
          </a:p>
          <a:p>
            <a:pPr eaLnBrk="1" hangingPunct="1"/>
            <a:endParaRPr lang="en-US" sz="1800" smtClean="0"/>
          </a:p>
          <a:p>
            <a:pPr eaLnBrk="1" hangingPunct="1">
              <a:buFont typeface="Wingdings" pitchFamily="2" charset="2"/>
              <a:buNone/>
            </a:pPr>
            <a:endParaRPr lang="en-US" smtClean="0"/>
          </a:p>
        </p:txBody>
      </p:sp>
      <p:pic>
        <p:nvPicPr>
          <p:cNvPr id="2765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04975" y="1981200"/>
            <a:ext cx="5735638" cy="426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Footer Placeholder 4"/>
          <p:cNvSpPr>
            <a:spLocks noGrp="1"/>
          </p:cNvSpPr>
          <p:nvPr>
            <p:ph type="ftr" sz="quarter" idx="11"/>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Copyright © 2013 Pearson Education, Inc. publishing as Prentice Hall</a:t>
            </a:r>
          </a:p>
        </p:txBody>
      </p:sp>
      <p:sp>
        <p:nvSpPr>
          <p:cNvPr id="28675" name="Slide Number Placeholder 5"/>
          <p:cNvSpPr>
            <a:spLocks noGrp="1"/>
          </p:cNvSpPr>
          <p:nvPr>
            <p:ph type="sldNum" sz="quarter" idx="12"/>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5-</a:t>
            </a:r>
            <a:fld id="{CF70B363-8DDD-4163-B460-90491662E417}" type="slidenum">
              <a:rPr lang="en-US"/>
              <a:pPr eaLnBrk="1" hangingPunct="1"/>
              <a:t>26</a:t>
            </a:fld>
            <a:endParaRPr lang="en-US"/>
          </a:p>
        </p:txBody>
      </p:sp>
      <p:sp>
        <p:nvSpPr>
          <p:cNvPr id="28676" name="Rectangle 2"/>
          <p:cNvSpPr>
            <a:spLocks noGrp="1" noChangeArrowheads="1"/>
          </p:cNvSpPr>
          <p:nvPr>
            <p:ph type="title"/>
          </p:nvPr>
        </p:nvSpPr>
        <p:spPr/>
        <p:txBody>
          <a:bodyPr/>
          <a:lstStyle/>
          <a:p>
            <a:pPr eaLnBrk="1" hangingPunct="1"/>
            <a:r>
              <a:rPr lang="en-US" sz="4400" smtClean="0"/>
              <a:t>Ethical Dimensions of </a:t>
            </a:r>
            <a:br>
              <a:rPr lang="en-US" sz="4400" smtClean="0"/>
            </a:br>
            <a:r>
              <a:rPr lang="en-US" sz="4400" smtClean="0"/>
              <a:t>Labor Conditions</a:t>
            </a:r>
          </a:p>
        </p:txBody>
      </p:sp>
      <p:sp>
        <p:nvSpPr>
          <p:cNvPr id="28677" name="Rectangle 3"/>
          <p:cNvSpPr>
            <a:spLocks noGrp="1" noChangeArrowheads="1"/>
          </p:cNvSpPr>
          <p:nvPr>
            <p:ph type="body" idx="1"/>
          </p:nvPr>
        </p:nvSpPr>
        <p:spPr/>
        <p:txBody>
          <a:bodyPr/>
          <a:lstStyle/>
          <a:p>
            <a:pPr eaLnBrk="1" hangingPunct="1"/>
            <a:r>
              <a:rPr lang="en-US" b="1" smtClean="0"/>
              <a:t>Child labor</a:t>
            </a:r>
            <a:r>
              <a:rPr lang="en-US" smtClean="0"/>
              <a:t> – ILO estimates 250 million children aged 5–17 years work</a:t>
            </a:r>
          </a:p>
          <a:p>
            <a:pPr eaLnBrk="1" hangingPunct="1"/>
            <a:r>
              <a:rPr lang="en-US" smtClean="0"/>
              <a:t>Some companies avoid operating in countries where child labor is common</a:t>
            </a:r>
          </a:p>
          <a:p>
            <a:pPr lvl="1" eaLnBrk="1" hangingPunct="1"/>
            <a:r>
              <a:rPr lang="en-US" smtClean="0"/>
              <a:t>or establish responsible policies in those countries - IKEA</a:t>
            </a:r>
          </a:p>
          <a:p>
            <a:pPr eaLnBrk="1" hangingPunct="1"/>
            <a:r>
              <a:rPr lang="en-US" smtClean="0"/>
              <a:t>Some companies refuse to hire individuals who want to work long hours</a:t>
            </a:r>
          </a:p>
          <a:p>
            <a:pPr lvl="1" eaLnBrk="1" hangingPunct="1"/>
            <a:r>
              <a:rPr lang="en-US" smtClean="0"/>
              <a:t>concerned about exploitation </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Footer Placeholder 4"/>
          <p:cNvSpPr>
            <a:spLocks noGrp="1"/>
          </p:cNvSpPr>
          <p:nvPr>
            <p:ph type="ftr" sz="quarter" idx="11"/>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Copyright © 2013 Pearson Education, Inc. publishing as Prentice Hall</a:t>
            </a:r>
          </a:p>
        </p:txBody>
      </p:sp>
      <p:sp>
        <p:nvSpPr>
          <p:cNvPr id="29699" name="Slide Number Placeholder 5"/>
          <p:cNvSpPr>
            <a:spLocks noGrp="1"/>
          </p:cNvSpPr>
          <p:nvPr>
            <p:ph type="sldNum" sz="quarter" idx="12"/>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5-</a:t>
            </a:r>
            <a:fld id="{25640502-FED9-43F9-91E6-AC80F49DEA71}" type="slidenum">
              <a:rPr lang="en-US"/>
              <a:pPr eaLnBrk="1" hangingPunct="1"/>
              <a:t>27</a:t>
            </a:fld>
            <a:endParaRPr lang="en-US"/>
          </a:p>
        </p:txBody>
      </p:sp>
      <p:sp>
        <p:nvSpPr>
          <p:cNvPr id="29700" name="Rectangle 2"/>
          <p:cNvSpPr>
            <a:spLocks noGrp="1" noChangeArrowheads="1"/>
          </p:cNvSpPr>
          <p:nvPr>
            <p:ph type="title"/>
          </p:nvPr>
        </p:nvSpPr>
        <p:spPr/>
        <p:txBody>
          <a:bodyPr/>
          <a:lstStyle/>
          <a:p>
            <a:pPr eaLnBrk="1" hangingPunct="1"/>
            <a:r>
              <a:rPr lang="en-US" smtClean="0"/>
              <a:t>Corporate Codes of Ethics</a:t>
            </a:r>
          </a:p>
        </p:txBody>
      </p:sp>
      <p:sp>
        <p:nvSpPr>
          <p:cNvPr id="29701" name="Rectangle 3"/>
          <p:cNvSpPr>
            <a:spLocks noGrp="1" noChangeArrowheads="1"/>
          </p:cNvSpPr>
          <p:nvPr>
            <p:ph type="body" idx="1"/>
          </p:nvPr>
        </p:nvSpPr>
        <p:spPr/>
        <p:txBody>
          <a:bodyPr/>
          <a:lstStyle/>
          <a:p>
            <a:pPr eaLnBrk="1" hangingPunct="1">
              <a:buFont typeface="Wingdings" pitchFamily="2" charset="2"/>
              <a:buNone/>
            </a:pPr>
            <a:r>
              <a:rPr lang="en-US" b="1" smtClean="0"/>
              <a:t>	Learning Objective 5: </a:t>
            </a:r>
          </a:p>
          <a:p>
            <a:pPr eaLnBrk="1" hangingPunct="1">
              <a:buFont typeface="Wingdings" pitchFamily="2" charset="2"/>
              <a:buNone/>
            </a:pPr>
            <a:r>
              <a:rPr lang="en-US" smtClean="0"/>
              <a:t>	To examine corporate responses to globalization in the form of codes of conduct, among other things </a:t>
            </a:r>
          </a:p>
          <a:p>
            <a:pPr eaLnBrk="1" hangingPunct="1"/>
            <a:endParaRPr lang="en-US" b="1" smtClean="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Footer Placeholder 4"/>
          <p:cNvSpPr>
            <a:spLocks noGrp="1"/>
          </p:cNvSpPr>
          <p:nvPr>
            <p:ph type="ftr" sz="quarter" idx="11"/>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Copyright © 2013 Pearson Education, Inc. publishing as Prentice Hall</a:t>
            </a:r>
          </a:p>
        </p:txBody>
      </p:sp>
      <p:sp>
        <p:nvSpPr>
          <p:cNvPr id="30723" name="Slide Number Placeholder 5"/>
          <p:cNvSpPr>
            <a:spLocks noGrp="1"/>
          </p:cNvSpPr>
          <p:nvPr>
            <p:ph type="sldNum" sz="quarter" idx="12"/>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5-</a:t>
            </a:r>
            <a:fld id="{0954AAE8-B8FA-4F3C-88CB-4A66A81CCDD2}" type="slidenum">
              <a:rPr lang="en-US"/>
              <a:pPr eaLnBrk="1" hangingPunct="1"/>
              <a:t>28</a:t>
            </a:fld>
            <a:endParaRPr lang="en-US"/>
          </a:p>
        </p:txBody>
      </p:sp>
      <p:sp>
        <p:nvSpPr>
          <p:cNvPr id="30724" name="Rectangle 2"/>
          <p:cNvSpPr>
            <a:spLocks noGrp="1" noChangeArrowheads="1"/>
          </p:cNvSpPr>
          <p:nvPr>
            <p:ph type="title"/>
          </p:nvPr>
        </p:nvSpPr>
        <p:spPr/>
        <p:txBody>
          <a:bodyPr/>
          <a:lstStyle/>
          <a:p>
            <a:pPr eaLnBrk="1" hangingPunct="1"/>
            <a:r>
              <a:rPr lang="en-US" smtClean="0"/>
              <a:t>Corporate Codes of Ethics</a:t>
            </a:r>
          </a:p>
        </p:txBody>
      </p:sp>
      <p:sp>
        <p:nvSpPr>
          <p:cNvPr id="30725" name="Rectangle 3"/>
          <p:cNvSpPr>
            <a:spLocks noGrp="1" noChangeArrowheads="1"/>
          </p:cNvSpPr>
          <p:nvPr>
            <p:ph type="body" idx="1"/>
          </p:nvPr>
        </p:nvSpPr>
        <p:spPr/>
        <p:txBody>
          <a:bodyPr/>
          <a:lstStyle/>
          <a:p>
            <a:pPr eaLnBrk="1" hangingPunct="1"/>
            <a:r>
              <a:rPr lang="en-US" smtClean="0"/>
              <a:t>How should companies behave?</a:t>
            </a:r>
          </a:p>
          <a:p>
            <a:pPr eaLnBrk="1" hangingPunct="1"/>
            <a:r>
              <a:rPr lang="en-US" smtClean="0"/>
              <a:t>The UN Global Compact establishes guidelines for appropriate behavior in human rights</a:t>
            </a:r>
          </a:p>
          <a:p>
            <a:pPr lvl="1" eaLnBrk="1" hangingPunct="1"/>
            <a:r>
              <a:rPr lang="en-US" smtClean="0"/>
              <a:t>labor</a:t>
            </a:r>
          </a:p>
          <a:p>
            <a:pPr lvl="1" eaLnBrk="1" hangingPunct="1"/>
            <a:r>
              <a:rPr lang="en-US" smtClean="0"/>
              <a:t>the environment</a:t>
            </a:r>
          </a:p>
          <a:p>
            <a:pPr lvl="1" eaLnBrk="1" hangingPunct="1"/>
            <a:r>
              <a:rPr lang="en-US" smtClean="0"/>
              <a:t>anti-corruption</a:t>
            </a:r>
          </a:p>
          <a:p>
            <a:pPr lvl="1" eaLnBrk="1" hangingPunct="1">
              <a:buFont typeface="Wingdings" pitchFamily="2" charset="2"/>
              <a:buNone/>
            </a:pPr>
            <a:r>
              <a:rPr lang="en-US" smtClean="0"/>
              <a:t> </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Footer Placeholder 4"/>
          <p:cNvSpPr>
            <a:spLocks noGrp="1"/>
          </p:cNvSpPr>
          <p:nvPr>
            <p:ph type="ftr" sz="quarter" idx="11"/>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Copyright © 2013 Pearson Education, Inc. publishing as Prentice Hall</a:t>
            </a:r>
          </a:p>
        </p:txBody>
      </p:sp>
      <p:sp>
        <p:nvSpPr>
          <p:cNvPr id="31747" name="Slide Number Placeholder 5"/>
          <p:cNvSpPr>
            <a:spLocks noGrp="1"/>
          </p:cNvSpPr>
          <p:nvPr>
            <p:ph type="sldNum" sz="quarter" idx="12"/>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5-</a:t>
            </a:r>
            <a:fld id="{346F5080-AF64-44FE-9DF0-0B7DDE9BCD9D}" type="slidenum">
              <a:rPr lang="en-US"/>
              <a:pPr eaLnBrk="1" hangingPunct="1"/>
              <a:t>29</a:t>
            </a:fld>
            <a:endParaRPr lang="en-US"/>
          </a:p>
        </p:txBody>
      </p:sp>
      <p:sp>
        <p:nvSpPr>
          <p:cNvPr id="31748" name="Rectangle 2"/>
          <p:cNvSpPr>
            <a:spLocks noGrp="1" noChangeArrowheads="1"/>
          </p:cNvSpPr>
          <p:nvPr>
            <p:ph type="title"/>
          </p:nvPr>
        </p:nvSpPr>
        <p:spPr/>
        <p:txBody>
          <a:bodyPr/>
          <a:lstStyle/>
          <a:p>
            <a:pPr eaLnBrk="1" hangingPunct="1"/>
            <a:r>
              <a:rPr lang="en-US" sz="4400" smtClean="0"/>
              <a:t>Motivations for </a:t>
            </a:r>
            <a:br>
              <a:rPr lang="en-US" sz="4400" smtClean="0"/>
            </a:br>
            <a:r>
              <a:rPr lang="en-US" sz="4400" smtClean="0"/>
              <a:t>Corporate Responsibility</a:t>
            </a:r>
          </a:p>
        </p:txBody>
      </p:sp>
      <p:sp>
        <p:nvSpPr>
          <p:cNvPr id="31749" name="Rectangle 3"/>
          <p:cNvSpPr>
            <a:spLocks noGrp="1" noChangeArrowheads="1"/>
          </p:cNvSpPr>
          <p:nvPr>
            <p:ph type="body" idx="1"/>
          </p:nvPr>
        </p:nvSpPr>
        <p:spPr/>
        <p:txBody>
          <a:bodyPr/>
          <a:lstStyle/>
          <a:p>
            <a:pPr eaLnBrk="1" hangingPunct="1">
              <a:lnSpc>
                <a:spcPct val="90000"/>
              </a:lnSpc>
            </a:pPr>
            <a:r>
              <a:rPr lang="en-US" smtClean="0"/>
              <a:t>Unethical and irresponsible behavior could</a:t>
            </a:r>
          </a:p>
          <a:p>
            <a:pPr lvl="1" eaLnBrk="1" hangingPunct="1">
              <a:lnSpc>
                <a:spcPct val="90000"/>
              </a:lnSpc>
            </a:pPr>
            <a:r>
              <a:rPr lang="en-US" smtClean="0"/>
              <a:t>result in legal sanctions</a:t>
            </a:r>
          </a:p>
          <a:p>
            <a:pPr lvl="1" eaLnBrk="1" hangingPunct="1">
              <a:lnSpc>
                <a:spcPct val="90000"/>
              </a:lnSpc>
            </a:pPr>
            <a:r>
              <a:rPr lang="en-US" smtClean="0"/>
              <a:t>result in consumer boycotts</a:t>
            </a:r>
          </a:p>
          <a:p>
            <a:pPr lvl="1" eaLnBrk="1" hangingPunct="1">
              <a:lnSpc>
                <a:spcPct val="90000"/>
              </a:lnSpc>
            </a:pPr>
            <a:r>
              <a:rPr lang="en-US" smtClean="0"/>
              <a:t>lower employee morale</a:t>
            </a:r>
          </a:p>
          <a:p>
            <a:pPr lvl="1" eaLnBrk="1" hangingPunct="1">
              <a:lnSpc>
                <a:spcPct val="90000"/>
              </a:lnSpc>
            </a:pPr>
            <a:r>
              <a:rPr lang="en-US" smtClean="0"/>
              <a:t>cost sales because of bad publicity</a:t>
            </a:r>
          </a:p>
          <a:p>
            <a:pPr eaLnBrk="1" hangingPunct="1">
              <a:lnSpc>
                <a:spcPct val="90000"/>
              </a:lnSpc>
            </a:pPr>
            <a:r>
              <a:rPr lang="en-US" smtClean="0"/>
              <a:t>A </a:t>
            </a:r>
            <a:r>
              <a:rPr lang="en-US" b="1" smtClean="0"/>
              <a:t>code of conduct</a:t>
            </a:r>
            <a:endParaRPr lang="en-US" smtClean="0"/>
          </a:p>
          <a:p>
            <a:pPr lvl="1" eaLnBrk="1" hangingPunct="1">
              <a:lnSpc>
                <a:spcPct val="90000"/>
              </a:lnSpc>
            </a:pPr>
            <a:r>
              <a:rPr lang="en-US" smtClean="0"/>
              <a:t>sets global policy that must be complied with</a:t>
            </a:r>
          </a:p>
          <a:p>
            <a:pPr lvl="1" eaLnBrk="1" hangingPunct="1">
              <a:lnSpc>
                <a:spcPct val="90000"/>
              </a:lnSpc>
            </a:pPr>
            <a:r>
              <a:rPr lang="en-US" smtClean="0"/>
              <a:t>communicates the code to employees, suppliers, and subcontractors</a:t>
            </a:r>
          </a:p>
          <a:p>
            <a:pPr lvl="1" eaLnBrk="1" hangingPunct="1">
              <a:lnSpc>
                <a:spcPct val="90000"/>
              </a:lnSpc>
            </a:pPr>
            <a:r>
              <a:rPr lang="en-US" smtClean="0"/>
              <a:t>ensures that policies are carried out</a:t>
            </a:r>
          </a:p>
          <a:p>
            <a:pPr lvl="1" eaLnBrk="1" hangingPunct="1">
              <a:lnSpc>
                <a:spcPct val="90000"/>
              </a:lnSpc>
            </a:pPr>
            <a:r>
              <a:rPr lang="en-US" smtClean="0"/>
              <a:t>reports results to external stakeholders</a:t>
            </a:r>
          </a:p>
          <a:p>
            <a:pPr lvl="1" eaLnBrk="1" hangingPunct="1">
              <a:lnSpc>
                <a:spcPct val="90000"/>
              </a:lnSpc>
            </a:pPr>
            <a:endParaRPr lang="en-US"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Footer Placeholder 4"/>
          <p:cNvSpPr>
            <a:spLocks noGrp="1"/>
          </p:cNvSpPr>
          <p:nvPr>
            <p:ph type="ftr" sz="quarter" idx="11"/>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Copyright © 2013 Pearson Education, Inc. publishing as Prentice Hall</a:t>
            </a:r>
          </a:p>
        </p:txBody>
      </p:sp>
      <p:sp>
        <p:nvSpPr>
          <p:cNvPr id="5123" name="Slide Number Placeholder 5"/>
          <p:cNvSpPr>
            <a:spLocks noGrp="1"/>
          </p:cNvSpPr>
          <p:nvPr>
            <p:ph type="sldNum" sz="quarter" idx="12"/>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5-</a:t>
            </a:r>
            <a:fld id="{C4707CF5-6DBB-4B91-A667-641D77FC19E6}" type="slidenum">
              <a:rPr lang="en-US"/>
              <a:pPr eaLnBrk="1" hangingPunct="1"/>
              <a:t>3</a:t>
            </a:fld>
            <a:endParaRPr lang="en-US"/>
          </a:p>
        </p:txBody>
      </p:sp>
      <p:sp>
        <p:nvSpPr>
          <p:cNvPr id="5124" name="Rectangle 2"/>
          <p:cNvSpPr>
            <a:spLocks noGrp="1" noChangeArrowheads="1"/>
          </p:cNvSpPr>
          <p:nvPr>
            <p:ph type="title"/>
          </p:nvPr>
        </p:nvSpPr>
        <p:spPr/>
        <p:txBody>
          <a:bodyPr/>
          <a:lstStyle/>
          <a:p>
            <a:pPr eaLnBrk="1" hangingPunct="1"/>
            <a:r>
              <a:rPr lang="en-US" smtClean="0"/>
              <a:t>Learning Objectives</a:t>
            </a:r>
          </a:p>
        </p:txBody>
      </p:sp>
      <p:sp>
        <p:nvSpPr>
          <p:cNvPr id="5125" name="Rectangle 3"/>
          <p:cNvSpPr>
            <a:spLocks noGrp="1" noChangeArrowheads="1"/>
          </p:cNvSpPr>
          <p:nvPr>
            <p:ph type="body" idx="1"/>
          </p:nvPr>
        </p:nvSpPr>
        <p:spPr/>
        <p:txBody>
          <a:bodyPr/>
          <a:lstStyle/>
          <a:p>
            <a:pPr eaLnBrk="1" hangingPunct="1">
              <a:lnSpc>
                <a:spcPct val="90000"/>
              </a:lnSpc>
            </a:pPr>
            <a:r>
              <a:rPr lang="en-US" sz="2400" smtClean="0"/>
              <a:t>To examine the broad foundation of ethical behavior</a:t>
            </a:r>
          </a:p>
          <a:p>
            <a:pPr eaLnBrk="1" hangingPunct="1">
              <a:lnSpc>
                <a:spcPct val="90000"/>
              </a:lnSpc>
            </a:pPr>
            <a:r>
              <a:rPr lang="en-US" sz="2400" smtClean="0"/>
              <a:t>To demonstrate the cultural and legal foundations of ethical behavior</a:t>
            </a:r>
          </a:p>
          <a:p>
            <a:pPr eaLnBrk="1" hangingPunct="1">
              <a:lnSpc>
                <a:spcPct val="90000"/>
              </a:lnSpc>
            </a:pPr>
            <a:r>
              <a:rPr lang="en-US" sz="2400" smtClean="0"/>
              <a:t>To discuss the importance of social responsibility when operating internationally, especially in the areas of sustainability</a:t>
            </a:r>
          </a:p>
          <a:p>
            <a:pPr eaLnBrk="1" hangingPunct="1">
              <a:lnSpc>
                <a:spcPct val="90000"/>
              </a:lnSpc>
            </a:pPr>
            <a:r>
              <a:rPr lang="en-US" sz="2400" smtClean="0"/>
              <a:t>To discuss some key issues in the social activities and consequences of globalized business</a:t>
            </a:r>
          </a:p>
          <a:p>
            <a:pPr eaLnBrk="1" hangingPunct="1">
              <a:lnSpc>
                <a:spcPct val="90000"/>
              </a:lnSpc>
            </a:pPr>
            <a:r>
              <a:rPr lang="en-US" sz="2400" smtClean="0"/>
              <a:t>To examine corporate responses to globalization in the form of codes of conduct, among other things </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Footer Placeholder 4"/>
          <p:cNvSpPr>
            <a:spLocks noGrp="1"/>
          </p:cNvSpPr>
          <p:nvPr>
            <p:ph type="ftr" sz="quarter" idx="11"/>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Copyright © 2013 Pearson Education, Inc. publishing as Prentice Hall</a:t>
            </a:r>
          </a:p>
        </p:txBody>
      </p:sp>
      <p:sp>
        <p:nvSpPr>
          <p:cNvPr id="32771" name="Slide Number Placeholder 5"/>
          <p:cNvSpPr>
            <a:spLocks noGrp="1"/>
          </p:cNvSpPr>
          <p:nvPr>
            <p:ph type="sldNum" sz="quarter" idx="12"/>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5-</a:t>
            </a:r>
            <a:fld id="{3A70E6DE-34C3-428E-9E0C-73BCAF00BE00}" type="slidenum">
              <a:rPr lang="en-US"/>
              <a:pPr eaLnBrk="1" hangingPunct="1"/>
              <a:t>30</a:t>
            </a:fld>
            <a:endParaRPr lang="en-US"/>
          </a:p>
        </p:txBody>
      </p:sp>
      <p:sp>
        <p:nvSpPr>
          <p:cNvPr id="32772" name="Rectangle 2"/>
          <p:cNvSpPr>
            <a:spLocks noGrp="1" noChangeArrowheads="1"/>
          </p:cNvSpPr>
          <p:nvPr>
            <p:ph type="title"/>
          </p:nvPr>
        </p:nvSpPr>
        <p:spPr/>
        <p:txBody>
          <a:bodyPr/>
          <a:lstStyle/>
          <a:p>
            <a:pPr eaLnBrk="1" hangingPunct="1"/>
            <a:r>
              <a:rPr lang="en-US" sz="4400" smtClean="0"/>
              <a:t>Corporate Ethics in The Future</a:t>
            </a:r>
          </a:p>
        </p:txBody>
      </p:sp>
      <p:sp>
        <p:nvSpPr>
          <p:cNvPr id="32773" name="Rectangle 3"/>
          <p:cNvSpPr>
            <a:spLocks noGrp="1" noChangeArrowheads="1"/>
          </p:cNvSpPr>
          <p:nvPr>
            <p:ph type="body" idx="1"/>
          </p:nvPr>
        </p:nvSpPr>
        <p:spPr/>
        <p:txBody>
          <a:bodyPr/>
          <a:lstStyle/>
          <a:p>
            <a:pPr eaLnBrk="1" hangingPunct="1"/>
            <a:r>
              <a:rPr lang="en-US" smtClean="0"/>
              <a:t>Two trends:</a:t>
            </a:r>
          </a:p>
          <a:p>
            <a:pPr lvl="1" eaLnBrk="1" hangingPunct="1"/>
            <a:r>
              <a:rPr lang="en-US" smtClean="0"/>
              <a:t>There will be greater convergence of proper ethical conduct</a:t>
            </a:r>
          </a:p>
          <a:p>
            <a:pPr lvl="1" eaLnBrk="1" hangingPunct="1"/>
            <a:r>
              <a:rPr lang="en-US" smtClean="0"/>
              <a:t>Individuals will develop skills to address ethical issues</a:t>
            </a:r>
          </a:p>
          <a:p>
            <a:pPr eaLnBrk="1" hangingPunct="1"/>
            <a:r>
              <a:rPr lang="en-US" smtClean="0"/>
              <a:t>Impact of social media </a:t>
            </a:r>
          </a:p>
          <a:p>
            <a:pPr eaLnBrk="1" hangingPunct="1"/>
            <a:r>
              <a:rPr lang="en-US" smtClean="0"/>
              <a:t>Impact of future business and government leaders  </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Footer Placeholder 4"/>
          <p:cNvSpPr>
            <a:spLocks noGrp="1"/>
          </p:cNvSpPr>
          <p:nvPr>
            <p:ph type="ftr" sz="quarter" idx="11"/>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Copyright © 2013 Pearson Education, Inc. publishing as Prentice Hall</a:t>
            </a:r>
          </a:p>
        </p:txBody>
      </p:sp>
      <p:sp>
        <p:nvSpPr>
          <p:cNvPr id="33795" name="Slide Number Placeholder 5"/>
          <p:cNvSpPr>
            <a:spLocks noGrp="1"/>
          </p:cNvSpPr>
          <p:nvPr>
            <p:ph type="sldNum" sz="quarter" idx="12"/>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5-</a:t>
            </a:r>
            <a:fld id="{9E5920F2-733F-4DBC-BFAA-1407EDD791A7}" type="slidenum">
              <a:rPr lang="en-US"/>
              <a:pPr eaLnBrk="1" hangingPunct="1"/>
              <a:t>31</a:t>
            </a:fld>
            <a:endParaRPr lang="en-US"/>
          </a:p>
        </p:txBody>
      </p:sp>
      <p:sp>
        <p:nvSpPr>
          <p:cNvPr id="33796" name="Rectangle 2"/>
          <p:cNvSpPr>
            <a:spLocks noGrp="1" noChangeArrowheads="1"/>
          </p:cNvSpPr>
          <p:nvPr>
            <p:ph type="body" idx="1"/>
          </p:nvPr>
        </p:nvSpPr>
        <p:spPr/>
        <p:txBody>
          <a:bodyPr/>
          <a:lstStyle/>
          <a:p>
            <a:pPr eaLnBrk="1" hangingPunct="1">
              <a:lnSpc>
                <a:spcPct val="90000"/>
              </a:lnSpc>
              <a:buFont typeface="Wingdings" pitchFamily="2" charset="2"/>
              <a:buNone/>
            </a:pPr>
            <a:r>
              <a:rPr lang="en-US" b="1" smtClean="0"/>
              <a:t>	</a:t>
            </a:r>
          </a:p>
          <a:p>
            <a:pPr eaLnBrk="1" hangingPunct="1">
              <a:lnSpc>
                <a:spcPct val="90000"/>
              </a:lnSpc>
              <a:buFont typeface="Wingdings" pitchFamily="2" charset="2"/>
              <a:buNone/>
            </a:pPr>
            <a:endParaRPr lang="en-US" b="1" smtClean="0"/>
          </a:p>
          <a:p>
            <a:pPr eaLnBrk="1" hangingPunct="1">
              <a:lnSpc>
                <a:spcPct val="90000"/>
              </a:lnSpc>
              <a:buFont typeface="Wingdings" pitchFamily="2" charset="2"/>
              <a:buNone/>
            </a:pPr>
            <a:endParaRPr lang="en-US" b="1" smtClean="0"/>
          </a:p>
          <a:p>
            <a:pPr eaLnBrk="1" hangingPunct="1">
              <a:lnSpc>
                <a:spcPct val="90000"/>
              </a:lnSpc>
              <a:buFont typeface="Wingdings" pitchFamily="2" charset="2"/>
              <a:buNone/>
            </a:pPr>
            <a:endParaRPr lang="en-US" b="1" smtClean="0"/>
          </a:p>
          <a:p>
            <a:pPr eaLnBrk="1" hangingPunct="1">
              <a:lnSpc>
                <a:spcPct val="90000"/>
              </a:lnSpc>
              <a:buFont typeface="Wingdings" pitchFamily="2" charset="2"/>
              <a:buNone/>
            </a:pPr>
            <a:endParaRPr lang="en-US" b="1" smtClean="0"/>
          </a:p>
          <a:p>
            <a:pPr eaLnBrk="1" hangingPunct="1">
              <a:lnSpc>
                <a:spcPct val="90000"/>
              </a:lnSpc>
              <a:buFont typeface="Wingdings" pitchFamily="2" charset="2"/>
              <a:buNone/>
            </a:pPr>
            <a:endParaRPr lang="en-US" b="1" smtClean="0"/>
          </a:p>
          <a:p>
            <a:pPr eaLnBrk="1" hangingPunct="1">
              <a:lnSpc>
                <a:spcPct val="90000"/>
              </a:lnSpc>
              <a:buFont typeface="Wingdings" pitchFamily="2" charset="2"/>
              <a:buNone/>
            </a:pPr>
            <a:endParaRPr lang="en-US" b="1" smtClean="0"/>
          </a:p>
          <a:p>
            <a:pPr eaLnBrk="1" hangingPunct="1">
              <a:lnSpc>
                <a:spcPct val="90000"/>
              </a:lnSpc>
              <a:buFont typeface="Wingdings" pitchFamily="2" charset="2"/>
              <a:buNone/>
            </a:pPr>
            <a:r>
              <a:rPr lang="en-US" b="1" smtClean="0"/>
              <a:t>	</a:t>
            </a:r>
            <a:r>
              <a:rPr lang="en-US" sz="1400" b="1" smtClean="0">
                <a:solidFill>
                  <a:schemeClr val="tx1"/>
                </a:solidFill>
              </a:rPr>
              <a:t>All rights reserved. No part of this publication may be reproduced, stored in a retrieval system, or transmitted, in any form or by any means, electronic, mechanical, photocopying, recording, or otherwise, without the prior written permission of the publisher. Printed in the United States of America.</a:t>
            </a:r>
          </a:p>
        </p:txBody>
      </p:sp>
      <p:pic>
        <p:nvPicPr>
          <p:cNvPr id="33797" name="Picture 3" descr="3293795473_4752441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76400" y="1752600"/>
            <a:ext cx="5486400" cy="281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Footer Placeholder 4"/>
          <p:cNvSpPr>
            <a:spLocks noGrp="1"/>
          </p:cNvSpPr>
          <p:nvPr>
            <p:ph type="ftr" sz="quarter" idx="11"/>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Copyright © 2013 Pearson Education, Inc. publishing as Prentice Hall</a:t>
            </a:r>
          </a:p>
        </p:txBody>
      </p:sp>
      <p:sp>
        <p:nvSpPr>
          <p:cNvPr id="6147" name="Slide Number Placeholder 5"/>
          <p:cNvSpPr>
            <a:spLocks noGrp="1"/>
          </p:cNvSpPr>
          <p:nvPr>
            <p:ph type="sldNum" sz="quarter" idx="12"/>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5-</a:t>
            </a:r>
            <a:fld id="{13F77287-36D2-4A07-879C-6EBF8477A077}" type="slidenum">
              <a:rPr lang="en-US"/>
              <a:pPr eaLnBrk="1" hangingPunct="1"/>
              <a:t>4</a:t>
            </a:fld>
            <a:endParaRPr lang="en-US"/>
          </a:p>
        </p:txBody>
      </p:sp>
      <p:sp>
        <p:nvSpPr>
          <p:cNvPr id="6148" name="Rectangle 2"/>
          <p:cNvSpPr>
            <a:spLocks noGrp="1" noChangeArrowheads="1"/>
          </p:cNvSpPr>
          <p:nvPr>
            <p:ph type="title"/>
          </p:nvPr>
        </p:nvSpPr>
        <p:spPr/>
        <p:txBody>
          <a:bodyPr/>
          <a:lstStyle/>
          <a:p>
            <a:pPr eaLnBrk="1" hangingPunct="1"/>
            <a:r>
              <a:rPr lang="en-US" smtClean="0"/>
              <a:t>Introduction</a:t>
            </a:r>
          </a:p>
        </p:txBody>
      </p:sp>
      <p:sp>
        <p:nvSpPr>
          <p:cNvPr id="6149" name="Rectangle 3"/>
          <p:cNvSpPr>
            <a:spLocks noGrp="1" noChangeArrowheads="1"/>
          </p:cNvSpPr>
          <p:nvPr>
            <p:ph type="body" idx="1"/>
          </p:nvPr>
        </p:nvSpPr>
        <p:spPr/>
        <p:txBody>
          <a:bodyPr/>
          <a:lstStyle/>
          <a:p>
            <a:pPr eaLnBrk="1" hangingPunct="1"/>
            <a:r>
              <a:rPr lang="en-US" smtClean="0"/>
              <a:t>Companies must satisfy </a:t>
            </a:r>
            <a:r>
              <a:rPr lang="en-US" b="1" smtClean="0"/>
              <a:t>stakeholders</a:t>
            </a:r>
            <a:endParaRPr lang="en-US" smtClean="0"/>
          </a:p>
          <a:p>
            <a:pPr lvl="1" eaLnBrk="1" hangingPunct="1"/>
            <a:r>
              <a:rPr lang="en-US" smtClean="0"/>
              <a:t>Shareholders</a:t>
            </a:r>
          </a:p>
          <a:p>
            <a:pPr lvl="1" eaLnBrk="1" hangingPunct="1"/>
            <a:r>
              <a:rPr lang="en-US" smtClean="0"/>
              <a:t>Employees</a:t>
            </a:r>
          </a:p>
          <a:p>
            <a:pPr lvl="1" eaLnBrk="1" hangingPunct="1"/>
            <a:r>
              <a:rPr lang="en-US" smtClean="0"/>
              <a:t>Customers</a:t>
            </a:r>
          </a:p>
          <a:p>
            <a:pPr lvl="1" eaLnBrk="1" hangingPunct="1"/>
            <a:r>
              <a:rPr lang="en-US" smtClean="0"/>
              <a:t>Society</a:t>
            </a:r>
          </a:p>
          <a:p>
            <a:pPr eaLnBrk="1" hangingPunct="1"/>
            <a:endParaRPr lang="en-US" smtClean="0"/>
          </a:p>
          <a:p>
            <a:pPr eaLnBrk="1" hangingPunct="1"/>
            <a:endParaRPr lang="en-US"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Footer Placeholder 4"/>
          <p:cNvSpPr>
            <a:spLocks noGrp="1"/>
          </p:cNvSpPr>
          <p:nvPr>
            <p:ph type="ftr" sz="quarter" idx="11"/>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Copyright © 2013 Pearson Education, Inc. publishing as Prentice Hall</a:t>
            </a:r>
          </a:p>
        </p:txBody>
      </p:sp>
      <p:sp>
        <p:nvSpPr>
          <p:cNvPr id="7171" name="Slide Number Placeholder 5"/>
          <p:cNvSpPr>
            <a:spLocks noGrp="1"/>
          </p:cNvSpPr>
          <p:nvPr>
            <p:ph type="sldNum" sz="quarter" idx="12"/>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5-</a:t>
            </a:r>
            <a:fld id="{B9C23A25-31AE-456D-8A8C-C8249A425D5C}" type="slidenum">
              <a:rPr lang="en-US"/>
              <a:pPr eaLnBrk="1" hangingPunct="1"/>
              <a:t>5</a:t>
            </a:fld>
            <a:endParaRPr lang="en-US"/>
          </a:p>
        </p:txBody>
      </p:sp>
      <p:sp>
        <p:nvSpPr>
          <p:cNvPr id="7172" name="Rectangle 2"/>
          <p:cNvSpPr>
            <a:spLocks noGrp="1" noChangeArrowheads="1"/>
          </p:cNvSpPr>
          <p:nvPr>
            <p:ph type="title"/>
          </p:nvPr>
        </p:nvSpPr>
        <p:spPr/>
        <p:txBody>
          <a:bodyPr/>
          <a:lstStyle/>
          <a:p>
            <a:pPr eaLnBrk="1" hangingPunct="1"/>
            <a:r>
              <a:rPr lang="en-US" sz="4400" smtClean="0"/>
              <a:t>Foundations of Ethical Behavior</a:t>
            </a:r>
          </a:p>
        </p:txBody>
      </p:sp>
      <p:sp>
        <p:nvSpPr>
          <p:cNvPr id="7173" name="Rectangle 3"/>
          <p:cNvSpPr>
            <a:spLocks noGrp="1" noChangeArrowheads="1"/>
          </p:cNvSpPr>
          <p:nvPr>
            <p:ph type="body" idx="1"/>
          </p:nvPr>
        </p:nvSpPr>
        <p:spPr/>
        <p:txBody>
          <a:bodyPr/>
          <a:lstStyle/>
          <a:p>
            <a:pPr eaLnBrk="1" hangingPunct="1">
              <a:buFont typeface="Wingdings" pitchFamily="2" charset="2"/>
              <a:buNone/>
            </a:pPr>
            <a:r>
              <a:rPr lang="en-US" b="1" smtClean="0"/>
              <a:t>	Learning Objective 1: </a:t>
            </a:r>
          </a:p>
          <a:p>
            <a:pPr eaLnBrk="1" hangingPunct="1">
              <a:buFont typeface="Wingdings" pitchFamily="2" charset="2"/>
              <a:buNone/>
            </a:pPr>
            <a:r>
              <a:rPr lang="en-US" smtClean="0"/>
              <a:t>	To examine the broad foundation of ethical behavior.</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Footer Placeholder 4"/>
          <p:cNvSpPr>
            <a:spLocks noGrp="1"/>
          </p:cNvSpPr>
          <p:nvPr>
            <p:ph type="ftr" sz="quarter" idx="11"/>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Copyright © 2013 Pearson Education, Inc. publishing as Prentice Hall</a:t>
            </a:r>
          </a:p>
        </p:txBody>
      </p:sp>
      <p:sp>
        <p:nvSpPr>
          <p:cNvPr id="8195" name="Slide Number Placeholder 5"/>
          <p:cNvSpPr>
            <a:spLocks noGrp="1"/>
          </p:cNvSpPr>
          <p:nvPr>
            <p:ph type="sldNum" sz="quarter" idx="12"/>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5-</a:t>
            </a:r>
            <a:fld id="{421E0A6B-6D0E-4DA7-9EC1-ADB09AF526C7}" type="slidenum">
              <a:rPr lang="en-US"/>
              <a:pPr eaLnBrk="1" hangingPunct="1"/>
              <a:t>6</a:t>
            </a:fld>
            <a:endParaRPr lang="en-US"/>
          </a:p>
        </p:txBody>
      </p:sp>
      <p:sp>
        <p:nvSpPr>
          <p:cNvPr id="8196" name="Rectangle 2"/>
          <p:cNvSpPr>
            <a:spLocks noGrp="1" noChangeArrowheads="1"/>
          </p:cNvSpPr>
          <p:nvPr>
            <p:ph type="title"/>
          </p:nvPr>
        </p:nvSpPr>
        <p:spPr/>
        <p:txBody>
          <a:bodyPr/>
          <a:lstStyle/>
          <a:p>
            <a:pPr eaLnBrk="1" hangingPunct="1"/>
            <a:r>
              <a:rPr lang="en-US" sz="4400" smtClean="0"/>
              <a:t>Foundations of Ethical Behavior</a:t>
            </a:r>
          </a:p>
        </p:txBody>
      </p:sp>
      <p:sp>
        <p:nvSpPr>
          <p:cNvPr id="8197" name="Rectangle 3"/>
          <p:cNvSpPr>
            <a:spLocks noGrp="1" noChangeArrowheads="1"/>
          </p:cNvSpPr>
          <p:nvPr>
            <p:ph type="body" idx="1"/>
          </p:nvPr>
        </p:nvSpPr>
        <p:spPr/>
        <p:txBody>
          <a:bodyPr/>
          <a:lstStyle/>
          <a:p>
            <a:pPr marL="533400" indent="-533400" eaLnBrk="1" hangingPunct="1"/>
            <a:r>
              <a:rPr lang="en-US" smtClean="0"/>
              <a:t>Three levels of moral development</a:t>
            </a:r>
          </a:p>
          <a:p>
            <a:pPr marL="914400" lvl="1" indent="-457200" eaLnBrk="1" hangingPunct="1">
              <a:buFont typeface="Wingdings" pitchFamily="2" charset="2"/>
              <a:buAutoNum type="arabicPeriod"/>
            </a:pPr>
            <a:r>
              <a:rPr lang="en-US" sz="2800" smtClean="0"/>
              <a:t>Preconventional</a:t>
            </a:r>
          </a:p>
          <a:p>
            <a:pPr marL="914400" lvl="1" indent="-457200" eaLnBrk="1" hangingPunct="1">
              <a:buFont typeface="Wingdings" pitchFamily="2" charset="2"/>
              <a:buAutoNum type="arabicPeriod"/>
            </a:pPr>
            <a:r>
              <a:rPr lang="en-US" sz="2800" smtClean="0"/>
              <a:t>Conventional</a:t>
            </a:r>
          </a:p>
          <a:p>
            <a:pPr marL="914400" lvl="1" indent="-457200" eaLnBrk="1" hangingPunct="1">
              <a:buFont typeface="Wingdings" pitchFamily="2" charset="2"/>
              <a:buAutoNum type="arabicPeriod"/>
            </a:pPr>
            <a:r>
              <a:rPr lang="en-US" sz="2800" smtClean="0"/>
              <a:t>Postconventional, autonomous, principled</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Footer Placeholder 4"/>
          <p:cNvSpPr>
            <a:spLocks noGrp="1"/>
          </p:cNvSpPr>
          <p:nvPr>
            <p:ph type="ftr" sz="quarter" idx="11"/>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Copyright © 2013 Pearson Education, Inc. publishing as Prentice Hall</a:t>
            </a:r>
          </a:p>
        </p:txBody>
      </p:sp>
      <p:sp>
        <p:nvSpPr>
          <p:cNvPr id="9219" name="Slide Number Placeholder 5"/>
          <p:cNvSpPr>
            <a:spLocks noGrp="1"/>
          </p:cNvSpPr>
          <p:nvPr>
            <p:ph type="sldNum" sz="quarter" idx="12"/>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5-</a:t>
            </a:r>
            <a:fld id="{E70BF490-03E9-4CA1-9E9F-B62015E3F29F}" type="slidenum">
              <a:rPr lang="en-US"/>
              <a:pPr eaLnBrk="1" hangingPunct="1"/>
              <a:t>7</a:t>
            </a:fld>
            <a:endParaRPr lang="en-US"/>
          </a:p>
        </p:txBody>
      </p:sp>
      <p:sp>
        <p:nvSpPr>
          <p:cNvPr id="9220" name="Rectangle 2"/>
          <p:cNvSpPr>
            <a:spLocks noGrp="1" noChangeArrowheads="1"/>
          </p:cNvSpPr>
          <p:nvPr>
            <p:ph type="title"/>
          </p:nvPr>
        </p:nvSpPr>
        <p:spPr/>
        <p:txBody>
          <a:bodyPr/>
          <a:lstStyle/>
          <a:p>
            <a:pPr eaLnBrk="1" hangingPunct="1"/>
            <a:r>
              <a:rPr lang="en-US" sz="4400" smtClean="0"/>
              <a:t>Foundations of Ethical Behavior</a:t>
            </a:r>
          </a:p>
        </p:txBody>
      </p:sp>
      <p:sp>
        <p:nvSpPr>
          <p:cNvPr id="9221" name="Rectangle 3"/>
          <p:cNvSpPr>
            <a:spLocks noGrp="1" noChangeArrowheads="1"/>
          </p:cNvSpPr>
          <p:nvPr>
            <p:ph type="body" idx="1"/>
          </p:nvPr>
        </p:nvSpPr>
        <p:spPr/>
        <p:txBody>
          <a:bodyPr/>
          <a:lstStyle/>
          <a:p>
            <a:pPr eaLnBrk="1" hangingPunct="1">
              <a:lnSpc>
                <a:spcPct val="90000"/>
              </a:lnSpc>
            </a:pPr>
            <a:r>
              <a:rPr lang="en-US" b="1" smtClean="0"/>
              <a:t>Teleological approach </a:t>
            </a:r>
          </a:p>
          <a:p>
            <a:pPr lvl="1" eaLnBrk="1" hangingPunct="1">
              <a:lnSpc>
                <a:spcPct val="90000"/>
              </a:lnSpc>
            </a:pPr>
            <a:r>
              <a:rPr lang="en-US" sz="2800" smtClean="0"/>
              <a:t>decisions are based on the consequences of the action</a:t>
            </a:r>
          </a:p>
          <a:p>
            <a:pPr eaLnBrk="1" hangingPunct="1">
              <a:lnSpc>
                <a:spcPct val="90000"/>
              </a:lnSpc>
            </a:pPr>
            <a:r>
              <a:rPr lang="en-US" b="1" smtClean="0"/>
              <a:t>Utilitarianism </a:t>
            </a:r>
          </a:p>
          <a:p>
            <a:pPr lvl="1" eaLnBrk="1" hangingPunct="1">
              <a:lnSpc>
                <a:spcPct val="90000"/>
              </a:lnSpc>
            </a:pPr>
            <a:r>
              <a:rPr lang="en-US" sz="2800" smtClean="0"/>
              <a:t>an action is right if it produces the greatest amount of good</a:t>
            </a:r>
          </a:p>
          <a:p>
            <a:pPr eaLnBrk="1" hangingPunct="1">
              <a:lnSpc>
                <a:spcPct val="90000"/>
              </a:lnSpc>
            </a:pPr>
            <a:r>
              <a:rPr lang="en-US" b="1" smtClean="0"/>
              <a:t>Deontological approach </a:t>
            </a:r>
          </a:p>
          <a:p>
            <a:pPr lvl="1" eaLnBrk="1" hangingPunct="1">
              <a:lnSpc>
                <a:spcPct val="90000"/>
              </a:lnSpc>
            </a:pPr>
            <a:r>
              <a:rPr lang="en-US" smtClean="0"/>
              <a:t>moral judgments are made and moral reasoning occurs independently of consequences   </a:t>
            </a:r>
            <a:endParaRPr lang="en-US" b="1" smtClean="0"/>
          </a:p>
          <a:p>
            <a:pPr eaLnBrk="1" hangingPunct="1">
              <a:lnSpc>
                <a:spcPct val="90000"/>
              </a:lnSpc>
            </a:pPr>
            <a:endParaRPr lang="en-US" sz="240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Footer Placeholder 4"/>
          <p:cNvSpPr>
            <a:spLocks noGrp="1"/>
          </p:cNvSpPr>
          <p:nvPr>
            <p:ph type="ftr" sz="quarter" idx="11"/>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Copyright © 2013 Pearson Education, Inc. publishing as Prentice Hall</a:t>
            </a:r>
          </a:p>
        </p:txBody>
      </p:sp>
      <p:sp>
        <p:nvSpPr>
          <p:cNvPr id="10243" name="Slide Number Placeholder 5"/>
          <p:cNvSpPr>
            <a:spLocks noGrp="1"/>
          </p:cNvSpPr>
          <p:nvPr>
            <p:ph type="sldNum" sz="quarter" idx="12"/>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5-</a:t>
            </a:r>
            <a:fld id="{7CE23367-56B6-404B-ADC4-1E25AFB3DA38}" type="slidenum">
              <a:rPr lang="en-US"/>
              <a:pPr eaLnBrk="1" hangingPunct="1"/>
              <a:t>8</a:t>
            </a:fld>
            <a:endParaRPr lang="en-US"/>
          </a:p>
        </p:txBody>
      </p:sp>
      <p:sp>
        <p:nvSpPr>
          <p:cNvPr id="10244" name="Rectangle 2"/>
          <p:cNvSpPr>
            <a:spLocks noGrp="1" noChangeArrowheads="1"/>
          </p:cNvSpPr>
          <p:nvPr>
            <p:ph type="title"/>
          </p:nvPr>
        </p:nvSpPr>
        <p:spPr/>
        <p:txBody>
          <a:bodyPr/>
          <a:lstStyle/>
          <a:p>
            <a:pPr eaLnBrk="1" hangingPunct="1"/>
            <a:r>
              <a:rPr lang="en-US" smtClean="0"/>
              <a:t>Why Do Companies Care? </a:t>
            </a:r>
          </a:p>
        </p:txBody>
      </p:sp>
      <p:sp>
        <p:nvSpPr>
          <p:cNvPr id="10245" name="Rectangle 3"/>
          <p:cNvSpPr>
            <a:spLocks noGrp="1" noChangeArrowheads="1"/>
          </p:cNvSpPr>
          <p:nvPr>
            <p:ph type="body" idx="1"/>
          </p:nvPr>
        </p:nvSpPr>
        <p:spPr/>
        <p:txBody>
          <a:bodyPr/>
          <a:lstStyle/>
          <a:p>
            <a:pPr eaLnBrk="1" hangingPunct="1"/>
            <a:r>
              <a:rPr lang="en-US" smtClean="0"/>
              <a:t>Ethical behavior can help a company</a:t>
            </a:r>
          </a:p>
          <a:p>
            <a:pPr lvl="1" eaLnBrk="1" hangingPunct="1"/>
            <a:r>
              <a:rPr lang="en-US" sz="2800" smtClean="0"/>
              <a:t>develop a competitive advantage</a:t>
            </a:r>
          </a:p>
          <a:p>
            <a:pPr lvl="1" eaLnBrk="1" hangingPunct="1"/>
            <a:r>
              <a:rPr lang="en-US" sz="2800" smtClean="0"/>
              <a:t>avoid being perceived as irresponsible</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Footer Placeholder 4"/>
          <p:cNvSpPr>
            <a:spLocks noGrp="1"/>
          </p:cNvSpPr>
          <p:nvPr>
            <p:ph type="ftr" sz="quarter" idx="11"/>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Copyright © 2013 Pearson Education, Inc. publishing as Prentice Hall</a:t>
            </a:r>
          </a:p>
        </p:txBody>
      </p:sp>
      <p:sp>
        <p:nvSpPr>
          <p:cNvPr id="11267" name="Slide Number Placeholder 5"/>
          <p:cNvSpPr>
            <a:spLocks noGrp="1"/>
          </p:cNvSpPr>
          <p:nvPr>
            <p:ph type="sldNum" sz="quarter" idx="12"/>
          </p:nvPr>
        </p:nvSpPr>
        <p:spPr>
          <a:noFill/>
        </p:spPr>
        <p:txBody>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r>
              <a:rPr lang="en-US"/>
              <a:t>5-</a:t>
            </a:r>
            <a:fld id="{A76A6E73-E2A7-4B73-B186-51D5827D1A85}" type="slidenum">
              <a:rPr lang="en-US"/>
              <a:pPr eaLnBrk="1" hangingPunct="1"/>
              <a:t>9</a:t>
            </a:fld>
            <a:endParaRPr lang="en-US"/>
          </a:p>
        </p:txBody>
      </p:sp>
      <p:sp>
        <p:nvSpPr>
          <p:cNvPr id="11268" name="Rectangle 2"/>
          <p:cNvSpPr>
            <a:spLocks noGrp="1" noChangeArrowheads="1"/>
          </p:cNvSpPr>
          <p:nvPr>
            <p:ph type="title"/>
          </p:nvPr>
        </p:nvSpPr>
        <p:spPr/>
        <p:txBody>
          <a:bodyPr/>
          <a:lstStyle/>
          <a:p>
            <a:pPr eaLnBrk="1" hangingPunct="1"/>
            <a:r>
              <a:rPr lang="en-US" sz="4400" smtClean="0"/>
              <a:t>The Cultural and Legal Foundations of Ethical Behavior</a:t>
            </a:r>
          </a:p>
        </p:txBody>
      </p:sp>
      <p:sp>
        <p:nvSpPr>
          <p:cNvPr id="11269" name="Rectangle 3"/>
          <p:cNvSpPr>
            <a:spLocks noGrp="1" noChangeArrowheads="1"/>
          </p:cNvSpPr>
          <p:nvPr>
            <p:ph type="body" idx="1"/>
          </p:nvPr>
        </p:nvSpPr>
        <p:spPr/>
        <p:txBody>
          <a:bodyPr/>
          <a:lstStyle/>
          <a:p>
            <a:pPr eaLnBrk="1" hangingPunct="1">
              <a:buFont typeface="Wingdings" pitchFamily="2" charset="2"/>
              <a:buNone/>
            </a:pPr>
            <a:r>
              <a:rPr lang="en-US" b="1" smtClean="0"/>
              <a:t>	Learning Objective 2: </a:t>
            </a:r>
          </a:p>
          <a:p>
            <a:pPr eaLnBrk="1" hangingPunct="1">
              <a:buFont typeface="Wingdings" pitchFamily="2" charset="2"/>
              <a:buNone/>
            </a:pPr>
            <a:r>
              <a:rPr lang="en-US" smtClean="0"/>
              <a:t>	To demonstrate the cultural and legal foundations of ethical behavior</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Level">
  <a:themeElements>
    <a:clrScheme name="Level 6">
      <a:dk1>
        <a:srgbClr val="000000"/>
      </a:dk1>
      <a:lt1>
        <a:srgbClr val="FFFFFF"/>
      </a:lt1>
      <a:dk2>
        <a:srgbClr val="666699"/>
      </a:dk2>
      <a:lt2>
        <a:srgbClr val="FFCC00"/>
      </a:lt2>
      <a:accent1>
        <a:srgbClr val="FF9900"/>
      </a:accent1>
      <a:accent2>
        <a:srgbClr val="FF0000"/>
      </a:accent2>
      <a:accent3>
        <a:srgbClr val="FFFFFF"/>
      </a:accent3>
      <a:accent4>
        <a:srgbClr val="000000"/>
      </a:accent4>
      <a:accent5>
        <a:srgbClr val="FFCAAA"/>
      </a:accent5>
      <a:accent6>
        <a:srgbClr val="E70000"/>
      </a:accent6>
      <a:hlink>
        <a:srgbClr val="666699"/>
      </a:hlink>
      <a:folHlink>
        <a:srgbClr val="999966"/>
      </a:folHlink>
    </a:clrScheme>
    <a:fontScheme name="Level">
      <a:majorFont>
        <a:latin typeface="Georgia"/>
        <a:ea typeface=""/>
        <a:cs typeface="Arial"/>
      </a:majorFont>
      <a:minorFont>
        <a:latin typeface="Verdana"/>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Level 1">
        <a:dk1>
          <a:srgbClr val="006699"/>
        </a:dk1>
        <a:lt1>
          <a:srgbClr val="FFFFFF"/>
        </a:lt1>
        <a:dk2>
          <a:srgbClr val="000000"/>
        </a:dk2>
        <a:lt2>
          <a:srgbClr val="99FF99"/>
        </a:lt2>
        <a:accent1>
          <a:srgbClr val="00CC99"/>
        </a:accent1>
        <a:accent2>
          <a:srgbClr val="009999"/>
        </a:accent2>
        <a:accent3>
          <a:srgbClr val="AAAAAA"/>
        </a:accent3>
        <a:accent4>
          <a:srgbClr val="DADADA"/>
        </a:accent4>
        <a:accent5>
          <a:srgbClr val="AAE2CA"/>
        </a:accent5>
        <a:accent6>
          <a:srgbClr val="008A8A"/>
        </a:accent6>
        <a:hlink>
          <a:srgbClr val="0066FF"/>
        </a:hlink>
        <a:folHlink>
          <a:srgbClr val="989CBA"/>
        </a:folHlink>
      </a:clrScheme>
      <a:clrMap bg1="dk2" tx1="lt1" bg2="dk1" tx2="lt2" accent1="accent1" accent2="accent2" accent3="accent3" accent4="accent4" accent5="accent5" accent6="accent6" hlink="hlink" folHlink="folHlink"/>
    </a:extraClrScheme>
    <a:extraClrScheme>
      <a:clrScheme name="Level 2">
        <a:dk1>
          <a:srgbClr val="808000"/>
        </a:dk1>
        <a:lt1>
          <a:srgbClr val="FFFFFF"/>
        </a:lt1>
        <a:dk2>
          <a:srgbClr val="5C271E"/>
        </a:dk2>
        <a:lt2>
          <a:srgbClr val="FFDD89"/>
        </a:lt2>
        <a:accent1>
          <a:srgbClr val="CC6600"/>
        </a:accent1>
        <a:accent2>
          <a:srgbClr val="CC9900"/>
        </a:accent2>
        <a:accent3>
          <a:srgbClr val="B5ACAB"/>
        </a:accent3>
        <a:accent4>
          <a:srgbClr val="DADADA"/>
        </a:accent4>
        <a:accent5>
          <a:srgbClr val="E2B8AA"/>
        </a:accent5>
        <a:accent6>
          <a:srgbClr val="B98A00"/>
        </a:accent6>
        <a:hlink>
          <a:srgbClr val="669900"/>
        </a:hlink>
        <a:folHlink>
          <a:srgbClr val="A3A274"/>
        </a:folHlink>
      </a:clrScheme>
      <a:clrMap bg1="dk2" tx1="lt1" bg2="dk1" tx2="lt2" accent1="accent1" accent2="accent2" accent3="accent3" accent4="accent4" accent5="accent5" accent6="accent6" hlink="hlink" folHlink="folHlink"/>
    </a:extraClrScheme>
    <a:extraClrScheme>
      <a:clrScheme name="Level 3">
        <a:dk1>
          <a:srgbClr val="763B00"/>
        </a:dk1>
        <a:lt1>
          <a:srgbClr val="FFFFFF"/>
        </a:lt1>
        <a:dk2>
          <a:srgbClr val="330000"/>
        </a:dk2>
        <a:lt2>
          <a:srgbClr val="CC9900"/>
        </a:lt2>
        <a:accent1>
          <a:srgbClr val="FFCC00"/>
        </a:accent1>
        <a:accent2>
          <a:srgbClr val="CC3300"/>
        </a:accent2>
        <a:accent3>
          <a:srgbClr val="ADAAAA"/>
        </a:accent3>
        <a:accent4>
          <a:srgbClr val="DADADA"/>
        </a:accent4>
        <a:accent5>
          <a:srgbClr val="FFE2AA"/>
        </a:accent5>
        <a:accent6>
          <a:srgbClr val="B92D00"/>
        </a:accent6>
        <a:hlink>
          <a:srgbClr val="666699"/>
        </a:hlink>
        <a:folHlink>
          <a:srgbClr val="999966"/>
        </a:folHlink>
      </a:clrScheme>
      <a:clrMap bg1="dk2" tx1="lt1" bg2="dk1" tx2="lt2" accent1="accent1" accent2="accent2" accent3="accent3" accent4="accent4" accent5="accent5" accent6="accent6" hlink="hlink" folHlink="folHlink"/>
    </a:extraClrScheme>
    <a:extraClrScheme>
      <a:clrScheme name="Level 4">
        <a:dk1>
          <a:srgbClr val="6D3696"/>
        </a:dk1>
        <a:lt1>
          <a:srgbClr val="FFFFFF"/>
        </a:lt1>
        <a:dk2>
          <a:srgbClr val="51255D"/>
        </a:dk2>
        <a:lt2>
          <a:srgbClr val="FFFFCC"/>
        </a:lt2>
        <a:accent1>
          <a:srgbClr val="666699"/>
        </a:accent1>
        <a:accent2>
          <a:srgbClr val="800080"/>
        </a:accent2>
        <a:accent3>
          <a:srgbClr val="B3ACB6"/>
        </a:accent3>
        <a:accent4>
          <a:srgbClr val="DADADA"/>
        </a:accent4>
        <a:accent5>
          <a:srgbClr val="B8B8CA"/>
        </a:accent5>
        <a:accent6>
          <a:srgbClr val="730073"/>
        </a:accent6>
        <a:hlink>
          <a:srgbClr val="CCCC00"/>
        </a:hlink>
        <a:folHlink>
          <a:srgbClr val="A3A274"/>
        </a:folHlink>
      </a:clrScheme>
      <a:clrMap bg1="dk2" tx1="lt1" bg2="dk1" tx2="lt2" accent1="accent1" accent2="accent2" accent3="accent3" accent4="accent4" accent5="accent5" accent6="accent6" hlink="hlink" folHlink="folHlink"/>
    </a:extraClrScheme>
    <a:extraClrScheme>
      <a:clrScheme name="Level 5">
        <a:dk1>
          <a:srgbClr val="CC6600"/>
        </a:dk1>
        <a:lt1>
          <a:srgbClr val="FFFFFF"/>
        </a:lt1>
        <a:dk2>
          <a:srgbClr val="4A553B"/>
        </a:dk2>
        <a:lt2>
          <a:srgbClr val="FFBF1F"/>
        </a:lt2>
        <a:accent1>
          <a:srgbClr val="FFCC00"/>
        </a:accent1>
        <a:accent2>
          <a:srgbClr val="CC9900"/>
        </a:accent2>
        <a:accent3>
          <a:srgbClr val="B1B4AF"/>
        </a:accent3>
        <a:accent4>
          <a:srgbClr val="DADADA"/>
        </a:accent4>
        <a:accent5>
          <a:srgbClr val="FFE2AA"/>
        </a:accent5>
        <a:accent6>
          <a:srgbClr val="B98A00"/>
        </a:accent6>
        <a:hlink>
          <a:srgbClr val="669900"/>
        </a:hlink>
        <a:folHlink>
          <a:srgbClr val="A3A274"/>
        </a:folHlink>
      </a:clrScheme>
      <a:clrMap bg1="dk2" tx1="lt1" bg2="dk1" tx2="lt2" accent1="accent1" accent2="accent2" accent3="accent3" accent4="accent4" accent5="accent5" accent6="accent6" hlink="hlink" folHlink="folHlink"/>
    </a:extraClrScheme>
    <a:extraClrScheme>
      <a:clrScheme name="Level 6">
        <a:dk1>
          <a:srgbClr val="000000"/>
        </a:dk1>
        <a:lt1>
          <a:srgbClr val="FFFFFF"/>
        </a:lt1>
        <a:dk2>
          <a:srgbClr val="666699"/>
        </a:dk2>
        <a:lt2>
          <a:srgbClr val="FFCC00"/>
        </a:lt2>
        <a:accent1>
          <a:srgbClr val="FF9900"/>
        </a:accent1>
        <a:accent2>
          <a:srgbClr val="FF0000"/>
        </a:accent2>
        <a:accent3>
          <a:srgbClr val="FFFFFF"/>
        </a:accent3>
        <a:accent4>
          <a:srgbClr val="000000"/>
        </a:accent4>
        <a:accent5>
          <a:srgbClr val="FFCAAA"/>
        </a:accent5>
        <a:accent6>
          <a:srgbClr val="E70000"/>
        </a:accent6>
        <a:hlink>
          <a:srgbClr val="666699"/>
        </a:hlink>
        <a:folHlink>
          <a:srgbClr val="999966"/>
        </a:folHlink>
      </a:clrScheme>
      <a:clrMap bg1="lt1" tx1="dk1" bg2="lt2" tx2="dk2" accent1="accent1" accent2="accent2" accent3="accent3" accent4="accent4" accent5="accent5" accent6="accent6" hlink="hlink" folHlink="folHlink"/>
    </a:extraClrScheme>
    <a:extraClrScheme>
      <a:clrScheme name="Level 7">
        <a:dk1>
          <a:srgbClr val="000000"/>
        </a:dk1>
        <a:lt1>
          <a:srgbClr val="FFFFFF"/>
        </a:lt1>
        <a:dk2>
          <a:srgbClr val="CC3300"/>
        </a:dk2>
        <a:lt2>
          <a:srgbClr val="663300"/>
        </a:lt2>
        <a:accent1>
          <a:srgbClr val="FFCC00"/>
        </a:accent1>
        <a:accent2>
          <a:srgbClr val="CC6600"/>
        </a:accent2>
        <a:accent3>
          <a:srgbClr val="FFFFFF"/>
        </a:accent3>
        <a:accent4>
          <a:srgbClr val="000000"/>
        </a:accent4>
        <a:accent5>
          <a:srgbClr val="FFE2AA"/>
        </a:accent5>
        <a:accent6>
          <a:srgbClr val="B95C00"/>
        </a:accent6>
        <a:hlink>
          <a:srgbClr val="CC9900"/>
        </a:hlink>
        <a:folHlink>
          <a:srgbClr val="996633"/>
        </a:folHlink>
      </a:clrScheme>
      <a:clrMap bg1="lt1" tx1="dk1" bg2="lt2" tx2="dk2" accent1="accent1" accent2="accent2" accent3="accent3" accent4="accent4" accent5="accent5" accent6="accent6" hlink="hlink" folHlink="folHlink"/>
    </a:extraClrScheme>
    <a:extraClrScheme>
      <a:clrScheme name="Level 8">
        <a:dk1>
          <a:srgbClr val="000000"/>
        </a:dk1>
        <a:lt1>
          <a:srgbClr val="FFFFFF"/>
        </a:lt1>
        <a:dk2>
          <a:srgbClr val="999900"/>
        </a:dk2>
        <a:lt2>
          <a:srgbClr val="666600"/>
        </a:lt2>
        <a:accent1>
          <a:srgbClr val="99CC00"/>
        </a:accent1>
        <a:accent2>
          <a:srgbClr val="CCCC66"/>
        </a:accent2>
        <a:accent3>
          <a:srgbClr val="FFFFFF"/>
        </a:accent3>
        <a:accent4>
          <a:srgbClr val="000000"/>
        </a:accent4>
        <a:accent5>
          <a:srgbClr val="CAE2AA"/>
        </a:accent5>
        <a:accent6>
          <a:srgbClr val="B9B95C"/>
        </a:accent6>
        <a:hlink>
          <a:srgbClr val="FFCC00"/>
        </a:hlink>
        <a:folHlink>
          <a:srgbClr val="CC99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daniels_ib14inppt_01</Template>
  <TotalTime>2632</TotalTime>
  <Words>3323</Words>
  <Application>Microsoft Office PowerPoint</Application>
  <PresentationFormat>On-screen Show (4:3)</PresentationFormat>
  <Paragraphs>326</Paragraphs>
  <Slides>31</Slides>
  <Notes>31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31</vt:i4>
      </vt:variant>
    </vt:vector>
  </HeadingPairs>
  <TitlesOfParts>
    <vt:vector size="40" baseType="lpstr">
      <vt:lpstr>Verdana</vt:lpstr>
      <vt:lpstr>Arial</vt:lpstr>
      <vt:lpstr>Georgia</vt:lpstr>
      <vt:lpstr>Wingdings</vt:lpstr>
      <vt:lpstr>Times New Roman</vt:lpstr>
      <vt:lpstr>Palatino-Roman</vt:lpstr>
      <vt:lpstr>Avenir-Light</vt:lpstr>
      <vt:lpstr>Palatino-Italic</vt:lpstr>
      <vt:lpstr>Level</vt:lpstr>
      <vt:lpstr>International Business Environments &amp; Operations</vt:lpstr>
      <vt:lpstr>Chapter 5</vt:lpstr>
      <vt:lpstr>Learning Objectives</vt:lpstr>
      <vt:lpstr>Introduction</vt:lpstr>
      <vt:lpstr>Foundations of Ethical Behavior</vt:lpstr>
      <vt:lpstr>Foundations of Ethical Behavior</vt:lpstr>
      <vt:lpstr>Foundations of Ethical Behavior</vt:lpstr>
      <vt:lpstr>Why Do Companies Care? </vt:lpstr>
      <vt:lpstr>The Cultural and Legal Foundations of Ethical Behavior</vt:lpstr>
      <vt:lpstr>Relativism versus Normativism </vt:lpstr>
      <vt:lpstr>Legal Justification: Pro and Con</vt:lpstr>
      <vt:lpstr>Legal Justification: Pro and Con</vt:lpstr>
      <vt:lpstr>Extraterritoriality</vt:lpstr>
      <vt:lpstr>Ethics and Corporate Bribery</vt:lpstr>
      <vt:lpstr>Corruption and Bribery</vt:lpstr>
      <vt:lpstr>Corruption and Bribery</vt:lpstr>
      <vt:lpstr>Corruption and Bribery</vt:lpstr>
      <vt:lpstr>Ethics and the Environment</vt:lpstr>
      <vt:lpstr>Ethics and the Environment</vt:lpstr>
      <vt:lpstr>What is Sustainability?</vt:lpstr>
      <vt:lpstr>Global Warming, Kyoto Protocol</vt:lpstr>
      <vt:lpstr>Ethical Dilemmas and  Other Business Practices</vt:lpstr>
      <vt:lpstr>Ethical Dilemmas in the Pharmaceutical Industry</vt:lpstr>
      <vt:lpstr>Ethical Dimensions of  Labor Conditions</vt:lpstr>
      <vt:lpstr>Ethical Dimensions of  Labor Conditions</vt:lpstr>
      <vt:lpstr>Ethical Dimensions of  Labor Conditions</vt:lpstr>
      <vt:lpstr>Corporate Codes of Ethics</vt:lpstr>
      <vt:lpstr>Corporate Codes of Ethics</vt:lpstr>
      <vt:lpstr>Motivations for  Corporate Responsibility</vt:lpstr>
      <vt:lpstr>Corporate Ethics in The Future</vt:lpstr>
      <vt:lpstr>PowerPoint Presentation</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International Business Environments &amp; Operations</dc:title>
  <dc:creator>Veronica</dc:creator>
  <cp:lastModifiedBy>User</cp:lastModifiedBy>
  <cp:revision>16</cp:revision>
  <dcterms:created xsi:type="dcterms:W3CDTF">2011-12-01T02:29:20Z</dcterms:created>
  <dcterms:modified xsi:type="dcterms:W3CDTF">2014-05-05T11:07:20Z</dcterms:modified>
</cp:coreProperties>
</file>