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75" r:id="rId13"/>
    <p:sldId id="267" r:id="rId14"/>
    <p:sldId id="274" r:id="rId15"/>
    <p:sldId id="268" r:id="rId16"/>
    <p:sldId id="293" r:id="rId17"/>
    <p:sldId id="270" r:id="rId18"/>
    <p:sldId id="271" r:id="rId19"/>
    <p:sldId id="294" r:id="rId20"/>
    <p:sldId id="273" r:id="rId21"/>
    <p:sldId id="276" r:id="rId22"/>
    <p:sldId id="277" r:id="rId23"/>
    <p:sldId id="278" r:id="rId24"/>
    <p:sldId id="280" r:id="rId25"/>
    <p:sldId id="281" r:id="rId26"/>
    <p:sldId id="295" r:id="rId27"/>
    <p:sldId id="296" r:id="rId28"/>
    <p:sldId id="283" r:id="rId29"/>
    <p:sldId id="297" r:id="rId30"/>
    <p:sldId id="285" r:id="rId31"/>
    <p:sldId id="298" r:id="rId32"/>
    <p:sldId id="287" r:id="rId33"/>
    <p:sldId id="288" r:id="rId34"/>
    <p:sldId id="289" r:id="rId35"/>
    <p:sldId id="290" r:id="rId36"/>
    <p:sldId id="292" r:id="rId37"/>
    <p:sldId id="291"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kern="1200">
        <a:solidFill>
          <a:schemeClr val="tx1"/>
        </a:solidFill>
        <a:latin typeface="Verdana" pitchFamily="34" charset="0"/>
        <a:ea typeface="+mn-ea"/>
        <a:cs typeface="Arial" pitchFamily="34" charset="0"/>
      </a:defRPr>
    </a:lvl5pPr>
    <a:lvl6pPr marL="2286000" algn="l" defTabSz="914400" rtl="0" eaLnBrk="1" latinLnBrk="0" hangingPunct="1">
      <a:defRPr kern="1200">
        <a:solidFill>
          <a:schemeClr val="tx1"/>
        </a:solidFill>
        <a:latin typeface="Verdana" pitchFamily="34" charset="0"/>
        <a:ea typeface="+mn-ea"/>
        <a:cs typeface="Arial" pitchFamily="34" charset="0"/>
      </a:defRPr>
    </a:lvl6pPr>
    <a:lvl7pPr marL="2743200" algn="l" defTabSz="914400" rtl="0" eaLnBrk="1" latinLnBrk="0" hangingPunct="1">
      <a:defRPr kern="1200">
        <a:solidFill>
          <a:schemeClr val="tx1"/>
        </a:solidFill>
        <a:latin typeface="Verdana" pitchFamily="34" charset="0"/>
        <a:ea typeface="+mn-ea"/>
        <a:cs typeface="Arial" pitchFamily="34" charset="0"/>
      </a:defRPr>
    </a:lvl7pPr>
    <a:lvl8pPr marL="3200400" algn="l" defTabSz="914400" rtl="0" eaLnBrk="1" latinLnBrk="0" hangingPunct="1">
      <a:defRPr kern="1200">
        <a:solidFill>
          <a:schemeClr val="tx1"/>
        </a:solidFill>
        <a:latin typeface="Verdana" pitchFamily="34" charset="0"/>
        <a:ea typeface="+mn-ea"/>
        <a:cs typeface="Arial" pitchFamily="34" charset="0"/>
      </a:defRPr>
    </a:lvl8pPr>
    <a:lvl9pPr marL="3657600" algn="l" defTabSz="914400" rtl="0" eaLnBrk="1" latinLnBrk="0" hangingPunct="1">
      <a:defRPr kern="1200">
        <a:solidFill>
          <a:schemeClr val="tx1"/>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890" y="12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a:p>
        </p:txBody>
      </p:sp>
      <p:sp>
        <p:nvSpPr>
          <p:cNvPr id="409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86979099-C5B3-4BA8-9FD6-BE1BEC7437AC}" type="slidenum">
              <a:rPr lang="en-US"/>
              <a:pPr>
                <a:defRPr/>
              </a:pPr>
              <a:t>‹#›</a:t>
            </a:fld>
            <a:endParaRPr lang="en-US"/>
          </a:p>
        </p:txBody>
      </p:sp>
    </p:spTree>
    <p:extLst>
      <p:ext uri="{BB962C8B-B14F-4D97-AF65-F5344CB8AC3E}">
        <p14:creationId xmlns:p14="http://schemas.microsoft.com/office/powerpoint/2010/main" val="38038392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C32A4FE8-F222-4D48-AC3A-982318BFBD19}" type="slidenum">
              <a:rPr lang="en-US">
                <a:latin typeface="Arial" pitchFamily="34" charset="0"/>
              </a:rPr>
              <a:pPr eaLnBrk="1" hangingPunct="1"/>
              <a:t>1</a:t>
            </a:fld>
            <a:endParaRPr lang="en-US">
              <a:latin typeface="Arial" pitchFamily="34" charset="0"/>
            </a:endParaRPr>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smtClean="0"/>
              <a:t>International Business Environments and Operations 14e by Daniels, Radebaugh, and Sullivan</a:t>
            </a:r>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4C9B19D4-A1E9-4EB8-83D9-5299F8DBACFA}" type="slidenum">
              <a:rPr lang="en-US">
                <a:latin typeface="Arial" pitchFamily="34" charset="0"/>
              </a:rPr>
              <a:pPr eaLnBrk="1" hangingPunct="1"/>
              <a:t>10</a:t>
            </a:fld>
            <a:endParaRPr lang="en-US">
              <a:latin typeface="Arial" pitchFamily="34" charset="0"/>
            </a:endParaRP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smtClean="0"/>
              <a:t>Countries are increasingly willing to sidestep  the multilateral system and engage in bilateral agreements in order to achieve their objectives.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4ED63173-BEF8-409E-937D-531956EB867C}" type="slidenum">
              <a:rPr lang="en-US">
                <a:latin typeface="Arial" pitchFamily="34" charset="0"/>
              </a:rPr>
              <a:pPr eaLnBrk="1" hangingPunct="1"/>
              <a:t>11</a:t>
            </a:fld>
            <a:endParaRPr lang="en-US">
              <a:latin typeface="Arial" pitchFamily="34" charset="0"/>
            </a:endParaRPr>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r>
              <a:rPr lang="en-US" smtClean="0"/>
              <a:t>Regional trade agreements or RTAs, also known </a:t>
            </a:r>
            <a:r>
              <a:rPr lang="en-US" i="1" smtClean="0"/>
              <a:t>preferential trade agreements</a:t>
            </a:r>
            <a:r>
              <a:rPr lang="en-US" smtClean="0"/>
              <a:t>, give member countries special treatment.  They began to emerge after World War II when nations saw the benefits of cooperation and larger market sizes.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7D0BB86-430B-4990-B571-255EB0D32EE7}" type="slidenum">
              <a:rPr lang="en-US">
                <a:latin typeface="Arial" pitchFamily="34" charset="0"/>
              </a:rPr>
              <a:pPr eaLnBrk="1" hangingPunct="1"/>
              <a:t>12</a:t>
            </a:fld>
            <a:endParaRPr lang="en-US">
              <a:latin typeface="Arial" pitchFamily="34"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smtClean="0"/>
              <a:t>Learning Objective 4:</a:t>
            </a:r>
            <a:r>
              <a:rPr lang="en-US" b="1" smtClean="0"/>
              <a:t> </a:t>
            </a:r>
            <a:r>
              <a:rPr lang="en-US" smtClean="0"/>
              <a:t>To define different forms of regional economic integration.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394E0E1-89CF-4EEC-863B-F128E003B4EB}" type="slidenum">
              <a:rPr lang="en-US">
                <a:latin typeface="Arial" pitchFamily="34" charset="0"/>
              </a:rPr>
              <a:pPr eaLnBrk="1" hangingPunct="1"/>
              <a:t>13</a:t>
            </a:fld>
            <a:endParaRPr lang="en-US">
              <a:latin typeface="Arial" pitchFamily="34" charset="0"/>
            </a:endParaRPr>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smtClean="0"/>
              <a:t>The major types if economic integration are the free trade area, the customs union, and the common market.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7DA08BF-F3C2-4282-BCA8-E28892F69112}" type="slidenum">
              <a:rPr lang="en-US">
                <a:latin typeface="Arial" pitchFamily="34" charset="0"/>
              </a:rPr>
              <a:pPr eaLnBrk="1" hangingPunct="1"/>
              <a:t>14</a:t>
            </a:fld>
            <a:endParaRPr lang="en-US">
              <a:latin typeface="Arial" pitchFamily="34"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smtClean="0"/>
              <a:t>Learning Objective 3: To describe the static and dynamic impact of trade agreements on trade and investment flows.</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A7E4CFE-15F1-48CE-BDD2-317EBC27BB43}" type="slidenum">
              <a:rPr lang="en-US">
                <a:latin typeface="Arial" pitchFamily="34" charset="0"/>
              </a:rPr>
              <a:pPr eaLnBrk="1" hangingPunct="1"/>
              <a:t>15</a:t>
            </a:fld>
            <a:endParaRPr lang="en-US">
              <a:latin typeface="Arial" pitchFamily="34" charset="0"/>
            </a:endParaRPr>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smtClean="0"/>
              <a:t>Regional economic integration has </a:t>
            </a:r>
            <a:r>
              <a:rPr lang="en-US" smtClean="0">
                <a:latin typeface="Avenir-Light" charset="0"/>
              </a:rPr>
              <a:t>social, cultural, political, and economic effects.</a:t>
            </a:r>
          </a:p>
          <a:p>
            <a:pPr eaLnBrk="1" hangingPunct="1"/>
            <a:r>
              <a:rPr lang="en-US" smtClean="0">
                <a:latin typeface="Avenir-Light" charset="0"/>
              </a:rPr>
              <a:t>The static effects of integration are the shifting of resources from inefficient to efficient companies as trade barriers fall.  </a:t>
            </a:r>
          </a:p>
          <a:p>
            <a:pPr eaLnBrk="1" hangingPunct="1"/>
            <a:r>
              <a:rPr lang="en-US" smtClean="0">
                <a:latin typeface="Avenir-Light" charset="0"/>
              </a:rPr>
              <a:t>Static effects can develop when there is trade creation or trade diversion. Trade creation occurs when production shifts to more efficient producers for reasons of comparative advantage, while trade diversion occurs when trade shifts to countries in the group at the expense of trade with countries not in the group.</a:t>
            </a:r>
          </a:p>
          <a:p>
            <a:pPr eaLnBrk="1" hangingPunct="1"/>
            <a:r>
              <a:rPr lang="en-US" smtClean="0">
                <a:latin typeface="Avenir-Light" charset="0"/>
              </a:rPr>
              <a:t>Static effects improve the efficiency of resource allocation and affect both production and consumption.</a:t>
            </a:r>
          </a:p>
          <a:p>
            <a:pPr eaLnBrk="1" hangingPunct="1"/>
            <a:r>
              <a:rPr lang="en-US" smtClean="0">
                <a:latin typeface="Avenir-Light" charset="0"/>
              </a:rPr>
              <a:t>Dynamic effects of integration are the overall growth in the market and the impact on a company caused by expanding production and by the company</a:t>
            </a:r>
            <a:r>
              <a:rPr lang="en-US" smtClean="0"/>
              <a:t>’</a:t>
            </a:r>
            <a:r>
              <a:rPr lang="en-US" smtClean="0">
                <a:latin typeface="Avenir-Light" charset="0"/>
              </a:rPr>
              <a:t>s ability to achieve greater economies of scale.</a:t>
            </a:r>
          </a:p>
          <a:p>
            <a:pPr eaLnBrk="1" hangingPunct="1"/>
            <a:r>
              <a:rPr lang="en-US" smtClean="0">
                <a:latin typeface="Avenir-Light" charset="0"/>
              </a:rPr>
              <a:t>Economies of scale occur when the average cost per unit falls as the number of units produced rises.  </a:t>
            </a:r>
          </a:p>
          <a:p>
            <a:pPr eaLnBrk="1" hangingPunct="1"/>
            <a:r>
              <a:rPr lang="en-US" smtClean="0">
                <a:latin typeface="Avenir-Light" charset="0"/>
              </a:rPr>
              <a:t>Keep in mind that regional economic integration allows for specialization and trade based on comparative advantage.</a:t>
            </a:r>
            <a:endParaRPr lang="en-US" smtClean="0"/>
          </a:p>
          <a:p>
            <a:pPr eaLnBrk="1" hangingPunct="1"/>
            <a:endParaRPr lang="en-US" smtClean="0">
              <a:latin typeface="Avenir-Light" charset="0"/>
            </a:endParaRPr>
          </a:p>
          <a:p>
            <a:pPr eaLnBrk="1" hangingPunct="1"/>
            <a:r>
              <a:rPr lang="en-US" smtClean="0">
                <a:latin typeface="Avenir-Light" charset="0"/>
              </a:rPr>
              <a:t>.</a:t>
            </a:r>
          </a:p>
          <a:p>
            <a:pPr eaLnBrk="1" hangingPunct="1"/>
            <a:endParaRPr lang="en-US" smtClean="0"/>
          </a:p>
          <a:p>
            <a:pPr eaLnBrk="1" hangingPunct="1"/>
            <a:endParaRPr lang="en-US" smtClean="0"/>
          </a:p>
          <a:p>
            <a:pPr eaLnBrk="1" hangingPunct="1"/>
            <a:endParaRPr lang="en-US" smtClean="0">
              <a:latin typeface="Avenir-Light"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E827FB02-0320-4ACD-BD8A-2D666A6CDB78}" type="slidenum">
              <a:rPr lang="en-US">
                <a:latin typeface="Arial" pitchFamily="34" charset="0"/>
              </a:rPr>
              <a:pPr eaLnBrk="1" hangingPunct="1"/>
              <a:t>16</a:t>
            </a:fld>
            <a:endParaRPr lang="en-US">
              <a:latin typeface="Arial" pitchFamily="34" charset="0"/>
            </a:endParaRP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smtClean="0"/>
              <a:t>This Figure shows the impact of free trade agreements.</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123DD234-36F1-443B-B81B-34566E09ED5F}" type="slidenum">
              <a:rPr lang="en-US">
                <a:latin typeface="Arial" pitchFamily="34" charset="0"/>
              </a:rPr>
              <a:pPr eaLnBrk="1" hangingPunct="1"/>
              <a:t>17</a:t>
            </a:fld>
            <a:endParaRPr lang="en-US">
              <a:latin typeface="Arial" pitchFamily="34" charset="0"/>
            </a:endParaRPr>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en-US" smtClean="0"/>
              <a:t>Learning Objective 5: To compare and contrast different regional trading groups.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6DEF50F-8812-4185-A6A8-4AD65BEDA3BD}" type="slidenum">
              <a:rPr lang="en-US">
                <a:latin typeface="Arial" pitchFamily="34" charset="0"/>
              </a:rPr>
              <a:pPr eaLnBrk="1" hangingPunct="1"/>
              <a:t>18</a:t>
            </a:fld>
            <a:endParaRPr lang="en-US">
              <a:latin typeface="Arial" pitchFamily="34" charset="0"/>
            </a:endParaRP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r>
              <a:rPr lang="en-US" smtClean="0"/>
              <a:t>It’s much easier to form regional trading groups than larger ones.  One of the most comprehensive and successful regional groups is the European Union which began as a free trade agreement and has since expanded to become a common market that has abolished restrictions on factor mobility and harmonized national, political, economic, and social policies.  </a:t>
            </a:r>
          </a:p>
          <a:p>
            <a:pPr eaLnBrk="1" hangingPunct="1"/>
            <a:r>
              <a:rPr lang="en-US" smtClean="0"/>
              <a:t>The EU has 27 members some of which have joined forces on the bloc’s common currency, the euro.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9F4B85CE-4CCB-444B-99A5-C8BAA71BCD30}" type="slidenum">
              <a:rPr lang="en-US">
                <a:latin typeface="Arial" pitchFamily="34" charset="0"/>
              </a:rPr>
              <a:pPr eaLnBrk="1" hangingPunct="1"/>
              <a:t>19</a:t>
            </a:fld>
            <a:endParaRPr lang="en-US">
              <a:latin typeface="Arial" pitchFamily="34" charset="0"/>
            </a:endParaRPr>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smtClean="0"/>
              <a:t>This Map shows the members of the European Union and other important groups.</a:t>
            </a:r>
          </a:p>
          <a:p>
            <a:pPr eaLnBrk="1" hangingPunct="1"/>
            <a:r>
              <a:rPr lang="en-US" smtClean="0">
                <a:latin typeface="Avenir-Light" charset="0"/>
              </a:rPr>
              <a:t>The EU has expanded several times over the years to reach its current 27 members. </a:t>
            </a:r>
            <a:endParaRPr lang="en-US" smtClean="0"/>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5D74145-7AB4-4151-8C79-CBBB23125880}" type="slidenum">
              <a:rPr lang="en-US">
                <a:latin typeface="Arial" pitchFamily="34" charset="0"/>
              </a:rPr>
              <a:pPr eaLnBrk="1" hangingPunct="1"/>
              <a:t>2</a:t>
            </a:fld>
            <a:endParaRPr lang="en-US">
              <a:latin typeface="Arial" pitchFamily="34"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smtClean="0"/>
              <a:t>Chapter 8: Cross National Cooperation and Agreements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3A1FD96-7C3E-442E-9625-B0A9AE17539F}" type="slidenum">
              <a:rPr lang="en-US">
                <a:latin typeface="Arial" pitchFamily="34" charset="0"/>
              </a:rPr>
              <a:pPr eaLnBrk="1" hangingPunct="1"/>
              <a:t>20</a:t>
            </a:fld>
            <a:endParaRPr lang="en-US">
              <a:latin typeface="Arial" pitchFamily="34"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r>
              <a:rPr lang="en-US" smtClean="0"/>
              <a:t>Companies need to understand the political environment in the European Union.  It has many governing bodies including the European Commission, the Council of the European Union, the European Parliament, the European Court of Justice, and the European Central Bank. </a:t>
            </a:r>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92C5DBE-C40E-40F2-9B96-556C99C63C2E}" type="slidenum">
              <a:rPr lang="en-US">
                <a:latin typeface="Arial" pitchFamily="34" charset="0"/>
              </a:rPr>
              <a:pPr eaLnBrk="1" hangingPunct="1"/>
              <a:t>21</a:t>
            </a:fld>
            <a:endParaRPr lang="en-US">
              <a:latin typeface="Arial" pitchFamily="34" charset="0"/>
            </a:endParaRPr>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n-US" smtClean="0">
                <a:latin typeface="Avenir-Light" charset="0"/>
              </a:rPr>
              <a:t>The Single European Act was designed to eliminate the remaining nontariff barriers to trade in Europe.</a:t>
            </a:r>
          </a:p>
          <a:p>
            <a:pPr eaLnBrk="1" hangingPunct="1"/>
            <a:r>
              <a:rPr lang="en-US" smtClean="0">
                <a:latin typeface="Palatino-Roman" charset="0"/>
              </a:rPr>
              <a:t>In 1992, the members of the EU signed the Treaty of Maastricht in part to establish a monetary union.</a:t>
            </a:r>
          </a:p>
          <a:p>
            <a:pPr eaLnBrk="1" hangingPunct="1"/>
            <a:r>
              <a:rPr lang="en-US" smtClean="0">
                <a:latin typeface="Palatino-Roman" charset="0"/>
              </a:rPr>
              <a:t>The decision to move to a common currency, the </a:t>
            </a:r>
            <a:r>
              <a:rPr lang="en-US" b="1" smtClean="0">
                <a:latin typeface="Palatino-Bold" charset="0"/>
              </a:rPr>
              <a:t>euro</a:t>
            </a:r>
            <a:r>
              <a:rPr lang="en-US" smtClean="0">
                <a:latin typeface="Palatino-Bold" charset="0"/>
              </a:rPr>
              <a:t>, </a:t>
            </a:r>
            <a:r>
              <a:rPr lang="en-US" smtClean="0">
                <a:latin typeface="Palatino-Roman" charset="0"/>
              </a:rPr>
              <a:t>in Europe has eliminated currency as a barrier to trade for member countries.</a:t>
            </a:r>
          </a:p>
          <a:p>
            <a:pPr eaLnBrk="1" hangingPunct="1"/>
            <a:r>
              <a:rPr lang="en-US" smtClean="0">
                <a:latin typeface="Avenir-Light" charset="0"/>
              </a:rPr>
              <a:t>The euro</a:t>
            </a:r>
          </a:p>
          <a:p>
            <a:pPr eaLnBrk="1" hangingPunct="1"/>
            <a:r>
              <a:rPr lang="en-US" smtClean="0"/>
              <a:t>•</a:t>
            </a:r>
            <a:r>
              <a:rPr lang="en-US" smtClean="0">
                <a:latin typeface="HelveticaNeue-Roman" charset="0"/>
              </a:rPr>
              <a:t> </a:t>
            </a:r>
            <a:r>
              <a:rPr lang="en-US" smtClean="0">
                <a:latin typeface="Avenir-Light" charset="0"/>
              </a:rPr>
              <a:t>Is a common currency in Europe.</a:t>
            </a:r>
          </a:p>
          <a:p>
            <a:pPr eaLnBrk="1" hangingPunct="1"/>
            <a:r>
              <a:rPr lang="en-US" smtClean="0"/>
              <a:t>•</a:t>
            </a:r>
            <a:r>
              <a:rPr lang="en-US" smtClean="0">
                <a:latin typeface="HelveticaNeue-Roman" charset="0"/>
              </a:rPr>
              <a:t> </a:t>
            </a:r>
            <a:r>
              <a:rPr lang="en-US" smtClean="0">
                <a:latin typeface="Avenir-Light" charset="0"/>
              </a:rPr>
              <a:t>Is administered by the European Central Bank.</a:t>
            </a:r>
          </a:p>
          <a:p>
            <a:pPr eaLnBrk="1" hangingPunct="1"/>
            <a:r>
              <a:rPr lang="en-US" smtClean="0"/>
              <a:t>•</a:t>
            </a:r>
            <a:r>
              <a:rPr lang="en-US" smtClean="0">
                <a:latin typeface="HelveticaNeue-Roman" charset="0"/>
              </a:rPr>
              <a:t> </a:t>
            </a:r>
            <a:r>
              <a:rPr lang="en-US" smtClean="0">
                <a:latin typeface="Avenir-Light" charset="0"/>
              </a:rPr>
              <a:t>Was established on January 1,1999.</a:t>
            </a:r>
          </a:p>
          <a:p>
            <a:pPr eaLnBrk="1" hangingPunct="1"/>
            <a:r>
              <a:rPr lang="en-US" smtClean="0"/>
              <a:t>•</a:t>
            </a:r>
            <a:r>
              <a:rPr lang="en-US" smtClean="0">
                <a:latin typeface="HelveticaNeue-Roman" charset="0"/>
              </a:rPr>
              <a:t> </a:t>
            </a:r>
            <a:r>
              <a:rPr lang="en-US" smtClean="0">
                <a:latin typeface="Avenir-Light" charset="0"/>
              </a:rPr>
              <a:t>Resulted in new bank notes in 2002.</a:t>
            </a:r>
          </a:p>
          <a:p>
            <a:pPr eaLnBrk="1" hangingPunct="1"/>
            <a:r>
              <a:rPr lang="en-US" smtClean="0"/>
              <a:t>•</a:t>
            </a:r>
            <a:r>
              <a:rPr lang="en-US" smtClean="0">
                <a:latin typeface="HelveticaNeue-Roman" charset="0"/>
              </a:rPr>
              <a:t> </a:t>
            </a:r>
            <a:r>
              <a:rPr lang="en-US" smtClean="0">
                <a:latin typeface="Avenir-Light" charset="0"/>
              </a:rPr>
              <a:t>Does not include the United Kingdom, Denmark, Sweden, or eight of the new entrants to the EU.</a:t>
            </a:r>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1ED6FD8B-162D-4CD1-B00D-CDF11FF52516}" type="slidenum">
              <a:rPr lang="en-US">
                <a:latin typeface="Arial" pitchFamily="34" charset="0"/>
              </a:rPr>
              <a:pPr eaLnBrk="1" hangingPunct="1"/>
              <a:t>22</a:t>
            </a:fld>
            <a:endParaRPr lang="en-US">
              <a:latin typeface="Arial" pitchFamily="34" charset="0"/>
            </a:endParaRPr>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r>
              <a:rPr lang="en-US" smtClean="0"/>
              <a:t>Multinationals need to understand how the EU can influence their corporate strategy.  For example, should they produce in a central location and incur the cost and time to move products from country to country?  Should they acquire a local company as a way to get into the market?  What do the different growth rates across member countries mean?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4AD0BF6A-1374-429B-BBB2-17AF9A274430}" type="slidenum">
              <a:rPr lang="en-US">
                <a:latin typeface="Arial" pitchFamily="34" charset="0"/>
              </a:rPr>
              <a:pPr eaLnBrk="1" hangingPunct="1"/>
              <a:t>23</a:t>
            </a:fld>
            <a:endParaRPr lang="en-US">
              <a:latin typeface="Arial" pitchFamily="34" charset="0"/>
            </a:endParaRPr>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en-US" smtClean="0"/>
              <a:t>The North American Free Trade Area, or NAFTA, went into effect in 1994, and is the largest bilateral trade agreement in the world.  It’s designed to eliminate tariff barriers and liberalize investment opportunities and trade in services.  Today, the U.S. is Mexico’s and Canada’s largest trading partner.</a:t>
            </a:r>
          </a:p>
          <a:p>
            <a:pPr eaLnBrk="1" hangingPunct="1"/>
            <a:r>
              <a:rPr lang="en-US" smtClean="0"/>
              <a:t>Under the rules of origin provision of NAFTA, goods and services must originate in North America to get access to lower tariffs. </a:t>
            </a:r>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21CD4981-10C0-495C-8B36-37B64061BFF9}" type="slidenum">
              <a:rPr lang="en-US">
                <a:latin typeface="Arial" pitchFamily="34" charset="0"/>
              </a:rPr>
              <a:pPr eaLnBrk="1" hangingPunct="1"/>
              <a:t>24</a:t>
            </a:fld>
            <a:endParaRPr lang="en-US">
              <a:latin typeface="Arial" pitchFamily="34" charset="0"/>
            </a:endParaRPr>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en-US" smtClean="0"/>
              <a:t>NAFTA lays out various regional content rules that must be met in order to qualify for preferential treatment.  In particular, for a product to be considered North American in terms of country of origin, at least 50 percent of the value of most products must be from North America. </a:t>
            </a:r>
          </a:p>
          <a:p>
            <a:pPr eaLnBrk="1" hangingPunct="1"/>
            <a:r>
              <a:rPr lang="en-US" smtClean="0"/>
              <a:t>NAFTA also addresses several other areas, notably workers rights and the environment.  The agreement, for example, includes certain labor standards such as the right to unionize as well as upgraded environmental standards in Mexico. </a:t>
            </a:r>
          </a:p>
          <a:p>
            <a:pPr eaLnBrk="1" hangingPunct="1"/>
            <a:r>
              <a:rPr lang="en-US" smtClean="0"/>
              <a:t>Since NAFTA was signed, trade and investment have increased significantly.  In fact, many companies look at it as one big regional market, and have been able to take advantage of trade agreements each country has with other nations as well.  Moreover, demand in Mexico continues to rise, thanks in part to the creation of new jobs in the country, and more competitive companies. Keep in mind though, that challenges remain.  One key issue today is illegal immigration.      </a:t>
            </a:r>
          </a:p>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351F224D-D3CD-499C-A5B1-524486A07594}" type="slidenum">
              <a:rPr lang="en-US">
                <a:latin typeface="Arial" pitchFamily="34" charset="0"/>
              </a:rPr>
              <a:pPr eaLnBrk="1" hangingPunct="1"/>
              <a:t>25</a:t>
            </a:fld>
            <a:endParaRPr lang="en-US">
              <a:latin typeface="Arial" pitchFamily="34" charset="0"/>
            </a:endParaRPr>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r>
              <a:rPr lang="en-US" smtClean="0"/>
              <a:t>There are six major regional groups in the Americas. The success of each group varies.  CARICOM is modeling its agreement after the EU.  MERCOSUR is at the customs union level.  The Andean Community, while one of the oldest regional economic groups, has  yet to successfully achieve its goals.  Similarly, the Latin American Integration Association is still struggling to achieve its objectives.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E97124C-39D0-41BB-9847-653596DC6717}" type="slidenum">
              <a:rPr lang="en-US">
                <a:latin typeface="Arial" pitchFamily="34" charset="0"/>
              </a:rPr>
              <a:pPr eaLnBrk="1" hangingPunct="1"/>
              <a:t>26</a:t>
            </a:fld>
            <a:endParaRPr lang="en-US">
              <a:latin typeface="Arial" pitchFamily="34" charset="0"/>
            </a:endParaRPr>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smtClean="0"/>
              <a:t>This Map shows the countries belonging to CACM, CARICOM, and CAFTA-DR.</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7ED1F153-DAA7-4982-9C50-BA8D253074DE}" type="slidenum">
              <a:rPr lang="en-US">
                <a:latin typeface="Arial" pitchFamily="34" charset="0"/>
              </a:rPr>
              <a:pPr eaLnBrk="1" hangingPunct="1"/>
              <a:t>27</a:t>
            </a:fld>
            <a:endParaRPr lang="en-US">
              <a:latin typeface="Arial" pitchFamily="34" charset="0"/>
            </a:endParaRPr>
          </a:p>
        </p:txBody>
      </p:sp>
      <p:sp>
        <p:nvSpPr>
          <p:cNvPr id="68611" name="Rectangle 2"/>
          <p:cNvSpPr>
            <a:spLocks noRo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en-US" smtClean="0"/>
              <a:t>This Map shows the members of CAN, MERCOSUR, and LAIA.</a:t>
            </a:r>
          </a:p>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E882689-CE1E-44DA-A3B3-6858BD9D55E7}" type="slidenum">
              <a:rPr lang="en-US">
                <a:latin typeface="Arial" pitchFamily="34" charset="0"/>
              </a:rPr>
              <a:pPr eaLnBrk="1" hangingPunct="1"/>
              <a:t>28</a:t>
            </a:fld>
            <a:endParaRPr lang="en-US">
              <a:latin typeface="Arial" pitchFamily="34" charset="0"/>
            </a:endParaRPr>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p:spPr>
        <p:txBody>
          <a:bodyPr/>
          <a:lstStyle/>
          <a:p>
            <a:pPr eaLnBrk="1" hangingPunct="1"/>
            <a:r>
              <a:rPr lang="en-US" smtClean="0"/>
              <a:t>ASEAN is the fourth largest free trade area in the world.  While the ASEAN free trade area has been very successful, other efforts in the region have not. </a:t>
            </a:r>
          </a:p>
          <a:p>
            <a:pPr eaLnBrk="1" hangingPunct="1"/>
            <a:r>
              <a:rPr lang="en-US" smtClean="0"/>
              <a:t>APEC for example, has had less success in achieving its goals.  The group is not only large and geographically distant, it also lacks a treaty.  However, because it generates such a large percentage of the world’s output and merchandise trade, it’s potential is large.  A key goal for the bloc is to establish open regionalism whereby member countries decide whether to apply trade liberalization to non-APEC countries on an unconditional MFN basis or on a reciprocal FTA basis.      </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17E9D983-E108-4D3F-A89F-F0B0EC798F10}" type="slidenum">
              <a:rPr lang="en-US">
                <a:latin typeface="Arial" pitchFamily="34" charset="0"/>
              </a:rPr>
              <a:pPr eaLnBrk="1" hangingPunct="1"/>
              <a:t>29</a:t>
            </a:fld>
            <a:endParaRPr lang="en-US">
              <a:latin typeface="Arial" pitchFamily="34" charset="0"/>
            </a:endParaRPr>
          </a:p>
        </p:txBody>
      </p:sp>
      <p:sp>
        <p:nvSpPr>
          <p:cNvPr id="70659" name="Rectangle 2"/>
          <p:cNvSpPr>
            <a:spLocks noRot="1" noChangeArrowheads="1" noTextEdit="1"/>
          </p:cNvSpPr>
          <p:nvPr>
            <p:ph type="sldImg"/>
          </p:nvPr>
        </p:nvSpPr>
        <p:spPr>
          <a:ln/>
        </p:spPr>
      </p:sp>
      <p:sp>
        <p:nvSpPr>
          <p:cNvPr id="70660" name="Rectangle 3"/>
          <p:cNvSpPr>
            <a:spLocks noGrp="1" noChangeArrowheads="1"/>
          </p:cNvSpPr>
          <p:nvPr>
            <p:ph type="body" idx="1"/>
          </p:nvPr>
        </p:nvSpPr>
        <p:spPr>
          <a:noFill/>
        </p:spPr>
        <p:txBody>
          <a:bodyPr/>
          <a:lstStyle/>
          <a:p>
            <a:pPr eaLnBrk="1" hangingPunct="1"/>
            <a:r>
              <a:rPr lang="en-US" smtClean="0"/>
              <a:t>This Map shows the members of ASEAN.</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D859F0C-C62C-4690-8DC3-7563F86495F1}" type="slidenum">
              <a:rPr lang="en-US">
                <a:latin typeface="Arial" pitchFamily="34" charset="0"/>
              </a:rPr>
              <a:pPr eaLnBrk="1" hangingPunct="1"/>
              <a:t>3</a:t>
            </a:fld>
            <a:endParaRPr lang="en-US">
              <a:latin typeface="Arial" pitchFamily="34"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US" smtClean="0"/>
              <a:t>The Learning Objectives for this chapter are</a:t>
            </a:r>
          </a:p>
          <a:p>
            <a:pPr eaLnBrk="1" hangingPunct="1">
              <a:buFontTx/>
              <a:buChar char="•"/>
            </a:pPr>
            <a:r>
              <a:rPr lang="en-US" smtClean="0"/>
              <a:t>To identify the major characteristics and challenges of the World Trade Organization</a:t>
            </a:r>
          </a:p>
          <a:p>
            <a:pPr eaLnBrk="1" hangingPunct="1">
              <a:buFontTx/>
              <a:buChar char="•"/>
            </a:pPr>
            <a:r>
              <a:rPr lang="en-US" smtClean="0"/>
              <a:t>To discuss the pros and cons of global, bilateral, and regional integration</a:t>
            </a:r>
          </a:p>
          <a:p>
            <a:pPr eaLnBrk="1" hangingPunct="1">
              <a:buFontTx/>
              <a:buChar char="•"/>
            </a:pPr>
            <a:r>
              <a:rPr lang="en-US" smtClean="0"/>
              <a:t>To describe the static and dynamic impact of trade agreements on trade and investment flows</a:t>
            </a:r>
          </a:p>
          <a:p>
            <a:pPr eaLnBrk="1" hangingPunct="1">
              <a:buFontTx/>
              <a:buChar char="•"/>
            </a:pPr>
            <a:r>
              <a:rPr lang="en-US" smtClean="0"/>
              <a:t>To define different forms of regional economic integration</a:t>
            </a:r>
          </a:p>
          <a:p>
            <a:pPr eaLnBrk="1" hangingPunct="1">
              <a:buFontTx/>
              <a:buChar char="•"/>
            </a:pPr>
            <a:r>
              <a:rPr lang="en-US" smtClean="0"/>
              <a:t>To compare and contrast different regional trading groups</a:t>
            </a:r>
          </a:p>
          <a:p>
            <a:pPr eaLnBrk="1" hangingPunct="1">
              <a:buFontTx/>
              <a:buChar char="•"/>
            </a:pPr>
            <a:r>
              <a:rPr lang="en-US" smtClean="0"/>
              <a:t>To describe other forms of global cooperation such as the United Nations and OPEC  </a:t>
            </a:r>
          </a:p>
          <a:p>
            <a:pPr eaLnBrk="1" hangingPunct="1"/>
            <a:r>
              <a:rPr lang="en-US" smtClean="0"/>
              <a:t>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15F716B-64F0-4A44-BE79-04045ACED2AE}" type="slidenum">
              <a:rPr lang="en-US">
                <a:latin typeface="Arial" pitchFamily="34" charset="0"/>
              </a:rPr>
              <a:pPr eaLnBrk="1" hangingPunct="1"/>
              <a:t>30</a:t>
            </a:fld>
            <a:endParaRPr lang="en-US">
              <a:latin typeface="Arial" pitchFamily="34" charset="0"/>
            </a:endParaRPr>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p:spPr>
        <p:txBody>
          <a:bodyPr/>
          <a:lstStyle/>
          <a:p>
            <a:pPr eaLnBrk="1" hangingPunct="1"/>
            <a:r>
              <a:rPr lang="en-US" smtClean="0"/>
              <a:t>The large number of nations combined with the region’s three monetary unions and five regional trade associations make things complex when it comes to economic integration in Africa.  Several African trade groups have been established, however, they rely more on their former colonial powers and other developed markets for trade than they do on each other.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77AF7B5A-135D-4EE4-BFD9-8CFF55C78131}" type="slidenum">
              <a:rPr lang="en-US">
                <a:latin typeface="Arial" pitchFamily="34" charset="0"/>
              </a:rPr>
              <a:pPr eaLnBrk="1" hangingPunct="1"/>
              <a:t>31</a:t>
            </a:fld>
            <a:endParaRPr lang="en-US">
              <a:latin typeface="Arial" pitchFamily="34" charset="0"/>
            </a:endParaRPr>
          </a:p>
        </p:txBody>
      </p:sp>
      <p:sp>
        <p:nvSpPr>
          <p:cNvPr id="72707" name="Rectangle 2"/>
          <p:cNvSpPr>
            <a:spLocks noRo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pPr eaLnBrk="1" hangingPunct="1"/>
            <a:r>
              <a:rPr lang="en-US" smtClean="0"/>
              <a:t>This Map shows efforts at economic integration in Africa.</a:t>
            </a:r>
          </a:p>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C727470C-9D1A-4947-ACCA-C38940720D4D}" type="slidenum">
              <a:rPr lang="en-US">
                <a:latin typeface="Arial" pitchFamily="34" charset="0"/>
              </a:rPr>
              <a:pPr eaLnBrk="1" hangingPunct="1"/>
              <a:t>32</a:t>
            </a:fld>
            <a:endParaRPr lang="en-US">
              <a:latin typeface="Arial" pitchFamily="34" charset="0"/>
            </a:endParaRPr>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p:spPr>
        <p:txBody>
          <a:bodyPr/>
          <a:lstStyle/>
          <a:p>
            <a:pPr eaLnBrk="1" hangingPunct="1"/>
            <a:r>
              <a:rPr lang="en-US" smtClean="0"/>
              <a:t>Learning Objective 6: To describe other forms of global cooperation such as the United Nations and OPEC.</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796F08A3-9266-4081-AB40-39B8A618BCEC}" type="slidenum">
              <a:rPr lang="en-US">
                <a:latin typeface="Arial" pitchFamily="34" charset="0"/>
              </a:rPr>
              <a:pPr eaLnBrk="1" hangingPunct="1"/>
              <a:t>33</a:t>
            </a:fld>
            <a:endParaRPr lang="en-US">
              <a:latin typeface="Arial" pitchFamily="34" charset="0"/>
            </a:endParaRPr>
          </a:p>
        </p:txBody>
      </p:sp>
      <p:sp>
        <p:nvSpPr>
          <p:cNvPr id="74755" name="Rectangle 2"/>
          <p:cNvSpPr>
            <a:spLocks noRo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smtClean="0"/>
              <a:t>Other forms of cooperation can also influence the strategies of multinationals.</a:t>
            </a:r>
          </a:p>
          <a:p>
            <a:pPr eaLnBrk="1" hangingPunct="1"/>
            <a:r>
              <a:rPr lang="en-US" smtClean="0"/>
              <a:t>The United Nations focuses on economic development, antiterrorism, and humanitarian movements.  One organization in the UN is the United Nations Conference on Trade and Development, or UNCTAD.  NGOs like the Red Cross and Doctors without Borders focus on humanitarian issues, while others like Africa Now and Save the Children focus on workers’ rights.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8DA0384-0C4B-4BFB-859F-69A13FE6048D}" type="slidenum">
              <a:rPr lang="en-US">
                <a:latin typeface="Arial" pitchFamily="34" charset="0"/>
              </a:rPr>
              <a:pPr eaLnBrk="1" hangingPunct="1"/>
              <a:t>34</a:t>
            </a:fld>
            <a:endParaRPr lang="en-US">
              <a:latin typeface="Arial" pitchFamily="34" charset="0"/>
            </a:endParaRPr>
          </a:p>
        </p:txBody>
      </p:sp>
      <p:sp>
        <p:nvSpPr>
          <p:cNvPr id="75779" name="Rectangle 2"/>
          <p:cNvSpPr>
            <a:spLocks noRot="1" noChangeArrowheads="1" noTextEdit="1"/>
          </p:cNvSpPr>
          <p:nvPr>
            <p:ph type="sldImg"/>
          </p:nvPr>
        </p:nvSpPr>
        <p:spPr>
          <a:ln/>
        </p:spPr>
      </p:sp>
      <p:sp>
        <p:nvSpPr>
          <p:cNvPr id="75780" name="Rectangle 3"/>
          <p:cNvSpPr>
            <a:spLocks noGrp="1" noChangeArrowheads="1"/>
          </p:cNvSpPr>
          <p:nvPr>
            <p:ph type="body" idx="1"/>
          </p:nvPr>
        </p:nvSpPr>
        <p:spPr>
          <a:noFill/>
        </p:spPr>
        <p:txBody>
          <a:bodyPr/>
          <a:lstStyle/>
          <a:p>
            <a:pPr eaLnBrk="1" hangingPunct="1"/>
            <a:r>
              <a:rPr lang="en-US" smtClean="0"/>
              <a:t>Developing countries frequently rely on commodity exports for the hard currency they need for economic development.  If commodity prices aren’t stable, then  earnings aren’t stable either.  </a:t>
            </a:r>
          </a:p>
          <a:p>
            <a:pPr eaLnBrk="1" hangingPunct="1"/>
            <a:r>
              <a:rPr lang="en-US" smtClean="0"/>
              <a:t>To try to ensure greater stability in commodity prices, various agreements have been established.  Most haven’t been very successful, but one, OPEC, has been.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8DFF92DB-EF59-46E3-9A62-414C2FD60AC5}" type="slidenum">
              <a:rPr lang="en-US">
                <a:latin typeface="Arial" pitchFamily="34" charset="0"/>
              </a:rPr>
              <a:pPr eaLnBrk="1" hangingPunct="1"/>
              <a:t>35</a:t>
            </a:fld>
            <a:endParaRPr lang="en-US">
              <a:latin typeface="Arial" pitchFamily="34" charset="0"/>
            </a:endParaRPr>
          </a:p>
        </p:txBody>
      </p:sp>
      <p:sp>
        <p:nvSpPr>
          <p:cNvPr id="76803" name="Rectangle 2"/>
          <p:cNvSpPr>
            <a:spLocks noRo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r>
              <a:rPr lang="en-US" smtClean="0"/>
              <a:t>OPEC has been successful in terms of attempting to stabilize supply and price, but member countries often cheat in order to produce more revenues, and outside events like the civil war in Libya can interfere with the group’s objectives. </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11B1700-3280-488A-BA2A-F5BAA53273D4}" type="slidenum">
              <a:rPr lang="en-US">
                <a:latin typeface="Arial" pitchFamily="34" charset="0"/>
              </a:rPr>
              <a:pPr eaLnBrk="1" hangingPunct="1"/>
              <a:t>36</a:t>
            </a:fld>
            <a:endParaRPr lang="en-US">
              <a:latin typeface="Arial" pitchFamily="34" charset="0"/>
            </a:endParaRPr>
          </a:p>
        </p:txBody>
      </p:sp>
      <p:sp>
        <p:nvSpPr>
          <p:cNvPr id="77827" name="Rectangle 2"/>
          <p:cNvSpPr>
            <a:spLocks noRot="1" noChangeArrowheads="1" noTextEdit="1"/>
          </p:cNvSpPr>
          <p:nvPr>
            <p:ph type="sldImg"/>
          </p:nvPr>
        </p:nvSpPr>
        <p:spPr>
          <a:ln/>
        </p:spPr>
      </p:sp>
      <p:sp>
        <p:nvSpPr>
          <p:cNvPr id="77828" name="Rectangle 3"/>
          <p:cNvSpPr>
            <a:spLocks noGrp="1" noChangeArrowheads="1"/>
          </p:cNvSpPr>
          <p:nvPr>
            <p:ph type="body" idx="1"/>
          </p:nvPr>
        </p:nvSpPr>
        <p:spPr>
          <a:noFill/>
        </p:spPr>
        <p:txBody>
          <a:bodyPr/>
          <a:lstStyle/>
          <a:p>
            <a:pPr eaLnBrk="1" hangingPunct="1"/>
            <a:r>
              <a:rPr lang="en-US" smtClean="0"/>
              <a:t>Will regional integration be the wave of the future, or will the WTO become the focus of global economic integration?  The answer is that regional integration might actually help the WTO achieve its goals.</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6DCAB0B-E457-4939-9E4B-107E164AEAD0}" type="slidenum">
              <a:rPr lang="en-US">
                <a:latin typeface="Arial" pitchFamily="34" charset="0"/>
              </a:rPr>
              <a:pPr eaLnBrk="1" hangingPunct="1"/>
              <a:t>37</a:t>
            </a:fld>
            <a:endParaRPr lang="en-US">
              <a:latin typeface="Arial" pitchFamily="34" charset="0"/>
            </a:endParaRPr>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892BE937-7E40-4151-BD79-9F0701F66E5A}" type="slidenum">
              <a:rPr lang="en-US">
                <a:latin typeface="Arial" pitchFamily="34" charset="0"/>
              </a:rPr>
              <a:pPr eaLnBrk="1" hangingPunct="1"/>
              <a:t>4</a:t>
            </a:fld>
            <a:endParaRPr lang="en-US">
              <a:latin typeface="Arial" pitchFamily="34"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smtClean="0"/>
              <a:t>Trade groups influence the strategies of multinational companies so it’s important to understand economic integration and its scope. The are three types of economic integration.</a:t>
            </a:r>
          </a:p>
          <a:p>
            <a:pPr eaLnBrk="1" hangingPunct="1"/>
            <a:r>
              <a:rPr lang="en-US" smtClean="0"/>
              <a:t>At the bilateral level two countries decide to cooperate more closely.  At the regional level, a group of countries located in the same geographic area cooperate.  At the global level, countries from all over the world cooperate through the World Trade Organization.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F6629B45-A886-4178-A44F-8F2BC69CC00D}" type="slidenum">
              <a:rPr lang="en-US">
                <a:latin typeface="Arial" pitchFamily="34" charset="0"/>
              </a:rPr>
              <a:pPr eaLnBrk="1" hangingPunct="1"/>
              <a:t>5</a:t>
            </a:fld>
            <a:endParaRPr lang="en-US">
              <a:latin typeface="Arial" pitchFamily="34" charset="0"/>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smtClean="0"/>
              <a:t>Learning Objective 1: To identify the major characteristics and challenges of the World Trade Organization.</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21480107-2A65-47D2-BFAD-F6C7ED4A27A3}" type="slidenum">
              <a:rPr lang="en-US">
                <a:latin typeface="Arial" pitchFamily="34" charset="0"/>
              </a:rPr>
              <a:pPr eaLnBrk="1" hangingPunct="1"/>
              <a:t>6</a:t>
            </a:fld>
            <a:endParaRPr lang="en-US">
              <a:latin typeface="Arial" pitchFamily="34" charset="0"/>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smtClean="0"/>
              <a:t>The World Trade Organization, or WTO, encompasses and extends the General Agreement on Tariffs and Trade, also known as GATT.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C24B6B5C-FA73-4FD7-AC48-DD923DDD037B}" type="slidenum">
              <a:rPr lang="en-US">
                <a:latin typeface="Arial" pitchFamily="34" charset="0"/>
              </a:rPr>
              <a:pPr eaLnBrk="1" hangingPunct="1"/>
              <a:t>7</a:t>
            </a:fld>
            <a:endParaRPr lang="en-US">
              <a:latin typeface="Arial" pitchFamily="34"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smtClean="0"/>
              <a:t>The GATT was formed by 23 countries in 1947 as mechanism for negotiating the reduction and elimination of trade barriers and for agreeing on the conduct of international trade.   The central tenet of GATT was the MFN clause that required members to open their markets equally to all other members.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7EE86A72-B81B-48FC-B384-229A9F792F08}" type="slidenum">
              <a:rPr lang="en-US">
                <a:latin typeface="Arial" pitchFamily="34" charset="0"/>
              </a:rPr>
              <a:pPr eaLnBrk="1" hangingPunct="1"/>
              <a:t>8</a:t>
            </a:fld>
            <a:endParaRPr lang="en-US">
              <a:latin typeface="Arial" pitchFamily="34" charset="0"/>
            </a:endParaRP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smtClean="0"/>
              <a:t>The WTO, which has 153 members, follows the MFN principle of GATT and strives to provide a better means of mediating trade disputes and of enforcing agreements. </a:t>
            </a:r>
          </a:p>
          <a:p>
            <a:pPr eaLnBrk="1" hangingPunct="1"/>
            <a:r>
              <a:rPr lang="en-US" smtClean="0"/>
              <a:t>The WTO does make some exceptions to the MFN principle.  For example, d</a:t>
            </a:r>
            <a:r>
              <a:rPr lang="en-US" smtClean="0">
                <a:latin typeface="Palatino-Roman" charset="0"/>
              </a:rPr>
              <a:t>eveloping countries</a:t>
            </a:r>
            <a:r>
              <a:rPr lang="en-US" smtClean="0"/>
              <a:t>’</a:t>
            </a:r>
            <a:r>
              <a:rPr lang="en-US" smtClean="0">
                <a:latin typeface="Palatino-Roman" charset="0"/>
              </a:rPr>
              <a:t> manufactured products have been given preferential treatment over those from industrial countries, concessions granted to members within a regional trading alliance, such as the EU, have not been extended to countries outside the alliance, and countries are permitted to raise barriers against member countries which they feel are trading unfairly.</a:t>
            </a:r>
          </a:p>
          <a:p>
            <a:pPr eaLnBrk="1" hangingPunct="1"/>
            <a:r>
              <a:rPr lang="en-US" smtClean="0">
                <a:latin typeface="Palatino-Roman" charset="0"/>
              </a:rPr>
              <a:t>The most recent set of negotiations for the WTO began in 2001 in Doha, Qatar.  The Doha Round, which focuses on giving a boost to developing nations, has been challenging and has stalled numerous times.  One of the major sources of tension involves agricultural subsidies.  </a:t>
            </a:r>
          </a:p>
          <a:p>
            <a:pPr eaLnBrk="1" hangingPunct="1"/>
            <a:r>
              <a:rPr lang="en-US" smtClean="0"/>
              <a:t>The WTO has been the subject of much criticism in the past.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FE7555F8-F61D-4C27-95E5-4D81273A1F31}" type="slidenum">
              <a:rPr lang="en-US">
                <a:latin typeface="Arial" pitchFamily="34" charset="0"/>
              </a:rPr>
              <a:pPr eaLnBrk="1" hangingPunct="1"/>
              <a:t>9</a:t>
            </a:fld>
            <a:endParaRPr lang="en-US">
              <a:latin typeface="Arial" pitchFamily="34" charset="0"/>
            </a:endParaRPr>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smtClean="0"/>
              <a:t>Learning Objective 2: To discuss the pros and cons of global, bilateral, and regional integration.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22" name="Rectangle 2"/>
          <p:cNvSpPr>
            <a:spLocks noGrp="1" noChangeArrowheads="1"/>
          </p:cNvSpPr>
          <p:nvPr>
            <p:ph type="ctrTitle"/>
          </p:nvPr>
        </p:nvSpPr>
        <p:spPr>
          <a:xfrm>
            <a:off x="685800" y="685800"/>
            <a:ext cx="7772400" cy="2127250"/>
          </a:xfrm>
        </p:spPr>
        <p:txBody>
          <a:bodyPr/>
          <a:lstStyle>
            <a:lvl1pPr>
              <a:defRPr sz="5400">
                <a:solidFill>
                  <a:schemeClr val="tx2"/>
                </a:solidFill>
              </a:defRPr>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solidFill>
                  <a:srgbClr val="6F6E4A"/>
                </a:solidFill>
              </a:defRPr>
            </a:lvl1pPr>
          </a:lstStyle>
          <a:p>
            <a:pPr lvl="0"/>
            <a:r>
              <a:rPr lang="en-US" noProof="0" smtClean="0"/>
              <a:t>Click to edit Master subtitle style</a:t>
            </a:r>
          </a:p>
        </p:txBody>
      </p:sp>
      <p:sp>
        <p:nvSpPr>
          <p:cNvPr id="8" name="Rectangle 4"/>
          <p:cNvSpPr>
            <a:spLocks noGrp="1" noChangeArrowheads="1"/>
          </p:cNvSpPr>
          <p:nvPr>
            <p:ph type="dt" sz="half" idx="10"/>
          </p:nvPr>
        </p:nvSpPr>
        <p:spPr/>
        <p:txBody>
          <a:bodyPr/>
          <a:lstStyle>
            <a:lvl1pPr>
              <a:defRPr smtClean="0"/>
            </a:lvl1pPr>
          </a:lstStyle>
          <a:p>
            <a:pPr>
              <a:defRPr/>
            </a:pPr>
            <a:endParaRPr lang="en-US"/>
          </a:p>
        </p:txBody>
      </p:sp>
      <p:sp>
        <p:nvSpPr>
          <p:cNvPr id="9" name="Rectangle 5"/>
          <p:cNvSpPr>
            <a:spLocks noGrp="1" noChangeArrowheads="1"/>
          </p:cNvSpPr>
          <p:nvPr>
            <p:ph type="ftr" sz="quarter" idx="11"/>
          </p:nvPr>
        </p:nvSpPr>
        <p:spPr/>
        <p:txBody>
          <a:bodyPr/>
          <a:lstStyle>
            <a:lvl1pPr>
              <a:defRPr smtClean="0"/>
            </a:lvl1pPr>
          </a:lstStyle>
          <a:p>
            <a:pPr>
              <a:defRPr/>
            </a:pPr>
            <a:r>
              <a:rPr lang="en-US"/>
              <a:t>Copyright © 2013 Pearson Education, Inc. publishing as Prentice Hall</a:t>
            </a:r>
          </a:p>
        </p:txBody>
      </p:sp>
      <p:sp>
        <p:nvSpPr>
          <p:cNvPr id="10" name="Rectangle 6"/>
          <p:cNvSpPr>
            <a:spLocks noGrp="1" noChangeArrowheads="1"/>
          </p:cNvSpPr>
          <p:nvPr>
            <p:ph type="sldNum" sz="quarter" idx="12"/>
          </p:nvPr>
        </p:nvSpPr>
        <p:spPr/>
        <p:txBody>
          <a:bodyPr/>
          <a:lstStyle>
            <a:lvl1pPr>
              <a:defRPr smtClean="0"/>
            </a:lvl1pPr>
          </a:lstStyle>
          <a:p>
            <a:pPr>
              <a:defRPr/>
            </a:pPr>
            <a:r>
              <a:rPr lang="en-US"/>
              <a:t>8-</a:t>
            </a:r>
            <a:fld id="{E93B6654-1548-48CA-ACE6-0428F3764ADC}" type="slidenum">
              <a:rPr lang="en-US"/>
              <a:pPr>
                <a:defRPr/>
              </a:pPr>
              <a:t>‹#›</a:t>
            </a:fld>
            <a:endParaRPr lang="en-US"/>
          </a:p>
        </p:txBody>
      </p:sp>
    </p:spTree>
    <p:extLst>
      <p:ext uri="{BB962C8B-B14F-4D97-AF65-F5344CB8AC3E}">
        <p14:creationId xmlns:p14="http://schemas.microsoft.com/office/powerpoint/2010/main" val="966377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7E5CC354-5FA9-4D6E-9D2F-36EB0FECCA83}" type="slidenum">
              <a:rPr lang="en-US"/>
              <a:pPr>
                <a:defRPr/>
              </a:pPr>
              <a:t>‹#›</a:t>
            </a:fld>
            <a:endParaRPr lang="en-US"/>
          </a:p>
        </p:txBody>
      </p:sp>
    </p:spTree>
    <p:extLst>
      <p:ext uri="{BB962C8B-B14F-4D97-AF65-F5344CB8AC3E}">
        <p14:creationId xmlns:p14="http://schemas.microsoft.com/office/powerpoint/2010/main" val="1561911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F2E8AC74-1304-4FA2-9C6B-507E9A407083}" type="slidenum">
              <a:rPr lang="en-US"/>
              <a:pPr>
                <a:defRPr/>
              </a:pPr>
              <a:t>‹#›</a:t>
            </a:fld>
            <a:endParaRPr lang="en-US"/>
          </a:p>
        </p:txBody>
      </p:sp>
    </p:spTree>
    <p:extLst>
      <p:ext uri="{BB962C8B-B14F-4D97-AF65-F5344CB8AC3E}">
        <p14:creationId xmlns:p14="http://schemas.microsoft.com/office/powerpoint/2010/main" val="2717331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85D47F89-452A-4AA5-AEBD-8075CED4485A}" type="slidenum">
              <a:rPr lang="en-US"/>
              <a:pPr>
                <a:defRPr/>
              </a:pPr>
              <a:t>‹#›</a:t>
            </a:fld>
            <a:endParaRPr lang="en-US"/>
          </a:p>
        </p:txBody>
      </p:sp>
    </p:spTree>
    <p:extLst>
      <p:ext uri="{BB962C8B-B14F-4D97-AF65-F5344CB8AC3E}">
        <p14:creationId xmlns:p14="http://schemas.microsoft.com/office/powerpoint/2010/main" val="2731501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8-</a:t>
            </a:r>
            <a:fld id="{7BAAABFF-3139-4351-8E9D-1EA3AAA5D63C}" type="slidenum">
              <a:rPr lang="en-US"/>
              <a:pPr>
                <a:defRPr/>
              </a:pPr>
              <a:t>‹#›</a:t>
            </a:fld>
            <a:endParaRPr lang="en-US"/>
          </a:p>
        </p:txBody>
      </p:sp>
    </p:spTree>
    <p:extLst>
      <p:ext uri="{BB962C8B-B14F-4D97-AF65-F5344CB8AC3E}">
        <p14:creationId xmlns:p14="http://schemas.microsoft.com/office/powerpoint/2010/main" val="2315554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4B6FFBF4-08E3-4CC0-B87A-C4AAC719A8CD}" type="slidenum">
              <a:rPr lang="en-US"/>
              <a:pPr>
                <a:defRPr/>
              </a:pPr>
              <a:t>‹#›</a:t>
            </a:fld>
            <a:endParaRPr lang="en-US"/>
          </a:p>
        </p:txBody>
      </p:sp>
    </p:spTree>
    <p:extLst>
      <p:ext uri="{BB962C8B-B14F-4D97-AF65-F5344CB8AC3E}">
        <p14:creationId xmlns:p14="http://schemas.microsoft.com/office/powerpoint/2010/main" val="3640620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8-</a:t>
            </a:r>
            <a:fld id="{4C4F2257-1ED2-4B67-86A6-16D93F6DF9DB}" type="slidenum">
              <a:rPr lang="en-US"/>
              <a:pPr>
                <a:defRPr/>
              </a:pPr>
              <a:t>‹#›</a:t>
            </a:fld>
            <a:endParaRPr lang="en-US"/>
          </a:p>
        </p:txBody>
      </p:sp>
    </p:spTree>
    <p:extLst>
      <p:ext uri="{BB962C8B-B14F-4D97-AF65-F5344CB8AC3E}">
        <p14:creationId xmlns:p14="http://schemas.microsoft.com/office/powerpoint/2010/main" val="845123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8-</a:t>
            </a:r>
            <a:fld id="{D456697A-7649-40B8-9738-BC2500432E54}" type="slidenum">
              <a:rPr lang="en-US"/>
              <a:pPr>
                <a:defRPr/>
              </a:pPr>
              <a:t>‹#›</a:t>
            </a:fld>
            <a:endParaRPr lang="en-US"/>
          </a:p>
        </p:txBody>
      </p:sp>
    </p:spTree>
    <p:extLst>
      <p:ext uri="{BB962C8B-B14F-4D97-AF65-F5344CB8AC3E}">
        <p14:creationId xmlns:p14="http://schemas.microsoft.com/office/powerpoint/2010/main" val="824279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8-</a:t>
            </a:r>
            <a:fld id="{A3CAF8D6-D7E1-4DCE-9CDB-B50DA381E683}" type="slidenum">
              <a:rPr lang="en-US"/>
              <a:pPr>
                <a:defRPr/>
              </a:pPr>
              <a:t>‹#›</a:t>
            </a:fld>
            <a:endParaRPr lang="en-US"/>
          </a:p>
        </p:txBody>
      </p:sp>
    </p:spTree>
    <p:extLst>
      <p:ext uri="{BB962C8B-B14F-4D97-AF65-F5344CB8AC3E}">
        <p14:creationId xmlns:p14="http://schemas.microsoft.com/office/powerpoint/2010/main" val="496903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47BBA082-F93A-4BE1-8D5E-1232C4ADD1F2}" type="slidenum">
              <a:rPr lang="en-US"/>
              <a:pPr>
                <a:defRPr/>
              </a:pPr>
              <a:t>‹#›</a:t>
            </a:fld>
            <a:endParaRPr lang="en-US"/>
          </a:p>
        </p:txBody>
      </p:sp>
    </p:spTree>
    <p:extLst>
      <p:ext uri="{BB962C8B-B14F-4D97-AF65-F5344CB8AC3E}">
        <p14:creationId xmlns:p14="http://schemas.microsoft.com/office/powerpoint/2010/main" val="2119924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8-</a:t>
            </a:r>
            <a:fld id="{24A0A7C5-83CA-4298-BA1F-5C80965EB08E}" type="slidenum">
              <a:rPr lang="en-US"/>
              <a:pPr>
                <a:defRPr/>
              </a:pPr>
              <a:t>‹#›</a:t>
            </a:fld>
            <a:endParaRPr lang="en-US"/>
          </a:p>
        </p:txBody>
      </p:sp>
    </p:spTree>
    <p:extLst>
      <p:ext uri="{BB962C8B-B14F-4D97-AF65-F5344CB8AC3E}">
        <p14:creationId xmlns:p14="http://schemas.microsoft.com/office/powerpoint/2010/main" val="2322638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8400"/>
            <a:ext cx="259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p>
        </p:txBody>
      </p:sp>
      <p:sp>
        <p:nvSpPr>
          <p:cNvPr id="4101" name="Rectangle 5"/>
          <p:cNvSpPr>
            <a:spLocks noGrp="1" noChangeArrowheads="1"/>
          </p:cNvSpPr>
          <p:nvPr>
            <p:ph type="ftr" sz="quarter" idx="3"/>
          </p:nvPr>
        </p:nvSpPr>
        <p:spPr bwMode="auto">
          <a:xfrm>
            <a:off x="3048000" y="62484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lvl1pPr>
          </a:lstStyle>
          <a:p>
            <a:pPr>
              <a:defRPr/>
            </a:pPr>
            <a:r>
              <a:rPr lang="en-US"/>
              <a:t>Copyright © 2013 Pearson Education, Inc. publishing as Prentice Hall</a:t>
            </a:r>
          </a:p>
        </p:txBody>
      </p:sp>
      <p:sp>
        <p:nvSpPr>
          <p:cNvPr id="4102"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lvl1pPr>
          </a:lstStyle>
          <a:p>
            <a:pPr>
              <a:defRPr/>
            </a:pPr>
            <a:r>
              <a:rPr lang="en-US"/>
              <a:t>8-</a:t>
            </a:r>
            <a:fld id="{4335C795-3D55-4DBB-A984-56941C079815}" type="slidenum">
              <a:rPr lang="en-US"/>
              <a:pPr>
                <a:defRPr/>
              </a:pPr>
              <a:t>‹#›</a:t>
            </a:fld>
            <a:endParaRPr lang="en-US"/>
          </a:p>
        </p:txBody>
      </p:sp>
      <p:sp>
        <p:nvSpPr>
          <p:cNvPr id="103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103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103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rtl="0" eaLnBrk="0" fontAlgn="base" hangingPunct="0">
        <a:spcBef>
          <a:spcPct val="0"/>
        </a:spcBef>
        <a:spcAft>
          <a:spcPct val="0"/>
        </a:spcAft>
        <a:defRPr sz="4800">
          <a:solidFill>
            <a:srgbClr val="6F6E4A"/>
          </a:solidFill>
          <a:latin typeface="+mj-lt"/>
          <a:ea typeface="+mj-ea"/>
          <a:cs typeface="+mj-cs"/>
        </a:defRPr>
      </a:lvl1pPr>
      <a:lvl2pPr algn="ctr" rtl="0" eaLnBrk="0" fontAlgn="base" hangingPunct="0">
        <a:spcBef>
          <a:spcPct val="0"/>
        </a:spcBef>
        <a:spcAft>
          <a:spcPct val="0"/>
        </a:spcAft>
        <a:defRPr sz="4800">
          <a:solidFill>
            <a:srgbClr val="6F6E4A"/>
          </a:solidFill>
          <a:latin typeface="Georgia" pitchFamily="18" charset="0"/>
          <a:cs typeface="Arial" pitchFamily="34" charset="0"/>
        </a:defRPr>
      </a:lvl2pPr>
      <a:lvl3pPr algn="ctr" rtl="0" eaLnBrk="0" fontAlgn="base" hangingPunct="0">
        <a:spcBef>
          <a:spcPct val="0"/>
        </a:spcBef>
        <a:spcAft>
          <a:spcPct val="0"/>
        </a:spcAft>
        <a:defRPr sz="4800">
          <a:solidFill>
            <a:srgbClr val="6F6E4A"/>
          </a:solidFill>
          <a:latin typeface="Georgia" pitchFamily="18" charset="0"/>
          <a:cs typeface="Arial" pitchFamily="34" charset="0"/>
        </a:defRPr>
      </a:lvl3pPr>
      <a:lvl4pPr algn="ctr" rtl="0" eaLnBrk="0" fontAlgn="base" hangingPunct="0">
        <a:spcBef>
          <a:spcPct val="0"/>
        </a:spcBef>
        <a:spcAft>
          <a:spcPct val="0"/>
        </a:spcAft>
        <a:defRPr sz="4800">
          <a:solidFill>
            <a:srgbClr val="6F6E4A"/>
          </a:solidFill>
          <a:latin typeface="Georgia" pitchFamily="18" charset="0"/>
          <a:cs typeface="Arial" pitchFamily="34" charset="0"/>
        </a:defRPr>
      </a:lvl4pPr>
      <a:lvl5pPr algn="ctr" rtl="0" eaLnBrk="0" fontAlgn="base" hangingPunct="0">
        <a:spcBef>
          <a:spcPct val="0"/>
        </a:spcBef>
        <a:spcAft>
          <a:spcPct val="0"/>
        </a:spcAft>
        <a:defRPr sz="4800">
          <a:solidFill>
            <a:srgbClr val="6F6E4A"/>
          </a:solidFill>
          <a:latin typeface="Georgia" pitchFamily="18" charset="0"/>
          <a:cs typeface="Arial" pitchFamily="34" charset="0"/>
        </a:defRPr>
      </a:lvl5pPr>
      <a:lvl6pPr marL="457200" algn="ctr" rtl="0" fontAlgn="base">
        <a:spcBef>
          <a:spcPct val="0"/>
        </a:spcBef>
        <a:spcAft>
          <a:spcPct val="0"/>
        </a:spcAft>
        <a:defRPr sz="4800">
          <a:solidFill>
            <a:srgbClr val="6F6E4A"/>
          </a:solidFill>
          <a:latin typeface="Georgia" pitchFamily="18" charset="0"/>
          <a:cs typeface="Arial" pitchFamily="34" charset="0"/>
        </a:defRPr>
      </a:lvl6pPr>
      <a:lvl7pPr marL="914400" algn="ctr" rtl="0" fontAlgn="base">
        <a:spcBef>
          <a:spcPct val="0"/>
        </a:spcBef>
        <a:spcAft>
          <a:spcPct val="0"/>
        </a:spcAft>
        <a:defRPr sz="4800">
          <a:solidFill>
            <a:srgbClr val="6F6E4A"/>
          </a:solidFill>
          <a:latin typeface="Georgia" pitchFamily="18" charset="0"/>
          <a:cs typeface="Arial" pitchFamily="34" charset="0"/>
        </a:defRPr>
      </a:lvl7pPr>
      <a:lvl8pPr marL="1371600" algn="ctr" rtl="0" fontAlgn="base">
        <a:spcBef>
          <a:spcPct val="0"/>
        </a:spcBef>
        <a:spcAft>
          <a:spcPct val="0"/>
        </a:spcAft>
        <a:defRPr sz="4800">
          <a:solidFill>
            <a:srgbClr val="6F6E4A"/>
          </a:solidFill>
          <a:latin typeface="Georgia" pitchFamily="18" charset="0"/>
          <a:cs typeface="Arial" pitchFamily="34" charset="0"/>
        </a:defRPr>
      </a:lvl8pPr>
      <a:lvl9pPr marL="1828800" algn="ctr" rtl="0" fontAlgn="base">
        <a:spcBef>
          <a:spcPct val="0"/>
        </a:spcBef>
        <a:spcAft>
          <a:spcPct val="0"/>
        </a:spcAft>
        <a:defRPr sz="4800">
          <a:solidFill>
            <a:srgbClr val="6F6E4A"/>
          </a:solidFill>
          <a:latin typeface="Georgia" pitchFamily="18" charset="0"/>
          <a:cs typeface="Arial" pitchFamily="34"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p"/>
        <a:defRPr sz="2800">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400">
          <a:solidFill>
            <a:schemeClr val="hlink"/>
          </a:solidFill>
          <a:latin typeface="+mn-lt"/>
          <a:cs typeface="+mn-cs"/>
        </a:defRPr>
      </a:lvl2pPr>
      <a:lvl3pPr marL="1143000" indent="-228600" algn="l" rtl="0" eaLnBrk="0" fontAlgn="base" hangingPunct="0">
        <a:spcBef>
          <a:spcPct val="20000"/>
        </a:spcBef>
        <a:spcAft>
          <a:spcPct val="0"/>
        </a:spcAft>
        <a:buClr>
          <a:schemeClr val="accent2"/>
        </a:buClr>
        <a:buSzPct val="65000"/>
        <a:buFont typeface="Wingdings" pitchFamily="2" charset="2"/>
        <a:buChar char="p"/>
        <a:defRPr sz="2000">
          <a:solidFill>
            <a:schemeClr val="hlink"/>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hlink"/>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hlink"/>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075" name="Rectangle 6"/>
          <p:cNvSpPr>
            <a:spLocks noGrp="1" noChangeArrowheads="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0B646EC3-2B85-402C-A8DB-01A1E73ABFF5}" type="slidenum">
              <a:rPr lang="en-US"/>
              <a:pPr eaLnBrk="1" hangingPunct="1"/>
              <a:t>1</a:t>
            </a:fld>
            <a:endParaRPr lang="en-US"/>
          </a:p>
        </p:txBody>
      </p:sp>
      <p:sp>
        <p:nvSpPr>
          <p:cNvPr id="3076" name="Rectangle 2"/>
          <p:cNvSpPr>
            <a:spLocks noGrp="1" noChangeArrowheads="1"/>
          </p:cNvSpPr>
          <p:nvPr>
            <p:ph type="ctrTitle"/>
          </p:nvPr>
        </p:nvSpPr>
        <p:spPr/>
        <p:txBody>
          <a:bodyPr/>
          <a:lstStyle/>
          <a:p>
            <a:pPr eaLnBrk="1" hangingPunct="1"/>
            <a:r>
              <a:rPr lang="en-US" sz="6100" b="1" smtClean="0"/>
              <a:t>International Business</a:t>
            </a:r>
            <a:r>
              <a:rPr lang="en-US" smtClean="0"/>
              <a:t/>
            </a:r>
            <a:br>
              <a:rPr lang="en-US" smtClean="0"/>
            </a:br>
            <a:r>
              <a:rPr lang="en-US" sz="4400" smtClean="0"/>
              <a:t>Environments &amp; Operations</a:t>
            </a:r>
          </a:p>
        </p:txBody>
      </p:sp>
      <p:sp>
        <p:nvSpPr>
          <p:cNvPr id="3077" name="Rectangle 3"/>
          <p:cNvSpPr>
            <a:spLocks noGrp="1" noChangeArrowheads="1"/>
          </p:cNvSpPr>
          <p:nvPr>
            <p:ph type="subTitle" idx="1"/>
          </p:nvPr>
        </p:nvSpPr>
        <p:spPr/>
        <p:txBody>
          <a:bodyPr/>
          <a:lstStyle/>
          <a:p>
            <a:pPr eaLnBrk="1" hangingPunct="1"/>
            <a:r>
              <a:rPr lang="en-US" smtClean="0"/>
              <a:t>14e</a:t>
            </a:r>
          </a:p>
          <a:p>
            <a:pPr eaLnBrk="1" hangingPunct="1"/>
            <a:endParaRPr lang="en-US" smtClean="0"/>
          </a:p>
          <a:p>
            <a:pPr eaLnBrk="1" hangingPunct="1"/>
            <a:r>
              <a:rPr lang="en-US" smtClean="0"/>
              <a:t>Daniels </a:t>
            </a:r>
            <a:r>
              <a:rPr lang="en-US" sz="2400" smtClean="0">
                <a:solidFill>
                  <a:schemeClr val="tx2"/>
                </a:solidFill>
              </a:rPr>
              <a:t>●</a:t>
            </a:r>
            <a:r>
              <a:rPr lang="en-US" smtClean="0"/>
              <a:t> Radebaugh </a:t>
            </a:r>
            <a:r>
              <a:rPr lang="en-US" sz="2400" smtClean="0">
                <a:solidFill>
                  <a:schemeClr val="tx2"/>
                </a:solidFill>
              </a:rPr>
              <a:t>●</a:t>
            </a:r>
            <a:r>
              <a:rPr lang="en-US" smtClean="0"/>
              <a:t> Sullivan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229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621B46DA-59BA-4167-9ABC-97A5ACF16A42}" type="slidenum">
              <a:rPr lang="en-US"/>
              <a:pPr eaLnBrk="1" hangingPunct="1"/>
              <a:t>10</a:t>
            </a:fld>
            <a:endParaRPr lang="en-US"/>
          </a:p>
        </p:txBody>
      </p:sp>
      <p:sp>
        <p:nvSpPr>
          <p:cNvPr id="12292" name="Rectangle 2"/>
          <p:cNvSpPr>
            <a:spLocks noGrp="1" noChangeArrowheads="1"/>
          </p:cNvSpPr>
          <p:nvPr>
            <p:ph type="title"/>
          </p:nvPr>
        </p:nvSpPr>
        <p:spPr/>
        <p:txBody>
          <a:bodyPr/>
          <a:lstStyle/>
          <a:p>
            <a:pPr eaLnBrk="1" hangingPunct="1"/>
            <a:r>
              <a:rPr lang="en-US" sz="4400" smtClean="0"/>
              <a:t>The Rise Of </a:t>
            </a:r>
            <a:br>
              <a:rPr lang="en-US" sz="4400" smtClean="0"/>
            </a:br>
            <a:r>
              <a:rPr lang="en-US" sz="4400" smtClean="0"/>
              <a:t>Bilateral Agreements</a:t>
            </a:r>
          </a:p>
        </p:txBody>
      </p:sp>
      <p:sp>
        <p:nvSpPr>
          <p:cNvPr id="12293" name="Rectangle 3"/>
          <p:cNvSpPr>
            <a:spLocks noGrp="1" noChangeArrowheads="1"/>
          </p:cNvSpPr>
          <p:nvPr>
            <p:ph type="body" idx="1"/>
          </p:nvPr>
        </p:nvSpPr>
        <p:spPr/>
        <p:txBody>
          <a:bodyPr/>
          <a:lstStyle/>
          <a:p>
            <a:pPr eaLnBrk="1" hangingPunct="1"/>
            <a:r>
              <a:rPr lang="en-US" smtClean="0"/>
              <a:t>Bilateral agreements</a:t>
            </a:r>
          </a:p>
          <a:p>
            <a:pPr lvl="1" eaLnBrk="1" hangingPunct="1"/>
            <a:r>
              <a:rPr lang="en-US" smtClean="0"/>
              <a:t>can be between two individual countries or can involve one country dealing with a group of other countries</a:t>
            </a:r>
          </a:p>
          <a:p>
            <a:pPr eaLnBrk="1" hangingPunct="1"/>
            <a:r>
              <a:rPr lang="en-US" smtClean="0"/>
              <a:t>Also known as </a:t>
            </a:r>
          </a:p>
          <a:p>
            <a:pPr lvl="1" eaLnBrk="1" hangingPunct="1"/>
            <a:r>
              <a:rPr lang="en-US" smtClean="0"/>
              <a:t>Preferential trade agreements (PTAs)</a:t>
            </a:r>
          </a:p>
          <a:p>
            <a:pPr lvl="1" eaLnBrk="1" hangingPunct="1"/>
            <a:r>
              <a:rPr lang="en-US" smtClean="0"/>
              <a:t>Free trade agreements (FTAs)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331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194E661E-8B6D-43E8-B9EC-443AF797F4E4}" type="slidenum">
              <a:rPr lang="en-US"/>
              <a:pPr eaLnBrk="1" hangingPunct="1"/>
              <a:t>11</a:t>
            </a:fld>
            <a:endParaRPr lang="en-US"/>
          </a:p>
        </p:txBody>
      </p:sp>
      <p:sp>
        <p:nvSpPr>
          <p:cNvPr id="13316" name="Rectangle 2"/>
          <p:cNvSpPr>
            <a:spLocks noGrp="1" noChangeArrowheads="1"/>
          </p:cNvSpPr>
          <p:nvPr>
            <p:ph type="title"/>
          </p:nvPr>
        </p:nvSpPr>
        <p:spPr/>
        <p:txBody>
          <a:bodyPr/>
          <a:lstStyle/>
          <a:p>
            <a:pPr eaLnBrk="1" hangingPunct="1"/>
            <a:r>
              <a:rPr lang="en-US" sz="4400" smtClean="0"/>
              <a:t>Regional Economic Integration</a:t>
            </a:r>
          </a:p>
        </p:txBody>
      </p:sp>
      <p:sp>
        <p:nvSpPr>
          <p:cNvPr id="13317" name="Rectangle 3"/>
          <p:cNvSpPr>
            <a:spLocks noGrp="1" noChangeArrowheads="1"/>
          </p:cNvSpPr>
          <p:nvPr>
            <p:ph type="body" idx="1"/>
          </p:nvPr>
        </p:nvSpPr>
        <p:spPr/>
        <p:txBody>
          <a:bodyPr/>
          <a:lstStyle/>
          <a:p>
            <a:pPr eaLnBrk="1" hangingPunct="1">
              <a:lnSpc>
                <a:spcPct val="90000"/>
              </a:lnSpc>
            </a:pPr>
            <a:r>
              <a:rPr lang="en-US" smtClean="0"/>
              <a:t>Regional trade agreements</a:t>
            </a:r>
          </a:p>
          <a:p>
            <a:pPr lvl="1" eaLnBrk="1" hangingPunct="1">
              <a:lnSpc>
                <a:spcPct val="90000"/>
              </a:lnSpc>
            </a:pPr>
            <a:r>
              <a:rPr lang="en-US" smtClean="0"/>
              <a:t>integration confined to a region and involving more than two countries</a:t>
            </a:r>
          </a:p>
          <a:p>
            <a:pPr eaLnBrk="1" hangingPunct="1">
              <a:lnSpc>
                <a:spcPct val="90000"/>
              </a:lnSpc>
            </a:pPr>
            <a:r>
              <a:rPr lang="en-US" smtClean="0"/>
              <a:t>Examples include </a:t>
            </a:r>
          </a:p>
          <a:p>
            <a:pPr lvl="1" eaLnBrk="1" hangingPunct="1">
              <a:lnSpc>
                <a:spcPct val="90000"/>
              </a:lnSpc>
            </a:pPr>
            <a:r>
              <a:rPr lang="en-US" smtClean="0"/>
              <a:t>European Union (EU)</a:t>
            </a:r>
          </a:p>
          <a:p>
            <a:pPr lvl="1" eaLnBrk="1" hangingPunct="1">
              <a:lnSpc>
                <a:spcPct val="90000"/>
              </a:lnSpc>
            </a:pPr>
            <a:r>
              <a:rPr lang="en-US" smtClean="0"/>
              <a:t>European Free Trade Area (EFTA)</a:t>
            </a:r>
          </a:p>
          <a:p>
            <a:pPr lvl="1" eaLnBrk="1" hangingPunct="1">
              <a:lnSpc>
                <a:spcPct val="90000"/>
              </a:lnSpc>
            </a:pPr>
            <a:r>
              <a:rPr lang="en-US" smtClean="0"/>
              <a:t>North American Free Trade Area (NAFTA)</a:t>
            </a:r>
          </a:p>
          <a:p>
            <a:pPr lvl="1" eaLnBrk="1" hangingPunct="1">
              <a:lnSpc>
                <a:spcPct val="90000"/>
              </a:lnSpc>
            </a:pPr>
            <a:r>
              <a:rPr lang="en-US" smtClean="0"/>
              <a:t>Association of Southeast Asian Nations (ASEAN)</a:t>
            </a:r>
          </a:p>
          <a:p>
            <a:pPr lvl="1" eaLnBrk="1" hangingPunct="1">
              <a:lnSpc>
                <a:spcPct val="90000"/>
              </a:lnSpc>
            </a:pPr>
            <a:r>
              <a:rPr lang="en-US" smtClean="0"/>
              <a:t>Common Market of Eastern and Southern Africa (COMESA)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433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5A923D2F-8E18-4129-A6D7-DD1C85029B88}" type="slidenum">
              <a:rPr lang="en-US"/>
              <a:pPr eaLnBrk="1" hangingPunct="1"/>
              <a:t>12</a:t>
            </a:fld>
            <a:endParaRPr lang="en-US"/>
          </a:p>
        </p:txBody>
      </p:sp>
      <p:sp>
        <p:nvSpPr>
          <p:cNvPr id="14340" name="Rectangle 2"/>
          <p:cNvSpPr>
            <a:spLocks noGrp="1" noChangeArrowheads="1"/>
          </p:cNvSpPr>
          <p:nvPr>
            <p:ph type="title"/>
          </p:nvPr>
        </p:nvSpPr>
        <p:spPr/>
        <p:txBody>
          <a:bodyPr/>
          <a:lstStyle/>
          <a:p>
            <a:pPr eaLnBrk="1" hangingPunct="1"/>
            <a:r>
              <a:rPr lang="en-US" sz="4400" smtClean="0"/>
              <a:t>Regional Economic Integration</a:t>
            </a:r>
          </a:p>
        </p:txBody>
      </p:sp>
      <p:sp>
        <p:nvSpPr>
          <p:cNvPr id="14341"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4: </a:t>
            </a:r>
          </a:p>
          <a:p>
            <a:pPr eaLnBrk="1" hangingPunct="1">
              <a:buFont typeface="Wingdings" pitchFamily="2" charset="2"/>
              <a:buNone/>
            </a:pPr>
            <a:r>
              <a:rPr lang="en-US" smtClean="0"/>
              <a:t>	To define different forms of regional economic integration</a:t>
            </a:r>
            <a:endParaRPr lang="en-US" b="1" smtClean="0"/>
          </a:p>
          <a:p>
            <a:pPr eaLnBrk="1" hangingPunct="1"/>
            <a:endParaRPr lang="en-US" b="1"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536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776ECDC4-B5E2-4F8A-9152-362343D3FAEC}" type="slidenum">
              <a:rPr lang="en-US"/>
              <a:pPr eaLnBrk="1" hangingPunct="1"/>
              <a:t>13</a:t>
            </a:fld>
            <a:endParaRPr lang="en-US"/>
          </a:p>
        </p:txBody>
      </p:sp>
      <p:sp>
        <p:nvSpPr>
          <p:cNvPr id="15364" name="Rectangle 2"/>
          <p:cNvSpPr>
            <a:spLocks noGrp="1" noChangeArrowheads="1"/>
          </p:cNvSpPr>
          <p:nvPr>
            <p:ph type="title"/>
          </p:nvPr>
        </p:nvSpPr>
        <p:spPr/>
        <p:txBody>
          <a:bodyPr/>
          <a:lstStyle/>
          <a:p>
            <a:pPr eaLnBrk="1" hangingPunct="1"/>
            <a:r>
              <a:rPr lang="en-US" sz="4400" smtClean="0"/>
              <a:t>Regional Economic Integration</a:t>
            </a:r>
          </a:p>
        </p:txBody>
      </p:sp>
      <p:sp>
        <p:nvSpPr>
          <p:cNvPr id="15365" name="Rectangle 3"/>
          <p:cNvSpPr>
            <a:spLocks noGrp="1" noChangeArrowheads="1"/>
          </p:cNvSpPr>
          <p:nvPr>
            <p:ph type="body" idx="1"/>
          </p:nvPr>
        </p:nvSpPr>
        <p:spPr/>
        <p:txBody>
          <a:bodyPr/>
          <a:lstStyle/>
          <a:p>
            <a:pPr eaLnBrk="1" hangingPunct="1"/>
            <a:r>
              <a:rPr lang="en-US" smtClean="0"/>
              <a:t>Major types of economic integration</a:t>
            </a:r>
          </a:p>
          <a:p>
            <a:pPr lvl="1" eaLnBrk="1" hangingPunct="1"/>
            <a:r>
              <a:rPr lang="en-US" smtClean="0"/>
              <a:t>Free trade area </a:t>
            </a:r>
          </a:p>
          <a:p>
            <a:pPr lvl="2" eaLnBrk="1" hangingPunct="1"/>
            <a:r>
              <a:rPr lang="en-US" sz="2400" smtClean="0"/>
              <a:t>no internal tariffs</a:t>
            </a:r>
          </a:p>
          <a:p>
            <a:pPr lvl="1" eaLnBrk="1" hangingPunct="1"/>
            <a:r>
              <a:rPr lang="en-US" smtClean="0"/>
              <a:t>Customs union </a:t>
            </a:r>
          </a:p>
          <a:p>
            <a:pPr lvl="2" eaLnBrk="1" hangingPunct="1"/>
            <a:r>
              <a:rPr lang="en-US" sz="2400" smtClean="0"/>
              <a:t>no internal tariffs plus common external tariffs</a:t>
            </a:r>
          </a:p>
          <a:p>
            <a:pPr lvl="1" eaLnBrk="1" hangingPunct="1"/>
            <a:r>
              <a:rPr lang="en-US" smtClean="0"/>
              <a:t>Common market </a:t>
            </a:r>
          </a:p>
          <a:p>
            <a:pPr lvl="2" eaLnBrk="1" hangingPunct="1"/>
            <a:r>
              <a:rPr lang="en-US" sz="2400" smtClean="0"/>
              <a:t>customs union</a:t>
            </a:r>
            <a:r>
              <a:rPr lang="en-US" smtClean="0"/>
              <a:t> </a:t>
            </a:r>
            <a:r>
              <a:rPr lang="en-US" sz="2400" smtClean="0"/>
              <a:t>plus factor mobility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638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0FC96A19-3464-4960-8BAA-A2EB33118A55}" type="slidenum">
              <a:rPr lang="en-US"/>
              <a:pPr eaLnBrk="1" hangingPunct="1"/>
              <a:t>14</a:t>
            </a:fld>
            <a:endParaRPr lang="en-US"/>
          </a:p>
        </p:txBody>
      </p:sp>
      <p:sp>
        <p:nvSpPr>
          <p:cNvPr id="16388" name="Rectangle 2"/>
          <p:cNvSpPr>
            <a:spLocks noGrp="1" noChangeArrowheads="1"/>
          </p:cNvSpPr>
          <p:nvPr>
            <p:ph type="title"/>
          </p:nvPr>
        </p:nvSpPr>
        <p:spPr/>
        <p:txBody>
          <a:bodyPr/>
          <a:lstStyle/>
          <a:p>
            <a:pPr eaLnBrk="1" hangingPunct="1"/>
            <a:r>
              <a:rPr lang="en-US" smtClean="0"/>
              <a:t>The Effects Of Integration</a:t>
            </a:r>
          </a:p>
        </p:txBody>
      </p:sp>
      <p:sp>
        <p:nvSpPr>
          <p:cNvPr id="16389"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3: </a:t>
            </a:r>
          </a:p>
          <a:p>
            <a:pPr eaLnBrk="1" hangingPunct="1">
              <a:buFont typeface="Wingdings" pitchFamily="2" charset="2"/>
              <a:buNone/>
            </a:pPr>
            <a:r>
              <a:rPr lang="en-US" smtClean="0"/>
              <a:t>	To describe the static and dynamic impact of trade agreements on trade and investment flows</a:t>
            </a:r>
          </a:p>
          <a:p>
            <a:pPr eaLnBrk="1" hangingPunct="1"/>
            <a:endParaRPr lang="en-US" b="1"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741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096420F8-99C0-4CAF-BFD3-EBE26BA91F2B}" type="slidenum">
              <a:rPr lang="en-US"/>
              <a:pPr eaLnBrk="1" hangingPunct="1"/>
              <a:t>15</a:t>
            </a:fld>
            <a:endParaRPr lang="en-US"/>
          </a:p>
        </p:txBody>
      </p:sp>
      <p:sp>
        <p:nvSpPr>
          <p:cNvPr id="17412" name="Rectangle 2"/>
          <p:cNvSpPr>
            <a:spLocks noGrp="1" noChangeArrowheads="1"/>
          </p:cNvSpPr>
          <p:nvPr>
            <p:ph type="title"/>
          </p:nvPr>
        </p:nvSpPr>
        <p:spPr/>
        <p:txBody>
          <a:bodyPr/>
          <a:lstStyle/>
          <a:p>
            <a:pPr eaLnBrk="1" hangingPunct="1"/>
            <a:r>
              <a:rPr lang="en-US" smtClean="0"/>
              <a:t>The Effects Of Integration</a:t>
            </a:r>
          </a:p>
        </p:txBody>
      </p:sp>
      <p:sp>
        <p:nvSpPr>
          <p:cNvPr id="17413" name="Rectangle 3"/>
          <p:cNvSpPr>
            <a:spLocks noGrp="1" noChangeArrowheads="1"/>
          </p:cNvSpPr>
          <p:nvPr>
            <p:ph type="body" idx="1"/>
          </p:nvPr>
        </p:nvSpPr>
        <p:spPr/>
        <p:txBody>
          <a:bodyPr/>
          <a:lstStyle/>
          <a:p>
            <a:pPr eaLnBrk="1" hangingPunct="1"/>
            <a:r>
              <a:rPr lang="en-US" smtClean="0"/>
              <a:t>Effects of regional integration </a:t>
            </a:r>
          </a:p>
          <a:p>
            <a:pPr lvl="1" eaLnBrk="1" hangingPunct="1"/>
            <a:r>
              <a:rPr lang="en-US" b="1" smtClean="0"/>
              <a:t>Static effects </a:t>
            </a:r>
          </a:p>
          <a:p>
            <a:pPr lvl="2" eaLnBrk="1" hangingPunct="1"/>
            <a:r>
              <a:rPr lang="en-US" sz="2400" b="1" smtClean="0"/>
              <a:t>trade creation</a:t>
            </a:r>
          </a:p>
          <a:p>
            <a:pPr lvl="2" eaLnBrk="1" hangingPunct="1"/>
            <a:r>
              <a:rPr lang="en-US" sz="2400" b="1" smtClean="0"/>
              <a:t>trade diversion</a:t>
            </a:r>
            <a:endParaRPr lang="en-US" sz="2400" smtClean="0"/>
          </a:p>
          <a:p>
            <a:pPr lvl="1" eaLnBrk="1" hangingPunct="1"/>
            <a:r>
              <a:rPr lang="en-US" b="1" smtClean="0"/>
              <a:t>Dynamic effects</a:t>
            </a:r>
          </a:p>
          <a:p>
            <a:pPr lvl="1" eaLnBrk="1" hangingPunct="1"/>
            <a:r>
              <a:rPr lang="en-US" b="1" smtClean="0"/>
              <a:t>Economies of scale</a:t>
            </a:r>
          </a:p>
          <a:p>
            <a:pPr eaLnBrk="1" hangingPunct="1"/>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843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47C90CF5-848D-4F35-AB87-8EC094E2BA3C}" type="slidenum">
              <a:rPr lang="en-US"/>
              <a:pPr eaLnBrk="1" hangingPunct="1"/>
              <a:t>16</a:t>
            </a:fld>
            <a:endParaRPr lang="en-US"/>
          </a:p>
        </p:txBody>
      </p:sp>
      <p:sp>
        <p:nvSpPr>
          <p:cNvPr id="18436" name="Rectangle 2"/>
          <p:cNvSpPr>
            <a:spLocks noGrp="1" noChangeArrowheads="1"/>
          </p:cNvSpPr>
          <p:nvPr>
            <p:ph type="title"/>
          </p:nvPr>
        </p:nvSpPr>
        <p:spPr/>
        <p:txBody>
          <a:bodyPr/>
          <a:lstStyle/>
          <a:p>
            <a:pPr eaLnBrk="1" hangingPunct="1"/>
            <a:r>
              <a:rPr lang="en-US" smtClean="0"/>
              <a:t>The Effects Of Integration</a:t>
            </a:r>
          </a:p>
        </p:txBody>
      </p:sp>
      <p:sp>
        <p:nvSpPr>
          <p:cNvPr id="18437" name="Rectangle 3"/>
          <p:cNvSpPr>
            <a:spLocks noGrp="1" noChangeArrowheads="1"/>
          </p:cNvSpPr>
          <p:nvPr>
            <p:ph type="body" idx="1"/>
          </p:nvPr>
        </p:nvSpPr>
        <p:spPr/>
        <p:txBody>
          <a:bodyPr/>
          <a:lstStyle/>
          <a:p>
            <a:pPr algn="ctr" eaLnBrk="1" hangingPunct="1">
              <a:buFont typeface="Wingdings" pitchFamily="2" charset="2"/>
              <a:buNone/>
            </a:pPr>
            <a:r>
              <a:rPr lang="en-US" sz="1800" smtClean="0"/>
              <a:t>Impact of Trade Agreements</a:t>
            </a:r>
          </a:p>
          <a:p>
            <a:pPr algn="ctr" eaLnBrk="1" hangingPunct="1">
              <a:buFont typeface="Wingdings" pitchFamily="2" charset="2"/>
              <a:buNone/>
            </a:pPr>
            <a:endParaRPr lang="en-US" sz="1800" smtClean="0"/>
          </a:p>
          <a:p>
            <a:pPr algn="ctr" eaLnBrk="1" hangingPunct="1">
              <a:buFont typeface="Wingdings" pitchFamily="2" charset="2"/>
              <a:buNone/>
            </a:pPr>
            <a:endParaRPr lang="en-US" sz="1800" smtClean="0"/>
          </a:p>
        </p:txBody>
      </p:sp>
      <p:pic>
        <p:nvPicPr>
          <p:cNvPr id="1843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6850" y="1981200"/>
            <a:ext cx="62103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945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E1C801FD-CE9B-4147-B195-FB23141C4204}" type="slidenum">
              <a:rPr lang="en-US"/>
              <a:pPr eaLnBrk="1" hangingPunct="1"/>
              <a:t>17</a:t>
            </a:fld>
            <a:endParaRPr lang="en-US"/>
          </a:p>
        </p:txBody>
      </p:sp>
      <p:sp>
        <p:nvSpPr>
          <p:cNvPr id="19460" name="Rectangle 2"/>
          <p:cNvSpPr>
            <a:spLocks noGrp="1" noChangeArrowheads="1"/>
          </p:cNvSpPr>
          <p:nvPr>
            <p:ph type="title"/>
          </p:nvPr>
        </p:nvSpPr>
        <p:spPr/>
        <p:txBody>
          <a:bodyPr/>
          <a:lstStyle/>
          <a:p>
            <a:pPr eaLnBrk="1" hangingPunct="1"/>
            <a:r>
              <a:rPr lang="en-US" sz="4400" smtClean="0"/>
              <a:t>Major Regional Trading Groups</a:t>
            </a:r>
          </a:p>
        </p:txBody>
      </p:sp>
      <p:sp>
        <p:nvSpPr>
          <p:cNvPr id="19461"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5: </a:t>
            </a:r>
          </a:p>
          <a:p>
            <a:pPr eaLnBrk="1" hangingPunct="1">
              <a:buFont typeface="Wingdings" pitchFamily="2" charset="2"/>
              <a:buNone/>
            </a:pPr>
            <a:r>
              <a:rPr lang="en-US" smtClean="0"/>
              <a:t>	To compare and contrast different regional trading groups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048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01C26FA3-068B-444F-A354-6B2DC063CC97}" type="slidenum">
              <a:rPr lang="en-US"/>
              <a:pPr eaLnBrk="1" hangingPunct="1"/>
              <a:t>18</a:t>
            </a:fld>
            <a:endParaRPr lang="en-US"/>
          </a:p>
        </p:txBody>
      </p:sp>
      <p:sp>
        <p:nvSpPr>
          <p:cNvPr id="20484" name="Rectangle 2"/>
          <p:cNvSpPr>
            <a:spLocks noGrp="1" noChangeArrowheads="1"/>
          </p:cNvSpPr>
          <p:nvPr>
            <p:ph type="title"/>
          </p:nvPr>
        </p:nvSpPr>
        <p:spPr/>
        <p:txBody>
          <a:bodyPr/>
          <a:lstStyle/>
          <a:p>
            <a:pPr eaLnBrk="1" hangingPunct="1"/>
            <a:r>
              <a:rPr lang="en-US" smtClean="0"/>
              <a:t>The European Union</a:t>
            </a:r>
          </a:p>
        </p:txBody>
      </p:sp>
      <p:sp>
        <p:nvSpPr>
          <p:cNvPr id="20485" name="Rectangle 3"/>
          <p:cNvSpPr>
            <a:spLocks noGrp="1" noChangeArrowheads="1"/>
          </p:cNvSpPr>
          <p:nvPr>
            <p:ph type="body" idx="1"/>
          </p:nvPr>
        </p:nvSpPr>
        <p:spPr/>
        <p:txBody>
          <a:bodyPr/>
          <a:lstStyle/>
          <a:p>
            <a:pPr eaLnBrk="1" hangingPunct="1"/>
            <a:r>
              <a:rPr lang="en-US" b="1" smtClean="0"/>
              <a:t>European Union (EU)  </a:t>
            </a:r>
          </a:p>
          <a:p>
            <a:pPr lvl="1" eaLnBrk="1" hangingPunct="1"/>
            <a:r>
              <a:rPr lang="en-US" smtClean="0"/>
              <a:t>changed from the European Economic Community to the European Community to the European Union</a:t>
            </a:r>
          </a:p>
          <a:p>
            <a:pPr lvl="1" eaLnBrk="1" hangingPunct="1"/>
            <a:r>
              <a:rPr lang="en-US" smtClean="0"/>
              <a:t>the largest and most successful regional trade group in the world</a:t>
            </a:r>
          </a:p>
          <a:p>
            <a:pPr lvl="1" eaLnBrk="1" hangingPunct="1"/>
            <a:r>
              <a:rPr lang="en-US" smtClean="0"/>
              <a:t>provides free trade of goods, capital, and people</a:t>
            </a:r>
          </a:p>
          <a:p>
            <a:pPr lvl="1" eaLnBrk="1" hangingPunct="1"/>
            <a:r>
              <a:rPr lang="en-US" smtClean="0"/>
              <a:t>uses common external tariffs</a:t>
            </a:r>
          </a:p>
          <a:p>
            <a:pPr lvl="1" eaLnBrk="1" hangingPunct="1"/>
            <a:r>
              <a:rPr lang="en-US" smtClean="0"/>
              <a:t>has a common currency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150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0310E906-6274-41A3-A5F8-7488225E5B09}" type="slidenum">
              <a:rPr lang="en-US"/>
              <a:pPr eaLnBrk="1" hangingPunct="1"/>
              <a:t>19</a:t>
            </a:fld>
            <a:endParaRPr lang="en-US"/>
          </a:p>
        </p:txBody>
      </p:sp>
      <p:sp>
        <p:nvSpPr>
          <p:cNvPr id="21508" name="Rectangle 2"/>
          <p:cNvSpPr>
            <a:spLocks noGrp="1" noChangeArrowheads="1"/>
          </p:cNvSpPr>
          <p:nvPr>
            <p:ph type="title"/>
          </p:nvPr>
        </p:nvSpPr>
        <p:spPr/>
        <p:txBody>
          <a:bodyPr/>
          <a:lstStyle/>
          <a:p>
            <a:pPr eaLnBrk="1" hangingPunct="1"/>
            <a:r>
              <a:rPr lang="en-US" smtClean="0"/>
              <a:t>The European Union</a:t>
            </a:r>
          </a:p>
        </p:txBody>
      </p:sp>
      <p:sp>
        <p:nvSpPr>
          <p:cNvPr id="21509" name="Rectangle 3"/>
          <p:cNvSpPr>
            <a:spLocks noGrp="1" noChangeArrowheads="1"/>
          </p:cNvSpPr>
          <p:nvPr>
            <p:ph type="body" idx="1"/>
          </p:nvPr>
        </p:nvSpPr>
        <p:spPr/>
        <p:txBody>
          <a:bodyPr/>
          <a:lstStyle/>
          <a:p>
            <a:pPr algn="ctr" eaLnBrk="1" hangingPunct="1">
              <a:buFont typeface="Wingdings" pitchFamily="2" charset="2"/>
              <a:buNone/>
            </a:pPr>
            <a:r>
              <a:rPr lang="en-US" sz="1800" smtClean="0"/>
              <a:t>European Trade and Economic Integration</a:t>
            </a:r>
          </a:p>
          <a:p>
            <a:pPr algn="ctr" eaLnBrk="1" hangingPunct="1">
              <a:buFont typeface="Wingdings" pitchFamily="2" charset="2"/>
              <a:buNone/>
            </a:pPr>
            <a:endParaRPr lang="en-US" sz="1800" smtClean="0"/>
          </a:p>
        </p:txBody>
      </p:sp>
      <p:pic>
        <p:nvPicPr>
          <p:cNvPr id="215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388" y="1981200"/>
            <a:ext cx="7516812"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4099" name="Rectangle 6"/>
          <p:cNvSpPr>
            <a:spLocks noGrp="1" noChangeArrowheads="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358F12BC-56AC-4D22-8BC6-F839173CD037}" type="slidenum">
              <a:rPr lang="en-US"/>
              <a:pPr eaLnBrk="1" hangingPunct="1"/>
              <a:t>2</a:t>
            </a:fld>
            <a:endParaRPr lang="en-US"/>
          </a:p>
        </p:txBody>
      </p:sp>
      <p:sp>
        <p:nvSpPr>
          <p:cNvPr id="4100" name="Rectangle 2"/>
          <p:cNvSpPr>
            <a:spLocks noGrp="1" noChangeArrowheads="1"/>
          </p:cNvSpPr>
          <p:nvPr>
            <p:ph type="ctrTitle"/>
          </p:nvPr>
        </p:nvSpPr>
        <p:spPr/>
        <p:txBody>
          <a:bodyPr/>
          <a:lstStyle/>
          <a:p>
            <a:pPr eaLnBrk="1" hangingPunct="1"/>
            <a:r>
              <a:rPr lang="en-US" sz="6100" b="1" smtClean="0"/>
              <a:t>Chapter 8</a:t>
            </a:r>
          </a:p>
        </p:txBody>
      </p:sp>
      <p:sp>
        <p:nvSpPr>
          <p:cNvPr id="4101" name="Rectangle 3"/>
          <p:cNvSpPr>
            <a:spLocks noGrp="1" noChangeArrowheads="1"/>
          </p:cNvSpPr>
          <p:nvPr>
            <p:ph type="subTitle" idx="1"/>
          </p:nvPr>
        </p:nvSpPr>
        <p:spPr/>
        <p:txBody>
          <a:bodyPr/>
          <a:lstStyle/>
          <a:p>
            <a:pPr eaLnBrk="1" hangingPunct="1"/>
            <a:r>
              <a:rPr lang="en-US" sz="4400" smtClean="0"/>
              <a:t>Cross-National Cooperation and Agreements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253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458277F0-4C70-4E68-B6A3-5972640E8531}" type="slidenum">
              <a:rPr lang="en-US"/>
              <a:pPr eaLnBrk="1" hangingPunct="1"/>
              <a:t>20</a:t>
            </a:fld>
            <a:endParaRPr lang="en-US"/>
          </a:p>
        </p:txBody>
      </p:sp>
      <p:sp>
        <p:nvSpPr>
          <p:cNvPr id="22532" name="Rectangle 2"/>
          <p:cNvSpPr>
            <a:spLocks noGrp="1" noChangeArrowheads="1"/>
          </p:cNvSpPr>
          <p:nvPr>
            <p:ph type="title"/>
          </p:nvPr>
        </p:nvSpPr>
        <p:spPr/>
        <p:txBody>
          <a:bodyPr/>
          <a:lstStyle/>
          <a:p>
            <a:pPr eaLnBrk="1" hangingPunct="1"/>
            <a:r>
              <a:rPr lang="en-US" smtClean="0"/>
              <a:t>The European Union</a:t>
            </a:r>
          </a:p>
        </p:txBody>
      </p:sp>
      <p:sp>
        <p:nvSpPr>
          <p:cNvPr id="22533" name="Rectangle 3"/>
          <p:cNvSpPr>
            <a:spLocks noGrp="1" noChangeArrowheads="1"/>
          </p:cNvSpPr>
          <p:nvPr>
            <p:ph type="body" idx="1"/>
          </p:nvPr>
        </p:nvSpPr>
        <p:spPr/>
        <p:txBody>
          <a:bodyPr/>
          <a:lstStyle/>
          <a:p>
            <a:pPr eaLnBrk="1" hangingPunct="1">
              <a:lnSpc>
                <a:spcPct val="80000"/>
              </a:lnSpc>
            </a:pPr>
            <a:r>
              <a:rPr lang="en-US" sz="2400" smtClean="0"/>
              <a:t>European Commission </a:t>
            </a:r>
          </a:p>
          <a:p>
            <a:pPr lvl="1" eaLnBrk="1" hangingPunct="1">
              <a:lnSpc>
                <a:spcPct val="80000"/>
              </a:lnSpc>
            </a:pPr>
            <a:r>
              <a:rPr lang="en-US" smtClean="0"/>
              <a:t>provides political leadership, drafts laws, and runs the various daily programs of the EU</a:t>
            </a:r>
          </a:p>
          <a:p>
            <a:pPr eaLnBrk="1" hangingPunct="1">
              <a:lnSpc>
                <a:spcPct val="80000"/>
              </a:lnSpc>
            </a:pPr>
            <a:r>
              <a:rPr lang="en-US" sz="2400" smtClean="0"/>
              <a:t>Council of the EU </a:t>
            </a:r>
          </a:p>
          <a:p>
            <a:pPr lvl="1" eaLnBrk="1" hangingPunct="1">
              <a:lnSpc>
                <a:spcPct val="80000"/>
              </a:lnSpc>
            </a:pPr>
            <a:r>
              <a:rPr lang="en-US" smtClean="0"/>
              <a:t>composed of the heads of state of each member country</a:t>
            </a:r>
          </a:p>
          <a:p>
            <a:pPr eaLnBrk="1" hangingPunct="1">
              <a:lnSpc>
                <a:spcPct val="80000"/>
              </a:lnSpc>
            </a:pPr>
            <a:r>
              <a:rPr lang="en-US" sz="2400" smtClean="0"/>
              <a:t>European Parliament </a:t>
            </a:r>
          </a:p>
          <a:p>
            <a:pPr lvl="1" eaLnBrk="1" hangingPunct="1">
              <a:lnSpc>
                <a:spcPct val="80000"/>
              </a:lnSpc>
            </a:pPr>
            <a:r>
              <a:rPr lang="en-US" smtClean="0"/>
              <a:t>has legislative power, control over the budget, and is supervisor of executive decisions</a:t>
            </a:r>
          </a:p>
          <a:p>
            <a:pPr eaLnBrk="1" hangingPunct="1">
              <a:lnSpc>
                <a:spcPct val="80000"/>
              </a:lnSpc>
            </a:pPr>
            <a:r>
              <a:rPr lang="en-US" sz="2400" smtClean="0"/>
              <a:t>European Court of Justice </a:t>
            </a:r>
          </a:p>
          <a:p>
            <a:pPr lvl="1" eaLnBrk="1" hangingPunct="1">
              <a:lnSpc>
                <a:spcPct val="80000"/>
              </a:lnSpc>
            </a:pPr>
            <a:r>
              <a:rPr lang="en-US" smtClean="0"/>
              <a:t>interprets and applies EU treaties</a:t>
            </a:r>
          </a:p>
          <a:p>
            <a:pPr eaLnBrk="1" hangingPunct="1">
              <a:lnSpc>
                <a:spcPct val="80000"/>
              </a:lnSpc>
              <a:buFont typeface="Wingdings" pitchFamily="2" charset="2"/>
              <a:buNone/>
            </a:pPr>
            <a:r>
              <a:rPr lang="en-US" sz="2400" smtClean="0"/>
              <a:t>   </a:t>
            </a:r>
          </a:p>
          <a:p>
            <a:pPr eaLnBrk="1" hangingPunct="1">
              <a:lnSpc>
                <a:spcPct val="80000"/>
              </a:lnSpc>
            </a:pPr>
            <a:endParaRPr lang="en-US" sz="2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355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10C0AAAC-020B-4B4F-A006-242601FEA87E}" type="slidenum">
              <a:rPr lang="en-US"/>
              <a:pPr eaLnBrk="1" hangingPunct="1"/>
              <a:t>21</a:t>
            </a:fld>
            <a:endParaRPr lang="en-US"/>
          </a:p>
        </p:txBody>
      </p:sp>
      <p:sp>
        <p:nvSpPr>
          <p:cNvPr id="23556" name="Rectangle 2"/>
          <p:cNvSpPr>
            <a:spLocks noGrp="1" noChangeArrowheads="1"/>
          </p:cNvSpPr>
          <p:nvPr>
            <p:ph type="title"/>
          </p:nvPr>
        </p:nvSpPr>
        <p:spPr/>
        <p:txBody>
          <a:bodyPr/>
          <a:lstStyle/>
          <a:p>
            <a:pPr eaLnBrk="1" hangingPunct="1"/>
            <a:r>
              <a:rPr lang="en-US" smtClean="0"/>
              <a:t>The European Union</a:t>
            </a:r>
          </a:p>
        </p:txBody>
      </p:sp>
      <p:sp>
        <p:nvSpPr>
          <p:cNvPr id="23557" name="Rectangle 3"/>
          <p:cNvSpPr>
            <a:spLocks noGrp="1" noChangeArrowheads="1"/>
          </p:cNvSpPr>
          <p:nvPr>
            <p:ph type="body" idx="1"/>
          </p:nvPr>
        </p:nvSpPr>
        <p:spPr/>
        <p:txBody>
          <a:bodyPr/>
          <a:lstStyle/>
          <a:p>
            <a:pPr eaLnBrk="1" hangingPunct="1"/>
            <a:r>
              <a:rPr lang="en-US" b="1" smtClean="0"/>
              <a:t>Single European Act</a:t>
            </a:r>
            <a:r>
              <a:rPr lang="en-US" smtClean="0"/>
              <a:t> </a:t>
            </a:r>
          </a:p>
          <a:p>
            <a:pPr lvl="1" eaLnBrk="1" hangingPunct="1"/>
            <a:r>
              <a:rPr lang="en-US" smtClean="0"/>
              <a:t>designed to eliminate the remaining nontariff barriers to trade in Europe</a:t>
            </a:r>
          </a:p>
          <a:p>
            <a:pPr eaLnBrk="1" hangingPunct="1"/>
            <a:r>
              <a:rPr lang="en-US" b="1" smtClean="0"/>
              <a:t>Lisbon Treaty </a:t>
            </a:r>
          </a:p>
          <a:p>
            <a:pPr lvl="1" eaLnBrk="1" hangingPunct="1"/>
            <a:r>
              <a:rPr lang="en-US" smtClean="0"/>
              <a:t>strengthens the EU’s governance process and improves the ability of the EU to make and implement decisions </a:t>
            </a:r>
          </a:p>
          <a:p>
            <a:pPr eaLnBrk="1" hangingPunct="1"/>
            <a:r>
              <a:rPr lang="en-US" b="1" smtClean="0"/>
              <a:t>Treaty of Maastricht</a:t>
            </a:r>
            <a:r>
              <a:rPr lang="en-US" smtClean="0"/>
              <a:t> </a:t>
            </a:r>
          </a:p>
          <a:p>
            <a:pPr lvl="1" eaLnBrk="1" hangingPunct="1"/>
            <a:r>
              <a:rPr lang="en-US" smtClean="0"/>
              <a:t>fostered political and monetary union</a:t>
            </a:r>
          </a:p>
          <a:p>
            <a:pPr lvl="2" eaLnBrk="1" hangingPunct="1"/>
            <a:r>
              <a:rPr lang="en-US" sz="2400" smtClean="0"/>
              <a:t>the </a:t>
            </a:r>
            <a:r>
              <a:rPr lang="en-US" sz="2400" b="1" smtClean="0"/>
              <a:t>euro</a:t>
            </a:r>
            <a:endParaRPr lang="en-US"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457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9CFDEC00-FEAF-4AAF-BFAA-5BBB51A9D0F6}" type="slidenum">
              <a:rPr lang="en-US"/>
              <a:pPr eaLnBrk="1" hangingPunct="1"/>
              <a:t>22</a:t>
            </a:fld>
            <a:endParaRPr lang="en-US"/>
          </a:p>
        </p:txBody>
      </p:sp>
      <p:sp>
        <p:nvSpPr>
          <p:cNvPr id="24580" name="Rectangle 2"/>
          <p:cNvSpPr>
            <a:spLocks noGrp="1" noChangeArrowheads="1"/>
          </p:cNvSpPr>
          <p:nvPr>
            <p:ph type="title"/>
          </p:nvPr>
        </p:nvSpPr>
        <p:spPr/>
        <p:txBody>
          <a:bodyPr/>
          <a:lstStyle/>
          <a:p>
            <a:pPr eaLnBrk="1" hangingPunct="1"/>
            <a:r>
              <a:rPr lang="en-US" smtClean="0"/>
              <a:t>The European Union</a:t>
            </a:r>
          </a:p>
        </p:txBody>
      </p:sp>
      <p:sp>
        <p:nvSpPr>
          <p:cNvPr id="24581" name="Rectangle 3"/>
          <p:cNvSpPr>
            <a:spLocks noGrp="1" noChangeArrowheads="1"/>
          </p:cNvSpPr>
          <p:nvPr>
            <p:ph type="body" idx="1"/>
          </p:nvPr>
        </p:nvSpPr>
        <p:spPr/>
        <p:txBody>
          <a:bodyPr/>
          <a:lstStyle/>
          <a:p>
            <a:pPr eaLnBrk="1" hangingPunct="1"/>
            <a:r>
              <a:rPr lang="en-US" smtClean="0"/>
              <a:t>Companies doing business in the EU need to </a:t>
            </a:r>
          </a:p>
          <a:p>
            <a:pPr lvl="1" eaLnBrk="1" hangingPunct="1"/>
            <a:r>
              <a:rPr lang="en-US" smtClean="0"/>
              <a:t>determine where to produce products</a:t>
            </a:r>
          </a:p>
          <a:p>
            <a:pPr lvl="1" eaLnBrk="1" hangingPunct="1"/>
            <a:r>
              <a:rPr lang="en-US" smtClean="0"/>
              <a:t>determine what their entry strategy will be</a:t>
            </a:r>
          </a:p>
          <a:p>
            <a:pPr lvl="1" eaLnBrk="1" hangingPunct="1"/>
            <a:r>
              <a:rPr lang="en-US" smtClean="0"/>
              <a:t>balance the commonness of the EU with national differences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560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372E2F9D-F5BB-4341-A6C3-840507B34D60}" type="slidenum">
              <a:rPr lang="en-US"/>
              <a:pPr eaLnBrk="1" hangingPunct="1"/>
              <a:t>23</a:t>
            </a:fld>
            <a:endParaRPr lang="en-US"/>
          </a:p>
        </p:txBody>
      </p:sp>
      <p:sp>
        <p:nvSpPr>
          <p:cNvPr id="25604" name="Rectangle 2"/>
          <p:cNvSpPr>
            <a:spLocks noGrp="1" noChangeArrowheads="1"/>
          </p:cNvSpPr>
          <p:nvPr>
            <p:ph type="title"/>
          </p:nvPr>
        </p:nvSpPr>
        <p:spPr/>
        <p:txBody>
          <a:bodyPr/>
          <a:lstStyle/>
          <a:p>
            <a:pPr eaLnBrk="1" hangingPunct="1"/>
            <a:r>
              <a:rPr lang="en-US" smtClean="0"/>
              <a:t>NAFTA </a:t>
            </a:r>
          </a:p>
        </p:txBody>
      </p:sp>
      <p:sp>
        <p:nvSpPr>
          <p:cNvPr id="25605" name="Rectangle 3"/>
          <p:cNvSpPr>
            <a:spLocks noGrp="1" noChangeArrowheads="1"/>
          </p:cNvSpPr>
          <p:nvPr>
            <p:ph type="body" idx="1"/>
          </p:nvPr>
        </p:nvSpPr>
        <p:spPr/>
        <p:txBody>
          <a:bodyPr/>
          <a:lstStyle/>
          <a:p>
            <a:pPr eaLnBrk="1" hangingPunct="1"/>
            <a:r>
              <a:rPr lang="en-US" sz="2400" smtClean="0"/>
              <a:t>The </a:t>
            </a:r>
            <a:r>
              <a:rPr lang="en-US" sz="2400" b="1" smtClean="0"/>
              <a:t>North American Free Trade Agreement (NAFTA) </a:t>
            </a:r>
            <a:endParaRPr lang="en-US" sz="2400" smtClean="0"/>
          </a:p>
          <a:p>
            <a:pPr lvl="1" eaLnBrk="1" hangingPunct="1"/>
            <a:r>
              <a:rPr lang="en-US" sz="2000" smtClean="0"/>
              <a:t>includes Canada, the U.S., and Mexico</a:t>
            </a:r>
          </a:p>
          <a:p>
            <a:pPr lvl="1" eaLnBrk="1" hangingPunct="1"/>
            <a:r>
              <a:rPr lang="en-US" sz="2000" smtClean="0"/>
              <a:t>involves free trade in goods, services, and investments</a:t>
            </a:r>
          </a:p>
          <a:p>
            <a:pPr lvl="1" eaLnBrk="1" hangingPunct="1"/>
            <a:r>
              <a:rPr lang="en-US" sz="2000" smtClean="0"/>
              <a:t>includes countries of different sizes and wealth</a:t>
            </a:r>
          </a:p>
          <a:p>
            <a:pPr eaLnBrk="1" hangingPunct="1"/>
            <a:r>
              <a:rPr lang="en-US" sz="2400" smtClean="0"/>
              <a:t>Some U.S. trade and investment has been diverted to Mexico</a:t>
            </a:r>
          </a:p>
          <a:p>
            <a:pPr eaLnBrk="1" hangingPunct="1"/>
            <a:r>
              <a:rPr lang="en-US" sz="2400" smtClean="0"/>
              <a:t>Free trade area</a:t>
            </a:r>
          </a:p>
          <a:p>
            <a:pPr lvl="1" eaLnBrk="1" hangingPunct="1"/>
            <a:r>
              <a:rPr lang="en-US" sz="2000" smtClean="0"/>
              <a:t>rules of origin</a:t>
            </a:r>
          </a:p>
          <a:p>
            <a:pPr eaLnBrk="1" hangingPunct="1"/>
            <a:endParaRPr lang="en-US" sz="2400" smtClean="0"/>
          </a:p>
          <a:p>
            <a:pPr eaLnBrk="1" hangingPunct="1">
              <a:buFont typeface="Wingdings" pitchFamily="2" charset="2"/>
              <a:buNone/>
            </a:pPr>
            <a:r>
              <a:rPr lang="en-US" sz="2400" b="1" smtClean="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662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250BEC53-3635-406B-949D-E22D7F74D0B5}" type="slidenum">
              <a:rPr lang="en-US"/>
              <a:pPr eaLnBrk="1" hangingPunct="1"/>
              <a:t>24</a:t>
            </a:fld>
            <a:endParaRPr lang="en-US"/>
          </a:p>
        </p:txBody>
      </p:sp>
      <p:sp>
        <p:nvSpPr>
          <p:cNvPr id="26628" name="Rectangle 2"/>
          <p:cNvSpPr>
            <a:spLocks noGrp="1" noChangeArrowheads="1"/>
          </p:cNvSpPr>
          <p:nvPr>
            <p:ph type="title"/>
          </p:nvPr>
        </p:nvSpPr>
        <p:spPr/>
        <p:txBody>
          <a:bodyPr/>
          <a:lstStyle/>
          <a:p>
            <a:pPr eaLnBrk="1" hangingPunct="1"/>
            <a:r>
              <a:rPr lang="en-US" smtClean="0"/>
              <a:t>NAFTA</a:t>
            </a:r>
          </a:p>
        </p:txBody>
      </p:sp>
      <p:sp>
        <p:nvSpPr>
          <p:cNvPr id="26629" name="Rectangle 3"/>
          <p:cNvSpPr>
            <a:spLocks noGrp="1" noChangeArrowheads="1"/>
          </p:cNvSpPr>
          <p:nvPr>
            <p:ph type="body" idx="1"/>
          </p:nvPr>
        </p:nvSpPr>
        <p:spPr/>
        <p:txBody>
          <a:bodyPr/>
          <a:lstStyle/>
          <a:p>
            <a:pPr eaLnBrk="1" hangingPunct="1"/>
            <a:r>
              <a:rPr lang="en-US" smtClean="0"/>
              <a:t>Regional content </a:t>
            </a:r>
          </a:p>
          <a:p>
            <a:pPr lvl="1" eaLnBrk="1" hangingPunct="1"/>
            <a:r>
              <a:rPr lang="en-US" smtClean="0"/>
              <a:t>at least 50% of the net cost of most products must come from the NAFTA region</a:t>
            </a:r>
          </a:p>
          <a:p>
            <a:pPr eaLnBrk="1" hangingPunct="1"/>
            <a:r>
              <a:rPr lang="en-US" smtClean="0"/>
              <a:t>Additional provisions</a:t>
            </a:r>
          </a:p>
          <a:p>
            <a:pPr lvl="1" eaLnBrk="1" hangingPunct="1"/>
            <a:r>
              <a:rPr lang="en-US" smtClean="0"/>
              <a:t>Workers rights</a:t>
            </a:r>
          </a:p>
          <a:p>
            <a:pPr lvl="1" eaLnBrk="1" hangingPunct="1"/>
            <a:r>
              <a:rPr lang="en-US" smtClean="0"/>
              <a:t>The environment</a:t>
            </a:r>
          </a:p>
          <a:p>
            <a:pPr lvl="1" eaLnBrk="1" hangingPunct="1"/>
            <a:r>
              <a:rPr lang="en-US" smtClean="0"/>
              <a:t>Dispute resolution mechanism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765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2F42C464-E4E7-43B4-A668-F4F86307C7E6}" type="slidenum">
              <a:rPr lang="en-US"/>
              <a:pPr eaLnBrk="1" hangingPunct="1"/>
              <a:t>25</a:t>
            </a:fld>
            <a:endParaRPr lang="en-US"/>
          </a:p>
        </p:txBody>
      </p:sp>
      <p:sp>
        <p:nvSpPr>
          <p:cNvPr id="27652" name="Rectangle 2"/>
          <p:cNvSpPr>
            <a:spLocks noGrp="1" noChangeArrowheads="1"/>
          </p:cNvSpPr>
          <p:nvPr>
            <p:ph type="title"/>
          </p:nvPr>
        </p:nvSpPr>
        <p:spPr/>
        <p:txBody>
          <a:bodyPr/>
          <a:lstStyle/>
          <a:p>
            <a:pPr eaLnBrk="1" hangingPunct="1"/>
            <a:r>
              <a:rPr lang="en-US" sz="4400" smtClean="0"/>
              <a:t>Regional Economic Integration In The Americas</a:t>
            </a:r>
          </a:p>
        </p:txBody>
      </p:sp>
      <p:sp>
        <p:nvSpPr>
          <p:cNvPr id="27653" name="Rectangle 3"/>
          <p:cNvSpPr>
            <a:spLocks noGrp="1" noChangeArrowheads="1"/>
          </p:cNvSpPr>
          <p:nvPr>
            <p:ph type="body" idx="1"/>
          </p:nvPr>
        </p:nvSpPr>
        <p:spPr/>
        <p:txBody>
          <a:bodyPr/>
          <a:lstStyle/>
          <a:p>
            <a:pPr eaLnBrk="1" hangingPunct="1"/>
            <a:r>
              <a:rPr lang="en-US" smtClean="0"/>
              <a:t>There are six major regional economic groups in the Americas</a:t>
            </a:r>
          </a:p>
          <a:p>
            <a:pPr lvl="1" eaLnBrk="1" hangingPunct="1"/>
            <a:r>
              <a:rPr lang="en-US" b="1" smtClean="0"/>
              <a:t>Caribbean Community (CARICOM)</a:t>
            </a:r>
          </a:p>
          <a:p>
            <a:pPr lvl="1" eaLnBrk="1" hangingPunct="1"/>
            <a:r>
              <a:rPr lang="en-US" b="1" smtClean="0"/>
              <a:t>Central American Common Market (CACM)</a:t>
            </a:r>
          </a:p>
          <a:p>
            <a:pPr lvl="1" eaLnBrk="1" hangingPunct="1"/>
            <a:r>
              <a:rPr lang="en-US" b="1" smtClean="0"/>
              <a:t>Central American Free Trade Agreement (CAFTA –DR)</a:t>
            </a:r>
          </a:p>
          <a:p>
            <a:pPr lvl="1" eaLnBrk="1" hangingPunct="1"/>
            <a:r>
              <a:rPr lang="en-US" b="1" smtClean="0"/>
              <a:t>Andean Community (CAN)</a:t>
            </a:r>
          </a:p>
          <a:p>
            <a:pPr lvl="1" eaLnBrk="1" hangingPunct="1"/>
            <a:r>
              <a:rPr lang="en-US" b="1" smtClean="0"/>
              <a:t>Southern Common Market (MERCOSUR)</a:t>
            </a:r>
          </a:p>
          <a:p>
            <a:pPr lvl="1" eaLnBrk="1" hangingPunct="1"/>
            <a:r>
              <a:rPr lang="en-US" b="1" smtClean="0"/>
              <a:t>Latin American Integration Association (LAIA)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867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46C49D71-10C5-44A2-9E67-CC76259F75CD}" type="slidenum">
              <a:rPr lang="en-US"/>
              <a:pPr eaLnBrk="1" hangingPunct="1"/>
              <a:t>26</a:t>
            </a:fld>
            <a:endParaRPr lang="en-US"/>
          </a:p>
        </p:txBody>
      </p:sp>
      <p:sp>
        <p:nvSpPr>
          <p:cNvPr id="28676" name="Rectangle 2"/>
          <p:cNvSpPr>
            <a:spLocks noGrp="1" noChangeArrowheads="1"/>
          </p:cNvSpPr>
          <p:nvPr>
            <p:ph type="title"/>
          </p:nvPr>
        </p:nvSpPr>
        <p:spPr/>
        <p:txBody>
          <a:bodyPr/>
          <a:lstStyle/>
          <a:p>
            <a:pPr eaLnBrk="1" hangingPunct="1"/>
            <a:r>
              <a:rPr lang="en-US" sz="4400" smtClean="0"/>
              <a:t>Regional Economic Integration In The Americas</a:t>
            </a:r>
          </a:p>
        </p:txBody>
      </p:sp>
      <p:sp>
        <p:nvSpPr>
          <p:cNvPr id="28677" name="Rectangle 3"/>
          <p:cNvSpPr>
            <a:spLocks noGrp="1" noChangeArrowheads="1"/>
          </p:cNvSpPr>
          <p:nvPr>
            <p:ph type="body" idx="1"/>
          </p:nvPr>
        </p:nvSpPr>
        <p:spPr/>
        <p:txBody>
          <a:bodyPr/>
          <a:lstStyle/>
          <a:p>
            <a:pPr algn="ctr" eaLnBrk="1" hangingPunct="1">
              <a:buFont typeface="Wingdings" pitchFamily="2" charset="2"/>
              <a:buNone/>
            </a:pPr>
            <a:r>
              <a:rPr lang="en-US" sz="1800" smtClean="0"/>
              <a:t>Economic Integration in Central America and the Caribbean</a:t>
            </a:r>
          </a:p>
          <a:p>
            <a:pPr algn="ctr" eaLnBrk="1" hangingPunct="1">
              <a:buFont typeface="Wingdings" pitchFamily="2" charset="2"/>
              <a:buNone/>
            </a:pPr>
            <a:endParaRPr lang="en-US" sz="1800" smtClean="0"/>
          </a:p>
        </p:txBody>
      </p:sp>
      <p:pic>
        <p:nvPicPr>
          <p:cNvPr id="2867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57400"/>
            <a:ext cx="82296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969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6FE87147-CA43-4F69-9B90-74C3E33CD0D9}" type="slidenum">
              <a:rPr lang="en-US"/>
              <a:pPr eaLnBrk="1" hangingPunct="1"/>
              <a:t>27</a:t>
            </a:fld>
            <a:endParaRPr lang="en-US"/>
          </a:p>
        </p:txBody>
      </p:sp>
      <p:sp>
        <p:nvSpPr>
          <p:cNvPr id="29700" name="Rectangle 2"/>
          <p:cNvSpPr>
            <a:spLocks noGrp="1" noChangeArrowheads="1"/>
          </p:cNvSpPr>
          <p:nvPr>
            <p:ph type="title"/>
          </p:nvPr>
        </p:nvSpPr>
        <p:spPr/>
        <p:txBody>
          <a:bodyPr/>
          <a:lstStyle/>
          <a:p>
            <a:pPr eaLnBrk="1" hangingPunct="1"/>
            <a:r>
              <a:rPr lang="en-US" sz="4400" smtClean="0"/>
              <a:t>Regional Economic Integration In The Americas</a:t>
            </a:r>
          </a:p>
        </p:txBody>
      </p:sp>
      <p:sp>
        <p:nvSpPr>
          <p:cNvPr id="29701" name="Rectangle 3"/>
          <p:cNvSpPr>
            <a:spLocks noGrp="1" noChangeArrowheads="1"/>
          </p:cNvSpPr>
          <p:nvPr>
            <p:ph type="body" idx="1"/>
          </p:nvPr>
        </p:nvSpPr>
        <p:spPr/>
        <p:txBody>
          <a:bodyPr/>
          <a:lstStyle/>
          <a:p>
            <a:pPr algn="ctr" eaLnBrk="1" hangingPunct="1">
              <a:buFont typeface="Wingdings" pitchFamily="2" charset="2"/>
              <a:buNone/>
            </a:pPr>
            <a:r>
              <a:rPr lang="en-US" sz="1800" smtClean="0"/>
              <a:t>Latin American Economic Integration</a:t>
            </a:r>
          </a:p>
          <a:p>
            <a:pPr algn="ctr" eaLnBrk="1" hangingPunct="1">
              <a:buFont typeface="Wingdings" pitchFamily="2" charset="2"/>
              <a:buNone/>
            </a:pPr>
            <a:endParaRPr lang="en-US" sz="1800" smtClean="0"/>
          </a:p>
        </p:txBody>
      </p:sp>
      <p:pic>
        <p:nvPicPr>
          <p:cNvPr id="2970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7988" y="1981200"/>
            <a:ext cx="5789612"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072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ED32740C-3C98-4B8F-9E03-D8CAAF9427D9}" type="slidenum">
              <a:rPr lang="en-US"/>
              <a:pPr eaLnBrk="1" hangingPunct="1"/>
              <a:t>28</a:t>
            </a:fld>
            <a:endParaRPr lang="en-US"/>
          </a:p>
        </p:txBody>
      </p:sp>
      <p:sp>
        <p:nvSpPr>
          <p:cNvPr id="30724" name="Rectangle 2"/>
          <p:cNvSpPr>
            <a:spLocks noGrp="1" noChangeArrowheads="1"/>
          </p:cNvSpPr>
          <p:nvPr>
            <p:ph type="title"/>
          </p:nvPr>
        </p:nvSpPr>
        <p:spPr/>
        <p:txBody>
          <a:bodyPr/>
          <a:lstStyle/>
          <a:p>
            <a:pPr eaLnBrk="1" hangingPunct="1"/>
            <a:r>
              <a:rPr lang="en-US" sz="4400" smtClean="0"/>
              <a:t>Regional Economic Integration In Asia</a:t>
            </a:r>
          </a:p>
        </p:txBody>
      </p:sp>
      <p:sp>
        <p:nvSpPr>
          <p:cNvPr id="30725" name="Rectangle 3"/>
          <p:cNvSpPr>
            <a:spLocks noGrp="1" noChangeArrowheads="1"/>
          </p:cNvSpPr>
          <p:nvPr>
            <p:ph type="body" idx="1"/>
          </p:nvPr>
        </p:nvSpPr>
        <p:spPr/>
        <p:txBody>
          <a:bodyPr/>
          <a:lstStyle/>
          <a:p>
            <a:pPr eaLnBrk="1" hangingPunct="1"/>
            <a:r>
              <a:rPr lang="en-US" smtClean="0"/>
              <a:t>Regional integration in Asia includes</a:t>
            </a:r>
          </a:p>
          <a:p>
            <a:pPr eaLnBrk="1" hangingPunct="1"/>
            <a:r>
              <a:rPr lang="en-US" smtClean="0"/>
              <a:t>the </a:t>
            </a:r>
            <a:r>
              <a:rPr lang="en-US" b="1" smtClean="0"/>
              <a:t>Association of Southeast Asian Nations (ASEAN)</a:t>
            </a:r>
          </a:p>
          <a:p>
            <a:pPr lvl="1" eaLnBrk="1" hangingPunct="1"/>
            <a:r>
              <a:rPr lang="en-US" smtClean="0"/>
              <a:t>ASEAN Free Trade Area</a:t>
            </a:r>
          </a:p>
          <a:p>
            <a:pPr eaLnBrk="1" hangingPunct="1"/>
            <a:r>
              <a:rPr lang="en-US" smtClean="0"/>
              <a:t>the</a:t>
            </a:r>
            <a:r>
              <a:rPr lang="en-US" b="1" smtClean="0"/>
              <a:t> Asia Pacific Economic Cooperation (APEC)</a:t>
            </a:r>
          </a:p>
          <a:p>
            <a:pPr lvl="1" eaLnBrk="1" hangingPunct="1"/>
            <a:r>
              <a:rPr lang="en-US" smtClean="0"/>
              <a:t>open regionalism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174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17F1F58F-8E9C-4002-9A5C-256C67AA69F1}" type="slidenum">
              <a:rPr lang="en-US"/>
              <a:pPr eaLnBrk="1" hangingPunct="1"/>
              <a:t>29</a:t>
            </a:fld>
            <a:endParaRPr lang="en-US"/>
          </a:p>
        </p:txBody>
      </p:sp>
      <p:sp>
        <p:nvSpPr>
          <p:cNvPr id="31748" name="Rectangle 2"/>
          <p:cNvSpPr>
            <a:spLocks noGrp="1" noChangeArrowheads="1"/>
          </p:cNvSpPr>
          <p:nvPr>
            <p:ph type="title"/>
          </p:nvPr>
        </p:nvSpPr>
        <p:spPr/>
        <p:txBody>
          <a:bodyPr/>
          <a:lstStyle/>
          <a:p>
            <a:pPr eaLnBrk="1" hangingPunct="1"/>
            <a:r>
              <a:rPr lang="en-US" sz="4400" smtClean="0"/>
              <a:t>Regional Economic Integration In Asia</a:t>
            </a:r>
          </a:p>
        </p:txBody>
      </p:sp>
      <p:sp>
        <p:nvSpPr>
          <p:cNvPr id="31749" name="Rectangle 3"/>
          <p:cNvSpPr>
            <a:spLocks noGrp="1" noChangeArrowheads="1"/>
          </p:cNvSpPr>
          <p:nvPr>
            <p:ph type="body" idx="1"/>
          </p:nvPr>
        </p:nvSpPr>
        <p:spPr/>
        <p:txBody>
          <a:bodyPr/>
          <a:lstStyle/>
          <a:p>
            <a:pPr algn="ctr" eaLnBrk="1" hangingPunct="1">
              <a:buFont typeface="Wingdings" pitchFamily="2" charset="2"/>
              <a:buNone/>
            </a:pPr>
            <a:r>
              <a:rPr lang="en-US" sz="1800" smtClean="0"/>
              <a:t>The Association of Southeast Asian Nations</a:t>
            </a:r>
          </a:p>
          <a:p>
            <a:pPr eaLnBrk="1" hangingPunct="1"/>
            <a:endParaRPr lang="en-US" sz="1800" smtClean="0"/>
          </a:p>
          <a:p>
            <a:pPr eaLnBrk="1" hangingPunct="1"/>
            <a:endParaRPr lang="en-US" sz="1800" smtClean="0"/>
          </a:p>
        </p:txBody>
      </p:sp>
      <p:pic>
        <p:nvPicPr>
          <p:cNvPr id="3175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905000"/>
            <a:ext cx="667861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512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B56AEEA8-805B-4AD8-ADAA-23BF6F034588}" type="slidenum">
              <a:rPr lang="en-US"/>
              <a:pPr eaLnBrk="1" hangingPunct="1"/>
              <a:t>3</a:t>
            </a:fld>
            <a:endParaRPr lang="en-US"/>
          </a:p>
        </p:txBody>
      </p:sp>
      <p:sp>
        <p:nvSpPr>
          <p:cNvPr id="5124" name="Rectangle 2"/>
          <p:cNvSpPr>
            <a:spLocks noGrp="1" noChangeArrowheads="1"/>
          </p:cNvSpPr>
          <p:nvPr>
            <p:ph type="title"/>
          </p:nvPr>
        </p:nvSpPr>
        <p:spPr/>
        <p:txBody>
          <a:bodyPr/>
          <a:lstStyle/>
          <a:p>
            <a:pPr eaLnBrk="1" hangingPunct="1"/>
            <a:r>
              <a:rPr lang="en-US" smtClean="0"/>
              <a:t>Learning Objectives</a:t>
            </a:r>
          </a:p>
        </p:txBody>
      </p:sp>
      <p:sp>
        <p:nvSpPr>
          <p:cNvPr id="5125" name="Rectangle 3"/>
          <p:cNvSpPr>
            <a:spLocks noGrp="1" noChangeArrowheads="1"/>
          </p:cNvSpPr>
          <p:nvPr>
            <p:ph type="body" idx="1"/>
          </p:nvPr>
        </p:nvSpPr>
        <p:spPr/>
        <p:txBody>
          <a:bodyPr/>
          <a:lstStyle/>
          <a:p>
            <a:pPr eaLnBrk="1" hangingPunct="1">
              <a:lnSpc>
                <a:spcPct val="90000"/>
              </a:lnSpc>
            </a:pPr>
            <a:r>
              <a:rPr lang="en-US" sz="2400" smtClean="0"/>
              <a:t>To identify the major characteristics and challenges of the World Trade Organization</a:t>
            </a:r>
          </a:p>
          <a:p>
            <a:pPr eaLnBrk="1" hangingPunct="1">
              <a:lnSpc>
                <a:spcPct val="90000"/>
              </a:lnSpc>
            </a:pPr>
            <a:r>
              <a:rPr lang="en-US" sz="2400" smtClean="0"/>
              <a:t>To discuss the pros and cons of global, bilateral, and regional integration</a:t>
            </a:r>
          </a:p>
          <a:p>
            <a:pPr eaLnBrk="1" hangingPunct="1">
              <a:lnSpc>
                <a:spcPct val="90000"/>
              </a:lnSpc>
            </a:pPr>
            <a:r>
              <a:rPr lang="en-US" sz="2400" smtClean="0"/>
              <a:t>To describe the static and dynamic impact of trade agreements on trade and investment flows</a:t>
            </a:r>
          </a:p>
          <a:p>
            <a:pPr eaLnBrk="1" hangingPunct="1">
              <a:lnSpc>
                <a:spcPct val="90000"/>
              </a:lnSpc>
            </a:pPr>
            <a:r>
              <a:rPr lang="en-US" sz="2400" smtClean="0"/>
              <a:t>To define different forms of regional economic integration</a:t>
            </a:r>
          </a:p>
          <a:p>
            <a:pPr eaLnBrk="1" hangingPunct="1">
              <a:lnSpc>
                <a:spcPct val="90000"/>
              </a:lnSpc>
            </a:pPr>
            <a:r>
              <a:rPr lang="en-US" sz="2400" smtClean="0"/>
              <a:t>To compare and contrast different regional trading groups</a:t>
            </a:r>
          </a:p>
          <a:p>
            <a:pPr eaLnBrk="1" hangingPunct="1">
              <a:lnSpc>
                <a:spcPct val="90000"/>
              </a:lnSpc>
            </a:pPr>
            <a:r>
              <a:rPr lang="en-US" sz="2400" smtClean="0"/>
              <a:t>To describe other forms of global cooperation such as the United Nations and OPEC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277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2BD68085-2F2E-4617-ABBE-F7D4E2C009D1}" type="slidenum">
              <a:rPr lang="en-US"/>
              <a:pPr eaLnBrk="1" hangingPunct="1"/>
              <a:t>30</a:t>
            </a:fld>
            <a:endParaRPr lang="en-US"/>
          </a:p>
        </p:txBody>
      </p:sp>
      <p:sp>
        <p:nvSpPr>
          <p:cNvPr id="32772" name="Rectangle 2"/>
          <p:cNvSpPr>
            <a:spLocks noGrp="1" noChangeArrowheads="1"/>
          </p:cNvSpPr>
          <p:nvPr>
            <p:ph type="title"/>
          </p:nvPr>
        </p:nvSpPr>
        <p:spPr/>
        <p:txBody>
          <a:bodyPr/>
          <a:lstStyle/>
          <a:p>
            <a:pPr eaLnBrk="1" hangingPunct="1"/>
            <a:r>
              <a:rPr lang="en-US" sz="4400" smtClean="0"/>
              <a:t>Regional Economic Integration In Africa</a:t>
            </a:r>
          </a:p>
        </p:txBody>
      </p:sp>
      <p:sp>
        <p:nvSpPr>
          <p:cNvPr id="32773" name="Rectangle 3"/>
          <p:cNvSpPr>
            <a:spLocks noGrp="1" noChangeArrowheads="1"/>
          </p:cNvSpPr>
          <p:nvPr>
            <p:ph type="body" idx="1"/>
          </p:nvPr>
        </p:nvSpPr>
        <p:spPr/>
        <p:txBody>
          <a:bodyPr/>
          <a:lstStyle/>
          <a:p>
            <a:pPr eaLnBrk="1" hangingPunct="1"/>
            <a:r>
              <a:rPr lang="en-US" smtClean="0"/>
              <a:t>Several efforts at economic integration exist</a:t>
            </a:r>
          </a:p>
          <a:p>
            <a:pPr lvl="1" eaLnBrk="1" hangingPunct="1"/>
            <a:r>
              <a:rPr lang="en-US" b="1" smtClean="0"/>
              <a:t>Pan Arab Free Trade Area (PAFTA)</a:t>
            </a:r>
          </a:p>
          <a:p>
            <a:pPr lvl="1" eaLnBrk="1" hangingPunct="1"/>
            <a:r>
              <a:rPr lang="en-US" b="1" smtClean="0"/>
              <a:t>Arab League</a:t>
            </a:r>
          </a:p>
          <a:p>
            <a:pPr lvl="1" eaLnBrk="1" hangingPunct="1"/>
            <a:r>
              <a:rPr lang="en-US" b="1" smtClean="0"/>
              <a:t>Gulf Cooperation Council (GCC)</a:t>
            </a:r>
          </a:p>
          <a:p>
            <a:pPr lvl="1" eaLnBrk="1" hangingPunct="1"/>
            <a:r>
              <a:rPr lang="en-US" b="1" smtClean="0"/>
              <a:t>African Union (AU)</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379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9A49D093-4A23-49E1-A005-372ACE73CE55}" type="slidenum">
              <a:rPr lang="en-US"/>
              <a:pPr eaLnBrk="1" hangingPunct="1"/>
              <a:t>31</a:t>
            </a:fld>
            <a:endParaRPr lang="en-US"/>
          </a:p>
        </p:txBody>
      </p:sp>
      <p:sp>
        <p:nvSpPr>
          <p:cNvPr id="33796" name="Rectangle 2"/>
          <p:cNvSpPr>
            <a:spLocks noGrp="1" noChangeArrowheads="1"/>
          </p:cNvSpPr>
          <p:nvPr>
            <p:ph type="title"/>
          </p:nvPr>
        </p:nvSpPr>
        <p:spPr/>
        <p:txBody>
          <a:bodyPr/>
          <a:lstStyle/>
          <a:p>
            <a:pPr eaLnBrk="1" hangingPunct="1"/>
            <a:r>
              <a:rPr lang="en-US" sz="4400" smtClean="0"/>
              <a:t>Regional Economic Integration In Africa</a:t>
            </a:r>
          </a:p>
        </p:txBody>
      </p:sp>
      <p:sp>
        <p:nvSpPr>
          <p:cNvPr id="33797" name="Rectangle 3"/>
          <p:cNvSpPr>
            <a:spLocks noGrp="1" noChangeArrowheads="1"/>
          </p:cNvSpPr>
          <p:nvPr>
            <p:ph type="body" idx="1"/>
          </p:nvPr>
        </p:nvSpPr>
        <p:spPr/>
        <p:txBody>
          <a:bodyPr/>
          <a:lstStyle/>
          <a:p>
            <a:pPr algn="ctr" eaLnBrk="1" hangingPunct="1">
              <a:buFont typeface="Wingdings" pitchFamily="2" charset="2"/>
              <a:buNone/>
            </a:pPr>
            <a:r>
              <a:rPr lang="en-US" sz="1800" smtClean="0"/>
              <a:t>Regional Integration in Africa</a:t>
            </a:r>
          </a:p>
          <a:p>
            <a:pPr algn="ctr" eaLnBrk="1" hangingPunct="1">
              <a:buFont typeface="Wingdings" pitchFamily="2" charset="2"/>
              <a:buNone/>
            </a:pPr>
            <a:endParaRPr lang="en-US" sz="1800" smtClean="0"/>
          </a:p>
        </p:txBody>
      </p:sp>
      <p:pic>
        <p:nvPicPr>
          <p:cNvPr id="3379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981200"/>
            <a:ext cx="459422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481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AB18ACFD-7AD5-46BD-AE9A-5FFEF7C27653}" type="slidenum">
              <a:rPr lang="en-US"/>
              <a:pPr eaLnBrk="1" hangingPunct="1"/>
              <a:t>32</a:t>
            </a:fld>
            <a:endParaRPr lang="en-US"/>
          </a:p>
        </p:txBody>
      </p:sp>
      <p:sp>
        <p:nvSpPr>
          <p:cNvPr id="34820" name="Rectangle 2"/>
          <p:cNvSpPr>
            <a:spLocks noGrp="1" noChangeArrowheads="1"/>
          </p:cNvSpPr>
          <p:nvPr>
            <p:ph type="title"/>
          </p:nvPr>
        </p:nvSpPr>
        <p:spPr/>
        <p:txBody>
          <a:bodyPr/>
          <a:lstStyle/>
          <a:p>
            <a:pPr eaLnBrk="1" hangingPunct="1"/>
            <a:r>
              <a:rPr lang="en-US" sz="4400" smtClean="0"/>
              <a:t>Other Forms Of </a:t>
            </a:r>
            <a:br>
              <a:rPr lang="en-US" sz="4400" smtClean="0"/>
            </a:br>
            <a:r>
              <a:rPr lang="en-US" sz="4400" smtClean="0"/>
              <a:t>International Cooperation</a:t>
            </a:r>
          </a:p>
        </p:txBody>
      </p:sp>
      <p:sp>
        <p:nvSpPr>
          <p:cNvPr id="34821"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6:</a:t>
            </a:r>
          </a:p>
          <a:p>
            <a:pPr eaLnBrk="1" hangingPunct="1">
              <a:buFont typeface="Wingdings" pitchFamily="2" charset="2"/>
              <a:buNone/>
            </a:pPr>
            <a:r>
              <a:rPr lang="en-US" smtClean="0"/>
              <a:t>	To describe other forms of global cooperation such as the United Nations and OPEC  </a:t>
            </a:r>
          </a:p>
          <a:p>
            <a:pPr eaLnBrk="1" hangingPunct="1"/>
            <a:endParaRPr lang="en-US" b="1"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584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28CA6808-E71F-434B-92B0-6CC07C8571FE}" type="slidenum">
              <a:rPr lang="en-US"/>
              <a:pPr eaLnBrk="1" hangingPunct="1"/>
              <a:t>33</a:t>
            </a:fld>
            <a:endParaRPr lang="en-US"/>
          </a:p>
        </p:txBody>
      </p:sp>
      <p:sp>
        <p:nvSpPr>
          <p:cNvPr id="35844" name="Rectangle 2"/>
          <p:cNvSpPr>
            <a:spLocks noGrp="1" noChangeArrowheads="1"/>
          </p:cNvSpPr>
          <p:nvPr>
            <p:ph type="title"/>
          </p:nvPr>
        </p:nvSpPr>
        <p:spPr/>
        <p:txBody>
          <a:bodyPr/>
          <a:lstStyle/>
          <a:p>
            <a:pPr eaLnBrk="1" hangingPunct="1"/>
            <a:r>
              <a:rPr lang="en-US" sz="4400" smtClean="0"/>
              <a:t>Other Forms Of </a:t>
            </a:r>
            <a:br>
              <a:rPr lang="en-US" sz="4400" smtClean="0"/>
            </a:br>
            <a:r>
              <a:rPr lang="en-US" sz="4400" smtClean="0"/>
              <a:t>International Cooperation</a:t>
            </a:r>
          </a:p>
        </p:txBody>
      </p:sp>
      <p:sp>
        <p:nvSpPr>
          <p:cNvPr id="35845" name="Rectangle 3"/>
          <p:cNvSpPr>
            <a:spLocks noGrp="1" noChangeArrowheads="1"/>
          </p:cNvSpPr>
          <p:nvPr>
            <p:ph type="body" idx="1"/>
          </p:nvPr>
        </p:nvSpPr>
        <p:spPr/>
        <p:txBody>
          <a:bodyPr/>
          <a:lstStyle/>
          <a:p>
            <a:pPr eaLnBrk="1" hangingPunct="1"/>
            <a:r>
              <a:rPr lang="en-US" smtClean="0"/>
              <a:t>The United Nations (UN)</a:t>
            </a:r>
          </a:p>
          <a:p>
            <a:pPr lvl="1" eaLnBrk="1" hangingPunct="1"/>
            <a:r>
              <a:rPr lang="en-US" smtClean="0"/>
              <a:t>established in 1945</a:t>
            </a:r>
          </a:p>
          <a:p>
            <a:pPr lvl="1" eaLnBrk="1" hangingPunct="1"/>
            <a:r>
              <a:rPr lang="en-US" smtClean="0"/>
              <a:t>promotes peace and security</a:t>
            </a:r>
          </a:p>
          <a:p>
            <a:pPr lvl="1" eaLnBrk="1" hangingPunct="1"/>
            <a:r>
              <a:rPr lang="en-US" smtClean="0"/>
              <a:t>UNCTAD</a:t>
            </a:r>
          </a:p>
          <a:p>
            <a:pPr lvl="2" eaLnBrk="1" hangingPunct="1"/>
            <a:r>
              <a:rPr lang="en-US" sz="2400" smtClean="0"/>
              <a:t>helps developing countries participate in international trade</a:t>
            </a:r>
            <a:endParaRPr lang="en-US" smtClean="0"/>
          </a:p>
          <a:p>
            <a:pPr eaLnBrk="1" hangingPunct="1"/>
            <a:r>
              <a:rPr lang="en-US" smtClean="0"/>
              <a:t>Nongovernmental Organizations (NGOs)</a:t>
            </a:r>
          </a:p>
          <a:p>
            <a:pPr lvl="1" eaLnBrk="1" hangingPunct="1"/>
            <a:r>
              <a:rPr lang="en-US" smtClean="0"/>
              <a:t>private, nonprofit institutions that are independent of the government</a:t>
            </a:r>
          </a:p>
          <a:p>
            <a:pPr eaLnBrk="1" hangingPunct="1"/>
            <a:endParaRPr lang="en-US" smtClean="0"/>
          </a:p>
          <a:p>
            <a:pPr lvl="1" eaLnBrk="1" hangingPunct="1"/>
            <a:endParaRPr lang="en-US" sz="28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686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3A750E2B-A3C1-41DE-BF53-54D452775128}" type="slidenum">
              <a:rPr lang="en-US"/>
              <a:pPr eaLnBrk="1" hangingPunct="1"/>
              <a:t>34</a:t>
            </a:fld>
            <a:endParaRPr lang="en-US"/>
          </a:p>
        </p:txBody>
      </p:sp>
      <p:sp>
        <p:nvSpPr>
          <p:cNvPr id="36868" name="Rectangle 2"/>
          <p:cNvSpPr>
            <a:spLocks noGrp="1" noChangeArrowheads="1"/>
          </p:cNvSpPr>
          <p:nvPr>
            <p:ph type="title"/>
          </p:nvPr>
        </p:nvSpPr>
        <p:spPr/>
        <p:txBody>
          <a:bodyPr/>
          <a:lstStyle/>
          <a:p>
            <a:pPr eaLnBrk="1" hangingPunct="1"/>
            <a:r>
              <a:rPr lang="en-US" sz="4400" smtClean="0"/>
              <a:t>Commodities </a:t>
            </a:r>
            <a:br>
              <a:rPr lang="en-US" sz="4400" smtClean="0"/>
            </a:br>
            <a:r>
              <a:rPr lang="en-US" sz="4400" smtClean="0"/>
              <a:t>And The World Economy </a:t>
            </a:r>
          </a:p>
        </p:txBody>
      </p:sp>
      <p:sp>
        <p:nvSpPr>
          <p:cNvPr id="36869" name="Rectangle 3"/>
          <p:cNvSpPr>
            <a:spLocks noGrp="1" noChangeArrowheads="1"/>
          </p:cNvSpPr>
          <p:nvPr>
            <p:ph type="body" idx="1"/>
          </p:nvPr>
        </p:nvSpPr>
        <p:spPr/>
        <p:txBody>
          <a:bodyPr/>
          <a:lstStyle/>
          <a:p>
            <a:pPr eaLnBrk="1" hangingPunct="1"/>
            <a:r>
              <a:rPr lang="en-US" smtClean="0"/>
              <a:t>Commodities </a:t>
            </a:r>
          </a:p>
          <a:p>
            <a:pPr lvl="1" eaLnBrk="1" hangingPunct="1"/>
            <a:r>
              <a:rPr lang="en-US" smtClean="0"/>
              <a:t>raw materials or primary products that enter into trade </a:t>
            </a:r>
          </a:p>
          <a:p>
            <a:pPr eaLnBrk="1" hangingPunct="1"/>
            <a:r>
              <a:rPr lang="en-US" smtClean="0"/>
              <a:t>Many commodity agreements exist to</a:t>
            </a:r>
          </a:p>
          <a:p>
            <a:pPr lvl="1" eaLnBrk="1" hangingPunct="1"/>
            <a:r>
              <a:rPr lang="en-US" smtClean="0"/>
              <a:t>discuss issues</a:t>
            </a:r>
          </a:p>
          <a:p>
            <a:pPr lvl="1" eaLnBrk="1" hangingPunct="1"/>
            <a:r>
              <a:rPr lang="en-US" smtClean="0"/>
              <a:t>disseminate information</a:t>
            </a:r>
          </a:p>
          <a:p>
            <a:pPr lvl="1" eaLnBrk="1" hangingPunct="1"/>
            <a:r>
              <a:rPr lang="en-US" smtClean="0"/>
              <a:t>improve product safety</a:t>
            </a:r>
          </a:p>
          <a:p>
            <a:pPr eaLnBrk="1" hangingPunct="1"/>
            <a:r>
              <a:rPr lang="en-US" smtClean="0"/>
              <a:t>OPEC</a:t>
            </a:r>
          </a:p>
          <a:p>
            <a:pPr eaLnBrk="1" hangingPunct="1"/>
            <a:endParaRPr 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789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B1A99286-D574-4499-9C18-5BA85D52D58E}" type="slidenum">
              <a:rPr lang="en-US"/>
              <a:pPr eaLnBrk="1" hangingPunct="1"/>
              <a:t>35</a:t>
            </a:fld>
            <a:endParaRPr lang="en-US"/>
          </a:p>
        </p:txBody>
      </p:sp>
      <p:sp>
        <p:nvSpPr>
          <p:cNvPr id="37892" name="Rectangle 2"/>
          <p:cNvSpPr>
            <a:spLocks noGrp="1" noChangeArrowheads="1"/>
          </p:cNvSpPr>
          <p:nvPr>
            <p:ph type="title"/>
          </p:nvPr>
        </p:nvSpPr>
        <p:spPr/>
        <p:txBody>
          <a:bodyPr/>
          <a:lstStyle/>
          <a:p>
            <a:pPr eaLnBrk="1" hangingPunct="1"/>
            <a:r>
              <a:rPr lang="en-US" sz="4400" smtClean="0"/>
              <a:t>Organization Of The Petroleum Exporting Countries</a:t>
            </a:r>
            <a:r>
              <a:rPr lang="en-US" sz="4400" b="1" smtClean="0"/>
              <a:t> </a:t>
            </a:r>
            <a:endParaRPr lang="en-US" sz="4400" smtClean="0"/>
          </a:p>
        </p:txBody>
      </p:sp>
      <p:sp>
        <p:nvSpPr>
          <p:cNvPr id="37893" name="Rectangle 3"/>
          <p:cNvSpPr>
            <a:spLocks noGrp="1" noChangeArrowheads="1"/>
          </p:cNvSpPr>
          <p:nvPr>
            <p:ph type="body" idx="1"/>
          </p:nvPr>
        </p:nvSpPr>
        <p:spPr/>
        <p:txBody>
          <a:bodyPr/>
          <a:lstStyle/>
          <a:p>
            <a:pPr eaLnBrk="1" hangingPunct="1">
              <a:lnSpc>
                <a:spcPct val="80000"/>
              </a:lnSpc>
            </a:pPr>
            <a:r>
              <a:rPr lang="en-US" b="1" smtClean="0"/>
              <a:t>OPEC</a:t>
            </a:r>
            <a:r>
              <a:rPr lang="en-US" sz="2400" b="1" smtClean="0"/>
              <a:t> </a:t>
            </a:r>
          </a:p>
          <a:p>
            <a:pPr lvl="1" eaLnBrk="1" hangingPunct="1">
              <a:lnSpc>
                <a:spcPct val="80000"/>
              </a:lnSpc>
            </a:pPr>
            <a:r>
              <a:rPr lang="en-US" smtClean="0"/>
              <a:t>producer cartel that relies on quotas to influence prices</a:t>
            </a:r>
          </a:p>
          <a:p>
            <a:pPr lvl="2" eaLnBrk="1" hangingPunct="1">
              <a:lnSpc>
                <a:spcPct val="80000"/>
              </a:lnSpc>
            </a:pPr>
            <a:r>
              <a:rPr lang="en-US" sz="2400" smtClean="0"/>
              <a:t>establishes production quotas for member countries</a:t>
            </a:r>
          </a:p>
          <a:p>
            <a:pPr lvl="3" eaLnBrk="1" hangingPunct="1">
              <a:lnSpc>
                <a:spcPct val="80000"/>
              </a:lnSpc>
            </a:pPr>
            <a:r>
              <a:rPr lang="en-US" sz="2400" smtClean="0"/>
              <a:t>Saudi Arabia</a:t>
            </a:r>
          </a:p>
          <a:p>
            <a:pPr lvl="2" eaLnBrk="1" hangingPunct="1">
              <a:lnSpc>
                <a:spcPct val="80000"/>
              </a:lnSpc>
            </a:pPr>
            <a:r>
              <a:rPr lang="en-US" sz="2400" smtClean="0"/>
              <a:t>produces about 42% of the world’s crude and18% of its natural gas</a:t>
            </a:r>
          </a:p>
          <a:p>
            <a:pPr lvl="1" eaLnBrk="1" hangingPunct="1">
              <a:lnSpc>
                <a:spcPct val="80000"/>
              </a:lnSpc>
            </a:pPr>
            <a:r>
              <a:rPr lang="en-US" smtClean="0"/>
              <a:t>Downside of high prices</a:t>
            </a:r>
            <a:r>
              <a:rPr lang="en-US" b="1" smtClean="0"/>
              <a:t> </a:t>
            </a:r>
          </a:p>
          <a:p>
            <a:pPr lvl="2" eaLnBrk="1" hangingPunct="1">
              <a:lnSpc>
                <a:spcPct val="80000"/>
              </a:lnSpc>
            </a:pPr>
            <a:r>
              <a:rPr lang="en-US" sz="2400" smtClean="0"/>
              <a:t>incentive to invest in non-OPEC countries</a:t>
            </a:r>
          </a:p>
          <a:p>
            <a:pPr lvl="2" eaLnBrk="1" hangingPunct="1">
              <a:lnSpc>
                <a:spcPct val="80000"/>
              </a:lnSpc>
            </a:pPr>
            <a:r>
              <a:rPr lang="en-US" sz="2400" smtClean="0"/>
              <a:t>balancing social, political, and economic objectives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891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A39CBAD7-42F6-43E0-B97A-9470CD6A9C3D}" type="slidenum">
              <a:rPr lang="en-US"/>
              <a:pPr eaLnBrk="1" hangingPunct="1"/>
              <a:t>36</a:t>
            </a:fld>
            <a:endParaRPr lang="en-US"/>
          </a:p>
        </p:txBody>
      </p:sp>
      <p:sp>
        <p:nvSpPr>
          <p:cNvPr id="38916" name="Rectangle 2"/>
          <p:cNvSpPr>
            <a:spLocks noGrp="1" noChangeArrowheads="1"/>
          </p:cNvSpPr>
          <p:nvPr>
            <p:ph type="title"/>
          </p:nvPr>
        </p:nvSpPr>
        <p:spPr/>
        <p:txBody>
          <a:bodyPr/>
          <a:lstStyle/>
          <a:p>
            <a:pPr eaLnBrk="1" hangingPunct="1"/>
            <a:r>
              <a:rPr lang="en-US" sz="4400" smtClean="0"/>
              <a:t>The Future: Regional Integration And The WTO </a:t>
            </a:r>
          </a:p>
        </p:txBody>
      </p:sp>
      <p:sp>
        <p:nvSpPr>
          <p:cNvPr id="38917" name="Rectangle 3"/>
          <p:cNvSpPr>
            <a:spLocks noGrp="1" noChangeArrowheads="1"/>
          </p:cNvSpPr>
          <p:nvPr>
            <p:ph type="body" idx="1"/>
          </p:nvPr>
        </p:nvSpPr>
        <p:spPr/>
        <p:txBody>
          <a:bodyPr/>
          <a:lstStyle/>
          <a:p>
            <a:pPr eaLnBrk="1" hangingPunct="1"/>
            <a:r>
              <a:rPr lang="en-US" smtClean="0"/>
              <a:t>Regional integration could help the WTO </a:t>
            </a:r>
          </a:p>
          <a:p>
            <a:pPr lvl="1" eaLnBrk="1" hangingPunct="1"/>
            <a:r>
              <a:rPr lang="en-US" smtClean="0"/>
              <a:t>Regionalism can lead to liberalization of issues not covered by the WTO</a:t>
            </a:r>
          </a:p>
          <a:p>
            <a:pPr lvl="1" eaLnBrk="1" hangingPunct="1"/>
            <a:r>
              <a:rPr lang="en-US" smtClean="0"/>
              <a:t>Regionalism is more flexible</a:t>
            </a:r>
          </a:p>
          <a:p>
            <a:pPr lvl="1" eaLnBrk="1" hangingPunct="1"/>
            <a:r>
              <a:rPr lang="en-US" smtClean="0"/>
              <a:t>Regional deals lock in liberalization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993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A4557005-771A-423C-952F-41578FD6B30B}" type="slidenum">
              <a:rPr lang="en-US"/>
              <a:pPr eaLnBrk="1" hangingPunct="1"/>
              <a:t>37</a:t>
            </a:fld>
            <a:endParaRPr lang="en-US"/>
          </a:p>
        </p:txBody>
      </p:sp>
      <p:sp>
        <p:nvSpPr>
          <p:cNvPr id="39940" name="Rectangle 2"/>
          <p:cNvSpPr>
            <a:spLocks noGrp="1" noChangeArrowheads="1"/>
          </p:cNvSpPr>
          <p:nvPr>
            <p:ph type="body" idx="1"/>
          </p:nvPr>
        </p:nvSpPr>
        <p:spPr/>
        <p:txBody>
          <a:bodyPr/>
          <a:lstStyle/>
          <a:p>
            <a:pPr eaLnBrk="1" hangingPunct="1">
              <a:lnSpc>
                <a:spcPct val="90000"/>
              </a:lnSpc>
              <a:buFont typeface="Wingdings" pitchFamily="2" charset="2"/>
              <a:buNone/>
            </a:pPr>
            <a:r>
              <a:rPr lang="en-US" b="1" smtClean="0"/>
              <a:t>	</a:t>
            </a:r>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r>
              <a:rPr lang="en-US" b="1" smtClean="0"/>
              <a:t>	</a:t>
            </a:r>
            <a:r>
              <a:rPr lang="en-US" sz="1400" b="1" smtClean="0">
                <a:solidFill>
                  <a:schemeClr val="tx1"/>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pic>
        <p:nvPicPr>
          <p:cNvPr id="39941" name="Picture 3" descr="3293795473_475244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752600"/>
            <a:ext cx="5486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614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CF3B05D3-5624-46DF-8CA6-C6EC46B6CC74}" type="slidenum">
              <a:rPr lang="en-US"/>
              <a:pPr eaLnBrk="1" hangingPunct="1"/>
              <a:t>4</a:t>
            </a:fld>
            <a:endParaRPr lang="en-US"/>
          </a:p>
        </p:txBody>
      </p:sp>
      <p:sp>
        <p:nvSpPr>
          <p:cNvPr id="6148" name="Rectangle 2"/>
          <p:cNvSpPr>
            <a:spLocks noGrp="1" noChangeArrowheads="1"/>
          </p:cNvSpPr>
          <p:nvPr>
            <p:ph type="title"/>
          </p:nvPr>
        </p:nvSpPr>
        <p:spPr/>
        <p:txBody>
          <a:bodyPr/>
          <a:lstStyle/>
          <a:p>
            <a:pPr eaLnBrk="1" hangingPunct="1"/>
            <a:r>
              <a:rPr lang="en-US" smtClean="0"/>
              <a:t>Introduction</a:t>
            </a:r>
          </a:p>
        </p:txBody>
      </p:sp>
      <p:sp>
        <p:nvSpPr>
          <p:cNvPr id="6149" name="Rectangle 3"/>
          <p:cNvSpPr>
            <a:spLocks noGrp="1" noChangeArrowheads="1"/>
          </p:cNvSpPr>
          <p:nvPr>
            <p:ph type="body" idx="1"/>
          </p:nvPr>
        </p:nvSpPr>
        <p:spPr/>
        <p:txBody>
          <a:bodyPr/>
          <a:lstStyle/>
          <a:p>
            <a:pPr eaLnBrk="1" hangingPunct="1"/>
            <a:r>
              <a:rPr lang="en-US" b="1" smtClean="0"/>
              <a:t>Economic integration </a:t>
            </a:r>
          </a:p>
          <a:p>
            <a:pPr lvl="1" eaLnBrk="1" hangingPunct="1"/>
            <a:r>
              <a:rPr lang="en-US" smtClean="0"/>
              <a:t>the political and monetary agreements among nations and world regions in which preference is given to member countries</a:t>
            </a:r>
          </a:p>
          <a:p>
            <a:pPr eaLnBrk="1" hangingPunct="1"/>
            <a:r>
              <a:rPr lang="en-US" b="1" smtClean="0"/>
              <a:t>Bilateral integration</a:t>
            </a:r>
          </a:p>
          <a:p>
            <a:pPr eaLnBrk="1" hangingPunct="1"/>
            <a:r>
              <a:rPr lang="en-US" b="1" smtClean="0"/>
              <a:t>Regional integration</a:t>
            </a:r>
          </a:p>
          <a:p>
            <a:pPr eaLnBrk="1" hangingPunct="1"/>
            <a:r>
              <a:rPr lang="en-US" b="1" smtClean="0"/>
              <a:t>Global integration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717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3E29F863-7D43-46DA-9640-900BC9E4EBF0}" type="slidenum">
              <a:rPr lang="en-US"/>
              <a:pPr eaLnBrk="1" hangingPunct="1"/>
              <a:t>5</a:t>
            </a:fld>
            <a:endParaRPr lang="en-US"/>
          </a:p>
        </p:txBody>
      </p:sp>
      <p:sp>
        <p:nvSpPr>
          <p:cNvPr id="7172" name="Rectangle 2"/>
          <p:cNvSpPr>
            <a:spLocks noGrp="1" noChangeArrowheads="1"/>
          </p:cNvSpPr>
          <p:nvPr>
            <p:ph type="title"/>
          </p:nvPr>
        </p:nvSpPr>
        <p:spPr/>
        <p:txBody>
          <a:bodyPr/>
          <a:lstStyle/>
          <a:p>
            <a:pPr eaLnBrk="1" hangingPunct="1"/>
            <a:r>
              <a:rPr lang="en-US" sz="4400" smtClean="0"/>
              <a:t>The World Trade Organization</a:t>
            </a:r>
          </a:p>
        </p:txBody>
      </p:sp>
      <p:sp>
        <p:nvSpPr>
          <p:cNvPr id="7173"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1: </a:t>
            </a:r>
          </a:p>
          <a:p>
            <a:pPr eaLnBrk="1" hangingPunct="1">
              <a:buFont typeface="Wingdings" pitchFamily="2" charset="2"/>
              <a:buNone/>
            </a:pPr>
            <a:r>
              <a:rPr lang="en-US" smtClean="0"/>
              <a:t>	To identify the major characteristics and challenges of the World Trade Organization</a:t>
            </a:r>
          </a:p>
          <a:p>
            <a:pPr eaLnBrk="1" hangingPunct="1"/>
            <a:endParaRPr lang="en-US" b="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819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CC7AE3C9-C7D9-48FB-92AC-44F2692B2621}" type="slidenum">
              <a:rPr lang="en-US"/>
              <a:pPr eaLnBrk="1" hangingPunct="1"/>
              <a:t>6</a:t>
            </a:fld>
            <a:endParaRPr lang="en-US"/>
          </a:p>
        </p:txBody>
      </p:sp>
      <p:sp>
        <p:nvSpPr>
          <p:cNvPr id="8196" name="Rectangle 2"/>
          <p:cNvSpPr>
            <a:spLocks noGrp="1" noChangeArrowheads="1"/>
          </p:cNvSpPr>
          <p:nvPr>
            <p:ph type="title"/>
          </p:nvPr>
        </p:nvSpPr>
        <p:spPr/>
        <p:txBody>
          <a:bodyPr/>
          <a:lstStyle/>
          <a:p>
            <a:pPr eaLnBrk="1" hangingPunct="1"/>
            <a:r>
              <a:rPr lang="en-US" sz="4400" smtClean="0"/>
              <a:t>The World Trade Organization</a:t>
            </a:r>
          </a:p>
        </p:txBody>
      </p:sp>
      <p:sp>
        <p:nvSpPr>
          <p:cNvPr id="8197" name="Rectangle 3"/>
          <p:cNvSpPr>
            <a:spLocks noGrp="1" noChangeArrowheads="1"/>
          </p:cNvSpPr>
          <p:nvPr>
            <p:ph type="body" idx="1"/>
          </p:nvPr>
        </p:nvSpPr>
        <p:spPr/>
        <p:txBody>
          <a:bodyPr/>
          <a:lstStyle/>
          <a:p>
            <a:pPr eaLnBrk="1" hangingPunct="1"/>
            <a:r>
              <a:rPr lang="en-US" b="1" smtClean="0"/>
              <a:t>World Trade Organization (WTO)</a:t>
            </a:r>
          </a:p>
          <a:p>
            <a:pPr lvl="1" eaLnBrk="1" hangingPunct="1"/>
            <a:r>
              <a:rPr lang="en-US" smtClean="0"/>
              <a:t>The major body for </a:t>
            </a:r>
          </a:p>
          <a:p>
            <a:pPr lvl="2" eaLnBrk="1" hangingPunct="1"/>
            <a:r>
              <a:rPr lang="en-US" sz="2400" smtClean="0"/>
              <a:t>reciprocal trade negotiations</a:t>
            </a:r>
          </a:p>
          <a:p>
            <a:pPr lvl="2" eaLnBrk="1" hangingPunct="1"/>
            <a:r>
              <a:rPr lang="en-US" sz="2400" smtClean="0"/>
              <a:t>enforcement of trade agreements</a:t>
            </a:r>
          </a:p>
          <a:p>
            <a:pPr eaLnBrk="1" hangingPunct="1"/>
            <a:r>
              <a:rPr lang="en-US" b="1" smtClean="0"/>
              <a:t>General Agreement on Tariffs and Trade (GATT)</a:t>
            </a:r>
            <a:r>
              <a:rPr lang="en-US"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921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E535F22D-C29E-4C1F-8AC7-4FE8916F1371}" type="slidenum">
              <a:rPr lang="en-US"/>
              <a:pPr eaLnBrk="1" hangingPunct="1"/>
              <a:t>7</a:t>
            </a:fld>
            <a:endParaRPr lang="en-US"/>
          </a:p>
        </p:txBody>
      </p:sp>
      <p:sp>
        <p:nvSpPr>
          <p:cNvPr id="9220" name="Rectangle 2"/>
          <p:cNvSpPr>
            <a:spLocks noGrp="1" noChangeArrowheads="1"/>
          </p:cNvSpPr>
          <p:nvPr>
            <p:ph type="title"/>
          </p:nvPr>
        </p:nvSpPr>
        <p:spPr/>
        <p:txBody>
          <a:bodyPr/>
          <a:lstStyle/>
          <a:p>
            <a:pPr eaLnBrk="1" hangingPunct="1"/>
            <a:r>
              <a:rPr lang="en-US" sz="4400" smtClean="0"/>
              <a:t>GATT: Predecessor to the WTO</a:t>
            </a:r>
          </a:p>
        </p:txBody>
      </p:sp>
      <p:sp>
        <p:nvSpPr>
          <p:cNvPr id="9221" name="Rectangle 3"/>
          <p:cNvSpPr>
            <a:spLocks noGrp="1" noChangeArrowheads="1"/>
          </p:cNvSpPr>
          <p:nvPr>
            <p:ph type="body" idx="1"/>
          </p:nvPr>
        </p:nvSpPr>
        <p:spPr/>
        <p:txBody>
          <a:bodyPr/>
          <a:lstStyle/>
          <a:p>
            <a:pPr eaLnBrk="1" hangingPunct="1"/>
            <a:r>
              <a:rPr lang="en-US" smtClean="0"/>
              <a:t>GATT</a:t>
            </a:r>
          </a:p>
          <a:p>
            <a:pPr lvl="1" eaLnBrk="1" hangingPunct="1"/>
            <a:r>
              <a:rPr lang="en-US" smtClean="0"/>
              <a:t>formed in 1947 to abolish quotas and reduce tariffs</a:t>
            </a:r>
          </a:p>
          <a:p>
            <a:pPr eaLnBrk="1" hangingPunct="1"/>
            <a:r>
              <a:rPr lang="en-US" b="1" smtClean="0"/>
              <a:t>Most favored nation (MFN) clause</a:t>
            </a:r>
          </a:p>
          <a:p>
            <a:pPr lvl="1" eaLnBrk="1" hangingPunct="1"/>
            <a:r>
              <a:rPr lang="en-US" smtClean="0"/>
              <a:t>trade without discrimination</a:t>
            </a:r>
          </a:p>
          <a:p>
            <a:pPr eaLnBrk="1" hangingPunct="1"/>
            <a:r>
              <a:rPr lang="en-US" smtClean="0"/>
              <a:t>Succeeded by WTO in 1995</a:t>
            </a:r>
          </a:p>
          <a:p>
            <a:pPr eaLnBrk="1" hangingPunct="1"/>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024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50A2B2E4-1EC6-4773-A86C-E1AFBF8655FE}" type="slidenum">
              <a:rPr lang="en-US"/>
              <a:pPr eaLnBrk="1" hangingPunct="1"/>
              <a:t>8</a:t>
            </a:fld>
            <a:endParaRPr lang="en-US"/>
          </a:p>
        </p:txBody>
      </p:sp>
      <p:sp>
        <p:nvSpPr>
          <p:cNvPr id="10244" name="Rectangle 2"/>
          <p:cNvSpPr>
            <a:spLocks noGrp="1" noChangeArrowheads="1"/>
          </p:cNvSpPr>
          <p:nvPr>
            <p:ph type="title"/>
          </p:nvPr>
        </p:nvSpPr>
        <p:spPr/>
        <p:txBody>
          <a:bodyPr/>
          <a:lstStyle/>
          <a:p>
            <a:pPr eaLnBrk="1" hangingPunct="1"/>
            <a:r>
              <a:rPr lang="en-US" smtClean="0"/>
              <a:t>What Does The WTO Do?</a:t>
            </a:r>
          </a:p>
        </p:txBody>
      </p:sp>
      <p:sp>
        <p:nvSpPr>
          <p:cNvPr id="10245" name="Rectangle 3"/>
          <p:cNvSpPr>
            <a:spLocks noGrp="1" noChangeArrowheads="1"/>
          </p:cNvSpPr>
          <p:nvPr>
            <p:ph type="body" idx="1"/>
          </p:nvPr>
        </p:nvSpPr>
        <p:spPr/>
        <p:txBody>
          <a:bodyPr/>
          <a:lstStyle/>
          <a:p>
            <a:pPr eaLnBrk="1" hangingPunct="1"/>
            <a:r>
              <a:rPr lang="en-US" smtClean="0"/>
              <a:t>WTO</a:t>
            </a:r>
          </a:p>
          <a:p>
            <a:pPr lvl="1" eaLnBrk="1" hangingPunct="1"/>
            <a:r>
              <a:rPr lang="en-US" smtClean="0"/>
              <a:t>continues the MFN clause of GATT</a:t>
            </a:r>
          </a:p>
          <a:p>
            <a:pPr lvl="1" eaLnBrk="1" hangingPunct="1"/>
            <a:r>
              <a:rPr lang="en-US" smtClean="0"/>
              <a:t>provides a mechanism for dispute settlement </a:t>
            </a:r>
          </a:p>
          <a:p>
            <a:pPr lvl="2" eaLnBrk="1" hangingPunct="1"/>
            <a:r>
              <a:rPr lang="en-US" sz="2400" smtClean="0"/>
              <a:t>Doha Round</a:t>
            </a:r>
          </a:p>
          <a:p>
            <a:pPr lvl="3" eaLnBrk="1" hangingPunct="1"/>
            <a:r>
              <a:rPr lang="en-US" sz="2400" smtClean="0"/>
              <a:t>agricultural subsidies</a:t>
            </a:r>
          </a:p>
          <a:p>
            <a:pPr eaLnBrk="1" hangingPunct="1"/>
            <a:r>
              <a:rPr lang="en-US" smtClean="0"/>
              <a:t>Criticized for </a:t>
            </a:r>
          </a:p>
          <a:p>
            <a:pPr lvl="1" eaLnBrk="1" hangingPunct="1"/>
            <a:r>
              <a:rPr lang="en-US" smtClean="0"/>
              <a:t>failing to pay enough attention to labor and environmental concerns</a:t>
            </a:r>
          </a:p>
          <a:p>
            <a:pPr lvl="1" eaLnBrk="1" hangingPunct="1"/>
            <a:r>
              <a:rPr lang="en-US" smtClean="0"/>
              <a:t>undermining global diversity</a:t>
            </a:r>
          </a:p>
          <a:p>
            <a:pPr lvl="1" eaLnBrk="1" hangingPunct="1"/>
            <a:r>
              <a:rPr lang="en-US" smtClean="0"/>
              <a:t>benefitting rich at the expense of the poor   </a:t>
            </a:r>
          </a:p>
          <a:p>
            <a:pPr eaLnBrk="1" hangingPunct="1"/>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126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8-</a:t>
            </a:r>
            <a:fld id="{EB1F31BB-862E-4E4F-9AC0-CED754C035CB}" type="slidenum">
              <a:rPr lang="en-US"/>
              <a:pPr eaLnBrk="1" hangingPunct="1"/>
              <a:t>9</a:t>
            </a:fld>
            <a:endParaRPr lang="en-US"/>
          </a:p>
        </p:txBody>
      </p:sp>
      <p:sp>
        <p:nvSpPr>
          <p:cNvPr id="11268" name="Rectangle 2"/>
          <p:cNvSpPr>
            <a:spLocks noGrp="1" noChangeArrowheads="1"/>
          </p:cNvSpPr>
          <p:nvPr>
            <p:ph type="title"/>
          </p:nvPr>
        </p:nvSpPr>
        <p:spPr/>
        <p:txBody>
          <a:bodyPr/>
          <a:lstStyle/>
          <a:p>
            <a:pPr eaLnBrk="1" hangingPunct="1"/>
            <a:r>
              <a:rPr lang="en-US" sz="4400" smtClean="0"/>
              <a:t>The Rise Of </a:t>
            </a:r>
            <a:br>
              <a:rPr lang="en-US" sz="4400" smtClean="0"/>
            </a:br>
            <a:r>
              <a:rPr lang="en-US" sz="4400" smtClean="0"/>
              <a:t>Bilateral Agreements </a:t>
            </a:r>
          </a:p>
        </p:txBody>
      </p:sp>
      <p:sp>
        <p:nvSpPr>
          <p:cNvPr id="11269"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2: </a:t>
            </a:r>
          </a:p>
          <a:p>
            <a:pPr eaLnBrk="1" hangingPunct="1">
              <a:buFont typeface="Wingdings" pitchFamily="2" charset="2"/>
              <a:buNone/>
            </a:pPr>
            <a:r>
              <a:rPr lang="en-US" smtClean="0"/>
              <a:t>	To discuss the pros and cons of global, bilateral, and regional integration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evel">
  <a:themeElements>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fontScheme name="Level">
      <a:majorFont>
        <a:latin typeface="Georgi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daniels_ib14inppt_04</Template>
  <TotalTime>2809</TotalTime>
  <Words>3393</Words>
  <Application>Microsoft Office PowerPoint</Application>
  <PresentationFormat>On-screen Show (4:3)</PresentationFormat>
  <Paragraphs>389</Paragraphs>
  <Slides>37</Slides>
  <Notes>37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37</vt:i4>
      </vt:variant>
    </vt:vector>
  </HeadingPairs>
  <TitlesOfParts>
    <vt:vector size="47" baseType="lpstr">
      <vt:lpstr>Verdana</vt:lpstr>
      <vt:lpstr>Arial</vt:lpstr>
      <vt:lpstr>Georgia</vt:lpstr>
      <vt:lpstr>Wingdings</vt:lpstr>
      <vt:lpstr>Times New Roman</vt:lpstr>
      <vt:lpstr>Palatino-Roman</vt:lpstr>
      <vt:lpstr>Avenir-Light</vt:lpstr>
      <vt:lpstr>Palatino-Bold</vt:lpstr>
      <vt:lpstr>HelveticaNeue-Roman</vt:lpstr>
      <vt:lpstr>Level</vt:lpstr>
      <vt:lpstr>International Business Environments &amp; Operations</vt:lpstr>
      <vt:lpstr>Chapter 8</vt:lpstr>
      <vt:lpstr>Learning Objectives</vt:lpstr>
      <vt:lpstr>Introduction</vt:lpstr>
      <vt:lpstr>The World Trade Organization</vt:lpstr>
      <vt:lpstr>The World Trade Organization</vt:lpstr>
      <vt:lpstr>GATT: Predecessor to the WTO</vt:lpstr>
      <vt:lpstr>What Does The WTO Do?</vt:lpstr>
      <vt:lpstr>The Rise Of  Bilateral Agreements </vt:lpstr>
      <vt:lpstr>The Rise Of  Bilateral Agreements</vt:lpstr>
      <vt:lpstr>Regional Economic Integration</vt:lpstr>
      <vt:lpstr>Regional Economic Integration</vt:lpstr>
      <vt:lpstr>Regional Economic Integration</vt:lpstr>
      <vt:lpstr>The Effects Of Integration</vt:lpstr>
      <vt:lpstr>The Effects Of Integration</vt:lpstr>
      <vt:lpstr>The Effects Of Integration</vt:lpstr>
      <vt:lpstr>Major Regional Trading Groups</vt:lpstr>
      <vt:lpstr>The European Union</vt:lpstr>
      <vt:lpstr>The European Union</vt:lpstr>
      <vt:lpstr>The European Union</vt:lpstr>
      <vt:lpstr>The European Union</vt:lpstr>
      <vt:lpstr>The European Union</vt:lpstr>
      <vt:lpstr>NAFTA </vt:lpstr>
      <vt:lpstr>NAFTA</vt:lpstr>
      <vt:lpstr>Regional Economic Integration In The Americas</vt:lpstr>
      <vt:lpstr>Regional Economic Integration In The Americas</vt:lpstr>
      <vt:lpstr>Regional Economic Integration In The Americas</vt:lpstr>
      <vt:lpstr>Regional Economic Integration In Asia</vt:lpstr>
      <vt:lpstr>Regional Economic Integration In Asia</vt:lpstr>
      <vt:lpstr>Regional Economic Integration In Africa</vt:lpstr>
      <vt:lpstr>Regional Economic Integration In Africa</vt:lpstr>
      <vt:lpstr>Other Forms Of  International Cooperation</vt:lpstr>
      <vt:lpstr>Other Forms Of  International Cooperation</vt:lpstr>
      <vt:lpstr>Commodities  And The World Economy </vt:lpstr>
      <vt:lpstr>Organization Of The Petroleum Exporting Countries </vt:lpstr>
      <vt:lpstr>The Future: Regional Integration And The WTO </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Veronica</dc:creator>
  <cp:lastModifiedBy>User</cp:lastModifiedBy>
  <cp:revision>12</cp:revision>
  <dcterms:created xsi:type="dcterms:W3CDTF">2011-12-10T18:41:29Z</dcterms:created>
  <dcterms:modified xsi:type="dcterms:W3CDTF">2014-05-05T11:07:29Z</dcterms:modified>
</cp:coreProperties>
</file>