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745" r:id="rId1"/>
  </p:sldMasterIdLst>
  <p:notesMasterIdLst>
    <p:notesMasterId r:id="rId36"/>
  </p:notesMasterIdLst>
  <p:sldIdLst>
    <p:sldId id="256" r:id="rId2"/>
    <p:sldId id="322" r:id="rId3"/>
    <p:sldId id="257" r:id="rId4"/>
    <p:sldId id="328" r:id="rId5"/>
    <p:sldId id="315" r:id="rId6"/>
    <p:sldId id="259" r:id="rId7"/>
    <p:sldId id="300" r:id="rId8"/>
    <p:sldId id="301" r:id="rId9"/>
    <p:sldId id="302" r:id="rId10"/>
    <p:sldId id="303" r:id="rId11"/>
    <p:sldId id="304" r:id="rId12"/>
    <p:sldId id="325" r:id="rId13"/>
    <p:sldId id="276" r:id="rId14"/>
    <p:sldId id="317" r:id="rId15"/>
    <p:sldId id="313" r:id="rId16"/>
    <p:sldId id="305" r:id="rId17"/>
    <p:sldId id="326" r:id="rId18"/>
    <p:sldId id="327" r:id="rId19"/>
    <p:sldId id="318" r:id="rId20"/>
    <p:sldId id="308" r:id="rId21"/>
    <p:sldId id="309" r:id="rId22"/>
    <p:sldId id="324" r:id="rId23"/>
    <p:sldId id="268" r:id="rId24"/>
    <p:sldId id="269" r:id="rId25"/>
    <p:sldId id="270" r:id="rId26"/>
    <p:sldId id="271" r:id="rId27"/>
    <p:sldId id="316" r:id="rId28"/>
    <p:sldId id="272" r:id="rId29"/>
    <p:sldId id="277" r:id="rId30"/>
    <p:sldId id="321" r:id="rId31"/>
    <p:sldId id="279" r:id="rId32"/>
    <p:sldId id="320" r:id="rId33"/>
    <p:sldId id="319" r:id="rId34"/>
    <p:sldId id="280" r:id="rId35"/>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p:scale>
          <a:sx n="78" d="100"/>
          <a:sy n="78" d="100"/>
        </p:scale>
        <p:origin x="-1134"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837450FC-4C72-4AD4-A7B6-6875B3EC7E55}" type="datetimeFigureOut">
              <a:rPr lang="ar-SA" smtClean="0"/>
              <a:pPr/>
              <a:t>27/04/1437</a:t>
            </a:fld>
            <a:endParaRPr lang="ar-S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4F0994EF-E065-4A6B-B99C-4EB4E6CC2ED4}" type="slidenum">
              <a:rPr lang="ar-SA" smtClean="0"/>
              <a:pPr/>
              <a:t>‹#›</a:t>
            </a:fld>
            <a:endParaRPr lang="ar-SA"/>
          </a:p>
        </p:txBody>
      </p:sp>
    </p:spTree>
    <p:extLst>
      <p:ext uri="{BB962C8B-B14F-4D97-AF65-F5344CB8AC3E}">
        <p14:creationId xmlns:p14="http://schemas.microsoft.com/office/powerpoint/2010/main" val="518255116"/>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7"/>
          <p:cNvSpPr>
            <a:spLocks noGrp="1" noChangeArrowheads="1"/>
          </p:cNvSpPr>
          <p:nvPr>
            <p:ph type="sldNum" sz="quarter" idx="5"/>
          </p:nvPr>
        </p:nvSpPr>
        <p:spPr>
          <a:noFill/>
          <a:ln>
            <a:miter lim="800000"/>
            <a:headEnd/>
            <a:tailEnd/>
          </a:ln>
        </p:spPr>
        <p:txBody>
          <a:bodyPr/>
          <a:lstStyle/>
          <a:p>
            <a:fld id="{F7D3E80D-5095-488A-AAAE-F81D5820AF1D}" type="slidenum">
              <a:rPr lang="en-US">
                <a:latin typeface="Arial" pitchFamily="34" charset="0"/>
              </a:rPr>
              <a:pPr/>
              <a:t>20</a:t>
            </a:fld>
            <a:endParaRPr lang="en-US">
              <a:latin typeface="Arial" pitchFamily="34" charset="0"/>
            </a:endParaRPr>
          </a:p>
        </p:txBody>
      </p:sp>
      <p:sp>
        <p:nvSpPr>
          <p:cNvPr id="76803" name="Rectangle 2"/>
          <p:cNvSpPr>
            <a:spLocks noGrp="1" noRot="1" noChangeAspect="1" noChangeArrowheads="1" noTextEdit="1"/>
          </p:cNvSpPr>
          <p:nvPr>
            <p:ph type="sldImg"/>
          </p:nvPr>
        </p:nvSpPr>
        <p:spPr>
          <a:ln/>
        </p:spPr>
      </p:sp>
      <p:sp>
        <p:nvSpPr>
          <p:cNvPr id="76804" name="Rectangle 3"/>
          <p:cNvSpPr>
            <a:spLocks noGrp="1" noChangeArrowheads="1"/>
          </p:cNvSpPr>
          <p:nvPr>
            <p:ph type="body" idx="1"/>
          </p:nvPr>
        </p:nvSpPr>
        <p:spPr>
          <a:noFill/>
        </p:spPr>
        <p:txBody>
          <a:bodyPr/>
          <a:lstStyle/>
          <a:p>
            <a:pPr eaLnBrk="1" hangingPunct="1"/>
            <a:endParaRPr lang="ar-SA" smtClean="0">
              <a:latin typeface="Arial" pitchFamily="34" charset="0"/>
            </a:endParaRPr>
          </a:p>
        </p:txBody>
      </p:sp>
    </p:spTree>
    <p:extLst>
      <p:ext uri="{BB962C8B-B14F-4D97-AF65-F5344CB8AC3E}">
        <p14:creationId xmlns:p14="http://schemas.microsoft.com/office/powerpoint/2010/main" val="296505683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7"/>
          <p:cNvSpPr>
            <a:spLocks noGrp="1" noChangeArrowheads="1"/>
          </p:cNvSpPr>
          <p:nvPr>
            <p:ph type="sldNum" sz="quarter" idx="5"/>
          </p:nvPr>
        </p:nvSpPr>
        <p:spPr>
          <a:noFill/>
          <a:ln>
            <a:miter lim="800000"/>
            <a:headEnd/>
            <a:tailEnd/>
          </a:ln>
        </p:spPr>
        <p:txBody>
          <a:bodyPr/>
          <a:lstStyle/>
          <a:p>
            <a:fld id="{94FF411E-9641-4090-B4F6-E0AE56BA1A46}" type="slidenum">
              <a:rPr lang="en-US">
                <a:latin typeface="Arial" pitchFamily="34" charset="0"/>
              </a:rPr>
              <a:pPr/>
              <a:t>21</a:t>
            </a:fld>
            <a:endParaRPr lang="en-US">
              <a:latin typeface="Arial" pitchFamily="34" charset="0"/>
            </a:endParaRPr>
          </a:p>
        </p:txBody>
      </p:sp>
      <p:sp>
        <p:nvSpPr>
          <p:cNvPr id="78851" name="Rectangle 2"/>
          <p:cNvSpPr>
            <a:spLocks noGrp="1" noRot="1" noChangeAspect="1" noChangeArrowheads="1" noTextEdit="1"/>
          </p:cNvSpPr>
          <p:nvPr>
            <p:ph type="sldImg"/>
          </p:nvPr>
        </p:nvSpPr>
        <p:spPr>
          <a:ln/>
        </p:spPr>
      </p:sp>
      <p:sp>
        <p:nvSpPr>
          <p:cNvPr id="78852" name="Rectangle 3"/>
          <p:cNvSpPr>
            <a:spLocks noGrp="1" noChangeArrowheads="1"/>
          </p:cNvSpPr>
          <p:nvPr>
            <p:ph type="body" idx="1"/>
          </p:nvPr>
        </p:nvSpPr>
        <p:spPr>
          <a:noFill/>
        </p:spPr>
        <p:txBody>
          <a:bodyPr/>
          <a:lstStyle/>
          <a:p>
            <a:pPr eaLnBrk="1" hangingPunct="1"/>
            <a:endParaRPr lang="ar-SA" smtClean="0">
              <a:latin typeface="Arial" pitchFamily="34" charset="0"/>
            </a:endParaRPr>
          </a:p>
        </p:txBody>
      </p:sp>
    </p:spTree>
    <p:extLst>
      <p:ext uri="{BB962C8B-B14F-4D97-AF65-F5344CB8AC3E}">
        <p14:creationId xmlns:p14="http://schemas.microsoft.com/office/powerpoint/2010/main" val="69446045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22" name="Rectangle 2"/>
          <p:cNvSpPr>
            <a:spLocks noGrp="1" noRot="1" noChangeAspect="1" noChangeArrowheads="1" noTextEdit="1"/>
          </p:cNvSpPr>
          <p:nvPr>
            <p:ph type="sldImg"/>
          </p:nvPr>
        </p:nvSpPr>
        <p:spPr bwMode="auto">
          <a:xfrm>
            <a:off x="1144588" y="685800"/>
            <a:ext cx="4570412" cy="3429000"/>
          </a:xfrm>
          <a:prstGeom prst="rect">
            <a:avLst/>
          </a:prstGeom>
          <a:noFill/>
          <a:ln>
            <a:solidFill>
              <a:srgbClr val="000000"/>
            </a:solidFill>
            <a:miter lim="800000"/>
            <a:headEnd/>
            <a:tailEnd/>
          </a:ln>
        </p:spPr>
      </p:sp>
      <p:sp>
        <p:nvSpPr>
          <p:cNvPr id="184323" name="Rectangle 3"/>
          <p:cNvSpPr>
            <a:spLocks noGrp="1" noChangeArrowheads="1"/>
          </p:cNvSpPr>
          <p:nvPr>
            <p:ph type="body" idx="1"/>
          </p:nvPr>
        </p:nvSpPr>
        <p:spPr bwMode="auto">
          <a:xfrm>
            <a:off x="685800" y="4343320"/>
            <a:ext cx="5486400" cy="4114641"/>
          </a:xfrm>
          <a:prstGeom prst="rect">
            <a:avLst/>
          </a:prstGeom>
          <a:noFill/>
          <a:ln>
            <a:miter lim="800000"/>
            <a:headEnd/>
            <a:tailEnd/>
          </a:ln>
        </p:spPr>
        <p:txBody>
          <a:bodyPr/>
          <a:lstStyle/>
          <a:p>
            <a:endParaRPr lang="en-US" dirty="0"/>
          </a:p>
        </p:txBody>
      </p:sp>
    </p:spTree>
    <p:extLst>
      <p:ext uri="{BB962C8B-B14F-4D97-AF65-F5344CB8AC3E}">
        <p14:creationId xmlns:p14="http://schemas.microsoft.com/office/powerpoint/2010/main" val="401954439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EG" dirty="0"/>
          </a:p>
        </p:txBody>
      </p:sp>
      <p:sp>
        <p:nvSpPr>
          <p:cNvPr id="4" name="Slide Number Placeholder 3"/>
          <p:cNvSpPr>
            <a:spLocks noGrp="1"/>
          </p:cNvSpPr>
          <p:nvPr>
            <p:ph type="sldNum" sz="quarter" idx="10"/>
          </p:nvPr>
        </p:nvSpPr>
        <p:spPr/>
        <p:txBody>
          <a:bodyPr/>
          <a:lstStyle/>
          <a:p>
            <a:fld id="{4F0994EF-E065-4A6B-B99C-4EB4E6CC2ED4}" type="slidenum">
              <a:rPr lang="ar-SA" smtClean="0"/>
              <a:pPr/>
              <a:t>34</a:t>
            </a:fld>
            <a:endParaRPr lang="ar-SA"/>
          </a:p>
        </p:txBody>
      </p:sp>
    </p:spTree>
    <p:extLst>
      <p:ext uri="{BB962C8B-B14F-4D97-AF65-F5344CB8AC3E}">
        <p14:creationId xmlns:p14="http://schemas.microsoft.com/office/powerpoint/2010/main" val="295845595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8E04948-EE6F-4059-B59A-7E1154438E9D}" type="datetimeFigureOut">
              <a:rPr lang="ar-SA" smtClean="0"/>
              <a:pPr/>
              <a:t>27/04/1437</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F791D995-A74D-4019-8296-66B2EAD48CA7}" type="slidenum">
              <a:rPr lang="ar-SA" smtClean="0"/>
              <a:pPr/>
              <a:t>‹#›</a:t>
            </a:fld>
            <a:endParaRPr lang="ar-SA"/>
          </a:p>
        </p:txBody>
      </p:sp>
    </p:spTree>
    <p:extLst>
      <p:ext uri="{BB962C8B-B14F-4D97-AF65-F5344CB8AC3E}">
        <p14:creationId xmlns:p14="http://schemas.microsoft.com/office/powerpoint/2010/main" val="206665331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8E04948-EE6F-4059-B59A-7E1154438E9D}" type="datetimeFigureOut">
              <a:rPr lang="ar-SA" smtClean="0"/>
              <a:pPr/>
              <a:t>27/04/1437</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F791D995-A74D-4019-8296-66B2EAD48CA7}" type="slidenum">
              <a:rPr lang="ar-SA" smtClean="0"/>
              <a:pPr/>
              <a:t>‹#›</a:t>
            </a:fld>
            <a:endParaRPr lang="ar-SA"/>
          </a:p>
        </p:txBody>
      </p:sp>
    </p:spTree>
    <p:extLst>
      <p:ext uri="{BB962C8B-B14F-4D97-AF65-F5344CB8AC3E}">
        <p14:creationId xmlns:p14="http://schemas.microsoft.com/office/powerpoint/2010/main" val="16768792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8E04948-EE6F-4059-B59A-7E1154438E9D}" type="datetimeFigureOut">
              <a:rPr lang="ar-SA" smtClean="0"/>
              <a:pPr/>
              <a:t>27/04/1437</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F791D995-A74D-4019-8296-66B2EAD48CA7}" type="slidenum">
              <a:rPr lang="ar-SA" smtClean="0"/>
              <a:pPr/>
              <a:t>‹#›</a:t>
            </a:fld>
            <a:endParaRPr lang="ar-SA"/>
          </a:p>
        </p:txBody>
      </p:sp>
    </p:spTree>
    <p:extLst>
      <p:ext uri="{BB962C8B-B14F-4D97-AF65-F5344CB8AC3E}">
        <p14:creationId xmlns:p14="http://schemas.microsoft.com/office/powerpoint/2010/main" val="174240565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74638"/>
            <a:ext cx="8229600" cy="58515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65C9DD91-29D9-45E5-A36E-5891C7C33897}"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8E04948-EE6F-4059-B59A-7E1154438E9D}" type="datetimeFigureOut">
              <a:rPr lang="ar-SA" smtClean="0"/>
              <a:pPr/>
              <a:t>27/04/1437</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F791D995-A74D-4019-8296-66B2EAD48CA7}" type="slidenum">
              <a:rPr lang="ar-SA" smtClean="0"/>
              <a:pPr/>
              <a:t>‹#›</a:t>
            </a:fld>
            <a:endParaRPr lang="ar-SA"/>
          </a:p>
        </p:txBody>
      </p:sp>
    </p:spTree>
    <p:extLst>
      <p:ext uri="{BB962C8B-B14F-4D97-AF65-F5344CB8AC3E}">
        <p14:creationId xmlns:p14="http://schemas.microsoft.com/office/powerpoint/2010/main" val="1404061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8E04948-EE6F-4059-B59A-7E1154438E9D}" type="datetimeFigureOut">
              <a:rPr lang="ar-SA" smtClean="0"/>
              <a:pPr/>
              <a:t>27/04/1437</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F791D995-A74D-4019-8296-66B2EAD48CA7}" type="slidenum">
              <a:rPr lang="ar-SA" smtClean="0"/>
              <a:pPr/>
              <a:t>‹#›</a:t>
            </a:fld>
            <a:endParaRPr lang="ar-SA"/>
          </a:p>
        </p:txBody>
      </p:sp>
    </p:spTree>
    <p:extLst>
      <p:ext uri="{BB962C8B-B14F-4D97-AF65-F5344CB8AC3E}">
        <p14:creationId xmlns:p14="http://schemas.microsoft.com/office/powerpoint/2010/main" val="38389780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8E04948-EE6F-4059-B59A-7E1154438E9D}" type="datetimeFigureOut">
              <a:rPr lang="ar-SA" smtClean="0"/>
              <a:pPr/>
              <a:t>27/04/1437</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F791D995-A74D-4019-8296-66B2EAD48CA7}" type="slidenum">
              <a:rPr lang="ar-SA" smtClean="0"/>
              <a:pPr/>
              <a:t>‹#›</a:t>
            </a:fld>
            <a:endParaRPr lang="ar-SA"/>
          </a:p>
        </p:txBody>
      </p:sp>
    </p:spTree>
    <p:extLst>
      <p:ext uri="{BB962C8B-B14F-4D97-AF65-F5344CB8AC3E}">
        <p14:creationId xmlns:p14="http://schemas.microsoft.com/office/powerpoint/2010/main" val="29933582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8E04948-EE6F-4059-B59A-7E1154438E9D}" type="datetimeFigureOut">
              <a:rPr lang="ar-SA" smtClean="0"/>
              <a:pPr/>
              <a:t>27/04/1437</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F791D995-A74D-4019-8296-66B2EAD48CA7}" type="slidenum">
              <a:rPr lang="ar-SA" smtClean="0"/>
              <a:pPr/>
              <a:t>‹#›</a:t>
            </a:fld>
            <a:endParaRPr lang="ar-SA"/>
          </a:p>
        </p:txBody>
      </p:sp>
    </p:spTree>
    <p:extLst>
      <p:ext uri="{BB962C8B-B14F-4D97-AF65-F5344CB8AC3E}">
        <p14:creationId xmlns:p14="http://schemas.microsoft.com/office/powerpoint/2010/main" val="88273366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8E04948-EE6F-4059-B59A-7E1154438E9D}" type="datetimeFigureOut">
              <a:rPr lang="ar-SA" smtClean="0"/>
              <a:pPr/>
              <a:t>27/04/1437</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F791D995-A74D-4019-8296-66B2EAD48CA7}" type="slidenum">
              <a:rPr lang="ar-SA" smtClean="0"/>
              <a:pPr/>
              <a:t>‹#›</a:t>
            </a:fld>
            <a:endParaRPr lang="ar-SA"/>
          </a:p>
        </p:txBody>
      </p:sp>
    </p:spTree>
    <p:extLst>
      <p:ext uri="{BB962C8B-B14F-4D97-AF65-F5344CB8AC3E}">
        <p14:creationId xmlns:p14="http://schemas.microsoft.com/office/powerpoint/2010/main" val="6592277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8E04948-EE6F-4059-B59A-7E1154438E9D}" type="datetimeFigureOut">
              <a:rPr lang="ar-SA" smtClean="0"/>
              <a:pPr/>
              <a:t>27/04/1437</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F791D995-A74D-4019-8296-66B2EAD48CA7}" type="slidenum">
              <a:rPr lang="ar-SA" smtClean="0"/>
              <a:pPr/>
              <a:t>‹#›</a:t>
            </a:fld>
            <a:endParaRPr lang="ar-SA"/>
          </a:p>
        </p:txBody>
      </p:sp>
    </p:spTree>
    <p:extLst>
      <p:ext uri="{BB962C8B-B14F-4D97-AF65-F5344CB8AC3E}">
        <p14:creationId xmlns:p14="http://schemas.microsoft.com/office/powerpoint/2010/main" val="25001111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8E04948-EE6F-4059-B59A-7E1154438E9D}" type="datetimeFigureOut">
              <a:rPr lang="ar-SA" smtClean="0"/>
              <a:pPr/>
              <a:t>27/04/1437</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F791D995-A74D-4019-8296-66B2EAD48CA7}" type="slidenum">
              <a:rPr lang="ar-SA" smtClean="0"/>
              <a:pPr/>
              <a:t>‹#›</a:t>
            </a:fld>
            <a:endParaRPr lang="ar-SA"/>
          </a:p>
        </p:txBody>
      </p:sp>
    </p:spTree>
    <p:extLst>
      <p:ext uri="{BB962C8B-B14F-4D97-AF65-F5344CB8AC3E}">
        <p14:creationId xmlns:p14="http://schemas.microsoft.com/office/powerpoint/2010/main" val="38668068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8E04948-EE6F-4059-B59A-7E1154438E9D}" type="datetimeFigureOut">
              <a:rPr lang="ar-SA" smtClean="0"/>
              <a:pPr/>
              <a:t>27/04/1437</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F791D995-A74D-4019-8296-66B2EAD48CA7}" type="slidenum">
              <a:rPr lang="ar-SA" smtClean="0"/>
              <a:pPr/>
              <a:t>‹#›</a:t>
            </a:fld>
            <a:endParaRPr lang="ar-SA"/>
          </a:p>
        </p:txBody>
      </p:sp>
    </p:spTree>
    <p:extLst>
      <p:ext uri="{BB962C8B-B14F-4D97-AF65-F5344CB8AC3E}">
        <p14:creationId xmlns:p14="http://schemas.microsoft.com/office/powerpoint/2010/main" val="14477905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8E04948-EE6F-4059-B59A-7E1154438E9D}" type="datetimeFigureOut">
              <a:rPr lang="ar-SA" smtClean="0"/>
              <a:pPr/>
              <a:t>27/04/1437</a:t>
            </a:fld>
            <a:endParaRPr lang="ar-SA"/>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ar-SA"/>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791D995-A74D-4019-8296-66B2EAD48CA7}" type="slidenum">
              <a:rPr lang="ar-SA" smtClean="0"/>
              <a:pPr/>
              <a:t>‹#›</a:t>
            </a:fld>
            <a:endParaRPr lang="ar-SA"/>
          </a:p>
        </p:txBody>
      </p:sp>
    </p:spTree>
    <p:extLst>
      <p:ext uri="{BB962C8B-B14F-4D97-AF65-F5344CB8AC3E}">
        <p14:creationId xmlns:p14="http://schemas.microsoft.com/office/powerpoint/2010/main" val="4206037786"/>
      </p:ext>
    </p:extLst>
  </p:cSld>
  <p:clrMap bg1="lt1" tx1="dk1" bg2="lt2" tx2="dk2" accent1="accent1" accent2="accent2" accent3="accent3" accent4="accent4" accent5="accent5" accent6="accent6" hlink="hlink" folHlink="folHlink"/>
  <p:sldLayoutIdLst>
    <p:sldLayoutId id="2147483746" r:id="rId1"/>
    <p:sldLayoutId id="2147483747" r:id="rId2"/>
    <p:sldLayoutId id="2147483748" r:id="rId3"/>
    <p:sldLayoutId id="2147483749" r:id="rId4"/>
    <p:sldLayoutId id="2147483750" r:id="rId5"/>
    <p:sldLayoutId id="2147483751" r:id="rId6"/>
    <p:sldLayoutId id="2147483752" r:id="rId7"/>
    <p:sldLayoutId id="2147483753" r:id="rId8"/>
    <p:sldLayoutId id="2147483754" r:id="rId9"/>
    <p:sldLayoutId id="2147483755" r:id="rId10"/>
    <p:sldLayoutId id="2147483756" r:id="rId11"/>
    <p:sldLayoutId id="2147483757"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hyperlink" Target="http://en.wikipedia.org/wiki/Chest_pain"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hyperlink" Target="http://www.cardiachealth.org/premature-atrial-contractions-pacs" TargetMode="External"/><Relationship Id="rId2" Type="http://schemas.openxmlformats.org/officeDocument/2006/relationships/hyperlink" Target="http://www.medicinenet.com/palpitations_overview/article.htm"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hyperlink" Target="http://en.wikipedia.org/wiki/Coronary_catheterization" TargetMode="External"/><Relationship Id="rId2" Type="http://schemas.openxmlformats.org/officeDocument/2006/relationships/hyperlink" Target="http://en.wikipedia.org/wiki/Electrocardiogram" TargetMode="External"/><Relationship Id="rId1" Type="http://schemas.openxmlformats.org/officeDocument/2006/relationships/slideLayout" Target="../slideLayouts/slideLayout2.xml"/><Relationship Id="rId5" Type="http://schemas.openxmlformats.org/officeDocument/2006/relationships/hyperlink" Target="http://en.wikipedia.org/wiki/Blood_test" TargetMode="External"/><Relationship Id="rId4" Type="http://schemas.openxmlformats.org/officeDocument/2006/relationships/hyperlink" Target="http://en.wikipedia.org/wiki/Chest_X-ray" TargetMode="External"/></Relationships>
</file>

<file path=ppt/slides/_rels/slide29.xml.rels><?xml version="1.0" encoding="UTF-8" standalone="yes"?>
<Relationships xmlns="http://schemas.openxmlformats.org/package/2006/relationships"><Relationship Id="rId2" Type="http://schemas.openxmlformats.org/officeDocument/2006/relationships/hyperlink" Target="http://en.wikipedia.org/wiki/Medication"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ihealthdirectory.com/coronary-artery-disease/" TargetMode="Externa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hyperlink" Target="http://en.wikipedia.org/wiki/Blood_sugar" TargetMode="External"/><Relationship Id="rId2" Type="http://schemas.openxmlformats.org/officeDocument/2006/relationships/hyperlink" Target="http://en.wikipedia.org/wiki/Blood_pressure" TargetMode="Externa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295401"/>
            <a:ext cx="7772400" cy="1295399"/>
          </a:xfrm>
        </p:spPr>
        <p:txBody>
          <a:bodyPr/>
          <a:lstStyle/>
          <a:p>
            <a:r>
              <a:rPr lang="en-US" dirty="0" smtClean="0"/>
              <a:t>Ischemic heart Disease </a:t>
            </a:r>
            <a:endParaRPr lang="ar-SA" dirty="0"/>
          </a:p>
        </p:txBody>
      </p:sp>
      <p:sp>
        <p:nvSpPr>
          <p:cNvPr id="3" name="Subtitle 2"/>
          <p:cNvSpPr>
            <a:spLocks noGrp="1"/>
          </p:cNvSpPr>
          <p:nvPr>
            <p:ph type="subTitle" idx="1"/>
          </p:nvPr>
        </p:nvSpPr>
        <p:spPr>
          <a:xfrm>
            <a:off x="1371600" y="5715000"/>
            <a:ext cx="6400800" cy="609600"/>
          </a:xfrm>
        </p:spPr>
        <p:txBody>
          <a:bodyPr>
            <a:normAutofit/>
          </a:bodyPr>
          <a:lstStyle/>
          <a:p>
            <a:r>
              <a:rPr lang="en-US" dirty="0" smtClean="0"/>
              <a:t>Dr. Rehab F. </a:t>
            </a:r>
            <a:r>
              <a:rPr lang="en-US" dirty="0" err="1" smtClean="0"/>
              <a:t>Gwada</a:t>
            </a:r>
            <a:endParaRPr lang="ar-SA" dirty="0"/>
          </a:p>
        </p:txBody>
      </p:sp>
      <p:pic>
        <p:nvPicPr>
          <p:cNvPr id="1026" name="Picture 2" descr="E:\442\442 Dr.Rehab\ISCHEMIC HEART\Ischemic Heart Disease Symptoms and Treatment_files\heart-disease2.jpg"/>
          <p:cNvPicPr>
            <a:picLocks noChangeAspect="1" noChangeArrowheads="1"/>
          </p:cNvPicPr>
          <p:nvPr/>
        </p:nvPicPr>
        <p:blipFill>
          <a:blip r:embed="rId2" cstate="print"/>
          <a:srcRect/>
          <a:stretch>
            <a:fillRect/>
          </a:stretch>
        </p:blipFill>
        <p:spPr bwMode="auto">
          <a:xfrm>
            <a:off x="2514600" y="2743200"/>
            <a:ext cx="4419600" cy="2971800"/>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tx2"/>
          </a:solidFill>
        </p:spPr>
        <p:txBody>
          <a:bodyPr>
            <a:normAutofit fontScale="90000"/>
          </a:bodyPr>
          <a:lstStyle/>
          <a:p>
            <a:r>
              <a:rPr lang="en-US" b="1" dirty="0" smtClean="0">
                <a:solidFill>
                  <a:srgbClr val="FF0000"/>
                </a:solidFill>
              </a:rPr>
              <a:t>Presentation of Ischemic heart disease</a:t>
            </a:r>
            <a:endParaRPr lang="ar-SA" dirty="0"/>
          </a:p>
        </p:txBody>
      </p:sp>
      <p:sp>
        <p:nvSpPr>
          <p:cNvPr id="3" name="Content Placeholder 2"/>
          <p:cNvSpPr>
            <a:spLocks noGrp="1"/>
          </p:cNvSpPr>
          <p:nvPr>
            <p:ph idx="1"/>
          </p:nvPr>
        </p:nvSpPr>
        <p:spPr/>
        <p:txBody>
          <a:bodyPr/>
          <a:lstStyle/>
          <a:p>
            <a:pPr>
              <a:lnSpc>
                <a:spcPct val="90000"/>
              </a:lnSpc>
            </a:pPr>
            <a:r>
              <a:rPr lang="en-US" dirty="0" smtClean="0"/>
              <a:t>Depending on the degree &amp; character of the obstruction IHD results in :-</a:t>
            </a:r>
          </a:p>
          <a:p>
            <a:pPr lvl="1">
              <a:lnSpc>
                <a:spcPct val="90000"/>
              </a:lnSpc>
            </a:pPr>
            <a:r>
              <a:rPr lang="en-US" dirty="0" smtClean="0"/>
              <a:t>Asymptomatic(silent)</a:t>
            </a:r>
          </a:p>
          <a:p>
            <a:pPr lvl="1">
              <a:lnSpc>
                <a:spcPct val="90000"/>
              </a:lnSpc>
            </a:pPr>
            <a:r>
              <a:rPr lang="en-US" dirty="0" smtClean="0"/>
              <a:t>angina (stable &amp;unstable)</a:t>
            </a:r>
          </a:p>
          <a:p>
            <a:pPr lvl="1">
              <a:lnSpc>
                <a:spcPct val="90000"/>
              </a:lnSpc>
            </a:pPr>
            <a:r>
              <a:rPr lang="en-US" dirty="0" smtClean="0"/>
              <a:t>MI</a:t>
            </a:r>
          </a:p>
          <a:p>
            <a:pPr lvl="1">
              <a:lnSpc>
                <a:spcPct val="90000"/>
              </a:lnSpc>
            </a:pPr>
            <a:r>
              <a:rPr lang="en-US" dirty="0" smtClean="0"/>
              <a:t>Heart failure.</a:t>
            </a:r>
          </a:p>
          <a:p>
            <a:pPr lvl="1">
              <a:lnSpc>
                <a:spcPct val="90000"/>
              </a:lnSpc>
            </a:pPr>
            <a:r>
              <a:rPr lang="en-US" dirty="0" smtClean="0"/>
              <a:t>Arrhythmias</a:t>
            </a:r>
          </a:p>
          <a:p>
            <a:pPr lvl="1">
              <a:lnSpc>
                <a:spcPct val="90000"/>
              </a:lnSpc>
            </a:pPr>
            <a:r>
              <a:rPr lang="en-US" dirty="0" smtClean="0"/>
              <a:t>sudden cardiac death</a:t>
            </a:r>
          </a:p>
          <a:p>
            <a:endParaRPr lang="ar-SA"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8229600" cy="1143000"/>
          </a:xfrm>
          <a:solidFill>
            <a:schemeClr val="tx2"/>
          </a:solidFill>
        </p:spPr>
        <p:txBody>
          <a:bodyPr/>
          <a:lstStyle/>
          <a:p>
            <a:r>
              <a:rPr lang="en-US" b="1" dirty="0" smtClean="0">
                <a:solidFill>
                  <a:srgbClr val="FF0000"/>
                </a:solidFill>
              </a:rPr>
              <a:t>Angina</a:t>
            </a:r>
            <a:endParaRPr lang="ar-SA" dirty="0">
              <a:solidFill>
                <a:srgbClr val="FF0000"/>
              </a:solidFill>
            </a:endParaRPr>
          </a:p>
        </p:txBody>
      </p:sp>
      <p:sp>
        <p:nvSpPr>
          <p:cNvPr id="3" name="Content Placeholder 2"/>
          <p:cNvSpPr>
            <a:spLocks noGrp="1"/>
          </p:cNvSpPr>
          <p:nvPr>
            <p:ph idx="1"/>
          </p:nvPr>
        </p:nvSpPr>
        <p:spPr>
          <a:xfrm>
            <a:off x="457200" y="1739949"/>
            <a:ext cx="8229600" cy="4353347"/>
          </a:xfrm>
        </p:spPr>
        <p:txBody>
          <a:bodyPr>
            <a:normAutofit/>
          </a:bodyPr>
          <a:lstStyle/>
          <a:p>
            <a:r>
              <a:rPr lang="en-US" b="1" dirty="0" smtClean="0">
                <a:solidFill>
                  <a:srgbClr val="FF0000"/>
                </a:solidFill>
              </a:rPr>
              <a:t>Angina pectoris </a:t>
            </a:r>
            <a:r>
              <a:rPr lang="en-US" dirty="0" smtClean="0"/>
              <a:t>(</a:t>
            </a:r>
            <a:r>
              <a:rPr lang="en-US" dirty="0" smtClean="0">
                <a:hlinkClick r:id="rId2" tooltip="Chest pain"/>
              </a:rPr>
              <a:t>chest pain</a:t>
            </a:r>
            <a:r>
              <a:rPr lang="en-US" dirty="0" smtClean="0"/>
              <a:t> on exertion, in cold weather or emotional situations). </a:t>
            </a:r>
          </a:p>
          <a:p>
            <a:r>
              <a:rPr lang="en-US" dirty="0" smtClean="0">
                <a:solidFill>
                  <a:srgbClr val="0070C0"/>
                </a:solidFill>
              </a:rPr>
              <a:t>It may be radiating </a:t>
            </a:r>
          </a:p>
          <a:p>
            <a:r>
              <a:rPr lang="en-US" b="1" dirty="0" smtClean="0"/>
              <a:t>Association </a:t>
            </a:r>
            <a:r>
              <a:rPr lang="en-US" b="1" dirty="0"/>
              <a:t>: sweating , dizziness, may be dyspnea  (due to LVF</a:t>
            </a:r>
            <a:r>
              <a:rPr lang="en-US" b="1" dirty="0" smtClean="0"/>
              <a:t>)</a:t>
            </a:r>
          </a:p>
          <a:p>
            <a:r>
              <a:rPr lang="en-US" b="1" dirty="0" smtClean="0"/>
              <a:t>NB: Silent ischemia : Dyspnea, fatigue &amp; dizziness with no pain </a:t>
            </a:r>
            <a:endParaRPr lang="en-US" b="1" dirty="0"/>
          </a:p>
          <a:p>
            <a:endParaRPr lang="en-US" b="1" dirty="0" smtClean="0">
              <a:solidFill>
                <a:srgbClr val="00B0F0"/>
              </a:solidFill>
            </a:endParaRPr>
          </a:p>
          <a:p>
            <a:pPr algn="just" rtl="0"/>
            <a:endParaRPr lang="en-US" dirty="0" smtClean="0">
              <a:solidFill>
                <a:srgbClr val="0070C0"/>
              </a:solidFill>
            </a:endParaRPr>
          </a:p>
          <a:p>
            <a:pPr algn="just" rtl="0">
              <a:buNone/>
            </a:pPr>
            <a:endParaRPr lang="en-US" dirty="0" smtClean="0">
              <a:solidFill>
                <a:srgbClr val="0070C0"/>
              </a:solidFill>
            </a:endParaRPr>
          </a:p>
          <a:p>
            <a:endParaRPr lang="ar-SA"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260648"/>
            <a:ext cx="8229600" cy="1143000"/>
          </a:xfrm>
          <a:solidFill>
            <a:schemeClr val="tx2"/>
          </a:solidFill>
        </p:spPr>
        <p:txBody>
          <a:bodyPr>
            <a:normAutofit fontScale="90000"/>
          </a:bodyPr>
          <a:lstStyle/>
          <a:p>
            <a:r>
              <a:rPr lang="en-US" sz="4000" b="1" dirty="0" smtClean="0">
                <a:solidFill>
                  <a:srgbClr val="FF0000"/>
                </a:solidFill>
              </a:rPr>
              <a:t/>
            </a:r>
            <a:br>
              <a:rPr lang="en-US" sz="4000" b="1" dirty="0" smtClean="0">
                <a:solidFill>
                  <a:srgbClr val="FF0000"/>
                </a:solidFill>
              </a:rPr>
            </a:br>
            <a:r>
              <a:rPr lang="en-US" sz="4000" b="1" dirty="0" smtClean="0">
                <a:solidFill>
                  <a:srgbClr val="FF0000"/>
                </a:solidFill>
              </a:rPr>
              <a:t>Signs (during </a:t>
            </a:r>
            <a:r>
              <a:rPr lang="en-US" sz="4000" b="1" dirty="0">
                <a:solidFill>
                  <a:srgbClr val="FF0000"/>
                </a:solidFill>
              </a:rPr>
              <a:t>attack)</a:t>
            </a:r>
            <a:br>
              <a:rPr lang="en-US" sz="4000" b="1" dirty="0">
                <a:solidFill>
                  <a:srgbClr val="FF0000"/>
                </a:solidFill>
              </a:rPr>
            </a:br>
            <a:r>
              <a:rPr lang="en-US" sz="4000" b="1" dirty="0">
                <a:solidFill>
                  <a:srgbClr val="FF0000"/>
                </a:solidFill>
              </a:rPr>
              <a:t>Usually no abnormal finding</a:t>
            </a:r>
            <a:r>
              <a:rPr lang="en-US" dirty="0"/>
              <a:t/>
            </a:r>
            <a:br>
              <a:rPr lang="en-US" dirty="0"/>
            </a:br>
            <a:endParaRPr lang="en-US" dirty="0"/>
          </a:p>
        </p:txBody>
      </p:sp>
      <p:sp>
        <p:nvSpPr>
          <p:cNvPr id="3" name="Content Placeholder 2"/>
          <p:cNvSpPr>
            <a:spLocks noGrp="1"/>
          </p:cNvSpPr>
          <p:nvPr>
            <p:ph idx="1"/>
          </p:nvPr>
        </p:nvSpPr>
        <p:spPr/>
        <p:txBody>
          <a:bodyPr>
            <a:normAutofit fontScale="92500"/>
          </a:bodyPr>
          <a:lstStyle/>
          <a:p>
            <a:r>
              <a:rPr lang="en-US" dirty="0" smtClean="0"/>
              <a:t>A positive Levine sign: the patient's fist clenched over the sternum when describing the pain.</a:t>
            </a:r>
          </a:p>
          <a:p>
            <a:r>
              <a:rPr lang="en-US" dirty="0" smtClean="0"/>
              <a:t>Pallor, tachycardia &amp; hypertension (sec. to sympathetic stimulation)</a:t>
            </a:r>
          </a:p>
          <a:p>
            <a:r>
              <a:rPr lang="en-US" dirty="0" smtClean="0"/>
              <a:t>S1: weak</a:t>
            </a:r>
          </a:p>
          <a:p>
            <a:r>
              <a:rPr lang="en-US" dirty="0" smtClean="0"/>
              <a:t>S2:reversed splitting </a:t>
            </a:r>
          </a:p>
          <a:p>
            <a:r>
              <a:rPr lang="en-US" dirty="0" smtClean="0"/>
              <a:t>S3: due to LVF</a:t>
            </a:r>
          </a:p>
          <a:p>
            <a:r>
              <a:rPr lang="en-US" dirty="0" smtClean="0"/>
              <a:t>Murmur : due to papillary Ms. dysfunction</a:t>
            </a:r>
          </a:p>
          <a:p>
            <a:endParaRPr lang="en-US" dirty="0"/>
          </a:p>
        </p:txBody>
      </p:sp>
    </p:spTree>
    <p:extLst>
      <p:ext uri="{BB962C8B-B14F-4D97-AF65-F5344CB8AC3E}">
        <p14:creationId xmlns:p14="http://schemas.microsoft.com/office/powerpoint/2010/main" val="123006857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tx2"/>
          </a:solidFill>
        </p:spPr>
        <p:txBody>
          <a:bodyPr/>
          <a:lstStyle/>
          <a:p>
            <a:r>
              <a:rPr lang="en-US" dirty="0" smtClean="0">
                <a:solidFill>
                  <a:srgbClr val="FF0000"/>
                </a:solidFill>
              </a:rPr>
              <a:t>myocardial infarction</a:t>
            </a:r>
            <a:endParaRPr lang="ar-SA" b="1" dirty="0">
              <a:solidFill>
                <a:srgbClr val="FF0000"/>
              </a:solidFill>
            </a:endParaRPr>
          </a:p>
        </p:txBody>
      </p:sp>
      <p:sp>
        <p:nvSpPr>
          <p:cNvPr id="3" name="Content Placeholder 2"/>
          <p:cNvSpPr>
            <a:spLocks noGrp="1"/>
          </p:cNvSpPr>
          <p:nvPr>
            <p:ph idx="1"/>
          </p:nvPr>
        </p:nvSpPr>
        <p:spPr/>
        <p:txBody>
          <a:bodyPr>
            <a:normAutofit lnSpcReduction="10000"/>
          </a:bodyPr>
          <a:lstStyle/>
          <a:p>
            <a:pPr>
              <a:buFont typeface="Wingdings" pitchFamily="2" charset="2"/>
              <a:buChar char="ü"/>
            </a:pPr>
            <a:r>
              <a:rPr lang="en-US" sz="2800" dirty="0" smtClean="0">
                <a:solidFill>
                  <a:srgbClr val="FF0000"/>
                </a:solidFill>
              </a:rPr>
              <a:t>myocardial infarction  </a:t>
            </a:r>
            <a:r>
              <a:rPr lang="en-US" sz="2800" dirty="0" smtClean="0"/>
              <a:t>due to sudden , complete cessation of blood supply .</a:t>
            </a:r>
          </a:p>
          <a:p>
            <a:pPr>
              <a:buFont typeface="Wingdings" pitchFamily="2" charset="2"/>
              <a:buChar char="ü"/>
            </a:pPr>
            <a:r>
              <a:rPr lang="en-US" sz="2800" dirty="0"/>
              <a:t>new onset, intensification, nocturnal, </a:t>
            </a:r>
            <a:r>
              <a:rPr lang="en-US" sz="2800" dirty="0" smtClean="0"/>
              <a:t>prolonged chest </a:t>
            </a:r>
            <a:r>
              <a:rPr lang="en-US" sz="2800" dirty="0"/>
              <a:t>pain unrelieved by rest </a:t>
            </a:r>
          </a:p>
          <a:p>
            <a:pPr>
              <a:buFont typeface="Wingdings" pitchFamily="2" charset="2"/>
              <a:buChar char="ü"/>
            </a:pPr>
            <a:endParaRPr lang="en-US" sz="2800" dirty="0" smtClean="0"/>
          </a:p>
          <a:p>
            <a:pPr>
              <a:buFont typeface="Wingdings" pitchFamily="2" charset="2"/>
              <a:buChar char="ü"/>
            </a:pPr>
            <a:r>
              <a:rPr lang="en-US" sz="2800" dirty="0" smtClean="0"/>
              <a:t>IT associated with evidence of acute heart damage.&amp; difficulty breathing</a:t>
            </a:r>
          </a:p>
          <a:p>
            <a:pPr>
              <a:buFont typeface="Wingdings" pitchFamily="2" charset="2"/>
              <a:buChar char="ü"/>
            </a:pPr>
            <a:r>
              <a:rPr lang="en-US" sz="2800" dirty="0" smtClean="0"/>
              <a:t>need intervention.</a:t>
            </a:r>
          </a:p>
          <a:p>
            <a:pPr>
              <a:buFont typeface="Wingdings" pitchFamily="2" charset="2"/>
              <a:buChar char="ü"/>
            </a:pPr>
            <a:r>
              <a:rPr lang="en-US" sz="2800" b="1" dirty="0" smtClean="0"/>
              <a:t>Most deaths from heart attacks occur within 2 hours from the onset of symptoms</a:t>
            </a:r>
            <a:endParaRPr lang="en-US" sz="2800" dirty="0" smtClean="0"/>
          </a:p>
          <a:p>
            <a:pPr>
              <a:buFont typeface="Wingdings" pitchFamily="2" charset="2"/>
              <a:buChar char="ü"/>
            </a:pPr>
            <a:endParaRPr lang="en-US" sz="2800" dirty="0" smtClean="0"/>
          </a:p>
          <a:p>
            <a:pPr lvl="1">
              <a:lnSpc>
                <a:spcPct val="80000"/>
              </a:lnSpc>
            </a:pPr>
            <a:endParaRPr lang="en-US" sz="1600" dirty="0" smtClean="0"/>
          </a:p>
          <a:p>
            <a:endParaRPr lang="ar-SA"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4" name="Picture 8" descr="18017"/>
          <p:cNvPicPr>
            <a:picLocks noGrp="1" noChangeAspect="1" noChangeArrowheads="1"/>
          </p:cNvPicPr>
          <p:nvPr>
            <p:ph/>
          </p:nvPr>
        </p:nvPicPr>
        <p:blipFill>
          <a:blip r:embed="rId2"/>
          <a:srcRect/>
          <a:stretch>
            <a:fillRect/>
          </a:stretch>
        </p:blipFill>
        <p:spPr>
          <a:xfrm>
            <a:off x="1079500" y="552450"/>
            <a:ext cx="6985000" cy="5295900"/>
          </a:xfrm>
          <a:noFill/>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tx2"/>
          </a:solidFill>
        </p:spPr>
        <p:txBody>
          <a:bodyPr/>
          <a:lstStyle/>
          <a:p>
            <a:r>
              <a:rPr lang="en-US" b="1" dirty="0" err="1" smtClean="0">
                <a:solidFill>
                  <a:srgbClr val="FF0000"/>
                </a:solidFill>
              </a:rPr>
              <a:t>Ischaemia</a:t>
            </a:r>
            <a:r>
              <a:rPr lang="en-US" b="1" dirty="0" smtClean="0">
                <a:solidFill>
                  <a:srgbClr val="FF0000"/>
                </a:solidFill>
              </a:rPr>
              <a:t> and Infarction</a:t>
            </a:r>
            <a:endParaRPr lang="ar-EG" dirty="0">
              <a:solidFill>
                <a:srgbClr val="FF0000"/>
              </a:solidFill>
            </a:endParaRPr>
          </a:p>
        </p:txBody>
      </p:sp>
      <p:pic>
        <p:nvPicPr>
          <p:cNvPr id="28675" name="Picture 3"/>
          <p:cNvPicPr>
            <a:picLocks noGrp="1" noChangeAspect="1" noChangeArrowheads="1"/>
          </p:cNvPicPr>
          <p:nvPr>
            <p:ph idx="1"/>
          </p:nvPr>
        </p:nvPicPr>
        <p:blipFill>
          <a:blip r:embed="rId2"/>
          <a:srcRect/>
          <a:stretch>
            <a:fillRect/>
          </a:stretch>
        </p:blipFill>
        <p:spPr bwMode="auto">
          <a:xfrm>
            <a:off x="457200" y="3048000"/>
            <a:ext cx="8229600" cy="3581400"/>
          </a:xfrm>
          <a:prstGeom prst="rect">
            <a:avLst/>
          </a:prstGeom>
          <a:noFill/>
          <a:ln w="9525">
            <a:noFill/>
            <a:miter lim="800000"/>
            <a:headEnd/>
            <a:tailEnd/>
          </a:ln>
          <a:effectLst/>
        </p:spPr>
      </p:pic>
      <p:sp>
        <p:nvSpPr>
          <p:cNvPr id="6" name="Rectangle 5"/>
          <p:cNvSpPr/>
          <p:nvPr/>
        </p:nvSpPr>
        <p:spPr>
          <a:xfrm>
            <a:off x="2209799" y="2286000"/>
            <a:ext cx="2438401" cy="369332"/>
          </a:xfrm>
          <a:prstGeom prst="rect">
            <a:avLst/>
          </a:prstGeom>
        </p:spPr>
        <p:txBody>
          <a:bodyPr wrap="square">
            <a:spAutoFit/>
          </a:bodyPr>
          <a:lstStyle/>
          <a:p>
            <a:r>
              <a:rPr lang="en-US" b="1" dirty="0" smtClean="0"/>
              <a:t>Non-STEMI</a:t>
            </a:r>
            <a:endParaRPr lang="ar-EG" dirty="0"/>
          </a:p>
        </p:txBody>
      </p:sp>
      <p:sp>
        <p:nvSpPr>
          <p:cNvPr id="7" name="Rectangle 6"/>
          <p:cNvSpPr/>
          <p:nvPr/>
        </p:nvSpPr>
        <p:spPr>
          <a:xfrm>
            <a:off x="6858000" y="2286000"/>
            <a:ext cx="1066800" cy="369332"/>
          </a:xfrm>
          <a:prstGeom prst="rect">
            <a:avLst/>
          </a:prstGeom>
        </p:spPr>
        <p:txBody>
          <a:bodyPr wrap="square">
            <a:spAutoFit/>
          </a:bodyPr>
          <a:lstStyle/>
          <a:p>
            <a:r>
              <a:rPr lang="en-US" b="1" dirty="0" smtClean="0"/>
              <a:t>STEMI</a:t>
            </a:r>
            <a:endParaRPr lang="ar-EG"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tx2"/>
          </a:solidFill>
        </p:spPr>
        <p:txBody>
          <a:bodyPr/>
          <a:lstStyle/>
          <a:p>
            <a:r>
              <a:rPr lang="en-US" b="1" dirty="0" smtClean="0">
                <a:solidFill>
                  <a:srgbClr val="FF0000"/>
                </a:solidFill>
              </a:rPr>
              <a:t>Arrhythmia</a:t>
            </a:r>
            <a:endParaRPr lang="ar-SA" b="1" dirty="0">
              <a:solidFill>
                <a:srgbClr val="FF0000"/>
              </a:solidFill>
            </a:endParaRPr>
          </a:p>
        </p:txBody>
      </p:sp>
      <p:sp>
        <p:nvSpPr>
          <p:cNvPr id="3" name="Content Placeholder 2"/>
          <p:cNvSpPr>
            <a:spLocks noGrp="1"/>
          </p:cNvSpPr>
          <p:nvPr>
            <p:ph idx="1"/>
          </p:nvPr>
        </p:nvSpPr>
        <p:spPr>
          <a:xfrm>
            <a:off x="457200" y="1600200"/>
            <a:ext cx="8229600" cy="5069160"/>
          </a:xfrm>
        </p:spPr>
        <p:txBody>
          <a:bodyPr>
            <a:normAutofit fontScale="77500" lnSpcReduction="20000"/>
          </a:bodyPr>
          <a:lstStyle/>
          <a:p>
            <a:pPr>
              <a:lnSpc>
                <a:spcPct val="90000"/>
              </a:lnSpc>
            </a:pPr>
            <a:r>
              <a:rPr lang="en-US" dirty="0" smtClean="0"/>
              <a:t>Arrhythmia: is an abnormality in the heart's rhythm or rate</a:t>
            </a:r>
          </a:p>
          <a:p>
            <a:pPr>
              <a:lnSpc>
                <a:spcPct val="90000"/>
              </a:lnSpc>
            </a:pPr>
            <a:r>
              <a:rPr lang="en-US" dirty="0" smtClean="0"/>
              <a:t>All types may occur</a:t>
            </a:r>
          </a:p>
          <a:p>
            <a:pPr>
              <a:lnSpc>
                <a:spcPct val="90000"/>
              </a:lnSpc>
              <a:buFont typeface="Wingdings" pitchFamily="2" charset="2"/>
              <a:buChar char="ü"/>
            </a:pPr>
            <a:r>
              <a:rPr lang="en-US" dirty="0" smtClean="0">
                <a:solidFill>
                  <a:srgbClr val="0070C0"/>
                </a:solidFill>
              </a:rPr>
              <a:t>Tachycardia: </a:t>
            </a:r>
            <a:r>
              <a:rPr lang="en-US" dirty="0" smtClean="0"/>
              <a:t>Fast heartbeat &gt; 100 beats/min in the absence of exercise or anxiety</a:t>
            </a:r>
          </a:p>
          <a:p>
            <a:pPr>
              <a:lnSpc>
                <a:spcPct val="90000"/>
              </a:lnSpc>
              <a:buFont typeface="Wingdings" pitchFamily="2" charset="2"/>
              <a:buChar char="ü"/>
            </a:pPr>
            <a:r>
              <a:rPr lang="en-US" dirty="0" err="1" smtClean="0">
                <a:solidFill>
                  <a:srgbClr val="0070C0"/>
                </a:solidFill>
              </a:rPr>
              <a:t>Brachycardia</a:t>
            </a:r>
            <a:r>
              <a:rPr lang="en-US" dirty="0" smtClean="0">
                <a:solidFill>
                  <a:srgbClr val="0070C0"/>
                </a:solidFill>
              </a:rPr>
              <a:t>:</a:t>
            </a:r>
            <a:r>
              <a:rPr lang="en-US" dirty="0" smtClean="0"/>
              <a:t>  Slow heartbeat &lt; 60 beats/min</a:t>
            </a:r>
          </a:p>
          <a:p>
            <a:pPr>
              <a:lnSpc>
                <a:spcPct val="80000"/>
              </a:lnSpc>
              <a:buFont typeface="Wingdings" pitchFamily="2" charset="2"/>
              <a:buChar char="ü"/>
            </a:pPr>
            <a:r>
              <a:rPr lang="en-US" dirty="0" smtClean="0">
                <a:solidFill>
                  <a:srgbClr val="0070C0"/>
                </a:solidFill>
              </a:rPr>
              <a:t>Atrial flutter</a:t>
            </a:r>
          </a:p>
          <a:p>
            <a:pPr lvl="1">
              <a:lnSpc>
                <a:spcPct val="80000"/>
              </a:lnSpc>
              <a:buFont typeface="Wingdings" pitchFamily="2" charset="2"/>
              <a:buChar char="ü"/>
            </a:pPr>
            <a:r>
              <a:rPr lang="en-US" sz="2000" dirty="0" smtClean="0"/>
              <a:t>rapid, regular atrial rhythm</a:t>
            </a:r>
          </a:p>
          <a:p>
            <a:pPr lvl="1">
              <a:lnSpc>
                <a:spcPct val="80000"/>
              </a:lnSpc>
              <a:buFont typeface="Wingdings" pitchFamily="2" charset="2"/>
              <a:buChar char="ü"/>
            </a:pPr>
            <a:r>
              <a:rPr lang="en-US" sz="2000" dirty="0" smtClean="0"/>
              <a:t>~ 300 beats/min</a:t>
            </a:r>
          </a:p>
          <a:p>
            <a:pPr>
              <a:lnSpc>
                <a:spcPct val="80000"/>
              </a:lnSpc>
              <a:buFont typeface="Wingdings" pitchFamily="2" charset="2"/>
              <a:buChar char="ü"/>
            </a:pPr>
            <a:r>
              <a:rPr lang="en-US" dirty="0" smtClean="0">
                <a:solidFill>
                  <a:srgbClr val="0070C0"/>
                </a:solidFill>
              </a:rPr>
              <a:t>Atrial fibrillation</a:t>
            </a:r>
          </a:p>
          <a:p>
            <a:pPr lvl="1">
              <a:lnSpc>
                <a:spcPct val="80000"/>
              </a:lnSpc>
              <a:buFont typeface="Wingdings" pitchFamily="2" charset="2"/>
              <a:buChar char="ü"/>
            </a:pPr>
            <a:r>
              <a:rPr lang="en-US" sz="2000" dirty="0" smtClean="0"/>
              <a:t>rapid, irregular atrial rhythm</a:t>
            </a:r>
          </a:p>
          <a:p>
            <a:pPr lvl="1">
              <a:lnSpc>
                <a:spcPct val="80000"/>
              </a:lnSpc>
              <a:buFont typeface="Wingdings" pitchFamily="2" charset="2"/>
              <a:buChar char="ü"/>
            </a:pPr>
            <a:r>
              <a:rPr lang="en-US" sz="2000" dirty="0" smtClean="0"/>
              <a:t>decreased CO</a:t>
            </a:r>
          </a:p>
          <a:p>
            <a:pPr>
              <a:lnSpc>
                <a:spcPct val="80000"/>
              </a:lnSpc>
              <a:buFont typeface="Wingdings" pitchFamily="2" charset="2"/>
              <a:buChar char="ü"/>
            </a:pPr>
            <a:r>
              <a:rPr lang="en-US" dirty="0" smtClean="0">
                <a:solidFill>
                  <a:srgbClr val="0070C0"/>
                </a:solidFill>
              </a:rPr>
              <a:t>Ventricular fibrillation</a:t>
            </a:r>
          </a:p>
          <a:p>
            <a:pPr lvl="1"/>
            <a:r>
              <a:rPr lang="en-US" dirty="0" smtClean="0"/>
              <a:t>extremely rapid &amp; irregular</a:t>
            </a:r>
          </a:p>
          <a:p>
            <a:pPr marL="457200" lvl="1" indent="0">
              <a:buNone/>
            </a:pPr>
            <a:endParaRPr lang="en-US" dirty="0" smtClean="0"/>
          </a:p>
          <a:p>
            <a:pPr>
              <a:buFont typeface="Wingdings" pitchFamily="2" charset="2"/>
              <a:buChar char="ü"/>
            </a:pPr>
            <a:r>
              <a:rPr lang="en-US" dirty="0" smtClean="0">
                <a:solidFill>
                  <a:srgbClr val="0070C0"/>
                </a:solidFill>
              </a:rPr>
              <a:t>Premature Atrial Contractions (PAC)</a:t>
            </a:r>
          </a:p>
          <a:p>
            <a:pPr lvl="1"/>
            <a:r>
              <a:rPr lang="en-US" dirty="0" smtClean="0"/>
              <a:t>Extra contraction or ectopic beats of atria</a:t>
            </a:r>
          </a:p>
          <a:p>
            <a:pPr lvl="1"/>
            <a:endParaRPr lang="en-US" dirty="0" smtClean="0"/>
          </a:p>
          <a:p>
            <a:pPr lvl="2">
              <a:buFont typeface="Wingdings" pitchFamily="2" charset="2"/>
              <a:buChar char="ü"/>
            </a:pPr>
            <a:endParaRPr lang="en-US" dirty="0" smtClean="0"/>
          </a:p>
          <a:p>
            <a:pPr lvl="2">
              <a:lnSpc>
                <a:spcPct val="80000"/>
              </a:lnSpc>
            </a:pPr>
            <a:endParaRPr lang="en-US" sz="1600" dirty="0" smtClean="0"/>
          </a:p>
          <a:p>
            <a:pPr lvl="2">
              <a:lnSpc>
                <a:spcPct val="90000"/>
              </a:lnSpc>
            </a:pPr>
            <a:endParaRPr lang="en-US" dirty="0" smtClean="0"/>
          </a:p>
          <a:p>
            <a:endParaRPr lang="ar-SA"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645024" y="2355871"/>
            <a:ext cx="3282451" cy="1077218"/>
          </a:xfrm>
          <a:prstGeom prst="rect">
            <a:avLst/>
          </a:prstGeom>
        </p:spPr>
        <p:txBody>
          <a:bodyPr wrap="square">
            <a:spAutoFit/>
          </a:bodyPr>
          <a:lstStyle/>
          <a:p>
            <a:endParaRPr lang="en-US" sz="3200" dirty="0"/>
          </a:p>
          <a:p>
            <a:r>
              <a:rPr lang="en-US" sz="3200" dirty="0" smtClean="0"/>
              <a:t>Atrial </a:t>
            </a:r>
            <a:r>
              <a:rPr lang="en-US" sz="3200" dirty="0"/>
              <a:t>flutter</a:t>
            </a:r>
          </a:p>
        </p:txBody>
      </p:sp>
      <p:pic>
        <p:nvPicPr>
          <p:cNvPr id="28676"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512" y="-27384"/>
            <a:ext cx="8568951" cy="240606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8677"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 y="3645024"/>
            <a:ext cx="8748463" cy="19446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Rectangle 2"/>
          <p:cNvSpPr/>
          <p:nvPr/>
        </p:nvSpPr>
        <p:spPr>
          <a:xfrm>
            <a:off x="3491880" y="5460326"/>
            <a:ext cx="2952328" cy="1138773"/>
          </a:xfrm>
          <a:prstGeom prst="rect">
            <a:avLst/>
          </a:prstGeom>
        </p:spPr>
        <p:txBody>
          <a:bodyPr wrap="square">
            <a:spAutoFit/>
          </a:bodyPr>
          <a:lstStyle/>
          <a:p>
            <a:r>
              <a:rPr lang="en-US" sz="3200" dirty="0"/>
              <a:t>Atrial fibrillation </a:t>
            </a:r>
            <a:endParaRPr lang="en-US" sz="3200" dirty="0" smtClean="0"/>
          </a:p>
          <a:p>
            <a:endParaRPr lang="en-US" dirty="0"/>
          </a:p>
          <a:p>
            <a:endParaRPr lang="en-US" dirty="0"/>
          </a:p>
        </p:txBody>
      </p:sp>
    </p:spTree>
    <p:extLst>
      <p:ext uri="{BB962C8B-B14F-4D97-AF65-F5344CB8AC3E}">
        <p14:creationId xmlns:p14="http://schemas.microsoft.com/office/powerpoint/2010/main" val="218292519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000" y="1866900"/>
            <a:ext cx="7620000" cy="3124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25198476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tx2"/>
          </a:solidFill>
        </p:spPr>
        <p:txBody>
          <a:bodyPr/>
          <a:lstStyle/>
          <a:p>
            <a:r>
              <a:rPr lang="en-US" b="1" dirty="0" smtClean="0">
                <a:solidFill>
                  <a:srgbClr val="FF0000"/>
                </a:solidFill>
              </a:rPr>
              <a:t>Arrhythmia</a:t>
            </a:r>
            <a:endParaRPr lang="ar-EG" dirty="0"/>
          </a:p>
        </p:txBody>
      </p:sp>
      <p:sp>
        <p:nvSpPr>
          <p:cNvPr id="3" name="Content Placeholder 2"/>
          <p:cNvSpPr>
            <a:spLocks noGrp="1"/>
          </p:cNvSpPr>
          <p:nvPr>
            <p:ph idx="1"/>
          </p:nvPr>
        </p:nvSpPr>
        <p:spPr/>
        <p:txBody>
          <a:bodyPr>
            <a:normAutofit fontScale="85000" lnSpcReduction="10000"/>
          </a:bodyPr>
          <a:lstStyle/>
          <a:p>
            <a:pPr algn="just">
              <a:buFont typeface="Wingdings" pitchFamily="2" charset="2"/>
              <a:buChar char="ü"/>
            </a:pPr>
            <a:r>
              <a:rPr lang="en-US" b="1" dirty="0" smtClean="0">
                <a:solidFill>
                  <a:srgbClr val="00B0F0"/>
                </a:solidFill>
              </a:rPr>
              <a:t>Premature ventricular contraction</a:t>
            </a:r>
            <a:r>
              <a:rPr lang="en-US" b="1" dirty="0" smtClean="0"/>
              <a:t>:</a:t>
            </a:r>
            <a:r>
              <a:rPr lang="en-US" dirty="0" smtClean="0"/>
              <a:t> Contraction of the ventricles, that occurs earlier than usual because of abnormal electrical activity of the ventricles. The premature contraction is followed by a pause; the contraction following the pause is usually more forceful than normal. These more forceful contractions are frequently perceived as </a:t>
            </a:r>
            <a:r>
              <a:rPr lang="en-US" dirty="0" smtClean="0">
                <a:hlinkClick r:id="rId2"/>
              </a:rPr>
              <a:t>palpitations</a:t>
            </a:r>
            <a:r>
              <a:rPr lang="en-US" dirty="0" smtClean="0"/>
              <a:t>.</a:t>
            </a:r>
          </a:p>
          <a:p>
            <a:r>
              <a:rPr lang="en-US" dirty="0" smtClean="0">
                <a:solidFill>
                  <a:srgbClr val="00B0F0"/>
                </a:solidFill>
                <a:hlinkClick r:id="rId3"/>
              </a:rPr>
              <a:t>http://www.cardiachealth.org/premature-atrial-contractions-pacs</a:t>
            </a:r>
            <a:endParaRPr lang="en-US" dirty="0" smtClean="0">
              <a:solidFill>
                <a:srgbClr val="00B0F0"/>
              </a:solidFill>
            </a:endParaRPr>
          </a:p>
          <a:p>
            <a:r>
              <a:rPr lang="en-US" dirty="0">
                <a:solidFill>
                  <a:srgbClr val="00B0F0"/>
                </a:solidFill>
              </a:rPr>
              <a:t>https://www.youtube.com/watch?v=yIlwHtDszf0&amp;list=PLhSuwhfEcqes7ABCcafdt2LhyoY0hdm0p</a:t>
            </a:r>
            <a:endParaRPr lang="ar-EG" dirty="0">
              <a:solidFill>
                <a:srgbClr val="00B0F0"/>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tx2"/>
          </a:solidFill>
        </p:spPr>
        <p:txBody>
          <a:bodyPr/>
          <a:lstStyle/>
          <a:p>
            <a:r>
              <a:rPr lang="en-US" b="1" dirty="0" smtClean="0">
                <a:solidFill>
                  <a:srgbClr val="FF0000"/>
                </a:solidFill>
              </a:rPr>
              <a:t>Objectives of the Lecture</a:t>
            </a:r>
            <a:endParaRPr lang="ar-SA" dirty="0">
              <a:solidFill>
                <a:srgbClr val="FF0000"/>
              </a:solidFill>
            </a:endParaRPr>
          </a:p>
        </p:txBody>
      </p:sp>
      <p:sp>
        <p:nvSpPr>
          <p:cNvPr id="3" name="Content Placeholder 2"/>
          <p:cNvSpPr>
            <a:spLocks noGrp="1"/>
          </p:cNvSpPr>
          <p:nvPr>
            <p:ph idx="1"/>
          </p:nvPr>
        </p:nvSpPr>
        <p:spPr/>
        <p:txBody>
          <a:bodyPr>
            <a:normAutofit fontScale="85000" lnSpcReduction="10000"/>
          </a:bodyPr>
          <a:lstStyle/>
          <a:p>
            <a:pPr algn="l" rtl="0"/>
            <a:r>
              <a:rPr lang="en-US" b="1" dirty="0" smtClean="0">
                <a:solidFill>
                  <a:srgbClr val="FF0000"/>
                </a:solidFill>
              </a:rPr>
              <a:t>The student at the end of this lecture will be able</a:t>
            </a:r>
            <a:endParaRPr lang="en-US" sz="2800" dirty="0" smtClean="0"/>
          </a:p>
          <a:p>
            <a:pPr algn="l" rtl="0">
              <a:buFont typeface="Wingdings" pitchFamily="2" charset="2"/>
              <a:buChar char="Ø"/>
            </a:pPr>
            <a:r>
              <a:rPr lang="en-US" b="1" dirty="0" smtClean="0"/>
              <a:t>To define </a:t>
            </a:r>
            <a:r>
              <a:rPr lang="en-US" sz="2800" b="1" dirty="0" smtClean="0"/>
              <a:t>Ischemic heart disease</a:t>
            </a:r>
            <a:r>
              <a:rPr lang="en-US" sz="2800" dirty="0" smtClean="0"/>
              <a:t> (IHD</a:t>
            </a:r>
            <a:r>
              <a:rPr lang="en-US" b="1" dirty="0" smtClean="0"/>
              <a:t>)&amp; identify associated </a:t>
            </a:r>
            <a:r>
              <a:rPr lang="en-GB" b="1" dirty="0" smtClean="0"/>
              <a:t>risk factors according to scientific rational </a:t>
            </a:r>
          </a:p>
          <a:p>
            <a:pPr algn="l" rtl="0">
              <a:buFont typeface="Wingdings" pitchFamily="2" charset="2"/>
              <a:buChar char="Ø"/>
            </a:pPr>
            <a:r>
              <a:rPr lang="en-GB" b="1" dirty="0" smtClean="0"/>
              <a:t>To </a:t>
            </a:r>
            <a:r>
              <a:rPr lang="en-US" b="1" dirty="0" smtClean="0"/>
              <a:t>describe its causes &amp;pathogenesis.</a:t>
            </a:r>
          </a:p>
          <a:p>
            <a:pPr algn="l" rtl="0">
              <a:buFont typeface="Wingdings" pitchFamily="2" charset="2"/>
              <a:buChar char="Ø"/>
            </a:pPr>
            <a:r>
              <a:rPr lang="en-US" b="1" dirty="0" smtClean="0"/>
              <a:t>To differentiate between  angina &amp;AMI .</a:t>
            </a:r>
          </a:p>
          <a:p>
            <a:pPr algn="l" rtl="0">
              <a:buFont typeface="Wingdings" pitchFamily="2" charset="2"/>
              <a:buChar char="Ø"/>
            </a:pPr>
            <a:r>
              <a:rPr lang="en-US" b="1" dirty="0" smtClean="0"/>
              <a:t>To explain sign &amp; symptoms associated with IHD</a:t>
            </a:r>
          </a:p>
          <a:p>
            <a:pPr algn="l" rtl="0">
              <a:buFont typeface="Wingdings" pitchFamily="2" charset="2"/>
              <a:buChar char="Ø"/>
            </a:pPr>
            <a:r>
              <a:rPr lang="en-US" b="1" dirty="0" smtClean="0"/>
              <a:t> </a:t>
            </a:r>
            <a:r>
              <a:rPr lang="en-GB" b="1" dirty="0" smtClean="0"/>
              <a:t>to diagnose IHD</a:t>
            </a:r>
            <a:r>
              <a:rPr lang="en-US" b="1" dirty="0" smtClean="0"/>
              <a:t> according to scientific base.</a:t>
            </a:r>
            <a:endParaRPr lang="en-GB" b="1" dirty="0" smtClean="0"/>
          </a:p>
          <a:p>
            <a:pPr algn="l" rtl="0">
              <a:buFont typeface="Wingdings" pitchFamily="2" charset="2"/>
              <a:buChar char="Ø"/>
            </a:pPr>
            <a:r>
              <a:rPr lang="en-US" b="1" dirty="0" smtClean="0"/>
              <a:t>To  describe </a:t>
            </a:r>
            <a:r>
              <a:rPr lang="en-GB" b="1" dirty="0" smtClean="0"/>
              <a:t>the strategies of </a:t>
            </a:r>
            <a:r>
              <a:rPr lang="en-US" b="1" dirty="0" smtClean="0"/>
              <a:t>management in patient with IHD according to scientific protocol.</a:t>
            </a:r>
            <a:endParaRPr lang="en-GB" b="1" dirty="0" smtClean="0"/>
          </a:p>
          <a:p>
            <a:pPr algn="l" rtl="0"/>
            <a:endParaRPr lang="en-US" b="1" dirty="0" smtClean="0"/>
          </a:p>
          <a:p>
            <a:pPr algn="l" rtl="0"/>
            <a:endParaRPr lang="ar-SA" dirty="0"/>
          </a:p>
        </p:txBody>
      </p:sp>
    </p:spTree>
    <p:extLst>
      <p:ext uri="{BB962C8B-B14F-4D97-AF65-F5344CB8AC3E}">
        <p14:creationId xmlns:p14="http://schemas.microsoft.com/office/powerpoint/2010/main" val="154764764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solidFill>
            <a:schemeClr val="tx2"/>
          </a:solidFill>
        </p:spPr>
        <p:txBody>
          <a:bodyPr/>
          <a:lstStyle/>
          <a:p>
            <a:pPr eaLnBrk="1" hangingPunct="1"/>
            <a:r>
              <a:rPr lang="en-US" b="1" dirty="0" smtClean="0">
                <a:solidFill>
                  <a:srgbClr val="FF0000"/>
                </a:solidFill>
              </a:rPr>
              <a:t>Heart Failure</a:t>
            </a:r>
          </a:p>
        </p:txBody>
      </p:sp>
      <p:sp>
        <p:nvSpPr>
          <p:cNvPr id="98307" name="Rectangle 3"/>
          <p:cNvSpPr>
            <a:spLocks noGrp="1" noChangeArrowheads="1"/>
          </p:cNvSpPr>
          <p:nvPr>
            <p:ph type="body" idx="1"/>
          </p:nvPr>
        </p:nvSpPr>
        <p:spPr/>
        <p:txBody>
          <a:bodyPr/>
          <a:lstStyle/>
          <a:p>
            <a:pPr>
              <a:lnSpc>
                <a:spcPct val="90000"/>
              </a:lnSpc>
            </a:pPr>
            <a:r>
              <a:rPr lang="en-US" sz="2800" dirty="0" smtClean="0"/>
              <a:t>Heart unable to pump sufficient blood to meet metabolic needs of body</a:t>
            </a:r>
          </a:p>
          <a:p>
            <a:pPr eaLnBrk="1" hangingPunct="1">
              <a:lnSpc>
                <a:spcPct val="80000"/>
              </a:lnSpc>
            </a:pPr>
            <a:r>
              <a:rPr lang="en-US" sz="2800" dirty="0" smtClean="0"/>
              <a:t>Endpoint for</a:t>
            </a:r>
          </a:p>
          <a:p>
            <a:pPr lvl="1" eaLnBrk="1" hangingPunct="1">
              <a:lnSpc>
                <a:spcPct val="80000"/>
              </a:lnSpc>
            </a:pPr>
            <a:r>
              <a:rPr lang="en-US" sz="2400" dirty="0" smtClean="0"/>
              <a:t>coronary atherosclerosis(most common cause)</a:t>
            </a:r>
          </a:p>
          <a:p>
            <a:pPr lvl="1" eaLnBrk="1" hangingPunct="1">
              <a:lnSpc>
                <a:spcPct val="80000"/>
              </a:lnSpc>
            </a:pPr>
            <a:r>
              <a:rPr lang="en-US" sz="2400" dirty="0" smtClean="0"/>
              <a:t>HTN</a:t>
            </a:r>
          </a:p>
          <a:p>
            <a:pPr lvl="1" eaLnBrk="1" hangingPunct="1">
              <a:lnSpc>
                <a:spcPct val="80000"/>
              </a:lnSpc>
            </a:pPr>
            <a:r>
              <a:rPr lang="en-US" sz="2400" dirty="0" smtClean="0"/>
              <a:t>valve disease</a:t>
            </a:r>
          </a:p>
          <a:p>
            <a:pPr lvl="1" eaLnBrk="1" hangingPunct="1">
              <a:lnSpc>
                <a:spcPct val="80000"/>
              </a:lnSpc>
            </a:pPr>
            <a:r>
              <a:rPr lang="en-US" sz="2400" dirty="0" err="1" smtClean="0"/>
              <a:t>cardiomyopathy</a:t>
            </a:r>
            <a:endParaRPr lang="en-US" sz="2400" dirty="0" smtClean="0"/>
          </a:p>
          <a:p>
            <a:pPr lvl="1" eaLnBrk="1" hangingPunct="1">
              <a:lnSpc>
                <a:spcPct val="80000"/>
              </a:lnSpc>
            </a:pPr>
            <a:r>
              <a:rPr lang="en-US" sz="2400" dirty="0" smtClean="0"/>
              <a:t>congenital cardiac malformation</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830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8307">
                                            <p:txEl>
                                              <p:pRg st="1" end="1"/>
                                            </p:txEl>
                                          </p:spTgt>
                                        </p:tgtEl>
                                        <p:attrNameLst>
                                          <p:attrName>style.visibility</p:attrName>
                                        </p:attrNameLst>
                                      </p:cBhvr>
                                      <p:to>
                                        <p:strVal val="visible"/>
                                      </p:to>
                                    </p:set>
                                  </p:childTnLst>
                                </p:cTn>
                              </p:par>
                            </p:childTnLst>
                          </p:cTn>
                        </p:par>
                        <p:par>
                          <p:cTn id="11" fill="hold" nodeType="afterGroup">
                            <p:stCondLst>
                              <p:cond delay="0"/>
                            </p:stCondLst>
                            <p:childTnLst>
                              <p:par>
                                <p:cTn id="12" presetID="1" presetClass="entr" presetSubtype="0" fill="hold" grpId="0" nodeType="afterEffect">
                                  <p:stCondLst>
                                    <p:cond delay="0"/>
                                  </p:stCondLst>
                                  <p:childTnLst>
                                    <p:set>
                                      <p:cBhvr>
                                        <p:cTn id="13" dur="1" fill="hold">
                                          <p:stCondLst>
                                            <p:cond delay="0"/>
                                          </p:stCondLst>
                                        </p:cTn>
                                        <p:tgtEl>
                                          <p:spTgt spid="98307">
                                            <p:txEl>
                                              <p:pRg st="2" end="2"/>
                                            </p:txEl>
                                          </p:spTgt>
                                        </p:tgtEl>
                                        <p:attrNameLst>
                                          <p:attrName>style.visibility</p:attrName>
                                        </p:attrNameLst>
                                      </p:cBhvr>
                                      <p:to>
                                        <p:strVal val="visible"/>
                                      </p:to>
                                    </p:set>
                                  </p:childTnLst>
                                </p:cTn>
                              </p:par>
                            </p:childTnLst>
                          </p:cTn>
                        </p:par>
                        <p:par>
                          <p:cTn id="14" fill="hold" nodeType="afterGroup">
                            <p:stCondLst>
                              <p:cond delay="0"/>
                            </p:stCondLst>
                            <p:childTnLst>
                              <p:par>
                                <p:cTn id="15" presetID="1" presetClass="entr" presetSubtype="0" fill="hold" grpId="0" nodeType="afterEffect">
                                  <p:stCondLst>
                                    <p:cond delay="0"/>
                                  </p:stCondLst>
                                  <p:childTnLst>
                                    <p:set>
                                      <p:cBhvr>
                                        <p:cTn id="16" dur="1" fill="hold">
                                          <p:stCondLst>
                                            <p:cond delay="0"/>
                                          </p:stCondLst>
                                        </p:cTn>
                                        <p:tgtEl>
                                          <p:spTgt spid="98307">
                                            <p:txEl>
                                              <p:pRg st="3" end="3"/>
                                            </p:txEl>
                                          </p:spTgt>
                                        </p:tgtEl>
                                        <p:attrNameLst>
                                          <p:attrName>style.visibility</p:attrName>
                                        </p:attrNameLst>
                                      </p:cBhvr>
                                      <p:to>
                                        <p:strVal val="visible"/>
                                      </p:to>
                                    </p:set>
                                  </p:childTnLst>
                                </p:cTn>
                              </p:par>
                            </p:childTnLst>
                          </p:cTn>
                        </p:par>
                        <p:par>
                          <p:cTn id="17" fill="hold" nodeType="afterGroup">
                            <p:stCondLst>
                              <p:cond delay="0"/>
                            </p:stCondLst>
                            <p:childTnLst>
                              <p:par>
                                <p:cTn id="18" presetID="1" presetClass="entr" presetSubtype="0" fill="hold" grpId="0" nodeType="afterEffect">
                                  <p:stCondLst>
                                    <p:cond delay="0"/>
                                  </p:stCondLst>
                                  <p:childTnLst>
                                    <p:set>
                                      <p:cBhvr>
                                        <p:cTn id="19" dur="1" fill="hold">
                                          <p:stCondLst>
                                            <p:cond delay="0"/>
                                          </p:stCondLst>
                                        </p:cTn>
                                        <p:tgtEl>
                                          <p:spTgt spid="98307">
                                            <p:txEl>
                                              <p:pRg st="4" end="4"/>
                                            </p:txEl>
                                          </p:spTgt>
                                        </p:tgtEl>
                                        <p:attrNameLst>
                                          <p:attrName>style.visibility</p:attrName>
                                        </p:attrNameLst>
                                      </p:cBhvr>
                                      <p:to>
                                        <p:strVal val="visible"/>
                                      </p:to>
                                    </p:set>
                                  </p:childTnLst>
                                </p:cTn>
                              </p:par>
                            </p:childTnLst>
                          </p:cTn>
                        </p:par>
                        <p:par>
                          <p:cTn id="20" fill="hold" nodeType="afterGroup">
                            <p:stCondLst>
                              <p:cond delay="0"/>
                            </p:stCondLst>
                            <p:childTnLst>
                              <p:par>
                                <p:cTn id="21" presetID="1" presetClass="entr" presetSubtype="0" fill="hold" grpId="0" nodeType="afterEffect">
                                  <p:stCondLst>
                                    <p:cond delay="0"/>
                                  </p:stCondLst>
                                  <p:childTnLst>
                                    <p:set>
                                      <p:cBhvr>
                                        <p:cTn id="22" dur="1" fill="hold">
                                          <p:stCondLst>
                                            <p:cond delay="0"/>
                                          </p:stCondLst>
                                        </p:cTn>
                                        <p:tgtEl>
                                          <p:spTgt spid="98307">
                                            <p:txEl>
                                              <p:pRg st="5" end="5"/>
                                            </p:txEl>
                                          </p:spTgt>
                                        </p:tgtEl>
                                        <p:attrNameLst>
                                          <p:attrName>style.visibility</p:attrName>
                                        </p:attrNameLst>
                                      </p:cBhvr>
                                      <p:to>
                                        <p:strVal val="visible"/>
                                      </p:to>
                                    </p:set>
                                  </p:childTnLst>
                                </p:cTn>
                              </p:par>
                            </p:childTnLst>
                          </p:cTn>
                        </p:par>
                        <p:par>
                          <p:cTn id="23" fill="hold" nodeType="afterGroup">
                            <p:stCondLst>
                              <p:cond delay="0"/>
                            </p:stCondLst>
                            <p:childTnLst>
                              <p:par>
                                <p:cTn id="24" presetID="1" presetClass="entr" presetSubtype="0" fill="hold" grpId="0" nodeType="afterEffect">
                                  <p:stCondLst>
                                    <p:cond delay="0"/>
                                  </p:stCondLst>
                                  <p:childTnLst>
                                    <p:set>
                                      <p:cBhvr>
                                        <p:cTn id="25" dur="1" fill="hold">
                                          <p:stCondLst>
                                            <p:cond delay="0"/>
                                          </p:stCondLst>
                                        </p:cTn>
                                        <p:tgtEl>
                                          <p:spTgt spid="98307">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8307"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5" name="Rectangle 3"/>
          <p:cNvSpPr>
            <a:spLocks noGrp="1" noChangeArrowheads="1"/>
          </p:cNvSpPr>
          <p:nvPr>
            <p:ph type="body" idx="1"/>
          </p:nvPr>
        </p:nvSpPr>
        <p:spPr>
          <a:xfrm>
            <a:off x="457200" y="1143000"/>
            <a:ext cx="8229600" cy="4983163"/>
          </a:xfrm>
        </p:spPr>
        <p:txBody>
          <a:bodyPr>
            <a:normAutofit/>
          </a:bodyPr>
          <a:lstStyle/>
          <a:p>
            <a:pPr algn="just" eaLnBrk="1" hangingPunct="1">
              <a:lnSpc>
                <a:spcPct val="90000"/>
              </a:lnSpc>
              <a:buFont typeface="Wingdings" pitchFamily="2" charset="2"/>
              <a:buChar char="ü"/>
            </a:pPr>
            <a:r>
              <a:rPr lang="en-US" dirty="0" smtClean="0"/>
              <a:t>In LT ventricular failure, low CO causes systemic </a:t>
            </a:r>
            <a:r>
              <a:rPr lang="en-US" dirty="0" err="1" smtClean="0"/>
              <a:t>hypoperfusion</a:t>
            </a:r>
            <a:r>
              <a:rPr lang="en-US" dirty="0" smtClean="0"/>
              <a:t> &amp; </a:t>
            </a:r>
            <a:r>
              <a:rPr lang="en-US" dirty="0" smtClean="0">
                <a:solidFill>
                  <a:srgbClr val="0070C0"/>
                </a:solidFill>
              </a:rPr>
              <a:t>pulmonary venous congestion</a:t>
            </a:r>
          </a:p>
          <a:p>
            <a:pPr algn="just" eaLnBrk="1" hangingPunct="1">
              <a:lnSpc>
                <a:spcPct val="90000"/>
              </a:lnSpc>
              <a:buNone/>
            </a:pPr>
            <a:endParaRPr lang="en-US" dirty="0" smtClean="0"/>
          </a:p>
          <a:p>
            <a:pPr algn="just" eaLnBrk="1" hangingPunct="1">
              <a:lnSpc>
                <a:spcPct val="90000"/>
              </a:lnSpc>
              <a:buFont typeface="Wingdings" pitchFamily="2" charset="2"/>
              <a:buChar char="ü"/>
            </a:pPr>
            <a:r>
              <a:rPr lang="en-US" dirty="0" smtClean="0"/>
              <a:t>RT ventricular failure causes </a:t>
            </a:r>
            <a:r>
              <a:rPr lang="en-US" dirty="0" smtClean="0">
                <a:solidFill>
                  <a:srgbClr val="0070C0"/>
                </a:solidFill>
              </a:rPr>
              <a:t>systemic venous congestion</a:t>
            </a:r>
          </a:p>
        </p:txBody>
      </p:sp>
      <p:sp>
        <p:nvSpPr>
          <p:cNvPr id="3" name="Rectangle 2"/>
          <p:cNvSpPr/>
          <p:nvPr/>
        </p:nvSpPr>
        <p:spPr>
          <a:xfrm>
            <a:off x="381000" y="381000"/>
            <a:ext cx="7924800" cy="584775"/>
          </a:xfrm>
          <a:prstGeom prst="rect">
            <a:avLst/>
          </a:prstGeom>
          <a:solidFill>
            <a:schemeClr val="tx2"/>
          </a:solidFill>
        </p:spPr>
        <p:txBody>
          <a:bodyPr wrap="square">
            <a:spAutoFit/>
          </a:bodyPr>
          <a:lstStyle/>
          <a:p>
            <a:pPr algn="ctr"/>
            <a:r>
              <a:rPr lang="en-US" sz="3200" b="1" dirty="0" smtClean="0">
                <a:solidFill>
                  <a:srgbClr val="FF0000"/>
                </a:solidFill>
              </a:rPr>
              <a:t>Heart Failure(CHF</a:t>
            </a:r>
            <a:r>
              <a:rPr lang="en-US" b="1" dirty="0" smtClean="0">
                <a:solidFill>
                  <a:srgbClr val="FF0000"/>
                </a:solidFill>
              </a:rPr>
              <a:t>)</a:t>
            </a:r>
            <a:endParaRPr lang="ar-SA"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0355">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0355">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0355"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a:solidFill>
            <a:schemeClr val="tx2"/>
          </a:solidFill>
        </p:spPr>
        <p:txBody>
          <a:bodyPr/>
          <a:lstStyle/>
          <a:p>
            <a:pPr eaLnBrk="1" hangingPunct="1"/>
            <a:r>
              <a:rPr lang="en-US" b="1" dirty="0" smtClean="0">
                <a:solidFill>
                  <a:srgbClr val="FF0000"/>
                </a:solidFill>
              </a:rPr>
              <a:t>Cardiac Arrest</a:t>
            </a:r>
          </a:p>
        </p:txBody>
      </p:sp>
      <p:sp>
        <p:nvSpPr>
          <p:cNvPr id="39939" name="Rectangle 3"/>
          <p:cNvSpPr>
            <a:spLocks noGrp="1" noChangeArrowheads="1"/>
          </p:cNvSpPr>
          <p:nvPr>
            <p:ph type="body" idx="1"/>
          </p:nvPr>
        </p:nvSpPr>
        <p:spPr/>
        <p:txBody>
          <a:bodyPr>
            <a:normAutofit fontScale="92500" lnSpcReduction="10000"/>
          </a:bodyPr>
          <a:lstStyle/>
          <a:p>
            <a:pPr eaLnBrk="1" hangingPunct="1">
              <a:lnSpc>
                <a:spcPct val="90000"/>
              </a:lnSpc>
            </a:pPr>
            <a:r>
              <a:rPr lang="en-US" dirty="0" smtClean="0">
                <a:solidFill>
                  <a:srgbClr val="0070C0"/>
                </a:solidFill>
              </a:rPr>
              <a:t>Cessation of all activity in the heart</a:t>
            </a:r>
          </a:p>
          <a:p>
            <a:pPr eaLnBrk="1" hangingPunct="1">
              <a:lnSpc>
                <a:spcPct val="90000"/>
              </a:lnSpc>
            </a:pPr>
            <a:r>
              <a:rPr lang="en-US" dirty="0" smtClean="0"/>
              <a:t>No conduction of impulses (flat line)</a:t>
            </a:r>
          </a:p>
          <a:p>
            <a:pPr eaLnBrk="1" hangingPunct="1">
              <a:lnSpc>
                <a:spcPct val="90000"/>
              </a:lnSpc>
            </a:pPr>
            <a:r>
              <a:rPr lang="en-US" dirty="0" smtClean="0"/>
              <a:t>May occur :</a:t>
            </a:r>
          </a:p>
          <a:p>
            <a:pPr lvl="1">
              <a:lnSpc>
                <a:spcPct val="90000"/>
              </a:lnSpc>
            </a:pPr>
            <a:r>
              <a:rPr lang="en-US" dirty="0" smtClean="0"/>
              <a:t>Arrhythmia </a:t>
            </a:r>
            <a:r>
              <a:rPr lang="en-US" dirty="0" smtClean="0">
                <a:sym typeface="Wingdings" pitchFamily="2" charset="2"/>
              </a:rPr>
              <a:t> Ventricular fibrillation</a:t>
            </a:r>
            <a:endParaRPr lang="en-US" dirty="0" smtClean="0"/>
          </a:p>
          <a:p>
            <a:pPr lvl="1" eaLnBrk="1" hangingPunct="1">
              <a:lnSpc>
                <a:spcPct val="90000"/>
              </a:lnSpc>
            </a:pPr>
            <a:r>
              <a:rPr lang="en-US" dirty="0" smtClean="0"/>
              <a:t>Excessive </a:t>
            </a:r>
            <a:r>
              <a:rPr lang="en-US" dirty="0" err="1" smtClean="0"/>
              <a:t>vagal</a:t>
            </a:r>
            <a:r>
              <a:rPr lang="en-US" dirty="0" smtClean="0"/>
              <a:t> nerve stimulation (decreases heart)</a:t>
            </a:r>
          </a:p>
          <a:p>
            <a:pPr lvl="1" eaLnBrk="1" hangingPunct="1">
              <a:lnSpc>
                <a:spcPct val="90000"/>
              </a:lnSpc>
            </a:pPr>
            <a:r>
              <a:rPr lang="en-US" dirty="0" smtClean="0"/>
              <a:t>Drug toxicity</a:t>
            </a:r>
          </a:p>
          <a:p>
            <a:pPr lvl="1" eaLnBrk="1" hangingPunct="1">
              <a:lnSpc>
                <a:spcPct val="90000"/>
              </a:lnSpc>
            </a:pPr>
            <a:r>
              <a:rPr lang="en-US" dirty="0" smtClean="0"/>
              <a:t>Insufficient oxygen to maintain heart tissue</a:t>
            </a:r>
          </a:p>
          <a:p>
            <a:pPr lvl="1">
              <a:lnSpc>
                <a:spcPct val="90000"/>
              </a:lnSpc>
            </a:pPr>
            <a:r>
              <a:rPr lang="en-US" dirty="0" smtClean="0"/>
              <a:t>Massive Acute infarct</a:t>
            </a:r>
          </a:p>
          <a:p>
            <a:pPr eaLnBrk="1" hangingPunct="1">
              <a:lnSpc>
                <a:spcPct val="90000"/>
              </a:lnSpc>
            </a:pPr>
            <a:r>
              <a:rPr lang="en-US" b="1" dirty="0" smtClean="0">
                <a:solidFill>
                  <a:srgbClr val="0070C0"/>
                </a:solidFill>
              </a:rPr>
              <a:t>Blood flow to heart and brain must be maintained to resuscitate</a:t>
            </a:r>
          </a:p>
          <a:p>
            <a:pPr eaLnBrk="1" hangingPunct="1">
              <a:lnSpc>
                <a:spcPct val="90000"/>
              </a:lnSpc>
              <a:buFontTx/>
              <a:buNone/>
            </a:pPr>
            <a:endParaRPr lang="en-US" dirty="0" smtClean="0"/>
          </a:p>
        </p:txBody>
      </p:sp>
    </p:spTree>
    <p:extLst>
      <p:ext uri="{BB962C8B-B14F-4D97-AF65-F5344CB8AC3E}">
        <p14:creationId xmlns:p14="http://schemas.microsoft.com/office/powerpoint/2010/main" val="224049812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1066800" y="266700"/>
            <a:ext cx="7086600" cy="1104900"/>
          </a:xfrm>
          <a:solidFill>
            <a:schemeClr val="tx2"/>
          </a:solidFill>
          <a:ln/>
        </p:spPr>
        <p:txBody>
          <a:bodyPr lIns="92075" tIns="46038" rIns="92075" bIns="46038" anchor="b">
            <a:normAutofit fontScale="90000"/>
          </a:bodyPr>
          <a:lstStyle/>
          <a:p>
            <a:r>
              <a:rPr lang="en-US" sz="3600" b="1" dirty="0">
                <a:solidFill>
                  <a:srgbClr val="FF0000"/>
                </a:solidFill>
              </a:rPr>
              <a:t>Risk Factors for</a:t>
            </a:r>
            <a:br>
              <a:rPr lang="en-US" sz="3600" b="1" dirty="0">
                <a:solidFill>
                  <a:srgbClr val="FF0000"/>
                </a:solidFill>
              </a:rPr>
            </a:br>
            <a:r>
              <a:rPr lang="en-US" sz="3600" b="1" dirty="0" smtClean="0">
                <a:solidFill>
                  <a:srgbClr val="FF0000"/>
                </a:solidFill>
              </a:rPr>
              <a:t>Ischemic Heart </a:t>
            </a:r>
            <a:r>
              <a:rPr lang="en-US" sz="3600" b="1" dirty="0">
                <a:solidFill>
                  <a:srgbClr val="FF0000"/>
                </a:solidFill>
              </a:rPr>
              <a:t>Disease</a:t>
            </a:r>
          </a:p>
        </p:txBody>
      </p:sp>
      <p:sp>
        <p:nvSpPr>
          <p:cNvPr id="9219" name="Rectangle 3"/>
          <p:cNvSpPr>
            <a:spLocks noGrp="1" noChangeArrowheads="1"/>
          </p:cNvSpPr>
          <p:nvPr>
            <p:ph idx="1"/>
          </p:nvPr>
        </p:nvSpPr>
        <p:spPr>
          <a:xfrm>
            <a:off x="533400" y="1524000"/>
            <a:ext cx="8229600" cy="4953000"/>
          </a:xfrm>
          <a:noFill/>
          <a:ln/>
        </p:spPr>
        <p:txBody>
          <a:bodyPr lIns="92075" tIns="46038" rIns="92075" bIns="46038"/>
          <a:lstStyle/>
          <a:p>
            <a:pPr algn="l" rtl="0"/>
            <a:r>
              <a:rPr lang="en-US" sz="3600" b="1" dirty="0">
                <a:solidFill>
                  <a:srgbClr val="0070C0"/>
                </a:solidFill>
              </a:rPr>
              <a:t>Age:</a:t>
            </a:r>
            <a:endParaRPr lang="en-US" b="1" dirty="0">
              <a:solidFill>
                <a:srgbClr val="0070C0"/>
              </a:solidFill>
            </a:endParaRPr>
          </a:p>
          <a:p>
            <a:pPr lvl="1" algn="just" rtl="0"/>
            <a:r>
              <a:rPr lang="en-US" dirty="0"/>
              <a:t>Male &gt; 45 years</a:t>
            </a:r>
          </a:p>
          <a:p>
            <a:pPr lvl="1" algn="just" rtl="0"/>
            <a:r>
              <a:rPr lang="en-US" dirty="0"/>
              <a:t>Female &gt; 55 years or premature menopause without estrogen replacement therapy</a:t>
            </a:r>
          </a:p>
          <a:p>
            <a:pPr algn="l" rtl="0"/>
            <a:r>
              <a:rPr lang="en-US" b="1" dirty="0">
                <a:solidFill>
                  <a:srgbClr val="0070C0"/>
                </a:solidFill>
              </a:rPr>
              <a:t>Family </a:t>
            </a:r>
            <a:r>
              <a:rPr lang="en-US" b="1" dirty="0" smtClean="0">
                <a:solidFill>
                  <a:srgbClr val="0070C0"/>
                </a:solidFill>
              </a:rPr>
              <a:t>History</a:t>
            </a:r>
          </a:p>
          <a:p>
            <a:pPr algn="l" rtl="0"/>
            <a:r>
              <a:rPr lang="en-US" sz="2800" b="1" dirty="0" smtClean="0">
                <a:solidFill>
                  <a:srgbClr val="0070C0"/>
                </a:solidFill>
              </a:rPr>
              <a:t>Sex</a:t>
            </a:r>
          </a:p>
          <a:p>
            <a:pPr lvl="1" algn="l" rtl="0"/>
            <a:r>
              <a:rPr lang="en-US" dirty="0" smtClean="0"/>
              <a:t>    male&gt; female</a:t>
            </a:r>
            <a:endParaRPr lang="en-US" dirty="0"/>
          </a:p>
        </p:txBody>
      </p:sp>
    </p:spTree>
  </p:cSld>
  <p:clrMapOvr>
    <a:masterClrMapping/>
  </p:clrMapOvr>
  <p:transition>
    <p:blinds/>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9219">
                                            <p:txEl>
                                              <p:pRg st="0" end="0"/>
                                            </p:txEl>
                                          </p:spTgt>
                                        </p:tgtEl>
                                        <p:attrNameLst>
                                          <p:attrName>style.visibility</p:attrName>
                                        </p:attrNameLst>
                                      </p:cBhvr>
                                      <p:to>
                                        <p:strVal val="visible"/>
                                      </p:to>
                                    </p:set>
                                    <p:anim calcmode="lin" valueType="num">
                                      <p:cBhvr additive="base">
                                        <p:cTn id="7" dur="500" fill="hold"/>
                                        <p:tgtEl>
                                          <p:spTgt spid="9219">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9219">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9219">
                                            <p:txEl>
                                              <p:pRg st="1" end="1"/>
                                            </p:txEl>
                                          </p:spTgt>
                                        </p:tgtEl>
                                        <p:attrNameLst>
                                          <p:attrName>style.visibility</p:attrName>
                                        </p:attrNameLst>
                                      </p:cBhvr>
                                      <p:to>
                                        <p:strVal val="visible"/>
                                      </p:to>
                                    </p:set>
                                    <p:anim calcmode="lin" valueType="num">
                                      <p:cBhvr additive="base">
                                        <p:cTn id="11" dur="500" fill="hold"/>
                                        <p:tgtEl>
                                          <p:spTgt spid="9219">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9219">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9219">
                                            <p:txEl>
                                              <p:pRg st="2" end="2"/>
                                            </p:txEl>
                                          </p:spTgt>
                                        </p:tgtEl>
                                        <p:attrNameLst>
                                          <p:attrName>style.visibility</p:attrName>
                                        </p:attrNameLst>
                                      </p:cBhvr>
                                      <p:to>
                                        <p:strVal val="visible"/>
                                      </p:to>
                                    </p:set>
                                    <p:anim calcmode="lin" valueType="num">
                                      <p:cBhvr additive="base">
                                        <p:cTn id="15" dur="500" fill="hold"/>
                                        <p:tgtEl>
                                          <p:spTgt spid="9219">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9219">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9219">
                                            <p:txEl>
                                              <p:pRg st="3" end="3"/>
                                            </p:txEl>
                                          </p:spTgt>
                                        </p:tgtEl>
                                        <p:attrNameLst>
                                          <p:attrName>style.visibility</p:attrName>
                                        </p:attrNameLst>
                                      </p:cBhvr>
                                      <p:to>
                                        <p:strVal val="visible"/>
                                      </p:to>
                                    </p:set>
                                    <p:anim calcmode="lin" valueType="num">
                                      <p:cBhvr additive="base">
                                        <p:cTn id="21" dur="500" fill="hold"/>
                                        <p:tgtEl>
                                          <p:spTgt spid="9219">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9219">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9219">
                                            <p:txEl>
                                              <p:pRg st="4" end="4"/>
                                            </p:txEl>
                                          </p:spTgt>
                                        </p:tgtEl>
                                        <p:attrNameLst>
                                          <p:attrName>style.visibility</p:attrName>
                                        </p:attrNameLst>
                                      </p:cBhvr>
                                      <p:to>
                                        <p:strVal val="visible"/>
                                      </p:to>
                                    </p:set>
                                    <p:anim calcmode="lin" valueType="num">
                                      <p:cBhvr additive="base">
                                        <p:cTn id="27" dur="500" fill="hold"/>
                                        <p:tgtEl>
                                          <p:spTgt spid="9219">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9219">
                                            <p:txEl>
                                              <p:pRg st="4" end="4"/>
                                            </p:txEl>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9219">
                                            <p:txEl>
                                              <p:pRg st="5" end="5"/>
                                            </p:txEl>
                                          </p:spTgt>
                                        </p:tgtEl>
                                        <p:attrNameLst>
                                          <p:attrName>style.visibility</p:attrName>
                                        </p:attrNameLst>
                                      </p:cBhvr>
                                      <p:to>
                                        <p:strVal val="visible"/>
                                      </p:to>
                                    </p:set>
                                    <p:anim calcmode="lin" valueType="num">
                                      <p:cBhvr additive="base">
                                        <p:cTn id="31" dur="500" fill="hold"/>
                                        <p:tgtEl>
                                          <p:spTgt spid="9219">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9219">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9" grpId="0" build="p" autoUpdateAnimBg="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2"/>
          <p:cNvSpPr>
            <a:spLocks noGrp="1" noChangeArrowheads="1"/>
          </p:cNvSpPr>
          <p:nvPr>
            <p:ph type="title"/>
          </p:nvPr>
        </p:nvSpPr>
        <p:spPr>
          <a:xfrm>
            <a:off x="457200" y="685800"/>
            <a:ext cx="8229600" cy="1143000"/>
          </a:xfrm>
        </p:spPr>
        <p:txBody>
          <a:bodyPr>
            <a:normAutofit/>
          </a:bodyPr>
          <a:lstStyle/>
          <a:p>
            <a:r>
              <a:rPr lang="en-US" sz="3200" b="1" dirty="0" smtClean="0">
                <a:solidFill>
                  <a:srgbClr val="FF0000"/>
                </a:solidFill>
              </a:rPr>
              <a:t>Risk Factors for</a:t>
            </a:r>
            <a:br>
              <a:rPr lang="en-US" sz="3200" b="1" dirty="0" smtClean="0">
                <a:solidFill>
                  <a:srgbClr val="FF0000"/>
                </a:solidFill>
              </a:rPr>
            </a:br>
            <a:r>
              <a:rPr lang="en-US" sz="3200" b="1" dirty="0" smtClean="0">
                <a:solidFill>
                  <a:srgbClr val="FF0000"/>
                </a:solidFill>
              </a:rPr>
              <a:t> Ischemic Heart Disease</a:t>
            </a:r>
            <a:endParaRPr lang="en-US" sz="3200" b="1" dirty="0">
              <a:solidFill>
                <a:srgbClr val="FF0000"/>
              </a:solidFill>
            </a:endParaRPr>
          </a:p>
        </p:txBody>
      </p:sp>
      <p:sp>
        <p:nvSpPr>
          <p:cNvPr id="74755" name="Rectangle 3"/>
          <p:cNvSpPr>
            <a:spLocks noGrp="1" noChangeArrowheads="1"/>
          </p:cNvSpPr>
          <p:nvPr>
            <p:ph idx="1"/>
          </p:nvPr>
        </p:nvSpPr>
        <p:spPr/>
        <p:txBody>
          <a:bodyPr>
            <a:normAutofit/>
          </a:bodyPr>
          <a:lstStyle/>
          <a:p>
            <a:pPr algn="l" rtl="0">
              <a:lnSpc>
                <a:spcPct val="90000"/>
              </a:lnSpc>
            </a:pPr>
            <a:r>
              <a:rPr lang="en-US" sz="3200" b="1" dirty="0">
                <a:solidFill>
                  <a:srgbClr val="0070C0"/>
                </a:solidFill>
              </a:rPr>
              <a:t>Hypertension</a:t>
            </a:r>
            <a:r>
              <a:rPr lang="en-US" sz="3600" b="1" dirty="0">
                <a:solidFill>
                  <a:schemeClr val="hlink"/>
                </a:solidFill>
              </a:rPr>
              <a:t> </a:t>
            </a:r>
          </a:p>
          <a:p>
            <a:pPr lvl="1" algn="just" rtl="0">
              <a:lnSpc>
                <a:spcPct val="90000"/>
              </a:lnSpc>
            </a:pPr>
            <a:r>
              <a:rPr lang="en-US" sz="3200" b="1" dirty="0"/>
              <a:t> </a:t>
            </a:r>
            <a:r>
              <a:rPr lang="en-US" sz="3200" dirty="0"/>
              <a:t>Appears to weaken the artery wall at points of high pressure leading to injury and invasion of cholesterol.</a:t>
            </a:r>
          </a:p>
          <a:p>
            <a:pPr algn="just" rtl="0">
              <a:lnSpc>
                <a:spcPct val="90000"/>
              </a:lnSpc>
            </a:pPr>
            <a:r>
              <a:rPr lang="en-US" sz="3200" b="1" dirty="0">
                <a:solidFill>
                  <a:srgbClr val="0070C0"/>
                </a:solidFill>
              </a:rPr>
              <a:t>Cigarette Smoking</a:t>
            </a:r>
          </a:p>
          <a:p>
            <a:pPr lvl="1" algn="just">
              <a:lnSpc>
                <a:spcPct val="90000"/>
              </a:lnSpc>
            </a:pPr>
            <a:r>
              <a:rPr lang="en-US" sz="3200" b="1" dirty="0" smtClean="0"/>
              <a:t>It reduces high-density lipoproteins&amp; increase BP &amp; HR.</a:t>
            </a:r>
            <a:endParaRPr lang="en-US" sz="3200" dirty="0" smtClean="0"/>
          </a:p>
          <a:p>
            <a:pPr lvl="1" algn="just" rtl="0">
              <a:lnSpc>
                <a:spcPct val="90000"/>
              </a:lnSpc>
            </a:pPr>
            <a:endParaRPr lang="en-US" sz="3200" dirty="0"/>
          </a:p>
          <a:p>
            <a:pPr lvl="1" algn="l" rtl="0">
              <a:lnSpc>
                <a:spcPct val="90000"/>
              </a:lnSpc>
              <a:buFont typeface="Wingdings" pitchFamily="2" charset="2"/>
              <a:buNone/>
            </a:pPr>
            <a:endParaRPr lang="en-US" sz="3200" dirty="0"/>
          </a:p>
          <a:p>
            <a:pPr lvl="1">
              <a:lnSpc>
                <a:spcPct val="90000"/>
              </a:lnSpc>
              <a:buFont typeface="Wingdings" pitchFamily="2" charset="2"/>
              <a:buNone/>
            </a:pPr>
            <a:endParaRPr lang="en-US" sz="3200" b="1" dirty="0"/>
          </a:p>
          <a:p>
            <a:pPr>
              <a:lnSpc>
                <a:spcPct val="90000"/>
              </a:lnSpc>
            </a:pPr>
            <a:endParaRPr lang="en-US" dirty="0"/>
          </a:p>
        </p:txBody>
      </p:sp>
    </p:spTree>
  </p:cSld>
  <p:clrMapOvr>
    <a:masterClrMapping/>
  </p:clrMapOvr>
  <p:transition>
    <p:blinds/>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457200" y="304800"/>
            <a:ext cx="8229600" cy="1371600"/>
          </a:xfrm>
          <a:solidFill>
            <a:schemeClr val="tx2"/>
          </a:solidFill>
          <a:ln/>
        </p:spPr>
        <p:txBody>
          <a:bodyPr lIns="92075" tIns="46038" rIns="92075" bIns="46038" anchor="b">
            <a:normAutofit/>
          </a:bodyPr>
          <a:lstStyle/>
          <a:p>
            <a:r>
              <a:rPr lang="en-US" sz="3200" b="1" dirty="0" smtClean="0">
                <a:solidFill>
                  <a:srgbClr val="FF0000"/>
                </a:solidFill>
              </a:rPr>
              <a:t>Risk Factors for</a:t>
            </a:r>
            <a:br>
              <a:rPr lang="en-US" sz="3200" b="1" dirty="0" smtClean="0">
                <a:solidFill>
                  <a:srgbClr val="FF0000"/>
                </a:solidFill>
              </a:rPr>
            </a:br>
            <a:r>
              <a:rPr lang="en-US" sz="3200" b="1" dirty="0" smtClean="0">
                <a:solidFill>
                  <a:srgbClr val="FF0000"/>
                </a:solidFill>
              </a:rPr>
              <a:t> Ischemic Heart Disease</a:t>
            </a:r>
            <a:endParaRPr lang="en-US" sz="3200" dirty="0"/>
          </a:p>
        </p:txBody>
      </p:sp>
      <p:sp>
        <p:nvSpPr>
          <p:cNvPr id="10243" name="Rectangle 3"/>
          <p:cNvSpPr>
            <a:spLocks noGrp="1" noChangeArrowheads="1"/>
          </p:cNvSpPr>
          <p:nvPr>
            <p:ph idx="1"/>
          </p:nvPr>
        </p:nvSpPr>
        <p:spPr>
          <a:xfrm>
            <a:off x="609600" y="1620838"/>
            <a:ext cx="7924800" cy="4398962"/>
          </a:xfrm>
          <a:noFill/>
          <a:ln/>
        </p:spPr>
        <p:txBody>
          <a:bodyPr lIns="92075" tIns="46038" rIns="92075" bIns="46038">
            <a:normAutofit/>
          </a:bodyPr>
          <a:lstStyle/>
          <a:p>
            <a:pPr algn="l" rtl="0">
              <a:lnSpc>
                <a:spcPct val="90000"/>
              </a:lnSpc>
              <a:buFont typeface="Courier New" panose="02070309020205020404" pitchFamily="49" charset="0"/>
              <a:buChar char="o"/>
            </a:pPr>
            <a:r>
              <a:rPr lang="en-US" sz="3200" b="1" dirty="0" smtClean="0">
                <a:solidFill>
                  <a:srgbClr val="0070C0"/>
                </a:solidFill>
              </a:rPr>
              <a:t>Diabetes</a:t>
            </a:r>
            <a:r>
              <a:rPr lang="en-US" sz="4400" b="1" dirty="0" smtClean="0">
                <a:solidFill>
                  <a:schemeClr val="hlink"/>
                </a:solidFill>
              </a:rPr>
              <a:t>  </a:t>
            </a:r>
          </a:p>
          <a:p>
            <a:pPr algn="just" rtl="0">
              <a:buFont typeface="Courier New" panose="02070309020205020404" pitchFamily="49" charset="0"/>
              <a:buChar char="o"/>
            </a:pPr>
            <a:r>
              <a:rPr lang="en-US" sz="3200" b="1" dirty="0" smtClean="0">
                <a:solidFill>
                  <a:srgbClr val="0070C0"/>
                </a:solidFill>
              </a:rPr>
              <a:t>Inactivity</a:t>
            </a:r>
            <a:endParaRPr lang="en-US" sz="3200" b="1" dirty="0" smtClean="0">
              <a:solidFill>
                <a:srgbClr val="0070C0"/>
              </a:solidFill>
            </a:endParaRPr>
          </a:p>
          <a:p>
            <a:pPr lvl="1" algn="just" rtl="0">
              <a:lnSpc>
                <a:spcPct val="90000"/>
              </a:lnSpc>
              <a:buFont typeface="Courier New" panose="02070309020205020404" pitchFamily="49" charset="0"/>
              <a:buChar char="o"/>
            </a:pPr>
            <a:r>
              <a:rPr lang="en-US" sz="3200" dirty="0" smtClean="0"/>
              <a:t>Sedentary person has double risk for developing CHD as a person who is active</a:t>
            </a:r>
            <a:r>
              <a:rPr lang="en-US" sz="3200" dirty="0" smtClean="0"/>
              <a:t>.</a:t>
            </a:r>
          </a:p>
          <a:p>
            <a:pPr lvl="0" algn="just">
              <a:buFont typeface="Courier New" panose="02070309020205020404" pitchFamily="49" charset="0"/>
              <a:buChar char="o"/>
            </a:pPr>
            <a:r>
              <a:rPr lang="en-US" b="1" dirty="0">
                <a:solidFill>
                  <a:srgbClr val="0070C0"/>
                </a:solidFill>
              </a:rPr>
              <a:t> Obesity</a:t>
            </a:r>
          </a:p>
          <a:p>
            <a:pPr lvl="0" algn="just">
              <a:buFont typeface="Courier New" panose="02070309020205020404" pitchFamily="49" charset="0"/>
              <a:buChar char="o"/>
            </a:pPr>
            <a:endParaRPr lang="en-US" b="1" dirty="0">
              <a:solidFill>
                <a:srgbClr val="0070C0"/>
              </a:solidFill>
            </a:endParaRPr>
          </a:p>
          <a:p>
            <a:pPr lvl="0"/>
            <a:endParaRPr lang="en-US" sz="2000" dirty="0">
              <a:solidFill>
                <a:prstClr val="black"/>
              </a:solidFill>
            </a:endParaRPr>
          </a:p>
          <a:p>
            <a:pPr marL="457200" lvl="1" indent="0" algn="just" rtl="0">
              <a:lnSpc>
                <a:spcPct val="90000"/>
              </a:lnSpc>
              <a:buNone/>
            </a:pPr>
            <a:endParaRPr lang="en-US" sz="3200" dirty="0" smtClean="0"/>
          </a:p>
        </p:txBody>
      </p:sp>
    </p:spTree>
  </p:cSld>
  <p:clrMapOvr>
    <a:masterClrMapping/>
  </p:clrMapOvr>
  <p:transition>
    <p:blinds/>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0243">
                                            <p:txEl>
                                              <p:pRg st="0" end="0"/>
                                            </p:txEl>
                                          </p:spTgt>
                                        </p:tgtEl>
                                        <p:attrNameLst>
                                          <p:attrName>style.visibility</p:attrName>
                                        </p:attrNameLst>
                                      </p:cBhvr>
                                      <p:to>
                                        <p:strVal val="visible"/>
                                      </p:to>
                                    </p:set>
                                    <p:anim calcmode="lin" valueType="num">
                                      <p:cBhvr additive="base">
                                        <p:cTn id="7" dur="500" fill="hold"/>
                                        <p:tgtEl>
                                          <p:spTgt spid="1024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024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0243">
                                            <p:txEl>
                                              <p:pRg st="1" end="1"/>
                                            </p:txEl>
                                          </p:spTgt>
                                        </p:tgtEl>
                                        <p:attrNameLst>
                                          <p:attrName>style.visibility</p:attrName>
                                        </p:attrNameLst>
                                      </p:cBhvr>
                                      <p:to>
                                        <p:strVal val="visible"/>
                                      </p:to>
                                    </p:set>
                                    <p:anim calcmode="lin" valueType="num">
                                      <p:cBhvr additive="base">
                                        <p:cTn id="13" dur="500" fill="hold"/>
                                        <p:tgtEl>
                                          <p:spTgt spid="1024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0243">
                                            <p:txEl>
                                              <p:pRg st="1" end="1"/>
                                            </p:txEl>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10243">
                                            <p:txEl>
                                              <p:pRg st="2" end="2"/>
                                            </p:txEl>
                                          </p:spTgt>
                                        </p:tgtEl>
                                        <p:attrNameLst>
                                          <p:attrName>style.visibility</p:attrName>
                                        </p:attrNameLst>
                                      </p:cBhvr>
                                      <p:to>
                                        <p:strVal val="visible"/>
                                      </p:to>
                                    </p:set>
                                    <p:anim calcmode="lin" valueType="num">
                                      <p:cBhvr additive="base">
                                        <p:cTn id="17" dur="500" fill="hold"/>
                                        <p:tgtEl>
                                          <p:spTgt spid="10243">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10243">
                                            <p:txEl>
                                              <p:pRg st="2" end="2"/>
                                            </p:txEl>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10243">
                                            <p:txEl>
                                              <p:pRg st="3" end="3"/>
                                            </p:txEl>
                                          </p:spTgt>
                                        </p:tgtEl>
                                        <p:attrNameLst>
                                          <p:attrName>style.visibility</p:attrName>
                                        </p:attrNameLst>
                                      </p:cBhvr>
                                      <p:to>
                                        <p:strVal val="visible"/>
                                      </p:to>
                                    </p:set>
                                    <p:anim calcmode="lin" valueType="num">
                                      <p:cBhvr additive="base">
                                        <p:cTn id="21" dur="500" fill="hold"/>
                                        <p:tgtEl>
                                          <p:spTgt spid="10243">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1024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build="p" autoUpdateAnimBg="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1026"/>
          <p:cNvSpPr>
            <a:spLocks noGrp="1" noChangeArrowheads="1"/>
          </p:cNvSpPr>
          <p:nvPr>
            <p:ph type="title"/>
          </p:nvPr>
        </p:nvSpPr>
        <p:spPr>
          <a:xfrm>
            <a:off x="457200" y="457200"/>
            <a:ext cx="8229600" cy="1143000"/>
          </a:xfrm>
          <a:solidFill>
            <a:schemeClr val="tx2"/>
          </a:solidFill>
        </p:spPr>
        <p:txBody>
          <a:bodyPr>
            <a:noAutofit/>
          </a:bodyPr>
          <a:lstStyle/>
          <a:p>
            <a:r>
              <a:rPr lang="en-US" sz="4000" b="1" dirty="0" smtClean="0">
                <a:solidFill>
                  <a:srgbClr val="FF0000"/>
                </a:solidFill>
              </a:rPr>
              <a:t>Risk Factors for</a:t>
            </a:r>
            <a:br>
              <a:rPr lang="en-US" sz="4000" b="1" dirty="0" smtClean="0">
                <a:solidFill>
                  <a:srgbClr val="FF0000"/>
                </a:solidFill>
              </a:rPr>
            </a:br>
            <a:r>
              <a:rPr lang="en-US" sz="4000" b="1" dirty="0" smtClean="0">
                <a:solidFill>
                  <a:srgbClr val="FF0000"/>
                </a:solidFill>
              </a:rPr>
              <a:t> Ischemic Heart Disease</a:t>
            </a:r>
            <a:endParaRPr lang="en-US" sz="4000" dirty="0"/>
          </a:p>
        </p:txBody>
      </p:sp>
      <p:sp>
        <p:nvSpPr>
          <p:cNvPr id="75779" name="Rectangle 1027"/>
          <p:cNvSpPr>
            <a:spLocks noGrp="1" noChangeArrowheads="1"/>
          </p:cNvSpPr>
          <p:nvPr>
            <p:ph idx="1"/>
          </p:nvPr>
        </p:nvSpPr>
        <p:spPr>
          <a:xfrm>
            <a:off x="457200" y="1772816"/>
            <a:ext cx="8229600" cy="4551784"/>
          </a:xfrm>
        </p:spPr>
        <p:txBody>
          <a:bodyPr>
            <a:normAutofit fontScale="62500" lnSpcReduction="20000"/>
          </a:bodyPr>
          <a:lstStyle/>
          <a:p>
            <a:pPr algn="l" rtl="0"/>
            <a:r>
              <a:rPr lang="en-US" sz="3200" b="1" dirty="0">
                <a:solidFill>
                  <a:srgbClr val="0070C0"/>
                </a:solidFill>
              </a:rPr>
              <a:t>Abnormal Blood </a:t>
            </a:r>
            <a:r>
              <a:rPr lang="en-US" sz="3200" b="1" dirty="0" smtClean="0">
                <a:solidFill>
                  <a:srgbClr val="0070C0"/>
                </a:solidFill>
              </a:rPr>
              <a:t>Lipids</a:t>
            </a:r>
          </a:p>
          <a:p>
            <a:pPr>
              <a:buNone/>
            </a:pPr>
            <a:r>
              <a:rPr lang="en-US" b="1" dirty="0" smtClean="0"/>
              <a:t>The recommended level of LDL &amp; HDL cholesterol for adults is</a:t>
            </a:r>
            <a:r>
              <a:rPr lang="en-US" dirty="0" smtClean="0"/>
              <a:t> </a:t>
            </a:r>
            <a:r>
              <a:rPr lang="en-US" dirty="0" smtClean="0">
                <a:solidFill>
                  <a:srgbClr val="FF0000"/>
                </a:solidFill>
              </a:rPr>
              <a:t>less than 100 mg/dl &amp; 60 mg/dl or more respectively .</a:t>
            </a:r>
          </a:p>
          <a:p>
            <a:pPr>
              <a:buNone/>
            </a:pPr>
            <a:r>
              <a:rPr lang="en-US" b="1" dirty="0" smtClean="0"/>
              <a:t>Normal level of total cholesterol for adults </a:t>
            </a:r>
            <a:r>
              <a:rPr lang="en-US" b="1" dirty="0" smtClean="0">
                <a:solidFill>
                  <a:srgbClr val="FF0000"/>
                </a:solidFill>
              </a:rPr>
              <a:t>is less than 200 mg/deciliter</a:t>
            </a:r>
            <a:r>
              <a:rPr lang="en-US" b="1" dirty="0" smtClean="0"/>
              <a:t>. </a:t>
            </a:r>
          </a:p>
          <a:p>
            <a:pPr>
              <a:buNone/>
            </a:pPr>
            <a:r>
              <a:rPr lang="en-US" b="1" dirty="0" smtClean="0"/>
              <a:t/>
            </a:r>
            <a:br>
              <a:rPr lang="en-US" b="1" dirty="0" smtClean="0"/>
            </a:br>
            <a:r>
              <a:rPr lang="en-US" b="1" dirty="0" smtClean="0"/>
              <a:t> The National Cholesterol Education Program recommends that all adults, beginning at age 20, have their lipoproteins measured at least once every 5 years.</a:t>
            </a:r>
            <a:br>
              <a:rPr lang="en-US" b="1" dirty="0" smtClean="0"/>
            </a:br>
            <a:endParaRPr lang="en-US" dirty="0" smtClean="0"/>
          </a:p>
          <a:p>
            <a:pPr>
              <a:buNone/>
            </a:pPr>
            <a:endParaRPr lang="en-US" sz="3200" b="1" dirty="0">
              <a:solidFill>
                <a:srgbClr val="0070C0"/>
              </a:solidFill>
            </a:endParaRPr>
          </a:p>
          <a:p>
            <a:pPr algn="l" rtl="0"/>
            <a:r>
              <a:rPr lang="en-US" dirty="0"/>
              <a:t>     </a:t>
            </a:r>
            <a:r>
              <a:rPr lang="en-US" dirty="0" smtClean="0"/>
              <a:t>     LDL </a:t>
            </a:r>
            <a:r>
              <a:rPr lang="en-US" dirty="0"/>
              <a:t>Cholesterol (low density lipoprotein</a:t>
            </a:r>
            <a:r>
              <a:rPr lang="en-US" dirty="0" smtClean="0"/>
              <a:t>)</a:t>
            </a:r>
          </a:p>
          <a:p>
            <a:pPr algn="l" rtl="0"/>
            <a:endParaRPr lang="en-US" dirty="0"/>
          </a:p>
          <a:p>
            <a:pPr lvl="1" algn="l" rtl="0">
              <a:buNone/>
            </a:pPr>
            <a:endParaRPr lang="en-US" dirty="0" smtClean="0"/>
          </a:p>
          <a:p>
            <a:pPr algn="l" rtl="0"/>
            <a:r>
              <a:rPr lang="en-US" dirty="0" smtClean="0"/>
              <a:t>        HDL </a:t>
            </a:r>
            <a:r>
              <a:rPr lang="en-US" dirty="0"/>
              <a:t>Cholesterol (high density lipoprotein</a:t>
            </a:r>
            <a:r>
              <a:rPr lang="en-US" dirty="0" smtClean="0"/>
              <a:t>)</a:t>
            </a:r>
            <a:r>
              <a:rPr lang="en-US" sz="2800" b="1" dirty="0" smtClean="0">
                <a:solidFill>
                  <a:schemeClr val="hlink"/>
                </a:solidFill>
              </a:rPr>
              <a:t> </a:t>
            </a:r>
          </a:p>
          <a:p>
            <a:pPr algn="l" rtl="0"/>
            <a:endParaRPr lang="en-US" sz="2800" b="1" dirty="0" smtClean="0">
              <a:solidFill>
                <a:schemeClr val="hlink"/>
              </a:solidFill>
            </a:endParaRPr>
          </a:p>
          <a:p>
            <a:pPr marL="0" indent="0" algn="l" rtl="0">
              <a:buNone/>
            </a:pPr>
            <a:endParaRPr lang="en-US" dirty="0"/>
          </a:p>
        </p:txBody>
      </p:sp>
      <p:sp>
        <p:nvSpPr>
          <p:cNvPr id="75780" name="AutoShape 1028"/>
          <p:cNvSpPr>
            <a:spLocks noChangeArrowheads="1"/>
          </p:cNvSpPr>
          <p:nvPr/>
        </p:nvSpPr>
        <p:spPr bwMode="auto">
          <a:xfrm>
            <a:off x="838200" y="4343400"/>
            <a:ext cx="685800" cy="457200"/>
          </a:xfrm>
          <a:prstGeom prst="upArrow">
            <a:avLst>
              <a:gd name="adj1" fmla="val 50000"/>
              <a:gd name="adj2" fmla="val 25000"/>
            </a:avLst>
          </a:prstGeom>
          <a:solidFill>
            <a:schemeClr val="accent1"/>
          </a:solidFill>
          <a:ln w="12700">
            <a:solidFill>
              <a:schemeClr val="tx1"/>
            </a:solidFill>
            <a:miter lim="800000"/>
            <a:headEnd type="none" w="sm" len="sm"/>
            <a:tailEnd type="none" w="sm" len="sm"/>
          </a:ln>
          <a:effectLst/>
        </p:spPr>
        <p:txBody>
          <a:bodyPr wrap="none" anchor="ctr"/>
          <a:lstStyle/>
          <a:p>
            <a:endParaRPr lang="ar-SA"/>
          </a:p>
        </p:txBody>
      </p:sp>
      <p:sp>
        <p:nvSpPr>
          <p:cNvPr id="75781" name="AutoShape 1029"/>
          <p:cNvSpPr>
            <a:spLocks noChangeArrowheads="1"/>
          </p:cNvSpPr>
          <p:nvPr/>
        </p:nvSpPr>
        <p:spPr bwMode="auto">
          <a:xfrm>
            <a:off x="755576" y="5257776"/>
            <a:ext cx="609600" cy="457200"/>
          </a:xfrm>
          <a:prstGeom prst="downArrow">
            <a:avLst>
              <a:gd name="adj1" fmla="val 50000"/>
              <a:gd name="adj2" fmla="val 25000"/>
            </a:avLst>
          </a:prstGeom>
          <a:solidFill>
            <a:schemeClr val="accent1"/>
          </a:solidFill>
          <a:ln w="12700">
            <a:solidFill>
              <a:schemeClr val="tx1"/>
            </a:solidFill>
            <a:miter lim="800000"/>
            <a:headEnd type="none" w="sm" len="sm"/>
            <a:tailEnd type="none" w="sm" len="sm"/>
          </a:ln>
          <a:effectLst/>
        </p:spPr>
        <p:txBody>
          <a:bodyPr wrap="none" anchor="ctr"/>
          <a:lstStyle/>
          <a:p>
            <a:endParaRPr lang="ar-SA"/>
          </a:p>
        </p:txBody>
      </p:sp>
    </p:spTree>
  </p:cSld>
  <p:clrMapOvr>
    <a:masterClrMapping/>
  </p:clrMapOvr>
  <p:transition>
    <p:blinds/>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tx2"/>
          </a:solidFill>
        </p:spPr>
        <p:txBody>
          <a:bodyPr/>
          <a:lstStyle/>
          <a:p>
            <a:r>
              <a:rPr lang="en-US" b="1" dirty="0" smtClean="0"/>
              <a:t>Differential Diagnosis</a:t>
            </a:r>
            <a:endParaRPr lang="ar-EG" dirty="0"/>
          </a:p>
        </p:txBody>
      </p:sp>
      <p:sp>
        <p:nvSpPr>
          <p:cNvPr id="3" name="Content Placeholder 2"/>
          <p:cNvSpPr>
            <a:spLocks noGrp="1"/>
          </p:cNvSpPr>
          <p:nvPr>
            <p:ph idx="1"/>
          </p:nvPr>
        </p:nvSpPr>
        <p:spPr/>
        <p:txBody>
          <a:bodyPr>
            <a:normAutofit/>
          </a:bodyPr>
          <a:lstStyle/>
          <a:p>
            <a:pPr>
              <a:buFont typeface="Wingdings" pitchFamily="2" charset="2"/>
              <a:buChar char="ü"/>
            </a:pPr>
            <a:r>
              <a:rPr lang="en-US" b="1" dirty="0" smtClean="0"/>
              <a:t>Dissecting aortic aneurysm </a:t>
            </a:r>
          </a:p>
          <a:p>
            <a:pPr>
              <a:buFont typeface="Wingdings" pitchFamily="2" charset="2"/>
              <a:buChar char="ü"/>
            </a:pPr>
            <a:r>
              <a:rPr lang="en-US" b="1" dirty="0" smtClean="0"/>
              <a:t>Esophageal spasm.		</a:t>
            </a:r>
          </a:p>
          <a:p>
            <a:pPr>
              <a:buFont typeface="Wingdings" pitchFamily="2" charset="2"/>
              <a:buChar char="ü"/>
            </a:pPr>
            <a:r>
              <a:rPr lang="en-US" b="1" dirty="0" err="1" smtClean="0"/>
              <a:t>Musculoskletal</a:t>
            </a:r>
            <a:r>
              <a:rPr lang="en-US" b="1" dirty="0" smtClean="0"/>
              <a:t> chest pain</a:t>
            </a:r>
          </a:p>
          <a:p>
            <a:pPr>
              <a:buFont typeface="Wingdings" pitchFamily="2" charset="2"/>
              <a:buNone/>
            </a:pPr>
            <a:r>
              <a:rPr lang="en-US" b="1" dirty="0" smtClean="0"/>
              <a:t>		</a:t>
            </a:r>
            <a:endParaRPr lang="ar-EG"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tx2"/>
          </a:solidFill>
        </p:spPr>
        <p:txBody>
          <a:bodyPr/>
          <a:lstStyle/>
          <a:p>
            <a:r>
              <a:rPr lang="en-US" b="1" dirty="0" smtClean="0">
                <a:solidFill>
                  <a:srgbClr val="FF0000"/>
                </a:solidFill>
              </a:rPr>
              <a:t>Diagnosis</a:t>
            </a:r>
            <a:endParaRPr lang="ar-SA" dirty="0">
              <a:solidFill>
                <a:srgbClr val="FF0000"/>
              </a:solidFill>
            </a:endParaRPr>
          </a:p>
        </p:txBody>
      </p:sp>
      <p:sp>
        <p:nvSpPr>
          <p:cNvPr id="3" name="Content Placeholder 2"/>
          <p:cNvSpPr>
            <a:spLocks noGrp="1"/>
          </p:cNvSpPr>
          <p:nvPr>
            <p:ph idx="1"/>
          </p:nvPr>
        </p:nvSpPr>
        <p:spPr/>
        <p:txBody>
          <a:bodyPr>
            <a:normAutofit fontScale="92500" lnSpcReduction="10000"/>
          </a:bodyPr>
          <a:lstStyle/>
          <a:p>
            <a:pPr algn="just" rtl="0"/>
            <a:r>
              <a:rPr lang="en-US" dirty="0" smtClean="0"/>
              <a:t>The nature of the symptoms. </a:t>
            </a:r>
          </a:p>
          <a:p>
            <a:pPr algn="just" rtl="0"/>
            <a:r>
              <a:rPr lang="en-US" dirty="0" smtClean="0"/>
              <a:t>An </a:t>
            </a:r>
            <a:r>
              <a:rPr lang="en-US" dirty="0" smtClean="0">
                <a:hlinkClick r:id="rId2" tooltip="Electrocardiogram"/>
              </a:rPr>
              <a:t>electrocardiogram</a:t>
            </a:r>
            <a:endParaRPr lang="en-US" dirty="0" smtClean="0"/>
          </a:p>
          <a:p>
            <a:pPr algn="just" rtl="0"/>
            <a:r>
              <a:rPr lang="en-US" dirty="0" smtClean="0">
                <a:hlinkClick r:id="rId3" tooltip="Coronary catheterization"/>
              </a:rPr>
              <a:t>Coronary angiogram</a:t>
            </a:r>
            <a:endParaRPr lang="en-US" dirty="0" smtClean="0"/>
          </a:p>
          <a:p>
            <a:pPr algn="just" rtl="0"/>
            <a:r>
              <a:rPr lang="en-US" dirty="0" smtClean="0"/>
              <a:t>Stress testing</a:t>
            </a:r>
          </a:p>
          <a:p>
            <a:pPr algn="just" rtl="0"/>
            <a:r>
              <a:rPr lang="en-US" dirty="0" smtClean="0"/>
              <a:t>An </a:t>
            </a:r>
            <a:r>
              <a:rPr lang="en-US" dirty="0" smtClean="0">
                <a:hlinkClick r:id="rId4" tooltip="Chest X-ray"/>
              </a:rPr>
              <a:t>X-ray of the chest</a:t>
            </a:r>
            <a:endParaRPr lang="en-US" dirty="0" smtClean="0"/>
          </a:p>
          <a:p>
            <a:pPr algn="just"/>
            <a:r>
              <a:rPr lang="en-US" dirty="0" smtClean="0"/>
              <a:t>Cardiac enzymes {</a:t>
            </a:r>
            <a:r>
              <a:rPr lang="en-US" dirty="0" err="1" smtClean="0"/>
              <a:t>creatine</a:t>
            </a:r>
            <a:r>
              <a:rPr lang="en-US" dirty="0" smtClean="0"/>
              <a:t> </a:t>
            </a:r>
            <a:r>
              <a:rPr lang="en-US" dirty="0"/>
              <a:t>kinase (CK), and </a:t>
            </a:r>
            <a:r>
              <a:rPr lang="en-US" dirty="0">
                <a:solidFill>
                  <a:srgbClr val="FF0000"/>
                </a:solidFill>
              </a:rPr>
              <a:t>troponin (T</a:t>
            </a:r>
            <a:r>
              <a:rPr lang="en-US" dirty="0" smtClean="0">
                <a:solidFill>
                  <a:srgbClr val="FF0000"/>
                </a:solidFill>
              </a:rPr>
              <a:t>)</a:t>
            </a:r>
            <a:r>
              <a:rPr lang="en-US" dirty="0" smtClean="0"/>
              <a:t>}.</a:t>
            </a:r>
          </a:p>
          <a:p>
            <a:pPr algn="just"/>
            <a:r>
              <a:rPr lang="en-US" b="1" dirty="0" smtClean="0"/>
              <a:t>Echocardiogram</a:t>
            </a:r>
            <a:endParaRPr lang="en-US" dirty="0" smtClean="0"/>
          </a:p>
          <a:p>
            <a:pPr algn="just" rtl="0"/>
            <a:r>
              <a:rPr lang="en-US" dirty="0" smtClean="0">
                <a:hlinkClick r:id="rId5" tooltip="Blood test"/>
              </a:rPr>
              <a:t>Blood tests</a:t>
            </a:r>
            <a:r>
              <a:rPr lang="en-US" dirty="0" smtClean="0"/>
              <a:t> may be performed.</a:t>
            </a:r>
          </a:p>
          <a:p>
            <a:endParaRPr lang="ar-SA"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tx2"/>
          </a:solidFill>
        </p:spPr>
        <p:txBody>
          <a:bodyPr/>
          <a:lstStyle/>
          <a:p>
            <a:r>
              <a:rPr lang="en-US" b="1" dirty="0" smtClean="0">
                <a:solidFill>
                  <a:srgbClr val="FF0000"/>
                </a:solidFill>
              </a:rPr>
              <a:t> Strategies of Management</a:t>
            </a:r>
            <a:endParaRPr lang="ar-SA" dirty="0">
              <a:solidFill>
                <a:srgbClr val="FF0000"/>
              </a:solidFill>
            </a:endParaRPr>
          </a:p>
        </p:txBody>
      </p:sp>
      <p:sp>
        <p:nvSpPr>
          <p:cNvPr id="3" name="Content Placeholder 2"/>
          <p:cNvSpPr>
            <a:spLocks noGrp="1"/>
          </p:cNvSpPr>
          <p:nvPr>
            <p:ph idx="1"/>
          </p:nvPr>
        </p:nvSpPr>
        <p:spPr/>
        <p:txBody>
          <a:bodyPr/>
          <a:lstStyle/>
          <a:p>
            <a:pPr algn="just" rtl="0"/>
            <a:r>
              <a:rPr lang="en-US" b="1" dirty="0" smtClean="0"/>
              <a:t>Depending on the symptoms and risk: </a:t>
            </a:r>
          </a:p>
          <a:p>
            <a:pPr algn="just" rtl="0">
              <a:buFont typeface="Wingdings" pitchFamily="2" charset="2"/>
              <a:buChar char="Ø"/>
            </a:pPr>
            <a:r>
              <a:rPr lang="en-US" sz="2800" b="1" dirty="0" smtClean="0">
                <a:solidFill>
                  <a:srgbClr val="0070C0"/>
                </a:solidFill>
              </a:rPr>
              <a:t>Modification of risk factors.</a:t>
            </a:r>
          </a:p>
          <a:p>
            <a:r>
              <a:rPr lang="en-US" sz="2800" b="1" dirty="0" smtClean="0">
                <a:solidFill>
                  <a:srgbClr val="0070C0"/>
                </a:solidFill>
              </a:rPr>
              <a:t>Medication </a:t>
            </a:r>
            <a:r>
              <a:rPr lang="en-US" sz="2800" dirty="0" smtClean="0"/>
              <a:t>can be given to control the blood flow to the heart.</a:t>
            </a:r>
            <a:endParaRPr lang="en-US" sz="2800" b="1" dirty="0" smtClean="0">
              <a:solidFill>
                <a:srgbClr val="0070C0"/>
              </a:solidFill>
              <a:hlinkClick r:id="rId2" action="ppaction://hlinkfile" tooltip="Medication"/>
            </a:endParaRPr>
          </a:p>
          <a:p>
            <a:pPr algn="just" rtl="0">
              <a:buFont typeface="Wingdings" pitchFamily="2" charset="2"/>
              <a:buChar char="Ø"/>
            </a:pPr>
            <a:r>
              <a:rPr lang="en-US" sz="2800" b="1" dirty="0" err="1" smtClean="0">
                <a:solidFill>
                  <a:srgbClr val="0070C0"/>
                </a:solidFill>
              </a:rPr>
              <a:t>Percutaneous</a:t>
            </a:r>
            <a:r>
              <a:rPr lang="en-US" sz="2800" b="1" dirty="0" smtClean="0">
                <a:solidFill>
                  <a:srgbClr val="0070C0"/>
                </a:solidFill>
              </a:rPr>
              <a:t> coronary intervention(angioplasty)</a:t>
            </a:r>
          </a:p>
          <a:p>
            <a:pPr algn="just" rtl="0">
              <a:buFont typeface="Wingdings" pitchFamily="2" charset="2"/>
              <a:buChar char="Ø"/>
            </a:pPr>
            <a:r>
              <a:rPr lang="en-US" sz="2800" b="1" dirty="0" smtClean="0">
                <a:solidFill>
                  <a:srgbClr val="0070C0"/>
                </a:solidFill>
              </a:rPr>
              <a:t>Coronary artery bypass graft(CABG</a:t>
            </a:r>
            <a:r>
              <a:rPr lang="en-US" sz="2800" dirty="0" smtClean="0">
                <a:solidFill>
                  <a:srgbClr val="0070C0"/>
                </a:solidFill>
              </a:rPr>
              <a:t>).</a:t>
            </a:r>
          </a:p>
          <a:p>
            <a:pPr algn="just" rtl="0">
              <a:buFont typeface="Wingdings" pitchFamily="2" charset="2"/>
              <a:buChar char="Ø"/>
            </a:pPr>
            <a:r>
              <a:rPr lang="en-US" sz="2800" b="1" dirty="0" smtClean="0">
                <a:solidFill>
                  <a:srgbClr val="0070C0"/>
                </a:solidFill>
              </a:rPr>
              <a:t>Rehabilitation </a:t>
            </a:r>
            <a:endParaRPr lang="ar-SA" sz="2800" b="1" dirty="0">
              <a:solidFill>
                <a:srgbClr val="0070C0"/>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8229600" cy="1143000"/>
          </a:xfrm>
          <a:solidFill>
            <a:schemeClr val="tx2"/>
          </a:solidFill>
        </p:spPr>
        <p:txBody>
          <a:bodyPr/>
          <a:lstStyle/>
          <a:p>
            <a:r>
              <a:rPr lang="en-US" b="1" dirty="0" smtClean="0">
                <a:solidFill>
                  <a:srgbClr val="FF0000"/>
                </a:solidFill>
              </a:rPr>
              <a:t>Ischemic heart disease</a:t>
            </a:r>
            <a:endParaRPr lang="ar-SA" b="1" dirty="0">
              <a:solidFill>
                <a:srgbClr val="FF0000"/>
              </a:solidFill>
            </a:endParaRPr>
          </a:p>
        </p:txBody>
      </p:sp>
      <p:sp>
        <p:nvSpPr>
          <p:cNvPr id="3" name="Content Placeholder 2"/>
          <p:cNvSpPr>
            <a:spLocks noGrp="1"/>
          </p:cNvSpPr>
          <p:nvPr>
            <p:ph idx="1"/>
          </p:nvPr>
        </p:nvSpPr>
        <p:spPr>
          <a:xfrm>
            <a:off x="0" y="1844824"/>
            <a:ext cx="8686800" cy="4784576"/>
          </a:xfrm>
        </p:spPr>
        <p:txBody>
          <a:bodyPr>
            <a:noAutofit/>
          </a:bodyPr>
          <a:lstStyle/>
          <a:p>
            <a:pPr algn="just">
              <a:buNone/>
            </a:pPr>
            <a:r>
              <a:rPr lang="en-US" sz="2400" b="1" dirty="0" smtClean="0">
                <a:solidFill>
                  <a:srgbClr val="FF0000"/>
                </a:solidFill>
              </a:rPr>
              <a:t>Definition</a:t>
            </a:r>
            <a:endParaRPr lang="en-US" sz="2400" b="1" dirty="0" smtClean="0"/>
          </a:p>
          <a:p>
            <a:pPr algn="just">
              <a:buNone/>
            </a:pPr>
            <a:r>
              <a:rPr lang="en-US" sz="2400" b="1" dirty="0" smtClean="0"/>
              <a:t>Ischemic heart disease</a:t>
            </a:r>
            <a:r>
              <a:rPr lang="en-US" sz="2400" dirty="0" smtClean="0"/>
              <a:t> (IHD), or </a:t>
            </a:r>
            <a:r>
              <a:rPr lang="en-US" sz="2400" b="1" dirty="0" smtClean="0"/>
              <a:t>myocardial ischemia</a:t>
            </a:r>
            <a:r>
              <a:rPr lang="en-US" sz="2400" dirty="0" smtClean="0"/>
              <a:t>,</a:t>
            </a:r>
            <a:r>
              <a:rPr lang="ar-SA" sz="2400" dirty="0" smtClean="0"/>
              <a:t> </a:t>
            </a:r>
            <a:r>
              <a:rPr lang="en-US" sz="2400" dirty="0" smtClean="0"/>
              <a:t>or</a:t>
            </a:r>
            <a:r>
              <a:rPr lang="en-US" sz="2400" dirty="0" smtClean="0">
                <a:hlinkClick r:id="rId2"/>
              </a:rPr>
              <a:t> coronary artery disease</a:t>
            </a:r>
            <a:r>
              <a:rPr lang="en-US" sz="2400" dirty="0" smtClean="0"/>
              <a:t> </a:t>
            </a:r>
            <a:r>
              <a:rPr lang="en-US" sz="2800" dirty="0" smtClean="0"/>
              <a:t>is a </a:t>
            </a:r>
            <a:r>
              <a:rPr lang="en-US" sz="2800" dirty="0" smtClean="0">
                <a:solidFill>
                  <a:srgbClr val="0070C0"/>
                </a:solidFill>
              </a:rPr>
              <a:t>disease </a:t>
            </a:r>
            <a:r>
              <a:rPr lang="en-US" sz="2800" dirty="0" smtClean="0"/>
              <a:t>characterized by reduced blood supply of the </a:t>
            </a:r>
            <a:r>
              <a:rPr lang="en-US" sz="2800" dirty="0" smtClean="0">
                <a:solidFill>
                  <a:srgbClr val="0070C0"/>
                </a:solidFill>
              </a:rPr>
              <a:t>heart muscle</a:t>
            </a:r>
            <a:r>
              <a:rPr lang="en-US" sz="2800" dirty="0" smtClean="0"/>
              <a:t>, as a results of </a:t>
            </a:r>
            <a:r>
              <a:rPr lang="en-US" sz="2800" dirty="0" smtClean="0">
                <a:solidFill>
                  <a:srgbClr val="0070C0"/>
                </a:solidFill>
              </a:rPr>
              <a:t>coronary</a:t>
            </a:r>
            <a:r>
              <a:rPr lang="en-US" dirty="0" smtClean="0">
                <a:solidFill>
                  <a:srgbClr val="0070C0"/>
                </a:solidFill>
              </a:rPr>
              <a:t> artery</a:t>
            </a:r>
            <a:r>
              <a:rPr lang="en-US" dirty="0" smtClean="0"/>
              <a:t> narrowing or blocked</a:t>
            </a:r>
            <a:r>
              <a:rPr lang="en-US" dirty="0" smtClean="0">
                <a:solidFill>
                  <a:srgbClr val="0070C0"/>
                </a:solidFill>
              </a:rPr>
              <a:t> </a:t>
            </a:r>
            <a:r>
              <a:rPr lang="en-US" sz="2800" dirty="0" smtClean="0"/>
              <a:t>usually due to </a:t>
            </a:r>
            <a:r>
              <a:rPr lang="en-US" sz="2800" dirty="0" smtClean="0">
                <a:solidFill>
                  <a:srgbClr val="0070C0"/>
                </a:solidFill>
              </a:rPr>
              <a:t>atherosclerosis</a:t>
            </a:r>
            <a:r>
              <a:rPr lang="en-US" sz="3600" dirty="0" smtClean="0"/>
              <a:t>. </a:t>
            </a:r>
          </a:p>
          <a:p>
            <a:pPr>
              <a:defRPr/>
            </a:pPr>
            <a:r>
              <a:rPr lang="en-US" sz="2800" dirty="0" smtClean="0"/>
              <a:t>Partially blocked it causes angina.</a:t>
            </a:r>
          </a:p>
          <a:p>
            <a:pPr>
              <a:defRPr/>
            </a:pPr>
            <a:endParaRPr lang="en-US" sz="2800" dirty="0" smtClean="0"/>
          </a:p>
          <a:p>
            <a:pPr>
              <a:defRPr/>
            </a:pPr>
            <a:r>
              <a:rPr lang="en-US" sz="2400" dirty="0" smtClean="0"/>
              <a:t>Fully blocked it causes myocardial infarction </a:t>
            </a:r>
          </a:p>
          <a:p>
            <a:pPr>
              <a:buNone/>
              <a:defRPr/>
            </a:pPr>
            <a:r>
              <a:rPr lang="en-US" sz="2400" dirty="0" smtClean="0"/>
              <a:t>or a heart attack</a:t>
            </a:r>
          </a:p>
          <a:p>
            <a:pPr algn="just" rtl="0">
              <a:buNone/>
            </a:pPr>
            <a:endParaRPr lang="en-US" sz="3600" dirty="0" smtClean="0"/>
          </a:p>
          <a:p>
            <a:pPr algn="just" rtl="0">
              <a:buNone/>
            </a:pPr>
            <a:endParaRPr lang="ar-SA" sz="3600" dirty="0"/>
          </a:p>
        </p:txBody>
      </p:sp>
      <p:pic>
        <p:nvPicPr>
          <p:cNvPr id="1027" name="Picture 3" descr="E:\442\442 Dr.Rehab\ISCHEMIC HEART\Ischemic Heart Disease Symptoms and Treatment_files\coronary.jpg"/>
          <p:cNvPicPr>
            <a:picLocks noChangeAspect="1" noChangeArrowheads="1"/>
          </p:cNvPicPr>
          <p:nvPr/>
        </p:nvPicPr>
        <p:blipFill>
          <a:blip r:embed="rId3" cstate="print"/>
          <a:srcRect/>
          <a:stretch>
            <a:fillRect/>
          </a:stretch>
        </p:blipFill>
        <p:spPr bwMode="auto">
          <a:xfrm>
            <a:off x="6012904" y="4221088"/>
            <a:ext cx="3124200" cy="2667000"/>
          </a:xfrm>
          <a:prstGeom prst="rect">
            <a:avLst/>
          </a:prstGeom>
          <a:noFill/>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tx2"/>
          </a:solidFill>
        </p:spPr>
        <p:txBody>
          <a:bodyPr/>
          <a:lstStyle/>
          <a:p>
            <a:r>
              <a:rPr lang="en-US" dirty="0" smtClean="0">
                <a:solidFill>
                  <a:srgbClr val="FF0000"/>
                </a:solidFill>
              </a:rPr>
              <a:t>Thought question</a:t>
            </a:r>
            <a:endParaRPr lang="en-US" dirty="0">
              <a:solidFill>
                <a:srgbClr val="FF0000"/>
              </a:solidFill>
            </a:endParaRPr>
          </a:p>
        </p:txBody>
      </p:sp>
      <p:sp>
        <p:nvSpPr>
          <p:cNvPr id="3" name="Content Placeholder 2"/>
          <p:cNvSpPr>
            <a:spLocks noGrp="1"/>
          </p:cNvSpPr>
          <p:nvPr>
            <p:ph idx="1"/>
          </p:nvPr>
        </p:nvSpPr>
        <p:spPr/>
        <p:txBody>
          <a:bodyPr/>
          <a:lstStyle/>
          <a:p>
            <a:pPr algn="ctr"/>
            <a:r>
              <a:rPr lang="en-US" dirty="0" smtClean="0"/>
              <a:t>In coronary  heart disease patients , you prefer the  resistance exercise, or moderate rhythmic aerobic exercise during rehabilitation program and why? </a:t>
            </a:r>
            <a:endParaRPr lang="en-US" dirty="0"/>
          </a:p>
        </p:txBody>
      </p:sp>
    </p:spTree>
    <p:extLst>
      <p:ext uri="{BB962C8B-B14F-4D97-AF65-F5344CB8AC3E}">
        <p14:creationId xmlns:p14="http://schemas.microsoft.com/office/powerpoint/2010/main" val="608986052"/>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tx2"/>
          </a:solidFill>
        </p:spPr>
        <p:txBody>
          <a:bodyPr/>
          <a:lstStyle/>
          <a:p>
            <a:r>
              <a:rPr lang="en-US" b="1" dirty="0" smtClean="0">
                <a:solidFill>
                  <a:srgbClr val="FF0000"/>
                </a:solidFill>
              </a:rPr>
              <a:t>Management</a:t>
            </a:r>
            <a:endParaRPr lang="ar-SA" dirty="0"/>
          </a:p>
        </p:txBody>
      </p:sp>
      <p:sp>
        <p:nvSpPr>
          <p:cNvPr id="3" name="Content Placeholder 2"/>
          <p:cNvSpPr>
            <a:spLocks noGrp="1"/>
          </p:cNvSpPr>
          <p:nvPr>
            <p:ph idx="1"/>
          </p:nvPr>
        </p:nvSpPr>
        <p:spPr/>
        <p:txBody>
          <a:bodyPr>
            <a:normAutofit fontScale="77500" lnSpcReduction="20000"/>
          </a:bodyPr>
          <a:lstStyle/>
          <a:p>
            <a:pPr algn="l" rtl="0">
              <a:buNone/>
            </a:pPr>
            <a:r>
              <a:rPr lang="en-US" sz="2800" dirty="0" smtClean="0"/>
              <a:t>Treatment of coronary artery disease includes addressing "modifiable" risk factors. This includes</a:t>
            </a:r>
          </a:p>
          <a:p>
            <a:pPr algn="l" rtl="0"/>
            <a:r>
              <a:rPr lang="en-US" sz="2800" dirty="0" smtClean="0"/>
              <a:t>Suppression of cholesterol</a:t>
            </a:r>
          </a:p>
          <a:p>
            <a:pPr algn="l" rtl="0"/>
            <a:r>
              <a:rPr lang="en-US" sz="2800" dirty="0" smtClean="0"/>
              <a:t> Control of </a:t>
            </a:r>
            <a:r>
              <a:rPr lang="en-US" sz="2800" dirty="0" smtClean="0">
                <a:hlinkClick r:id="rId2" action="ppaction://hlinkfile" tooltip="Blood pressure"/>
              </a:rPr>
              <a:t>blood pressure</a:t>
            </a:r>
            <a:r>
              <a:rPr lang="en-US" sz="2800" dirty="0" smtClean="0"/>
              <a:t>,</a:t>
            </a:r>
          </a:p>
          <a:p>
            <a:pPr algn="l" rtl="0"/>
            <a:r>
              <a:rPr lang="en-US" sz="2800" dirty="0" smtClean="0"/>
              <a:t>Control of </a:t>
            </a:r>
            <a:r>
              <a:rPr lang="en-US" sz="2800" dirty="0" smtClean="0">
                <a:hlinkClick r:id="rId3" action="ppaction://hlinkfile" tooltip="Blood sugar"/>
              </a:rPr>
              <a:t>blood sugars</a:t>
            </a:r>
            <a:r>
              <a:rPr lang="en-US" sz="2800" dirty="0" smtClean="0"/>
              <a:t> (if diabetic),</a:t>
            </a:r>
          </a:p>
          <a:p>
            <a:r>
              <a:rPr lang="en-US" sz="2800" dirty="0" smtClean="0"/>
              <a:t> Regular exercise</a:t>
            </a:r>
            <a:r>
              <a:rPr lang="en-US" sz="2800" b="1" dirty="0" smtClean="0"/>
              <a:t> </a:t>
            </a:r>
            <a:r>
              <a:rPr lang="en-US" sz="2800" b="1" dirty="0" smtClean="0">
                <a:solidFill>
                  <a:srgbClr val="0070C0"/>
                </a:solidFill>
              </a:rPr>
              <a:t>       alters blood fat levels by increase </a:t>
            </a:r>
            <a:r>
              <a:rPr lang="en-US" sz="2800" dirty="0" smtClean="0">
                <a:solidFill>
                  <a:srgbClr val="0070C0"/>
                </a:solidFill>
              </a:rPr>
              <a:t>HDL </a:t>
            </a:r>
          </a:p>
          <a:p>
            <a:r>
              <a:rPr lang="en-US" sz="2800" dirty="0" smtClean="0"/>
              <a:t>A healthy diet. </a:t>
            </a:r>
          </a:p>
          <a:p>
            <a:pPr>
              <a:buFont typeface="Wingdings" panose="05000000000000000000" pitchFamily="2" charset="2"/>
              <a:buChar char="ü"/>
            </a:pPr>
            <a:r>
              <a:rPr lang="en-US" sz="2800" b="1" dirty="0" smtClean="0">
                <a:solidFill>
                  <a:srgbClr val="0070C0"/>
                </a:solidFill>
              </a:rPr>
              <a:t>increasing viscous (soluble) fiber intake which  </a:t>
            </a:r>
            <a:r>
              <a:rPr lang="en-US" sz="2800" b="1" dirty="0">
                <a:solidFill>
                  <a:srgbClr val="0070C0"/>
                </a:solidFill>
              </a:rPr>
              <a:t>slows the rate at which food is broken down and nutrients like glucose are </a:t>
            </a:r>
            <a:r>
              <a:rPr lang="en-US" sz="2800" b="1" dirty="0" smtClean="0">
                <a:solidFill>
                  <a:srgbClr val="0070C0"/>
                </a:solidFill>
              </a:rPr>
              <a:t>absorbed so it  </a:t>
            </a:r>
            <a:r>
              <a:rPr lang="en-US" sz="2800" b="1" dirty="0">
                <a:solidFill>
                  <a:srgbClr val="0070C0"/>
                </a:solidFill>
              </a:rPr>
              <a:t>decreased risk of high blood cholesterol and diabetes. </a:t>
            </a:r>
            <a:endParaRPr lang="en-US" sz="2800" b="1" dirty="0" smtClean="0">
              <a:solidFill>
                <a:srgbClr val="0070C0"/>
              </a:solidFill>
            </a:endParaRPr>
          </a:p>
          <a:p>
            <a:pPr>
              <a:buFont typeface="Wingdings" panose="05000000000000000000" pitchFamily="2" charset="2"/>
              <a:buChar char="ü"/>
            </a:pPr>
            <a:r>
              <a:rPr lang="en-US" sz="2800" b="1" dirty="0" smtClean="0">
                <a:solidFill>
                  <a:srgbClr val="0070C0"/>
                </a:solidFill>
              </a:rPr>
              <a:t>decreasing saturated &amp; trans fat intake </a:t>
            </a:r>
            <a:endParaRPr lang="en-US" sz="2800" dirty="0" smtClean="0">
              <a:solidFill>
                <a:srgbClr val="0070C0"/>
              </a:solidFill>
            </a:endParaRPr>
          </a:p>
          <a:p>
            <a:pPr algn="l" rtl="0"/>
            <a:endParaRPr lang="en-US" sz="2800" dirty="0" smtClean="0"/>
          </a:p>
          <a:p>
            <a:pPr algn="l" rtl="0"/>
            <a:r>
              <a:rPr lang="en-US" sz="2800" dirty="0" smtClean="0"/>
              <a:t>Stop smoking</a:t>
            </a:r>
            <a:endParaRPr lang="ar-SA" sz="2800"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tx2"/>
          </a:solidFill>
        </p:spPr>
        <p:txBody>
          <a:bodyPr/>
          <a:lstStyle/>
          <a:p>
            <a:r>
              <a:rPr lang="en-US" dirty="0" smtClean="0"/>
              <a:t>Cont.</a:t>
            </a:r>
            <a:endParaRPr lang="ar-EG" dirty="0"/>
          </a:p>
        </p:txBody>
      </p:sp>
      <p:sp>
        <p:nvSpPr>
          <p:cNvPr id="3" name="Content Placeholder 2"/>
          <p:cNvSpPr>
            <a:spLocks noGrp="1"/>
          </p:cNvSpPr>
          <p:nvPr>
            <p:ph idx="1"/>
          </p:nvPr>
        </p:nvSpPr>
        <p:spPr/>
        <p:txBody>
          <a:bodyPr/>
          <a:lstStyle/>
          <a:p>
            <a:pPr>
              <a:buNone/>
            </a:pPr>
            <a:r>
              <a:rPr lang="en-US" b="1" dirty="0" smtClean="0">
                <a:solidFill>
                  <a:srgbClr val="0070C0"/>
                </a:solidFill>
              </a:rPr>
              <a:t>The role of physical therapy in MI , at the first 48 hours:</a:t>
            </a:r>
          </a:p>
          <a:p>
            <a:pPr algn="just">
              <a:buFont typeface="Wingdings" panose="05000000000000000000" pitchFamily="2" charset="2"/>
              <a:buChar char="ü"/>
            </a:pPr>
            <a:r>
              <a:rPr lang="en-US" dirty="0" smtClean="0"/>
              <a:t>To prevent </a:t>
            </a:r>
            <a:r>
              <a:rPr lang="en-US" dirty="0" smtClean="0">
                <a:solidFill>
                  <a:srgbClr val="FF0000"/>
                </a:solidFill>
              </a:rPr>
              <a:t>the accumulation of secretions </a:t>
            </a:r>
            <a:r>
              <a:rPr lang="en-US" dirty="0" smtClean="0"/>
              <a:t>in the lung which may predispose to chest infection and complications</a:t>
            </a:r>
          </a:p>
          <a:p>
            <a:pPr algn="just">
              <a:buFont typeface="Wingdings" panose="05000000000000000000" pitchFamily="2" charset="2"/>
              <a:buChar char="ü"/>
            </a:pPr>
            <a:r>
              <a:rPr lang="en-US" dirty="0" smtClean="0"/>
              <a:t>Prevent stasis in the deep veins of the legs</a:t>
            </a:r>
          </a:p>
          <a:p>
            <a:pPr algn="just">
              <a:buFont typeface="Wingdings" panose="05000000000000000000" pitchFamily="2" charset="2"/>
              <a:buChar char="ü"/>
            </a:pPr>
            <a:r>
              <a:rPr lang="en-US" dirty="0" smtClean="0"/>
              <a:t>Improve the ventilation.</a:t>
            </a:r>
            <a:endParaRPr lang="ar-EG"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tx2"/>
          </a:solidFill>
        </p:spPr>
        <p:txBody>
          <a:bodyPr/>
          <a:lstStyle/>
          <a:p>
            <a:r>
              <a:rPr lang="en-US" dirty="0" smtClean="0"/>
              <a:t>Quiz.</a:t>
            </a:r>
            <a:endParaRPr lang="ar-EG" dirty="0"/>
          </a:p>
        </p:txBody>
      </p:sp>
      <p:sp>
        <p:nvSpPr>
          <p:cNvPr id="3" name="Content Placeholder 2"/>
          <p:cNvSpPr>
            <a:spLocks noGrp="1"/>
          </p:cNvSpPr>
          <p:nvPr>
            <p:ph idx="1"/>
          </p:nvPr>
        </p:nvSpPr>
        <p:spPr/>
        <p:txBody>
          <a:bodyPr>
            <a:normAutofit fontScale="70000" lnSpcReduction="20000"/>
          </a:bodyPr>
          <a:lstStyle/>
          <a:p>
            <a:r>
              <a:rPr lang="en-US" b="1" dirty="0" smtClean="0"/>
              <a:t>Sami is 56 years old and considers himself to be in good health. He has a family history of heart disease, stroke, and diabetes. He recently had a routine physical exam. He was told that his blood pressure was 130/85, his total cholesterol was 210 (LDL was 175 and HDL was 35), and his glucose levels were normal. He was also informed that his weight of 190 pounds made him about 10pounds overweight.</a:t>
            </a:r>
            <a:br>
              <a:rPr lang="en-US" b="1" dirty="0" smtClean="0"/>
            </a:br>
            <a:r>
              <a:rPr lang="en-US" b="1" dirty="0" smtClean="0"/>
              <a:t/>
            </a:r>
            <a:br>
              <a:rPr lang="en-US" b="1" dirty="0" smtClean="0"/>
            </a:br>
            <a:r>
              <a:rPr lang="en-US" b="1" dirty="0" smtClean="0"/>
              <a:t>Sami's physician expressed some concern about the results of the exam. What finding is most likely the key cause of her concern? </a:t>
            </a:r>
            <a:br>
              <a:rPr lang="en-US" b="1" dirty="0" smtClean="0"/>
            </a:br>
            <a:r>
              <a:rPr lang="en-US" b="1" dirty="0" smtClean="0"/>
              <a:t>A. high cholesterol levels</a:t>
            </a:r>
            <a:br>
              <a:rPr lang="en-US" b="1" dirty="0" smtClean="0"/>
            </a:br>
            <a:r>
              <a:rPr lang="en-US" b="1" dirty="0" smtClean="0"/>
              <a:t>B. high blood pressure</a:t>
            </a:r>
            <a:br>
              <a:rPr lang="en-US" b="1" dirty="0" smtClean="0"/>
            </a:br>
            <a:r>
              <a:rPr lang="en-US" b="1" dirty="0" smtClean="0"/>
              <a:t>C. high weight</a:t>
            </a:r>
            <a:br>
              <a:rPr lang="en-US" b="1" dirty="0" smtClean="0"/>
            </a:br>
            <a:r>
              <a:rPr lang="en-US" b="1" dirty="0" smtClean="0"/>
              <a:t>D. high age </a:t>
            </a:r>
            <a:endParaRPr lang="en-US"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Public\Pictures\Sample Pictures\Dock.jpg"/>
          <p:cNvPicPr>
            <a:picLocks noChangeAspect="1" noChangeArrowheads="1"/>
          </p:cNvPicPr>
          <p:nvPr/>
        </p:nvPicPr>
        <p:blipFill>
          <a:blip r:embed="rId3" cstate="print"/>
          <a:srcRect/>
          <a:stretch>
            <a:fillRect/>
          </a:stretch>
        </p:blipFill>
        <p:spPr bwMode="auto">
          <a:xfrm>
            <a:off x="-304800" y="-228600"/>
            <a:ext cx="9753600" cy="7315200"/>
          </a:xfrm>
          <a:prstGeom prst="rect">
            <a:avLst/>
          </a:prstGeom>
          <a:noFill/>
        </p:spPr>
      </p:pic>
      <p:sp>
        <p:nvSpPr>
          <p:cNvPr id="2" name="Title 1"/>
          <p:cNvSpPr>
            <a:spLocks noGrp="1"/>
          </p:cNvSpPr>
          <p:nvPr>
            <p:ph type="title"/>
          </p:nvPr>
        </p:nvSpPr>
        <p:spPr>
          <a:xfrm>
            <a:off x="457200" y="704088"/>
            <a:ext cx="8305800" cy="3563112"/>
          </a:xfrm>
        </p:spPr>
        <p:txBody>
          <a:bodyPr>
            <a:noAutofit/>
          </a:bodyPr>
          <a:lstStyle/>
          <a:p>
            <a:pPr algn="ctr"/>
            <a:r>
              <a:rPr lang="en-US" sz="11500" b="1" dirty="0" smtClean="0">
                <a:solidFill>
                  <a:srgbClr val="FF0000"/>
                </a:solidFill>
              </a:rPr>
              <a:t>THANK YOU </a:t>
            </a:r>
            <a:endParaRPr lang="ar-SA" sz="11500" b="1" dirty="0">
              <a:solidFill>
                <a:srgbClr val="FF0000"/>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solidFill>
            <a:schemeClr val="accent1">
              <a:lumMod val="75000"/>
            </a:schemeClr>
          </a:solidFill>
        </p:spPr>
        <p:txBody>
          <a:bodyPr>
            <a:normAutofit fontScale="90000"/>
          </a:bodyPr>
          <a:lstStyle/>
          <a:p>
            <a:pPr>
              <a:defRPr/>
            </a:pPr>
            <a:r>
              <a:rPr lang="en-US" sz="3600" b="1" dirty="0">
                <a:solidFill>
                  <a:srgbClr val="FF0000"/>
                </a:solidFill>
              </a:rPr>
              <a:t>Coronary obstruction/Cardiac pain/Cardiac Ischemia lesion</a:t>
            </a:r>
            <a:endParaRPr lang="en-GB" sz="3600" b="1" dirty="0">
              <a:solidFill>
                <a:srgbClr val="FF0000"/>
              </a:solidFill>
            </a:endParaRPr>
          </a:p>
        </p:txBody>
      </p:sp>
      <p:sp>
        <p:nvSpPr>
          <p:cNvPr id="30723" name="Text Box 5"/>
          <p:cNvSpPr txBox="1">
            <a:spLocks noChangeArrowheads="1"/>
          </p:cNvSpPr>
          <p:nvPr/>
        </p:nvSpPr>
        <p:spPr bwMode="auto">
          <a:xfrm>
            <a:off x="296863" y="3962400"/>
            <a:ext cx="1528762" cy="396875"/>
          </a:xfrm>
          <a:prstGeom prst="rect">
            <a:avLst/>
          </a:prstGeom>
          <a:noFill/>
          <a:ln w="9525">
            <a:noFill/>
            <a:miter lim="800000"/>
            <a:headEnd/>
            <a:tailEnd/>
          </a:ln>
        </p:spPr>
        <p:txBody>
          <a:bodyPr wrap="none">
            <a:spAutoFit/>
          </a:bodyPr>
          <a:lstStyle/>
          <a:p>
            <a:r>
              <a:rPr lang="en-US" sz="2000">
                <a:solidFill>
                  <a:prstClr val="black"/>
                </a:solidFill>
              </a:rPr>
              <a:t>II) Occlusion</a:t>
            </a:r>
            <a:endParaRPr lang="en-GB" sz="2000">
              <a:solidFill>
                <a:prstClr val="black"/>
              </a:solidFill>
            </a:endParaRPr>
          </a:p>
        </p:txBody>
      </p:sp>
      <p:sp>
        <p:nvSpPr>
          <p:cNvPr id="30724" name="Line 6"/>
          <p:cNvSpPr>
            <a:spLocks noChangeShapeType="1"/>
          </p:cNvSpPr>
          <p:nvPr/>
        </p:nvSpPr>
        <p:spPr bwMode="auto">
          <a:xfrm flipV="1">
            <a:off x="1295400" y="2514600"/>
            <a:ext cx="990600" cy="990600"/>
          </a:xfrm>
          <a:prstGeom prst="line">
            <a:avLst/>
          </a:prstGeom>
          <a:noFill/>
          <a:ln w="9525">
            <a:solidFill>
              <a:schemeClr val="tx1"/>
            </a:solidFill>
            <a:round/>
            <a:headEnd/>
            <a:tailEnd type="triangle" w="med" len="med"/>
          </a:ln>
        </p:spPr>
        <p:txBody>
          <a:bodyPr/>
          <a:lstStyle/>
          <a:p>
            <a:endParaRPr lang="ar-EG">
              <a:solidFill>
                <a:prstClr val="black"/>
              </a:solidFill>
            </a:endParaRPr>
          </a:p>
        </p:txBody>
      </p:sp>
      <p:sp>
        <p:nvSpPr>
          <p:cNvPr id="30725" name="Line 7"/>
          <p:cNvSpPr>
            <a:spLocks noChangeShapeType="1"/>
          </p:cNvSpPr>
          <p:nvPr/>
        </p:nvSpPr>
        <p:spPr bwMode="auto">
          <a:xfrm>
            <a:off x="1371600" y="4343400"/>
            <a:ext cx="1066800" cy="533400"/>
          </a:xfrm>
          <a:prstGeom prst="line">
            <a:avLst/>
          </a:prstGeom>
          <a:noFill/>
          <a:ln w="9525">
            <a:solidFill>
              <a:schemeClr val="tx1"/>
            </a:solidFill>
            <a:round/>
            <a:headEnd/>
            <a:tailEnd type="triangle" w="med" len="med"/>
          </a:ln>
        </p:spPr>
        <p:txBody>
          <a:bodyPr/>
          <a:lstStyle/>
          <a:p>
            <a:endParaRPr lang="ar-EG">
              <a:solidFill>
                <a:prstClr val="black"/>
              </a:solidFill>
            </a:endParaRPr>
          </a:p>
        </p:txBody>
      </p:sp>
      <p:sp>
        <p:nvSpPr>
          <p:cNvPr id="30726" name="Text Box 8"/>
          <p:cNvSpPr txBox="1">
            <a:spLocks noChangeArrowheads="1"/>
          </p:cNvSpPr>
          <p:nvPr/>
        </p:nvSpPr>
        <p:spPr bwMode="auto">
          <a:xfrm>
            <a:off x="2286000" y="2133600"/>
            <a:ext cx="2286000" cy="1220788"/>
          </a:xfrm>
          <a:prstGeom prst="rect">
            <a:avLst/>
          </a:prstGeom>
          <a:noFill/>
          <a:ln w="9525">
            <a:noFill/>
            <a:miter lim="800000"/>
            <a:headEnd/>
            <a:tailEnd/>
          </a:ln>
        </p:spPr>
        <p:txBody>
          <a:bodyPr>
            <a:spAutoFit/>
          </a:bodyPr>
          <a:lstStyle/>
          <a:p>
            <a:r>
              <a:rPr lang="en-US" sz="2000" b="1" u="sng">
                <a:solidFill>
                  <a:prstClr val="black"/>
                </a:solidFill>
              </a:rPr>
              <a:t>Obstruction:</a:t>
            </a:r>
          </a:p>
          <a:p>
            <a:r>
              <a:rPr lang="en-US">
                <a:solidFill>
                  <a:prstClr val="black"/>
                </a:solidFill>
              </a:rPr>
              <a:t>Impediment. </a:t>
            </a:r>
          </a:p>
          <a:p>
            <a:r>
              <a:rPr lang="en-US">
                <a:solidFill>
                  <a:prstClr val="black"/>
                </a:solidFill>
              </a:rPr>
              <a:t>Stenosis </a:t>
            </a:r>
            <a:r>
              <a:rPr lang="en-US">
                <a:solidFill>
                  <a:prstClr val="black"/>
                </a:solidFill>
                <a:sym typeface="Wingdings" pitchFamily="2" charset="2"/>
              </a:rPr>
              <a:t> Narrowing of blood vessle</a:t>
            </a:r>
            <a:endParaRPr lang="en-GB">
              <a:solidFill>
                <a:prstClr val="black"/>
              </a:solidFill>
            </a:endParaRPr>
          </a:p>
        </p:txBody>
      </p:sp>
      <p:sp>
        <p:nvSpPr>
          <p:cNvPr id="30727" name="Line 9"/>
          <p:cNvSpPr>
            <a:spLocks noChangeShapeType="1"/>
          </p:cNvSpPr>
          <p:nvPr/>
        </p:nvSpPr>
        <p:spPr bwMode="auto">
          <a:xfrm>
            <a:off x="4038600" y="2438400"/>
            <a:ext cx="838200" cy="0"/>
          </a:xfrm>
          <a:prstGeom prst="line">
            <a:avLst/>
          </a:prstGeom>
          <a:noFill/>
          <a:ln w="9525">
            <a:solidFill>
              <a:schemeClr val="tx1"/>
            </a:solidFill>
            <a:round/>
            <a:headEnd/>
            <a:tailEnd type="triangle" w="med" len="med"/>
          </a:ln>
        </p:spPr>
        <p:txBody>
          <a:bodyPr/>
          <a:lstStyle/>
          <a:p>
            <a:endParaRPr lang="ar-EG">
              <a:solidFill>
                <a:prstClr val="black"/>
              </a:solidFill>
            </a:endParaRPr>
          </a:p>
        </p:txBody>
      </p:sp>
      <p:sp>
        <p:nvSpPr>
          <p:cNvPr id="30728" name="Text Box 10"/>
          <p:cNvSpPr txBox="1">
            <a:spLocks noChangeArrowheads="1"/>
          </p:cNvSpPr>
          <p:nvPr/>
        </p:nvSpPr>
        <p:spPr bwMode="auto">
          <a:xfrm>
            <a:off x="4876800" y="2178050"/>
            <a:ext cx="1752600" cy="671513"/>
          </a:xfrm>
          <a:prstGeom prst="rect">
            <a:avLst/>
          </a:prstGeom>
          <a:noFill/>
          <a:ln w="9525">
            <a:noFill/>
            <a:miter lim="800000"/>
            <a:headEnd/>
            <a:tailEnd/>
          </a:ln>
        </p:spPr>
        <p:txBody>
          <a:bodyPr>
            <a:spAutoFit/>
          </a:bodyPr>
          <a:lstStyle/>
          <a:p>
            <a:pPr algn="ctr"/>
            <a:r>
              <a:rPr lang="en-US" sz="2000" b="1" u="sng">
                <a:solidFill>
                  <a:prstClr val="black"/>
                </a:solidFill>
              </a:rPr>
              <a:t>Pain : </a:t>
            </a:r>
          </a:p>
          <a:p>
            <a:pPr algn="ctr"/>
            <a:r>
              <a:rPr lang="en-US">
                <a:solidFill>
                  <a:prstClr val="black"/>
                </a:solidFill>
              </a:rPr>
              <a:t>Angina Pectoris</a:t>
            </a:r>
            <a:endParaRPr lang="en-GB">
              <a:solidFill>
                <a:prstClr val="black"/>
              </a:solidFill>
            </a:endParaRPr>
          </a:p>
        </p:txBody>
      </p:sp>
      <p:sp>
        <p:nvSpPr>
          <p:cNvPr id="30729" name="Text Box 11"/>
          <p:cNvSpPr txBox="1">
            <a:spLocks noChangeArrowheads="1"/>
          </p:cNvSpPr>
          <p:nvPr/>
        </p:nvSpPr>
        <p:spPr bwMode="auto">
          <a:xfrm>
            <a:off x="7162800" y="2178050"/>
            <a:ext cx="1981200" cy="671513"/>
          </a:xfrm>
          <a:prstGeom prst="rect">
            <a:avLst/>
          </a:prstGeom>
          <a:noFill/>
          <a:ln w="9525">
            <a:noFill/>
            <a:miter lim="800000"/>
            <a:headEnd/>
            <a:tailEnd/>
          </a:ln>
        </p:spPr>
        <p:txBody>
          <a:bodyPr>
            <a:spAutoFit/>
          </a:bodyPr>
          <a:lstStyle/>
          <a:p>
            <a:pPr algn="ctr"/>
            <a:r>
              <a:rPr lang="en-US" sz="2000" b="1" u="sng">
                <a:solidFill>
                  <a:prstClr val="black"/>
                </a:solidFill>
              </a:rPr>
              <a:t>Cardiac lesions </a:t>
            </a:r>
            <a:r>
              <a:rPr lang="en-US">
                <a:solidFill>
                  <a:prstClr val="black"/>
                </a:solidFill>
              </a:rPr>
              <a:t>Ischemia fibrosis.</a:t>
            </a:r>
            <a:endParaRPr lang="en-GB">
              <a:solidFill>
                <a:prstClr val="black"/>
              </a:solidFill>
            </a:endParaRPr>
          </a:p>
        </p:txBody>
      </p:sp>
      <p:sp>
        <p:nvSpPr>
          <p:cNvPr id="30730" name="Line 12"/>
          <p:cNvSpPr>
            <a:spLocks noChangeShapeType="1"/>
          </p:cNvSpPr>
          <p:nvPr/>
        </p:nvSpPr>
        <p:spPr bwMode="auto">
          <a:xfrm>
            <a:off x="6324600" y="2438400"/>
            <a:ext cx="838200" cy="0"/>
          </a:xfrm>
          <a:prstGeom prst="line">
            <a:avLst/>
          </a:prstGeom>
          <a:noFill/>
          <a:ln w="9525">
            <a:solidFill>
              <a:schemeClr val="tx1"/>
            </a:solidFill>
            <a:round/>
            <a:headEnd/>
            <a:tailEnd type="triangle" w="med" len="med"/>
          </a:ln>
        </p:spPr>
        <p:txBody>
          <a:bodyPr/>
          <a:lstStyle/>
          <a:p>
            <a:endParaRPr lang="ar-EG">
              <a:solidFill>
                <a:prstClr val="black"/>
              </a:solidFill>
            </a:endParaRPr>
          </a:p>
        </p:txBody>
      </p:sp>
      <p:sp>
        <p:nvSpPr>
          <p:cNvPr id="30731" name="Text Box 13"/>
          <p:cNvSpPr txBox="1">
            <a:spLocks noChangeArrowheads="1"/>
          </p:cNvSpPr>
          <p:nvPr/>
        </p:nvSpPr>
        <p:spPr bwMode="auto">
          <a:xfrm>
            <a:off x="2362200" y="4648200"/>
            <a:ext cx="1371600" cy="946150"/>
          </a:xfrm>
          <a:prstGeom prst="rect">
            <a:avLst/>
          </a:prstGeom>
          <a:noFill/>
          <a:ln w="9525">
            <a:noFill/>
            <a:miter lim="800000"/>
            <a:headEnd/>
            <a:tailEnd/>
          </a:ln>
        </p:spPr>
        <p:txBody>
          <a:bodyPr>
            <a:spAutoFit/>
          </a:bodyPr>
          <a:lstStyle/>
          <a:p>
            <a:r>
              <a:rPr lang="en-US" sz="2000" b="1" u="sng">
                <a:solidFill>
                  <a:prstClr val="black"/>
                </a:solidFill>
              </a:rPr>
              <a:t>Occlusion:</a:t>
            </a:r>
          </a:p>
          <a:p>
            <a:r>
              <a:rPr lang="en-US">
                <a:solidFill>
                  <a:prstClr val="black"/>
                </a:solidFill>
              </a:rPr>
              <a:t>Closed vessel</a:t>
            </a:r>
            <a:endParaRPr lang="en-GB">
              <a:solidFill>
                <a:prstClr val="black"/>
              </a:solidFill>
            </a:endParaRPr>
          </a:p>
        </p:txBody>
      </p:sp>
      <p:sp>
        <p:nvSpPr>
          <p:cNvPr id="30732" name="Line 14"/>
          <p:cNvSpPr>
            <a:spLocks noChangeShapeType="1"/>
          </p:cNvSpPr>
          <p:nvPr/>
        </p:nvSpPr>
        <p:spPr bwMode="auto">
          <a:xfrm>
            <a:off x="3962400" y="4876800"/>
            <a:ext cx="838200" cy="0"/>
          </a:xfrm>
          <a:prstGeom prst="line">
            <a:avLst/>
          </a:prstGeom>
          <a:noFill/>
          <a:ln w="9525">
            <a:solidFill>
              <a:schemeClr val="tx1"/>
            </a:solidFill>
            <a:round/>
            <a:headEnd/>
            <a:tailEnd type="triangle" w="med" len="med"/>
          </a:ln>
        </p:spPr>
        <p:txBody>
          <a:bodyPr/>
          <a:lstStyle/>
          <a:p>
            <a:endParaRPr lang="ar-EG">
              <a:solidFill>
                <a:prstClr val="black"/>
              </a:solidFill>
            </a:endParaRPr>
          </a:p>
        </p:txBody>
      </p:sp>
      <p:sp>
        <p:nvSpPr>
          <p:cNvPr id="30733" name="Text Box 15"/>
          <p:cNvSpPr txBox="1">
            <a:spLocks noChangeArrowheads="1"/>
          </p:cNvSpPr>
          <p:nvPr/>
        </p:nvSpPr>
        <p:spPr bwMode="auto">
          <a:xfrm>
            <a:off x="5105400" y="4572000"/>
            <a:ext cx="1295400" cy="671513"/>
          </a:xfrm>
          <a:prstGeom prst="rect">
            <a:avLst/>
          </a:prstGeom>
          <a:noFill/>
          <a:ln w="9525">
            <a:noFill/>
            <a:miter lim="800000"/>
            <a:headEnd/>
            <a:tailEnd/>
          </a:ln>
        </p:spPr>
        <p:txBody>
          <a:bodyPr>
            <a:spAutoFit/>
          </a:bodyPr>
          <a:lstStyle/>
          <a:p>
            <a:pPr algn="ctr"/>
            <a:r>
              <a:rPr lang="en-US" sz="2000" b="1" u="sng">
                <a:solidFill>
                  <a:prstClr val="black"/>
                </a:solidFill>
              </a:rPr>
              <a:t>Pain : </a:t>
            </a:r>
            <a:r>
              <a:rPr lang="en-US">
                <a:solidFill>
                  <a:prstClr val="black"/>
                </a:solidFill>
              </a:rPr>
              <a:t>Infarct Pain </a:t>
            </a:r>
            <a:endParaRPr lang="en-GB">
              <a:solidFill>
                <a:prstClr val="black"/>
              </a:solidFill>
            </a:endParaRPr>
          </a:p>
        </p:txBody>
      </p:sp>
      <p:sp>
        <p:nvSpPr>
          <p:cNvPr id="30734" name="Text Box 16"/>
          <p:cNvSpPr txBox="1">
            <a:spLocks noChangeArrowheads="1"/>
          </p:cNvSpPr>
          <p:nvPr/>
        </p:nvSpPr>
        <p:spPr bwMode="auto">
          <a:xfrm>
            <a:off x="7162800" y="4495800"/>
            <a:ext cx="1981200" cy="671513"/>
          </a:xfrm>
          <a:prstGeom prst="rect">
            <a:avLst/>
          </a:prstGeom>
          <a:noFill/>
          <a:ln w="9525">
            <a:noFill/>
            <a:miter lim="800000"/>
            <a:headEnd/>
            <a:tailEnd/>
          </a:ln>
        </p:spPr>
        <p:txBody>
          <a:bodyPr>
            <a:spAutoFit/>
          </a:bodyPr>
          <a:lstStyle/>
          <a:p>
            <a:pPr algn="ctr"/>
            <a:r>
              <a:rPr lang="en-US" sz="2000" b="1" u="sng">
                <a:solidFill>
                  <a:prstClr val="black"/>
                </a:solidFill>
              </a:rPr>
              <a:t>Cardiac lesions </a:t>
            </a:r>
            <a:r>
              <a:rPr lang="en-US">
                <a:solidFill>
                  <a:prstClr val="black"/>
                </a:solidFill>
              </a:rPr>
              <a:t>Infarct (necrosis).</a:t>
            </a:r>
            <a:endParaRPr lang="en-GB">
              <a:solidFill>
                <a:prstClr val="black"/>
              </a:solidFill>
            </a:endParaRPr>
          </a:p>
        </p:txBody>
      </p:sp>
      <p:sp>
        <p:nvSpPr>
          <p:cNvPr id="30735" name="Line 17"/>
          <p:cNvSpPr>
            <a:spLocks noChangeShapeType="1"/>
          </p:cNvSpPr>
          <p:nvPr/>
        </p:nvSpPr>
        <p:spPr bwMode="auto">
          <a:xfrm>
            <a:off x="6400800" y="4876800"/>
            <a:ext cx="838200" cy="0"/>
          </a:xfrm>
          <a:prstGeom prst="line">
            <a:avLst/>
          </a:prstGeom>
          <a:noFill/>
          <a:ln w="9525">
            <a:solidFill>
              <a:schemeClr val="tx1"/>
            </a:solidFill>
            <a:round/>
            <a:headEnd/>
            <a:tailEnd type="triangle" w="med" len="med"/>
          </a:ln>
        </p:spPr>
        <p:txBody>
          <a:bodyPr/>
          <a:lstStyle/>
          <a:p>
            <a:endParaRPr lang="ar-EG">
              <a:solidFill>
                <a:prstClr val="black"/>
              </a:solidFill>
            </a:endParaRPr>
          </a:p>
        </p:txBody>
      </p:sp>
      <p:sp>
        <p:nvSpPr>
          <p:cNvPr id="30736" name="Rectangle 18"/>
          <p:cNvSpPr>
            <a:spLocks noChangeArrowheads="1"/>
          </p:cNvSpPr>
          <p:nvPr/>
        </p:nvSpPr>
        <p:spPr bwMode="auto">
          <a:xfrm>
            <a:off x="336550" y="3519488"/>
            <a:ext cx="1644650" cy="366712"/>
          </a:xfrm>
          <a:prstGeom prst="rect">
            <a:avLst/>
          </a:prstGeom>
          <a:noFill/>
          <a:ln w="9525">
            <a:noFill/>
            <a:miter lim="800000"/>
            <a:headEnd/>
            <a:tailEnd/>
          </a:ln>
        </p:spPr>
        <p:txBody>
          <a:bodyPr wrap="none">
            <a:spAutoFit/>
          </a:bodyPr>
          <a:lstStyle/>
          <a:p>
            <a:pPr>
              <a:spcBef>
                <a:spcPct val="20000"/>
              </a:spcBef>
              <a:buClr>
                <a:srgbClr val="EEECE1"/>
              </a:buClr>
              <a:buSzPct val="70000"/>
              <a:buFont typeface="Wingdings" pitchFamily="2" charset="2"/>
              <a:buNone/>
            </a:pPr>
            <a:r>
              <a:rPr lang="en-US" b="1">
                <a:solidFill>
                  <a:prstClr val="black"/>
                </a:solidFill>
              </a:rPr>
              <a:t>I) Obstruction </a:t>
            </a:r>
            <a:endParaRPr lang="en-GB" b="1">
              <a:solidFill>
                <a:prstClr val="black"/>
              </a:solidFill>
            </a:endParaRPr>
          </a:p>
        </p:txBody>
      </p:sp>
      <p:sp>
        <p:nvSpPr>
          <p:cNvPr id="30737" name="Line 19"/>
          <p:cNvSpPr>
            <a:spLocks noChangeShapeType="1"/>
          </p:cNvSpPr>
          <p:nvPr/>
        </p:nvSpPr>
        <p:spPr bwMode="auto">
          <a:xfrm>
            <a:off x="457200" y="3962400"/>
            <a:ext cx="1447800" cy="0"/>
          </a:xfrm>
          <a:prstGeom prst="line">
            <a:avLst/>
          </a:prstGeom>
          <a:noFill/>
          <a:ln w="9525">
            <a:solidFill>
              <a:schemeClr val="tx1"/>
            </a:solidFill>
            <a:round/>
            <a:headEnd/>
            <a:tailEnd/>
          </a:ln>
        </p:spPr>
        <p:txBody>
          <a:bodyPr/>
          <a:lstStyle/>
          <a:p>
            <a:endParaRPr lang="ar-EG">
              <a:solidFill>
                <a:prstClr val="black"/>
              </a:solidFill>
            </a:endParaRPr>
          </a:p>
        </p:txBody>
      </p:sp>
      <p:grpSp>
        <p:nvGrpSpPr>
          <p:cNvPr id="2" name="Group 23"/>
          <p:cNvGrpSpPr>
            <a:grpSpLocks/>
          </p:cNvGrpSpPr>
          <p:nvPr/>
        </p:nvGrpSpPr>
        <p:grpSpPr bwMode="auto">
          <a:xfrm>
            <a:off x="2362200" y="3352800"/>
            <a:ext cx="1447800" cy="1219200"/>
            <a:chOff x="1488" y="2112"/>
            <a:chExt cx="912" cy="768"/>
          </a:xfrm>
        </p:grpSpPr>
        <p:sp>
          <p:nvSpPr>
            <p:cNvPr id="30746" name="Oval 20"/>
            <p:cNvSpPr>
              <a:spLocks noChangeArrowheads="1"/>
            </p:cNvSpPr>
            <p:nvPr/>
          </p:nvSpPr>
          <p:spPr bwMode="auto">
            <a:xfrm>
              <a:off x="1488" y="2112"/>
              <a:ext cx="912" cy="768"/>
            </a:xfrm>
            <a:prstGeom prst="ellipse">
              <a:avLst/>
            </a:prstGeom>
            <a:noFill/>
            <a:ln w="9525">
              <a:solidFill>
                <a:schemeClr val="tx1"/>
              </a:solidFill>
              <a:round/>
              <a:headEnd/>
              <a:tailEnd/>
            </a:ln>
          </p:spPr>
          <p:txBody>
            <a:bodyPr wrap="none" anchor="ctr"/>
            <a:lstStyle/>
            <a:p>
              <a:endParaRPr lang="ar-EG">
                <a:solidFill>
                  <a:prstClr val="black"/>
                </a:solidFill>
              </a:endParaRPr>
            </a:p>
          </p:txBody>
        </p:sp>
        <p:sp>
          <p:nvSpPr>
            <p:cNvPr id="30747" name="Oval 21"/>
            <p:cNvSpPr>
              <a:spLocks noChangeArrowheads="1"/>
            </p:cNvSpPr>
            <p:nvPr/>
          </p:nvSpPr>
          <p:spPr bwMode="auto">
            <a:xfrm>
              <a:off x="1728" y="2256"/>
              <a:ext cx="528" cy="480"/>
            </a:xfrm>
            <a:prstGeom prst="ellipse">
              <a:avLst/>
            </a:prstGeom>
            <a:noFill/>
            <a:ln w="9525">
              <a:solidFill>
                <a:schemeClr val="tx1"/>
              </a:solidFill>
              <a:round/>
              <a:headEnd/>
              <a:tailEnd/>
            </a:ln>
          </p:spPr>
          <p:txBody>
            <a:bodyPr wrap="none" anchor="ctr"/>
            <a:lstStyle/>
            <a:p>
              <a:endParaRPr lang="ar-EG">
                <a:solidFill>
                  <a:prstClr val="black"/>
                </a:solidFill>
              </a:endParaRPr>
            </a:p>
          </p:txBody>
        </p:sp>
        <p:sp>
          <p:nvSpPr>
            <p:cNvPr id="30748" name="Oval 22"/>
            <p:cNvSpPr>
              <a:spLocks noChangeArrowheads="1"/>
            </p:cNvSpPr>
            <p:nvPr/>
          </p:nvSpPr>
          <p:spPr bwMode="auto">
            <a:xfrm>
              <a:off x="1536" y="2400"/>
              <a:ext cx="144" cy="192"/>
            </a:xfrm>
            <a:prstGeom prst="ellipse">
              <a:avLst/>
            </a:prstGeom>
            <a:solidFill>
              <a:srgbClr val="000000"/>
            </a:solidFill>
            <a:ln w="9525">
              <a:solidFill>
                <a:schemeClr val="tx1"/>
              </a:solidFill>
              <a:round/>
              <a:headEnd/>
              <a:tailEnd/>
            </a:ln>
          </p:spPr>
          <p:txBody>
            <a:bodyPr wrap="none" anchor="ctr"/>
            <a:lstStyle/>
            <a:p>
              <a:endParaRPr lang="ar-EG">
                <a:solidFill>
                  <a:prstClr val="black"/>
                </a:solidFill>
              </a:endParaRPr>
            </a:p>
          </p:txBody>
        </p:sp>
      </p:grpSp>
      <p:sp>
        <p:nvSpPr>
          <p:cNvPr id="30739" name="Oval 25"/>
          <p:cNvSpPr>
            <a:spLocks noChangeArrowheads="1"/>
          </p:cNvSpPr>
          <p:nvPr/>
        </p:nvSpPr>
        <p:spPr bwMode="auto">
          <a:xfrm>
            <a:off x="2362200" y="5562600"/>
            <a:ext cx="1447800" cy="1219200"/>
          </a:xfrm>
          <a:prstGeom prst="ellipse">
            <a:avLst/>
          </a:prstGeom>
          <a:noFill/>
          <a:ln w="9525">
            <a:solidFill>
              <a:schemeClr val="tx1"/>
            </a:solidFill>
            <a:round/>
            <a:headEnd/>
            <a:tailEnd/>
          </a:ln>
        </p:spPr>
        <p:txBody>
          <a:bodyPr wrap="none" anchor="ctr"/>
          <a:lstStyle/>
          <a:p>
            <a:endParaRPr lang="ar-EG">
              <a:solidFill>
                <a:prstClr val="black"/>
              </a:solidFill>
            </a:endParaRPr>
          </a:p>
        </p:txBody>
      </p:sp>
      <p:sp>
        <p:nvSpPr>
          <p:cNvPr id="30740" name="Oval 26"/>
          <p:cNvSpPr>
            <a:spLocks noChangeArrowheads="1"/>
          </p:cNvSpPr>
          <p:nvPr/>
        </p:nvSpPr>
        <p:spPr bwMode="auto">
          <a:xfrm>
            <a:off x="2743200" y="5791200"/>
            <a:ext cx="838200" cy="762000"/>
          </a:xfrm>
          <a:prstGeom prst="ellipse">
            <a:avLst/>
          </a:prstGeom>
          <a:solidFill>
            <a:srgbClr val="000000"/>
          </a:solidFill>
          <a:ln w="9525">
            <a:solidFill>
              <a:schemeClr val="tx1"/>
            </a:solidFill>
            <a:round/>
            <a:headEnd/>
            <a:tailEnd/>
          </a:ln>
        </p:spPr>
        <p:txBody>
          <a:bodyPr wrap="none" anchor="ctr"/>
          <a:lstStyle/>
          <a:p>
            <a:endParaRPr lang="ar-EG">
              <a:solidFill>
                <a:prstClr val="black"/>
              </a:solidFill>
            </a:endParaRPr>
          </a:p>
        </p:txBody>
      </p:sp>
      <p:sp>
        <p:nvSpPr>
          <p:cNvPr id="30741" name="Oval 27"/>
          <p:cNvSpPr>
            <a:spLocks noChangeArrowheads="1"/>
          </p:cNvSpPr>
          <p:nvPr/>
        </p:nvSpPr>
        <p:spPr bwMode="auto">
          <a:xfrm>
            <a:off x="2438400" y="6019800"/>
            <a:ext cx="228600" cy="304800"/>
          </a:xfrm>
          <a:prstGeom prst="ellipse">
            <a:avLst/>
          </a:prstGeom>
          <a:solidFill>
            <a:srgbClr val="000000"/>
          </a:solidFill>
          <a:ln w="9525">
            <a:solidFill>
              <a:schemeClr val="tx1"/>
            </a:solidFill>
            <a:round/>
            <a:headEnd/>
            <a:tailEnd/>
          </a:ln>
        </p:spPr>
        <p:txBody>
          <a:bodyPr wrap="none" anchor="ctr"/>
          <a:lstStyle/>
          <a:p>
            <a:endParaRPr lang="ar-EG">
              <a:solidFill>
                <a:prstClr val="black"/>
              </a:solidFill>
            </a:endParaRPr>
          </a:p>
        </p:txBody>
      </p:sp>
      <p:sp>
        <p:nvSpPr>
          <p:cNvPr id="30742" name="Text Box 32"/>
          <p:cNvSpPr txBox="1">
            <a:spLocks noChangeArrowheads="1"/>
          </p:cNvSpPr>
          <p:nvPr/>
        </p:nvSpPr>
        <p:spPr bwMode="auto">
          <a:xfrm>
            <a:off x="3962400" y="3505200"/>
            <a:ext cx="1066800" cy="641350"/>
          </a:xfrm>
          <a:prstGeom prst="rect">
            <a:avLst/>
          </a:prstGeom>
          <a:noFill/>
          <a:ln w="9525">
            <a:noFill/>
            <a:miter lim="800000"/>
            <a:headEnd/>
            <a:tailEnd/>
          </a:ln>
        </p:spPr>
        <p:txBody>
          <a:bodyPr>
            <a:spAutoFit/>
          </a:bodyPr>
          <a:lstStyle/>
          <a:p>
            <a:pPr>
              <a:spcBef>
                <a:spcPct val="50000"/>
              </a:spcBef>
            </a:pPr>
            <a:r>
              <a:rPr lang="en-US" dirty="0">
                <a:solidFill>
                  <a:prstClr val="black"/>
                </a:solidFill>
              </a:rPr>
              <a:t>Narrow lumen</a:t>
            </a:r>
          </a:p>
        </p:txBody>
      </p:sp>
      <p:sp>
        <p:nvSpPr>
          <p:cNvPr id="30743" name="Line 33"/>
          <p:cNvSpPr>
            <a:spLocks noChangeShapeType="1"/>
          </p:cNvSpPr>
          <p:nvPr/>
        </p:nvSpPr>
        <p:spPr bwMode="auto">
          <a:xfrm flipH="1">
            <a:off x="3505200" y="3733800"/>
            <a:ext cx="609600" cy="152400"/>
          </a:xfrm>
          <a:prstGeom prst="line">
            <a:avLst/>
          </a:prstGeom>
          <a:noFill/>
          <a:ln w="9525">
            <a:solidFill>
              <a:schemeClr val="tx1"/>
            </a:solidFill>
            <a:round/>
            <a:headEnd/>
            <a:tailEnd type="triangle" w="med" len="med"/>
          </a:ln>
        </p:spPr>
        <p:txBody>
          <a:bodyPr/>
          <a:lstStyle/>
          <a:p>
            <a:endParaRPr lang="ar-EG">
              <a:solidFill>
                <a:prstClr val="black"/>
              </a:solidFill>
            </a:endParaRPr>
          </a:p>
        </p:txBody>
      </p:sp>
      <p:sp>
        <p:nvSpPr>
          <p:cNvPr id="30744" name="Line 34"/>
          <p:cNvSpPr>
            <a:spLocks noChangeShapeType="1"/>
          </p:cNvSpPr>
          <p:nvPr/>
        </p:nvSpPr>
        <p:spPr bwMode="auto">
          <a:xfrm flipH="1">
            <a:off x="3581400" y="5791200"/>
            <a:ext cx="838200" cy="304800"/>
          </a:xfrm>
          <a:prstGeom prst="line">
            <a:avLst/>
          </a:prstGeom>
          <a:noFill/>
          <a:ln w="9525">
            <a:solidFill>
              <a:schemeClr val="tx1"/>
            </a:solidFill>
            <a:round/>
            <a:headEnd/>
            <a:tailEnd type="triangle" w="med" len="med"/>
          </a:ln>
        </p:spPr>
        <p:txBody>
          <a:bodyPr/>
          <a:lstStyle/>
          <a:p>
            <a:endParaRPr lang="ar-EG">
              <a:solidFill>
                <a:prstClr val="black"/>
              </a:solidFill>
            </a:endParaRPr>
          </a:p>
        </p:txBody>
      </p:sp>
      <p:sp>
        <p:nvSpPr>
          <p:cNvPr id="30745" name="Text Box 35"/>
          <p:cNvSpPr txBox="1">
            <a:spLocks noChangeArrowheads="1"/>
          </p:cNvSpPr>
          <p:nvPr/>
        </p:nvSpPr>
        <p:spPr bwMode="auto">
          <a:xfrm>
            <a:off x="4419600" y="5562600"/>
            <a:ext cx="990600" cy="915988"/>
          </a:xfrm>
          <a:prstGeom prst="rect">
            <a:avLst/>
          </a:prstGeom>
          <a:noFill/>
          <a:ln w="9525">
            <a:noFill/>
            <a:miter lim="800000"/>
            <a:headEnd/>
            <a:tailEnd/>
          </a:ln>
        </p:spPr>
        <p:txBody>
          <a:bodyPr>
            <a:spAutoFit/>
          </a:bodyPr>
          <a:lstStyle/>
          <a:p>
            <a:pPr>
              <a:spcBef>
                <a:spcPct val="50000"/>
              </a:spcBef>
            </a:pPr>
            <a:r>
              <a:rPr lang="en-US">
                <a:solidFill>
                  <a:prstClr val="black"/>
                </a:solidFill>
              </a:rPr>
              <a:t>Closure of the lumen</a:t>
            </a:r>
          </a:p>
        </p:txBody>
      </p:sp>
    </p:spTree>
    <p:extLst>
      <p:ext uri="{BB962C8B-B14F-4D97-AF65-F5344CB8AC3E}">
        <p14:creationId xmlns:p14="http://schemas.microsoft.com/office/powerpoint/2010/main" val="273869838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Rot="1" noChangeArrowheads="1"/>
          </p:cNvSpPr>
          <p:nvPr>
            <p:ph type="title"/>
          </p:nvPr>
        </p:nvSpPr>
        <p:spPr>
          <a:xfrm>
            <a:off x="457200" y="274638"/>
            <a:ext cx="8229600" cy="706437"/>
          </a:xfrm>
        </p:spPr>
        <p:txBody>
          <a:bodyPr>
            <a:normAutofit fontScale="90000"/>
          </a:bodyPr>
          <a:lstStyle/>
          <a:p>
            <a:pPr eaLnBrk="1" hangingPunct="1">
              <a:defRPr/>
            </a:pPr>
            <a:r>
              <a:rPr lang="en-US" i="1" dirty="0" smtClean="0">
                <a:solidFill>
                  <a:schemeClr val="hlink"/>
                </a:solidFill>
              </a:rPr>
              <a:t>Coronary Arteries (CA)</a:t>
            </a:r>
          </a:p>
        </p:txBody>
      </p:sp>
      <p:sp>
        <p:nvSpPr>
          <p:cNvPr id="17411" name="Rectangle 3"/>
          <p:cNvSpPr>
            <a:spLocks noGrp="1" noChangeArrowheads="1"/>
          </p:cNvSpPr>
          <p:nvPr>
            <p:ph type="body" idx="1"/>
          </p:nvPr>
        </p:nvSpPr>
        <p:spPr>
          <a:xfrm>
            <a:off x="0" y="981075"/>
            <a:ext cx="4679950" cy="5616575"/>
          </a:xfrm>
        </p:spPr>
        <p:txBody>
          <a:bodyPr/>
          <a:lstStyle/>
          <a:p>
            <a:pPr algn="just" eaLnBrk="1" hangingPunct="1">
              <a:defRPr/>
            </a:pPr>
            <a:r>
              <a:rPr lang="en-US" sz="2400" dirty="0" smtClean="0">
                <a:latin typeface="Times New Roman" pitchFamily="18" charset="0"/>
                <a:cs typeface="Times New Roman" pitchFamily="18" charset="0"/>
              </a:rPr>
              <a:t>The blood supply to the heart is provided by the right (RCA) &amp; left (LCA) coronary arteries which arise from the base of the aorta. </a:t>
            </a:r>
          </a:p>
          <a:p>
            <a:pPr algn="just" eaLnBrk="1" hangingPunct="1">
              <a:buNone/>
              <a:defRPr/>
            </a:pPr>
            <a:endParaRPr lang="en-US" sz="2400" dirty="0" smtClean="0">
              <a:latin typeface="Times New Roman" pitchFamily="18" charset="0"/>
              <a:cs typeface="Times New Roman" pitchFamily="18" charset="0"/>
            </a:endParaRPr>
          </a:p>
          <a:p>
            <a:pPr algn="just" eaLnBrk="1" hangingPunct="1">
              <a:buNone/>
              <a:defRPr/>
            </a:pPr>
            <a:r>
              <a:rPr lang="en-US" sz="2400" b="1" dirty="0" smtClean="0">
                <a:solidFill>
                  <a:srgbClr val="FF0000"/>
                </a:solidFill>
                <a:latin typeface="Times New Roman" pitchFamily="18" charset="0"/>
                <a:cs typeface="Times New Roman" pitchFamily="18" charset="0"/>
              </a:rPr>
              <a:t>Review anatomy of CA</a:t>
            </a:r>
          </a:p>
        </p:txBody>
      </p:sp>
      <p:pic>
        <p:nvPicPr>
          <p:cNvPr id="16388" name="Picture 5"/>
          <p:cNvPicPr>
            <a:picLocks noChangeAspect="1" noChangeArrowheads="1"/>
          </p:cNvPicPr>
          <p:nvPr/>
        </p:nvPicPr>
        <p:blipFill>
          <a:blip r:embed="rId2"/>
          <a:srcRect/>
          <a:stretch>
            <a:fillRect/>
          </a:stretch>
        </p:blipFill>
        <p:spPr bwMode="auto">
          <a:xfrm>
            <a:off x="4648200" y="1125538"/>
            <a:ext cx="4059237" cy="573246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tx2"/>
          </a:solidFill>
        </p:spPr>
        <p:txBody>
          <a:bodyPr/>
          <a:lstStyle/>
          <a:p>
            <a:r>
              <a:rPr lang="en-US" b="1" dirty="0" smtClean="0">
                <a:solidFill>
                  <a:srgbClr val="FF0000"/>
                </a:solidFill>
              </a:rPr>
              <a:t>Atherosclerosis</a:t>
            </a:r>
            <a:endParaRPr lang="ar-SA" b="1" dirty="0">
              <a:solidFill>
                <a:srgbClr val="FF0000"/>
              </a:solidFill>
            </a:endParaRPr>
          </a:p>
        </p:txBody>
      </p:sp>
      <p:sp>
        <p:nvSpPr>
          <p:cNvPr id="3" name="Content Placeholder 2"/>
          <p:cNvSpPr>
            <a:spLocks noGrp="1"/>
          </p:cNvSpPr>
          <p:nvPr>
            <p:ph idx="1"/>
          </p:nvPr>
        </p:nvSpPr>
        <p:spPr/>
        <p:txBody>
          <a:bodyPr>
            <a:normAutofit/>
          </a:bodyPr>
          <a:lstStyle/>
          <a:p>
            <a:pPr algn="l" rtl="0"/>
            <a:r>
              <a:rPr lang="en-US" sz="2800" dirty="0" smtClean="0">
                <a:solidFill>
                  <a:srgbClr val="0070C0"/>
                </a:solidFill>
              </a:rPr>
              <a:t>Atherosclerosis </a:t>
            </a:r>
            <a:r>
              <a:rPr lang="en-US" sz="2800" dirty="0" smtClean="0"/>
              <a:t>is a slow, progressive disease which begins in childhood and takes decades to advance.</a:t>
            </a:r>
          </a:p>
          <a:p>
            <a:pPr algn="just" rtl="0"/>
            <a:r>
              <a:rPr lang="en-US" sz="2400" dirty="0" smtClean="0">
                <a:cs typeface="+mj-cs"/>
              </a:rPr>
              <a:t>In which patchy deposits of fatty material(</a:t>
            </a:r>
            <a:r>
              <a:rPr lang="en-US" sz="2400" dirty="0" smtClean="0">
                <a:solidFill>
                  <a:srgbClr val="FF0000"/>
                </a:solidFill>
                <a:cs typeface="+mj-cs"/>
              </a:rPr>
              <a:t>atherosclerotic plaque)</a:t>
            </a:r>
            <a:r>
              <a:rPr lang="en-US" sz="2400" dirty="0" smtClean="0">
                <a:cs typeface="+mj-cs"/>
              </a:rPr>
              <a:t> develop in wall of arteries leading to reduced blood flow </a:t>
            </a:r>
            <a:r>
              <a:rPr lang="en-US" sz="2800" dirty="0" smtClean="0"/>
              <a:t>.</a:t>
            </a:r>
          </a:p>
          <a:p>
            <a:pPr algn="l" rtl="0"/>
            <a:endParaRPr lang="en-US" sz="2800" dirty="0" smtClean="0"/>
          </a:p>
          <a:p>
            <a:pPr marL="342900" lvl="2" indent="-342900" algn="just"/>
            <a:r>
              <a:rPr lang="en-US" sz="2800" dirty="0" smtClean="0">
                <a:solidFill>
                  <a:srgbClr val="0070C0"/>
                </a:solidFill>
              </a:rPr>
              <a:t>Plaque</a:t>
            </a:r>
            <a:r>
              <a:rPr lang="en-US" sz="2800" dirty="0" smtClean="0"/>
              <a:t> (the build-up of lipid/cholesterol, calcium fibrin, cell debris) in the artery wall forms as a response to</a:t>
            </a:r>
            <a:r>
              <a:rPr lang="en-US" sz="2800" i="1" dirty="0" smtClean="0"/>
              <a:t> </a:t>
            </a:r>
            <a:r>
              <a:rPr lang="en-US" sz="2800" i="1" dirty="0" smtClean="0">
                <a:solidFill>
                  <a:srgbClr val="0070C0"/>
                </a:solidFill>
                <a:effectLst>
                  <a:outerShdw blurRad="38100" dist="38100" dir="2700000" algn="tl">
                    <a:srgbClr val="C0C0C0"/>
                  </a:outerShdw>
                </a:effectLst>
              </a:rPr>
              <a:t>injury </a:t>
            </a:r>
            <a:r>
              <a:rPr lang="en-US" sz="2800" dirty="0" smtClean="0"/>
              <a:t>to the endothelium in the artery wall.</a:t>
            </a:r>
          </a:p>
          <a:p>
            <a:endParaRPr lang="ar-SA"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tx2"/>
          </a:solidFill>
        </p:spPr>
        <p:txBody>
          <a:bodyPr/>
          <a:lstStyle/>
          <a:p>
            <a:r>
              <a:rPr lang="en-US" b="1" dirty="0" smtClean="0">
                <a:solidFill>
                  <a:srgbClr val="FF0000"/>
                </a:solidFill>
              </a:rPr>
              <a:t>Atherosclerosis</a:t>
            </a:r>
            <a:endParaRPr lang="ar-SA" dirty="0"/>
          </a:p>
        </p:txBody>
      </p:sp>
      <p:sp>
        <p:nvSpPr>
          <p:cNvPr id="3" name="Content Placeholder 2"/>
          <p:cNvSpPr>
            <a:spLocks noGrp="1"/>
          </p:cNvSpPr>
          <p:nvPr>
            <p:ph idx="1"/>
          </p:nvPr>
        </p:nvSpPr>
        <p:spPr/>
        <p:txBody>
          <a:bodyPr/>
          <a:lstStyle/>
          <a:p>
            <a:pPr>
              <a:buNone/>
            </a:pPr>
            <a:r>
              <a:rPr lang="en-US" b="1" u="sng" dirty="0" smtClean="0">
                <a:solidFill>
                  <a:srgbClr val="0070C0"/>
                </a:solidFill>
              </a:rPr>
              <a:t>Factors may injury endothelium cells lining the arteries :</a:t>
            </a:r>
          </a:p>
          <a:p>
            <a:pPr>
              <a:buFont typeface="Wingdings" pitchFamily="2" charset="2"/>
              <a:buChar char="ü"/>
            </a:pPr>
            <a:r>
              <a:rPr lang="en-US" dirty="0" smtClean="0"/>
              <a:t>high BP </a:t>
            </a:r>
          </a:p>
          <a:p>
            <a:pPr>
              <a:buFont typeface="Wingdings" pitchFamily="2" charset="2"/>
              <a:buChar char="ü"/>
            </a:pPr>
            <a:r>
              <a:rPr lang="en-US" dirty="0" smtClean="0"/>
              <a:t> elevated cholesterol and triglycerides(LDL)</a:t>
            </a:r>
          </a:p>
          <a:p>
            <a:pPr>
              <a:buFont typeface="Wingdings" pitchFamily="2" charset="2"/>
              <a:buChar char="ü"/>
            </a:pPr>
            <a:r>
              <a:rPr lang="en-US" dirty="0" smtClean="0"/>
              <a:t> cigarette smoking</a:t>
            </a:r>
            <a:endParaRPr lang="ar-SA"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Number Placeholder 3"/>
          <p:cNvSpPr>
            <a:spLocks noGrp="1"/>
          </p:cNvSpPr>
          <p:nvPr>
            <p:ph type="sldNum" sz="quarter" idx="12"/>
          </p:nvPr>
        </p:nvSpPr>
        <p:spPr>
          <a:noFill/>
          <a:ln>
            <a:miter lim="800000"/>
            <a:headEnd/>
            <a:tailEnd/>
          </a:ln>
        </p:spPr>
        <p:txBody>
          <a:bodyPr/>
          <a:lstStyle/>
          <a:p>
            <a:fld id="{3D69AF99-0D8C-4EBC-AA6C-7D2536395A20}" type="slidenum">
              <a:rPr lang="en-US"/>
              <a:pPr/>
              <a:t>8</a:t>
            </a:fld>
            <a:endParaRPr lang="en-US"/>
          </a:p>
        </p:txBody>
      </p:sp>
      <p:pic>
        <p:nvPicPr>
          <p:cNvPr id="70658" name="Picture 2" descr="Fig 15-6"/>
          <p:cNvPicPr>
            <a:picLocks noChangeAspect="1" noChangeArrowheads="1"/>
          </p:cNvPicPr>
          <p:nvPr/>
        </p:nvPicPr>
        <p:blipFill>
          <a:blip r:embed="rId2"/>
          <a:srcRect/>
          <a:stretch>
            <a:fillRect/>
          </a:stretch>
        </p:blipFill>
        <p:spPr bwMode="auto">
          <a:xfrm>
            <a:off x="0" y="304800"/>
            <a:ext cx="9144000" cy="72390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nodeType="afterEffect">
                                  <p:stCondLst>
                                    <p:cond delay="0"/>
                                  </p:stCondLst>
                                  <p:childTnLst>
                                    <p:set>
                                      <p:cBhvr>
                                        <p:cTn id="6" dur="1" fill="hold">
                                          <p:stCondLst>
                                            <p:cond delay="0"/>
                                          </p:stCondLst>
                                        </p:cTn>
                                        <p:tgtEl>
                                          <p:spTgt spid="70658"/>
                                        </p:tgtEl>
                                        <p:attrNameLst>
                                          <p:attrName>style.visibility</p:attrName>
                                        </p:attrNameLst>
                                      </p:cBhvr>
                                      <p:to>
                                        <p:strVal val="visible"/>
                                      </p:to>
                                    </p:set>
                                    <p:anim calcmode="lin" valueType="num">
                                      <p:cBhvr additive="base">
                                        <p:cTn id="7" dur="500" fill="hold"/>
                                        <p:tgtEl>
                                          <p:spTgt spid="70658"/>
                                        </p:tgtEl>
                                        <p:attrNameLst>
                                          <p:attrName>ppt_x</p:attrName>
                                        </p:attrNameLst>
                                      </p:cBhvr>
                                      <p:tavLst>
                                        <p:tav tm="0">
                                          <p:val>
                                            <p:strVal val="0-#ppt_w/2"/>
                                          </p:val>
                                        </p:tav>
                                        <p:tav tm="100000">
                                          <p:val>
                                            <p:strVal val="#ppt_x"/>
                                          </p:val>
                                        </p:tav>
                                      </p:tavLst>
                                    </p:anim>
                                    <p:anim calcmode="lin" valueType="num">
                                      <p:cBhvr additive="base">
                                        <p:cTn id="8" dur="500" fill="hold"/>
                                        <p:tgtEl>
                                          <p:spTgt spid="7065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9811" name="Picture 3" descr="athersclerosis#7"/>
          <p:cNvPicPr>
            <a:picLocks noChangeAspect="1" noChangeArrowheads="1"/>
          </p:cNvPicPr>
          <p:nvPr/>
        </p:nvPicPr>
        <p:blipFill>
          <a:blip r:embed="rId2" cstate="print"/>
          <a:srcRect/>
          <a:stretch>
            <a:fillRect/>
          </a:stretch>
        </p:blipFill>
        <p:spPr bwMode="auto">
          <a:xfrm>
            <a:off x="914400" y="903288"/>
            <a:ext cx="7391400" cy="5421312"/>
          </a:xfrm>
          <a:prstGeom prst="rect">
            <a:avLst/>
          </a:prstGeom>
          <a:noFill/>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1708</TotalTime>
  <Words>1222</Words>
  <Application>Microsoft Office PowerPoint</Application>
  <PresentationFormat>On-screen Show (4:3)</PresentationFormat>
  <Paragraphs>203</Paragraphs>
  <Slides>34</Slides>
  <Notes>4</Notes>
  <HiddenSlides>0</HiddenSlides>
  <MMClips>0</MMClips>
  <ScaleCrop>false</ScaleCrop>
  <HeadingPairs>
    <vt:vector size="4" baseType="variant">
      <vt:variant>
        <vt:lpstr>Theme</vt:lpstr>
      </vt:variant>
      <vt:variant>
        <vt:i4>1</vt:i4>
      </vt:variant>
      <vt:variant>
        <vt:lpstr>Slide Titles</vt:lpstr>
      </vt:variant>
      <vt:variant>
        <vt:i4>34</vt:i4>
      </vt:variant>
    </vt:vector>
  </HeadingPairs>
  <TitlesOfParts>
    <vt:vector size="35" baseType="lpstr">
      <vt:lpstr>Office Theme</vt:lpstr>
      <vt:lpstr>Ischemic heart Disease </vt:lpstr>
      <vt:lpstr>Objectives of the Lecture</vt:lpstr>
      <vt:lpstr>Ischemic heart disease</vt:lpstr>
      <vt:lpstr>Coronary obstruction/Cardiac pain/Cardiac Ischemia lesion</vt:lpstr>
      <vt:lpstr>Coronary Arteries (CA)</vt:lpstr>
      <vt:lpstr>Atherosclerosis</vt:lpstr>
      <vt:lpstr>Atherosclerosis</vt:lpstr>
      <vt:lpstr>PowerPoint Presentation</vt:lpstr>
      <vt:lpstr>PowerPoint Presentation</vt:lpstr>
      <vt:lpstr>Presentation of Ischemic heart disease</vt:lpstr>
      <vt:lpstr>Angina</vt:lpstr>
      <vt:lpstr> Signs (during attack) Usually no abnormal finding </vt:lpstr>
      <vt:lpstr>myocardial infarction</vt:lpstr>
      <vt:lpstr>PowerPoint Presentation</vt:lpstr>
      <vt:lpstr>Ischaemia and Infarction</vt:lpstr>
      <vt:lpstr>Arrhythmia</vt:lpstr>
      <vt:lpstr>PowerPoint Presentation</vt:lpstr>
      <vt:lpstr>PowerPoint Presentation</vt:lpstr>
      <vt:lpstr>Arrhythmia</vt:lpstr>
      <vt:lpstr>Heart Failure</vt:lpstr>
      <vt:lpstr>PowerPoint Presentation</vt:lpstr>
      <vt:lpstr>Cardiac Arrest</vt:lpstr>
      <vt:lpstr>Risk Factors for Ischemic Heart Disease</vt:lpstr>
      <vt:lpstr>Risk Factors for  Ischemic Heart Disease</vt:lpstr>
      <vt:lpstr>Risk Factors for  Ischemic Heart Disease</vt:lpstr>
      <vt:lpstr>Risk Factors for  Ischemic Heart Disease</vt:lpstr>
      <vt:lpstr>Differential Diagnosis</vt:lpstr>
      <vt:lpstr>Diagnosis</vt:lpstr>
      <vt:lpstr> Strategies of Management</vt:lpstr>
      <vt:lpstr>Thought question</vt:lpstr>
      <vt:lpstr>Management</vt:lpstr>
      <vt:lpstr>Cont.</vt:lpstr>
      <vt:lpstr>Quiz.</vt:lpstr>
      <vt:lpstr>THANK YOU </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Ischemic Heart Disease</dc:title>
  <dc:creator>ksu</dc:creator>
  <cp:lastModifiedBy>Rehab Gwada</cp:lastModifiedBy>
  <cp:revision>139</cp:revision>
  <dcterms:created xsi:type="dcterms:W3CDTF">2012-04-21T06:30:19Z</dcterms:created>
  <dcterms:modified xsi:type="dcterms:W3CDTF">2016-02-06T19:59:56Z</dcterms:modified>
</cp:coreProperties>
</file>