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316248"/>
        <c:axId val="2126163320"/>
      </c:barChart>
      <c:catAx>
        <c:axId val="2126316248"/>
        <c:scaling>
          <c:orientation val="minMax"/>
        </c:scaling>
        <c:delete val="0"/>
        <c:axPos val="l"/>
        <c:majorTickMark val="out"/>
        <c:minorTickMark val="none"/>
        <c:tickLblPos val="nextTo"/>
        <c:crossAx val="2126163320"/>
        <c:crosses val="autoZero"/>
        <c:auto val="1"/>
        <c:lblAlgn val="ctr"/>
        <c:lblOffset val="100"/>
        <c:noMultiLvlLbl val="0"/>
      </c:catAx>
      <c:valAx>
        <c:axId val="2126163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1263162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8609288"/>
        <c:axId val="-2147164600"/>
      </c:barChart>
      <c:catAx>
        <c:axId val="2128609288"/>
        <c:scaling>
          <c:orientation val="minMax"/>
        </c:scaling>
        <c:delete val="0"/>
        <c:axPos val="l"/>
        <c:majorTickMark val="out"/>
        <c:minorTickMark val="none"/>
        <c:tickLblPos val="nextTo"/>
        <c:crossAx val="-2147164600"/>
        <c:crosses val="autoZero"/>
        <c:auto val="1"/>
        <c:lblAlgn val="ctr"/>
        <c:lblOffset val="100"/>
        <c:noMultiLvlLbl val="0"/>
      </c:catAx>
      <c:valAx>
        <c:axId val="-214716460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2128609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900" y="3085765"/>
            <a:ext cx="8447150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1020431"/>
            <a:ext cx="8245162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895" y="2495446"/>
            <a:ext cx="8245160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04463" y="5956138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894" y="5951812"/>
            <a:ext cx="51879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5956138"/>
            <a:ext cx="76233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9362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0214" y="614407"/>
            <a:ext cx="848200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76809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1" y="599725"/>
            <a:ext cx="2180113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675727"/>
            <a:ext cx="1503123" cy="5183073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3" y="675727"/>
            <a:ext cx="5922209" cy="5183073"/>
          </a:xfrm>
        </p:spPr>
        <p:txBody>
          <a:bodyPr vert="eaVert" anchor="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8"/>
            <a:ext cx="99610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951812"/>
            <a:ext cx="5922209" cy="365125"/>
          </a:xfrm>
        </p:spPr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4962" y="5956138"/>
            <a:ext cx="87314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48812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614407"/>
            <a:ext cx="848200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2180497"/>
            <a:ext cx="8272211" cy="3678303"/>
          </a:xfrm>
        </p:spPr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5956138"/>
            <a:ext cx="789381" cy="365125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333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5863" y="5141975"/>
            <a:ext cx="8468145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3043911"/>
            <a:ext cx="8272211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5" y="4541417"/>
            <a:ext cx="827221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5027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4487" y="606555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729658"/>
            <a:ext cx="8272212" cy="988332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5" y="2228004"/>
            <a:ext cx="4066793" cy="3633047"/>
          </a:xfrm>
        </p:spPr>
        <p:txBody>
          <a:bodyPr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313" y="2228004"/>
            <a:ext cx="4066794" cy="3633047"/>
          </a:xfrm>
        </p:spPr>
        <p:txBody>
          <a:bodyPr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50756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334487" y="606555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5895" y="729658"/>
            <a:ext cx="8272212" cy="988332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15" y="2250893"/>
            <a:ext cx="3815306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6" y="2926053"/>
            <a:ext cx="4044825" cy="2934999"/>
          </a:xfrm>
        </p:spPr>
        <p:txBody>
          <a:bodyPr anchor="t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802" y="2250893"/>
            <a:ext cx="3815305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3"/>
            <a:ext cx="4044825" cy="2934999"/>
          </a:xfrm>
        </p:spPr>
        <p:txBody>
          <a:bodyPr anchor="t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81759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512" y="606555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1921" y="729658"/>
            <a:ext cx="8272212" cy="988332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47190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07099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35863" y="5141973"/>
            <a:ext cx="847365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2296"/>
            <a:ext cx="3682084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62" y="601200"/>
            <a:ext cx="846963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8" y="5262297"/>
            <a:ext cx="4402490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0943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4693389"/>
            <a:ext cx="827221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5863" y="599725"/>
            <a:ext cx="8468144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x-none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894" y="5260128"/>
            <a:ext cx="8272213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91109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705124"/>
            <a:ext cx="8272212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2336003"/>
            <a:ext cx="8272212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4464" y="5956138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903163"/>
                </a:solidFill>
                <a:latin typeface="Gill Sans MT"/>
              </a:rPr>
              <a:pPr/>
              <a:t>5/22/15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894" y="5951812"/>
            <a:ext cx="51879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8725" y="5956138"/>
            <a:ext cx="7893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3163"/>
                </a:solidFill>
                <a:latin typeface="Gill Sans MT"/>
              </a:rPr>
              <a:pPr/>
              <a:t>‹#›</a:t>
            </a:fld>
            <a:endParaRPr lang="en-US" dirty="0">
              <a:solidFill>
                <a:srgbClr val="903163"/>
              </a:solidFill>
              <a:latin typeface="Gill Sans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901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181373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903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Illustrations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29958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orith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61" y="729340"/>
            <a:ext cx="6550738" cy="46904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2674" y="6061070"/>
            <a:ext cx="112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534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ganizational char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779641"/>
            <a:ext cx="6642100" cy="4300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4297" y="593066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Organizational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91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68630" y="1773259"/>
            <a:ext cx="77838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000" b="1" dirty="0" err="1">
                <a:solidFill>
                  <a:srgbClr val="4D1434"/>
                </a:solidFill>
                <a:latin typeface="Gill Sans MT"/>
              </a:rPr>
              <a:t>Artwork</a:t>
            </a:r>
            <a:endParaRPr lang="x-none" dirty="0">
              <a:solidFill>
                <a:prstClr val="black"/>
              </a:solidFill>
              <a:latin typeface="Gill Sans MT"/>
            </a:endParaRPr>
          </a:p>
          <a:p>
            <a:r>
              <a:rPr lang="x-none" dirty="0" err="1">
                <a:solidFill>
                  <a:srgbClr val="903163"/>
                </a:solidFill>
                <a:latin typeface="Gill Sans MT"/>
              </a:rPr>
              <a:t>traditional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pasteup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method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endParaRPr lang="x-none" dirty="0">
              <a:solidFill>
                <a:srgbClr val="903163"/>
              </a:solidFill>
              <a:latin typeface="Gill Sans MT"/>
            </a:endParaRPr>
          </a:p>
          <a:p>
            <a:r>
              <a:rPr lang="x-none" i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or</a:t>
            </a:r>
            <a:r>
              <a:rPr lang="x-none" i="1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i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i="1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endParaRPr lang="x-none" i="1" dirty="0">
              <a:solidFill>
                <a:prstClr val="black">
                  <a:lumMod val="65000"/>
                  <a:lumOff val="35000"/>
                </a:prstClr>
              </a:solidFill>
              <a:latin typeface="Gill Sans MT"/>
            </a:endParaRPr>
          </a:p>
          <a:p>
            <a:r>
              <a:rPr lang="x-none" dirty="0" err="1">
                <a:solidFill>
                  <a:srgbClr val="903163"/>
                </a:solidFill>
                <a:latin typeface="Gill Sans MT"/>
              </a:rPr>
              <a:t>electronic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pasteup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method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.</a:t>
            </a:r>
            <a:r>
              <a:rPr lang="x-none" dirty="0">
                <a:solidFill>
                  <a:prstClr val="black"/>
                </a:solidFill>
                <a:latin typeface="Gill Sans MT"/>
              </a:rPr>
              <a:t> </a:t>
            </a:r>
            <a:endParaRPr lang="x-none" dirty="0">
              <a:solidFill>
                <a:prstClr val="black"/>
              </a:solidFill>
              <a:latin typeface="Gill Sans MT"/>
            </a:endParaRPr>
          </a:p>
          <a:p>
            <a:endParaRPr lang="x-none" dirty="0">
              <a:solidFill>
                <a:prstClr val="black"/>
              </a:solidFill>
              <a:latin typeface="Gill Sans MT"/>
            </a:endParaRPr>
          </a:p>
          <a:p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In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traditional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pasteup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method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,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you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simply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leave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space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for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art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.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Before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reproducing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copy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on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a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duplicating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machine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,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you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paste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artwork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in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place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.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In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an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electronic</a:t>
            </a:r>
            <a:r>
              <a:rPr lang="x-none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dirty="0" err="1">
                <a:solidFill>
                  <a:srgbClr val="903163"/>
                </a:solidFill>
                <a:latin typeface="Gill Sans MT"/>
              </a:rPr>
              <a:t>pasteup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,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you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will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have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entire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document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on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disk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and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can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make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a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copy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or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copies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from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the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 </a:t>
            </a:r>
            <a:r>
              <a:rPr lang="x-none" dirty="0" err="1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printer</a:t>
            </a:r>
            <a:r>
              <a:rPr lang="x-none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4013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90552" y="1151590"/>
            <a:ext cx="7524749" cy="4278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D1434"/>
                </a:solidFill>
                <a:latin typeface="Gill Sans MT"/>
              </a:rPr>
              <a:t>There are 3 purposes for an illustration:</a:t>
            </a:r>
            <a:r>
              <a:rPr lang="x-none" b="1" dirty="0">
                <a:solidFill>
                  <a:srgbClr val="4D1434"/>
                </a:solidFill>
                <a:latin typeface="Gill Sans MT"/>
              </a:rPr>
              <a:t>:</a:t>
            </a:r>
            <a:endParaRPr lang="x-none" b="1" dirty="0">
              <a:solidFill>
                <a:srgbClr val="4D1434"/>
              </a:solidFill>
              <a:latin typeface="Gill Sans 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dirty="0" err="1">
                <a:solidFill>
                  <a:srgbClr val="903163"/>
                </a:solidFill>
                <a:latin typeface="Gill Sans MT"/>
              </a:rPr>
              <a:t>To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give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a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general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impression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.</a:t>
            </a:r>
            <a:r>
              <a:rPr lang="en-US" b="1" dirty="0">
                <a:solidFill>
                  <a:srgbClr val="903163"/>
                </a:solidFill>
                <a:latin typeface="Gill Sans MT"/>
              </a:rPr>
              <a:t>:</a:t>
            </a:r>
          </a:p>
          <a:p>
            <a:r>
              <a:rPr lang="en-US" dirty="0">
                <a:solidFill>
                  <a:prstClr val="black"/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pie chart</a:t>
            </a:r>
          </a:p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bar chart (sectional bar chart, dual bar chart)</a:t>
            </a:r>
          </a:p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pictogram</a:t>
            </a:r>
            <a:endParaRPr lang="x-none" dirty="0">
              <a:solidFill>
                <a:prstClr val="black">
                  <a:lumMod val="50000"/>
                  <a:lumOff val="50000"/>
                </a:prstClr>
              </a:solidFill>
              <a:latin typeface="Gill Sans 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dirty="0">
                <a:solidFill>
                  <a:srgbClr val="903163"/>
                </a:solidFill>
                <a:latin typeface="Gill Sans MT"/>
              </a:rPr>
              <a:t>To 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show detailed information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.</a:t>
            </a:r>
            <a:r>
              <a:rPr lang="en-US" b="1" dirty="0">
                <a:solidFill>
                  <a:srgbClr val="903163"/>
                </a:solidFill>
                <a:latin typeface="Gill Sans MT"/>
              </a:rPr>
              <a:t>: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Gill Sans MT"/>
            </a:endParaRPr>
          </a:p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	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Algorathim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Gill Sans MT"/>
            </a:endParaRPr>
          </a:p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Table</a:t>
            </a:r>
            <a:endParaRPr lang="x-none" dirty="0">
              <a:solidFill>
                <a:prstClr val="black">
                  <a:lumMod val="50000"/>
                  <a:lumOff val="50000"/>
                </a:prstClr>
              </a:solidFill>
              <a:latin typeface="Gill Sans 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dirty="0" err="1">
                <a:solidFill>
                  <a:srgbClr val="903163"/>
                </a:solidFill>
                <a:latin typeface="Gill Sans MT"/>
              </a:rPr>
              <a:t>To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show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the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structure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and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working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of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 a </a:t>
            </a:r>
            <a:r>
              <a:rPr lang="x-none" b="1" dirty="0" err="1">
                <a:solidFill>
                  <a:srgbClr val="903163"/>
                </a:solidFill>
                <a:latin typeface="Gill Sans MT"/>
              </a:rPr>
              <a:t>system</a:t>
            </a:r>
            <a:r>
              <a:rPr lang="x-none" b="1" dirty="0">
                <a:solidFill>
                  <a:srgbClr val="903163"/>
                </a:solidFill>
                <a:latin typeface="Gill Sans MT"/>
              </a:rPr>
              <a:t>.</a:t>
            </a:r>
            <a:r>
              <a:rPr lang="en-US" b="1" dirty="0">
                <a:solidFill>
                  <a:srgbClr val="903163"/>
                </a:solidFill>
                <a:latin typeface="Gill Sans MT"/>
              </a:rPr>
              <a:t>:</a:t>
            </a:r>
          </a:p>
          <a:p>
            <a:r>
              <a:rPr lang="en-US" dirty="0">
                <a:solidFill>
                  <a:prstClr val="black"/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chart</a:t>
            </a:r>
            <a:endParaRPr lang="en-US" dirty="0">
              <a:solidFill>
                <a:prstClr val="black"/>
              </a:solidFill>
              <a:latin typeface="Gill Sans MT"/>
            </a:endParaRPr>
          </a:p>
          <a:p>
            <a:r>
              <a:rPr lang="en-US" dirty="0">
                <a:solidFill>
                  <a:prstClr val="black"/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/>
                </a:solidFill>
                <a:latin typeface="Gill Sans MT"/>
              </a:rPr>
              <a:t>	</a:t>
            </a:r>
            <a:r>
              <a:rPr lang="en-US" dirty="0">
                <a:solidFill>
                  <a:srgbClr val="66B1CE">
                    <a:lumMod val="50000"/>
                  </a:srgbClr>
                </a:solidFill>
                <a:latin typeface="Gill Sans MT"/>
              </a:rPr>
              <a:t>organizational chart</a:t>
            </a:r>
          </a:p>
          <a:p>
            <a:r>
              <a:rPr lang="en-US" dirty="0">
                <a:solidFill>
                  <a:srgbClr val="66B1CE">
                    <a:lumMod val="50000"/>
                  </a:srgbClr>
                </a:solidFill>
                <a:latin typeface="Gill Sans MT"/>
              </a:rPr>
              <a:t>	</a:t>
            </a:r>
            <a:r>
              <a:rPr lang="en-US" dirty="0">
                <a:solidFill>
                  <a:srgbClr val="66B1CE">
                    <a:lumMod val="50000"/>
                  </a:srgbClr>
                </a:solidFill>
                <a:latin typeface="Gill Sans MT"/>
              </a:rPr>
              <a:t>	map</a:t>
            </a:r>
          </a:p>
          <a:p>
            <a:r>
              <a:rPr lang="en-US" dirty="0">
                <a:solidFill>
                  <a:prstClr val="black"/>
                </a:solidFill>
                <a:latin typeface="Gill Sans MT"/>
              </a:rPr>
              <a:t>	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Gill Sans MT"/>
              </a:rPr>
              <a:t>photo</a:t>
            </a:r>
          </a:p>
          <a:p>
            <a:endParaRPr lang="x-none" dirty="0">
              <a:solidFill>
                <a:prstClr val="black"/>
              </a:solidFill>
              <a:latin typeface="Gill Sans MT"/>
            </a:endParaRPr>
          </a:p>
          <a:p>
            <a:r>
              <a:rPr lang="en-US" sz="2000" b="1" dirty="0">
                <a:solidFill>
                  <a:srgbClr val="B2324B">
                    <a:lumMod val="40000"/>
                    <a:lumOff val="60000"/>
                  </a:srgbClr>
                </a:solidFill>
                <a:latin typeface="Gill Sans MT"/>
              </a:rPr>
              <a:t>Read the </a:t>
            </a:r>
            <a:r>
              <a:rPr lang="en-US" sz="2000" b="1" dirty="0" err="1">
                <a:solidFill>
                  <a:srgbClr val="B2324B">
                    <a:lumMod val="40000"/>
                    <a:lumOff val="60000"/>
                  </a:srgbClr>
                </a:solidFill>
                <a:latin typeface="Gill Sans MT"/>
              </a:rPr>
              <a:t>deatails</a:t>
            </a:r>
            <a:r>
              <a:rPr lang="en-US" sz="2000" b="1" dirty="0">
                <a:solidFill>
                  <a:srgbClr val="B2324B">
                    <a:lumMod val="40000"/>
                    <a:lumOff val="60000"/>
                  </a:srgbClr>
                </a:solidFill>
                <a:latin typeface="Gill Sans MT"/>
              </a:rPr>
              <a:t> of each chart from </a:t>
            </a:r>
            <a:r>
              <a:rPr lang="en-US" sz="2000" b="1" u="sng" dirty="0" err="1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t>pgs</a:t>
            </a:r>
            <a:r>
              <a:rPr lang="en-US" sz="2000" b="1" u="sng" dirty="0">
                <a:solidFill>
                  <a:srgbClr val="4D1434">
                    <a:lumMod val="75000"/>
                    <a:lumOff val="25000"/>
                  </a:srgbClr>
                </a:solidFill>
                <a:latin typeface="Gill Sans MT"/>
              </a:rPr>
              <a:t> 112-125</a:t>
            </a:r>
            <a:endParaRPr lang="x-none" sz="2000" b="1" u="sng" dirty="0">
              <a:solidFill>
                <a:srgbClr val="4D1434">
                  <a:lumMod val="75000"/>
                  <a:lumOff val="25000"/>
                </a:srgbClr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258916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5895" y="3307983"/>
            <a:ext cx="8272211" cy="1497507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34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471526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20550" y="606107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Pie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68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1283532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21698" y="600215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089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4971741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21137" y="5964428"/>
            <a:ext cx="201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Sectional Bar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83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40085"/>
              </p:ext>
            </p:extLst>
          </p:nvPr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68468"/>
                <a:gridCol w="969932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Category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Category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Category</a:t>
                      </a:r>
                      <a:r>
                        <a:rPr lang="en-US" baseline="0" dirty="0" smtClean="0"/>
                        <a:t> 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69467" y="3323713"/>
            <a:ext cx="670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9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og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536700"/>
            <a:ext cx="6921500" cy="3771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1793" y="5671250"/>
            <a:ext cx="112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46364"/>
      </p:ext>
    </p:extLst>
  </p:cSld>
  <p:clrMapOvr>
    <a:masterClrMapping/>
  </p:clrMapOvr>
</p:sld>
</file>

<file path=ppt/theme/theme1.xml><?xml version="1.0" encoding="utf-8"?>
<a:theme xmlns:a="http://schemas.openxmlformats.org/drawingml/2006/main" name="المقسوم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118</Words>
  <Application>Microsoft Macintosh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المقسوم</vt:lpstr>
      <vt:lpstr>Illustrations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Illustrations</dc:title>
  <dc:creator>Hanouf Al-Muhaizaa</dc:creator>
  <cp:lastModifiedBy>Hanouf Al-Muhaizaa</cp:lastModifiedBy>
  <cp:revision>3</cp:revision>
  <dcterms:created xsi:type="dcterms:W3CDTF">2015-05-22T18:07:08Z</dcterms:created>
  <dcterms:modified xsi:type="dcterms:W3CDTF">2015-05-22T18:30:04Z</dcterms:modified>
</cp:coreProperties>
</file>