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7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6FD68-5602-4736-82C8-1D3729D1124C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C07A3-F682-44C0-9989-8F4AAAD7A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370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C4A7CE-DB94-4F51-B621-D49B8E215050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437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7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13BA71-6655-4B87-97C6-A68E2D62E956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438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8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CFCA83-B29C-4D3E-8E07-68D6E20AD6AF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439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9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9F63CE-A7C3-4F41-967E-3D0952C680FF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440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0ABD1C6-19B3-45D4-9787-D667AE2E7A56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441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1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7F6F66-8249-49EF-9082-05D15EE0B0EC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442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2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4C94034-CFB9-49DE-B192-425F0D9E8BE7}" type="slidenum">
              <a:rPr lang="en-US" smtClean="0"/>
              <a:pPr>
                <a:defRPr/>
              </a:pPr>
              <a:t>16</a:t>
            </a:fld>
            <a:endParaRPr lang="en-US" smtClean="0"/>
          </a:p>
        </p:txBody>
      </p:sp>
      <p:sp>
        <p:nvSpPr>
          <p:cNvPr id="443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3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7241E6-A94F-4B01-A97C-9FB6B5714433}" type="slidenum">
              <a:rPr lang="en-US" smtClean="0"/>
              <a:pPr>
                <a:defRPr/>
              </a:pPr>
              <a:t>18</a:t>
            </a:fld>
            <a:endParaRPr lang="en-US" smtClean="0"/>
          </a:p>
        </p:txBody>
      </p:sp>
      <p:sp>
        <p:nvSpPr>
          <p:cNvPr id="444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44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38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38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14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22800" y="1885950"/>
            <a:ext cx="4013200" cy="4171950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711785947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609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155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4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934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92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30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53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436ED-1FFC-4A04-AB1D-557A69A46E1D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16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436ED-1FFC-4A04-AB1D-557A69A46E1D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588AD-C940-4761-84C9-A1002F4E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55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8303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9600" dirty="0" smtClean="0">
                <a:solidFill>
                  <a:srgbClr val="002060"/>
                </a:solidFill>
                <a:cs typeface="Times New Roman" pitchFamily="18" charset="0"/>
              </a:rPr>
              <a:t/>
            </a:r>
            <a:br>
              <a:rPr lang="en-US" altLang="en-US" sz="96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en-US" altLang="en-US" sz="9600" dirty="0">
                <a:solidFill>
                  <a:srgbClr val="002060"/>
                </a:solidFill>
                <a:cs typeface="Times New Roman" pitchFamily="18" charset="0"/>
              </a:rPr>
              <a:t/>
            </a:r>
            <a:br>
              <a:rPr lang="en-US" altLang="en-US" sz="9600" dirty="0">
                <a:solidFill>
                  <a:srgbClr val="002060"/>
                </a:solidFill>
                <a:cs typeface="Times New Roman" pitchFamily="18" charset="0"/>
              </a:rPr>
            </a:br>
            <a:r>
              <a:rPr lang="en-US" altLang="en-US" sz="9600" dirty="0" smtClean="0">
                <a:solidFill>
                  <a:srgbClr val="002060"/>
                </a:solidFill>
                <a:cs typeface="Times New Roman" pitchFamily="18" charset="0"/>
              </a:rPr>
              <a:t>PHT313</a:t>
            </a:r>
            <a:br>
              <a:rPr lang="en-US" altLang="en-US" sz="96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en-US" altLang="en-US" sz="9600" dirty="0" smtClean="0">
                <a:solidFill>
                  <a:srgbClr val="002060"/>
                </a:solidFill>
                <a:cs typeface="Times New Roman" pitchFamily="18" charset="0"/>
              </a:rPr>
              <a:t>Lecture 1</a:t>
            </a:r>
            <a:br>
              <a:rPr lang="en-US" altLang="en-US" sz="96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en-US" altLang="en-US" sz="3100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en-US" altLang="en-US" sz="3100" baseline="30000" dirty="0" smtClean="0">
                <a:solidFill>
                  <a:srgbClr val="002060"/>
                </a:solidFill>
                <a:cs typeface="Times New Roman" pitchFamily="18" charset="0"/>
              </a:rPr>
              <a:t>nd</a:t>
            </a:r>
            <a:r>
              <a:rPr lang="en-US" altLang="en-US" sz="3100" dirty="0" smtClean="0">
                <a:solidFill>
                  <a:srgbClr val="002060"/>
                </a:solidFill>
                <a:cs typeface="Times New Roman" pitchFamily="18" charset="0"/>
              </a:rPr>
              <a:t> Term 1436-1437</a:t>
            </a:r>
            <a:r>
              <a:rPr lang="en-US" altLang="en-US" sz="3100" dirty="0">
                <a:solidFill>
                  <a:srgbClr val="002060"/>
                </a:solidFill>
                <a:cs typeface="Times New Roman" pitchFamily="18" charset="0"/>
              </a:rPr>
              <a:t/>
            </a:r>
            <a:br>
              <a:rPr lang="en-US" altLang="en-US" sz="3100" dirty="0">
                <a:solidFill>
                  <a:srgbClr val="002060"/>
                </a:solidFill>
                <a:cs typeface="Times New Roman" pitchFamily="18" charset="0"/>
              </a:rPr>
            </a:br>
            <a:endParaRPr lang="en-US" altLang="en-US" sz="3100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schemeClr val="tx1"/>
                </a:solidFill>
              </a:rPr>
              <a:t>Dr. </a:t>
            </a:r>
            <a:r>
              <a:rPr lang="en-US" sz="4800" b="1" dirty="0" err="1" smtClean="0">
                <a:solidFill>
                  <a:schemeClr val="tx1"/>
                </a:solidFill>
              </a:rPr>
              <a:t>Hesham</a:t>
            </a:r>
            <a:r>
              <a:rPr lang="en-US" sz="4800" b="1" dirty="0" smtClean="0">
                <a:solidFill>
                  <a:schemeClr val="tx1"/>
                </a:solidFill>
              </a:rPr>
              <a:t> </a:t>
            </a:r>
            <a:r>
              <a:rPr lang="en-US" sz="4800" b="1" dirty="0" err="1" smtClean="0">
                <a:solidFill>
                  <a:schemeClr val="tx1"/>
                </a:solidFill>
              </a:rPr>
              <a:t>Radwan</a:t>
            </a:r>
            <a:endParaRPr lang="en-US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71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543800" cy="8382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002060"/>
                </a:solidFill>
                <a:latin typeface="Arial Narrow" pitchFamily="34" charset="0"/>
              </a:rPr>
              <a:t>Laboratory Diagnosis</a:t>
            </a:r>
            <a:endParaRPr lang="en-US" altLang="en-US" b="1" i="1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838200"/>
            <a:ext cx="8610600" cy="5562600"/>
          </a:xfrm>
        </p:spPr>
        <p:txBody>
          <a:bodyPr>
            <a:normAutofit fontScale="92500"/>
          </a:bodyPr>
          <a:lstStyle/>
          <a:p>
            <a:pPr marL="514350" indent="-514350" algn="just" eaLnBrk="1" hangingPunct="1">
              <a:lnSpc>
                <a:spcPts val="3000"/>
              </a:lnSpc>
              <a:buFont typeface="+mj-lt"/>
              <a:buAutoNum type="arabicPeriod"/>
              <a:defRPr/>
            </a:pPr>
            <a:r>
              <a:rPr lang="en-US" altLang="en-US" b="1" dirty="0" smtClean="0">
                <a:solidFill>
                  <a:srgbClr val="FF3300"/>
                </a:solidFill>
                <a:latin typeface="Arial Narrow" pitchFamily="34" charset="0"/>
              </a:rPr>
              <a:t>Clinical specimens</a:t>
            </a:r>
          </a:p>
          <a:p>
            <a:pPr lvl="1" algn="just" eaLnBrk="1" hangingPunct="1">
              <a:lnSpc>
                <a:spcPts val="3000"/>
              </a:lnSpc>
              <a:defRPr/>
            </a:pPr>
            <a:r>
              <a:rPr lang="en-US" altLang="en-US" b="1" dirty="0" err="1" smtClean="0">
                <a:solidFill>
                  <a:srgbClr val="0070C0"/>
                </a:solidFill>
                <a:latin typeface="Arial Narrow" pitchFamily="34" charset="0"/>
              </a:rPr>
              <a:t>Gonnorhea</a:t>
            </a:r>
            <a:endParaRPr lang="en-US" altLang="en-US" b="1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lvl="2" algn="just" eaLnBrk="1" hangingPunct="1">
              <a:lnSpc>
                <a:spcPts val="3000"/>
              </a:lnSpc>
              <a:defRPr/>
            </a:pPr>
            <a:r>
              <a:rPr lang="en-US" altLang="en-US" sz="2800" b="1" dirty="0" smtClean="0">
                <a:solidFill>
                  <a:srgbClr val="7030A0"/>
                </a:solidFill>
                <a:latin typeface="Arial Narrow" pitchFamily="34" charset="0"/>
              </a:rPr>
              <a:t>Female</a:t>
            </a:r>
            <a:endParaRPr lang="en-US" altLang="en-US" sz="2800" dirty="0" smtClean="0">
              <a:latin typeface="Arial Narrow" pitchFamily="34" charset="0"/>
            </a:endParaRPr>
          </a:p>
          <a:p>
            <a:pPr lvl="3" algn="just" eaLnBrk="1" hangingPunct="1">
              <a:lnSpc>
                <a:spcPts val="3000"/>
              </a:lnSpc>
              <a:defRPr/>
            </a:pPr>
            <a:r>
              <a:rPr lang="en-US" altLang="en-US" sz="2800" dirty="0" smtClean="0">
                <a:latin typeface="Arial Narrow" pitchFamily="34" charset="0"/>
              </a:rPr>
              <a:t>Cervical discharge in acute and chronic</a:t>
            </a:r>
          </a:p>
          <a:p>
            <a:pPr lvl="3" algn="just" eaLnBrk="1" hangingPunct="1">
              <a:lnSpc>
                <a:spcPts val="3000"/>
              </a:lnSpc>
              <a:defRPr/>
            </a:pPr>
            <a:r>
              <a:rPr lang="en-US" altLang="en-US" sz="2800" dirty="0" smtClean="0">
                <a:latin typeface="Arial Narrow" pitchFamily="34" charset="0"/>
              </a:rPr>
              <a:t>Cervical swab may give positive results</a:t>
            </a:r>
          </a:p>
          <a:p>
            <a:pPr lvl="2" algn="just" eaLnBrk="1" hangingPunct="1">
              <a:lnSpc>
                <a:spcPts val="3000"/>
              </a:lnSpc>
              <a:defRPr/>
            </a:pPr>
            <a:r>
              <a:rPr lang="en-US" altLang="en-US" sz="2800" b="1" dirty="0" smtClean="0">
                <a:solidFill>
                  <a:srgbClr val="7030A0"/>
                </a:solidFill>
                <a:latin typeface="Arial Narrow" pitchFamily="34" charset="0"/>
              </a:rPr>
              <a:t>Male</a:t>
            </a:r>
            <a:endParaRPr lang="en-US" altLang="en-US" sz="2800" dirty="0" smtClean="0">
              <a:latin typeface="Arial Narrow" pitchFamily="34" charset="0"/>
            </a:endParaRPr>
          </a:p>
          <a:p>
            <a:pPr lvl="3" algn="just" eaLnBrk="1" hangingPunct="1">
              <a:lnSpc>
                <a:spcPts val="3000"/>
              </a:lnSpc>
              <a:defRPr/>
            </a:pPr>
            <a:r>
              <a:rPr lang="en-US" altLang="en-US" sz="2800" dirty="0" smtClean="0">
                <a:latin typeface="Arial Narrow" pitchFamily="34" charset="0"/>
              </a:rPr>
              <a:t>Acute: Urethral purulent discharge after urinating</a:t>
            </a:r>
          </a:p>
          <a:p>
            <a:pPr lvl="3" algn="just" eaLnBrk="1" hangingPunct="1">
              <a:lnSpc>
                <a:spcPts val="3000"/>
              </a:lnSpc>
              <a:defRPr/>
            </a:pPr>
            <a:r>
              <a:rPr lang="en-US" altLang="en-US" sz="2800" dirty="0" smtClean="0">
                <a:latin typeface="Arial Narrow" pitchFamily="34" charset="0"/>
              </a:rPr>
              <a:t>Chronic: The morning drop or prostatic massage</a:t>
            </a:r>
          </a:p>
          <a:p>
            <a:pPr lvl="1" algn="just" eaLnBrk="1" hangingPunct="1">
              <a:lnSpc>
                <a:spcPts val="3000"/>
              </a:lnSpc>
              <a:defRPr/>
            </a:pPr>
            <a:r>
              <a:rPr lang="en-US" altLang="en-US" b="1" dirty="0" err="1" smtClean="0">
                <a:solidFill>
                  <a:srgbClr val="0070C0"/>
                </a:solidFill>
                <a:latin typeface="Arial Narrow" pitchFamily="34" charset="0"/>
              </a:rPr>
              <a:t>Ophthalmia</a:t>
            </a:r>
            <a:r>
              <a:rPr lang="en-US" altLang="en-US" b="1" dirty="0" smtClean="0">
                <a:solidFill>
                  <a:srgbClr val="0070C0"/>
                </a:solidFill>
                <a:latin typeface="Arial Narrow" pitchFamily="34" charset="0"/>
              </a:rPr>
              <a:t> </a:t>
            </a:r>
            <a:r>
              <a:rPr lang="en-US" altLang="en-US" b="1" dirty="0" err="1" smtClean="0">
                <a:solidFill>
                  <a:srgbClr val="0070C0"/>
                </a:solidFill>
                <a:latin typeface="Arial Narrow" pitchFamily="34" charset="0"/>
              </a:rPr>
              <a:t>neonatorum</a:t>
            </a:r>
            <a:endParaRPr lang="en-US" altLang="en-US" b="1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lvl="2" algn="just" eaLnBrk="1" hangingPunct="1">
              <a:lnSpc>
                <a:spcPts val="3000"/>
              </a:lnSpc>
              <a:defRPr/>
            </a:pPr>
            <a:r>
              <a:rPr lang="en-US" altLang="en-US" sz="2800" dirty="0" err="1" smtClean="0">
                <a:latin typeface="Arial Narrow" pitchFamily="34" charset="0"/>
              </a:rPr>
              <a:t>Mucopurulent</a:t>
            </a:r>
            <a:r>
              <a:rPr lang="en-US" altLang="en-US" sz="2800" dirty="0" smtClean="0">
                <a:latin typeface="Arial Narrow" pitchFamily="34" charset="0"/>
              </a:rPr>
              <a:t> discharge</a:t>
            </a:r>
          </a:p>
          <a:p>
            <a:pPr marL="605790" indent="-514350" algn="just" eaLnBrk="1" fontAlgn="auto" hangingPunct="1">
              <a:lnSpc>
                <a:spcPts val="3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b="1" dirty="0" smtClean="0">
                <a:solidFill>
                  <a:srgbClr val="FF0000"/>
                </a:solidFill>
                <a:latin typeface="Arial Narrow" pitchFamily="34" charset="0"/>
              </a:rPr>
              <a:t>Direct microscopy (Gram stain)</a:t>
            </a:r>
          </a:p>
          <a:p>
            <a:pPr marL="640080" lvl="1" indent="-274320" algn="just" eaLnBrk="1" fontAlgn="auto" hangingPunct="1">
              <a:lnSpc>
                <a:spcPts val="30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en-US" sz="2600" dirty="0" smtClean="0">
                <a:latin typeface="Arial Narrow" pitchFamily="34" charset="0"/>
              </a:rPr>
              <a:t>Small, gram-negative </a:t>
            </a:r>
            <a:r>
              <a:rPr lang="en-US" sz="2600" dirty="0" err="1" smtClean="0">
                <a:latin typeface="Arial Narrow" pitchFamily="34" charset="0"/>
              </a:rPr>
              <a:t>diplococci</a:t>
            </a:r>
            <a:r>
              <a:rPr lang="en-US" sz="2600" dirty="0" smtClean="0">
                <a:latin typeface="Arial Narrow" pitchFamily="34" charset="0"/>
              </a:rPr>
              <a:t> in presence of (WBCs)</a:t>
            </a:r>
          </a:p>
          <a:p>
            <a:pPr lvl="1" algn="just" eaLnBrk="1" hangingPunct="1">
              <a:lnSpc>
                <a:spcPts val="3000"/>
              </a:lnSpc>
              <a:defRPr/>
            </a:pPr>
            <a:endParaRPr lang="en-US" altLang="en-US" dirty="0" smtClean="0">
              <a:latin typeface="Arial Narrow" pitchFamily="34" charset="0"/>
            </a:endParaRPr>
          </a:p>
          <a:p>
            <a:pPr lvl="1" algn="just" eaLnBrk="1" hangingPunct="1">
              <a:lnSpc>
                <a:spcPts val="3000"/>
              </a:lnSpc>
              <a:defRPr/>
            </a:pPr>
            <a:endParaRPr lang="en-US" altLang="en-US" dirty="0" smtClean="0">
              <a:latin typeface="Arial Narrow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8400"/>
            <a:ext cx="2133600" cy="457200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D696A37-9BEE-4BC3-B724-23693DAECC51}" type="slidenum">
              <a:rPr lang="en-US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en-US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0" y="6248400"/>
            <a:ext cx="2895600" cy="457200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65894" name="Text Box 8"/>
          <p:cNvSpPr txBox="1">
            <a:spLocks noChangeArrowheads="1"/>
          </p:cNvSpPr>
          <p:nvPr/>
        </p:nvSpPr>
        <p:spPr bwMode="auto">
          <a:xfrm>
            <a:off x="6172200" y="5638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altLang="en-US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86886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772400" cy="7620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002060"/>
                </a:solidFill>
                <a:latin typeface="Arial Narrow" pitchFamily="34" charset="0"/>
              </a:rPr>
              <a:t>Laboratory Diagnosis</a:t>
            </a:r>
            <a:endParaRPr lang="en-US" altLang="en-US" i="1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219200"/>
            <a:ext cx="8686800" cy="5105400"/>
          </a:xfrm>
        </p:spPr>
        <p:txBody>
          <a:bodyPr>
            <a:normAutofit/>
          </a:bodyPr>
          <a:lstStyle/>
          <a:p>
            <a:pPr marL="514350" indent="-514350" algn="just" eaLnBrk="1" fontAlgn="auto" hangingPunct="1">
              <a:lnSpc>
                <a:spcPts val="3360"/>
              </a:lnSpc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altLang="en-US" b="1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Culture</a:t>
            </a:r>
            <a:endParaRPr lang="en-US" altLang="en-US" b="1" dirty="0">
              <a:solidFill>
                <a:srgbClr val="FF0000"/>
              </a:solidFill>
              <a:latin typeface="Arial Narrow" pitchFamily="34" charset="0"/>
              <a:ea typeface="+mn-ea"/>
            </a:endParaRPr>
          </a:p>
          <a:p>
            <a:pPr marL="640080" lvl="1" indent="-274320" algn="just" eaLnBrk="1" fontAlgn="auto" hangingPunct="1">
              <a:lnSpc>
                <a:spcPts val="336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600" dirty="0" smtClean="0">
                <a:latin typeface="Arial Narrow" pitchFamily="34" charset="0"/>
                <a:ea typeface="+mn-ea"/>
              </a:rPr>
              <a:t>Inoculate specimen on non selective (chocolate agar) or selective media [Thayer-Martin]</a:t>
            </a:r>
          </a:p>
          <a:p>
            <a:pPr marL="640080" lvl="1" indent="-274320" algn="just" eaLnBrk="1" fontAlgn="auto" hangingPunct="1">
              <a:lnSpc>
                <a:spcPts val="336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dirty="0" smtClean="0">
                <a:latin typeface="Arial Narrow" pitchFamily="34" charset="0"/>
                <a:ea typeface="+mn-ea"/>
              </a:rPr>
              <a:t>Incubated </a:t>
            </a:r>
            <a:r>
              <a:rPr lang="en-US" altLang="en-US" dirty="0">
                <a:latin typeface="Arial Narrow" pitchFamily="34" charset="0"/>
                <a:ea typeface="+mn-ea"/>
              </a:rPr>
              <a:t>at 35</a:t>
            </a:r>
            <a:r>
              <a:rPr lang="en-US" altLang="en-US" baseline="30000" dirty="0">
                <a:latin typeface="Arial Narrow" pitchFamily="34" charset="0"/>
                <a:ea typeface="+mn-ea"/>
              </a:rPr>
              <a:t>0 </a:t>
            </a:r>
            <a:r>
              <a:rPr lang="en-US" altLang="en-US" dirty="0">
                <a:latin typeface="Arial Narrow" pitchFamily="34" charset="0"/>
                <a:ea typeface="+mn-ea"/>
              </a:rPr>
              <a:t>C in </a:t>
            </a:r>
            <a:r>
              <a:rPr lang="en-US" altLang="en-US" dirty="0" smtClean="0">
                <a:latin typeface="Arial Narrow" pitchFamily="34" charset="0"/>
                <a:ea typeface="+mn-ea"/>
              </a:rPr>
              <a:t>5</a:t>
            </a:r>
            <a:r>
              <a:rPr lang="en-US" altLang="en-US" dirty="0">
                <a:latin typeface="Arial Narrow" pitchFamily="34" charset="0"/>
                <a:ea typeface="+mn-ea"/>
              </a:rPr>
              <a:t>% </a:t>
            </a:r>
            <a:r>
              <a:rPr lang="en-US" altLang="en-US" dirty="0" smtClean="0">
                <a:latin typeface="Arial Narrow" pitchFamily="34" charset="0"/>
                <a:ea typeface="+mn-ea"/>
              </a:rPr>
              <a:t>CO</a:t>
            </a:r>
            <a:r>
              <a:rPr lang="en-US" altLang="en-US" baseline="-25000" dirty="0" smtClean="0">
                <a:latin typeface="Arial Narrow" pitchFamily="34" charset="0"/>
                <a:ea typeface="+mn-ea"/>
              </a:rPr>
              <a:t>2</a:t>
            </a:r>
            <a:endParaRPr lang="en-US" altLang="en-US" dirty="0">
              <a:latin typeface="Arial Narrow" pitchFamily="34" charset="0"/>
              <a:ea typeface="+mn-ea"/>
            </a:endParaRPr>
          </a:p>
          <a:p>
            <a:pPr marL="640080" lvl="1" indent="-274320" algn="just" eaLnBrk="1" fontAlgn="auto" hangingPunct="1">
              <a:lnSpc>
                <a:spcPts val="336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dirty="0" smtClean="0">
                <a:latin typeface="Arial Narrow" pitchFamily="34" charset="0"/>
                <a:ea typeface="+mn-ea"/>
              </a:rPr>
              <a:t>The suspected colonies are Gram-negative </a:t>
            </a:r>
            <a:r>
              <a:rPr lang="en-US" altLang="en-US" dirty="0" err="1" smtClean="0">
                <a:latin typeface="Arial Narrow" pitchFamily="34" charset="0"/>
                <a:ea typeface="+mn-ea"/>
              </a:rPr>
              <a:t>diplococci</a:t>
            </a:r>
            <a:r>
              <a:rPr lang="en-US" dirty="0" smtClean="0">
                <a:latin typeface="Arial Narrow" pitchFamily="34" charset="0"/>
                <a:ea typeface="+mn-ea"/>
              </a:rPr>
              <a:t> with adjacent sides flattened (like coffee beans)</a:t>
            </a:r>
            <a:endParaRPr lang="en-US" altLang="en-US" dirty="0" smtClean="0">
              <a:latin typeface="Arial Narrow" pitchFamily="34" charset="0"/>
              <a:ea typeface="+mn-ea"/>
            </a:endParaRPr>
          </a:p>
          <a:p>
            <a:pPr marL="480060" indent="-514350" algn="just" eaLnBrk="1" fontAlgn="auto" hangingPunct="1">
              <a:lnSpc>
                <a:spcPts val="3360"/>
              </a:lnSpc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en-US" altLang="en-US" b="1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Biochemical tests</a:t>
            </a:r>
          </a:p>
          <a:p>
            <a:pPr marL="640080" lvl="1" indent="-274320" algn="just" eaLnBrk="1" fontAlgn="auto" hangingPunct="1">
              <a:lnSpc>
                <a:spcPts val="336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dirty="0" err="1" smtClean="0">
                <a:latin typeface="Arial Narrow" pitchFamily="34" charset="0"/>
                <a:ea typeface="+mn-ea"/>
              </a:rPr>
              <a:t>Oxidase</a:t>
            </a:r>
            <a:r>
              <a:rPr lang="en-US" altLang="en-US" dirty="0" smtClean="0">
                <a:latin typeface="Arial Narrow" pitchFamily="34" charset="0"/>
                <a:ea typeface="+mn-ea"/>
              </a:rPr>
              <a:t> + &amp; produce acid from glucose only</a:t>
            </a:r>
            <a:endParaRPr lang="en-US" altLang="en-US" dirty="0">
              <a:latin typeface="Arial Narrow" pitchFamily="34" charset="0"/>
              <a:ea typeface="+mn-ea"/>
            </a:endParaRPr>
          </a:p>
          <a:p>
            <a:pPr marL="1040130" lvl="2" indent="-274320" algn="just" eaLnBrk="1" fontAlgn="auto" hangingPunct="1">
              <a:lnSpc>
                <a:spcPts val="336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800" dirty="0" smtClean="0">
                <a:latin typeface="Arial Narrow" pitchFamily="34" charset="0"/>
                <a:ea typeface="+mn-ea"/>
              </a:rPr>
              <a:t>Fresh </a:t>
            </a:r>
            <a:r>
              <a:rPr lang="en-US" altLang="en-US" sz="2800" dirty="0">
                <a:latin typeface="Arial Narrow" pitchFamily="34" charset="0"/>
                <a:ea typeface="+mn-ea"/>
              </a:rPr>
              <a:t>growth must be used for testing, </a:t>
            </a:r>
            <a:r>
              <a:rPr lang="en-US" altLang="en-US" sz="2800" dirty="0" smtClean="0">
                <a:latin typeface="Arial Narrow" pitchFamily="34" charset="0"/>
                <a:ea typeface="+mn-ea"/>
              </a:rPr>
              <a:t>because                </a:t>
            </a:r>
            <a:r>
              <a:rPr lang="en-US" sz="2800" i="1" dirty="0">
                <a:latin typeface="Arial Narrow" pitchFamily="34" charset="0"/>
                <a:ea typeface="+mn-ea"/>
              </a:rPr>
              <a:t>N. </a:t>
            </a:r>
            <a:r>
              <a:rPr lang="en-US" sz="2800" i="1" dirty="0" err="1">
                <a:latin typeface="Arial Narrow" pitchFamily="34" charset="0"/>
                <a:ea typeface="+mn-ea"/>
              </a:rPr>
              <a:t>gonorrhoeae</a:t>
            </a:r>
            <a:r>
              <a:rPr lang="en-US" sz="2800" dirty="0">
                <a:latin typeface="Arial Narrow" pitchFamily="34" charset="0"/>
                <a:ea typeface="+mn-ea"/>
              </a:rPr>
              <a:t> produces </a:t>
            </a:r>
            <a:r>
              <a:rPr lang="en-US" sz="2800" dirty="0" err="1">
                <a:latin typeface="Arial Narrow" pitchFamily="34" charset="0"/>
                <a:ea typeface="+mn-ea"/>
              </a:rPr>
              <a:t>autolytic</a:t>
            </a:r>
            <a:r>
              <a:rPr lang="en-US" sz="2800" dirty="0">
                <a:latin typeface="Arial Narrow" pitchFamily="34" charset="0"/>
                <a:ea typeface="+mn-ea"/>
              </a:rPr>
              <a:t> enzymes</a:t>
            </a:r>
            <a:endParaRPr lang="en-US" altLang="en-US" sz="2800" dirty="0">
              <a:latin typeface="Arial Narrow" pitchFamily="34" charset="0"/>
              <a:ea typeface="+mn-ea"/>
            </a:endParaRPr>
          </a:p>
          <a:p>
            <a:pPr marL="640080" lvl="1" indent="-274320" algn="just" eaLnBrk="1" fontAlgn="auto" hangingPunct="1">
              <a:lnSpc>
                <a:spcPts val="336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altLang="en-US" b="1" dirty="0">
              <a:latin typeface="Arial Narrow" pitchFamily="34" charset="0"/>
              <a:ea typeface="+mn-ea"/>
            </a:endParaRPr>
          </a:p>
          <a:p>
            <a:pPr marL="640080" lvl="1" indent="-274320" algn="just" eaLnBrk="1" fontAlgn="auto" hangingPunct="1">
              <a:lnSpc>
                <a:spcPts val="336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altLang="en-US" b="1" dirty="0">
              <a:latin typeface="Arial Narrow" pitchFamily="34" charset="0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8400"/>
            <a:ext cx="2133600" cy="457200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2D4649D-36D4-487F-9DEA-7E9FA3909EC1}" type="slidenum">
              <a:rPr lang="en-US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0" y="6248400"/>
            <a:ext cx="2895600" cy="457200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27497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Text Box 2"/>
          <p:cNvSpPr txBox="1">
            <a:spLocks noChangeArrowheads="1"/>
          </p:cNvSpPr>
          <p:nvPr/>
        </p:nvSpPr>
        <p:spPr bwMode="auto">
          <a:xfrm>
            <a:off x="228600" y="1138238"/>
            <a:ext cx="8839200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4813" indent="-344488" algn="just" rtl="0">
              <a:lnSpc>
                <a:spcPts val="36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 Penicillin no longer drug of choice due to: </a:t>
            </a:r>
          </a:p>
          <a:p>
            <a:pPr marL="688975" lvl="1" indent="-169863" algn="just" rtl="0">
              <a:lnSpc>
                <a:spcPts val="36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Continuing rise in the MIC</a:t>
            </a:r>
          </a:p>
          <a:p>
            <a:pPr marL="688975" lvl="1" indent="-169863" algn="just" rtl="0">
              <a:lnSpc>
                <a:spcPts val="36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Beta-lactamase production (some strains)</a:t>
            </a:r>
          </a:p>
          <a:p>
            <a:pPr marL="404813" indent="-344488" algn="just" rtl="0">
              <a:lnSpc>
                <a:spcPts val="36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Ceftriaxone, </a:t>
            </a:r>
            <a:r>
              <a:rPr lang="en-US" altLang="en-US" sz="2800" dirty="0" err="1">
                <a:latin typeface="Arial Narrow" pitchFamily="34" charset="0"/>
              </a:rPr>
              <a:t>cefixime</a:t>
            </a:r>
            <a:r>
              <a:rPr lang="en-US" altLang="en-US" sz="2800" dirty="0">
                <a:latin typeface="Arial Narrow" pitchFamily="34" charset="0"/>
              </a:rPr>
              <a:t> or </a:t>
            </a:r>
            <a:r>
              <a:rPr lang="en-US" altLang="en-US" sz="2800" dirty="0" err="1">
                <a:latin typeface="Arial Narrow" pitchFamily="34" charset="0"/>
              </a:rPr>
              <a:t>fluoroquinolone</a:t>
            </a:r>
            <a:r>
              <a:rPr lang="en-US" altLang="en-US" sz="2800" dirty="0">
                <a:latin typeface="Arial Narrow" pitchFamily="34" charset="0"/>
              </a:rPr>
              <a:t> combined with doxycycline or azithromycin for dual infections with </a:t>
            </a:r>
            <a:r>
              <a:rPr lang="en-US" altLang="en-US" sz="2800" i="1" dirty="0">
                <a:latin typeface="Arial Narrow" pitchFamily="34" charset="0"/>
              </a:rPr>
              <a:t>Chlamydia</a:t>
            </a:r>
            <a:endParaRPr lang="en-US" altLang="en-US" sz="2800" dirty="0">
              <a:latin typeface="Arial Narrow" pitchFamily="34" charset="0"/>
            </a:endParaRPr>
          </a:p>
          <a:p>
            <a:pPr marL="404813" indent="-344488" algn="just" rtl="0">
              <a:lnSpc>
                <a:spcPts val="36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Chemoprophylaxis  against gonorrhea is of little value</a:t>
            </a:r>
          </a:p>
          <a:p>
            <a:pPr marL="404813" indent="-344488" algn="just" rtl="0">
              <a:lnSpc>
                <a:spcPts val="36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Chemoprophylaxis against </a:t>
            </a:r>
            <a:r>
              <a:rPr lang="en-US" altLang="en-US" sz="2800" dirty="0" err="1">
                <a:latin typeface="Arial Narrow" pitchFamily="34" charset="0"/>
              </a:rPr>
              <a:t>ophthalmia</a:t>
            </a:r>
            <a:r>
              <a:rPr lang="en-US" altLang="en-US" sz="2800" dirty="0">
                <a:latin typeface="Arial Narrow" pitchFamily="34" charset="0"/>
              </a:rPr>
              <a:t> </a:t>
            </a:r>
            <a:r>
              <a:rPr lang="en-US" altLang="en-US" sz="2800" dirty="0" err="1">
                <a:latin typeface="Arial Narrow" pitchFamily="34" charset="0"/>
              </a:rPr>
              <a:t>neonatorum</a:t>
            </a:r>
            <a:r>
              <a:rPr lang="en-US" altLang="en-US" sz="2800" dirty="0">
                <a:latin typeface="Arial Narrow" pitchFamily="34" charset="0"/>
              </a:rPr>
              <a:t> with 1% silver nitrate 1% tetracycline or 0.5% erythromycin eye ointment</a:t>
            </a:r>
          </a:p>
          <a:p>
            <a:pPr marL="404813" indent="-344488" algn="just" rtl="0">
              <a:lnSpc>
                <a:spcPts val="36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Measures to limit epidemic include education, detection, and follow-up screening of sexual partners, use of condoms</a:t>
            </a:r>
          </a:p>
          <a:p>
            <a:pPr marL="404813" indent="-344488" algn="just" rtl="0">
              <a:lnSpc>
                <a:spcPts val="36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No vaccine is available</a:t>
            </a:r>
          </a:p>
        </p:txBody>
      </p:sp>
      <p:sp>
        <p:nvSpPr>
          <p:cNvPr id="167939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altLang="en-US" b="1" smtClean="0">
                <a:solidFill>
                  <a:srgbClr val="002060"/>
                </a:solidFill>
              </a:rPr>
              <a:t>Prevention and control</a:t>
            </a:r>
            <a:endParaRPr lang="ar-SA" altLang="en-US" b="1" smtClean="0">
              <a:solidFill>
                <a:srgbClr val="00206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9E5D308-0B22-4075-96E3-D8D270B07954}" type="slidenum">
              <a:rPr lang="en-US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36391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Text Box 2"/>
          <p:cNvSpPr txBox="1">
            <a:spLocks noChangeArrowheads="1"/>
          </p:cNvSpPr>
          <p:nvPr/>
        </p:nvSpPr>
        <p:spPr bwMode="auto">
          <a:xfrm>
            <a:off x="381000" y="1169988"/>
            <a:ext cx="8686800" cy="1446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0">
              <a:buFont typeface="Wingdings" pitchFamily="2" charset="2"/>
              <a:buChar char="§"/>
            </a:pPr>
            <a:r>
              <a:rPr lang="en-US" altLang="en-US" sz="2800">
                <a:latin typeface="Arial Narrow" pitchFamily="34" charset="0"/>
              </a:rPr>
              <a:t>Encapsulated small, gram-negative diplococci </a:t>
            </a:r>
          </a:p>
          <a:p>
            <a:pPr algn="just" rtl="0">
              <a:buFont typeface="Wingdings" pitchFamily="2" charset="2"/>
              <a:buChar char="§"/>
            </a:pPr>
            <a:r>
              <a:rPr lang="en-US" altLang="en-US" sz="2800">
                <a:latin typeface="Arial Narrow" pitchFamily="34" charset="0"/>
              </a:rPr>
              <a:t>Similar to </a:t>
            </a:r>
            <a:r>
              <a:rPr lang="en-US" altLang="en-US" sz="2800" i="1">
                <a:latin typeface="Arial Narrow" pitchFamily="34" charset="0"/>
              </a:rPr>
              <a:t>Neisseria gonorrhoeae</a:t>
            </a:r>
          </a:p>
          <a:p>
            <a:pPr algn="just" rtl="0">
              <a:buFont typeface="Wingdings" pitchFamily="2" charset="2"/>
              <a:buChar char="§"/>
            </a:pPr>
            <a:r>
              <a:rPr lang="en-US" altLang="en-US" sz="3200" b="1">
                <a:solidFill>
                  <a:srgbClr val="FF0000"/>
                </a:solidFill>
                <a:latin typeface="Arial Narrow" pitchFamily="34" charset="0"/>
              </a:rPr>
              <a:t>The main differences are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381000" y="2743200"/>
          <a:ext cx="8401050" cy="3489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2286000"/>
                <a:gridCol w="2609850"/>
              </a:tblGrid>
              <a:tr h="5815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2800" dirty="0">
                        <a:latin typeface="Arial Narrow" pitchFamily="34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800" i="1" dirty="0" smtClean="0">
                          <a:latin typeface="Arial Narrow" pitchFamily="34" charset="0"/>
                        </a:rPr>
                        <a:t>N.</a:t>
                      </a:r>
                      <a:r>
                        <a:rPr lang="en-US" sz="2800" i="1" baseline="0" dirty="0" smtClean="0">
                          <a:latin typeface="Arial Narrow" pitchFamily="34" charset="0"/>
                        </a:rPr>
                        <a:t> gonorrhea</a:t>
                      </a:r>
                      <a:endParaRPr lang="en-US" sz="2800" i="1" dirty="0">
                        <a:latin typeface="Arial Narrow" pitchFamily="34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800" i="1" dirty="0" smtClean="0">
                          <a:latin typeface="Arial Narrow" pitchFamily="34" charset="0"/>
                        </a:rPr>
                        <a:t>N. </a:t>
                      </a:r>
                      <a:r>
                        <a:rPr lang="en-US" sz="2800" i="1" dirty="0" err="1" smtClean="0">
                          <a:latin typeface="Arial Narrow" pitchFamily="34" charset="0"/>
                        </a:rPr>
                        <a:t>meningitidis</a:t>
                      </a:r>
                      <a:endParaRPr lang="en-US" sz="2800" i="1" dirty="0">
                        <a:latin typeface="Arial Narrow" pitchFamily="34" charset="0"/>
                      </a:endParaRPr>
                    </a:p>
                  </a:txBody>
                  <a:tcPr marT="45704" marB="45704"/>
                </a:tc>
              </a:tr>
              <a:tr h="5815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800" b="1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Portal of entry</a:t>
                      </a:r>
                      <a:endParaRPr lang="en-US" sz="2800" b="1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800" dirty="0" smtClean="0">
                          <a:latin typeface="Arial Narrow" pitchFamily="34" charset="0"/>
                        </a:rPr>
                        <a:t>Genital tract</a:t>
                      </a:r>
                      <a:endParaRPr lang="en-US" sz="2800" dirty="0">
                        <a:latin typeface="Arial Narrow" pitchFamily="34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800" dirty="0" smtClean="0">
                          <a:latin typeface="Arial Narrow" pitchFamily="34" charset="0"/>
                        </a:rPr>
                        <a:t>Respiratory tract</a:t>
                      </a:r>
                      <a:endParaRPr lang="en-US" sz="2800" dirty="0">
                        <a:latin typeface="Arial Narrow" pitchFamily="34" charset="0"/>
                      </a:endParaRPr>
                    </a:p>
                  </a:txBody>
                  <a:tcPr marT="45704" marB="45704"/>
                </a:tc>
              </a:tr>
              <a:tr h="5815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800" b="1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Polysaccharide capsule</a:t>
                      </a:r>
                      <a:endParaRPr lang="en-US" sz="2800" b="1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800" dirty="0" smtClean="0">
                          <a:latin typeface="Arial Narrow" pitchFamily="34" charset="0"/>
                        </a:rPr>
                        <a:t>Absent</a:t>
                      </a:r>
                      <a:endParaRPr lang="en-US" sz="2800" dirty="0">
                        <a:latin typeface="Arial Narrow" pitchFamily="34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800" dirty="0" smtClean="0">
                          <a:latin typeface="Arial Narrow" pitchFamily="34" charset="0"/>
                        </a:rPr>
                        <a:t>Present</a:t>
                      </a:r>
                      <a:endParaRPr lang="en-US" sz="2800" dirty="0">
                        <a:latin typeface="Arial Narrow" pitchFamily="34" charset="0"/>
                      </a:endParaRPr>
                    </a:p>
                  </a:txBody>
                  <a:tcPr marT="45704" marB="45704"/>
                </a:tc>
              </a:tr>
              <a:tr h="5815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800" b="1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Beta-</a:t>
                      </a:r>
                      <a:r>
                        <a:rPr lang="en-US" sz="2800" b="1" dirty="0" err="1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lactamase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 </a:t>
                      </a:r>
                      <a:endParaRPr lang="en-US" sz="2800" b="1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800" dirty="0" smtClean="0">
                          <a:latin typeface="Arial Narrow" pitchFamily="34" charset="0"/>
                        </a:rPr>
                        <a:t>Some</a:t>
                      </a:r>
                      <a:endParaRPr lang="en-US" sz="2800" dirty="0">
                        <a:latin typeface="Arial Narrow" pitchFamily="34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800" dirty="0" smtClean="0">
                          <a:latin typeface="Arial Narrow" pitchFamily="34" charset="0"/>
                        </a:rPr>
                        <a:t>None</a:t>
                      </a:r>
                      <a:endParaRPr lang="en-US" sz="2800" dirty="0">
                        <a:latin typeface="Arial Narrow" pitchFamily="34" charset="0"/>
                      </a:endParaRPr>
                    </a:p>
                  </a:txBody>
                  <a:tcPr marT="45704" marB="45704"/>
                </a:tc>
              </a:tr>
              <a:tr h="5815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800" b="1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Acid from maltose</a:t>
                      </a:r>
                      <a:endParaRPr lang="en-US" sz="2800" b="1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Arial Narrow" pitchFamily="34" charset="0"/>
                        </a:rPr>
                        <a:t>Negative</a:t>
                      </a: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Arial Narrow" pitchFamily="34" charset="0"/>
                        </a:rPr>
                        <a:t>Positive</a:t>
                      </a:r>
                    </a:p>
                  </a:txBody>
                  <a:tcPr marT="45704" marB="45704"/>
                </a:tc>
              </a:tr>
              <a:tr h="5815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800" b="1" dirty="0" smtClean="0">
                          <a:solidFill>
                            <a:srgbClr val="7030A0"/>
                          </a:solidFill>
                          <a:latin typeface="Arial Narrow" pitchFamily="34" charset="0"/>
                        </a:rPr>
                        <a:t>Vaccine</a:t>
                      </a:r>
                      <a:endParaRPr lang="en-US" sz="2800" b="1" dirty="0">
                        <a:solidFill>
                          <a:srgbClr val="7030A0"/>
                        </a:solidFill>
                        <a:latin typeface="Arial Narrow" pitchFamily="34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800" dirty="0" smtClean="0">
                          <a:latin typeface="Arial Narrow" pitchFamily="34" charset="0"/>
                        </a:rPr>
                        <a:t>Not</a:t>
                      </a:r>
                      <a:r>
                        <a:rPr lang="en-US" sz="2800" baseline="0" dirty="0" smtClean="0">
                          <a:latin typeface="Arial Narrow" pitchFamily="34" charset="0"/>
                        </a:rPr>
                        <a:t> available</a:t>
                      </a:r>
                      <a:endParaRPr lang="en-US" sz="2800" dirty="0">
                        <a:latin typeface="Arial Narrow" pitchFamily="34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800" dirty="0" smtClean="0">
                          <a:latin typeface="Arial Narrow" pitchFamily="34" charset="0"/>
                        </a:rPr>
                        <a:t>Available</a:t>
                      </a:r>
                      <a:endParaRPr lang="en-US" sz="2800" dirty="0">
                        <a:latin typeface="Arial Narrow" pitchFamily="34" charset="0"/>
                      </a:endParaRPr>
                    </a:p>
                  </a:txBody>
                  <a:tcPr marT="45704" marB="45704"/>
                </a:tc>
              </a:tr>
            </a:tbl>
          </a:graphicData>
        </a:graphic>
      </p:graphicFrame>
      <p:sp>
        <p:nvSpPr>
          <p:cNvPr id="168993" name="Title 8"/>
          <p:cNvSpPr>
            <a:spLocks noGrp="1"/>
          </p:cNvSpPr>
          <p:nvPr>
            <p:ph type="title"/>
          </p:nvPr>
        </p:nvSpPr>
        <p:spPr>
          <a:xfrm>
            <a:off x="533400" y="533400"/>
            <a:ext cx="8382000" cy="762000"/>
          </a:xfrm>
        </p:spPr>
        <p:txBody>
          <a:bodyPr>
            <a:normAutofit fontScale="90000"/>
          </a:bodyPr>
          <a:lstStyle/>
          <a:p>
            <a:r>
              <a:rPr lang="en-US" altLang="en-US" sz="4000" b="1" i="1" smtClean="0">
                <a:solidFill>
                  <a:srgbClr val="002060"/>
                </a:solidFill>
                <a:latin typeface="Arial Narrow" pitchFamily="34" charset="0"/>
              </a:rPr>
              <a:t>b. Neisseria meningitidis </a:t>
            </a:r>
            <a:r>
              <a:rPr lang="en-US" altLang="en-US" sz="4000" b="1" smtClean="0">
                <a:solidFill>
                  <a:srgbClr val="002060"/>
                </a:solidFill>
                <a:latin typeface="Arial Narrow" pitchFamily="34" charset="0"/>
              </a:rPr>
              <a:t>(Meningcoccus)</a:t>
            </a:r>
            <a:br>
              <a:rPr lang="en-US" altLang="en-US" sz="4000" b="1" smtClean="0">
                <a:solidFill>
                  <a:srgbClr val="002060"/>
                </a:solidFill>
                <a:latin typeface="Arial Narrow" pitchFamily="34" charset="0"/>
              </a:rPr>
            </a:br>
            <a:endParaRPr lang="ar-SA" altLang="en-US" sz="4000" smtClean="0">
              <a:solidFill>
                <a:srgbClr val="00206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5176EF5-FAF8-4684-B73A-812F0E3350F5}" type="slidenum">
              <a:rPr lang="en-US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23416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Text Box 2"/>
          <p:cNvSpPr txBox="1">
            <a:spLocks noChangeArrowheads="1"/>
          </p:cNvSpPr>
          <p:nvPr/>
        </p:nvSpPr>
        <p:spPr bwMode="auto">
          <a:xfrm>
            <a:off x="228600" y="830263"/>
            <a:ext cx="8839200" cy="541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600">
                <a:latin typeface="Arial Narrow" pitchFamily="34" charset="0"/>
              </a:rPr>
              <a:t>Pili-mediated receptor-specific colonization of cells of nasopharynx</a:t>
            </a:r>
          </a:p>
          <a:p>
            <a:pPr algn="just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600">
                <a:latin typeface="Arial Narrow" pitchFamily="34" charset="0"/>
              </a:rPr>
              <a:t>Antiphagocytic polysaccharide capsule </a:t>
            </a:r>
          </a:p>
          <a:p>
            <a:pPr lvl="1" algn="just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600">
                <a:latin typeface="Arial Narrow" pitchFamily="34" charset="0"/>
              </a:rPr>
              <a:t>Allows systemic spread in absence of specific immunity</a:t>
            </a:r>
          </a:p>
          <a:p>
            <a:pPr algn="just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600">
                <a:latin typeface="Arial Narrow" pitchFamily="34" charset="0"/>
              </a:rPr>
              <a:t>13 serogroups six of which (</a:t>
            </a:r>
            <a:r>
              <a:rPr lang="en-US" altLang="en-US" sz="2500" b="1">
                <a:solidFill>
                  <a:srgbClr val="FF0000"/>
                </a:solidFill>
                <a:latin typeface="Arial Narrow" pitchFamily="34" charset="0"/>
              </a:rPr>
              <a:t>A</a:t>
            </a:r>
            <a:r>
              <a:rPr lang="en-US" altLang="en-US" sz="2500">
                <a:latin typeface="Arial Narrow" pitchFamily="34" charset="0"/>
              </a:rPr>
              <a:t>, </a:t>
            </a:r>
            <a:r>
              <a:rPr lang="en-US" altLang="en-US" sz="2500" b="1">
                <a:solidFill>
                  <a:srgbClr val="00B0F0"/>
                </a:solidFill>
                <a:latin typeface="Arial Narrow" pitchFamily="34" charset="0"/>
              </a:rPr>
              <a:t>B</a:t>
            </a:r>
            <a:r>
              <a:rPr lang="en-US" altLang="en-US" sz="2500">
                <a:latin typeface="Arial Narrow" pitchFamily="34" charset="0"/>
              </a:rPr>
              <a:t>, </a:t>
            </a:r>
            <a:r>
              <a:rPr lang="en-US" altLang="en-US" sz="2500" b="1">
                <a:solidFill>
                  <a:srgbClr val="FF0000"/>
                </a:solidFill>
                <a:latin typeface="Arial Narrow" pitchFamily="34" charset="0"/>
              </a:rPr>
              <a:t>C</a:t>
            </a:r>
            <a:r>
              <a:rPr lang="en-US" altLang="en-US" sz="2500">
                <a:latin typeface="Arial Narrow" pitchFamily="34" charset="0"/>
              </a:rPr>
              <a:t>, </a:t>
            </a:r>
            <a:r>
              <a:rPr lang="en-US" altLang="en-US" sz="2500" b="1">
                <a:solidFill>
                  <a:srgbClr val="FF0000"/>
                </a:solidFill>
                <a:latin typeface="Arial Narrow" pitchFamily="34" charset="0"/>
              </a:rPr>
              <a:t>W135</a:t>
            </a:r>
            <a:r>
              <a:rPr lang="en-US" altLang="en-US" sz="2500">
                <a:latin typeface="Arial Narrow" pitchFamily="34" charset="0"/>
              </a:rPr>
              <a:t>, X, </a:t>
            </a:r>
            <a:r>
              <a:rPr lang="en-US" altLang="en-US" sz="2500" b="1">
                <a:solidFill>
                  <a:srgbClr val="FF0000"/>
                </a:solidFill>
                <a:latin typeface="Arial Narrow" pitchFamily="34" charset="0"/>
              </a:rPr>
              <a:t>Y</a:t>
            </a:r>
            <a:r>
              <a:rPr lang="en-US" altLang="en-US" sz="2600">
                <a:latin typeface="Arial Narrow" pitchFamily="34" charset="0"/>
              </a:rPr>
              <a:t>) can cause epidemics</a:t>
            </a:r>
          </a:p>
          <a:p>
            <a:pPr algn="just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600">
                <a:latin typeface="Arial Narrow" pitchFamily="34" charset="0"/>
              </a:rPr>
              <a:t>Serogroups </a:t>
            </a:r>
            <a:r>
              <a:rPr lang="en-US" altLang="en-US" sz="2600" b="1">
                <a:solidFill>
                  <a:srgbClr val="FF0000"/>
                </a:solidFill>
                <a:latin typeface="Arial Narrow" pitchFamily="34" charset="0"/>
              </a:rPr>
              <a:t>A, </a:t>
            </a:r>
            <a:r>
              <a:rPr lang="en-US" altLang="en-US" sz="2600" b="1">
                <a:solidFill>
                  <a:srgbClr val="00B0F0"/>
                </a:solidFill>
                <a:latin typeface="Arial Narrow" pitchFamily="34" charset="0"/>
              </a:rPr>
              <a:t>B</a:t>
            </a:r>
            <a:r>
              <a:rPr lang="en-US" altLang="en-US" sz="2600" b="1">
                <a:solidFill>
                  <a:srgbClr val="FF0000"/>
                </a:solidFill>
                <a:latin typeface="Arial Narrow" pitchFamily="34" charset="0"/>
              </a:rPr>
              <a:t>, C, Y, W135 </a:t>
            </a:r>
            <a:r>
              <a:rPr lang="en-US" altLang="en-US" sz="2600">
                <a:latin typeface="Arial Narrow" pitchFamily="34" charset="0"/>
              </a:rPr>
              <a:t>account for 90% of all infections</a:t>
            </a:r>
          </a:p>
          <a:p>
            <a:pPr algn="just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600">
                <a:latin typeface="Arial Narrow" pitchFamily="34" charset="0"/>
              </a:rPr>
              <a:t>Serotypes A, B and C are the most common worldwide</a:t>
            </a:r>
          </a:p>
          <a:p>
            <a:pPr algn="just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600">
                <a:latin typeface="Arial Narrow" pitchFamily="34" charset="0"/>
              </a:rPr>
              <a:t>Serotype A is common in epidemics in Africa</a:t>
            </a:r>
          </a:p>
          <a:p>
            <a:pPr algn="just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600">
                <a:latin typeface="Arial Narrow" pitchFamily="34" charset="0"/>
              </a:rPr>
              <a:t>Toxic effects mediated by hyperproduction of LPS (endotoxin)</a:t>
            </a:r>
          </a:p>
          <a:p>
            <a:pPr algn="just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600">
                <a:latin typeface="Arial Narrow" pitchFamily="34" charset="0"/>
              </a:rPr>
              <a:t>Other virulence factors as in </a:t>
            </a:r>
            <a:r>
              <a:rPr lang="en-US" altLang="en-US" sz="2600" i="1">
                <a:latin typeface="Arial Narrow" pitchFamily="34" charset="0"/>
              </a:rPr>
              <a:t>N. gonnorhea</a:t>
            </a:r>
          </a:p>
        </p:txBody>
      </p:sp>
      <p:sp>
        <p:nvSpPr>
          <p:cNvPr id="169987" name="Text Box 3"/>
          <p:cNvSpPr txBox="1">
            <a:spLocks noChangeArrowheads="1"/>
          </p:cNvSpPr>
          <p:nvPr/>
        </p:nvSpPr>
        <p:spPr bwMode="auto">
          <a:xfrm>
            <a:off x="152400" y="273050"/>
            <a:ext cx="9144000" cy="565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altLang="en-US" sz="4400" b="1">
                <a:solidFill>
                  <a:srgbClr val="CC0000"/>
                </a:solidFill>
                <a:latin typeface="Arial Narrow" pitchFamily="34" charset="0"/>
              </a:rPr>
              <a:t>Pathogenicity:</a:t>
            </a:r>
            <a:r>
              <a:rPr lang="en-US" altLang="en-US" sz="4400" b="1">
                <a:latin typeface="Arial Narrow" pitchFamily="34" charset="0"/>
              </a:rPr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2CA4040-E730-427E-BD84-DBF9ED8142BF}" type="slidenum">
              <a:rPr lang="en-US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007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42D880-043A-4AA6-A8D3-A7971AC33655}" type="slidenum">
              <a:rPr lang="ar-SA" altLang="en-US" smtClean="0"/>
              <a:pPr>
                <a:defRPr/>
              </a:pPr>
              <a:t>15</a:t>
            </a:fld>
            <a:endParaRPr lang="ar-SA" altLang="en-US"/>
          </a:p>
        </p:txBody>
      </p:sp>
      <p:pic>
        <p:nvPicPr>
          <p:cNvPr id="2050" name="Picture 2" descr="صورة معبرة عن التهاب السحايا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16420"/>
            <a:ext cx="3886200" cy="251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Meninges-en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105754"/>
            <a:ext cx="436245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upload.wikimedia.org/wikipedia/commons/2/2d/Neisseria_meningitidis_%28cropped%2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276600"/>
            <a:ext cx="171450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5776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7589838" cy="533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b="1" smtClean="0">
                <a:solidFill>
                  <a:srgbClr val="FF0000"/>
                </a:solidFill>
                <a:latin typeface="Arial Narrow" pitchFamily="34" charset="0"/>
              </a:rPr>
              <a:t>Clinical Infections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685800"/>
            <a:ext cx="8763000" cy="6096000"/>
          </a:xfrm>
        </p:spPr>
        <p:txBody>
          <a:bodyPr>
            <a:noAutofit/>
          </a:bodyPr>
          <a:lstStyle/>
          <a:p>
            <a:pPr marL="596646" indent="-514350" algn="just" eaLnBrk="1" fontAlgn="auto" hangingPunct="1">
              <a:lnSpc>
                <a:spcPts val="2800"/>
              </a:lnSpc>
              <a:spcAft>
                <a:spcPts val="0"/>
              </a:spcAft>
              <a:buClr>
                <a:srgbClr val="FF0000"/>
              </a:buClr>
              <a:buSzPct val="150000"/>
              <a:buFont typeface="+mj-lt"/>
              <a:buAutoNum type="arabicPeriod"/>
              <a:defRPr/>
            </a:pPr>
            <a:r>
              <a:rPr lang="en-US" sz="2800" dirty="0" smtClean="0">
                <a:latin typeface="Arial Narrow" pitchFamily="34" charset="0"/>
                <a:ea typeface="+mn-ea"/>
              </a:rPr>
              <a:t>Meningitis (30-50%)</a:t>
            </a:r>
          </a:p>
          <a:p>
            <a:pPr marL="596646" indent="-514350" algn="just" eaLnBrk="1" fontAlgn="auto" hangingPunct="1">
              <a:lnSpc>
                <a:spcPts val="2800"/>
              </a:lnSpc>
              <a:spcAft>
                <a:spcPts val="0"/>
              </a:spcAft>
              <a:buClr>
                <a:srgbClr val="FF0000"/>
              </a:buClr>
              <a:buSzPct val="150000"/>
              <a:buFont typeface="+mj-lt"/>
              <a:buAutoNum type="arabicPeriod"/>
              <a:defRPr/>
            </a:pPr>
            <a:r>
              <a:rPr lang="en-US" sz="2800" dirty="0" smtClean="0">
                <a:latin typeface="Arial Narrow" pitchFamily="34" charset="0"/>
                <a:ea typeface="+mn-ea"/>
              </a:rPr>
              <a:t>Meningitis with meningococcemia (40%), or </a:t>
            </a:r>
          </a:p>
          <a:p>
            <a:pPr marL="596646" indent="-514350" algn="just" eaLnBrk="1" fontAlgn="auto" hangingPunct="1">
              <a:lnSpc>
                <a:spcPts val="2800"/>
              </a:lnSpc>
              <a:spcAft>
                <a:spcPts val="0"/>
              </a:spcAft>
              <a:buClr>
                <a:srgbClr val="FF0000"/>
              </a:buClr>
              <a:buSzPct val="150000"/>
              <a:buFont typeface="+mj-lt"/>
              <a:buAutoNum type="arabicPeriod"/>
              <a:defRPr/>
            </a:pPr>
            <a:r>
              <a:rPr lang="en-US" sz="2800" dirty="0" smtClean="0">
                <a:latin typeface="Arial Narrow" pitchFamily="34" charset="0"/>
                <a:ea typeface="+mn-ea"/>
              </a:rPr>
              <a:t>Meningococcemia without obvious meningitis (7-10%)</a:t>
            </a:r>
          </a:p>
          <a:p>
            <a:pPr marL="365760" indent="-283464" algn="just" eaLnBrk="1" fontAlgn="auto" hangingPunct="1">
              <a:lnSpc>
                <a:spcPts val="2800"/>
              </a:lnSpc>
              <a:spcAft>
                <a:spcPts val="0"/>
              </a:spcAft>
              <a:buSzPct val="110000"/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Arial Narrow" pitchFamily="34" charset="0"/>
                <a:ea typeface="+mn-ea"/>
              </a:rPr>
              <a:t>Second most common cause of community-acquired meningitis</a:t>
            </a:r>
          </a:p>
          <a:p>
            <a:pPr marL="365760" indent="-283464" algn="just" eaLnBrk="1" fontAlgn="auto" hangingPunct="1">
              <a:lnSpc>
                <a:spcPts val="2800"/>
              </a:lnSpc>
              <a:spcAft>
                <a:spcPts val="0"/>
              </a:spcAft>
              <a:buSzPct val="110000"/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Arial Narrow" pitchFamily="34" charset="0"/>
                <a:ea typeface="+mn-ea"/>
              </a:rPr>
              <a:t>Person-to-person transmission </a:t>
            </a:r>
            <a:r>
              <a:rPr lang="en-US" altLang="en-US" sz="2800" dirty="0" smtClean="0">
                <a:latin typeface="Arial Narrow" pitchFamily="34" charset="0"/>
                <a:ea typeface="+mn-ea"/>
              </a:rPr>
              <a:t>by respiratory droplets</a:t>
            </a:r>
            <a:endParaRPr lang="en-US" sz="2800" dirty="0" smtClean="0">
              <a:latin typeface="Arial Narrow" pitchFamily="34" charset="0"/>
              <a:ea typeface="+mn-ea"/>
            </a:endParaRPr>
          </a:p>
          <a:p>
            <a:pPr marL="365760" indent="-283464" algn="just" eaLnBrk="1" fontAlgn="auto" hangingPunct="1">
              <a:lnSpc>
                <a:spcPts val="2800"/>
              </a:lnSpc>
              <a:spcAft>
                <a:spcPts val="0"/>
              </a:spcAft>
              <a:buSzPct val="110000"/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Arial Narrow" pitchFamily="34" charset="0"/>
                <a:ea typeface="+mn-ea"/>
              </a:rPr>
              <a:t>Commonly colonize </a:t>
            </a:r>
            <a:r>
              <a:rPr lang="en-US" sz="2800" dirty="0" err="1" smtClean="0">
                <a:latin typeface="Arial Narrow" pitchFamily="34" charset="0"/>
                <a:ea typeface="+mn-ea"/>
              </a:rPr>
              <a:t>nasopharynx</a:t>
            </a:r>
            <a:r>
              <a:rPr lang="en-US" sz="2800" dirty="0" smtClean="0">
                <a:latin typeface="Arial Narrow" pitchFamily="34" charset="0"/>
                <a:ea typeface="+mn-ea"/>
              </a:rPr>
              <a:t> of healthy individuals;  highest  oral and nasopharyngeal carriage rates in school-age children, young adults and lower socioeconomic groups </a:t>
            </a:r>
            <a:endParaRPr lang="en-US" altLang="en-US" sz="2800" dirty="0" smtClean="0">
              <a:latin typeface="Arial Narrow" pitchFamily="34" charset="0"/>
              <a:ea typeface="+mn-ea"/>
            </a:endParaRPr>
          </a:p>
          <a:p>
            <a:pPr marL="640398" lvl="1" indent="-283464" algn="just" eaLnBrk="1" fontAlgn="auto" hangingPunct="1">
              <a:lnSpc>
                <a:spcPts val="2800"/>
              </a:lnSpc>
              <a:spcAft>
                <a:spcPts val="0"/>
              </a:spcAft>
              <a:buSzPct val="110000"/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Arial Narrow" pitchFamily="34" charset="0"/>
                <a:ea typeface="+mn-ea"/>
              </a:rPr>
              <a:t>Requires </a:t>
            </a:r>
            <a:r>
              <a:rPr lang="en-US" dirty="0" smtClean="0">
                <a:latin typeface="Arial Narrow" pitchFamily="34" charset="0"/>
                <a:ea typeface="+mn-ea"/>
              </a:rPr>
              <a:t>close contact with infectious person in crowded conditions (e.g. military barracks, prisons, Hajj and other) </a:t>
            </a:r>
          </a:p>
          <a:p>
            <a:pPr marL="640398" lvl="1" indent="-283464" algn="just" eaLnBrk="1" fontAlgn="auto" hangingPunct="1">
              <a:lnSpc>
                <a:spcPts val="2800"/>
              </a:lnSpc>
              <a:spcAft>
                <a:spcPts val="0"/>
              </a:spcAft>
              <a:buSzPct val="110000"/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Arial Narrow" pitchFamily="34" charset="0"/>
                <a:ea typeface="+mn-ea"/>
              </a:rPr>
              <a:t>Requires lack of specific antibody (susceptibility)</a:t>
            </a:r>
          </a:p>
          <a:p>
            <a:pPr marL="365760" indent="-283464" algn="just" eaLnBrk="1" fontAlgn="auto" hangingPunct="1">
              <a:lnSpc>
                <a:spcPts val="2800"/>
              </a:lnSpc>
              <a:spcAft>
                <a:spcPts val="0"/>
              </a:spcAft>
              <a:buSzPct val="110000"/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Arial Narrow" pitchFamily="34" charset="0"/>
                <a:ea typeface="+mn-ea"/>
              </a:rPr>
              <a:t>Incubation period is 2-10 days</a:t>
            </a:r>
            <a:endParaRPr lang="en-US" altLang="en-US" sz="2800" dirty="0" smtClean="0">
              <a:latin typeface="Arial Narrow" pitchFamily="34" charset="0"/>
              <a:ea typeface="+mn-ea"/>
            </a:endParaRPr>
          </a:p>
          <a:p>
            <a:pPr marL="365760" indent="-283464" algn="just" eaLnBrk="1" fontAlgn="auto" hangingPunct="1">
              <a:lnSpc>
                <a:spcPts val="2800"/>
              </a:lnSpc>
              <a:spcAft>
                <a:spcPts val="0"/>
              </a:spcAft>
              <a:buSzPct val="110000"/>
              <a:buFont typeface="Wingdings" pitchFamily="2" charset="2"/>
              <a:buChar char="§"/>
              <a:defRPr/>
            </a:pPr>
            <a:r>
              <a:rPr lang="en-US" altLang="en-US" sz="2800" dirty="0" smtClean="0">
                <a:latin typeface="Arial Narrow" pitchFamily="34" charset="0"/>
                <a:ea typeface="+mn-ea"/>
              </a:rPr>
              <a:t>Symptoms: Fever, headache, stiff neck, nausea, vomiting and purulent meningitis with increased WBCs</a:t>
            </a:r>
          </a:p>
          <a:p>
            <a:pPr marL="640398" lvl="1" indent="-283464" algn="just" eaLnBrk="1" fontAlgn="auto" hangingPunct="1">
              <a:lnSpc>
                <a:spcPts val="28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altLang="en-US" dirty="0" smtClean="0">
              <a:latin typeface="Arial Narrow" pitchFamily="34" charset="0"/>
              <a:ea typeface="+mn-ea"/>
            </a:endParaRPr>
          </a:p>
          <a:p>
            <a:pPr marL="365760" indent="-283464" algn="just" eaLnBrk="1" fontAlgn="auto" hangingPunct="1">
              <a:lnSpc>
                <a:spcPts val="28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altLang="en-US" sz="2800" dirty="0" smtClean="0">
              <a:latin typeface="Arial Narrow" pitchFamily="34" charset="0"/>
              <a:ea typeface="+mn-e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A8627B4-1881-483F-8E95-A69749A5CAAB}" type="slidenum">
              <a:rPr lang="en-US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91932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152400" y="806450"/>
            <a:ext cx="8686800" cy="5670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8975" indent="-404813" algn="just" rtl="0">
              <a:lnSpc>
                <a:spcPts val="2900"/>
              </a:lnSpc>
              <a:buFont typeface="Wingdings" pitchFamily="2" charset="2"/>
              <a:buChar char="§"/>
            </a:pPr>
            <a:r>
              <a:rPr lang="en-US" altLang="en-US" sz="2800" b="1" dirty="0">
                <a:solidFill>
                  <a:srgbClr val="00B0F0"/>
                </a:solidFill>
                <a:latin typeface="Arial Narrow" pitchFamily="34" charset="0"/>
              </a:rPr>
              <a:t>Specimens</a:t>
            </a:r>
          </a:p>
          <a:p>
            <a:pPr marL="1146175" lvl="1" indent="-404813" algn="just" rtl="0">
              <a:lnSpc>
                <a:spcPts val="29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CSF appears turbid (meningitis)</a:t>
            </a:r>
          </a:p>
          <a:p>
            <a:pPr marL="1146175" lvl="1" indent="-404813" algn="just" rtl="0">
              <a:lnSpc>
                <a:spcPts val="29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Blood (</a:t>
            </a:r>
            <a:r>
              <a:rPr lang="en-US" altLang="en-US" sz="2800" dirty="0" err="1">
                <a:latin typeface="Arial Narrow" pitchFamily="34" charset="0"/>
              </a:rPr>
              <a:t>meningecoocemia</a:t>
            </a:r>
            <a:r>
              <a:rPr lang="en-US" altLang="en-US" sz="2800" dirty="0">
                <a:latin typeface="Arial Narrow" pitchFamily="34" charset="0"/>
              </a:rPr>
              <a:t>)</a:t>
            </a:r>
          </a:p>
          <a:p>
            <a:pPr marL="1146175" lvl="2" indent="-404813" algn="just" rtl="0">
              <a:lnSpc>
                <a:spcPts val="29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Nasopharyngeal swabs (carrier)</a:t>
            </a:r>
          </a:p>
          <a:p>
            <a:pPr marL="688975" indent="-404813" algn="just" rtl="0">
              <a:lnSpc>
                <a:spcPts val="29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Large numbers (e.g. &gt;10</a:t>
            </a:r>
            <a:r>
              <a:rPr lang="en-US" altLang="en-US" sz="2800" baseline="30000" dirty="0">
                <a:latin typeface="Arial Narrow" pitchFamily="34" charset="0"/>
              </a:rPr>
              <a:t>7</a:t>
            </a:r>
            <a:r>
              <a:rPr lang="en-US" altLang="en-US" sz="2800" dirty="0">
                <a:latin typeface="Arial Narrow" pitchFamily="34" charset="0"/>
              </a:rPr>
              <a:t>cells/ml) of encapsulated, small, gram-negative </a:t>
            </a:r>
            <a:r>
              <a:rPr lang="en-US" altLang="en-US" sz="2800" dirty="0" err="1">
                <a:latin typeface="Arial Narrow" pitchFamily="34" charset="0"/>
              </a:rPr>
              <a:t>diplococci</a:t>
            </a:r>
            <a:r>
              <a:rPr lang="en-US" altLang="en-US" sz="2800" dirty="0">
                <a:latin typeface="Arial Narrow" pitchFamily="34" charset="0"/>
              </a:rPr>
              <a:t> and PMN’s can be seen microscopically in CSF</a:t>
            </a:r>
          </a:p>
          <a:p>
            <a:pPr marL="1146175" lvl="1" indent="-404813" algn="just" rtl="0">
              <a:lnSpc>
                <a:spcPts val="29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Extracellular and intracellular</a:t>
            </a:r>
          </a:p>
          <a:p>
            <a:pPr marL="688975" indent="-404813" algn="just" rtl="0">
              <a:lnSpc>
                <a:spcPts val="2900"/>
              </a:lnSpc>
              <a:buFont typeface="Wingdings" pitchFamily="2" charset="2"/>
              <a:buChar char="§"/>
            </a:pPr>
            <a:r>
              <a:rPr lang="en-US" altLang="en-US" sz="2800" b="1" dirty="0">
                <a:solidFill>
                  <a:srgbClr val="00B0F0"/>
                </a:solidFill>
                <a:latin typeface="Arial Narrow" pitchFamily="34" charset="0"/>
              </a:rPr>
              <a:t>Culture</a:t>
            </a:r>
          </a:p>
          <a:p>
            <a:pPr marL="688975" indent="-404813" algn="just" rtl="0">
              <a:lnSpc>
                <a:spcPts val="29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Transparent, non-pigmented </a:t>
            </a:r>
            <a:r>
              <a:rPr lang="en-US" altLang="en-US" sz="2800" dirty="0" err="1">
                <a:latin typeface="Arial Narrow" pitchFamily="34" charset="0"/>
              </a:rPr>
              <a:t>nonhemolytic</a:t>
            </a:r>
            <a:r>
              <a:rPr lang="en-US" altLang="en-US" sz="2800" dirty="0">
                <a:latin typeface="Arial Narrow" pitchFamily="34" charset="0"/>
              </a:rPr>
              <a:t> colonies on chocolate, </a:t>
            </a:r>
            <a:r>
              <a:rPr lang="en-US" altLang="en-US" sz="2800" dirty="0" smtClean="0">
                <a:latin typeface="Arial Narrow" pitchFamily="34" charset="0"/>
              </a:rPr>
              <a:t>TM </a:t>
            </a:r>
            <a:r>
              <a:rPr lang="en-US" altLang="en-US" sz="2800" dirty="0">
                <a:latin typeface="Arial Narrow" pitchFamily="34" charset="0"/>
              </a:rPr>
              <a:t>agar with enhanced growth in 5% CO</a:t>
            </a:r>
            <a:r>
              <a:rPr lang="en-US" altLang="en-US" sz="2800" baseline="-25000" dirty="0">
                <a:latin typeface="Arial Narrow" pitchFamily="34" charset="0"/>
              </a:rPr>
              <a:t>2 </a:t>
            </a:r>
          </a:p>
          <a:p>
            <a:pPr marL="688975" indent="-404813" algn="just" rtl="0">
              <a:lnSpc>
                <a:spcPts val="2900"/>
              </a:lnSpc>
              <a:buFont typeface="Wingdings" pitchFamily="2" charset="2"/>
              <a:buChar char="§"/>
            </a:pPr>
            <a:r>
              <a:rPr lang="en-US" altLang="en-US" sz="2800" b="1" dirty="0">
                <a:solidFill>
                  <a:srgbClr val="00B0F0"/>
                </a:solidFill>
                <a:latin typeface="Arial Narrow" pitchFamily="34" charset="0"/>
              </a:rPr>
              <a:t>Biochemical and Immunologic tests</a:t>
            </a:r>
          </a:p>
          <a:p>
            <a:pPr marL="688975" indent="-404813" algn="just" rtl="0">
              <a:lnSpc>
                <a:spcPts val="29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Oxidase-positive</a:t>
            </a:r>
          </a:p>
          <a:p>
            <a:pPr marL="688975" indent="-404813" algn="just" rtl="0">
              <a:lnSpc>
                <a:spcPts val="29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Acid production from glucose and maltose</a:t>
            </a:r>
          </a:p>
          <a:p>
            <a:pPr marL="688975" indent="-404813" algn="just" rtl="0">
              <a:lnSpc>
                <a:spcPts val="2900"/>
              </a:lnSpc>
              <a:buFont typeface="Wingdings" pitchFamily="2" charset="2"/>
              <a:buChar char="§"/>
            </a:pPr>
            <a:r>
              <a:rPr lang="en-US" altLang="en-US" sz="2800" dirty="0">
                <a:latin typeface="Arial Narrow" pitchFamily="34" charset="0"/>
              </a:rPr>
              <a:t>Immunologic methods are available for </a:t>
            </a:r>
            <a:r>
              <a:rPr lang="en-US" altLang="en-US" sz="2800" dirty="0" err="1">
                <a:latin typeface="Arial Narrow" pitchFamily="34" charset="0"/>
              </a:rPr>
              <a:t>sero</a:t>
            </a:r>
            <a:r>
              <a:rPr lang="en-US" altLang="en-US" sz="2800" dirty="0">
                <a:latin typeface="Arial Narrow" pitchFamily="34" charset="0"/>
              </a:rPr>
              <a:t>-grouping</a:t>
            </a:r>
          </a:p>
        </p:txBody>
      </p:sp>
      <p:sp>
        <p:nvSpPr>
          <p:cNvPr id="172035" name="Text Box 3"/>
          <p:cNvSpPr txBox="1">
            <a:spLocks noChangeArrowheads="1"/>
          </p:cNvSpPr>
          <p:nvPr/>
        </p:nvSpPr>
        <p:spPr bwMode="auto">
          <a:xfrm>
            <a:off x="0" y="104775"/>
            <a:ext cx="9144000" cy="769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400" b="1">
                <a:solidFill>
                  <a:srgbClr val="002060"/>
                </a:solidFill>
                <a:latin typeface="Arial Narrow" pitchFamily="34" charset="0"/>
              </a:rPr>
              <a:t>Laboratory Diagnosis:</a:t>
            </a:r>
            <a:endParaRPr lang="en-US" altLang="en-US" sz="4400" i="1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D531BA9-FDC3-49BE-B8C3-20266FD45019}" type="slidenum">
              <a:rPr lang="en-US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1424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324850" cy="487363"/>
          </a:xfrm>
        </p:spPr>
        <p:txBody>
          <a:bodyPr/>
          <a:lstStyle/>
          <a:p>
            <a:pPr eaLnBrk="1" hangingPunct="1">
              <a:lnSpc>
                <a:spcPts val="2700"/>
              </a:lnSpc>
            </a:pPr>
            <a:r>
              <a:rPr lang="en-US" altLang="en-US" b="1" smtClean="0">
                <a:solidFill>
                  <a:srgbClr val="FF0000"/>
                </a:solidFill>
                <a:latin typeface="Arial Narrow" pitchFamily="34" charset="0"/>
              </a:rPr>
              <a:t>Prevention and control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33350" y="381000"/>
            <a:ext cx="8934450" cy="601980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ts val="3200"/>
              </a:lnSpc>
              <a:buSzPct val="12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rial Narrow" pitchFamily="34" charset="0"/>
                <a:ea typeface="+mn-ea"/>
              </a:rPr>
              <a:t>Prophylaxis</a:t>
            </a:r>
          </a:p>
          <a:p>
            <a:pPr marL="596900" indent="-514350" algn="just">
              <a:lnSpc>
                <a:spcPts val="3200"/>
              </a:lnSpc>
              <a:buSzPct val="120000"/>
              <a:buFont typeface="+mj-lt"/>
              <a:buAutoNum type="arabicPeriod"/>
              <a:defRPr/>
            </a:pPr>
            <a:r>
              <a:rPr lang="en-US" sz="2700" dirty="0" smtClean="0">
                <a:latin typeface="Arial Narrow" pitchFamily="34" charset="0"/>
                <a:ea typeface="+mn-ea"/>
              </a:rPr>
              <a:t>Antibiotic prophylaxis is recommended for certain close contacts</a:t>
            </a:r>
          </a:p>
          <a:p>
            <a:pPr marL="596900" indent="-514350" algn="just">
              <a:lnSpc>
                <a:spcPts val="3200"/>
              </a:lnSpc>
              <a:buSzPct val="120000"/>
              <a:buFont typeface="+mj-lt"/>
              <a:buAutoNum type="arabicPeriod"/>
              <a:defRPr/>
            </a:pPr>
            <a:r>
              <a:rPr lang="en-US" sz="2800" dirty="0" smtClean="0">
                <a:latin typeface="Arial Narrow" pitchFamily="34" charset="0"/>
                <a:ea typeface="+mn-ea"/>
              </a:rPr>
              <a:t>Avoid crowdedness</a:t>
            </a:r>
          </a:p>
          <a:p>
            <a:pPr marL="596900" indent="-514350" algn="just" eaLnBrk="1" hangingPunct="1">
              <a:lnSpc>
                <a:spcPts val="3200"/>
              </a:lnSpc>
              <a:buSzPct val="120000"/>
              <a:buFont typeface="+mj-lt"/>
              <a:buAutoNum type="arabicPeriod"/>
              <a:defRPr/>
            </a:pPr>
            <a:r>
              <a:rPr lang="en-US" sz="2800" dirty="0" smtClean="0">
                <a:latin typeface="Arial Narrow" pitchFamily="34" charset="0"/>
                <a:ea typeface="+mn-ea"/>
              </a:rPr>
              <a:t>Vaccination</a:t>
            </a:r>
          </a:p>
          <a:p>
            <a:pPr algn="just" eaLnBrk="1" hangingPunct="1">
              <a:lnSpc>
                <a:spcPts val="3200"/>
              </a:lnSpc>
              <a:buSzPct val="12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rial Narrow" pitchFamily="34" charset="0"/>
                <a:ea typeface="+mn-ea"/>
              </a:rPr>
              <a:t>Several vaccines are available to control the disease </a:t>
            </a:r>
          </a:p>
          <a:p>
            <a:pPr algn="just" eaLnBrk="1" hangingPunct="1">
              <a:lnSpc>
                <a:spcPts val="3200"/>
              </a:lnSpc>
              <a:buSzPct val="120000"/>
              <a:defRPr/>
            </a:pPr>
            <a:r>
              <a:rPr lang="en-US" sz="2800" dirty="0" smtClean="0">
                <a:latin typeface="Arial Narrow" pitchFamily="34" charset="0"/>
                <a:ea typeface="+mn-ea"/>
              </a:rPr>
              <a:t>They are designed to prevent </a:t>
            </a:r>
            <a:r>
              <a:rPr lang="en-US" sz="2800" dirty="0" err="1" smtClean="0">
                <a:latin typeface="Arial Narrow" pitchFamily="34" charset="0"/>
                <a:ea typeface="+mn-ea"/>
              </a:rPr>
              <a:t>serogroups</a:t>
            </a:r>
            <a:r>
              <a:rPr lang="en-US" sz="2800" dirty="0" smtClean="0">
                <a:latin typeface="Arial Narrow" pitchFamily="34" charset="0"/>
                <a:ea typeface="+mn-ea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A, C, Y, </a:t>
            </a:r>
            <a:r>
              <a:rPr lang="en-US" sz="2800" dirty="0" smtClean="0">
                <a:latin typeface="Arial Narrow" pitchFamily="34" charset="0"/>
                <a:ea typeface="+mn-ea"/>
              </a:rPr>
              <a:t>and </a:t>
            </a:r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W-135</a:t>
            </a:r>
          </a:p>
          <a:p>
            <a:pPr algn="just" eaLnBrk="1" hangingPunct="1">
              <a:lnSpc>
                <a:spcPts val="3200"/>
              </a:lnSpc>
              <a:buSzPct val="120000"/>
              <a:defRPr/>
            </a:pPr>
            <a:r>
              <a:rPr lang="en-US" sz="2800" dirty="0" smtClean="0">
                <a:latin typeface="Arial Narrow" pitchFamily="34" charset="0"/>
                <a:ea typeface="+mn-ea"/>
              </a:rPr>
              <a:t>They are lacking </a:t>
            </a:r>
            <a:r>
              <a:rPr lang="en-US" sz="2800" dirty="0" err="1" smtClean="0">
                <a:latin typeface="Arial Narrow" pitchFamily="34" charset="0"/>
                <a:ea typeface="+mn-ea"/>
              </a:rPr>
              <a:t>serogroup</a:t>
            </a:r>
            <a:r>
              <a:rPr lang="en-US" sz="2800" dirty="0" smtClean="0">
                <a:latin typeface="Arial Narrow" pitchFamily="34" charset="0"/>
                <a:ea typeface="+mn-ea"/>
              </a:rPr>
              <a:t> B antigen</a:t>
            </a:r>
          </a:p>
          <a:p>
            <a:pPr marL="596900" indent="-514350" algn="just" eaLnBrk="1" hangingPunct="1">
              <a:lnSpc>
                <a:spcPts val="3200"/>
              </a:lnSpc>
              <a:buSzPct val="120000"/>
              <a:buFont typeface="+mj-lt"/>
              <a:buAutoNum type="arabicPeriod"/>
              <a:defRPr/>
            </a:pPr>
            <a:r>
              <a:rPr lang="en-US" sz="2700" b="1" dirty="0" smtClean="0">
                <a:solidFill>
                  <a:srgbClr val="540272"/>
                </a:solidFill>
                <a:latin typeface="Arial Narrow" pitchFamily="34" charset="0"/>
                <a:ea typeface="+mn-ea"/>
              </a:rPr>
              <a:t>Tetravalent Meningococcal Polysaccharide vaccine (MPSV4)</a:t>
            </a:r>
          </a:p>
          <a:p>
            <a:pPr lvl="1" algn="just" eaLnBrk="1" hangingPunct="1">
              <a:lnSpc>
                <a:spcPts val="3200"/>
              </a:lnSpc>
              <a:buSzPct val="120000"/>
              <a:defRPr/>
            </a:pPr>
            <a:r>
              <a:rPr lang="en-US" dirty="0" smtClean="0">
                <a:latin typeface="Arial Narrow" pitchFamily="34" charset="0"/>
                <a:ea typeface="+mn-ea"/>
              </a:rPr>
              <a:t>Available since 1981 and used for people &gt;55 years</a:t>
            </a:r>
          </a:p>
          <a:p>
            <a:pPr marL="596900" indent="-514350" algn="just" eaLnBrk="1" hangingPunct="1">
              <a:lnSpc>
                <a:spcPts val="3200"/>
              </a:lnSpc>
              <a:buSzPct val="120000"/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540272"/>
                </a:solidFill>
                <a:latin typeface="Arial Narrow" pitchFamily="34" charset="0"/>
                <a:ea typeface="+mn-ea"/>
              </a:rPr>
              <a:t>Meningococcal Conjugate Vaccine (MCV)</a:t>
            </a:r>
          </a:p>
          <a:p>
            <a:pPr marL="596900" indent="-514350" algn="just" eaLnBrk="1" hangingPunct="1">
              <a:lnSpc>
                <a:spcPts val="3200"/>
              </a:lnSpc>
              <a:buSzPct val="120000"/>
              <a:defRPr/>
            </a:pPr>
            <a:r>
              <a:rPr lang="en-US" sz="2800" dirty="0" smtClean="0">
                <a:latin typeface="Arial Narrow" pitchFamily="34" charset="0"/>
                <a:ea typeface="+mn-ea"/>
              </a:rPr>
              <a:t>When polysaccharides are conjugated to carrier proteins, the polysaccharide antigens become immunogenic in infants and prime for memory </a:t>
            </a:r>
            <a:r>
              <a:rPr lang="en-US" sz="2800" dirty="0" err="1" smtClean="0">
                <a:latin typeface="Arial Narrow" pitchFamily="34" charset="0"/>
                <a:ea typeface="+mn-ea"/>
              </a:rPr>
              <a:t>anticapsular</a:t>
            </a:r>
            <a:r>
              <a:rPr lang="en-US" sz="2800" dirty="0" smtClean="0">
                <a:latin typeface="Arial Narrow" pitchFamily="34" charset="0"/>
                <a:ea typeface="+mn-ea"/>
              </a:rPr>
              <a:t> antibody responses </a:t>
            </a:r>
            <a:endParaRPr lang="en-US" sz="2800" b="1" dirty="0" smtClean="0">
              <a:solidFill>
                <a:srgbClr val="540272"/>
              </a:solidFill>
              <a:latin typeface="Arial Narrow" pitchFamily="34" charset="0"/>
              <a:ea typeface="+mn-e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3CE3F5D-ACB5-46F2-A2A6-EC2B61092491}" type="slidenum">
              <a:rPr lang="en-US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580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the end of this lecture the student must be:</a:t>
            </a:r>
          </a:p>
          <a:p>
            <a:r>
              <a:rPr lang="en-US" dirty="0" smtClean="0"/>
              <a:t>A) Identify the genus </a:t>
            </a:r>
            <a:r>
              <a:rPr lang="en-US" dirty="0" err="1" smtClean="0"/>
              <a:t>Nesseria</a:t>
            </a:r>
            <a:endParaRPr lang="en-US" dirty="0" smtClean="0"/>
          </a:p>
          <a:p>
            <a:r>
              <a:rPr lang="en-US" dirty="0" smtClean="0"/>
              <a:t>B) describe the chemical tests for this genus</a:t>
            </a:r>
          </a:p>
          <a:p>
            <a:r>
              <a:rPr lang="en-US" dirty="0" smtClean="0"/>
              <a:t>C) Differentiate between different </a:t>
            </a:r>
            <a:r>
              <a:rPr lang="en-US" dirty="0" err="1" smtClean="0"/>
              <a:t>sps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D) List and match the symptoms</a:t>
            </a:r>
            <a:r>
              <a:rPr lang="en-US" smtClean="0"/>
              <a:t>, </a:t>
            </a:r>
            <a:r>
              <a:rPr lang="en-US" smtClean="0"/>
              <a:t>diagnosis </a:t>
            </a:r>
            <a:r>
              <a:rPr lang="en-US" dirty="0" smtClean="0"/>
              <a:t>and treatment for different </a:t>
            </a:r>
            <a:r>
              <a:rPr lang="en-US" dirty="0" err="1" smtClean="0"/>
              <a:t>sps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300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001000" cy="792162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altLang="en-US" b="1" i="1" smtClean="0">
                <a:solidFill>
                  <a:srgbClr val="002060"/>
                </a:solidFill>
                <a:latin typeface="Arial Narrow" pitchFamily="34" charset="0"/>
              </a:rPr>
              <a:t>1. Neisseria</a:t>
            </a:r>
            <a:r>
              <a:rPr lang="en-US" altLang="en-US" b="1" smtClean="0">
                <a:solidFill>
                  <a:srgbClr val="002060"/>
                </a:solidFill>
                <a:latin typeface="Arial Narrow" pitchFamily="34" charset="0"/>
              </a:rPr>
              <a:t> species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990600"/>
            <a:ext cx="8305800" cy="5410200"/>
          </a:xfrm>
        </p:spPr>
        <p:txBody>
          <a:bodyPr/>
          <a:lstStyle/>
          <a:p>
            <a:pPr marL="596900" indent="-514350" algn="just" eaLnBrk="1" hangingPunct="1">
              <a:lnSpc>
                <a:spcPts val="2900"/>
              </a:lnSpc>
              <a:buSzPct val="100000"/>
              <a:buFont typeface="+mj-lt"/>
              <a:buAutoNum type="arabicPeriod"/>
              <a:defRPr/>
            </a:pPr>
            <a:r>
              <a:rPr lang="en-US" altLang="en-US" b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Primary pathogens:</a:t>
            </a:r>
          </a:p>
          <a:p>
            <a:pPr marL="917575" lvl="1" indent="-514350" algn="just" eaLnBrk="1" hangingPunct="1">
              <a:lnSpc>
                <a:spcPts val="2900"/>
              </a:lnSpc>
              <a:buSzPct val="100000"/>
              <a:buFont typeface="+mj-lt"/>
              <a:buAutoNum type="alphaLcPeriod"/>
              <a:defRPr/>
            </a:pPr>
            <a:r>
              <a:rPr lang="en-US" altLang="en-US" i="1" dirty="0" smtClean="0">
                <a:latin typeface="Arial Narrow" pitchFamily="34" charset="0"/>
                <a:ea typeface="+mn-ea"/>
              </a:rPr>
              <a:t>N. </a:t>
            </a:r>
            <a:r>
              <a:rPr lang="en-US" altLang="en-US" i="1" dirty="0" err="1" smtClean="0">
                <a:latin typeface="Arial Narrow" pitchFamily="34" charset="0"/>
                <a:ea typeface="+mn-ea"/>
              </a:rPr>
              <a:t>gonorrhoeae</a:t>
            </a:r>
            <a:r>
              <a:rPr lang="en-US" altLang="en-US" i="1" dirty="0" smtClean="0">
                <a:latin typeface="Arial Narrow" pitchFamily="34" charset="0"/>
                <a:ea typeface="+mn-ea"/>
              </a:rPr>
              <a:t>  </a:t>
            </a:r>
            <a:r>
              <a:rPr lang="en-US" altLang="en-US" dirty="0" smtClean="0">
                <a:latin typeface="Arial Narrow" pitchFamily="34" charset="0"/>
                <a:ea typeface="+mn-ea"/>
              </a:rPr>
              <a:t>(Gonococcus)</a:t>
            </a:r>
          </a:p>
          <a:p>
            <a:pPr lvl="2" algn="just" eaLnBrk="1" hangingPunct="1">
              <a:lnSpc>
                <a:spcPts val="2900"/>
              </a:lnSpc>
              <a:buSzPct val="150000"/>
              <a:defRPr/>
            </a:pPr>
            <a:r>
              <a:rPr lang="en-US" altLang="en-US" sz="2800" b="1" u="sng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ALWAYS</a:t>
            </a:r>
            <a:r>
              <a:rPr lang="en-US" altLang="en-US" sz="2800" dirty="0" smtClean="0">
                <a:latin typeface="Arial Narrow" pitchFamily="34" charset="0"/>
                <a:ea typeface="+mn-ea"/>
              </a:rPr>
              <a:t> pathogenic</a:t>
            </a:r>
          </a:p>
          <a:p>
            <a:pPr marL="917575" lvl="1" indent="-514350" algn="just" eaLnBrk="1" hangingPunct="1">
              <a:lnSpc>
                <a:spcPts val="2900"/>
              </a:lnSpc>
              <a:buSzPct val="100000"/>
              <a:buFont typeface="+mj-lt"/>
              <a:buAutoNum type="alphaLcPeriod"/>
              <a:defRPr/>
            </a:pPr>
            <a:r>
              <a:rPr lang="en-US" altLang="en-US" i="1" dirty="0" smtClean="0">
                <a:latin typeface="Arial Narrow" pitchFamily="34" charset="0"/>
                <a:ea typeface="+mn-ea"/>
              </a:rPr>
              <a:t>N. </a:t>
            </a:r>
            <a:r>
              <a:rPr lang="en-US" altLang="en-US" i="1" dirty="0" err="1" smtClean="0">
                <a:latin typeface="Arial Narrow" pitchFamily="34" charset="0"/>
                <a:ea typeface="+mn-ea"/>
              </a:rPr>
              <a:t>meningitidis</a:t>
            </a:r>
            <a:r>
              <a:rPr lang="en-US" altLang="en-US" i="1" dirty="0" smtClean="0">
                <a:latin typeface="Arial Narrow" pitchFamily="34" charset="0"/>
                <a:ea typeface="+mn-ea"/>
              </a:rPr>
              <a:t>  </a:t>
            </a:r>
            <a:r>
              <a:rPr lang="en-US" altLang="en-US" dirty="0" smtClean="0">
                <a:latin typeface="Arial Narrow" pitchFamily="34" charset="0"/>
                <a:ea typeface="+mn-ea"/>
              </a:rPr>
              <a:t>(</a:t>
            </a:r>
            <a:r>
              <a:rPr lang="en-US" altLang="en-US" dirty="0" err="1" smtClean="0">
                <a:latin typeface="Arial Narrow" pitchFamily="34" charset="0"/>
                <a:ea typeface="+mn-ea"/>
              </a:rPr>
              <a:t>Meningococcus</a:t>
            </a:r>
            <a:r>
              <a:rPr lang="en-US" altLang="en-US" dirty="0" smtClean="0">
                <a:latin typeface="Arial Narrow" pitchFamily="34" charset="0"/>
                <a:ea typeface="+mn-ea"/>
              </a:rPr>
              <a:t>)</a:t>
            </a:r>
            <a:r>
              <a:rPr lang="en-US" altLang="en-US" i="1" dirty="0" smtClean="0">
                <a:latin typeface="Arial Narrow" pitchFamily="34" charset="0"/>
                <a:ea typeface="+mn-ea"/>
              </a:rPr>
              <a:t> </a:t>
            </a:r>
          </a:p>
          <a:p>
            <a:pPr lvl="2" algn="just" eaLnBrk="1" hangingPunct="1">
              <a:lnSpc>
                <a:spcPts val="2900"/>
              </a:lnSpc>
              <a:buSzPct val="150000"/>
              <a:defRPr/>
            </a:pPr>
            <a:r>
              <a:rPr lang="en-US" altLang="en-US" sz="2800" b="1" u="sng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May be </a:t>
            </a:r>
            <a:r>
              <a:rPr lang="en-US" altLang="en-US" sz="2800" dirty="0" smtClean="0">
                <a:latin typeface="Arial Narrow" pitchFamily="34" charset="0"/>
                <a:ea typeface="+mn-ea"/>
              </a:rPr>
              <a:t>carried as </a:t>
            </a:r>
            <a:r>
              <a:rPr lang="en-US" altLang="en-US" sz="2800" dirty="0" err="1" smtClean="0">
                <a:latin typeface="Arial Narrow" pitchFamily="34" charset="0"/>
                <a:ea typeface="+mn-ea"/>
              </a:rPr>
              <a:t>commensal</a:t>
            </a:r>
            <a:r>
              <a:rPr lang="en-US" altLang="en-US" sz="2800" dirty="0" smtClean="0">
                <a:latin typeface="Arial Narrow" pitchFamily="34" charset="0"/>
                <a:ea typeface="+mn-ea"/>
              </a:rPr>
              <a:t> in </a:t>
            </a:r>
            <a:r>
              <a:rPr lang="en-US" altLang="en-US" sz="2800" dirty="0" err="1" smtClean="0">
                <a:latin typeface="Arial Narrow" pitchFamily="34" charset="0"/>
              </a:rPr>
              <a:t>nasopharynx</a:t>
            </a:r>
            <a:r>
              <a:rPr lang="en-US" altLang="en-US" sz="2800" dirty="0" smtClean="0">
                <a:latin typeface="Arial Narrow" pitchFamily="34" charset="0"/>
              </a:rPr>
              <a:t> flora (10-25% carrier) </a:t>
            </a:r>
            <a:endParaRPr lang="en-US" altLang="en-US" sz="2800" dirty="0" smtClean="0">
              <a:latin typeface="Arial Narrow" pitchFamily="34" charset="0"/>
              <a:ea typeface="+mn-ea"/>
            </a:endParaRPr>
          </a:p>
          <a:p>
            <a:pPr lvl="1" algn="just" eaLnBrk="1" hangingPunct="1">
              <a:lnSpc>
                <a:spcPts val="2900"/>
              </a:lnSpc>
              <a:buSzPct val="150000"/>
              <a:defRPr/>
            </a:pP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  <a:ea typeface="+mn-ea"/>
              </a:rPr>
              <a:t>Grow on chocolate agar at 37</a:t>
            </a:r>
            <a:r>
              <a:rPr lang="en-US" b="1" baseline="30000" dirty="0" smtClean="0">
                <a:solidFill>
                  <a:srgbClr val="00B050"/>
                </a:solidFill>
                <a:latin typeface="Arial Narrow" pitchFamily="34" charset="0"/>
                <a:ea typeface="+mn-ea"/>
              </a:rPr>
              <a:t>0</a:t>
            </a: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  <a:ea typeface="+mn-ea"/>
              </a:rPr>
              <a:t>C under 5-10% CO</a:t>
            </a:r>
            <a:r>
              <a:rPr lang="en-US" b="1" baseline="-25000" dirty="0" smtClean="0">
                <a:solidFill>
                  <a:srgbClr val="00B050"/>
                </a:solidFill>
                <a:latin typeface="Arial Narrow" pitchFamily="34" charset="0"/>
                <a:ea typeface="+mn-ea"/>
              </a:rPr>
              <a:t>2</a:t>
            </a:r>
          </a:p>
          <a:p>
            <a:pPr marL="596900" indent="-514350" algn="just" eaLnBrk="1" hangingPunct="1">
              <a:lnSpc>
                <a:spcPts val="2900"/>
              </a:lnSpc>
              <a:buSzPct val="100000"/>
              <a:buFont typeface="+mj-lt"/>
              <a:buAutoNum type="arabicPeriod"/>
              <a:defRPr/>
            </a:pP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Non-pathogenic (</a:t>
            </a:r>
            <a:r>
              <a:rPr lang="en-US" b="1" dirty="0" err="1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Commensals</a:t>
            </a:r>
            <a:r>
              <a:rPr lang="en-US" b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)</a:t>
            </a:r>
          </a:p>
          <a:p>
            <a:pPr marL="596900" indent="-514350" algn="just" eaLnBrk="1" hangingPunct="1">
              <a:lnSpc>
                <a:spcPts val="2900"/>
              </a:lnSpc>
              <a:buSzPct val="100000"/>
              <a:defRPr/>
            </a:pPr>
            <a:r>
              <a:rPr lang="en-US" dirty="0" smtClean="0">
                <a:latin typeface="Arial Narrow" pitchFamily="34" charset="0"/>
              </a:rPr>
              <a:t>Example</a:t>
            </a:r>
            <a:r>
              <a:rPr lang="en-US" i="1" dirty="0" smtClean="0">
                <a:latin typeface="Arial Narrow" pitchFamily="34" charset="0"/>
              </a:rPr>
              <a:t> N. </a:t>
            </a:r>
            <a:r>
              <a:rPr lang="en-US" i="1" dirty="0" err="1" smtClean="0">
                <a:latin typeface="Arial Narrow" pitchFamily="34" charset="0"/>
              </a:rPr>
              <a:t>lactamica</a:t>
            </a:r>
            <a:endParaRPr lang="en-US" b="1" dirty="0" smtClean="0">
              <a:latin typeface="Arial Narrow" pitchFamily="34" charset="0"/>
              <a:ea typeface="+mn-ea"/>
            </a:endParaRPr>
          </a:p>
          <a:p>
            <a:pPr lvl="1" algn="just" eaLnBrk="1" hangingPunct="1">
              <a:lnSpc>
                <a:spcPts val="2900"/>
              </a:lnSpc>
              <a:buSzPct val="150000"/>
              <a:defRPr/>
            </a:pPr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  <a:ea typeface="+mn-ea"/>
              </a:rPr>
              <a:t>Grow on ordinary medium at room temperature</a:t>
            </a:r>
          </a:p>
          <a:p>
            <a:pPr lvl="1" algn="just" eaLnBrk="1" hangingPunct="1">
              <a:lnSpc>
                <a:spcPts val="2900"/>
              </a:lnSpc>
              <a:buSzPct val="150000"/>
              <a:defRPr/>
            </a:pP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Habitat of non-pathogenic</a:t>
            </a:r>
          </a:p>
          <a:p>
            <a:pPr lvl="2" algn="just" eaLnBrk="1" hangingPunct="1">
              <a:lnSpc>
                <a:spcPts val="2900"/>
              </a:lnSpc>
              <a:buSzPct val="150000"/>
              <a:defRPr/>
            </a:pPr>
            <a:r>
              <a:rPr lang="en-US" sz="2800" dirty="0" smtClean="0">
                <a:latin typeface="Arial Narrow" pitchFamily="34" charset="0"/>
                <a:ea typeface="+mn-ea"/>
              </a:rPr>
              <a:t>Upper respiratory, Genitourinary and Alimentary tract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F0F79A6-96CD-4D0E-AFAB-7A210A54379B}" type="slidenum">
              <a:rPr lang="en-US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66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b="1" smtClean="0">
                <a:solidFill>
                  <a:srgbClr val="002060"/>
                </a:solidFill>
                <a:latin typeface="Arial Narrow" pitchFamily="34" charset="0"/>
              </a:rPr>
              <a:t>Pathogenic</a:t>
            </a:r>
            <a:r>
              <a:rPr lang="en-US" altLang="en-US" b="1" i="1" smtClean="0">
                <a:solidFill>
                  <a:srgbClr val="002060"/>
                </a:solidFill>
                <a:latin typeface="Arial Narrow" pitchFamily="34" charset="0"/>
              </a:rPr>
              <a:t> Neisseria</a:t>
            </a:r>
            <a:endParaRPr lang="en-US" altLang="en-US" b="1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458200" cy="5486400"/>
          </a:xfrm>
        </p:spPr>
        <p:txBody>
          <a:bodyPr>
            <a:noAutofit/>
          </a:bodyPr>
          <a:lstStyle/>
          <a:p>
            <a:pPr marL="365760" indent="-283464" algn="just" eaLnBrk="1" fontAlgn="auto" hangingPunct="1">
              <a:lnSpc>
                <a:spcPts val="3800"/>
              </a:lnSpc>
              <a:spcAft>
                <a:spcPts val="0"/>
              </a:spcAft>
              <a:buSzPct val="130000"/>
              <a:buFont typeface="Wingdings" pitchFamily="2" charset="2"/>
              <a:buChar char="ü"/>
              <a:defRPr/>
            </a:pPr>
            <a:r>
              <a:rPr lang="en-US" altLang="en-US" b="1" dirty="0" smtClean="0">
                <a:solidFill>
                  <a:srgbClr val="0070C0"/>
                </a:solidFill>
                <a:latin typeface="Arial Narrow" pitchFamily="34" charset="0"/>
                <a:ea typeface="+mn-ea"/>
              </a:rPr>
              <a:t>General characteristics</a:t>
            </a:r>
          </a:p>
          <a:p>
            <a:pPr marL="640080" lvl="1" indent="-237744" algn="just" eaLnBrk="1" fontAlgn="auto" hangingPunct="1">
              <a:lnSpc>
                <a:spcPts val="3800"/>
              </a:lnSpc>
              <a:spcAft>
                <a:spcPts val="0"/>
              </a:spcAft>
              <a:buSzPct val="150000"/>
              <a:buFont typeface="Verdana"/>
              <a:buChar char="◦"/>
              <a:defRPr/>
            </a:pPr>
            <a:r>
              <a:rPr lang="en-US" altLang="en-US" dirty="0" smtClean="0">
                <a:latin typeface="Arial Narrow" pitchFamily="34" charset="0"/>
                <a:ea typeface="+mn-ea"/>
              </a:rPr>
              <a:t>Gram-negative </a:t>
            </a:r>
            <a:r>
              <a:rPr lang="en-US" altLang="en-US" dirty="0" err="1" smtClean="0">
                <a:latin typeface="Arial Narrow" pitchFamily="34" charset="0"/>
                <a:ea typeface="+mn-ea"/>
              </a:rPr>
              <a:t>diplococci</a:t>
            </a:r>
            <a:r>
              <a:rPr lang="en-US" dirty="0" smtClean="0">
                <a:latin typeface="Arial Narrow" pitchFamily="34" charset="0"/>
                <a:ea typeface="+mn-ea"/>
              </a:rPr>
              <a:t> with adjacent sides flattened (like coffee beans)</a:t>
            </a:r>
            <a:endParaRPr lang="en-US" altLang="en-US" dirty="0" smtClean="0">
              <a:latin typeface="Arial Narrow" pitchFamily="34" charset="0"/>
              <a:ea typeface="+mn-ea"/>
            </a:endParaRPr>
          </a:p>
          <a:p>
            <a:pPr marL="640080" lvl="1" indent="-237744" algn="just" eaLnBrk="1" fontAlgn="auto" hangingPunct="1">
              <a:lnSpc>
                <a:spcPts val="3800"/>
              </a:lnSpc>
              <a:spcAft>
                <a:spcPts val="0"/>
              </a:spcAft>
              <a:buSzPct val="150000"/>
              <a:buFont typeface="Verdana"/>
              <a:buChar char="◦"/>
              <a:defRPr/>
            </a:pPr>
            <a:r>
              <a:rPr lang="en-US" altLang="en-US" dirty="0" smtClean="0">
                <a:latin typeface="Arial Narrow" pitchFamily="34" charset="0"/>
                <a:ea typeface="+mn-ea"/>
              </a:rPr>
              <a:t>Non motile</a:t>
            </a:r>
          </a:p>
          <a:p>
            <a:pPr marL="640080" lvl="1" indent="-237744" algn="just" eaLnBrk="1" fontAlgn="auto" hangingPunct="1">
              <a:lnSpc>
                <a:spcPts val="3800"/>
              </a:lnSpc>
              <a:spcAft>
                <a:spcPts val="0"/>
              </a:spcAft>
              <a:buSzPct val="150000"/>
              <a:buFont typeface="Verdana"/>
              <a:buChar char="◦"/>
              <a:defRPr/>
            </a:pPr>
            <a:r>
              <a:rPr lang="en-US" altLang="en-US" b="1" dirty="0" err="1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Oxidase</a:t>
            </a:r>
            <a:r>
              <a:rPr lang="en-US" altLang="en-US" b="1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 and Catalase positive</a:t>
            </a:r>
          </a:p>
          <a:p>
            <a:pPr marL="640080" lvl="1" indent="-237744" algn="just" eaLnBrk="1" fontAlgn="auto" hangingPunct="1">
              <a:lnSpc>
                <a:spcPts val="3800"/>
              </a:lnSpc>
              <a:spcAft>
                <a:spcPts val="0"/>
              </a:spcAft>
              <a:buSzPct val="150000"/>
              <a:buFont typeface="Verdana"/>
              <a:buChar char="◦"/>
              <a:defRPr/>
            </a:pPr>
            <a:r>
              <a:rPr lang="en-US" altLang="en-US" dirty="0" smtClean="0">
                <a:latin typeface="Arial Narrow" pitchFamily="34" charset="0"/>
                <a:ea typeface="+mn-ea"/>
              </a:rPr>
              <a:t>Aerobic, </a:t>
            </a:r>
            <a:r>
              <a:rPr lang="en-US" dirty="0" err="1" smtClean="0">
                <a:latin typeface="Arial Narrow" pitchFamily="34" charset="0"/>
                <a:ea typeface="+mn-ea"/>
              </a:rPr>
              <a:t>capnophilic</a:t>
            </a:r>
            <a:r>
              <a:rPr lang="en-US" dirty="0" smtClean="0">
                <a:latin typeface="Arial Narrow" pitchFamily="34" charset="0"/>
                <a:ea typeface="+mn-ea"/>
              </a:rPr>
              <a:t> (5% CO</a:t>
            </a:r>
            <a:r>
              <a:rPr lang="en-US" baseline="-25000" dirty="0" smtClean="0">
                <a:latin typeface="Arial Narrow" pitchFamily="34" charset="0"/>
                <a:ea typeface="+mn-ea"/>
              </a:rPr>
              <a:t>2</a:t>
            </a:r>
            <a:r>
              <a:rPr lang="en-US" dirty="0" smtClean="0">
                <a:latin typeface="Arial Narrow" pitchFamily="34" charset="0"/>
                <a:ea typeface="+mn-ea"/>
              </a:rPr>
              <a:t>) and oxidative</a:t>
            </a:r>
            <a:endParaRPr lang="en-US" altLang="en-US" dirty="0" smtClean="0">
              <a:latin typeface="Arial Narrow" pitchFamily="34" charset="0"/>
              <a:ea typeface="+mn-ea"/>
            </a:endParaRPr>
          </a:p>
          <a:p>
            <a:pPr marL="640080" lvl="1" indent="-237744" algn="just" eaLnBrk="1" fontAlgn="auto" hangingPunct="1">
              <a:lnSpc>
                <a:spcPts val="3800"/>
              </a:lnSpc>
              <a:spcAft>
                <a:spcPts val="0"/>
              </a:spcAft>
              <a:buSzPct val="150000"/>
              <a:buFont typeface="Verdana"/>
              <a:buChar char="◦"/>
              <a:defRPr/>
            </a:pPr>
            <a:r>
              <a:rPr lang="en-US" dirty="0" smtClean="0">
                <a:latin typeface="Arial Narrow" pitchFamily="34" charset="0"/>
                <a:ea typeface="+mn-ea"/>
              </a:rPr>
              <a:t>Requires complex media pre-warmed to 37</a:t>
            </a:r>
            <a:r>
              <a:rPr lang="en-US" baseline="30000" dirty="0" smtClean="0">
                <a:latin typeface="Arial Narrow" pitchFamily="34" charset="0"/>
                <a:ea typeface="+mn-ea"/>
              </a:rPr>
              <a:t>0</a:t>
            </a:r>
            <a:r>
              <a:rPr lang="en-US" dirty="0" smtClean="0">
                <a:latin typeface="Arial Narrow" pitchFamily="34" charset="0"/>
                <a:ea typeface="+mn-ea"/>
              </a:rPr>
              <a:t>C</a:t>
            </a:r>
          </a:p>
          <a:p>
            <a:pPr marL="640080" lvl="1" indent="-237744" algn="just" eaLnBrk="1" fontAlgn="auto" hangingPunct="1">
              <a:lnSpc>
                <a:spcPts val="3800"/>
              </a:lnSpc>
              <a:spcAft>
                <a:spcPts val="0"/>
              </a:spcAft>
              <a:buSzPct val="150000"/>
              <a:buFont typeface="Verdana"/>
              <a:buChar char="◦"/>
              <a:defRPr/>
            </a:pPr>
            <a:r>
              <a:rPr lang="en-US" dirty="0" smtClean="0">
                <a:latin typeface="Arial Narrow" pitchFamily="34" charset="0"/>
                <a:ea typeface="+mn-ea"/>
              </a:rPr>
              <a:t>Susceptible to cool temperatures, drying and fatty acids</a:t>
            </a:r>
          </a:p>
          <a:p>
            <a:pPr marL="1246188" lvl="1" indent="-217488" algn="just" eaLnBrk="1" fontAlgn="auto" hangingPunct="1">
              <a:lnSpc>
                <a:spcPts val="3800"/>
              </a:lnSpc>
              <a:spcAft>
                <a:spcPts val="0"/>
              </a:spcAft>
              <a:buSzPct val="150000"/>
              <a:buFontTx/>
              <a:buChar char="•"/>
              <a:tabLst>
                <a:tab pos="1258888" algn="l"/>
              </a:tabLst>
              <a:defRPr/>
            </a:pPr>
            <a:r>
              <a:rPr lang="en-US" dirty="0" smtClean="0">
                <a:latin typeface="Arial Narrow" pitchFamily="34" charset="0"/>
                <a:ea typeface="+mn-ea"/>
              </a:rPr>
              <a:t>Soluble starch added to neutralize fatty acid toxicity</a:t>
            </a:r>
          </a:p>
          <a:p>
            <a:pPr marL="640080" lvl="1" indent="-237744" algn="just" eaLnBrk="1" fontAlgn="auto" hangingPunct="1">
              <a:lnSpc>
                <a:spcPts val="3800"/>
              </a:lnSpc>
              <a:spcAft>
                <a:spcPts val="0"/>
              </a:spcAft>
              <a:buSzPct val="150000"/>
              <a:buFont typeface="Verdana"/>
              <a:buChar char="◦"/>
              <a:defRPr/>
            </a:pPr>
            <a:r>
              <a:rPr lang="en-US" dirty="0" smtClean="0">
                <a:latin typeface="Arial Narrow" pitchFamily="34" charset="0"/>
                <a:ea typeface="+mn-ea"/>
              </a:rPr>
              <a:t>Intracellular human-specific pathogen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6A662ED-1FC9-4416-98F4-20F581D7455F}" type="slidenum">
              <a:rPr lang="en-US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06091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8382000" cy="762000"/>
          </a:xfrm>
        </p:spPr>
        <p:txBody>
          <a:bodyPr/>
          <a:lstStyle/>
          <a:p>
            <a:pPr eaLnBrk="1" hangingPunct="1"/>
            <a:r>
              <a:rPr lang="en-US" altLang="en-US" sz="4000" b="1" i="1" smtClean="0">
                <a:solidFill>
                  <a:srgbClr val="002060"/>
                </a:solidFill>
                <a:latin typeface="Arial Narrow" pitchFamily="34" charset="0"/>
              </a:rPr>
              <a:t>a. Neisseria gonorrhoeae</a:t>
            </a:r>
            <a:endParaRPr lang="en-US" altLang="en-US" sz="4000" b="1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762000"/>
            <a:ext cx="8610600" cy="5715000"/>
          </a:xfrm>
        </p:spPr>
        <p:txBody>
          <a:bodyPr/>
          <a:lstStyle/>
          <a:p>
            <a:pPr algn="just" eaLnBrk="1" hangingPunct="1">
              <a:lnSpc>
                <a:spcPts val="3000"/>
              </a:lnSpc>
              <a:buSzPct val="150000"/>
              <a:buFont typeface="Wingdings" pitchFamily="2" charset="2"/>
              <a:buChar char="ü"/>
              <a:defRPr/>
            </a:pPr>
            <a:r>
              <a:rPr lang="en-US" altLang="en-US" sz="2800" b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Virulence factors</a:t>
            </a:r>
          </a:p>
          <a:p>
            <a:pPr marL="917575" lvl="1" indent="-514350" algn="just" eaLnBrk="1" hangingPunct="1">
              <a:lnSpc>
                <a:spcPts val="3000"/>
              </a:lnSpc>
              <a:buSzPct val="100000"/>
              <a:buFont typeface="+mj-lt"/>
              <a:buAutoNum type="arabicPeriod"/>
              <a:defRPr/>
            </a:pPr>
            <a:r>
              <a:rPr lang="en-US" altLang="en-US" sz="3200" b="1" dirty="0" err="1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Fimbrae</a:t>
            </a:r>
            <a:r>
              <a:rPr lang="en-US" altLang="en-US" sz="3200" b="1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 (</a:t>
            </a:r>
            <a:r>
              <a:rPr lang="en-US" altLang="en-US" sz="3200" b="1" dirty="0" err="1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pili</a:t>
            </a:r>
            <a:r>
              <a:rPr lang="en-US" altLang="en-US" sz="3200" b="1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)</a:t>
            </a:r>
          </a:p>
          <a:p>
            <a:pPr lvl="2" algn="just" eaLnBrk="1" hangingPunct="1">
              <a:lnSpc>
                <a:spcPts val="3000"/>
              </a:lnSpc>
              <a:buSzPct val="170000"/>
              <a:defRPr/>
            </a:pPr>
            <a:r>
              <a:rPr lang="en-US" altLang="en-US" sz="2800" dirty="0" smtClean="0">
                <a:latin typeface="Arial Narrow" pitchFamily="34" charset="0"/>
                <a:ea typeface="+mn-ea"/>
              </a:rPr>
              <a:t>To adhere to host cells and to each other</a:t>
            </a:r>
          </a:p>
          <a:p>
            <a:pPr lvl="2" algn="just" eaLnBrk="1" hangingPunct="1">
              <a:lnSpc>
                <a:spcPts val="3000"/>
              </a:lnSpc>
              <a:buSzPct val="170000"/>
              <a:defRPr/>
            </a:pPr>
            <a:r>
              <a:rPr lang="en-US" altLang="en-US" sz="2800" dirty="0" smtClean="0">
                <a:latin typeface="Arial Narrow" pitchFamily="34" charset="0"/>
                <a:ea typeface="+mn-ea"/>
              </a:rPr>
              <a:t>&gt;100 serotypes known according to </a:t>
            </a:r>
            <a:r>
              <a:rPr lang="en-US" altLang="en-US" sz="2800" dirty="0" err="1" smtClean="0">
                <a:latin typeface="Arial Narrow" pitchFamily="34" charset="0"/>
                <a:ea typeface="+mn-ea"/>
              </a:rPr>
              <a:t>pilus</a:t>
            </a:r>
            <a:r>
              <a:rPr lang="en-US" altLang="en-US" sz="2800" dirty="0" smtClean="0">
                <a:latin typeface="Arial Narrow" pitchFamily="34" charset="0"/>
                <a:ea typeface="+mn-ea"/>
              </a:rPr>
              <a:t> protein</a:t>
            </a:r>
          </a:p>
          <a:p>
            <a:pPr lvl="1" algn="just" eaLnBrk="1" hangingPunct="1">
              <a:lnSpc>
                <a:spcPts val="3000"/>
              </a:lnSpc>
              <a:buSzPct val="150000"/>
              <a:defRPr/>
            </a:pPr>
            <a:r>
              <a:rPr lang="en-US" altLang="en-US" b="1" u="sng" dirty="0" smtClean="0">
                <a:solidFill>
                  <a:srgbClr val="0070C0"/>
                </a:solidFill>
                <a:latin typeface="Arial Narrow" pitchFamily="34" charset="0"/>
                <a:ea typeface="+mn-ea"/>
              </a:rPr>
              <a:t>Has not polysaccharide Capsule </a:t>
            </a:r>
          </a:p>
          <a:p>
            <a:pPr marL="917575" lvl="1" indent="-514350" algn="just" eaLnBrk="1" hangingPunct="1">
              <a:lnSpc>
                <a:spcPts val="3000"/>
              </a:lnSpc>
              <a:buSzPct val="100000"/>
              <a:buFont typeface="+mj-lt"/>
              <a:buAutoNum type="arabicPeriod" startAt="2"/>
              <a:defRPr/>
            </a:pP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Outer membrane proteins </a:t>
            </a:r>
            <a:r>
              <a:rPr lang="en-US" dirty="0" smtClean="0">
                <a:latin typeface="Arial Narrow" pitchFamily="34" charset="0"/>
                <a:ea typeface="+mn-ea"/>
              </a:rPr>
              <a:t>(formerly Proteins I, </a:t>
            </a:r>
            <a:r>
              <a:rPr lang="en-US" b="1" dirty="0" smtClean="0">
                <a:latin typeface="Arial Narrow" pitchFamily="34" charset="0"/>
                <a:ea typeface="+mn-ea"/>
              </a:rPr>
              <a:t>II</a:t>
            </a:r>
            <a:r>
              <a:rPr lang="en-US" dirty="0" smtClean="0">
                <a:latin typeface="Arial Narrow" pitchFamily="34" charset="0"/>
                <a:ea typeface="+mn-ea"/>
              </a:rPr>
              <a:t>, &amp; III)</a:t>
            </a:r>
          </a:p>
          <a:p>
            <a:pPr lvl="2" algn="just" eaLnBrk="1" hangingPunct="1">
              <a:lnSpc>
                <a:spcPts val="3000"/>
              </a:lnSpc>
              <a:buSzPct val="170000"/>
              <a:defRPr/>
            </a:pPr>
            <a:r>
              <a:rPr lang="en-US" altLang="en-US" sz="2800" dirty="0" smtClean="0">
                <a:latin typeface="Arial Narrow" pitchFamily="34" charset="0"/>
                <a:ea typeface="+mn-ea"/>
              </a:rPr>
              <a:t>Involved in adherence to host cells </a:t>
            </a:r>
          </a:p>
          <a:p>
            <a:pPr marL="917575" lvl="1" indent="-514350" algn="just" eaLnBrk="1" hangingPunct="1">
              <a:lnSpc>
                <a:spcPts val="3000"/>
              </a:lnSpc>
              <a:buSzPct val="100000"/>
              <a:buFont typeface="+mj-lt"/>
              <a:buAutoNum type="arabicPeriod" startAt="3"/>
              <a:defRPr/>
            </a:pPr>
            <a:r>
              <a:rPr lang="en-US" altLang="en-US" b="1" dirty="0" err="1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IgA</a:t>
            </a:r>
            <a:r>
              <a:rPr lang="en-US" altLang="en-US" b="1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 protease- </a:t>
            </a:r>
            <a:r>
              <a:rPr lang="en-US" altLang="en-US" dirty="0" smtClean="0">
                <a:latin typeface="Arial Narrow" pitchFamily="34" charset="0"/>
                <a:ea typeface="+mn-ea"/>
              </a:rPr>
              <a:t>cleaves </a:t>
            </a:r>
            <a:r>
              <a:rPr lang="en-US" altLang="en-US" dirty="0" err="1" smtClean="0">
                <a:latin typeface="Arial Narrow" pitchFamily="34" charset="0"/>
                <a:ea typeface="+mn-ea"/>
              </a:rPr>
              <a:t>IgA</a:t>
            </a:r>
            <a:r>
              <a:rPr lang="en-US" altLang="en-US" dirty="0" smtClean="0">
                <a:latin typeface="Arial Narrow" pitchFamily="34" charset="0"/>
                <a:ea typeface="+mn-ea"/>
              </a:rPr>
              <a:t> on mucosal surfaces</a:t>
            </a:r>
          </a:p>
          <a:p>
            <a:pPr lvl="2" indent="-273050" algn="just" eaLnBrk="1" hangingPunct="1">
              <a:lnSpc>
                <a:spcPts val="3000"/>
              </a:lnSpc>
              <a:buSzPct val="170000"/>
              <a:defRPr/>
            </a:pPr>
            <a:r>
              <a:rPr lang="en-US" altLang="en-US" sz="2800" dirty="0" err="1" smtClean="0">
                <a:latin typeface="Arial Narrow" pitchFamily="34" charset="0"/>
                <a:ea typeface="+mn-ea"/>
              </a:rPr>
              <a:t>IgA</a:t>
            </a:r>
            <a:r>
              <a:rPr lang="en-US" altLang="en-US" sz="2800" dirty="0" smtClean="0">
                <a:latin typeface="Arial Narrow" pitchFamily="34" charset="0"/>
                <a:ea typeface="+mn-ea"/>
              </a:rPr>
              <a:t> blocks the ability of bacteria to adhere </a:t>
            </a:r>
            <a:endParaRPr lang="en-US" sz="2800" dirty="0" smtClean="0">
              <a:latin typeface="Arial Narrow" pitchFamily="34" charset="0"/>
              <a:ea typeface="+mn-ea"/>
            </a:endParaRPr>
          </a:p>
          <a:p>
            <a:pPr lvl="2" indent="-273050" algn="just" eaLnBrk="1" hangingPunct="1">
              <a:lnSpc>
                <a:spcPts val="3000"/>
              </a:lnSpc>
              <a:buSzPct val="170000"/>
              <a:defRPr/>
            </a:pPr>
            <a:r>
              <a:rPr lang="en-US" sz="2800" dirty="0" err="1" smtClean="0">
                <a:latin typeface="Arial Narrow" pitchFamily="34" charset="0"/>
                <a:ea typeface="+mn-ea"/>
              </a:rPr>
              <a:t>IgA</a:t>
            </a:r>
            <a:r>
              <a:rPr lang="en-US" sz="2800" dirty="0" smtClean="0">
                <a:latin typeface="Arial Narrow" pitchFamily="34" charset="0"/>
                <a:ea typeface="+mn-ea"/>
              </a:rPr>
              <a:t> protease involved in successful colonization</a:t>
            </a:r>
            <a:endParaRPr lang="en-US" altLang="en-US" b="1" dirty="0" smtClean="0">
              <a:latin typeface="Arial Narrow" pitchFamily="34" charset="0"/>
              <a:ea typeface="+mn-ea"/>
            </a:endParaRPr>
          </a:p>
          <a:p>
            <a:pPr marL="917575" lvl="1" indent="-514350" algn="just" eaLnBrk="1" hangingPunct="1">
              <a:lnSpc>
                <a:spcPts val="3000"/>
              </a:lnSpc>
              <a:buSzPct val="100000"/>
              <a:buFont typeface="+mj-lt"/>
              <a:buAutoNum type="arabicPeriod" startAt="4"/>
              <a:defRPr/>
            </a:pPr>
            <a:r>
              <a:rPr lang="en-US" altLang="en-US" b="1" dirty="0" err="1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Lipopolysaccharide</a:t>
            </a:r>
            <a:endParaRPr lang="en-US" altLang="en-US" b="1" dirty="0" smtClean="0">
              <a:solidFill>
                <a:srgbClr val="FF0000"/>
              </a:solidFill>
              <a:latin typeface="Arial Narrow" pitchFamily="34" charset="0"/>
              <a:ea typeface="+mn-ea"/>
            </a:endParaRPr>
          </a:p>
          <a:p>
            <a:pPr marL="1163637" lvl="2" indent="-514350" algn="just" eaLnBrk="1" hangingPunct="1">
              <a:lnSpc>
                <a:spcPts val="3000"/>
              </a:lnSpc>
              <a:buSzPct val="200000"/>
              <a:defRPr/>
            </a:pPr>
            <a:r>
              <a:rPr lang="en-US" altLang="en-US" sz="2800" dirty="0" smtClean="0">
                <a:latin typeface="Arial Narrow" pitchFamily="34" charset="0"/>
                <a:ea typeface="+mn-ea"/>
              </a:rPr>
              <a:t>Prevents </a:t>
            </a:r>
            <a:r>
              <a:rPr lang="en-US" altLang="en-US" sz="2800" dirty="0" err="1" smtClean="0">
                <a:latin typeface="Arial Narrow" pitchFamily="34" charset="0"/>
                <a:ea typeface="+mn-ea"/>
              </a:rPr>
              <a:t>phagocytosis</a:t>
            </a:r>
            <a:endParaRPr lang="en-US" altLang="en-US" sz="2800" dirty="0" smtClean="0">
              <a:latin typeface="Arial Narrow" pitchFamily="34" charset="0"/>
              <a:ea typeface="+mn-e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8400"/>
            <a:ext cx="2133600" cy="457200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39C1796-9822-47D5-A135-88882E8C109E}" type="slidenum">
              <a:rPr lang="en-US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0" y="6248400"/>
            <a:ext cx="2895600" cy="457200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32387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Title 1"/>
          <p:cNvSpPr>
            <a:spLocks noGrp="1"/>
          </p:cNvSpPr>
          <p:nvPr>
            <p:ph type="title"/>
          </p:nvPr>
        </p:nvSpPr>
        <p:spPr>
          <a:xfrm>
            <a:off x="457200" y="350838"/>
            <a:ext cx="7467600" cy="639762"/>
          </a:xfrm>
        </p:spPr>
        <p:txBody>
          <a:bodyPr/>
          <a:lstStyle/>
          <a:p>
            <a:pPr eaLnBrk="1" hangingPunct="1">
              <a:lnSpc>
                <a:spcPts val="3000"/>
              </a:lnSpc>
            </a:pPr>
            <a:r>
              <a:rPr lang="en-US" altLang="en-US" b="1" smtClean="0">
                <a:solidFill>
                  <a:srgbClr val="002060"/>
                </a:solidFill>
                <a:latin typeface="Arial Narrow" pitchFamily="34" charset="0"/>
              </a:rPr>
              <a:t>Pathogenicity</a:t>
            </a:r>
          </a:p>
        </p:txBody>
      </p:sp>
      <p:sp>
        <p:nvSpPr>
          <p:cNvPr id="270339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534400" cy="5410200"/>
          </a:xfrm>
        </p:spPr>
        <p:txBody>
          <a:bodyPr/>
          <a:lstStyle/>
          <a:p>
            <a:pPr algn="just" eaLnBrk="1" hangingPunct="1">
              <a:defRPr/>
            </a:pPr>
            <a:r>
              <a:rPr lang="en-US" altLang="en-US" sz="2600" dirty="0" err="1" smtClean="0">
                <a:latin typeface="Arial Narrow" pitchFamily="34" charset="0"/>
                <a:ea typeface="+mn-ea"/>
              </a:rPr>
              <a:t>Pyogenic</a:t>
            </a:r>
            <a:r>
              <a:rPr lang="en-US" altLang="en-US" sz="2600" dirty="0" smtClean="0">
                <a:latin typeface="Arial Narrow" pitchFamily="34" charset="0"/>
                <a:ea typeface="+mn-ea"/>
              </a:rPr>
              <a:t> infection of </a:t>
            </a:r>
            <a:r>
              <a:rPr lang="en-US" altLang="en-US" sz="2600" b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columnar and transitional epithelial cells</a:t>
            </a:r>
            <a:endParaRPr lang="en-US" altLang="en-US" sz="2600" b="1" dirty="0" smtClean="0">
              <a:latin typeface="Arial Narrow" pitchFamily="34" charset="0"/>
              <a:ea typeface="+mn-ea"/>
            </a:endParaRPr>
          </a:p>
          <a:p>
            <a:pPr lvl="1" algn="just" eaLnBrk="1" hangingPunct="1">
              <a:defRPr/>
            </a:pPr>
            <a:r>
              <a:rPr lang="en-US" altLang="en-US" sz="2600" dirty="0" smtClean="0">
                <a:latin typeface="Arial Narrow" pitchFamily="34" charset="0"/>
                <a:ea typeface="+mn-ea"/>
              </a:rPr>
              <a:t>Urethral, </a:t>
            </a:r>
            <a:r>
              <a:rPr lang="en-US" altLang="en-US" sz="2600" dirty="0" err="1" smtClean="0">
                <a:latin typeface="Arial Narrow" pitchFamily="34" charset="0"/>
                <a:ea typeface="+mn-ea"/>
              </a:rPr>
              <a:t>endocervix</a:t>
            </a:r>
            <a:r>
              <a:rPr lang="en-US" altLang="en-US" sz="2600" dirty="0" smtClean="0">
                <a:latin typeface="Arial Narrow" pitchFamily="34" charset="0"/>
                <a:ea typeface="+mn-ea"/>
              </a:rPr>
              <a:t>, anal canal, pharynx, conjunctiva</a:t>
            </a:r>
            <a:endParaRPr lang="en-US" sz="2600" b="1" dirty="0" smtClean="0">
              <a:solidFill>
                <a:srgbClr val="002060"/>
              </a:solidFill>
              <a:latin typeface="Arial Narrow" pitchFamily="34" charset="0"/>
              <a:ea typeface="+mn-ea"/>
            </a:endParaRPr>
          </a:p>
          <a:p>
            <a:pPr algn="just" eaLnBrk="1" hangingPunct="1">
              <a:buFont typeface="Calibri" pitchFamily="34" charset="0"/>
              <a:buAutoNum type="arabicPeriod"/>
              <a:defRPr/>
            </a:pPr>
            <a:r>
              <a:rPr lang="en-US" sz="2600" b="1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Venereal </a:t>
            </a:r>
            <a:r>
              <a:rPr lang="en-US" sz="2600" b="1" dirty="0" smtClean="0">
                <a:latin typeface="Arial Narrow" pitchFamily="34" charset="0"/>
                <a:ea typeface="+mn-ea"/>
              </a:rPr>
              <a:t>(</a:t>
            </a:r>
            <a:r>
              <a:rPr lang="en-US" sz="2800" b="1" dirty="0" smtClean="0">
                <a:latin typeface="Arial Narrow" pitchFamily="34" charset="0"/>
                <a:ea typeface="+mn-ea"/>
              </a:rPr>
              <a:t>Sexual Transmitted Disease (STD))</a:t>
            </a:r>
            <a:endParaRPr lang="en-US" sz="2600" b="1" dirty="0" smtClean="0">
              <a:solidFill>
                <a:srgbClr val="FF0000"/>
              </a:solidFill>
              <a:latin typeface="Arial Narrow" pitchFamily="34" charset="0"/>
              <a:ea typeface="+mn-ea"/>
            </a:endParaRPr>
          </a:p>
          <a:p>
            <a:pPr marL="514350" indent="-514350" algn="just" eaLnBrk="1" hangingPunct="1">
              <a:buFont typeface="+mj-lt"/>
              <a:buAutoNum type="alphaUcPeriod"/>
              <a:defRPr/>
            </a:pPr>
            <a:r>
              <a:rPr lang="en-US" altLang="en-US" sz="2600" b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Genital infections </a:t>
            </a:r>
          </a:p>
          <a:p>
            <a:pPr marL="914400" lvl="1" indent="-514350" algn="just" eaLnBrk="1" hangingPunct="1">
              <a:defRPr/>
            </a:pPr>
            <a:r>
              <a:rPr lang="en-US" sz="2600" u="sng" dirty="0" smtClean="0">
                <a:latin typeface="Arial Narrow" pitchFamily="34" charset="0"/>
                <a:ea typeface="+mn-ea"/>
              </a:rPr>
              <a:t>Gonorrhea</a:t>
            </a:r>
          </a:p>
          <a:p>
            <a:pPr marL="514350" indent="-514350" algn="just" eaLnBrk="1" hangingPunct="1">
              <a:buFont typeface="+mj-lt"/>
              <a:buAutoNum type="alphaUcPeriod"/>
              <a:defRPr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Extragenital</a:t>
            </a:r>
            <a:r>
              <a:rPr lang="en-US" altLang="en-US" sz="2600" b="1" dirty="0" smtClean="0">
                <a:solidFill>
                  <a:srgbClr val="7030A0"/>
                </a:solidFill>
                <a:latin typeface="Arial Narrow" pitchFamily="34" charset="0"/>
                <a:ea typeface="+mn-ea"/>
              </a:rPr>
              <a:t> infections</a:t>
            </a:r>
          </a:p>
          <a:p>
            <a:pPr lvl="1" algn="just" eaLnBrk="1" hangingPunct="1">
              <a:defRPr/>
            </a:pPr>
            <a:r>
              <a:rPr lang="en-US" altLang="en-US" sz="2600" dirty="0" smtClean="0">
                <a:latin typeface="Arial Narrow" pitchFamily="34" charset="0"/>
                <a:ea typeface="+mn-ea"/>
              </a:rPr>
              <a:t>Pharyngitis and </a:t>
            </a:r>
            <a:r>
              <a:rPr lang="en-US" altLang="en-US" sz="2600" dirty="0" err="1" smtClean="0">
                <a:latin typeface="Arial Narrow" pitchFamily="34" charset="0"/>
                <a:ea typeface="+mn-ea"/>
              </a:rPr>
              <a:t>Anorectal</a:t>
            </a:r>
            <a:r>
              <a:rPr lang="en-US" altLang="en-US" sz="2600" dirty="0" smtClean="0">
                <a:latin typeface="Arial Narrow" pitchFamily="34" charset="0"/>
                <a:ea typeface="+mn-ea"/>
              </a:rPr>
              <a:t> infections	</a:t>
            </a:r>
            <a:endParaRPr lang="en-US" sz="2600" dirty="0" smtClean="0">
              <a:latin typeface="Arial Narrow" pitchFamily="34" charset="0"/>
              <a:ea typeface="+mn-ea"/>
            </a:endParaRPr>
          </a:p>
          <a:p>
            <a:pPr algn="just" eaLnBrk="1" hangingPunct="1">
              <a:buFont typeface="Calibri" pitchFamily="34" charset="0"/>
              <a:buAutoNum type="arabicPeriod" startAt="2"/>
              <a:defRPr/>
            </a:pPr>
            <a:r>
              <a:rPr lang="en-US" sz="2600" b="1" dirty="0" smtClean="0">
                <a:solidFill>
                  <a:srgbClr val="FF0000"/>
                </a:solidFill>
                <a:latin typeface="Arial Narrow" pitchFamily="34" charset="0"/>
                <a:ea typeface="+mn-ea"/>
              </a:rPr>
              <a:t>Non-venereal</a:t>
            </a:r>
          </a:p>
          <a:p>
            <a:pPr algn="just" eaLnBrk="1" hangingPunct="1">
              <a:buSzPct val="150000"/>
              <a:defRPr/>
            </a:pPr>
            <a:r>
              <a:rPr lang="en-US" sz="2600" b="1" dirty="0" err="1" smtClean="0">
                <a:solidFill>
                  <a:srgbClr val="0070C0"/>
                </a:solidFill>
                <a:latin typeface="Arial Narrow" pitchFamily="34" charset="0"/>
                <a:ea typeface="+mn-ea"/>
              </a:rPr>
              <a:t>Ophthalmia</a:t>
            </a:r>
            <a:r>
              <a:rPr lang="en-US" sz="2600" b="1" dirty="0" smtClean="0">
                <a:solidFill>
                  <a:srgbClr val="0070C0"/>
                </a:solidFill>
                <a:latin typeface="Arial Narrow" pitchFamily="34" charset="0"/>
                <a:ea typeface="+mn-ea"/>
              </a:rPr>
              <a:t> </a:t>
            </a:r>
            <a:r>
              <a:rPr lang="en-US" sz="2600" b="1" dirty="0" err="1" smtClean="0">
                <a:solidFill>
                  <a:srgbClr val="0070C0"/>
                </a:solidFill>
                <a:latin typeface="Arial Narrow" pitchFamily="34" charset="0"/>
                <a:ea typeface="+mn-ea"/>
              </a:rPr>
              <a:t>neonatorum</a:t>
            </a:r>
            <a:endParaRPr lang="en-US" sz="2600" b="1" dirty="0" smtClean="0">
              <a:solidFill>
                <a:srgbClr val="0070C0"/>
              </a:solidFill>
              <a:latin typeface="Arial Narrow" pitchFamily="34" charset="0"/>
              <a:ea typeface="+mn-ea"/>
            </a:endParaRPr>
          </a:p>
          <a:p>
            <a:pPr algn="just" eaLnBrk="1" hangingPunct="1">
              <a:buSzPct val="150000"/>
              <a:defRPr/>
            </a:pPr>
            <a:r>
              <a:rPr lang="en-US" sz="2600" b="1" dirty="0" smtClean="0">
                <a:solidFill>
                  <a:srgbClr val="0070C0"/>
                </a:solidFill>
                <a:latin typeface="Arial Narrow" pitchFamily="34" charset="0"/>
                <a:ea typeface="+mn-ea"/>
              </a:rPr>
              <a:t>Vaginitis</a:t>
            </a:r>
            <a:r>
              <a:rPr lang="en-US" sz="2600" dirty="0" smtClean="0">
                <a:latin typeface="Arial Narrow" pitchFamily="34" charset="0"/>
                <a:ea typeface="+mn-ea"/>
              </a:rPr>
              <a:t> in small girls</a:t>
            </a:r>
          </a:p>
          <a:p>
            <a:pPr lvl="1" algn="just" eaLnBrk="1" hangingPunct="1">
              <a:buSzPct val="150000"/>
              <a:defRPr/>
            </a:pPr>
            <a:r>
              <a:rPr lang="en-US" sz="2600" dirty="0" smtClean="0">
                <a:latin typeface="Arial Narrow" pitchFamily="34" charset="0"/>
                <a:ea typeface="+mn-ea"/>
              </a:rPr>
              <a:t>Contaminated toilet seats and contaminated towels</a:t>
            </a:r>
            <a:endParaRPr lang="ar-SA" sz="2600" dirty="0" smtClean="0">
              <a:latin typeface="Arial Narrow" pitchFamily="34" charset="0"/>
              <a:ea typeface="Majalla UI"/>
              <a:cs typeface="Majalla U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CC4FF1F-E25F-456F-AF2B-0AC29485624F}" type="slidenum">
              <a:rPr lang="en-US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692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7EF3D-C1FC-4F10-AE9B-1D6812EA5E84}" type="slidenum">
              <a:rPr lang="ar-SA" altLang="en-US" smtClean="0"/>
              <a:pPr>
                <a:defRPr/>
              </a:pPr>
              <a:t>7</a:t>
            </a:fld>
            <a:endParaRPr lang="ar-SA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1"/>
            <a:ext cx="4343400" cy="3759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User\Desktop\Tes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81848"/>
            <a:ext cx="2895600" cy="267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Prostat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293" y="152400"/>
            <a:ext cx="2023856" cy="386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833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4"/>
          <p:cNvSpPr>
            <a:spLocks noChangeArrowheads="1"/>
          </p:cNvSpPr>
          <p:nvPr/>
        </p:nvSpPr>
        <p:spPr bwMode="auto">
          <a:xfrm>
            <a:off x="0" y="1922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 altLang="en-US" sz="2400">
              <a:latin typeface="Times New Roman" pitchFamily="18" charset="0"/>
              <a:ea typeface="Majalla UI"/>
              <a:cs typeface="Majalla UI"/>
            </a:endParaRPr>
          </a:p>
        </p:txBody>
      </p:sp>
      <p:graphicFrame>
        <p:nvGraphicFramePr>
          <p:cNvPr id="546944" name="Group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544599"/>
              </p:ext>
            </p:extLst>
          </p:nvPr>
        </p:nvGraphicFramePr>
        <p:xfrm>
          <a:off x="304800" y="2009775"/>
          <a:ext cx="8610600" cy="472115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876800"/>
                <a:gridCol w="3733800"/>
              </a:tblGrid>
              <a:tr h="4572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 Narrow" pitchFamily="34" charset="0"/>
                        </a:rPr>
                        <a:t>Females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 Narrow" pitchFamily="34" charset="0"/>
                        </a:rPr>
                        <a:t>Males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332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50% risk of infection after single exposure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20% risk of infection after single exposure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332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Symptomatic infections frequently diagnosed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Most initially symptomatic (95% acute)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37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Major reservoir is asymptomatic carriage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Major reservoir is asymptomatic carriage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5704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Genital infection primary site is cervix (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cervicitis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), but vagina, urethra, rectum can be colonized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Genital infection generally restricted to urethra (urethritis) with purulent discharge and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dysuria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0554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Ascending infections in 10-20% including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salpingitis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 (Fallopian tubes),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tubo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-ovarian abscesses, PID, chronic infections can lead to sterility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Rare complications may include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epididymitis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,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prostatitis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, and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periurethral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 abscesses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6680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Disseminated infections more common, including septicemia, infection of skin and joints (1-3%)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en-US" sz="1600" b="1" dirty="0" smtClean="0">
                          <a:latin typeface="Arial Narrow" pitchFamily="34" charset="0"/>
                        </a:rPr>
                        <a:t>Bacteremia and </a:t>
                      </a:r>
                      <a:r>
                        <a:rPr lang="en-US" altLang="en-US" sz="1600" dirty="0" err="1" smtClean="0">
                          <a:latin typeface="Arial Narrow" pitchFamily="34" charset="0"/>
                        </a:rPr>
                        <a:t>Gonococcal</a:t>
                      </a:r>
                      <a:r>
                        <a:rPr lang="en-US" altLang="en-US" sz="1600" dirty="0" smtClean="0">
                          <a:latin typeface="Arial Narrow" pitchFamily="34" charset="0"/>
                        </a:rPr>
                        <a:t> </a:t>
                      </a:r>
                      <a:r>
                        <a:rPr lang="en-US" altLang="en-US" sz="1600" b="1" dirty="0" smtClean="0">
                          <a:latin typeface="Arial Narrow" pitchFamily="34" charset="0"/>
                        </a:rPr>
                        <a:t>arthritis </a:t>
                      </a:r>
                      <a:r>
                        <a:rPr lang="en-US" altLang="en-US" sz="1600" dirty="0" smtClean="0">
                          <a:latin typeface="Arial Narrow" pitchFamily="34" charset="0"/>
                        </a:rPr>
                        <a:t>occurs as a result of disseminated </a:t>
                      </a:r>
                      <a:r>
                        <a:rPr lang="en-US" altLang="en-US" sz="1600" dirty="0" err="1" smtClean="0">
                          <a:latin typeface="Arial Narrow" pitchFamily="34" charset="0"/>
                        </a:rPr>
                        <a:t>gonococcal</a:t>
                      </a:r>
                      <a:r>
                        <a:rPr lang="en-US" altLang="en-US" sz="1600" dirty="0" smtClean="0">
                          <a:latin typeface="Arial Narrow" pitchFamily="34" charset="0"/>
                        </a:rPr>
                        <a:t> </a:t>
                      </a:r>
                      <a:r>
                        <a:rPr lang="en-US" altLang="en-US" sz="1600" dirty="0" err="1" smtClean="0">
                          <a:latin typeface="Arial Narrow" pitchFamily="34" charset="0"/>
                        </a:rPr>
                        <a:t>bacteremia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Disseminated infections are very rare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912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Can infect infant at delivery (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opthalmia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neonatorum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 pitchFamily="34" charset="0"/>
                        </a:rPr>
                        <a:t>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63872" name="Title 8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altLang="en-US" b="1" smtClean="0">
                <a:solidFill>
                  <a:srgbClr val="002060"/>
                </a:solidFill>
                <a:latin typeface="Arial Narrow" pitchFamily="34" charset="0"/>
              </a:rPr>
              <a:t>Gonorrhea</a:t>
            </a:r>
            <a:endParaRPr lang="ar-SA" altLang="en-US" smtClean="0"/>
          </a:p>
        </p:txBody>
      </p:sp>
      <p:sp>
        <p:nvSpPr>
          <p:cNvPr id="163873" name="Content Placeholder 8"/>
          <p:cNvSpPr>
            <a:spLocks noGrp="1"/>
          </p:cNvSpPr>
          <p:nvPr>
            <p:ph idx="1"/>
          </p:nvPr>
        </p:nvSpPr>
        <p:spPr>
          <a:xfrm>
            <a:off x="304800" y="838200"/>
            <a:ext cx="8305800" cy="1066800"/>
          </a:xfrm>
        </p:spPr>
        <p:txBody>
          <a:bodyPr>
            <a:normAutofit fontScale="55000" lnSpcReduction="20000"/>
          </a:bodyPr>
          <a:lstStyle/>
          <a:p>
            <a:pPr algn="just" eaLnBrk="1" hangingPunct="1">
              <a:lnSpc>
                <a:spcPts val="2300"/>
              </a:lnSpc>
              <a:buSzPct val="150000"/>
            </a:pPr>
            <a:r>
              <a:rPr lang="en-US" altLang="en-US" sz="2800" smtClean="0">
                <a:latin typeface="Arial Narrow" pitchFamily="34" charset="0"/>
              </a:rPr>
              <a:t>Gonorrhea  transmitted by sexual intercourse</a:t>
            </a:r>
          </a:p>
          <a:p>
            <a:pPr algn="just" eaLnBrk="1" hangingPunct="1">
              <a:lnSpc>
                <a:spcPts val="2300"/>
              </a:lnSpc>
              <a:buSzPct val="150000"/>
            </a:pPr>
            <a:r>
              <a:rPr lang="en-US" altLang="en-US" sz="2800" smtClean="0">
                <a:latin typeface="Arial Narrow" pitchFamily="34" charset="0"/>
              </a:rPr>
              <a:t>Gonorrhea is the second most common venereal disease</a:t>
            </a:r>
          </a:p>
          <a:p>
            <a:pPr algn="just" eaLnBrk="1" hangingPunct="1">
              <a:lnSpc>
                <a:spcPts val="2300"/>
              </a:lnSpc>
              <a:buSzPct val="150000"/>
            </a:pPr>
            <a:r>
              <a:rPr lang="en-US" altLang="en-US" sz="2800" b="1" smtClean="0">
                <a:latin typeface="Arial Narrow" pitchFamily="34" charset="0"/>
              </a:rPr>
              <a:t>Incubation period: </a:t>
            </a:r>
            <a:r>
              <a:rPr lang="en-US" altLang="en-US" sz="2800" smtClean="0">
                <a:latin typeface="Arial Narrow" pitchFamily="34" charset="0"/>
              </a:rPr>
              <a:t>2 to 7 days </a:t>
            </a:r>
          </a:p>
          <a:p>
            <a:pPr algn="just" eaLnBrk="1" hangingPunct="1">
              <a:lnSpc>
                <a:spcPts val="2300"/>
              </a:lnSpc>
              <a:buSzPct val="150000"/>
            </a:pPr>
            <a:endParaRPr lang="ar-SA" altLang="en-US" sz="2800" b="1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6DF73DC-E451-49ED-AAB1-A848A3B35F87}" type="slidenum">
              <a:rPr lang="en-US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0588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rgbClr val="002060"/>
                </a:solidFill>
                <a:latin typeface="Arial Narrow" pitchFamily="34" charset="0"/>
              </a:rPr>
              <a:t>Ophthalmia Neonatorum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382000" cy="5181600"/>
          </a:xfrm>
        </p:spPr>
        <p:txBody>
          <a:bodyPr>
            <a:normAutofit fontScale="92500"/>
          </a:bodyPr>
          <a:lstStyle/>
          <a:p>
            <a:pPr marL="342900" lvl="1" indent="-342900" algn="just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 smtClean="0">
                <a:latin typeface="Arial Narrow" pitchFamily="34" charset="0"/>
                <a:ea typeface="+mn-ea"/>
              </a:rPr>
              <a:t>Contamination of infant’s eye during </a:t>
            </a:r>
            <a:r>
              <a:rPr lang="en-US" dirty="0" err="1" smtClean="0">
                <a:latin typeface="Arial Narrow" pitchFamily="34" charset="0"/>
                <a:ea typeface="+mn-ea"/>
              </a:rPr>
              <a:t>labour</a:t>
            </a:r>
            <a:r>
              <a:rPr lang="en-US" dirty="0" smtClean="0">
                <a:latin typeface="Arial Narrow" pitchFamily="34" charset="0"/>
                <a:ea typeface="+mn-ea"/>
              </a:rPr>
              <a:t> through the birth canal of mother</a:t>
            </a:r>
            <a:endParaRPr lang="en-US" altLang="en-US" dirty="0" smtClean="0">
              <a:latin typeface="Arial Narrow" pitchFamily="34" charset="0"/>
              <a:ea typeface="+mn-ea"/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en-US" sz="2800" dirty="0" smtClean="0">
                <a:latin typeface="Arial Narrow" pitchFamily="34" charset="0"/>
                <a:ea typeface="+mn-ea"/>
              </a:rPr>
              <a:t>In infancy, an eye infection (</a:t>
            </a:r>
            <a:r>
              <a:rPr lang="en-US" altLang="en-US" sz="2800" dirty="0" err="1" smtClean="0">
                <a:latin typeface="Arial Narrow" pitchFamily="34" charset="0"/>
                <a:ea typeface="+mn-ea"/>
              </a:rPr>
              <a:t>ophthalmia</a:t>
            </a:r>
            <a:r>
              <a:rPr lang="en-US" altLang="en-US" sz="2800" dirty="0" smtClean="0">
                <a:latin typeface="Arial Narrow" pitchFamily="34" charset="0"/>
                <a:ea typeface="+mn-ea"/>
              </a:rPr>
              <a:t> </a:t>
            </a:r>
            <a:r>
              <a:rPr lang="en-US" altLang="en-US" sz="2800" dirty="0" err="1" smtClean="0">
                <a:latin typeface="Arial Narrow" pitchFamily="34" charset="0"/>
                <a:ea typeface="+mn-ea"/>
              </a:rPr>
              <a:t>neonatorum</a:t>
            </a:r>
            <a:r>
              <a:rPr lang="en-US" altLang="en-US" sz="2800" dirty="0" smtClean="0">
                <a:latin typeface="Arial Narrow" pitchFamily="34" charset="0"/>
                <a:ea typeface="+mn-ea"/>
              </a:rPr>
              <a:t>) may occur during vaginal delivery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en-US" sz="2800" dirty="0" smtClean="0">
                <a:latin typeface="Arial Narrow" pitchFamily="34" charset="0"/>
                <a:ea typeface="+mn-ea"/>
              </a:rPr>
              <a:t>Conjunctivitis with </a:t>
            </a:r>
            <a:r>
              <a:rPr lang="en-US" altLang="en-US" sz="2800" dirty="0" err="1" smtClean="0">
                <a:latin typeface="Arial Narrow" pitchFamily="34" charset="0"/>
                <a:ea typeface="+mn-ea"/>
              </a:rPr>
              <a:t>mucopurulent</a:t>
            </a:r>
            <a:r>
              <a:rPr lang="en-US" altLang="en-US" sz="2800" dirty="0" smtClean="0">
                <a:latin typeface="Arial Narrow" pitchFamily="34" charset="0"/>
                <a:ea typeface="+mn-ea"/>
              </a:rPr>
              <a:t> discharge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en-US" sz="2800" dirty="0" smtClean="0">
                <a:latin typeface="Arial Narrow" pitchFamily="34" charset="0"/>
                <a:ea typeface="+mn-ea"/>
              </a:rPr>
              <a:t>May cause blindness if not treated 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en-US" sz="2800" dirty="0" smtClean="0">
                <a:latin typeface="Arial Narrow" pitchFamily="34" charset="0"/>
                <a:ea typeface="+mn-ea"/>
              </a:rPr>
              <a:t>Infection is preventable with the application of erythromycin eye drops at birth (</a:t>
            </a:r>
            <a:r>
              <a:rPr lang="en-US" altLang="en-US" sz="2800" dirty="0" err="1" smtClean="0">
                <a:latin typeface="Arial Narrow" pitchFamily="34" charset="0"/>
                <a:ea typeface="+mn-ea"/>
              </a:rPr>
              <a:t>chlamydia</a:t>
            </a:r>
            <a:r>
              <a:rPr lang="en-US" altLang="en-US" sz="2800" dirty="0" smtClean="0">
                <a:latin typeface="Arial Narrow" pitchFamily="34" charset="0"/>
                <a:ea typeface="+mn-ea"/>
              </a:rPr>
              <a:t> &amp; </a:t>
            </a:r>
            <a:r>
              <a:rPr lang="en-US" altLang="en-US" sz="2800" dirty="0" err="1" smtClean="0">
                <a:latin typeface="Arial Narrow" pitchFamily="34" charset="0"/>
                <a:ea typeface="+mn-ea"/>
              </a:rPr>
              <a:t>Neisseria</a:t>
            </a:r>
            <a:r>
              <a:rPr lang="en-US" altLang="en-US" sz="2800" dirty="0" smtClean="0">
                <a:latin typeface="Arial Narrow" pitchFamily="34" charset="0"/>
                <a:ea typeface="+mn-ea"/>
              </a:rPr>
              <a:t>)</a:t>
            </a:r>
          </a:p>
          <a:p>
            <a:pPr lvl="1" algn="just" eaLnBrk="1" hangingPunct="1">
              <a:lnSpc>
                <a:spcPct val="150000"/>
              </a:lnSpc>
              <a:defRPr/>
            </a:pPr>
            <a:endParaRPr lang="en-US" altLang="en-US" dirty="0" smtClean="0">
              <a:latin typeface="Arial Narrow" pitchFamily="34" charset="0"/>
              <a:ea typeface="+mn-e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45C9994-F6B9-4FBC-BB43-33EDA8212F37}" type="slidenum">
              <a:rPr lang="en-US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en-US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84583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1163</Words>
  <Application>Microsoft Office PowerPoint</Application>
  <PresentationFormat>On-screen Show (4:3)</PresentationFormat>
  <Paragraphs>202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  PHT313 Lecture 1 2nd Term 1436-1437 </vt:lpstr>
      <vt:lpstr>Objectives</vt:lpstr>
      <vt:lpstr>1. Neisseria species</vt:lpstr>
      <vt:lpstr>Pathogenic Neisseria</vt:lpstr>
      <vt:lpstr>a. Neisseria gonorrhoeae</vt:lpstr>
      <vt:lpstr>Pathogenicity</vt:lpstr>
      <vt:lpstr>PowerPoint Presentation</vt:lpstr>
      <vt:lpstr>Gonorrhea</vt:lpstr>
      <vt:lpstr>Ophthalmia Neonatorum</vt:lpstr>
      <vt:lpstr>Laboratory Diagnosis</vt:lpstr>
      <vt:lpstr>Laboratory Diagnosis</vt:lpstr>
      <vt:lpstr>Prevention and control</vt:lpstr>
      <vt:lpstr>b. Neisseria meningitidis (Meningcoccus) </vt:lpstr>
      <vt:lpstr>PowerPoint Presentation</vt:lpstr>
      <vt:lpstr>PowerPoint Presentation</vt:lpstr>
      <vt:lpstr>Clinical Infections</vt:lpstr>
      <vt:lpstr>PowerPoint Presentation</vt:lpstr>
      <vt:lpstr>Prevention and control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PHT313 Lecture 1 2nd Term 1436-1437</dc:title>
  <dc:creator>User</dc:creator>
  <cp:lastModifiedBy>User</cp:lastModifiedBy>
  <cp:revision>4</cp:revision>
  <dcterms:created xsi:type="dcterms:W3CDTF">2016-03-20T06:49:31Z</dcterms:created>
  <dcterms:modified xsi:type="dcterms:W3CDTF">2016-03-27T05:28:37Z</dcterms:modified>
</cp:coreProperties>
</file>