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F610B-EF2B-4A02-B498-D6AFA25E2198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80DE0-93DD-4EB6-A478-1872BC0531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0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6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0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48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28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1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4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4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4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8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34D14-4FAC-49E1-8849-6CB7F95BB38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3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this lecture the student must be:</a:t>
            </a:r>
          </a:p>
          <a:p>
            <a:pPr lvl="1" algn="just">
              <a:lnSpc>
                <a:spcPts val="3300"/>
              </a:lnSpc>
            </a:pPr>
            <a:r>
              <a:rPr lang="en-US" dirty="0" smtClean="0"/>
              <a:t>A) Identify the genus </a:t>
            </a:r>
            <a:r>
              <a:rPr lang="en-US" sz="2600" i="1" dirty="0" err="1">
                <a:latin typeface="Arial Narrow" pitchFamily="34" charset="0"/>
              </a:rPr>
              <a:t>Bacteroides</a:t>
            </a:r>
            <a:r>
              <a:rPr lang="en-US" sz="2600" dirty="0">
                <a:latin typeface="Arial Narrow" pitchFamily="34" charset="0"/>
              </a:rPr>
              <a:t>, </a:t>
            </a:r>
            <a:r>
              <a:rPr lang="en-US" sz="2600" i="1" dirty="0" err="1">
                <a:latin typeface="Arial Narrow" pitchFamily="34" charset="0"/>
              </a:rPr>
              <a:t>Prevotella</a:t>
            </a:r>
            <a:r>
              <a:rPr lang="en-US" sz="2600" i="1" dirty="0">
                <a:latin typeface="Arial Narrow" pitchFamily="34" charset="0"/>
              </a:rPr>
              <a:t>, </a:t>
            </a:r>
            <a:r>
              <a:rPr lang="en-US" sz="2600" i="1" dirty="0" err="1">
                <a:latin typeface="Arial Narrow" pitchFamily="34" charset="0"/>
              </a:rPr>
              <a:t>Fusibacterium</a:t>
            </a:r>
            <a:r>
              <a:rPr lang="en-US" sz="2600" dirty="0">
                <a:latin typeface="Arial Narrow" pitchFamily="34" charset="0"/>
              </a:rPr>
              <a:t> and </a:t>
            </a:r>
            <a:r>
              <a:rPr lang="en-US" sz="2600" i="1" dirty="0" err="1">
                <a:latin typeface="Arial Narrow" pitchFamily="34" charset="0"/>
              </a:rPr>
              <a:t>Porphyromonas</a:t>
            </a:r>
            <a:endParaRPr lang="en-US" sz="2600">
              <a:latin typeface="Arial Narrow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mtClean="0"/>
              <a:t>B</a:t>
            </a:r>
            <a:r>
              <a:rPr lang="en-US" dirty="0" smtClean="0"/>
              <a:t>) describe the chemical tests for this genus</a:t>
            </a:r>
          </a:p>
          <a:p>
            <a:r>
              <a:rPr lang="en-US" dirty="0" smtClean="0"/>
              <a:t>C) Differentiate between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D) List and match the symptoms, diagnosis and treatment for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15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610600" cy="685800"/>
          </a:xfrm>
        </p:spPr>
        <p:txBody>
          <a:bodyPr/>
          <a:lstStyle/>
          <a:p>
            <a:pPr eaLnBrk="1" hangingPunct="1">
              <a:lnSpc>
                <a:spcPts val="4100"/>
              </a:lnSpc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Anaerobic Gram negative bacilli</a:t>
            </a:r>
          </a:p>
        </p:txBody>
      </p:sp>
      <p:sp>
        <p:nvSpPr>
          <p:cNvPr id="31232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6096000"/>
          </a:xfrm>
        </p:spPr>
        <p:txBody>
          <a:bodyPr/>
          <a:lstStyle/>
          <a:p>
            <a:pPr algn="just" eaLnBrk="1" hangingPunct="1">
              <a:lnSpc>
                <a:spcPts val="3300"/>
              </a:lnSpc>
            </a:pPr>
            <a:r>
              <a:rPr lang="en-US" sz="2600" dirty="0" smtClean="0">
                <a:latin typeface="Arial Narrow" pitchFamily="34" charset="0"/>
              </a:rPr>
              <a:t>Gram negative rods, Anaerobic, Non-spore forming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sz="2600" dirty="0" smtClean="0">
                <a:latin typeface="Arial Narrow" pitchFamily="34" charset="0"/>
              </a:rPr>
              <a:t>Over 24 genera of Gram-negative anaerobic bacilli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sz="2600" b="1" u="sng" dirty="0" smtClean="0">
                <a:solidFill>
                  <a:srgbClr val="0070C0"/>
                </a:solidFill>
                <a:latin typeface="Arial Narrow" pitchFamily="34" charset="0"/>
              </a:rPr>
              <a:t>The most important genera: </a:t>
            </a:r>
          </a:p>
          <a:p>
            <a:pPr lvl="1" algn="just">
              <a:lnSpc>
                <a:spcPts val="3300"/>
              </a:lnSpc>
            </a:pPr>
            <a:r>
              <a:rPr lang="en-US" sz="2600" i="1" dirty="0" err="1" smtClean="0">
                <a:latin typeface="Arial Narrow" pitchFamily="34" charset="0"/>
              </a:rPr>
              <a:t>Bacteroides</a:t>
            </a:r>
            <a:r>
              <a:rPr lang="en-US" sz="2600" dirty="0" smtClean="0">
                <a:latin typeface="Arial Narrow" pitchFamily="34" charset="0"/>
              </a:rPr>
              <a:t>, </a:t>
            </a:r>
            <a:r>
              <a:rPr lang="en-US" sz="2600" i="1" dirty="0" err="1" smtClean="0">
                <a:latin typeface="Arial Narrow" pitchFamily="34" charset="0"/>
              </a:rPr>
              <a:t>Prevotella</a:t>
            </a:r>
            <a:r>
              <a:rPr lang="en-US" sz="2600" i="1" dirty="0" smtClean="0">
                <a:latin typeface="Arial Narrow" pitchFamily="34" charset="0"/>
              </a:rPr>
              <a:t>, </a:t>
            </a:r>
            <a:r>
              <a:rPr lang="en-US" sz="2600" i="1" dirty="0" err="1" smtClean="0">
                <a:latin typeface="Arial Narrow" pitchFamily="34" charset="0"/>
              </a:rPr>
              <a:t>Fusibacterium</a:t>
            </a:r>
            <a:r>
              <a:rPr lang="en-US" sz="2600" dirty="0" smtClean="0">
                <a:latin typeface="Arial Narrow" pitchFamily="34" charset="0"/>
              </a:rPr>
              <a:t> and </a:t>
            </a:r>
            <a:r>
              <a:rPr lang="en-US" sz="2600" i="1" dirty="0" err="1" smtClean="0">
                <a:latin typeface="Arial Narrow" pitchFamily="34" charset="0"/>
              </a:rPr>
              <a:t>Porphyromonas</a:t>
            </a:r>
            <a:endParaRPr lang="en-US" sz="2600" dirty="0" smtClean="0">
              <a:latin typeface="Arial Narrow" pitchFamily="34" charset="0"/>
            </a:endParaRPr>
          </a:p>
          <a:p>
            <a:pPr lvl="1" algn="just">
              <a:lnSpc>
                <a:spcPts val="3300"/>
              </a:lnSpc>
            </a:pPr>
            <a:r>
              <a:rPr lang="en-US" sz="2600" b="1" i="1" dirty="0" smtClean="0">
                <a:latin typeface="Arial Narrow" pitchFamily="34" charset="0"/>
              </a:rPr>
              <a:t>B. </a:t>
            </a:r>
            <a:r>
              <a:rPr lang="en-US" sz="2600" b="1" i="1" dirty="0" err="1" smtClean="0">
                <a:latin typeface="Arial Narrow" pitchFamily="34" charset="0"/>
              </a:rPr>
              <a:t>fragilis</a:t>
            </a:r>
            <a:r>
              <a:rPr lang="en-US" sz="2600" dirty="0" smtClean="0">
                <a:latin typeface="Arial Narrow" pitchFamily="34" charset="0"/>
              </a:rPr>
              <a:t>, </a:t>
            </a:r>
            <a:r>
              <a:rPr lang="en-US" sz="2600" i="1" dirty="0" smtClean="0">
                <a:latin typeface="Arial Narrow" pitchFamily="34" charset="0"/>
              </a:rPr>
              <a:t>B. </a:t>
            </a:r>
            <a:r>
              <a:rPr lang="en-US" sz="2600" i="1" dirty="0" err="1" smtClean="0">
                <a:latin typeface="Arial Narrow" pitchFamily="34" charset="0"/>
              </a:rPr>
              <a:t>melaningenicus</a:t>
            </a:r>
            <a:r>
              <a:rPr lang="en-US" sz="2600" i="1" dirty="0" smtClean="0">
                <a:latin typeface="Arial Narrow" pitchFamily="34" charset="0"/>
              </a:rPr>
              <a:t> (</a:t>
            </a:r>
            <a:r>
              <a:rPr lang="en-US" sz="2600" dirty="0" smtClean="0">
                <a:latin typeface="Arial Narrow" pitchFamily="34" charset="0"/>
              </a:rPr>
              <a:t>now</a:t>
            </a:r>
            <a:r>
              <a:rPr lang="en-US" sz="2600" i="1" dirty="0" smtClean="0">
                <a:latin typeface="Arial Narrow" pitchFamily="34" charset="0"/>
              </a:rPr>
              <a:t> P. </a:t>
            </a:r>
            <a:r>
              <a:rPr lang="en-US" sz="2600" i="1" dirty="0" err="1" smtClean="0">
                <a:latin typeface="Arial Narrow" pitchFamily="34" charset="0"/>
              </a:rPr>
              <a:t>melaningenicus</a:t>
            </a:r>
            <a:r>
              <a:rPr lang="en-US" sz="2600" i="1" dirty="0" smtClean="0">
                <a:latin typeface="Arial Narrow" pitchFamily="34" charset="0"/>
              </a:rPr>
              <a:t>) </a:t>
            </a:r>
            <a:r>
              <a:rPr lang="en-US" sz="2600" dirty="0" smtClean="0">
                <a:latin typeface="Arial Narrow" pitchFamily="34" charset="0"/>
              </a:rPr>
              <a:t>and </a:t>
            </a:r>
            <a:r>
              <a:rPr lang="en-US" sz="2600" i="1" dirty="0" smtClean="0">
                <a:latin typeface="Arial Narrow" pitchFamily="34" charset="0"/>
              </a:rPr>
              <a:t>B. </a:t>
            </a:r>
            <a:r>
              <a:rPr lang="en-US" sz="2600" i="1" dirty="0" err="1" smtClean="0">
                <a:latin typeface="Arial Narrow" pitchFamily="34" charset="0"/>
              </a:rPr>
              <a:t>corrodens</a:t>
            </a:r>
            <a:r>
              <a:rPr lang="en-US" sz="2600" i="1" dirty="0" smtClean="0">
                <a:latin typeface="Arial Narrow" pitchFamily="34" charset="0"/>
              </a:rPr>
              <a:t> </a:t>
            </a:r>
            <a:r>
              <a:rPr lang="en-US" sz="2600" dirty="0" smtClean="0">
                <a:latin typeface="Arial Narrow" pitchFamily="34" charset="0"/>
              </a:rPr>
              <a:t>are the most important species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sz="2600" dirty="0" smtClean="0">
                <a:latin typeface="Arial Narrow" pitchFamily="34" charset="0"/>
              </a:rPr>
              <a:t>They predominant components of the florae of mucous membranes</a:t>
            </a:r>
            <a:endParaRPr lang="en-US" sz="2600" i="1" dirty="0" smtClean="0">
              <a:latin typeface="Arial Narrow" pitchFamily="34" charset="0"/>
            </a:endParaRPr>
          </a:p>
          <a:p>
            <a:pPr algn="just" eaLnBrk="1" hangingPunct="1">
              <a:lnSpc>
                <a:spcPts val="3300"/>
              </a:lnSpc>
            </a:pPr>
            <a:r>
              <a:rPr lang="en-US" sz="2600" i="1" dirty="0" smtClean="0">
                <a:solidFill>
                  <a:srgbClr val="7030A0"/>
                </a:solidFill>
                <a:latin typeface="Arial Narrow" pitchFamily="34" charset="0"/>
              </a:rPr>
              <a:t>B. </a:t>
            </a:r>
            <a:r>
              <a:rPr lang="en-US" sz="2600" i="1" dirty="0" err="1" smtClean="0">
                <a:solidFill>
                  <a:srgbClr val="7030A0"/>
                </a:solidFill>
                <a:latin typeface="Arial Narrow" pitchFamily="34" charset="0"/>
              </a:rPr>
              <a:t>fragilis</a:t>
            </a:r>
            <a:r>
              <a:rPr lang="en-US" sz="2600" i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US" sz="2600" dirty="0" smtClean="0">
                <a:solidFill>
                  <a:srgbClr val="7030A0"/>
                </a:solidFill>
                <a:latin typeface="Arial Narrow" pitchFamily="34" charset="0"/>
              </a:rPr>
              <a:t>group are the predominant in the colon (10</a:t>
            </a:r>
            <a:r>
              <a:rPr lang="en-US" sz="2600" baseline="30000" dirty="0" smtClean="0">
                <a:solidFill>
                  <a:srgbClr val="7030A0"/>
                </a:solidFill>
                <a:latin typeface="Arial Narrow" pitchFamily="34" charset="0"/>
              </a:rPr>
              <a:t>11</a:t>
            </a:r>
            <a:r>
              <a:rPr lang="en-US" sz="2600" dirty="0" smtClean="0">
                <a:solidFill>
                  <a:srgbClr val="7030A0"/>
                </a:solidFill>
                <a:latin typeface="Arial Narrow" pitchFamily="34" charset="0"/>
              </a:rPr>
              <a:t>/g of </a:t>
            </a:r>
            <a:r>
              <a:rPr lang="en-US" sz="2600" dirty="0" err="1" smtClean="0">
                <a:solidFill>
                  <a:srgbClr val="7030A0"/>
                </a:solidFill>
                <a:latin typeface="Arial Narrow" pitchFamily="34" charset="0"/>
              </a:rPr>
              <a:t>feaces</a:t>
            </a:r>
            <a:r>
              <a:rPr lang="en-US" sz="2600" dirty="0" smtClean="0">
                <a:solidFill>
                  <a:srgbClr val="7030A0"/>
                </a:solidFill>
                <a:latin typeface="Arial Narrow" pitchFamily="34" charset="0"/>
              </a:rPr>
              <a:t>)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sz="2600" dirty="0" smtClean="0">
                <a:latin typeface="Arial Narrow" pitchFamily="34" charset="0"/>
              </a:rPr>
              <a:t>Anaerobes outnumber aerobes by 1000:1 in the large intestine</a:t>
            </a:r>
          </a:p>
          <a:p>
            <a:pPr lvl="1" algn="just" eaLnBrk="1" hangingPunct="1">
              <a:lnSpc>
                <a:spcPts val="3300"/>
              </a:lnSpc>
            </a:pPr>
            <a:r>
              <a:rPr lang="en-US" sz="2600" dirty="0" smtClean="0">
                <a:latin typeface="Arial Narrow" pitchFamily="34" charset="0"/>
              </a:rPr>
              <a:t>They play an important role in almost all intra-abdominal infections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sz="2600" dirty="0" smtClean="0">
                <a:latin typeface="Arial Narrow" pitchFamily="34" charset="0"/>
              </a:rPr>
              <a:t>60% of female carry it in their vagina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sz="2600" i="1" dirty="0" smtClean="0">
                <a:solidFill>
                  <a:srgbClr val="7030A0"/>
                </a:solidFill>
                <a:latin typeface="Arial Narrow" pitchFamily="34" charset="0"/>
              </a:rPr>
              <a:t>P. </a:t>
            </a:r>
            <a:r>
              <a:rPr lang="en-US" sz="2600" i="1" dirty="0" err="1" smtClean="0">
                <a:solidFill>
                  <a:srgbClr val="7030A0"/>
                </a:solidFill>
                <a:latin typeface="Arial Narrow" pitchFamily="34" charset="0"/>
              </a:rPr>
              <a:t>melaningenicus</a:t>
            </a:r>
            <a:r>
              <a:rPr lang="en-US" sz="2600" i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US" sz="2600" dirty="0" smtClean="0">
                <a:solidFill>
                  <a:srgbClr val="7030A0"/>
                </a:solidFill>
                <a:latin typeface="Arial Narrow" pitchFamily="34" charset="0"/>
              </a:rPr>
              <a:t>and </a:t>
            </a:r>
            <a:r>
              <a:rPr lang="en-US" sz="2600" i="1" dirty="0" smtClean="0">
                <a:solidFill>
                  <a:srgbClr val="7030A0"/>
                </a:solidFill>
                <a:latin typeface="Arial Narrow" pitchFamily="34" charset="0"/>
              </a:rPr>
              <a:t>B. </a:t>
            </a:r>
            <a:r>
              <a:rPr lang="en-US" sz="2600" i="1" dirty="0" err="1" smtClean="0">
                <a:solidFill>
                  <a:srgbClr val="7030A0"/>
                </a:solidFill>
                <a:latin typeface="Arial Narrow" pitchFamily="34" charset="0"/>
              </a:rPr>
              <a:t>corrodens</a:t>
            </a:r>
            <a:r>
              <a:rPr lang="en-US" sz="2600" i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US" sz="2600" dirty="0" smtClean="0">
                <a:solidFill>
                  <a:srgbClr val="7030A0"/>
                </a:solidFill>
                <a:latin typeface="Arial Narrow" pitchFamily="34" charset="0"/>
              </a:rPr>
              <a:t>occur primarily in oral cavity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95689232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305800" cy="685800"/>
          </a:xfrm>
        </p:spPr>
        <p:txBody>
          <a:bodyPr/>
          <a:lstStyle/>
          <a:p>
            <a:pPr eaLnBrk="1" hangingPunct="1">
              <a:lnSpc>
                <a:spcPts val="4100"/>
              </a:lnSpc>
            </a:pPr>
            <a:r>
              <a:rPr lang="en-US" b="1" smtClean="0">
                <a:solidFill>
                  <a:srgbClr val="FF0000"/>
                </a:solidFill>
                <a:latin typeface="Arial Narrow" pitchFamily="34" charset="0"/>
              </a:rPr>
              <a:t>Anaerobic Gram negative bacilli</a:t>
            </a:r>
          </a:p>
        </p:txBody>
      </p:sp>
      <p:sp>
        <p:nvSpPr>
          <p:cNvPr id="313347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8991600" cy="6096000"/>
          </a:xfrm>
        </p:spPr>
        <p:txBody>
          <a:bodyPr/>
          <a:lstStyle/>
          <a:p>
            <a:pPr algn="just" eaLnBrk="1" hangingPunct="1">
              <a:lnSpc>
                <a:spcPts val="2500"/>
              </a:lnSpc>
            </a:pPr>
            <a:r>
              <a:rPr lang="en-US" sz="2600" smtClean="0">
                <a:latin typeface="Arial Narrow" pitchFamily="34" charset="0"/>
              </a:rPr>
              <a:t>Opportunistic pathogens 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smtClean="0">
                <a:latin typeface="Arial Narrow" pitchFamily="34" charset="0"/>
              </a:rPr>
              <a:t>Cause serious infections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smtClean="0">
                <a:latin typeface="Arial Narrow" pitchFamily="34" charset="0"/>
              </a:rPr>
              <a:t>Infections are generally polymicrobial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b="1" smtClean="0">
                <a:solidFill>
                  <a:srgbClr val="7030A0"/>
                </a:solidFill>
                <a:latin typeface="Arial Narrow" pitchFamily="34" charset="0"/>
              </a:rPr>
              <a:t>Transmission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b="1" u="sng" smtClean="0">
                <a:solidFill>
                  <a:srgbClr val="0070C0"/>
                </a:solidFill>
                <a:latin typeface="Arial Narrow" pitchFamily="34" charset="0"/>
              </a:rPr>
              <a:t>Endogenous spread </a:t>
            </a:r>
            <a:r>
              <a:rPr lang="en-US" sz="2600" smtClean="0">
                <a:latin typeface="Arial Narrow" pitchFamily="34" charset="0"/>
              </a:rPr>
              <a:t>to normally sterile tissues or fluids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i="1" smtClean="0">
                <a:latin typeface="Arial Narrow" pitchFamily="34" charset="0"/>
              </a:rPr>
              <a:t>Bacteroides</a:t>
            </a:r>
            <a:r>
              <a:rPr lang="en-US" sz="2600" smtClean="0">
                <a:latin typeface="Arial Narrow" pitchFamily="34" charset="0"/>
              </a:rPr>
              <a:t> infections can develop in all body sites, including the CNS, the head, the neck, the chest, the abdomen, the pelvis, the skin, and the soft tissues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b="1" smtClean="0">
                <a:solidFill>
                  <a:srgbClr val="7030A0"/>
                </a:solidFill>
                <a:latin typeface="Arial Narrow" pitchFamily="34" charset="0"/>
              </a:rPr>
              <a:t>Predisposing factors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smtClean="0">
                <a:latin typeface="Arial Narrow" pitchFamily="34" charset="0"/>
              </a:rPr>
              <a:t>Any condition predisposing to anaerobic infections such as diabetes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smtClean="0">
                <a:latin typeface="Arial Narrow" pitchFamily="34" charset="0"/>
              </a:rPr>
              <a:t>Surgical/Trauma patients and chronic diseases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smtClean="0">
                <a:latin typeface="Arial Narrow" pitchFamily="34" charset="0"/>
              </a:rPr>
              <a:t>Human and animal bites</a:t>
            </a:r>
          </a:p>
          <a:p>
            <a:pPr algn="just" eaLnBrk="1" hangingPunct="1">
              <a:lnSpc>
                <a:spcPts val="2500"/>
              </a:lnSpc>
            </a:pPr>
            <a:r>
              <a:rPr lang="en-US" sz="2600" smtClean="0">
                <a:latin typeface="Arial Narrow" pitchFamily="34" charset="0"/>
              </a:rPr>
              <a:t>Decreased redox potential: Local tissue necrosis, impair blood supply and growth of facultative anaerobes (</a:t>
            </a:r>
            <a:r>
              <a:rPr lang="en-US" sz="2600" i="1" smtClean="0">
                <a:latin typeface="Arial Narrow" pitchFamily="34" charset="0"/>
              </a:rPr>
              <a:t>E. coli</a:t>
            </a:r>
            <a:r>
              <a:rPr lang="en-US" sz="2600" smtClean="0">
                <a:latin typeface="Arial Narrow" pitchFamily="34" charset="0"/>
              </a:rPr>
              <a:t>) at the site contribute to anaerobic infection</a:t>
            </a:r>
          </a:p>
          <a:p>
            <a:pPr lvl="1" algn="just" eaLnBrk="1" hangingPunct="1">
              <a:lnSpc>
                <a:spcPts val="2500"/>
              </a:lnSpc>
            </a:pPr>
            <a:r>
              <a:rPr lang="en-US" sz="2600" i="1" smtClean="0">
                <a:latin typeface="Arial Narrow" pitchFamily="34" charset="0"/>
              </a:rPr>
              <a:t>E. coli</a:t>
            </a:r>
            <a:r>
              <a:rPr lang="en-US" sz="2600" smtClean="0">
                <a:latin typeface="Arial Narrow" pitchFamily="34" charset="0"/>
              </a:rPr>
              <a:t> utilize O</a:t>
            </a:r>
            <a:r>
              <a:rPr lang="en-US" sz="2600" baseline="-25000" smtClean="0">
                <a:latin typeface="Arial Narrow" pitchFamily="34" charset="0"/>
              </a:rPr>
              <a:t>2</a:t>
            </a:r>
            <a:r>
              <a:rPr lang="en-US" sz="2600" smtClean="0">
                <a:latin typeface="Arial Narrow" pitchFamily="34" charset="0"/>
              </a:rPr>
              <a:t> therefore reduce it to level allow anaerobic to grow </a:t>
            </a:r>
          </a:p>
          <a:p>
            <a:pPr algn="just" eaLnBrk="1" hangingPunct="1">
              <a:lnSpc>
                <a:spcPts val="2500"/>
              </a:lnSpc>
            </a:pPr>
            <a:endParaRPr lang="en-US" sz="2600" smtClean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60371721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Anaerobic Gram-Negative Infections</a:t>
            </a:r>
            <a:endParaRPr lang="en-US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0963" name="Content Placeholder 4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6019800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ts val="2700"/>
              </a:lnSpc>
              <a:defRPr/>
            </a:pP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</a:rPr>
              <a:t>CNS Infections</a:t>
            </a:r>
          </a:p>
          <a:p>
            <a:pPr algn="just" eaLnBrk="1" hangingPunct="1">
              <a:lnSpc>
                <a:spcPts val="2700"/>
              </a:lnSpc>
              <a:defRPr/>
            </a:pPr>
            <a:r>
              <a:rPr lang="en-US" sz="2800" dirty="0" smtClean="0">
                <a:solidFill>
                  <a:srgbClr val="0070C0"/>
                </a:solidFill>
                <a:latin typeface="Arial Narrow" pitchFamily="34" charset="0"/>
              </a:rPr>
              <a:t>Brain abscess and meningitis</a:t>
            </a:r>
          </a:p>
          <a:p>
            <a:pPr lvl="1" algn="just" eaLnBrk="1" hangingPunct="1">
              <a:lnSpc>
                <a:spcPts val="2700"/>
              </a:lnSpc>
              <a:defRPr/>
            </a:pPr>
            <a:r>
              <a:rPr lang="en-US" sz="2400" dirty="0" smtClean="0">
                <a:latin typeface="Arial Narrow" pitchFamily="34" charset="0"/>
              </a:rPr>
              <a:t>Brain abscesses are commonly caused by adjacent chronic infections in ears, mastoids,  sinuses, </a:t>
            </a:r>
            <a:r>
              <a:rPr lang="en-US" sz="2400" dirty="0" err="1" smtClean="0">
                <a:latin typeface="Arial Narrow" pitchFamily="34" charset="0"/>
              </a:rPr>
              <a:t>oropharynx</a:t>
            </a:r>
            <a:r>
              <a:rPr lang="en-US" sz="2400" dirty="0" smtClean="0">
                <a:latin typeface="Arial Narrow" pitchFamily="34" charset="0"/>
              </a:rPr>
              <a:t>, teeth or lungs</a:t>
            </a:r>
          </a:p>
          <a:p>
            <a:pPr algn="just" eaLnBrk="1" hangingPunct="1">
              <a:lnSpc>
                <a:spcPts val="2700"/>
              </a:lnSpc>
              <a:defRPr/>
            </a:pP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</a:rPr>
              <a:t>Head and neck Infections</a:t>
            </a:r>
          </a:p>
          <a:p>
            <a:pPr algn="just">
              <a:lnSpc>
                <a:spcPts val="2700"/>
              </a:lnSpc>
              <a:defRPr/>
            </a:pPr>
            <a:r>
              <a:rPr lang="en-US" sz="2800" dirty="0" smtClean="0">
                <a:solidFill>
                  <a:srgbClr val="0070C0"/>
                </a:solidFill>
                <a:latin typeface="Arial Narrow" pitchFamily="34" charset="0"/>
              </a:rPr>
              <a:t>Chronic </a:t>
            </a:r>
            <a:r>
              <a:rPr lang="en-US" sz="2800" dirty="0" err="1" smtClean="0">
                <a:solidFill>
                  <a:srgbClr val="0070C0"/>
                </a:solidFill>
                <a:latin typeface="Arial Narrow" pitchFamily="34" charset="0"/>
              </a:rPr>
              <a:t>otitis</a:t>
            </a:r>
            <a:r>
              <a:rPr lang="en-US" sz="2800" dirty="0" smtClean="0">
                <a:solidFill>
                  <a:srgbClr val="0070C0"/>
                </a:solidFill>
                <a:latin typeface="Arial Narrow" pitchFamily="34" charset="0"/>
              </a:rPr>
              <a:t> media</a:t>
            </a:r>
            <a:r>
              <a:rPr lang="en-US" sz="2800" dirty="0" smtClean="0">
                <a:latin typeface="Arial Narrow" pitchFamily="34" charset="0"/>
              </a:rPr>
              <a:t>; sinusitis; </a:t>
            </a:r>
            <a:r>
              <a:rPr lang="en-US" sz="2800" dirty="0" err="1" smtClean="0">
                <a:latin typeface="Arial Narrow" pitchFamily="34" charset="0"/>
              </a:rPr>
              <a:t>mastoiditis</a:t>
            </a:r>
            <a:r>
              <a:rPr lang="en-US" sz="2800" dirty="0" smtClean="0">
                <a:latin typeface="Arial Narrow" pitchFamily="34" charset="0"/>
              </a:rPr>
              <a:t>; </a:t>
            </a:r>
            <a:r>
              <a:rPr lang="en-US" sz="2800" dirty="0" err="1" smtClean="0">
                <a:latin typeface="Arial Narrow" pitchFamily="34" charset="0"/>
              </a:rPr>
              <a:t>tonsillar</a:t>
            </a:r>
            <a:r>
              <a:rPr lang="en-US" sz="2800" dirty="0" smtClean="0">
                <a:latin typeface="Arial Narrow" pitchFamily="34" charset="0"/>
              </a:rPr>
              <a:t>,</a:t>
            </a:r>
            <a:r>
              <a:rPr lang="en-US" sz="2800" baseline="30000" dirty="0" smtClean="0">
                <a:latin typeface="Arial Narrow" pitchFamily="34" charset="0"/>
              </a:rPr>
              <a:t> </a:t>
            </a:r>
            <a:r>
              <a:rPr lang="en-US" sz="2800" dirty="0" err="1" smtClean="0">
                <a:latin typeface="Arial Narrow" pitchFamily="34" charset="0"/>
              </a:rPr>
              <a:t>peritonsillar</a:t>
            </a:r>
            <a:r>
              <a:rPr lang="en-US" sz="2800" dirty="0" smtClean="0">
                <a:latin typeface="Arial Narrow" pitchFamily="34" charset="0"/>
              </a:rPr>
              <a:t>, and retropharyngeal abscesses; cervical lymphadenitis</a:t>
            </a:r>
            <a:endParaRPr lang="en-US" sz="2800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algn="just" eaLnBrk="1" hangingPunct="1">
              <a:lnSpc>
                <a:spcPts val="2700"/>
              </a:lnSpc>
              <a:defRPr/>
            </a:pPr>
            <a:r>
              <a:rPr lang="en-US" sz="2800" dirty="0" smtClean="0">
                <a:solidFill>
                  <a:srgbClr val="0070C0"/>
                </a:solidFill>
                <a:latin typeface="Arial Narrow" pitchFamily="34" charset="0"/>
              </a:rPr>
              <a:t>Dental infections</a:t>
            </a:r>
            <a:r>
              <a:rPr lang="en-US" sz="2800" dirty="0" smtClean="0">
                <a:latin typeface="Arial Narrow" pitchFamily="34" charset="0"/>
              </a:rPr>
              <a:t>, include periodontal disease, gingivitis, localized </a:t>
            </a:r>
            <a:r>
              <a:rPr lang="en-US" sz="2800" dirty="0" err="1" smtClean="0">
                <a:latin typeface="Arial Narrow" pitchFamily="34" charset="0"/>
              </a:rPr>
              <a:t>periodontitis</a:t>
            </a:r>
            <a:r>
              <a:rPr lang="en-US" sz="2800" dirty="0" smtClean="0">
                <a:latin typeface="Arial Narrow" pitchFamily="34" charset="0"/>
              </a:rPr>
              <a:t>, </a:t>
            </a:r>
            <a:r>
              <a:rPr lang="en-US" sz="2800" dirty="0" err="1" smtClean="0">
                <a:latin typeface="Arial Narrow" pitchFamily="34" charset="0"/>
              </a:rPr>
              <a:t>pericoronitis</a:t>
            </a:r>
            <a:r>
              <a:rPr lang="en-US" sz="2800" dirty="0" smtClean="0">
                <a:latin typeface="Arial Narrow" pitchFamily="34" charset="0"/>
              </a:rPr>
              <a:t>, </a:t>
            </a:r>
            <a:r>
              <a:rPr lang="en-US" sz="2800" dirty="0" err="1" smtClean="0">
                <a:latin typeface="Arial Narrow" pitchFamily="34" charset="0"/>
              </a:rPr>
              <a:t>endodontitis</a:t>
            </a:r>
            <a:r>
              <a:rPr lang="en-US" sz="2800" dirty="0" smtClean="0">
                <a:latin typeface="Arial Narrow" pitchFamily="34" charset="0"/>
              </a:rPr>
              <a:t>, </a:t>
            </a:r>
            <a:r>
              <a:rPr lang="en-US" sz="2800" dirty="0" err="1" smtClean="0">
                <a:latin typeface="Arial Narrow" pitchFamily="34" charset="0"/>
              </a:rPr>
              <a:t>periapical</a:t>
            </a:r>
            <a:r>
              <a:rPr lang="en-US" sz="2800" dirty="0" smtClean="0">
                <a:latin typeface="Arial Narrow" pitchFamily="34" charset="0"/>
              </a:rPr>
              <a:t> and </a:t>
            </a:r>
            <a:r>
              <a:rPr lang="en-US" sz="2800" dirty="0" smtClean="0">
                <a:solidFill>
                  <a:srgbClr val="0070C0"/>
                </a:solidFill>
                <a:latin typeface="Arial Narrow" pitchFamily="34" charset="0"/>
              </a:rPr>
              <a:t>dental abscesses </a:t>
            </a:r>
            <a:r>
              <a:rPr lang="en-US" sz="2800" dirty="0" smtClean="0">
                <a:latin typeface="Arial Narrow" pitchFamily="34" charset="0"/>
              </a:rPr>
              <a:t>and post-extraction infection</a:t>
            </a:r>
          </a:p>
          <a:p>
            <a:pPr algn="just" eaLnBrk="1" hangingPunct="1">
              <a:lnSpc>
                <a:spcPts val="2700"/>
              </a:lnSpc>
              <a:defRPr/>
            </a:pPr>
            <a:r>
              <a:rPr lang="en-US" sz="2800" b="1" u="sng" dirty="0" err="1" smtClean="0">
                <a:solidFill>
                  <a:srgbClr val="7030A0"/>
                </a:solidFill>
                <a:latin typeface="Arial Narrow" pitchFamily="34" charset="0"/>
              </a:rPr>
              <a:t>Pleuropulmonary</a:t>
            </a: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</a:rPr>
              <a:t> Infections</a:t>
            </a:r>
          </a:p>
          <a:p>
            <a:pPr algn="just" eaLnBrk="1" hangingPunct="1">
              <a:lnSpc>
                <a:spcPts val="2700"/>
              </a:lnSpc>
              <a:defRPr/>
            </a:pPr>
            <a:r>
              <a:rPr lang="en-US" sz="2800" dirty="0" smtClean="0">
                <a:latin typeface="Arial Narrow" pitchFamily="34" charset="0"/>
              </a:rPr>
              <a:t>90% of patients with community-acquired aspiration pneumonia</a:t>
            </a:r>
          </a:p>
          <a:p>
            <a:pPr algn="just" eaLnBrk="1" hangingPunct="1">
              <a:lnSpc>
                <a:spcPts val="2700"/>
              </a:lnSpc>
              <a:defRPr/>
            </a:pPr>
            <a:r>
              <a:rPr lang="en-US" sz="2800" i="1" dirty="0" smtClean="0">
                <a:latin typeface="Arial Narrow" pitchFamily="34" charset="0"/>
              </a:rPr>
              <a:t>B. </a:t>
            </a:r>
            <a:r>
              <a:rPr lang="en-US" sz="2800" i="1" dirty="0" err="1" smtClean="0">
                <a:latin typeface="Arial Narrow" pitchFamily="34" charset="0"/>
              </a:rPr>
              <a:t>fragilis</a:t>
            </a:r>
            <a:r>
              <a:rPr lang="en-US" sz="2800" i="1" dirty="0" smtClean="0">
                <a:latin typeface="Arial Narrow" pitchFamily="34" charset="0"/>
              </a:rPr>
              <a:t> </a:t>
            </a:r>
            <a:r>
              <a:rPr lang="en-US" sz="2800" dirty="0" smtClean="0">
                <a:latin typeface="Arial Narrow" pitchFamily="34" charset="0"/>
              </a:rPr>
              <a:t>is found in 25% of lung abscesses</a:t>
            </a:r>
          </a:p>
          <a:p>
            <a:pPr algn="just" eaLnBrk="1" hangingPunct="1">
              <a:lnSpc>
                <a:spcPts val="2700"/>
              </a:lnSpc>
              <a:defRPr/>
            </a:pP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</a:rPr>
              <a:t>Intra-abdominal Infections</a:t>
            </a:r>
          </a:p>
          <a:p>
            <a:pPr algn="just" eaLnBrk="1" hangingPunct="1">
              <a:lnSpc>
                <a:spcPts val="2700"/>
              </a:lnSpc>
              <a:defRPr/>
            </a:pPr>
            <a:r>
              <a:rPr lang="en-US" sz="2800" dirty="0" smtClean="0">
                <a:latin typeface="Arial Narrow" pitchFamily="34" charset="0"/>
              </a:rPr>
              <a:t>Secondary peritonitis, Appendicitis and </a:t>
            </a:r>
            <a:r>
              <a:rPr lang="en-US" sz="2800" dirty="0" smtClean="0">
                <a:solidFill>
                  <a:srgbClr val="0070C0"/>
                </a:solidFill>
                <a:latin typeface="Arial Narrow" pitchFamily="34" charset="0"/>
              </a:rPr>
              <a:t>Abdominal abscesses</a:t>
            </a:r>
          </a:p>
          <a:p>
            <a:pPr algn="just" eaLnBrk="1" hangingPunct="1">
              <a:lnSpc>
                <a:spcPts val="2700"/>
              </a:lnSpc>
              <a:buFont typeface="Wingdings 2" pitchFamily="18" charset="2"/>
              <a:buNone/>
              <a:defRPr/>
            </a:pPr>
            <a:endParaRPr lang="en-US" sz="2800" dirty="0" smtClean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3287459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Anaerobic Gram-Negative Infections</a:t>
            </a:r>
            <a:endParaRPr lang="en-US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15395" name="Content Placeholder 4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943600"/>
          </a:xfrm>
        </p:spPr>
        <p:txBody>
          <a:bodyPr/>
          <a:lstStyle/>
          <a:p>
            <a:pPr algn="just" eaLnBrk="1" hangingPunct="1">
              <a:lnSpc>
                <a:spcPts val="3600"/>
              </a:lnSpc>
            </a:pPr>
            <a:r>
              <a:rPr lang="en-US" sz="2800" b="1" u="sng" smtClean="0">
                <a:solidFill>
                  <a:srgbClr val="7030A0"/>
                </a:solidFill>
                <a:latin typeface="Arial Narrow" pitchFamily="34" charset="0"/>
              </a:rPr>
              <a:t>Gynecoloical Infections</a:t>
            </a:r>
          </a:p>
          <a:p>
            <a:pPr algn="just" eaLnBrk="1" hangingPunct="1">
              <a:lnSpc>
                <a:spcPts val="3600"/>
              </a:lnSpc>
            </a:pPr>
            <a:r>
              <a:rPr lang="en-US" sz="2600" smtClean="0">
                <a:latin typeface="Arial Narrow" pitchFamily="34" charset="0"/>
              </a:rPr>
              <a:t>Bacterial vaginosis; soft tissue perineal, tubo-ovarian, </a:t>
            </a:r>
            <a:r>
              <a:rPr lang="en-US" sz="2600" smtClean="0">
                <a:solidFill>
                  <a:srgbClr val="0070C0"/>
                </a:solidFill>
                <a:latin typeface="Arial Narrow" pitchFamily="34" charset="0"/>
              </a:rPr>
              <a:t>pelvic and vulvar abscesses</a:t>
            </a:r>
            <a:r>
              <a:rPr lang="en-US" sz="2600" smtClean="0">
                <a:latin typeface="Arial Narrow" pitchFamily="34" charset="0"/>
              </a:rPr>
              <a:t>; endometritis; salpingitis; pelvic cellulitis; </a:t>
            </a:r>
            <a:r>
              <a:rPr lang="en-US" sz="2600" smtClean="0">
                <a:solidFill>
                  <a:srgbClr val="0070C0"/>
                </a:solidFill>
                <a:latin typeface="Arial Narrow" pitchFamily="34" charset="0"/>
              </a:rPr>
              <a:t>intrauterine device–associated infection; septic abortion and postsurgical obstetric and gynecologic infections</a:t>
            </a:r>
          </a:p>
          <a:p>
            <a:pPr algn="just" eaLnBrk="1" hangingPunct="1">
              <a:lnSpc>
                <a:spcPts val="3600"/>
              </a:lnSpc>
            </a:pPr>
            <a:r>
              <a:rPr lang="en-US" sz="2600" b="1" u="sng" smtClean="0">
                <a:solidFill>
                  <a:srgbClr val="7030A0"/>
                </a:solidFill>
                <a:latin typeface="Arial Narrow" pitchFamily="34" charset="0"/>
              </a:rPr>
              <a:t>Skin and Soft Tissues Infections</a:t>
            </a:r>
          </a:p>
          <a:p>
            <a:pPr algn="just" eaLnBrk="1" hangingPunct="1">
              <a:lnSpc>
                <a:spcPts val="3600"/>
              </a:lnSpc>
            </a:pPr>
            <a:r>
              <a:rPr lang="en-US" sz="2600" smtClean="0">
                <a:latin typeface="Arial Narrow" pitchFamily="34" charset="0"/>
              </a:rPr>
              <a:t>Infected cutaneous ulcers, secondary diaper rash</a:t>
            </a:r>
          </a:p>
          <a:p>
            <a:pPr algn="just" eaLnBrk="1" hangingPunct="1">
              <a:lnSpc>
                <a:spcPts val="3600"/>
              </a:lnSpc>
            </a:pPr>
            <a:r>
              <a:rPr lang="en-US" sz="2600" smtClean="0">
                <a:latin typeface="Arial Narrow" pitchFamily="34" charset="0"/>
              </a:rPr>
              <a:t>Cutaneous and subcutaneous abscesses, </a:t>
            </a:r>
            <a:r>
              <a:rPr lang="en-US" sz="2600" smtClean="0">
                <a:solidFill>
                  <a:srgbClr val="0070C0"/>
                </a:solidFill>
                <a:latin typeface="Arial Narrow" pitchFamily="34" charset="0"/>
              </a:rPr>
              <a:t>breast abscesses</a:t>
            </a:r>
          </a:p>
          <a:p>
            <a:pPr algn="just" eaLnBrk="1" hangingPunct="1">
              <a:lnSpc>
                <a:spcPts val="3600"/>
              </a:lnSpc>
            </a:pPr>
            <a:r>
              <a:rPr lang="en-US" sz="2600" smtClean="0">
                <a:latin typeface="Arial Narrow" pitchFamily="34" charset="0"/>
              </a:rPr>
              <a:t>Necrotizing fasciitis, necrotizing synergistic cellulitis, gas gangrene</a:t>
            </a:r>
          </a:p>
          <a:p>
            <a:pPr algn="just" eaLnBrk="1" hangingPunct="1">
              <a:lnSpc>
                <a:spcPts val="3600"/>
              </a:lnSpc>
            </a:pPr>
            <a:r>
              <a:rPr lang="en-US" sz="2600" b="1" u="sng" smtClean="0">
                <a:solidFill>
                  <a:srgbClr val="7030A0"/>
                </a:solidFill>
                <a:latin typeface="Arial Narrow" pitchFamily="34" charset="0"/>
              </a:rPr>
              <a:t>Osteomyelitis and septic arthritis</a:t>
            </a:r>
          </a:p>
          <a:p>
            <a:pPr algn="just" eaLnBrk="1" hangingPunct="1">
              <a:lnSpc>
                <a:spcPts val="3600"/>
              </a:lnSpc>
            </a:pPr>
            <a:r>
              <a:rPr lang="en-US" sz="2600" b="1" u="sng" smtClean="0">
                <a:solidFill>
                  <a:srgbClr val="7030A0"/>
                </a:solidFill>
                <a:latin typeface="Arial Narrow" pitchFamily="34" charset="0"/>
              </a:rPr>
              <a:t>Bacteremia (5-15%)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83996895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 smtClean="0">
                <a:solidFill>
                  <a:srgbClr val="FF0000"/>
                </a:solidFill>
                <a:latin typeface="Arial Narrow" pitchFamily="34" charset="0"/>
              </a:rPr>
              <a:t>Bacteroides</a:t>
            </a: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 Virulence Factors</a:t>
            </a:r>
            <a:endParaRPr lang="en-US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5562600"/>
          </a:xfrm>
        </p:spPr>
        <p:txBody>
          <a:bodyPr>
            <a:normAutofit fontScale="92500" lnSpcReduction="20000"/>
          </a:bodyPr>
          <a:lstStyle/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Polysaccharide capsule</a:t>
            </a:r>
          </a:p>
          <a:p>
            <a:pPr marL="640080" lvl="1" indent="-237744" algn="just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err="1" smtClean="0">
                <a:latin typeface="Arial Narrow" pitchFamily="34" charset="0"/>
              </a:rPr>
              <a:t>Antiphagocytic</a:t>
            </a:r>
            <a:r>
              <a:rPr lang="en-US" dirty="0" smtClean="0">
                <a:latin typeface="Arial Narrow" pitchFamily="34" charset="0"/>
              </a:rPr>
              <a:t> and adhesive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err="1" smtClean="0">
                <a:solidFill>
                  <a:srgbClr val="0070C0"/>
                </a:solidFill>
                <a:latin typeface="Arial Narrow" pitchFamily="34" charset="0"/>
              </a:rPr>
              <a:t>Lipopolysaccharide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</a:p>
          <a:p>
            <a:pPr marL="640080" lvl="1" indent="-237744" algn="just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</a:rPr>
              <a:t>Stimulates leucocytes migration and </a:t>
            </a:r>
            <a:r>
              <a:rPr lang="en-US" dirty="0" err="1" smtClean="0">
                <a:latin typeface="Arial Narrow" pitchFamily="34" charset="0"/>
              </a:rPr>
              <a:t>chemotaxis</a:t>
            </a:r>
            <a:endParaRPr lang="en-US" dirty="0" smtClean="0">
              <a:latin typeface="Arial Narrow" pitchFamily="34" charset="0"/>
            </a:endParaRP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Agglutinins</a:t>
            </a:r>
          </a:p>
          <a:p>
            <a:pPr marL="640080" lvl="1" indent="-237744" algn="just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</a:rPr>
              <a:t>Enhance adherence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Histolytic enzymes</a:t>
            </a:r>
          </a:p>
          <a:p>
            <a:pPr marL="640080" lvl="1" indent="-237744" algn="just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</a:rPr>
              <a:t>Tissues destruction, inactivates </a:t>
            </a:r>
            <a:r>
              <a:rPr lang="en-US" dirty="0" err="1" smtClean="0">
                <a:latin typeface="Arial Narrow" pitchFamily="34" charset="0"/>
              </a:rPr>
              <a:t>Immunogloublins</a:t>
            </a:r>
            <a:endParaRPr lang="en-US" dirty="0" smtClean="0">
              <a:latin typeface="Arial Narrow" pitchFamily="34" charset="0"/>
            </a:endParaRP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Oxygen tolerance</a:t>
            </a:r>
          </a:p>
          <a:p>
            <a:pPr marL="640080" lvl="1" indent="-237744" algn="just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err="1" smtClean="0">
                <a:latin typeface="Arial Narrow" pitchFamily="34" charset="0"/>
              </a:rPr>
              <a:t>Catalase</a:t>
            </a:r>
            <a:r>
              <a:rPr lang="en-US" dirty="0" smtClean="0">
                <a:latin typeface="Arial Narrow" pitchFamily="34" charset="0"/>
              </a:rPr>
              <a:t> and superoxide dismutase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Beta-lactamases</a:t>
            </a:r>
          </a:p>
          <a:p>
            <a:pPr marL="640398" lvl="1" indent="-283464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</a:rPr>
              <a:t>Inactivates </a:t>
            </a:r>
            <a:r>
              <a:rPr lang="en-US" dirty="0" err="1" smtClean="0">
                <a:latin typeface="Arial Narrow" pitchFamily="34" charset="0"/>
              </a:rPr>
              <a:t>penicillins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39517330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686800" cy="6553200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ts val="34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</a:rPr>
              <a:t>Diagnosis</a:t>
            </a:r>
          </a:p>
          <a:p>
            <a:pPr algn="just" eaLnBrk="1" hangingPunct="1">
              <a:lnSpc>
                <a:spcPts val="3400"/>
              </a:lnSpc>
            </a:pPr>
            <a:r>
              <a:rPr lang="en-US" sz="2800" dirty="0" smtClean="0">
                <a:latin typeface="Arial Narrow" pitchFamily="34" charset="0"/>
              </a:rPr>
              <a:t>Direct-needle aspiration is the best method of obtaining a culture</a:t>
            </a:r>
          </a:p>
          <a:p>
            <a:pPr algn="just" eaLnBrk="1" hangingPunct="1">
              <a:lnSpc>
                <a:spcPts val="3400"/>
              </a:lnSpc>
            </a:pPr>
            <a:r>
              <a:rPr lang="en-US" sz="2800" dirty="0" smtClean="0">
                <a:latin typeface="Arial Narrow" pitchFamily="34" charset="0"/>
              </a:rPr>
              <a:t>Specimens obtained from normally sterile sites, such as blood or spinal, joint, or peritoneal fluids</a:t>
            </a:r>
          </a:p>
          <a:p>
            <a:pPr algn="just" eaLnBrk="1" hangingPunct="1">
              <a:lnSpc>
                <a:spcPts val="3400"/>
              </a:lnSpc>
            </a:pPr>
            <a:r>
              <a:rPr lang="en-US" sz="2800" dirty="0" err="1" smtClean="0">
                <a:latin typeface="Arial Narrow" pitchFamily="34" charset="0"/>
              </a:rPr>
              <a:t>Bacteroides</a:t>
            </a:r>
            <a:r>
              <a:rPr lang="en-US" sz="2800" dirty="0" smtClean="0">
                <a:latin typeface="Arial Narrow" pitchFamily="34" charset="0"/>
              </a:rPr>
              <a:t> can be isolated </a:t>
            </a:r>
            <a:r>
              <a:rPr lang="en-US" sz="2800" dirty="0" err="1" smtClean="0">
                <a:latin typeface="Arial Narrow" pitchFamily="34" charset="0"/>
              </a:rPr>
              <a:t>anaerobically</a:t>
            </a:r>
            <a:r>
              <a:rPr lang="en-US" sz="2800" dirty="0" smtClean="0">
                <a:latin typeface="Arial Narrow" pitchFamily="34" charset="0"/>
              </a:rPr>
              <a:t> on blood agar containing </a:t>
            </a:r>
            <a:r>
              <a:rPr lang="en-US" sz="2800" b="1" dirty="0" err="1" smtClean="0">
                <a:solidFill>
                  <a:srgbClr val="0070C0"/>
                </a:solidFill>
                <a:latin typeface="Arial Narrow" pitchFamily="34" charset="0"/>
              </a:rPr>
              <a:t>kanamycin</a:t>
            </a:r>
            <a:r>
              <a:rPr lang="en-US" sz="2800" b="1" dirty="0" smtClean="0">
                <a:solidFill>
                  <a:srgbClr val="0070C0"/>
                </a:solidFill>
                <a:latin typeface="Arial Narrow" pitchFamily="34" charset="0"/>
              </a:rPr>
              <a:t> and vancomycin </a:t>
            </a:r>
            <a:r>
              <a:rPr lang="en-US" sz="2800" dirty="0" smtClean="0">
                <a:latin typeface="Arial Narrow" pitchFamily="34" charset="0"/>
              </a:rPr>
              <a:t>to inhibit unwanted bacteria and incubated </a:t>
            </a:r>
            <a:r>
              <a:rPr lang="en-US" sz="2800" dirty="0" err="1" smtClean="0">
                <a:latin typeface="Arial Narrow" pitchFamily="34" charset="0"/>
              </a:rPr>
              <a:t>anaerobiacally</a:t>
            </a:r>
            <a:endParaRPr lang="en-US" sz="2800" dirty="0" smtClean="0">
              <a:latin typeface="Arial Narrow" pitchFamily="34" charset="0"/>
            </a:endParaRPr>
          </a:p>
          <a:p>
            <a:pPr algn="just" eaLnBrk="1" hangingPunct="1">
              <a:lnSpc>
                <a:spcPts val="34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</a:rPr>
              <a:t>Treatment</a:t>
            </a:r>
          </a:p>
          <a:p>
            <a:pPr algn="just" eaLnBrk="1" hangingPunct="1">
              <a:lnSpc>
                <a:spcPts val="3400"/>
              </a:lnSpc>
            </a:pPr>
            <a:r>
              <a:rPr lang="en-US" sz="2800" dirty="0" smtClean="0">
                <a:latin typeface="Arial Narrow" pitchFamily="34" charset="0"/>
              </a:rPr>
              <a:t>Directed at all major aerobic and anaerobic pathogens</a:t>
            </a:r>
          </a:p>
          <a:p>
            <a:pPr algn="just" eaLnBrk="1" hangingPunct="1">
              <a:lnSpc>
                <a:spcPts val="3400"/>
              </a:lnSpc>
            </a:pPr>
            <a:r>
              <a:rPr lang="en-US" sz="2800" dirty="0" err="1" smtClean="0">
                <a:latin typeface="Arial Narrow" pitchFamily="34" charset="0"/>
              </a:rPr>
              <a:t>Clindamycin</a:t>
            </a:r>
            <a:r>
              <a:rPr lang="en-US" sz="2800" dirty="0" smtClean="0">
                <a:latin typeface="Arial Narrow" pitchFamily="34" charset="0"/>
              </a:rPr>
              <a:t>, cefoxitin and </a:t>
            </a:r>
            <a:r>
              <a:rPr lang="en-US" sz="2800" dirty="0" err="1" smtClean="0">
                <a:latin typeface="Arial Narrow" pitchFamily="34" charset="0"/>
              </a:rPr>
              <a:t>cefotetan</a:t>
            </a:r>
            <a:endParaRPr lang="en-US" sz="2800" dirty="0" smtClean="0">
              <a:latin typeface="Arial Narrow" pitchFamily="34" charset="0"/>
            </a:endParaRPr>
          </a:p>
          <a:p>
            <a:pPr algn="just" eaLnBrk="1" hangingPunct="1">
              <a:lnSpc>
                <a:spcPts val="3400"/>
              </a:lnSpc>
            </a:pPr>
            <a:r>
              <a:rPr lang="en-US" sz="2800" dirty="0" smtClean="0">
                <a:latin typeface="Arial Narrow" pitchFamily="34" charset="0"/>
              </a:rPr>
              <a:t>Almost sensitive to metronidazole, carbapenems, chloramphenicol and combinations of penicillin/</a:t>
            </a:r>
            <a:r>
              <a:rPr lang="el-GR" sz="2800" dirty="0" smtClean="0">
                <a:latin typeface="Arial Narrow" pitchFamily="34" charset="0"/>
              </a:rPr>
              <a:t>β</a:t>
            </a:r>
            <a:r>
              <a:rPr lang="en-US" sz="2800" dirty="0" smtClean="0">
                <a:latin typeface="Arial Narrow" pitchFamily="34" charset="0"/>
              </a:rPr>
              <a:t>-lactamase inhibitors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84475148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686800" cy="6096000"/>
          </a:xfrm>
        </p:spPr>
        <p:txBody>
          <a:bodyPr/>
          <a:lstStyle/>
          <a:p>
            <a:pPr algn="just" eaLnBrk="1" hangingPunct="1">
              <a:lnSpc>
                <a:spcPts val="4200"/>
              </a:lnSpc>
            </a:pPr>
            <a:r>
              <a:rPr lang="en-US" sz="2800" b="1" smtClean="0">
                <a:solidFill>
                  <a:srgbClr val="7030A0"/>
                </a:solidFill>
                <a:latin typeface="Arial Narrow" pitchFamily="34" charset="0"/>
              </a:rPr>
              <a:t>Prevention and Control</a:t>
            </a:r>
          </a:p>
          <a:p>
            <a:pPr algn="just" eaLnBrk="1" hangingPunct="1">
              <a:lnSpc>
                <a:spcPts val="4200"/>
              </a:lnSpc>
            </a:pPr>
            <a:r>
              <a:rPr lang="en-US" sz="2800" smtClean="0">
                <a:latin typeface="Arial Narrow" pitchFamily="34" charset="0"/>
              </a:rPr>
              <a:t>Avoiding conditions that reduce the redox potential of the tissues</a:t>
            </a:r>
          </a:p>
          <a:p>
            <a:pPr algn="just" eaLnBrk="1" hangingPunct="1">
              <a:lnSpc>
                <a:spcPts val="4200"/>
              </a:lnSpc>
            </a:pPr>
            <a:r>
              <a:rPr lang="en-US" sz="2800" smtClean="0">
                <a:latin typeface="Arial Narrow" pitchFamily="34" charset="0"/>
              </a:rPr>
              <a:t>Preventing the introduction of anaerobes of the normal flora to wounds, closed cavities, or other sites prone to infection</a:t>
            </a:r>
          </a:p>
          <a:p>
            <a:pPr algn="just" eaLnBrk="1" hangingPunct="1">
              <a:lnSpc>
                <a:spcPts val="4200"/>
              </a:lnSpc>
            </a:pPr>
            <a:r>
              <a:rPr lang="en-US" sz="2800" smtClean="0">
                <a:latin typeface="Arial Narrow" pitchFamily="34" charset="0"/>
              </a:rPr>
              <a:t>Surgical intervention, abscesses drainage and antibiotic treatment</a:t>
            </a:r>
          </a:p>
          <a:p>
            <a:pPr algn="just" eaLnBrk="1" hangingPunct="1">
              <a:lnSpc>
                <a:spcPts val="4200"/>
              </a:lnSpc>
            </a:pPr>
            <a:r>
              <a:rPr lang="en-US" sz="2800" smtClean="0">
                <a:latin typeface="Arial Narrow" pitchFamily="34" charset="0"/>
              </a:rPr>
              <a:t>Prophylactic therapy are used when medical procedure disrupt the mucosa or if disruption of mucosa causing trauma</a:t>
            </a:r>
          </a:p>
          <a:p>
            <a:pPr algn="just" eaLnBrk="1" hangingPunct="1">
              <a:lnSpc>
                <a:spcPts val="4200"/>
              </a:lnSpc>
            </a:pPr>
            <a:r>
              <a:rPr lang="en-US" sz="2800" smtClean="0">
                <a:latin typeface="Arial Narrow" pitchFamily="34" charset="0"/>
              </a:rPr>
              <a:t>No vaccines are available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8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51039953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650</Words>
  <Application>Microsoft Office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Verdana</vt:lpstr>
      <vt:lpstr>Wingdings</vt:lpstr>
      <vt:lpstr>Wingdings 2</vt:lpstr>
      <vt:lpstr>Office Theme</vt:lpstr>
      <vt:lpstr>Objectives</vt:lpstr>
      <vt:lpstr>Anaerobic Gram negative bacilli</vt:lpstr>
      <vt:lpstr>Anaerobic Gram negative bacilli</vt:lpstr>
      <vt:lpstr>Anaerobic Gram-Negative Infections</vt:lpstr>
      <vt:lpstr>Anaerobic Gram-Negative Infections</vt:lpstr>
      <vt:lpstr>Bacteroides Virulence Factors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User</dc:creator>
  <cp:lastModifiedBy>user</cp:lastModifiedBy>
  <cp:revision>22</cp:revision>
  <dcterms:created xsi:type="dcterms:W3CDTF">2016-04-03T08:34:27Z</dcterms:created>
  <dcterms:modified xsi:type="dcterms:W3CDTF">2016-04-21T10:56:06Z</dcterms:modified>
</cp:coreProperties>
</file>