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71" r:id="rId2"/>
    <p:sldId id="272" r:id="rId3"/>
    <p:sldId id="273" r:id="rId4"/>
    <p:sldId id="308"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7" r:id="rId36"/>
    <p:sldId id="304" r:id="rId37"/>
    <p:sldId id="305" r:id="rId38"/>
    <p:sldId id="306"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35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2F610B-EF2B-4A02-B498-D6AFA25E2198}" type="datetimeFigureOut">
              <a:rPr lang="en-US" smtClean="0"/>
              <a:t>5/1/2016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980DE0-93DD-4EB6-A478-1872BC053131}" type="slidenum">
              <a:rPr lang="en-US" smtClean="0"/>
              <a:t>‹#›</a:t>
            </a:fld>
            <a:endParaRPr lang="en-US"/>
          </a:p>
        </p:txBody>
      </p:sp>
    </p:spTree>
    <p:extLst>
      <p:ext uri="{BB962C8B-B14F-4D97-AF65-F5344CB8AC3E}">
        <p14:creationId xmlns:p14="http://schemas.microsoft.com/office/powerpoint/2010/main" val="492609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534639BE-5B54-442A-A3D1-FAAB2050CC61}" type="slidenum">
              <a:rPr lang="en-US" sz="1200" smtClean="0">
                <a:latin typeface="Times New Roman" pitchFamily="18" charset="0"/>
              </a:rPr>
              <a:pPr>
                <a:defRPr/>
              </a:pPr>
              <a:t>2</a:t>
            </a:fld>
            <a:endParaRPr lang="en-US" sz="1200" smtClean="0">
              <a:latin typeface="Times New Roman" pitchFamily="18" charset="0"/>
            </a:endParaRPr>
          </a:p>
        </p:txBody>
      </p:sp>
      <p:sp>
        <p:nvSpPr>
          <p:cNvPr id="5130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30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Tree>
    <p:extLst>
      <p:ext uri="{BB962C8B-B14F-4D97-AF65-F5344CB8AC3E}">
        <p14:creationId xmlns:p14="http://schemas.microsoft.com/office/powerpoint/2010/main" val="3320522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1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81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Tree>
    <p:extLst>
      <p:ext uri="{BB962C8B-B14F-4D97-AF65-F5344CB8AC3E}">
        <p14:creationId xmlns:p14="http://schemas.microsoft.com/office/powerpoint/2010/main" val="3307662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Slide Image Placeholder 1"/>
          <p:cNvSpPr>
            <a:spLocks noGrp="1" noRot="1" noChangeAspect="1" noTextEdit="1"/>
          </p:cNvSpPr>
          <p:nvPr>
            <p:ph type="sldImg"/>
          </p:nvPr>
        </p:nvSpPr>
        <p:spPr bwMode="auto">
          <a:noFill/>
          <a:ln>
            <a:solidFill>
              <a:srgbClr val="000000"/>
            </a:solidFill>
            <a:miter lim="800000"/>
            <a:headEnd/>
            <a:tailEnd/>
          </a:ln>
        </p:spPr>
      </p:sp>
      <p:sp>
        <p:nvSpPr>
          <p:cNvPr id="526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cs typeface="Arial" pitchFamily="34" charset="0"/>
            </a:endParaRPr>
          </a:p>
        </p:txBody>
      </p:sp>
      <p:sp>
        <p:nvSpPr>
          <p:cNvPr id="4" name="Slide Number Placeholder 3"/>
          <p:cNvSpPr>
            <a:spLocks noGrp="1"/>
          </p:cNvSpPr>
          <p:nvPr>
            <p:ph type="sldNum" sz="quarter" idx="5"/>
          </p:nvPr>
        </p:nvSpPr>
        <p:spPr/>
        <p:txBody>
          <a:bodyPr/>
          <a:lstStyle/>
          <a:p>
            <a:pPr>
              <a:defRPr/>
            </a:pPr>
            <a:fld id="{FE4BF16D-6521-4AD1-8B50-9B0ED5955252}" type="slidenum">
              <a:rPr lang="en-US" smtClean="0"/>
              <a:pPr>
                <a:defRPr/>
              </a:pPr>
              <a:t>34</a:t>
            </a:fld>
            <a:endParaRPr lang="en-US"/>
          </a:p>
        </p:txBody>
      </p:sp>
    </p:spTree>
    <p:extLst>
      <p:ext uri="{BB962C8B-B14F-4D97-AF65-F5344CB8AC3E}">
        <p14:creationId xmlns:p14="http://schemas.microsoft.com/office/powerpoint/2010/main" val="3496040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4A21D54F-B20D-4787-9744-10B510DC9B16}" type="slidenum">
              <a:rPr lang="zh-CN" altLang="en-US" sz="1200" smtClean="0">
                <a:latin typeface="Times New Roman" pitchFamily="18" charset="0"/>
              </a:rPr>
              <a:pPr>
                <a:defRPr/>
              </a:pPr>
              <a:t>38</a:t>
            </a:fld>
            <a:endParaRPr lang="en-US" altLang="zh-CN" sz="1200" smtClean="0">
              <a:latin typeface="Times New Roman" pitchFamily="18" charset="0"/>
            </a:endParaRPr>
          </a:p>
        </p:txBody>
      </p:sp>
      <p:sp>
        <p:nvSpPr>
          <p:cNvPr id="527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736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altLang="zh-CN" smtClean="0">
                <a:latin typeface="Arial Narrow" pitchFamily="34" charset="0"/>
                <a:cs typeface="Arial" pitchFamily="34" charset="0"/>
              </a:rPr>
              <a:t>spread in confined populations </a:t>
            </a:r>
          </a:p>
          <a:p>
            <a:endParaRPr lang="zh-CN" altLang="en-US" smtClean="0">
              <a:cs typeface="Arial" pitchFamily="34" charset="0"/>
            </a:endParaRPr>
          </a:p>
        </p:txBody>
      </p:sp>
    </p:spTree>
    <p:extLst>
      <p:ext uri="{BB962C8B-B14F-4D97-AF65-F5344CB8AC3E}">
        <p14:creationId xmlns:p14="http://schemas.microsoft.com/office/powerpoint/2010/main" val="3564966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83200F0F-2B36-4136-A947-AA414659FC5B}" type="slidenum">
              <a:rPr lang="en-US" sz="1200" smtClean="0">
                <a:latin typeface="Times New Roman" pitchFamily="18" charset="0"/>
              </a:rPr>
              <a:pPr>
                <a:defRPr/>
              </a:pPr>
              <a:t>3</a:t>
            </a:fld>
            <a:endParaRPr lang="en-US" sz="1200" smtClean="0">
              <a:latin typeface="Times New Roman" pitchFamily="18" charset="0"/>
            </a:endParaRPr>
          </a:p>
        </p:txBody>
      </p:sp>
      <p:sp>
        <p:nvSpPr>
          <p:cNvPr id="5140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40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Tree>
    <p:extLst>
      <p:ext uri="{BB962C8B-B14F-4D97-AF65-F5344CB8AC3E}">
        <p14:creationId xmlns:p14="http://schemas.microsoft.com/office/powerpoint/2010/main" val="770737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BEF248A5-BAE1-49A7-8875-AE115C067FC1}" type="slidenum">
              <a:rPr lang="en-US" sz="1200" smtClean="0">
                <a:latin typeface="Times New Roman" pitchFamily="18" charset="0"/>
              </a:rPr>
              <a:pPr>
                <a:defRPr/>
              </a:pPr>
              <a:t>19</a:t>
            </a:fld>
            <a:endParaRPr lang="en-US" sz="1200" smtClean="0">
              <a:latin typeface="Times New Roman" pitchFamily="18" charset="0"/>
            </a:endParaRPr>
          </a:p>
        </p:txBody>
      </p:sp>
      <p:sp>
        <p:nvSpPr>
          <p:cNvPr id="5160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61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Tree>
    <p:extLst>
      <p:ext uri="{BB962C8B-B14F-4D97-AF65-F5344CB8AC3E}">
        <p14:creationId xmlns:p14="http://schemas.microsoft.com/office/powerpoint/2010/main" val="1712389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54096131-C808-48E2-9CA6-DABFA265B4C3}" type="slidenum">
              <a:rPr lang="en-US" sz="1200" smtClean="0">
                <a:latin typeface="Times New Roman" pitchFamily="18" charset="0"/>
              </a:rPr>
              <a:pPr>
                <a:defRPr/>
              </a:pPr>
              <a:t>20</a:t>
            </a:fld>
            <a:endParaRPr lang="en-US" sz="1200" smtClean="0">
              <a:latin typeface="Times New Roman" pitchFamily="18" charset="0"/>
            </a:endParaRPr>
          </a:p>
        </p:txBody>
      </p:sp>
      <p:sp>
        <p:nvSpPr>
          <p:cNvPr id="6789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7891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lgn="just"/>
            <a:r>
              <a:rPr lang="en-US" altLang="en-US" smtClean="0">
                <a:latin typeface="Arial Narrow" pitchFamily="34" charset="0"/>
                <a:cs typeface="Arial" pitchFamily="34" charset="0"/>
              </a:rPr>
              <a:t>Chlamydia pass through a series of developmental forms while multiplying by binary fission. This is termed the "developmental cycle." Two morphologically different developmental forms with a continuous gradation of intermediates between them can be recognized. One is a small cell about 0.3 u in diameter, with an electron-dense nucleoid. The other is a large cell, 0.5 to 1.0 u in diameter without a dense center. </a:t>
            </a:r>
          </a:p>
          <a:p>
            <a:pPr algn="just"/>
            <a:r>
              <a:rPr lang="en-US" altLang="en-US" smtClean="0">
                <a:latin typeface="Arial Narrow" pitchFamily="34" charset="0"/>
                <a:cs typeface="Arial" pitchFamily="34" charset="0"/>
              </a:rPr>
              <a:t>There appears to be no significant difference in morphology or developmental cycle among the various chlamydia, and a single generalized description applies to all. The development cycle may be regarded as an orderly alternation of the small and large cell type. It is initiated by the highly infectious small cell which is taken into the host cell by phagocytosis. The engulfed small cell retains its morphological integrity in vacuoles bound by membrane derived from the surface of the host cell, and there is no eclipse (period in which the parasite loses the infectious ability). Instead, without loss of individuality, the small cell is reorganized into a large cell which is the vegetative multiplying form of these organisms. Then, still within the membrane-bound vacuole, the large cell grows in size and multiplies by repeated binary fission. The developmental cycle is completed by the reorganization of most of the large cells into small ones which are then available for infection of new host cells. The time required for completion of a cycle varies from 24-48 hours, depending on the particular host/parasite system involved. </a:t>
            </a:r>
          </a:p>
        </p:txBody>
      </p:sp>
    </p:spTree>
    <p:extLst>
      <p:ext uri="{BB962C8B-B14F-4D97-AF65-F5344CB8AC3E}">
        <p14:creationId xmlns:p14="http://schemas.microsoft.com/office/powerpoint/2010/main" val="2870907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lgn="just">
              <a:defRPr/>
            </a:pPr>
            <a:endParaRPr lang="en-US" dirty="0" smtClean="0">
              <a:latin typeface="Arial Narrow" pitchFamily="34" charset="0"/>
            </a:endParaRPr>
          </a:p>
        </p:txBody>
      </p:sp>
      <p:sp>
        <p:nvSpPr>
          <p:cNvPr id="37892" name="Slide Number Placeholder 3"/>
          <p:cNvSpPr>
            <a:spLocks noGrp="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E548CA92-16DC-4DB9-BA2D-F1798B8B30DD}" type="slidenum">
              <a:rPr lang="en-US" sz="1200" smtClean="0">
                <a:latin typeface="Times New Roman" pitchFamily="18" charset="0"/>
              </a:rPr>
              <a:pPr>
                <a:defRPr/>
              </a:pPr>
              <a:t>21</a:t>
            </a:fld>
            <a:endParaRPr lang="en-US" sz="1200" smtClean="0">
              <a:latin typeface="Times New Roman" pitchFamily="18" charset="0"/>
            </a:endParaRPr>
          </a:p>
        </p:txBody>
      </p:sp>
    </p:spTree>
    <p:extLst>
      <p:ext uri="{BB962C8B-B14F-4D97-AF65-F5344CB8AC3E}">
        <p14:creationId xmlns:p14="http://schemas.microsoft.com/office/powerpoint/2010/main" val="896614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E0BD9A7A-4D52-4243-B001-C4D0482CACF3}" type="slidenum">
              <a:rPr lang="en-US" sz="1200" smtClean="0">
                <a:latin typeface="Times New Roman" pitchFamily="18" charset="0"/>
              </a:rPr>
              <a:pPr>
                <a:defRPr/>
              </a:pPr>
              <a:t>28</a:t>
            </a:fld>
            <a:endParaRPr lang="en-US" sz="1200" smtClean="0">
              <a:latin typeface="Times New Roman" pitchFamily="18" charset="0"/>
            </a:endParaRPr>
          </a:p>
        </p:txBody>
      </p:sp>
      <p:sp>
        <p:nvSpPr>
          <p:cNvPr id="5201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01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Tree>
    <p:extLst>
      <p:ext uri="{BB962C8B-B14F-4D97-AF65-F5344CB8AC3E}">
        <p14:creationId xmlns:p14="http://schemas.microsoft.com/office/powerpoint/2010/main" val="678214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2754F491-7B62-46F7-8722-8027EBB6CB16}" type="slidenum">
              <a:rPr lang="en-US" sz="1200" smtClean="0">
                <a:latin typeface="Times New Roman" pitchFamily="18" charset="0"/>
              </a:rPr>
              <a:pPr>
                <a:defRPr/>
              </a:pPr>
              <a:t>29</a:t>
            </a:fld>
            <a:endParaRPr lang="en-US" sz="1200" smtClean="0">
              <a:latin typeface="Times New Roman" pitchFamily="18" charset="0"/>
            </a:endParaRPr>
          </a:p>
        </p:txBody>
      </p:sp>
      <p:sp>
        <p:nvSpPr>
          <p:cNvPr id="5212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12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Tree>
    <p:extLst>
      <p:ext uri="{BB962C8B-B14F-4D97-AF65-F5344CB8AC3E}">
        <p14:creationId xmlns:p14="http://schemas.microsoft.com/office/powerpoint/2010/main" val="1105094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761F8C8E-860C-4AC7-8B5B-8C6052B646ED}" type="slidenum">
              <a:rPr lang="en-US" sz="1200" smtClean="0">
                <a:latin typeface="Times New Roman" pitchFamily="18" charset="0"/>
              </a:rPr>
              <a:pPr>
                <a:defRPr/>
              </a:pPr>
              <a:t>30</a:t>
            </a:fld>
            <a:endParaRPr lang="en-US" sz="1200" smtClean="0">
              <a:latin typeface="Times New Roman" pitchFamily="18" charset="0"/>
            </a:endParaRPr>
          </a:p>
        </p:txBody>
      </p:sp>
      <p:sp>
        <p:nvSpPr>
          <p:cNvPr id="5222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Tree>
    <p:extLst>
      <p:ext uri="{BB962C8B-B14F-4D97-AF65-F5344CB8AC3E}">
        <p14:creationId xmlns:p14="http://schemas.microsoft.com/office/powerpoint/2010/main" val="3184559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Slide Image Placeholder 1"/>
          <p:cNvSpPr>
            <a:spLocks noGrp="1" noRot="1" noChangeAspect="1" noTextEdit="1"/>
          </p:cNvSpPr>
          <p:nvPr>
            <p:ph type="sldImg"/>
          </p:nvPr>
        </p:nvSpPr>
        <p:spPr bwMode="auto">
          <a:noFill/>
          <a:ln>
            <a:solidFill>
              <a:srgbClr val="000000"/>
            </a:solidFill>
            <a:miter lim="800000"/>
            <a:headEnd/>
            <a:tailEnd/>
          </a:ln>
        </p:spPr>
      </p:sp>
      <p:sp>
        <p:nvSpPr>
          <p:cNvPr id="523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4036" name="Slide Number Placeholder 3"/>
          <p:cNvSpPr>
            <a:spLocks noGrp="1"/>
          </p:cNvSpPr>
          <p:nvPr>
            <p:ph type="sldNum" sz="quarter" idx="5"/>
          </p:nvPr>
        </p:nvSpPr>
        <p:spPr>
          <a:extLst/>
        </p:spPr>
        <p:txBody>
          <a:bodyPr/>
          <a:lstStyle>
            <a:lvl1pPr>
              <a:defRPr sz="1600">
                <a:solidFill>
                  <a:schemeClr val="tx1"/>
                </a:solidFill>
                <a:latin typeface="Arial Narrow" pitchFamily="34" charset="0"/>
              </a:defRPr>
            </a:lvl1pPr>
            <a:lvl2pPr marL="742950" indent="-285750">
              <a:defRPr sz="1600">
                <a:solidFill>
                  <a:schemeClr val="tx1"/>
                </a:solidFill>
                <a:latin typeface="Arial Narrow" pitchFamily="34" charset="0"/>
              </a:defRPr>
            </a:lvl2pPr>
            <a:lvl3pPr marL="1143000" indent="-228600">
              <a:defRPr sz="1600">
                <a:solidFill>
                  <a:schemeClr val="tx1"/>
                </a:solidFill>
                <a:latin typeface="Arial Narrow" pitchFamily="34" charset="0"/>
              </a:defRPr>
            </a:lvl3pPr>
            <a:lvl4pPr marL="1600200" indent="-228600">
              <a:defRPr sz="1600">
                <a:solidFill>
                  <a:schemeClr val="tx1"/>
                </a:solidFill>
                <a:latin typeface="Arial Narrow" pitchFamily="34" charset="0"/>
              </a:defRPr>
            </a:lvl4pPr>
            <a:lvl5pPr marL="2057400" indent="-228600">
              <a:defRPr sz="1600">
                <a:solidFill>
                  <a:schemeClr val="tx1"/>
                </a:solidFill>
                <a:latin typeface="Arial Narrow" pitchFamily="34" charset="0"/>
              </a:defRPr>
            </a:lvl5pPr>
            <a:lvl6pPr marL="2514600" indent="-228600" eaLnBrk="0" fontAlgn="base" hangingPunct="0">
              <a:spcBef>
                <a:spcPct val="0"/>
              </a:spcBef>
              <a:spcAft>
                <a:spcPct val="0"/>
              </a:spcAft>
              <a:defRPr sz="1600">
                <a:solidFill>
                  <a:schemeClr val="tx1"/>
                </a:solidFill>
                <a:latin typeface="Arial Narrow" pitchFamily="34" charset="0"/>
              </a:defRPr>
            </a:lvl6pPr>
            <a:lvl7pPr marL="2971800" indent="-228600" eaLnBrk="0" fontAlgn="base" hangingPunct="0">
              <a:spcBef>
                <a:spcPct val="0"/>
              </a:spcBef>
              <a:spcAft>
                <a:spcPct val="0"/>
              </a:spcAft>
              <a:defRPr sz="1600">
                <a:solidFill>
                  <a:schemeClr val="tx1"/>
                </a:solidFill>
                <a:latin typeface="Arial Narrow" pitchFamily="34" charset="0"/>
              </a:defRPr>
            </a:lvl7pPr>
            <a:lvl8pPr marL="3429000" indent="-228600" eaLnBrk="0" fontAlgn="base" hangingPunct="0">
              <a:spcBef>
                <a:spcPct val="0"/>
              </a:spcBef>
              <a:spcAft>
                <a:spcPct val="0"/>
              </a:spcAft>
              <a:defRPr sz="1600">
                <a:solidFill>
                  <a:schemeClr val="tx1"/>
                </a:solidFill>
                <a:latin typeface="Arial Narrow" pitchFamily="34" charset="0"/>
              </a:defRPr>
            </a:lvl8pPr>
            <a:lvl9pPr marL="3886200" indent="-228600" eaLnBrk="0" fontAlgn="base" hangingPunct="0">
              <a:spcBef>
                <a:spcPct val="0"/>
              </a:spcBef>
              <a:spcAft>
                <a:spcPct val="0"/>
              </a:spcAft>
              <a:defRPr sz="1600">
                <a:solidFill>
                  <a:schemeClr val="tx1"/>
                </a:solidFill>
                <a:latin typeface="Arial Narrow" pitchFamily="34" charset="0"/>
              </a:defRPr>
            </a:lvl9pPr>
          </a:lstStyle>
          <a:p>
            <a:pPr>
              <a:defRPr/>
            </a:pPr>
            <a:fld id="{A0687859-23E8-439D-986B-A4E2F2F9CEB5}" type="slidenum">
              <a:rPr lang="en-US" sz="1200" smtClean="0">
                <a:latin typeface="Times New Roman" pitchFamily="18" charset="0"/>
              </a:rPr>
              <a:pPr>
                <a:defRPr/>
              </a:pPr>
              <a:t>32</a:t>
            </a:fld>
            <a:endParaRPr lang="en-US" sz="1200" smtClean="0">
              <a:latin typeface="Times New Roman" pitchFamily="18" charset="0"/>
            </a:endParaRPr>
          </a:p>
        </p:txBody>
      </p:sp>
    </p:spTree>
    <p:extLst>
      <p:ext uri="{BB962C8B-B14F-4D97-AF65-F5344CB8AC3E}">
        <p14:creationId xmlns:p14="http://schemas.microsoft.com/office/powerpoint/2010/main" val="378887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5/1/2016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478062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5/1/2016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820201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5/1/2016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139648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912A5E7C-7957-4838-BB72-8EBEB267B8B5}" type="datetime1">
              <a:rPr lang="ar-SA" smtClean="0"/>
              <a:t>24/07/1437</a:t>
            </a:fld>
            <a:endParaRPr lang="en-US"/>
          </a:p>
        </p:txBody>
      </p:sp>
      <p:sp>
        <p:nvSpPr>
          <p:cNvPr id="5" name="Footer Placeholder 4"/>
          <p:cNvSpPr>
            <a:spLocks noGrp="1"/>
          </p:cNvSpPr>
          <p:nvPr>
            <p:ph type="ftr" sz="quarter" idx="11"/>
          </p:nvPr>
        </p:nvSpPr>
        <p:spPr>
          <a:xfrm>
            <a:off x="3124200" y="6245225"/>
            <a:ext cx="2895600" cy="476250"/>
          </a:xfrm>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BAE0F32C-1ABB-422F-855C-B372F7A7AC70}" type="slidenum">
              <a:rPr lang="en-US"/>
              <a:pPr>
                <a:defRPr/>
              </a:pPr>
              <a:t>‹#›</a:t>
            </a:fld>
            <a:endParaRPr lang="en-US"/>
          </a:p>
        </p:txBody>
      </p:sp>
    </p:spTree>
    <p:extLst>
      <p:ext uri="{BB962C8B-B14F-4D97-AF65-F5344CB8AC3E}">
        <p14:creationId xmlns:p14="http://schemas.microsoft.com/office/powerpoint/2010/main" val="3195370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fld id="{B106C028-ACFD-4239-9BDB-DF444E6EC3F0}" type="datetime1">
              <a:rPr lang="ar-SA" smtClean="0"/>
              <a:t>24/07/1437</a:t>
            </a:fld>
            <a:endParaRPr lang="en-GB"/>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360DF716-05A2-41C6-B6D5-6E0040C14EE4}" type="slidenum">
              <a:rPr lang="ar-SA"/>
              <a:pPr>
                <a:defRPr/>
              </a:pPr>
              <a:t>‹#›</a:t>
            </a:fld>
            <a:endParaRPr lang="en-GB"/>
          </a:p>
        </p:txBody>
      </p:sp>
    </p:spTree>
    <p:extLst>
      <p:ext uri="{BB962C8B-B14F-4D97-AF65-F5344CB8AC3E}">
        <p14:creationId xmlns:p14="http://schemas.microsoft.com/office/powerpoint/2010/main" val="985707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5/1/2016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93406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334D14-4FAC-49E1-8849-6CB7F95BB38D}" type="datetimeFigureOut">
              <a:rPr lang="en-US" smtClean="0"/>
              <a:t>5/1/2016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023328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334D14-4FAC-49E1-8849-6CB7F95BB38D}" type="datetimeFigureOut">
              <a:rPr lang="en-US" smtClean="0"/>
              <a:t>5/1/2016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541352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334D14-4FAC-49E1-8849-6CB7F95BB38D}" type="datetimeFigureOut">
              <a:rPr lang="en-US" smtClean="0"/>
              <a:t>5/1/2016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434310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334D14-4FAC-49E1-8849-6CB7F95BB38D}" type="datetimeFigureOut">
              <a:rPr lang="en-US" smtClean="0"/>
              <a:t>5/1/2016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762741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334D14-4FAC-49E1-8849-6CB7F95BB38D}" type="datetimeFigureOut">
              <a:rPr lang="en-US" smtClean="0"/>
              <a:t>5/1/2016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4180544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334D14-4FAC-49E1-8849-6CB7F95BB38D}" type="datetimeFigureOut">
              <a:rPr lang="en-US" smtClean="0"/>
              <a:t>5/1/2016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055642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334D14-4FAC-49E1-8849-6CB7F95BB38D}" type="datetimeFigureOut">
              <a:rPr lang="en-US" smtClean="0"/>
              <a:t>5/1/2016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267181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334D14-4FAC-49E1-8849-6CB7F95BB38D}" type="datetimeFigureOut">
              <a:rPr lang="en-US" smtClean="0"/>
              <a:t>5/1/2016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E3313D-DF17-4B2D-BFD4-C1608A0D4671}" type="slidenum">
              <a:rPr lang="en-US" smtClean="0"/>
              <a:t>‹#›</a:t>
            </a:fld>
            <a:endParaRPr lang="en-US"/>
          </a:p>
        </p:txBody>
      </p:sp>
    </p:spTree>
    <p:extLst>
      <p:ext uri="{BB962C8B-B14F-4D97-AF65-F5344CB8AC3E}">
        <p14:creationId xmlns:p14="http://schemas.microsoft.com/office/powerpoint/2010/main" val="3571134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By the end of this lecture the student must be:</a:t>
            </a:r>
          </a:p>
          <a:p>
            <a:pPr marL="971550" lvl="1" indent="-514350" algn="just">
              <a:lnSpc>
                <a:spcPts val="3300"/>
              </a:lnSpc>
              <a:buAutoNum type="alphaUcParenR"/>
            </a:pPr>
            <a:r>
              <a:rPr lang="en-US" dirty="0" smtClean="0"/>
              <a:t>Identify </a:t>
            </a:r>
            <a:r>
              <a:rPr lang="en-US" dirty="0" smtClean="0"/>
              <a:t>the genus </a:t>
            </a:r>
            <a:r>
              <a:rPr lang="en-US" b="1" dirty="0" err="1" smtClean="0">
                <a:solidFill>
                  <a:srgbClr val="002060"/>
                </a:solidFill>
                <a:latin typeface="Arial Narrow" pitchFamily="34" charset="0"/>
              </a:rPr>
              <a:t>Rickettsiae</a:t>
            </a:r>
            <a:r>
              <a:rPr lang="en-US" b="1" dirty="0" smtClean="0">
                <a:solidFill>
                  <a:srgbClr val="002060"/>
                </a:solidFill>
                <a:latin typeface="Arial Narrow" pitchFamily="34" charset="0"/>
              </a:rPr>
              <a:t>, </a:t>
            </a:r>
            <a:r>
              <a:rPr lang="en-US" b="1" dirty="0" err="1" smtClean="0">
                <a:solidFill>
                  <a:srgbClr val="002060"/>
                </a:solidFill>
                <a:latin typeface="Arial Narrow" pitchFamily="34" charset="0"/>
              </a:rPr>
              <a:t>Chlamydiae</a:t>
            </a:r>
            <a:r>
              <a:rPr lang="en-US" b="1" dirty="0" smtClean="0">
                <a:solidFill>
                  <a:srgbClr val="002060"/>
                </a:solidFill>
                <a:latin typeface="Arial Narrow" pitchFamily="34" charset="0"/>
              </a:rPr>
              <a:t>, and </a:t>
            </a:r>
            <a:r>
              <a:rPr lang="en-US" b="1" dirty="0">
                <a:solidFill>
                  <a:srgbClr val="002060"/>
                </a:solidFill>
                <a:latin typeface="Arial Narrow" panose="020B0606020202030204" pitchFamily="34" charset="0"/>
              </a:rPr>
              <a:t>Mycoplasma </a:t>
            </a:r>
            <a:endParaRPr lang="ar-SA" dirty="0" smtClean="0"/>
          </a:p>
          <a:p>
            <a:pPr marL="971550" lvl="1" indent="-514350" algn="just">
              <a:lnSpc>
                <a:spcPts val="3300"/>
              </a:lnSpc>
              <a:buAutoNum type="alphaUcParenR"/>
            </a:pPr>
            <a:r>
              <a:rPr lang="en-US" dirty="0" smtClean="0"/>
              <a:t>B</a:t>
            </a:r>
            <a:r>
              <a:rPr lang="en-US" dirty="0" smtClean="0"/>
              <a:t>) describe the chemical tests for this genus</a:t>
            </a:r>
          </a:p>
          <a:p>
            <a:r>
              <a:rPr lang="en-US" dirty="0" smtClean="0"/>
              <a:t>C) Differentiate between different </a:t>
            </a:r>
            <a:r>
              <a:rPr lang="en-US" dirty="0" err="1" smtClean="0"/>
              <a:t>sps</a:t>
            </a:r>
            <a:r>
              <a:rPr lang="en-US" dirty="0" smtClean="0"/>
              <a:t>.</a:t>
            </a:r>
          </a:p>
          <a:p>
            <a:r>
              <a:rPr lang="en-US" dirty="0" smtClean="0"/>
              <a:t>D) List and match the symptoms, diagnosis and treatment for different </a:t>
            </a:r>
            <a:r>
              <a:rPr lang="en-US" dirty="0" err="1" smtClean="0"/>
              <a:t>sps</a:t>
            </a:r>
            <a:r>
              <a:rPr lang="en-US" dirty="0" smtClean="0"/>
              <a:t>.</a:t>
            </a:r>
          </a:p>
          <a:p>
            <a:endParaRPr lang="en-US" dirty="0"/>
          </a:p>
        </p:txBody>
      </p:sp>
    </p:spTree>
    <p:extLst>
      <p:ext uri="{BB962C8B-B14F-4D97-AF65-F5344CB8AC3E}">
        <p14:creationId xmlns:p14="http://schemas.microsoft.com/office/powerpoint/2010/main" val="4257515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76200"/>
            <a:ext cx="7772400" cy="609600"/>
          </a:xfrm>
        </p:spPr>
        <p:txBody>
          <a:bodyPr>
            <a:normAutofit fontScale="90000"/>
          </a:bodyPr>
          <a:lstStyle/>
          <a:p>
            <a:pPr>
              <a:defRPr/>
            </a:pPr>
            <a:r>
              <a:rPr lang="en-US" b="1" dirty="0" err="1" smtClean="0">
                <a:solidFill>
                  <a:srgbClr val="002060"/>
                </a:solidFill>
                <a:latin typeface="Arial Narrow" pitchFamily="34" charset="0"/>
              </a:rPr>
              <a:t>Rickettsial</a:t>
            </a:r>
            <a:r>
              <a:rPr lang="en-US" b="1" dirty="0" smtClean="0">
                <a:solidFill>
                  <a:srgbClr val="002060"/>
                </a:solidFill>
                <a:latin typeface="Arial Narrow" pitchFamily="34" charset="0"/>
              </a:rPr>
              <a:t> Diseases: 1-Typhus Group</a:t>
            </a:r>
            <a:endParaRPr lang="ar-SA" dirty="0">
              <a:solidFill>
                <a:srgbClr val="002060"/>
              </a:solidFill>
            </a:endParaRPr>
          </a:p>
        </p:txBody>
      </p:sp>
      <p:graphicFrame>
        <p:nvGraphicFramePr>
          <p:cNvPr id="5" name="Content Placeholder 4"/>
          <p:cNvGraphicFramePr>
            <a:graphicFrameLocks noGrp="1"/>
          </p:cNvGraphicFramePr>
          <p:nvPr>
            <p:ph type="tbl" idx="1"/>
          </p:nvPr>
        </p:nvGraphicFramePr>
        <p:xfrm>
          <a:off x="304800" y="762000"/>
          <a:ext cx="8458201" cy="5805713"/>
        </p:xfrm>
        <a:graphic>
          <a:graphicData uri="http://schemas.openxmlformats.org/drawingml/2006/table">
            <a:tbl>
              <a:tblPr firstRow="1" bandRow="1">
                <a:tableStyleId>{5940675A-B579-460E-94D1-54222C63F5DA}</a:tableStyleId>
              </a:tblPr>
              <a:tblGrid>
                <a:gridCol w="1544541">
                  <a:extLst>
                    <a:ext uri="{9D8B030D-6E8A-4147-A177-3AD203B41FA5}">
                      <a16:colId xmlns:a16="http://schemas.microsoft.com/office/drawing/2014/main" val="20000"/>
                    </a:ext>
                  </a:extLst>
                </a:gridCol>
                <a:gridCol w="4068629">
                  <a:extLst>
                    <a:ext uri="{9D8B030D-6E8A-4147-A177-3AD203B41FA5}">
                      <a16:colId xmlns:a16="http://schemas.microsoft.com/office/drawing/2014/main" val="20001"/>
                    </a:ext>
                  </a:extLst>
                </a:gridCol>
                <a:gridCol w="2845031">
                  <a:extLst>
                    <a:ext uri="{9D8B030D-6E8A-4147-A177-3AD203B41FA5}">
                      <a16:colId xmlns:a16="http://schemas.microsoft.com/office/drawing/2014/main" val="20002"/>
                    </a:ext>
                  </a:extLst>
                </a:gridCol>
              </a:tblGrid>
              <a:tr h="518106">
                <a:tc>
                  <a:txBody>
                    <a:bodyPr/>
                    <a:lstStyle/>
                    <a:p>
                      <a:endParaRPr lang="en-US" sz="2000" dirty="0">
                        <a:latin typeface="Arial Narrow" pitchFamily="34" charset="0"/>
                      </a:endParaRPr>
                    </a:p>
                  </a:txBody>
                  <a:tcPr marL="81103" marR="81103" marT="45707" marB="45707"/>
                </a:tc>
                <a:tc>
                  <a:txBody>
                    <a:bodyPr/>
                    <a:lstStyle/>
                    <a:p>
                      <a:r>
                        <a:rPr lang="en-US" sz="2800" b="1" dirty="0" smtClean="0">
                          <a:solidFill>
                            <a:srgbClr val="7030A0"/>
                          </a:solidFill>
                          <a:latin typeface="Arial Narrow" pitchFamily="34" charset="0"/>
                        </a:rPr>
                        <a:t>Epidemic Typhus</a:t>
                      </a:r>
                      <a:endParaRPr lang="en-US" sz="2800" b="1" dirty="0">
                        <a:solidFill>
                          <a:srgbClr val="7030A0"/>
                        </a:solidFill>
                        <a:latin typeface="Arial Narrow" pitchFamily="34" charset="0"/>
                      </a:endParaRPr>
                    </a:p>
                  </a:txBody>
                  <a:tcPr marL="81103" marR="81103" marT="45707" marB="45707"/>
                </a:tc>
                <a:tc>
                  <a:txBody>
                    <a:bodyPr/>
                    <a:lstStyle/>
                    <a:p>
                      <a:r>
                        <a:rPr lang="en-US" sz="2800" b="1" dirty="0" smtClean="0">
                          <a:solidFill>
                            <a:srgbClr val="7030A0"/>
                          </a:solidFill>
                          <a:latin typeface="Arial Narrow" pitchFamily="34" charset="0"/>
                        </a:rPr>
                        <a:t>Endemic Typhus</a:t>
                      </a:r>
                      <a:endParaRPr lang="en-US" sz="2800" b="1" dirty="0">
                        <a:solidFill>
                          <a:srgbClr val="7030A0"/>
                        </a:solidFill>
                        <a:latin typeface="Arial Narrow" pitchFamily="34" charset="0"/>
                      </a:endParaRPr>
                    </a:p>
                  </a:txBody>
                  <a:tcPr marL="81103" marR="81103" marT="45707" marB="45707"/>
                </a:tc>
                <a:extLst>
                  <a:ext uri="{0D108BD9-81ED-4DB2-BD59-A6C34878D82A}">
                    <a16:rowId xmlns:a16="http://schemas.microsoft.com/office/drawing/2014/main" val="10000"/>
                  </a:ext>
                </a:extLst>
              </a:tr>
              <a:tr h="457150">
                <a:tc>
                  <a:txBody>
                    <a:bodyPr/>
                    <a:lstStyle/>
                    <a:p>
                      <a:r>
                        <a:rPr lang="en-US" sz="2000" b="1" dirty="0" smtClean="0">
                          <a:latin typeface="Arial Narrow" pitchFamily="34" charset="0"/>
                        </a:rPr>
                        <a:t>Organism</a:t>
                      </a:r>
                      <a:endParaRPr lang="en-US" sz="2000" b="1" dirty="0">
                        <a:latin typeface="Arial Narrow" pitchFamily="34" charset="0"/>
                      </a:endParaRPr>
                    </a:p>
                  </a:txBody>
                  <a:tcPr marL="81103" marR="81103" marT="45707" marB="45707"/>
                </a:tc>
                <a:tc>
                  <a:txBody>
                    <a:bodyPr/>
                    <a:lstStyle/>
                    <a:p>
                      <a:r>
                        <a:rPr lang="en-US" sz="2400" i="1" dirty="0" smtClean="0">
                          <a:latin typeface="Arial Narrow" pitchFamily="34" charset="0"/>
                        </a:rPr>
                        <a:t>Rickettsia </a:t>
                      </a:r>
                      <a:r>
                        <a:rPr lang="en-US" sz="2400" i="1" dirty="0" err="1" smtClean="0">
                          <a:latin typeface="Arial Narrow" pitchFamily="34" charset="0"/>
                        </a:rPr>
                        <a:t>prowazekii</a:t>
                      </a:r>
                      <a:endParaRPr lang="en-US" sz="2400" i="1" dirty="0">
                        <a:latin typeface="Arial Narrow" pitchFamily="34" charset="0"/>
                      </a:endParaRPr>
                    </a:p>
                  </a:txBody>
                  <a:tcPr marL="81103" marR="81103" marT="45707" marB="45707"/>
                </a:tc>
                <a:tc>
                  <a:txBody>
                    <a:bodyPr/>
                    <a:lstStyle/>
                    <a:p>
                      <a:r>
                        <a:rPr lang="en-US" sz="2400" i="1" dirty="0" smtClean="0">
                          <a:latin typeface="Arial Narrow" pitchFamily="34" charset="0"/>
                        </a:rPr>
                        <a:t>Rickettsia </a:t>
                      </a:r>
                      <a:r>
                        <a:rPr lang="en-US" sz="2400" i="1" dirty="0" err="1" smtClean="0">
                          <a:latin typeface="Arial Narrow" pitchFamily="34" charset="0"/>
                        </a:rPr>
                        <a:t>typhi</a:t>
                      </a:r>
                      <a:endParaRPr lang="en-US" sz="2400" i="1" dirty="0">
                        <a:latin typeface="Arial Narrow" pitchFamily="34" charset="0"/>
                      </a:endParaRPr>
                    </a:p>
                  </a:txBody>
                  <a:tcPr marL="81103" marR="81103" marT="45707" marB="45707"/>
                </a:tc>
                <a:extLst>
                  <a:ext uri="{0D108BD9-81ED-4DB2-BD59-A6C34878D82A}">
                    <a16:rowId xmlns:a16="http://schemas.microsoft.com/office/drawing/2014/main" val="10001"/>
                  </a:ext>
                </a:extLst>
              </a:tr>
              <a:tr h="457150">
                <a:tc>
                  <a:txBody>
                    <a:bodyPr/>
                    <a:lstStyle/>
                    <a:p>
                      <a:r>
                        <a:rPr lang="en-US" sz="2000" b="1" dirty="0" smtClean="0">
                          <a:latin typeface="Arial Narrow" pitchFamily="34" charset="0"/>
                        </a:rPr>
                        <a:t>Reservoir</a:t>
                      </a:r>
                      <a:endParaRPr lang="en-US" sz="2000" b="1" dirty="0">
                        <a:latin typeface="Arial Narrow" pitchFamily="34" charset="0"/>
                      </a:endParaRPr>
                    </a:p>
                  </a:txBody>
                  <a:tcPr marL="81103" marR="81103" marT="45707" marB="45707"/>
                </a:tc>
                <a:tc>
                  <a:txBody>
                    <a:bodyPr/>
                    <a:lstStyle/>
                    <a:p>
                      <a:r>
                        <a:rPr lang="en-US" sz="2400" dirty="0" smtClean="0">
                          <a:latin typeface="Arial Narrow" pitchFamily="34" charset="0"/>
                        </a:rPr>
                        <a:t>Human and flying squirrels </a:t>
                      </a:r>
                      <a:endParaRPr lang="en-US" sz="2400" dirty="0">
                        <a:latin typeface="Arial Narrow" pitchFamily="34" charset="0"/>
                      </a:endParaRPr>
                    </a:p>
                  </a:txBody>
                  <a:tcPr marL="81103" marR="81103" marT="45707" marB="45707"/>
                </a:tc>
                <a:tc>
                  <a:txBody>
                    <a:bodyPr/>
                    <a:lstStyle/>
                    <a:p>
                      <a:r>
                        <a:rPr lang="en-US" sz="2400" dirty="0" smtClean="0">
                          <a:latin typeface="Arial Narrow" pitchFamily="34" charset="0"/>
                        </a:rPr>
                        <a:t>Rats and small rodent</a:t>
                      </a:r>
                      <a:endParaRPr lang="en-US" sz="2400" dirty="0">
                        <a:latin typeface="Arial Narrow" pitchFamily="34" charset="0"/>
                      </a:endParaRPr>
                    </a:p>
                  </a:txBody>
                  <a:tcPr marL="81103" marR="81103" marT="45707" marB="45707"/>
                </a:tc>
                <a:extLst>
                  <a:ext uri="{0D108BD9-81ED-4DB2-BD59-A6C34878D82A}">
                    <a16:rowId xmlns:a16="http://schemas.microsoft.com/office/drawing/2014/main" val="10002"/>
                  </a:ext>
                </a:extLst>
              </a:tr>
              <a:tr h="457150">
                <a:tc>
                  <a:txBody>
                    <a:bodyPr/>
                    <a:lstStyle/>
                    <a:p>
                      <a:r>
                        <a:rPr lang="en-US" sz="2000" b="1" dirty="0" smtClean="0">
                          <a:latin typeface="Arial Narrow" pitchFamily="34" charset="0"/>
                        </a:rPr>
                        <a:t>Vector</a:t>
                      </a:r>
                      <a:endParaRPr lang="en-US" sz="2000" b="1" dirty="0">
                        <a:latin typeface="Arial Narrow" pitchFamily="34" charset="0"/>
                      </a:endParaRPr>
                    </a:p>
                  </a:txBody>
                  <a:tcPr marL="81103" marR="81103" marT="45707" marB="45707"/>
                </a:tc>
                <a:tc>
                  <a:txBody>
                    <a:bodyPr/>
                    <a:lstStyle/>
                    <a:p>
                      <a:r>
                        <a:rPr lang="en-US" sz="2400" dirty="0" smtClean="0">
                          <a:latin typeface="Arial Narrow" pitchFamily="34" charset="0"/>
                        </a:rPr>
                        <a:t>Lice borne</a:t>
                      </a:r>
                      <a:endParaRPr lang="en-US" sz="2400" dirty="0">
                        <a:latin typeface="Arial Narrow" pitchFamily="34" charset="0"/>
                      </a:endParaRPr>
                    </a:p>
                  </a:txBody>
                  <a:tcPr marL="81103" marR="81103" marT="45707" marB="45707"/>
                </a:tc>
                <a:tc>
                  <a:txBody>
                    <a:bodyPr/>
                    <a:lstStyle/>
                    <a:p>
                      <a:r>
                        <a:rPr lang="en-US" sz="2400" dirty="0" smtClean="0">
                          <a:latin typeface="Arial Narrow" pitchFamily="34" charset="0"/>
                        </a:rPr>
                        <a:t>Flea borne</a:t>
                      </a:r>
                      <a:endParaRPr lang="en-US" sz="2400" dirty="0">
                        <a:latin typeface="Arial Narrow" pitchFamily="34" charset="0"/>
                      </a:endParaRPr>
                    </a:p>
                  </a:txBody>
                  <a:tcPr marL="81103" marR="81103" marT="45707" marB="45707"/>
                </a:tc>
                <a:extLst>
                  <a:ext uri="{0D108BD9-81ED-4DB2-BD59-A6C34878D82A}">
                    <a16:rowId xmlns:a16="http://schemas.microsoft.com/office/drawing/2014/main" val="10003"/>
                  </a:ext>
                </a:extLst>
              </a:tr>
              <a:tr h="822886">
                <a:tc>
                  <a:txBody>
                    <a:bodyPr/>
                    <a:lstStyle/>
                    <a:p>
                      <a:r>
                        <a:rPr lang="en-US" sz="2000" b="1" dirty="0" smtClean="0">
                          <a:latin typeface="Arial Narrow" pitchFamily="34" charset="0"/>
                        </a:rPr>
                        <a:t>Transmission</a:t>
                      </a:r>
                      <a:endParaRPr lang="en-US" sz="2000" b="1" dirty="0">
                        <a:latin typeface="Arial Narrow" pitchFamily="34" charset="0"/>
                      </a:endParaRPr>
                    </a:p>
                  </a:txBody>
                  <a:tcPr marL="81103" marR="81103" marT="45707" marB="45707"/>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Infected louse feces rubbed into broken skin </a:t>
                      </a:r>
                    </a:p>
                  </a:txBody>
                  <a:tcPr marL="81103" marR="81103" marT="45707" marB="45707"/>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Infected flea feces rubbed into broken skin</a:t>
                      </a:r>
                    </a:p>
                  </a:txBody>
                  <a:tcPr marL="81103" marR="81103" marT="45707" marB="45707"/>
                </a:tc>
                <a:extLst>
                  <a:ext uri="{0D108BD9-81ED-4DB2-BD59-A6C34878D82A}">
                    <a16:rowId xmlns:a16="http://schemas.microsoft.com/office/drawing/2014/main" val="10004"/>
                  </a:ext>
                </a:extLst>
              </a:tr>
              <a:tr h="471935">
                <a:tc>
                  <a:txBody>
                    <a:bodyPr/>
                    <a:lstStyle/>
                    <a:p>
                      <a:r>
                        <a:rPr lang="en-US" sz="2000" b="1" dirty="0" smtClean="0">
                          <a:latin typeface="Arial Narrow" pitchFamily="34" charset="0"/>
                        </a:rPr>
                        <a:t>Inc. period</a:t>
                      </a:r>
                      <a:endParaRPr lang="en-US" sz="2000" b="1" dirty="0">
                        <a:latin typeface="Arial Narrow" pitchFamily="34" charset="0"/>
                      </a:endParaRPr>
                    </a:p>
                  </a:txBody>
                  <a:tcPr marL="81103" marR="81103" marT="45707" marB="45707"/>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8 days</a:t>
                      </a:r>
                    </a:p>
                  </a:txBody>
                  <a:tcPr marL="81103" marR="81103" marT="45707" marB="45707"/>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7-14 days</a:t>
                      </a:r>
                    </a:p>
                  </a:txBody>
                  <a:tcPr marL="81103" marR="81103" marT="45707" marB="45707"/>
                </a:tc>
                <a:extLst>
                  <a:ext uri="{0D108BD9-81ED-4DB2-BD59-A6C34878D82A}">
                    <a16:rowId xmlns:a16="http://schemas.microsoft.com/office/drawing/2014/main" val="10005"/>
                  </a:ext>
                </a:extLst>
              </a:tr>
              <a:tr h="700974">
                <a:tc>
                  <a:txBody>
                    <a:bodyPr/>
                    <a:lstStyle/>
                    <a:p>
                      <a:r>
                        <a:rPr lang="en-US" sz="2000" b="1" dirty="0" smtClean="0">
                          <a:latin typeface="Arial Narrow" pitchFamily="34" charset="0"/>
                        </a:rPr>
                        <a:t>Distribution</a:t>
                      </a:r>
                      <a:endParaRPr lang="en-US" sz="2000" b="1" dirty="0">
                        <a:latin typeface="Arial Narrow" pitchFamily="34" charset="0"/>
                      </a:endParaRPr>
                    </a:p>
                  </a:txBody>
                  <a:tcPr marL="81103" marR="81103" marT="45707" marB="45707"/>
                </a:tc>
                <a:tc>
                  <a:txBody>
                    <a:bodyPr/>
                    <a:lstStyle/>
                    <a:p>
                      <a:r>
                        <a:rPr lang="en-US" sz="2400" dirty="0" smtClean="0">
                          <a:latin typeface="Arial Narrow" pitchFamily="34" charset="0"/>
                        </a:rPr>
                        <a:t>Worldwide</a:t>
                      </a:r>
                      <a:endParaRPr lang="en-US" sz="2400" dirty="0">
                        <a:latin typeface="Arial Narrow" pitchFamily="34" charset="0"/>
                      </a:endParaRPr>
                    </a:p>
                  </a:txBody>
                  <a:tcPr marL="81103" marR="81103" marT="45707" marB="45707"/>
                </a:tc>
                <a:tc>
                  <a:txBody>
                    <a:bodyPr/>
                    <a:lstStyle/>
                    <a:p>
                      <a:r>
                        <a:rPr lang="en-US" sz="2400" dirty="0" smtClean="0">
                          <a:latin typeface="Arial Narrow" pitchFamily="34" charset="0"/>
                        </a:rPr>
                        <a:t>worldwide</a:t>
                      </a:r>
                      <a:endParaRPr lang="en-US" sz="2400" dirty="0">
                        <a:latin typeface="Arial Narrow" pitchFamily="34" charset="0"/>
                      </a:endParaRPr>
                    </a:p>
                  </a:txBody>
                  <a:tcPr marL="81103" marR="81103" marT="45707" marB="45707"/>
                </a:tc>
                <a:extLst>
                  <a:ext uri="{0D108BD9-81ED-4DB2-BD59-A6C34878D82A}">
                    <a16:rowId xmlns:a16="http://schemas.microsoft.com/office/drawing/2014/main" val="10006"/>
                  </a:ext>
                </a:extLst>
              </a:tr>
              <a:tr h="19200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Arial Narrow" pitchFamily="34" charset="0"/>
                        </a:rPr>
                        <a:t>Clinical</a:t>
                      </a:r>
                    </a:p>
                    <a:p>
                      <a:endParaRPr lang="en-US" sz="2000" b="1" dirty="0">
                        <a:latin typeface="Arial Narrow" pitchFamily="34" charset="0"/>
                      </a:endParaRPr>
                    </a:p>
                  </a:txBody>
                  <a:tcPr marL="81103" marR="81103" marT="45707" marB="45707"/>
                </a:tc>
                <a:tc>
                  <a:txBody>
                    <a:bodyPr/>
                    <a:lstStyle/>
                    <a:p>
                      <a:r>
                        <a:rPr lang="en-US" sz="2400" dirty="0" smtClean="0">
                          <a:latin typeface="Arial Narrow" pitchFamily="34" charset="0"/>
                        </a:rPr>
                        <a:t>Sudden onset of fever &amp;</a:t>
                      </a:r>
                      <a:r>
                        <a:rPr lang="en-US" sz="2400" baseline="0" dirty="0" smtClean="0">
                          <a:latin typeface="Arial Narrow" pitchFamily="34" charset="0"/>
                        </a:rPr>
                        <a:t> </a:t>
                      </a:r>
                      <a:r>
                        <a:rPr lang="en-US" sz="2400" dirty="0" smtClean="0">
                          <a:latin typeface="Arial Narrow" pitchFamily="34" charset="0"/>
                        </a:rPr>
                        <a:t>headache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Rashes which spares the palms, soles and face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Delirium/ stupor</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Gangrene of hands or feet</a:t>
                      </a:r>
                    </a:p>
                  </a:txBody>
                  <a:tcPr marL="81103" marR="81103" marT="45707" marB="45707"/>
                </a:tc>
                <a:tc>
                  <a:txBody>
                    <a:bodyPr/>
                    <a:lstStyle/>
                    <a:p>
                      <a:r>
                        <a:rPr lang="en-US" sz="2400" dirty="0" smtClean="0">
                          <a:latin typeface="Arial Narrow" pitchFamily="34" charset="0"/>
                        </a:rPr>
                        <a:t>Gradual onset of</a:t>
                      </a:r>
                      <a:r>
                        <a:rPr lang="en-US" sz="2400" baseline="0" dirty="0" smtClean="0">
                          <a:latin typeface="Arial Narrow" pitchFamily="34" charset="0"/>
                        </a:rPr>
                        <a:t> </a:t>
                      </a:r>
                      <a:r>
                        <a:rPr lang="en-US" sz="2400" dirty="0" smtClean="0">
                          <a:latin typeface="Arial Narrow" pitchFamily="34" charset="0"/>
                        </a:rPr>
                        <a:t>Fever, </a:t>
                      </a:r>
                      <a:r>
                        <a:rPr lang="en-US" sz="2400" baseline="0" dirty="0" smtClean="0">
                          <a:latin typeface="Arial Narrow" pitchFamily="34" charset="0"/>
                        </a:rPr>
                        <a:t> </a:t>
                      </a:r>
                      <a:r>
                        <a:rPr lang="en-US" sz="2400" dirty="0" smtClean="0">
                          <a:latin typeface="Arial Narrow" pitchFamily="34" charset="0"/>
                        </a:rPr>
                        <a:t>Headache, Rash</a:t>
                      </a:r>
                      <a:endParaRPr lang="en-US" sz="2400" dirty="0">
                        <a:latin typeface="Arial Narrow" pitchFamily="34" charset="0"/>
                      </a:endParaRPr>
                    </a:p>
                  </a:txBody>
                  <a:tcPr marL="81103" marR="81103" marT="45707" marB="45707"/>
                </a:tc>
                <a:extLst>
                  <a:ext uri="{0D108BD9-81ED-4DB2-BD59-A6C34878D82A}">
                    <a16:rowId xmlns:a16="http://schemas.microsoft.com/office/drawing/2014/main" val="10007"/>
                  </a:ext>
                </a:extLst>
              </a:tr>
            </a:tbl>
          </a:graphicData>
        </a:graphic>
      </p:graphicFrame>
      <p:sp>
        <p:nvSpPr>
          <p:cNvPr id="4" name="Footer Placeholder 3"/>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E0F32C-1ABB-422F-855C-B372F7A7AC70}" type="slidenum">
              <a:rPr lang="en-US" smtClean="0"/>
              <a:pPr>
                <a:defRPr/>
              </a:pPr>
              <a:t>10</a:t>
            </a:fld>
            <a:endParaRPr lang="en-US"/>
          </a:p>
        </p:txBody>
      </p:sp>
    </p:spTree>
    <p:extLst>
      <p:ext uri="{BB962C8B-B14F-4D97-AF65-F5344CB8AC3E}">
        <p14:creationId xmlns:p14="http://schemas.microsoft.com/office/powerpoint/2010/main" val="1109396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76200"/>
            <a:ext cx="8915400" cy="609600"/>
          </a:xfrm>
        </p:spPr>
        <p:txBody>
          <a:bodyPr>
            <a:normAutofit fontScale="90000"/>
          </a:bodyPr>
          <a:lstStyle/>
          <a:p>
            <a:pPr>
              <a:defRPr/>
            </a:pPr>
            <a:r>
              <a:rPr lang="en-US" b="1" dirty="0" err="1" smtClean="0">
                <a:solidFill>
                  <a:srgbClr val="002060"/>
                </a:solidFill>
                <a:latin typeface="Arial Narrow" pitchFamily="34" charset="0"/>
              </a:rPr>
              <a:t>Rickettsial</a:t>
            </a:r>
            <a:r>
              <a:rPr lang="en-US" b="1" dirty="0" smtClean="0">
                <a:solidFill>
                  <a:srgbClr val="002060"/>
                </a:solidFill>
                <a:latin typeface="Arial Narrow" pitchFamily="34" charset="0"/>
              </a:rPr>
              <a:t> Diseases:2- Spotted fever Group</a:t>
            </a:r>
            <a:endParaRPr lang="ar-SA" b="1" dirty="0">
              <a:solidFill>
                <a:srgbClr val="002060"/>
              </a:solidFill>
              <a:latin typeface="Arial Narrow" pitchFamily="34" charset="0"/>
            </a:endParaRPr>
          </a:p>
        </p:txBody>
      </p:sp>
      <p:graphicFrame>
        <p:nvGraphicFramePr>
          <p:cNvPr id="5" name="Content Placeholder 4"/>
          <p:cNvGraphicFramePr>
            <a:graphicFrameLocks noGrp="1"/>
          </p:cNvGraphicFramePr>
          <p:nvPr>
            <p:ph type="tbl" idx="1"/>
          </p:nvPr>
        </p:nvGraphicFramePr>
        <p:xfrm>
          <a:off x="76200" y="727075"/>
          <a:ext cx="8991599" cy="6054369"/>
        </p:xfrm>
        <a:graphic>
          <a:graphicData uri="http://schemas.openxmlformats.org/drawingml/2006/table">
            <a:tbl>
              <a:tblPr firstRow="1" bandRow="1">
                <a:tableStyleId>{5940675A-B579-460E-94D1-54222C63F5DA}</a:tableStyleId>
              </a:tblPr>
              <a:tblGrid>
                <a:gridCol w="1961803">
                  <a:extLst>
                    <a:ext uri="{9D8B030D-6E8A-4147-A177-3AD203B41FA5}">
                      <a16:colId xmlns:a16="http://schemas.microsoft.com/office/drawing/2014/main" val="20000"/>
                    </a:ext>
                  </a:extLst>
                </a:gridCol>
                <a:gridCol w="4215035">
                  <a:extLst>
                    <a:ext uri="{9D8B030D-6E8A-4147-A177-3AD203B41FA5}">
                      <a16:colId xmlns:a16="http://schemas.microsoft.com/office/drawing/2014/main" val="20001"/>
                    </a:ext>
                  </a:extLst>
                </a:gridCol>
                <a:gridCol w="2814761">
                  <a:extLst>
                    <a:ext uri="{9D8B030D-6E8A-4147-A177-3AD203B41FA5}">
                      <a16:colId xmlns:a16="http://schemas.microsoft.com/office/drawing/2014/main" val="20002"/>
                    </a:ext>
                  </a:extLst>
                </a:gridCol>
              </a:tblGrid>
              <a:tr h="875742">
                <a:tc>
                  <a:txBody>
                    <a:bodyPr/>
                    <a:lstStyle/>
                    <a:p>
                      <a:endParaRPr lang="en-US" sz="2000" dirty="0">
                        <a:latin typeface="Arial Narrow" pitchFamily="34" charset="0"/>
                      </a:endParaRPr>
                    </a:p>
                  </a:txBody>
                  <a:tcPr marL="83276" marR="83276"/>
                </a:tc>
                <a:tc>
                  <a:txBody>
                    <a:bodyPr/>
                    <a:lstStyle/>
                    <a:p>
                      <a:pPr algn="ctr"/>
                      <a:r>
                        <a:rPr lang="en-US" sz="2800" b="1" dirty="0" smtClean="0">
                          <a:solidFill>
                            <a:srgbClr val="7030A0"/>
                          </a:solidFill>
                          <a:latin typeface="Arial Narrow" pitchFamily="34" charset="0"/>
                        </a:rPr>
                        <a:t>Rocky Mountain Spotted Fever </a:t>
                      </a:r>
                      <a:endParaRPr lang="en-US" sz="2800" b="1" dirty="0">
                        <a:solidFill>
                          <a:srgbClr val="7030A0"/>
                        </a:solidFill>
                        <a:latin typeface="Arial Narrow" pitchFamily="34" charset="0"/>
                      </a:endParaRPr>
                    </a:p>
                  </a:txBody>
                  <a:tcPr marL="83276" marR="83276"/>
                </a:tc>
                <a:tc>
                  <a:txBody>
                    <a:bodyPr/>
                    <a:lstStyle/>
                    <a:p>
                      <a:pPr algn="ctr"/>
                      <a:r>
                        <a:rPr lang="en-US" sz="2800" b="1" dirty="0" smtClean="0">
                          <a:solidFill>
                            <a:srgbClr val="7030A0"/>
                          </a:solidFill>
                          <a:latin typeface="Arial Narrow" pitchFamily="34" charset="0"/>
                        </a:rPr>
                        <a:t>Mediterranean Sea Spotted Fever </a:t>
                      </a:r>
                      <a:endParaRPr lang="en-US" sz="2800" b="1" dirty="0">
                        <a:solidFill>
                          <a:srgbClr val="7030A0"/>
                        </a:solidFill>
                        <a:latin typeface="Arial Narrow" pitchFamily="34" charset="0"/>
                      </a:endParaRPr>
                    </a:p>
                  </a:txBody>
                  <a:tcPr marL="83276" marR="83276"/>
                </a:tc>
                <a:extLst>
                  <a:ext uri="{0D108BD9-81ED-4DB2-BD59-A6C34878D82A}">
                    <a16:rowId xmlns:a16="http://schemas.microsoft.com/office/drawing/2014/main" val="10000"/>
                  </a:ext>
                </a:extLst>
              </a:tr>
              <a:tr h="423746">
                <a:tc>
                  <a:txBody>
                    <a:bodyPr/>
                    <a:lstStyle/>
                    <a:p>
                      <a:r>
                        <a:rPr lang="en-US" sz="2000" b="1" dirty="0" smtClean="0">
                          <a:latin typeface="Arial Narrow" pitchFamily="34" charset="0"/>
                        </a:rPr>
                        <a:t>Causative agent</a:t>
                      </a:r>
                      <a:endParaRPr lang="en-US" sz="2000" b="1" dirty="0">
                        <a:latin typeface="Arial Narrow" pitchFamily="34" charset="0"/>
                      </a:endParaRPr>
                    </a:p>
                  </a:txBody>
                  <a:tcPr marL="83276" marR="83276"/>
                </a:tc>
                <a:tc>
                  <a:txBody>
                    <a:bodyPr/>
                    <a:lstStyle/>
                    <a:p>
                      <a:r>
                        <a:rPr lang="en-US" sz="2400" i="1" dirty="0" smtClean="0">
                          <a:latin typeface="Arial Narrow" pitchFamily="34" charset="0"/>
                        </a:rPr>
                        <a:t>Rickettsia </a:t>
                      </a:r>
                      <a:r>
                        <a:rPr lang="en-US" sz="2400" i="1" dirty="0" err="1" smtClean="0">
                          <a:latin typeface="Arial Narrow" pitchFamily="34" charset="0"/>
                        </a:rPr>
                        <a:t>rickettsii</a:t>
                      </a:r>
                      <a:endParaRPr lang="en-US" sz="2400" i="1" dirty="0">
                        <a:latin typeface="Arial Narrow" pitchFamily="34" charset="0"/>
                      </a:endParaRPr>
                    </a:p>
                  </a:txBody>
                  <a:tcPr marL="83276" marR="83276"/>
                </a:tc>
                <a:tc>
                  <a:txBody>
                    <a:bodyPr/>
                    <a:lstStyle/>
                    <a:p>
                      <a:r>
                        <a:rPr lang="en-US" sz="2400" i="1" dirty="0" err="1" smtClean="0">
                          <a:latin typeface="Arial Narrow" pitchFamily="34" charset="0"/>
                        </a:rPr>
                        <a:t>Rickettsia</a:t>
                      </a:r>
                      <a:r>
                        <a:rPr lang="en-US" sz="2400" i="1" dirty="0" smtClean="0">
                          <a:latin typeface="Arial Narrow" pitchFamily="34" charset="0"/>
                        </a:rPr>
                        <a:t> </a:t>
                      </a:r>
                      <a:r>
                        <a:rPr lang="en-US" sz="2400" i="1" dirty="0" err="1" smtClean="0">
                          <a:latin typeface="Arial Narrow" pitchFamily="34" charset="0"/>
                        </a:rPr>
                        <a:t>conorii</a:t>
                      </a:r>
                      <a:endParaRPr lang="en-US" sz="2400" i="1" dirty="0">
                        <a:latin typeface="Arial Narrow" pitchFamily="34" charset="0"/>
                      </a:endParaRPr>
                    </a:p>
                  </a:txBody>
                  <a:tcPr marL="83276" marR="83276"/>
                </a:tc>
                <a:extLst>
                  <a:ext uri="{0D108BD9-81ED-4DB2-BD59-A6C34878D82A}">
                    <a16:rowId xmlns:a16="http://schemas.microsoft.com/office/drawing/2014/main" val="10001"/>
                  </a:ext>
                </a:extLst>
              </a:tr>
              <a:tr h="423746">
                <a:tc>
                  <a:txBody>
                    <a:bodyPr/>
                    <a:lstStyle/>
                    <a:p>
                      <a:r>
                        <a:rPr lang="en-US" sz="2000" b="1" dirty="0" smtClean="0">
                          <a:latin typeface="Arial Narrow" pitchFamily="34" charset="0"/>
                        </a:rPr>
                        <a:t>Reservoir</a:t>
                      </a:r>
                      <a:endParaRPr lang="en-US" sz="2000" b="1" dirty="0">
                        <a:latin typeface="Arial Narrow" pitchFamily="34" charset="0"/>
                      </a:endParaRPr>
                    </a:p>
                  </a:txBody>
                  <a:tcPr marL="83276" marR="83276"/>
                </a:tc>
                <a:tc>
                  <a:txBody>
                    <a:bodyPr/>
                    <a:lstStyle/>
                    <a:p>
                      <a:r>
                        <a:rPr lang="en-US" sz="2400" dirty="0" smtClean="0">
                          <a:latin typeface="Arial Narrow" pitchFamily="34" charset="0"/>
                        </a:rPr>
                        <a:t>Dogs, rabbits, &amp; wild rodents</a:t>
                      </a:r>
                      <a:endParaRPr lang="en-US" sz="2400" dirty="0">
                        <a:latin typeface="Arial Narrow" pitchFamily="34" charset="0"/>
                      </a:endParaRPr>
                    </a:p>
                  </a:txBody>
                  <a:tcPr marL="83276" marR="83276"/>
                </a:tc>
                <a:tc>
                  <a:txBody>
                    <a:bodyPr/>
                    <a:lstStyle/>
                    <a:p>
                      <a:r>
                        <a:rPr lang="en-US" sz="2400" dirty="0" smtClean="0">
                          <a:latin typeface="Arial Narrow" pitchFamily="34" charset="0"/>
                        </a:rPr>
                        <a:t>Rodent</a:t>
                      </a:r>
                      <a:endParaRPr lang="en-US" sz="2400" dirty="0">
                        <a:latin typeface="Arial Narrow" pitchFamily="34" charset="0"/>
                      </a:endParaRPr>
                    </a:p>
                  </a:txBody>
                  <a:tcPr marL="83276" marR="83276"/>
                </a:tc>
                <a:extLst>
                  <a:ext uri="{0D108BD9-81ED-4DB2-BD59-A6C34878D82A}">
                    <a16:rowId xmlns:a16="http://schemas.microsoft.com/office/drawing/2014/main" val="10002"/>
                  </a:ext>
                </a:extLst>
              </a:tr>
              <a:tr h="423746">
                <a:tc>
                  <a:txBody>
                    <a:bodyPr/>
                    <a:lstStyle/>
                    <a:p>
                      <a:r>
                        <a:rPr lang="en-US" sz="2000" b="1" dirty="0" smtClean="0">
                          <a:latin typeface="Arial Narrow" pitchFamily="34" charset="0"/>
                        </a:rPr>
                        <a:t>Vector</a:t>
                      </a:r>
                      <a:endParaRPr lang="en-US" sz="2000" b="1" dirty="0">
                        <a:latin typeface="Arial Narrow" pitchFamily="34" charset="0"/>
                      </a:endParaRPr>
                    </a:p>
                  </a:txBody>
                  <a:tcPr marL="83276" marR="83276"/>
                </a:tc>
                <a:tc>
                  <a:txBody>
                    <a:bodyPr/>
                    <a:lstStyle/>
                    <a:p>
                      <a:r>
                        <a:rPr lang="en-US" sz="2400" dirty="0" smtClean="0">
                          <a:latin typeface="Arial Narrow" pitchFamily="34" charset="0"/>
                        </a:rPr>
                        <a:t>Tick borne</a:t>
                      </a:r>
                      <a:endParaRPr lang="en-US" sz="2400" dirty="0">
                        <a:latin typeface="Arial Narrow" pitchFamily="34" charset="0"/>
                      </a:endParaRPr>
                    </a:p>
                  </a:txBody>
                  <a:tcPr marL="83276" marR="83276"/>
                </a:tc>
                <a:tc>
                  <a:txBody>
                    <a:bodyPr/>
                    <a:lstStyle/>
                    <a:p>
                      <a:r>
                        <a:rPr lang="en-US" sz="2400" dirty="0" smtClean="0">
                          <a:latin typeface="Arial Narrow" pitchFamily="34" charset="0"/>
                        </a:rPr>
                        <a:t>Tick</a:t>
                      </a:r>
                      <a:r>
                        <a:rPr lang="en-US" sz="2400" baseline="0" dirty="0" smtClean="0">
                          <a:latin typeface="Arial Narrow" pitchFamily="34" charset="0"/>
                        </a:rPr>
                        <a:t> borne</a:t>
                      </a:r>
                      <a:endParaRPr lang="en-US" sz="2400" dirty="0">
                        <a:latin typeface="Arial Narrow" pitchFamily="34" charset="0"/>
                      </a:endParaRPr>
                    </a:p>
                  </a:txBody>
                  <a:tcPr marL="83276" marR="83276"/>
                </a:tc>
                <a:extLst>
                  <a:ext uri="{0D108BD9-81ED-4DB2-BD59-A6C34878D82A}">
                    <a16:rowId xmlns:a16="http://schemas.microsoft.com/office/drawing/2014/main" val="10003"/>
                  </a:ext>
                </a:extLst>
              </a:tr>
              <a:tr h="423746">
                <a:tc>
                  <a:txBody>
                    <a:bodyPr/>
                    <a:lstStyle/>
                    <a:p>
                      <a:r>
                        <a:rPr lang="en-US" sz="2000" b="1" dirty="0" smtClean="0">
                          <a:latin typeface="Arial Narrow" pitchFamily="34" charset="0"/>
                        </a:rPr>
                        <a:t>Transmission</a:t>
                      </a:r>
                      <a:endParaRPr lang="en-US" sz="2000" b="1" dirty="0">
                        <a:latin typeface="Arial Narrow" pitchFamily="34" charset="0"/>
                      </a:endParaRPr>
                    </a:p>
                  </a:txBody>
                  <a:tcPr marL="83276" marR="83276"/>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Wild and dog ticks bite </a:t>
                      </a:r>
                    </a:p>
                  </a:txBody>
                  <a:tcPr marL="83276" marR="83276"/>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Tick bite</a:t>
                      </a:r>
                    </a:p>
                  </a:txBody>
                  <a:tcPr marL="83276" marR="83276"/>
                </a:tc>
                <a:extLst>
                  <a:ext uri="{0D108BD9-81ED-4DB2-BD59-A6C34878D82A}">
                    <a16:rowId xmlns:a16="http://schemas.microsoft.com/office/drawing/2014/main" val="10004"/>
                  </a:ext>
                </a:extLst>
              </a:tr>
              <a:tr h="762743">
                <a:tc>
                  <a:txBody>
                    <a:bodyPr/>
                    <a:lstStyle/>
                    <a:p>
                      <a:r>
                        <a:rPr lang="en-US" sz="2000" b="1" dirty="0" smtClean="0">
                          <a:latin typeface="Arial Narrow" pitchFamily="34" charset="0"/>
                        </a:rPr>
                        <a:t>Geographic distribution</a:t>
                      </a:r>
                      <a:endParaRPr lang="en-US" sz="2000" b="1" dirty="0">
                        <a:latin typeface="Arial Narrow" pitchFamily="34" charset="0"/>
                      </a:endParaRPr>
                    </a:p>
                  </a:txBody>
                  <a:tcPr marL="83276" marR="83276"/>
                </a:tc>
                <a:tc>
                  <a:txBody>
                    <a:bodyPr/>
                    <a:lstStyle/>
                    <a:p>
                      <a:r>
                        <a:rPr lang="en-US" sz="2400" dirty="0" smtClean="0">
                          <a:latin typeface="Arial Narrow" pitchFamily="34" charset="0"/>
                        </a:rPr>
                        <a:t>USA</a:t>
                      </a:r>
                      <a:endParaRPr lang="en-US" sz="2400" dirty="0">
                        <a:latin typeface="Arial Narrow" pitchFamily="34" charset="0"/>
                      </a:endParaRPr>
                    </a:p>
                  </a:txBody>
                  <a:tcPr marL="83276" marR="83276"/>
                </a:tc>
                <a:tc>
                  <a:txBody>
                    <a:bodyPr/>
                    <a:lstStyle/>
                    <a:p>
                      <a:r>
                        <a:rPr lang="en-US" sz="2400" dirty="0" smtClean="0">
                          <a:latin typeface="Arial Narrow" pitchFamily="34" charset="0"/>
                        </a:rPr>
                        <a:t>Southern Europe, Africa, Middle East</a:t>
                      </a:r>
                      <a:endParaRPr lang="en-US" sz="2400" dirty="0">
                        <a:latin typeface="Arial Narrow" pitchFamily="34" charset="0"/>
                      </a:endParaRPr>
                    </a:p>
                  </a:txBody>
                  <a:tcPr marL="83276" marR="83276"/>
                </a:tc>
                <a:extLst>
                  <a:ext uri="{0D108BD9-81ED-4DB2-BD59-A6C34878D82A}">
                    <a16:rowId xmlns:a16="http://schemas.microsoft.com/office/drawing/2014/main" val="10005"/>
                  </a:ext>
                </a:extLst>
              </a:tr>
              <a:tr h="2457729">
                <a:tc>
                  <a:txBody>
                    <a:bodyPr/>
                    <a:lstStyle/>
                    <a:p>
                      <a:r>
                        <a:rPr lang="en-US" sz="2000" b="1" dirty="0" smtClean="0">
                          <a:latin typeface="Arial Narrow" pitchFamily="34" charset="0"/>
                        </a:rPr>
                        <a:t>Clinical</a:t>
                      </a:r>
                      <a:endParaRPr lang="en-US" sz="2000" b="1" dirty="0">
                        <a:latin typeface="Arial Narrow" pitchFamily="34" charset="0"/>
                      </a:endParaRPr>
                    </a:p>
                  </a:txBody>
                  <a:tcPr marL="83276" marR="83276"/>
                </a:tc>
                <a:tc>
                  <a:txBody>
                    <a:bodyPr/>
                    <a:lstStyle/>
                    <a:p>
                      <a:pPr lvl="1" algn="just" rtl="0">
                        <a:buFont typeface="Arial" pitchFamily="34" charset="0"/>
                        <a:buChar char="•"/>
                      </a:pPr>
                      <a:r>
                        <a:rPr lang="en-US" sz="2400" dirty="0" smtClean="0">
                          <a:latin typeface="Arial Narrow" pitchFamily="34" charset="0"/>
                        </a:rPr>
                        <a:t>Fever</a:t>
                      </a:r>
                    </a:p>
                    <a:p>
                      <a:pPr lvl="1" algn="just" rtl="0">
                        <a:buFont typeface="Arial" pitchFamily="34" charset="0"/>
                        <a:buChar char="•"/>
                      </a:pPr>
                      <a:r>
                        <a:rPr lang="en-US" sz="2400" dirty="0" err="1" smtClean="0">
                          <a:latin typeface="Arial Narrow" pitchFamily="34" charset="0"/>
                        </a:rPr>
                        <a:t>Conjunctival</a:t>
                      </a:r>
                      <a:r>
                        <a:rPr lang="en-US" sz="2400" dirty="0" smtClean="0">
                          <a:latin typeface="Arial Narrow" pitchFamily="34" charset="0"/>
                        </a:rPr>
                        <a:t> redness</a:t>
                      </a:r>
                    </a:p>
                    <a:p>
                      <a:pPr lvl="1" algn="just" rtl="0">
                        <a:buFont typeface="Arial" pitchFamily="34" charset="0"/>
                        <a:buChar char="•"/>
                      </a:pPr>
                      <a:r>
                        <a:rPr lang="en-US" sz="2400" dirty="0" smtClean="0">
                          <a:latin typeface="Arial Narrow" pitchFamily="34" charset="0"/>
                        </a:rPr>
                        <a:t>Sever headache</a:t>
                      </a:r>
                    </a:p>
                    <a:p>
                      <a:pPr lvl="1" algn="just" rtl="0">
                        <a:buFont typeface="Arial" pitchFamily="34" charset="0"/>
                        <a:buChar char="•"/>
                      </a:pPr>
                      <a:r>
                        <a:rPr lang="en-US" sz="2400" dirty="0" smtClean="0">
                          <a:latin typeface="Arial Narrow" pitchFamily="34" charset="0"/>
                        </a:rPr>
                        <a:t>Rash on wrests, ankles, soles, palms initially and becomes more generalized later</a:t>
                      </a:r>
                      <a:endParaRPr lang="en-US" sz="2400" dirty="0">
                        <a:latin typeface="Arial Narrow" pitchFamily="34" charset="0"/>
                      </a:endParaRPr>
                    </a:p>
                  </a:txBody>
                  <a:tcPr marL="83276" marR="83276"/>
                </a:tc>
                <a:tc>
                  <a:txBody>
                    <a:bodyPr/>
                    <a:lstStyle/>
                    <a:p>
                      <a:pPr lvl="1" algn="just" rtl="0">
                        <a:buFont typeface="Arial" pitchFamily="34" charset="0"/>
                        <a:buChar char="•"/>
                      </a:pPr>
                      <a:r>
                        <a:rPr lang="en-US" sz="2400" dirty="0" smtClean="0">
                          <a:latin typeface="Arial Narrow" pitchFamily="34" charset="0"/>
                        </a:rPr>
                        <a:t>Fever </a:t>
                      </a:r>
                    </a:p>
                    <a:p>
                      <a:pPr lvl="1" algn="just" rtl="0">
                        <a:buFont typeface="Arial" pitchFamily="34" charset="0"/>
                        <a:buChar char="•"/>
                      </a:pPr>
                      <a:r>
                        <a:rPr lang="en-US" sz="2400" dirty="0" smtClean="0">
                          <a:latin typeface="Arial Narrow" pitchFamily="34" charset="0"/>
                        </a:rPr>
                        <a:t>Severe Headache</a:t>
                      </a:r>
                    </a:p>
                    <a:p>
                      <a:pPr lvl="1" algn="just" rtl="0">
                        <a:buFont typeface="Arial" pitchFamily="34" charset="0"/>
                        <a:buChar char="•"/>
                      </a:pPr>
                      <a:r>
                        <a:rPr lang="en-US" sz="2400" dirty="0" smtClean="0">
                          <a:latin typeface="Arial Narrow" pitchFamily="34" charset="0"/>
                        </a:rPr>
                        <a:t>Rash</a:t>
                      </a:r>
                      <a:endParaRPr lang="en-US" sz="2400" dirty="0">
                        <a:latin typeface="Arial Narrow" pitchFamily="34" charset="0"/>
                      </a:endParaRPr>
                    </a:p>
                  </a:txBody>
                  <a:tcPr marL="83276" marR="83276"/>
                </a:tc>
                <a:extLst>
                  <a:ext uri="{0D108BD9-81ED-4DB2-BD59-A6C34878D82A}">
                    <a16:rowId xmlns:a16="http://schemas.microsoft.com/office/drawing/2014/main" val="10006"/>
                  </a:ext>
                </a:extLst>
              </a:tr>
            </a:tbl>
          </a:graphicData>
        </a:graphic>
      </p:graphicFrame>
      <p:sp>
        <p:nvSpPr>
          <p:cNvPr id="4" name="Footer Placeholder 3"/>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E0F32C-1ABB-422F-855C-B372F7A7AC70}" type="slidenum">
              <a:rPr lang="en-US" smtClean="0"/>
              <a:pPr>
                <a:defRPr/>
              </a:pPr>
              <a:t>11</a:t>
            </a:fld>
            <a:endParaRPr lang="en-US"/>
          </a:p>
        </p:txBody>
      </p:sp>
    </p:spTree>
    <p:extLst>
      <p:ext uri="{BB962C8B-B14F-4D97-AF65-F5344CB8AC3E}">
        <p14:creationId xmlns:p14="http://schemas.microsoft.com/office/powerpoint/2010/main" val="1603313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a:xfrm>
            <a:off x="304800" y="304800"/>
            <a:ext cx="8534400" cy="609600"/>
          </a:xfrm>
        </p:spPr>
        <p:txBody>
          <a:bodyPr>
            <a:normAutofit fontScale="90000"/>
          </a:bodyPr>
          <a:lstStyle/>
          <a:p>
            <a:r>
              <a:rPr lang="en-US" b="1" dirty="0" err="1" smtClean="0">
                <a:solidFill>
                  <a:srgbClr val="002060"/>
                </a:solidFill>
                <a:latin typeface="Arial Narrow" pitchFamily="34" charset="0"/>
              </a:rPr>
              <a:t>Rickettsial</a:t>
            </a:r>
            <a:r>
              <a:rPr lang="en-US" b="1" dirty="0" smtClean="0">
                <a:solidFill>
                  <a:srgbClr val="002060"/>
                </a:solidFill>
                <a:latin typeface="Arial Narrow" pitchFamily="34" charset="0"/>
              </a:rPr>
              <a:t> Diseases: 3. Trench Fever </a:t>
            </a:r>
          </a:p>
        </p:txBody>
      </p:sp>
      <p:sp>
        <p:nvSpPr>
          <p:cNvPr id="8195" name="Rectangle 3"/>
          <p:cNvSpPr>
            <a:spLocks noGrp="1" noChangeArrowheads="1"/>
          </p:cNvSpPr>
          <p:nvPr>
            <p:ph idx="1"/>
          </p:nvPr>
        </p:nvSpPr>
        <p:spPr>
          <a:xfrm>
            <a:off x="152400" y="1066800"/>
            <a:ext cx="8839200" cy="5562600"/>
          </a:xfrm>
        </p:spPr>
        <p:txBody>
          <a:bodyPr>
            <a:normAutofit lnSpcReduction="10000"/>
          </a:bodyPr>
          <a:lstStyle/>
          <a:p>
            <a:pPr marL="365760" indent="-283464" algn="just" fontAlgn="auto">
              <a:spcAft>
                <a:spcPts val="0"/>
              </a:spcAft>
              <a:buFont typeface="Wingdings 2"/>
              <a:buChar char=""/>
              <a:defRPr/>
            </a:pPr>
            <a:r>
              <a:rPr lang="en-US" sz="2800" b="1" dirty="0" smtClean="0">
                <a:latin typeface="Arial Narrow" pitchFamily="34" charset="0"/>
              </a:rPr>
              <a:t>Also called </a:t>
            </a:r>
            <a:r>
              <a:rPr lang="en-US" sz="2800" b="1" dirty="0">
                <a:solidFill>
                  <a:srgbClr val="0070C0"/>
                </a:solidFill>
                <a:latin typeface="Arial Narrow" pitchFamily="34" charset="0"/>
              </a:rPr>
              <a:t>Five-day fever</a:t>
            </a:r>
            <a:endParaRPr lang="en-US" sz="2800" b="1" dirty="0" smtClean="0">
              <a:latin typeface="Arial Narrow" pitchFamily="34" charset="0"/>
            </a:endParaRPr>
          </a:p>
          <a:p>
            <a:pPr marL="365760" indent="-283464" algn="just" fontAlgn="auto">
              <a:spcAft>
                <a:spcPts val="0"/>
              </a:spcAft>
              <a:buFont typeface="Wingdings 2"/>
              <a:buChar char=""/>
              <a:defRPr/>
            </a:pPr>
            <a:r>
              <a:rPr lang="en-US" sz="2800" b="1" dirty="0" smtClean="0">
                <a:latin typeface="Arial Narrow" pitchFamily="34" charset="0"/>
              </a:rPr>
              <a:t>Causative agent:</a:t>
            </a:r>
            <a:r>
              <a:rPr lang="en-US" sz="2800" dirty="0" smtClean="0">
                <a:latin typeface="Arial Narrow" pitchFamily="34" charset="0"/>
              </a:rPr>
              <a:t> </a:t>
            </a:r>
            <a:r>
              <a:rPr lang="en-US" sz="2800" i="1" dirty="0" err="1" smtClean="0">
                <a:latin typeface="Arial Narrow" pitchFamily="34" charset="0"/>
              </a:rPr>
              <a:t>Bartonella</a:t>
            </a:r>
            <a:r>
              <a:rPr lang="en-US" sz="2800" i="1" dirty="0" smtClean="0">
                <a:latin typeface="Arial Narrow" pitchFamily="34" charset="0"/>
              </a:rPr>
              <a:t> </a:t>
            </a:r>
            <a:r>
              <a:rPr lang="en-US" sz="2800" i="1" dirty="0" err="1" smtClean="0">
                <a:latin typeface="Arial Narrow" pitchFamily="34" charset="0"/>
              </a:rPr>
              <a:t>quintana</a:t>
            </a:r>
            <a:endParaRPr lang="en-US" sz="2800" i="1" dirty="0" smtClean="0">
              <a:latin typeface="Arial Narrow" pitchFamily="34" charset="0"/>
            </a:endParaRPr>
          </a:p>
          <a:p>
            <a:pPr marL="365760" indent="-283464" algn="just" fontAlgn="auto">
              <a:spcAft>
                <a:spcPts val="0"/>
              </a:spcAft>
              <a:buFont typeface="Wingdings 2"/>
              <a:buChar char=""/>
              <a:defRPr/>
            </a:pPr>
            <a:r>
              <a:rPr lang="en-US" sz="2800" b="1" dirty="0" smtClean="0">
                <a:latin typeface="Arial Narrow" pitchFamily="34" charset="0"/>
              </a:rPr>
              <a:t>Reservoir:</a:t>
            </a:r>
            <a:r>
              <a:rPr lang="en-US" sz="2800" dirty="0" smtClean="0">
                <a:latin typeface="Arial Narrow" pitchFamily="34" charset="0"/>
              </a:rPr>
              <a:t> Human only</a:t>
            </a:r>
          </a:p>
          <a:p>
            <a:pPr marL="365760" indent="-283464" algn="just" fontAlgn="auto">
              <a:spcAft>
                <a:spcPts val="0"/>
              </a:spcAft>
              <a:buFont typeface="Wingdings 2"/>
              <a:buChar char=""/>
              <a:defRPr/>
            </a:pPr>
            <a:r>
              <a:rPr lang="en-US" sz="2800" b="1" dirty="0" smtClean="0">
                <a:latin typeface="Arial Narrow" pitchFamily="34" charset="0"/>
              </a:rPr>
              <a:t>Vector:</a:t>
            </a:r>
            <a:r>
              <a:rPr lang="en-US" sz="2800" dirty="0" smtClean="0">
                <a:latin typeface="Arial Narrow" pitchFamily="34" charset="0"/>
              </a:rPr>
              <a:t> Body human louse</a:t>
            </a:r>
          </a:p>
          <a:p>
            <a:pPr marL="365760" indent="-283464" algn="just" fontAlgn="auto">
              <a:spcAft>
                <a:spcPts val="0"/>
              </a:spcAft>
              <a:buFont typeface="Wingdings 2"/>
              <a:buChar char=""/>
              <a:defRPr/>
            </a:pPr>
            <a:r>
              <a:rPr lang="en-US" sz="2800" b="1" dirty="0" smtClean="0">
                <a:latin typeface="Arial Narrow" pitchFamily="34" charset="0"/>
              </a:rPr>
              <a:t>Transmission: </a:t>
            </a:r>
            <a:r>
              <a:rPr lang="en-US" sz="2800" dirty="0" smtClean="0">
                <a:latin typeface="Arial Narrow" pitchFamily="34" charset="0"/>
              </a:rPr>
              <a:t>Via feces of infected body lice being scratched into the skin</a:t>
            </a:r>
          </a:p>
          <a:p>
            <a:pPr marL="365760" indent="-283464" algn="just" fontAlgn="auto">
              <a:spcAft>
                <a:spcPts val="0"/>
              </a:spcAft>
              <a:buFont typeface="Wingdings 2"/>
              <a:buChar char=""/>
              <a:defRPr/>
            </a:pPr>
            <a:r>
              <a:rPr lang="en-US" sz="2800" b="1" dirty="0" smtClean="0">
                <a:latin typeface="Arial Narrow" pitchFamily="34" charset="0"/>
              </a:rPr>
              <a:t>Geographic distribution:</a:t>
            </a:r>
            <a:r>
              <a:rPr lang="en-US" sz="2800" dirty="0" smtClean="0">
                <a:latin typeface="Arial Narrow" pitchFamily="34" charset="0"/>
              </a:rPr>
              <a:t> </a:t>
            </a:r>
          </a:p>
          <a:p>
            <a:pPr marL="365760" indent="-283464" algn="just" fontAlgn="auto">
              <a:spcAft>
                <a:spcPts val="0"/>
              </a:spcAft>
              <a:buFont typeface="Wingdings 2"/>
              <a:buChar char=""/>
              <a:defRPr/>
            </a:pPr>
            <a:r>
              <a:rPr lang="en-US" sz="2800" dirty="0" smtClean="0">
                <a:latin typeface="Arial Narrow" pitchFamily="34" charset="0"/>
              </a:rPr>
              <a:t>Temperate regions and high elevations in the tropics, including South America</a:t>
            </a:r>
          </a:p>
          <a:p>
            <a:pPr marL="365760" indent="-283464" algn="just" fontAlgn="auto">
              <a:spcAft>
                <a:spcPts val="0"/>
              </a:spcAft>
              <a:buFont typeface="Wingdings 2"/>
              <a:buChar char=""/>
              <a:defRPr/>
            </a:pPr>
            <a:r>
              <a:rPr lang="en-US" sz="2800" b="1" dirty="0" smtClean="0">
                <a:latin typeface="Arial Narrow" pitchFamily="34" charset="0"/>
              </a:rPr>
              <a:t>Clinical</a:t>
            </a:r>
          </a:p>
          <a:p>
            <a:pPr marL="640080" lvl="1" indent="-237744" algn="just" fontAlgn="auto">
              <a:spcAft>
                <a:spcPts val="0"/>
              </a:spcAft>
              <a:buFont typeface="Verdana"/>
              <a:buChar char="◦"/>
              <a:defRPr/>
            </a:pPr>
            <a:r>
              <a:rPr lang="en-US" dirty="0" smtClean="0">
                <a:latin typeface="Arial Narrow" pitchFamily="34" charset="0"/>
              </a:rPr>
              <a:t>Fever, Headache and Back pain</a:t>
            </a:r>
          </a:p>
          <a:p>
            <a:pPr marL="640080" lvl="1" indent="-237744" algn="just" fontAlgn="auto">
              <a:spcAft>
                <a:spcPts val="0"/>
              </a:spcAft>
              <a:buFont typeface="Verdana"/>
              <a:buChar char="◦"/>
              <a:defRPr/>
            </a:pPr>
            <a:r>
              <a:rPr lang="en-US" dirty="0" smtClean="0">
                <a:latin typeface="Arial Narrow" pitchFamily="34" charset="0"/>
              </a:rPr>
              <a:t>It lasts for 5 days and recurs at 5 day intervals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12</a:t>
            </a:fld>
            <a:endParaRPr lang="ar-SA" altLang="en-US"/>
          </a:p>
        </p:txBody>
      </p:sp>
    </p:spTree>
    <p:extLst>
      <p:ext uri="{BB962C8B-B14F-4D97-AF65-F5344CB8AC3E}">
        <p14:creationId xmlns:p14="http://schemas.microsoft.com/office/powerpoint/2010/main" val="31287602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457200" y="152400"/>
            <a:ext cx="8229600" cy="533400"/>
          </a:xfrm>
        </p:spPr>
        <p:txBody>
          <a:bodyPr>
            <a:normAutofit fontScale="90000"/>
          </a:bodyPr>
          <a:lstStyle/>
          <a:p>
            <a:r>
              <a:rPr lang="en-US" b="1" dirty="0" err="1" smtClean="0">
                <a:solidFill>
                  <a:srgbClr val="002060"/>
                </a:solidFill>
                <a:latin typeface="Arial Narrow" pitchFamily="34" charset="0"/>
              </a:rPr>
              <a:t>Rickettsial</a:t>
            </a:r>
            <a:r>
              <a:rPr lang="en-US" b="1" dirty="0" smtClean="0">
                <a:solidFill>
                  <a:srgbClr val="002060"/>
                </a:solidFill>
                <a:latin typeface="Arial Narrow" pitchFamily="34" charset="0"/>
              </a:rPr>
              <a:t> Diseases: 4- Q Fever</a:t>
            </a:r>
          </a:p>
        </p:txBody>
      </p:sp>
      <p:sp>
        <p:nvSpPr>
          <p:cNvPr id="9219" name="Rectangle 3"/>
          <p:cNvSpPr>
            <a:spLocks noGrp="1" noChangeArrowheads="1"/>
          </p:cNvSpPr>
          <p:nvPr>
            <p:ph idx="1"/>
          </p:nvPr>
        </p:nvSpPr>
        <p:spPr>
          <a:xfrm>
            <a:off x="76200" y="762000"/>
            <a:ext cx="8915400" cy="5867400"/>
          </a:xfrm>
        </p:spPr>
        <p:txBody>
          <a:bodyPr>
            <a:noAutofit/>
          </a:bodyPr>
          <a:lstStyle/>
          <a:p>
            <a:pPr marL="365760" indent="-283464" algn="just" fontAlgn="auto">
              <a:spcAft>
                <a:spcPts val="0"/>
              </a:spcAft>
              <a:buFont typeface="Wingdings 2"/>
              <a:buChar char=""/>
              <a:defRPr/>
            </a:pPr>
            <a:r>
              <a:rPr lang="en-US" sz="2800" i="1" dirty="0" err="1" smtClean="0">
                <a:latin typeface="Arial Narrow" pitchFamily="34" charset="0"/>
              </a:rPr>
              <a:t>Coxiella</a:t>
            </a:r>
            <a:r>
              <a:rPr lang="en-US" sz="2800" i="1" dirty="0" smtClean="0">
                <a:latin typeface="Arial Narrow" pitchFamily="34" charset="0"/>
              </a:rPr>
              <a:t> </a:t>
            </a:r>
            <a:r>
              <a:rPr lang="en-US" sz="2800" i="1" dirty="0" err="1" smtClean="0">
                <a:latin typeface="Arial Narrow" pitchFamily="34" charset="0"/>
              </a:rPr>
              <a:t>burnetii</a:t>
            </a:r>
            <a:r>
              <a:rPr lang="en-US" sz="2800" i="1" dirty="0" smtClean="0">
                <a:latin typeface="Arial Narrow" pitchFamily="34" charset="0"/>
              </a:rPr>
              <a:t> </a:t>
            </a:r>
            <a:r>
              <a:rPr lang="en-US" sz="2800" dirty="0" smtClean="0">
                <a:latin typeface="Arial Narrow" pitchFamily="34" charset="0"/>
              </a:rPr>
              <a:t>is the causative agent of Q fever. Q from </a:t>
            </a:r>
            <a:r>
              <a:rPr lang="en-US" sz="2800" b="1" u="sng" dirty="0" smtClean="0">
                <a:latin typeface="Arial Narrow" pitchFamily="34" charset="0"/>
              </a:rPr>
              <a:t>Q</a:t>
            </a:r>
            <a:r>
              <a:rPr lang="en-US" sz="2800" dirty="0" smtClean="0">
                <a:latin typeface="Arial Narrow" pitchFamily="34" charset="0"/>
              </a:rPr>
              <a:t>uery</a:t>
            </a:r>
          </a:p>
          <a:p>
            <a:pPr marL="365760" indent="-283464" algn="just" fontAlgn="auto">
              <a:spcAft>
                <a:spcPts val="0"/>
              </a:spcAft>
              <a:buFont typeface="Wingdings 2"/>
              <a:buChar char=""/>
              <a:defRPr/>
            </a:pPr>
            <a:r>
              <a:rPr lang="en-US" sz="2800" b="1" dirty="0" smtClean="0">
                <a:latin typeface="Arial Narrow" pitchFamily="34" charset="0"/>
                <a:cs typeface="Majalla UI"/>
              </a:rPr>
              <a:t>Geographic </a:t>
            </a:r>
            <a:r>
              <a:rPr lang="en-US" sz="2800" b="1" dirty="0">
                <a:latin typeface="Arial Narrow" pitchFamily="34" charset="0"/>
                <a:cs typeface="Majalla UI"/>
              </a:rPr>
              <a:t>distribution:</a:t>
            </a:r>
            <a:r>
              <a:rPr lang="en-US" sz="2800" dirty="0">
                <a:latin typeface="Arial Narrow" pitchFamily="34" charset="0"/>
                <a:cs typeface="Majalla UI"/>
              </a:rPr>
              <a:t> </a:t>
            </a:r>
            <a:r>
              <a:rPr lang="en-US" sz="2800" dirty="0" smtClean="0">
                <a:latin typeface="Arial Narrow" pitchFamily="34" charset="0"/>
                <a:cs typeface="Majalla UI"/>
              </a:rPr>
              <a:t>Worldwide</a:t>
            </a:r>
          </a:p>
          <a:p>
            <a:pPr marL="365760" indent="-283464" algn="just" fontAlgn="auto">
              <a:spcAft>
                <a:spcPts val="0"/>
              </a:spcAft>
              <a:buFont typeface="Wingdings 2"/>
              <a:buChar char=""/>
              <a:defRPr/>
            </a:pPr>
            <a:r>
              <a:rPr lang="en-US" sz="2800" b="1" dirty="0" smtClean="0">
                <a:latin typeface="Arial Narrow" pitchFamily="34" charset="0"/>
                <a:cs typeface="Majalla UI"/>
              </a:rPr>
              <a:t>Clinical</a:t>
            </a:r>
            <a:r>
              <a:rPr lang="en-US" sz="2800" b="1" dirty="0">
                <a:latin typeface="Arial Narrow" pitchFamily="34" charset="0"/>
                <a:cs typeface="Majalla UI"/>
              </a:rPr>
              <a:t>: </a:t>
            </a:r>
            <a:r>
              <a:rPr lang="en-US" sz="2800" dirty="0">
                <a:latin typeface="Arial Narrow" pitchFamily="34" charset="0"/>
                <a:cs typeface="Majalla UI"/>
              </a:rPr>
              <a:t>Fever, Headache, Viral-like </a:t>
            </a:r>
            <a:r>
              <a:rPr lang="en-US" sz="2800" dirty="0" smtClean="0">
                <a:latin typeface="Arial Narrow" pitchFamily="34" charset="0"/>
                <a:cs typeface="Majalla UI"/>
              </a:rPr>
              <a:t>pneumonia, </a:t>
            </a:r>
            <a:r>
              <a:rPr lang="en-US" b="1" u="sng" dirty="0" smtClean="0">
                <a:latin typeface="Arial Narrow" pitchFamily="34" charset="0"/>
                <a:cs typeface="Majalla UI"/>
              </a:rPr>
              <a:t>No </a:t>
            </a:r>
            <a:r>
              <a:rPr lang="en-US" b="1" u="sng" dirty="0">
                <a:latin typeface="Arial Narrow" pitchFamily="34" charset="0"/>
                <a:cs typeface="Majalla UI"/>
              </a:rPr>
              <a:t>Rash</a:t>
            </a:r>
          </a:p>
          <a:p>
            <a:pPr lvl="1" algn="just">
              <a:defRPr/>
            </a:pPr>
            <a:r>
              <a:rPr lang="en-US" dirty="0">
                <a:latin typeface="Arial Narrow" pitchFamily="34" charset="0"/>
                <a:cs typeface="Majalla UI"/>
              </a:rPr>
              <a:t>Complication of Q fever are Hepatitis and </a:t>
            </a:r>
            <a:r>
              <a:rPr lang="en-US" dirty="0" smtClean="0">
                <a:latin typeface="Arial Narrow" pitchFamily="34" charset="0"/>
                <a:cs typeface="Majalla UI"/>
              </a:rPr>
              <a:t>Endocarditis</a:t>
            </a:r>
            <a:endParaRPr lang="en-US" dirty="0" smtClean="0">
              <a:latin typeface="Arial Narrow" pitchFamily="34" charset="0"/>
            </a:endParaRPr>
          </a:p>
          <a:p>
            <a:pPr marL="365760" indent="-283464" algn="just" fontAlgn="auto">
              <a:spcAft>
                <a:spcPts val="0"/>
              </a:spcAft>
              <a:buFont typeface="Wingdings 2"/>
              <a:buChar char=""/>
              <a:defRPr/>
            </a:pPr>
            <a:r>
              <a:rPr lang="en-US" sz="2800" dirty="0" smtClean="0">
                <a:latin typeface="Arial Narrow" pitchFamily="34" charset="0"/>
              </a:rPr>
              <a:t>It </a:t>
            </a:r>
            <a:r>
              <a:rPr lang="en-US" sz="2800" dirty="0">
                <a:latin typeface="Arial Narrow" pitchFamily="34" charset="0"/>
              </a:rPr>
              <a:t>can</a:t>
            </a:r>
            <a:r>
              <a:rPr lang="en-US" sz="2800" i="1" dirty="0">
                <a:latin typeface="Arial Narrow" pitchFamily="34" charset="0"/>
              </a:rPr>
              <a:t> </a:t>
            </a:r>
            <a:r>
              <a:rPr lang="en-US" sz="2800" dirty="0">
                <a:latin typeface="Arial Narrow" pitchFamily="34" charset="0"/>
              </a:rPr>
              <a:t>grow at </a:t>
            </a:r>
            <a:r>
              <a:rPr lang="en-US" sz="2800" b="1" u="sng" dirty="0">
                <a:solidFill>
                  <a:srgbClr val="7030A0"/>
                </a:solidFill>
                <a:latin typeface="Arial Narrow" pitchFamily="34" charset="0"/>
              </a:rPr>
              <a:t>pH 4.5 </a:t>
            </a:r>
            <a:r>
              <a:rPr lang="en-US" sz="2800" dirty="0">
                <a:latin typeface="Arial Narrow" pitchFamily="34" charset="0"/>
              </a:rPr>
              <a:t>within </a:t>
            </a:r>
            <a:r>
              <a:rPr lang="en-US" sz="2800" dirty="0" err="1">
                <a:latin typeface="Arial Narrow" pitchFamily="34" charset="0"/>
              </a:rPr>
              <a:t>phagolysosomes</a:t>
            </a:r>
            <a:endParaRPr lang="en-US" sz="2800" dirty="0">
              <a:latin typeface="Arial Narrow" pitchFamily="34" charset="0"/>
            </a:endParaRPr>
          </a:p>
          <a:p>
            <a:pPr marL="365760" indent="-283464" algn="just" fontAlgn="auto">
              <a:spcAft>
                <a:spcPts val="0"/>
              </a:spcAft>
              <a:buFont typeface="Wingdings 2"/>
              <a:buChar char=""/>
              <a:defRPr/>
            </a:pPr>
            <a:r>
              <a:rPr lang="en-US" sz="2800" i="1" dirty="0" err="1">
                <a:latin typeface="Arial Narrow" pitchFamily="34" charset="0"/>
              </a:rPr>
              <a:t>Coxiella</a:t>
            </a:r>
            <a:r>
              <a:rPr lang="en-US" sz="2800" i="1" dirty="0">
                <a:latin typeface="Arial Narrow" pitchFamily="34" charset="0"/>
              </a:rPr>
              <a:t> </a:t>
            </a:r>
            <a:r>
              <a:rPr lang="en-US" sz="2800" i="1" dirty="0" err="1">
                <a:latin typeface="Arial Narrow" pitchFamily="34" charset="0"/>
              </a:rPr>
              <a:t>burnetii</a:t>
            </a:r>
            <a:r>
              <a:rPr lang="en-US" sz="2800" dirty="0">
                <a:latin typeface="Arial Narrow" pitchFamily="34" charset="0"/>
              </a:rPr>
              <a:t> is unique to the </a:t>
            </a:r>
            <a:r>
              <a:rPr lang="en-US" sz="2800" i="1" dirty="0" err="1">
                <a:latin typeface="Arial Narrow" pitchFamily="34" charset="0"/>
              </a:rPr>
              <a:t>Rickettsiae</a:t>
            </a:r>
            <a:r>
              <a:rPr lang="en-US" sz="2800" dirty="0">
                <a:latin typeface="Arial Narrow" pitchFamily="34" charset="0"/>
              </a:rPr>
              <a:t>  Why???</a:t>
            </a:r>
          </a:p>
          <a:p>
            <a:pPr marL="765810" lvl="1" indent="-283464" algn="just">
              <a:buFont typeface="Wingdings 2"/>
              <a:buChar char=""/>
              <a:defRPr/>
            </a:pPr>
            <a:r>
              <a:rPr lang="en-US" dirty="0">
                <a:latin typeface="Arial Narrow" pitchFamily="34" charset="0"/>
              </a:rPr>
              <a:t>Because like Gram-positive spore formers</a:t>
            </a:r>
          </a:p>
          <a:p>
            <a:pPr marL="765810" lvl="1" indent="-283464" algn="just">
              <a:buFont typeface="Wingdings 2"/>
              <a:buChar char=""/>
              <a:defRPr/>
            </a:pPr>
            <a:r>
              <a:rPr lang="en-US" dirty="0">
                <a:latin typeface="Arial Narrow" pitchFamily="34" charset="0"/>
              </a:rPr>
              <a:t>This endospore confers properties to the bacteria that differ from other </a:t>
            </a:r>
            <a:r>
              <a:rPr lang="en-US" dirty="0" err="1">
                <a:latin typeface="Arial Narrow" pitchFamily="34" charset="0"/>
              </a:rPr>
              <a:t>Rickettsiae</a:t>
            </a:r>
            <a:r>
              <a:rPr lang="en-US" dirty="0">
                <a:latin typeface="Arial Narrow" pitchFamily="34" charset="0"/>
              </a:rPr>
              <a:t>:</a:t>
            </a:r>
          </a:p>
          <a:p>
            <a:pPr marL="1165860" lvl="2" indent="-283464" algn="just">
              <a:buFont typeface="Wingdings 2"/>
              <a:buChar char=""/>
              <a:defRPr/>
            </a:pPr>
            <a:r>
              <a:rPr lang="en-US" sz="2800" dirty="0">
                <a:latin typeface="Arial Narrow" pitchFamily="34" charset="0"/>
              </a:rPr>
              <a:t>This make the organism resistance to heat and drying</a:t>
            </a:r>
          </a:p>
          <a:p>
            <a:pPr marL="1165860" lvl="2" indent="-283464" algn="just">
              <a:buFont typeface="Wingdings 2"/>
              <a:buChar char=""/>
              <a:defRPr/>
            </a:pPr>
            <a:r>
              <a:rPr lang="en-US" sz="2800" dirty="0">
                <a:latin typeface="Arial Narrow" pitchFamily="34" charset="0"/>
              </a:rPr>
              <a:t>Also extracellular </a:t>
            </a:r>
            <a:r>
              <a:rPr lang="en-US" sz="2800" dirty="0" smtClean="0">
                <a:latin typeface="Arial Narrow" pitchFamily="34" charset="0"/>
              </a:rPr>
              <a:t>existence</a:t>
            </a:r>
            <a:endParaRPr lang="en-US" sz="2800" i="1"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13</a:t>
            </a:fld>
            <a:endParaRPr lang="ar-SA" altLang="en-US"/>
          </a:p>
        </p:txBody>
      </p:sp>
    </p:spTree>
    <p:extLst>
      <p:ext uri="{BB962C8B-B14F-4D97-AF65-F5344CB8AC3E}">
        <p14:creationId xmlns:p14="http://schemas.microsoft.com/office/powerpoint/2010/main" val="3715164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p:txBody>
          <a:bodyPr/>
          <a:lstStyle/>
          <a:p>
            <a:r>
              <a:rPr lang="en-US" sz="6000" b="1" dirty="0" smtClean="0">
                <a:solidFill>
                  <a:srgbClr val="002060"/>
                </a:solidFill>
                <a:latin typeface="Arial Narrow" pitchFamily="34" charset="0"/>
              </a:rPr>
              <a:t>Q Fever</a:t>
            </a:r>
          </a:p>
        </p:txBody>
      </p:sp>
      <p:sp>
        <p:nvSpPr>
          <p:cNvPr id="429059" name="Rectangle 3"/>
          <p:cNvSpPr>
            <a:spLocks noGrp="1" noChangeArrowheads="1"/>
          </p:cNvSpPr>
          <p:nvPr>
            <p:ph idx="1"/>
          </p:nvPr>
        </p:nvSpPr>
        <p:spPr>
          <a:xfrm>
            <a:off x="152400" y="1371600"/>
            <a:ext cx="8991600" cy="5105400"/>
          </a:xfrm>
        </p:spPr>
        <p:txBody>
          <a:bodyPr>
            <a:normAutofit lnSpcReduction="10000"/>
          </a:bodyPr>
          <a:lstStyle/>
          <a:p>
            <a:pPr algn="just"/>
            <a:r>
              <a:rPr lang="en-US" sz="2800" dirty="0" smtClean="0">
                <a:latin typeface="Arial Narrow" pitchFamily="34" charset="0"/>
                <a:ea typeface="Majalla UI"/>
                <a:cs typeface="Majalla UI"/>
              </a:rPr>
              <a:t>Q fever is </a:t>
            </a:r>
            <a:r>
              <a:rPr lang="en-US" sz="2800" dirty="0" err="1" smtClean="0">
                <a:latin typeface="Arial Narrow" pitchFamily="34" charset="0"/>
                <a:ea typeface="Majalla UI"/>
                <a:cs typeface="Majalla UI"/>
              </a:rPr>
              <a:t>zoonotic</a:t>
            </a:r>
            <a:r>
              <a:rPr lang="en-US" sz="2800" dirty="0" smtClean="0">
                <a:latin typeface="Arial Narrow" pitchFamily="34" charset="0"/>
                <a:ea typeface="Majalla UI"/>
                <a:cs typeface="Majalla UI"/>
              </a:rPr>
              <a:t> and occupational disease</a:t>
            </a:r>
            <a:endParaRPr lang="en-US" sz="2800" b="1" dirty="0" smtClean="0">
              <a:latin typeface="Arial Narrow" pitchFamily="34" charset="0"/>
              <a:ea typeface="Majalla UI"/>
              <a:cs typeface="Majalla UI"/>
            </a:endParaRPr>
          </a:p>
          <a:p>
            <a:pPr algn="just"/>
            <a:r>
              <a:rPr lang="en-US" sz="2800" b="1" dirty="0" smtClean="0">
                <a:latin typeface="Arial Narrow" pitchFamily="34" charset="0"/>
                <a:ea typeface="Majalla UI"/>
                <a:cs typeface="Majalla UI"/>
              </a:rPr>
              <a:t>Reservoir:</a:t>
            </a:r>
            <a:r>
              <a:rPr lang="en-US" sz="2800" dirty="0" smtClean="0">
                <a:latin typeface="Arial Narrow" pitchFamily="34" charset="0"/>
                <a:ea typeface="Majalla UI"/>
                <a:cs typeface="Majalla UI"/>
              </a:rPr>
              <a:t> Cattle, sheep and goats</a:t>
            </a:r>
            <a:endParaRPr lang="en-US" sz="2800" b="1" dirty="0" smtClean="0">
              <a:latin typeface="Arial Narrow" pitchFamily="34" charset="0"/>
              <a:ea typeface="Majalla UI"/>
              <a:cs typeface="Majalla UI"/>
            </a:endParaRPr>
          </a:p>
          <a:p>
            <a:pPr algn="just"/>
            <a:r>
              <a:rPr lang="en-US" sz="2800" b="1" u="sng" dirty="0" smtClean="0">
                <a:solidFill>
                  <a:srgbClr val="7030A0"/>
                </a:solidFill>
                <a:latin typeface="Arial Narrow" pitchFamily="34" charset="0"/>
              </a:rPr>
              <a:t>Non-arthropod vector transmission due to</a:t>
            </a:r>
          </a:p>
          <a:p>
            <a:pPr algn="just"/>
            <a:r>
              <a:rPr lang="en-US" sz="2800" i="1" dirty="0" err="1" smtClean="0">
                <a:latin typeface="Arial Narrow" pitchFamily="34" charset="0"/>
              </a:rPr>
              <a:t>Coxiella</a:t>
            </a:r>
            <a:r>
              <a:rPr lang="en-US" sz="2800" i="1" dirty="0" smtClean="0">
                <a:latin typeface="Arial Narrow" pitchFamily="34" charset="0"/>
              </a:rPr>
              <a:t> </a:t>
            </a:r>
            <a:r>
              <a:rPr lang="en-US" sz="2800" i="1" dirty="0" err="1" smtClean="0">
                <a:latin typeface="Arial Narrow" pitchFamily="34" charset="0"/>
              </a:rPr>
              <a:t>burnetii</a:t>
            </a:r>
            <a:r>
              <a:rPr lang="en-US" sz="2800" dirty="0" smtClean="0">
                <a:latin typeface="Arial Narrow" pitchFamily="34" charset="0"/>
              </a:rPr>
              <a:t> grows in Ticks and Cattle</a:t>
            </a:r>
          </a:p>
          <a:p>
            <a:pPr algn="just"/>
            <a:r>
              <a:rPr lang="en-US" sz="2800" dirty="0" smtClean="0">
                <a:latin typeface="Arial Narrow" pitchFamily="34" charset="0"/>
              </a:rPr>
              <a:t>The spores remain viable in;</a:t>
            </a:r>
          </a:p>
          <a:p>
            <a:pPr lvl="1" algn="just"/>
            <a:r>
              <a:rPr lang="en-US" dirty="0" smtClean="0">
                <a:latin typeface="Arial Narrow" pitchFamily="34" charset="0"/>
              </a:rPr>
              <a:t>Dried tick feces deposited in cattle hide and </a:t>
            </a:r>
          </a:p>
          <a:p>
            <a:pPr lvl="1" algn="just"/>
            <a:r>
              <a:rPr lang="en-US" dirty="0" smtClean="0">
                <a:latin typeface="Arial Narrow" pitchFamily="34" charset="0"/>
              </a:rPr>
              <a:t>Dried cow placentas following the birthing</a:t>
            </a:r>
          </a:p>
          <a:p>
            <a:pPr algn="just"/>
            <a:r>
              <a:rPr lang="en-US" sz="2800" dirty="0" smtClean="0">
                <a:latin typeface="Arial Narrow" pitchFamily="34" charset="0"/>
              </a:rPr>
              <a:t>So Pneumonia occurred via inhalation of Spores via</a:t>
            </a:r>
          </a:p>
          <a:p>
            <a:pPr lvl="1" algn="just"/>
            <a:r>
              <a:rPr lang="en-US" dirty="0" smtClean="0">
                <a:latin typeface="Arial Narrow" pitchFamily="34" charset="0"/>
                <a:ea typeface="Majalla UI"/>
                <a:cs typeface="Majalla UI"/>
              </a:rPr>
              <a:t>Airborne transmission of spore from hide or dried placenta or </a:t>
            </a:r>
          </a:p>
          <a:p>
            <a:pPr lvl="1" algn="just"/>
            <a:r>
              <a:rPr lang="en-US" dirty="0" smtClean="0">
                <a:latin typeface="Arial Narrow" pitchFamily="34" charset="0"/>
                <a:ea typeface="Majalla UI"/>
                <a:cs typeface="Majalla UI"/>
              </a:rPr>
              <a:t>Via consumption of spore contaminated unpasteurized milk</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14</a:t>
            </a:fld>
            <a:endParaRPr lang="ar-SA" altLang="en-US"/>
          </a:p>
        </p:txBody>
      </p:sp>
      <p:pic>
        <p:nvPicPr>
          <p:cNvPr id="6" name="Picture 5" descr="http://upload.wikimedia.org/wikipedia/commons/8/86/Rickettsia_rickettsii.jpg"/>
          <p:cNvPicPr/>
          <p:nvPr/>
        </p:nvPicPr>
        <p:blipFill>
          <a:blip r:embed="rId2"/>
          <a:srcRect/>
          <a:stretch>
            <a:fillRect/>
          </a:stretch>
        </p:blipFill>
        <p:spPr bwMode="auto">
          <a:xfrm>
            <a:off x="6571034" y="381000"/>
            <a:ext cx="2157410" cy="1782762"/>
          </a:xfrm>
          <a:prstGeom prst="rect">
            <a:avLst/>
          </a:prstGeom>
          <a:noFill/>
          <a:ln w="9525">
            <a:noFill/>
            <a:miter lim="800000"/>
            <a:headEnd/>
            <a:tailEnd/>
          </a:ln>
        </p:spPr>
      </p:pic>
    </p:spTree>
    <p:extLst>
      <p:ext uri="{BB962C8B-B14F-4D97-AF65-F5344CB8AC3E}">
        <p14:creationId xmlns:p14="http://schemas.microsoft.com/office/powerpoint/2010/main" val="3934662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715963"/>
          </a:xfrm>
        </p:spPr>
        <p:txBody>
          <a:bodyPr>
            <a:noAutofit/>
          </a:bodyPr>
          <a:lstStyle/>
          <a:p>
            <a:pPr fontAlgn="auto">
              <a:spcAft>
                <a:spcPts val="0"/>
              </a:spcAft>
              <a:defRPr/>
            </a:pPr>
            <a:r>
              <a:rPr lang="en-US" sz="5400" b="1" dirty="0" smtClean="0">
                <a:solidFill>
                  <a:srgbClr val="002060"/>
                </a:solidFill>
                <a:latin typeface="Arial Narrow" pitchFamily="34" charset="0"/>
              </a:rPr>
              <a:t> Laboratory diagnosis</a:t>
            </a:r>
          </a:p>
        </p:txBody>
      </p:sp>
      <p:sp>
        <p:nvSpPr>
          <p:cNvPr id="21507" name="Rectangle 3"/>
          <p:cNvSpPr>
            <a:spLocks noGrp="1" noChangeArrowheads="1"/>
          </p:cNvSpPr>
          <p:nvPr>
            <p:ph type="body" sz="half" idx="1"/>
          </p:nvPr>
        </p:nvSpPr>
        <p:spPr>
          <a:xfrm>
            <a:off x="152400" y="914400"/>
            <a:ext cx="8839200" cy="3886200"/>
          </a:xfrm>
        </p:spPr>
        <p:txBody>
          <a:bodyPr>
            <a:normAutofit/>
          </a:bodyPr>
          <a:lstStyle/>
          <a:p>
            <a:pPr algn="just">
              <a:lnSpc>
                <a:spcPts val="2800"/>
              </a:lnSpc>
              <a:defRPr/>
            </a:pPr>
            <a:r>
              <a:rPr lang="en-US" sz="2800" b="1" dirty="0" smtClean="0">
                <a:solidFill>
                  <a:srgbClr val="7030A0"/>
                </a:solidFill>
                <a:latin typeface="Arial Narrow" pitchFamily="34" charset="0"/>
                <a:cs typeface="Majalla UI"/>
              </a:rPr>
              <a:t>Specimen: Blood and/or autopsy (Tissue)</a:t>
            </a:r>
          </a:p>
          <a:p>
            <a:pPr algn="just">
              <a:lnSpc>
                <a:spcPts val="2800"/>
              </a:lnSpc>
              <a:defRPr/>
            </a:pPr>
            <a:r>
              <a:rPr lang="en-US" sz="2800" b="1" dirty="0" smtClean="0">
                <a:solidFill>
                  <a:srgbClr val="7030A0"/>
                </a:solidFill>
                <a:latin typeface="Arial Narrow" pitchFamily="34" charset="0"/>
                <a:cs typeface="Majalla UI"/>
              </a:rPr>
              <a:t>Staining</a:t>
            </a:r>
          </a:p>
          <a:p>
            <a:pPr algn="just">
              <a:lnSpc>
                <a:spcPts val="2800"/>
              </a:lnSpc>
              <a:defRPr/>
            </a:pPr>
            <a:r>
              <a:rPr lang="en-US" sz="2800" dirty="0" smtClean="0">
                <a:latin typeface="Arial Narrow" pitchFamily="34" charset="0"/>
                <a:cs typeface="Majalla UI"/>
              </a:rPr>
              <a:t>Gram stain: gram negative </a:t>
            </a:r>
            <a:r>
              <a:rPr lang="en-US" sz="2800" dirty="0" err="1" smtClean="0">
                <a:latin typeface="Arial Narrow" pitchFamily="34" charset="0"/>
                <a:cs typeface="Majalla UI"/>
              </a:rPr>
              <a:t>coocobacilli</a:t>
            </a:r>
            <a:r>
              <a:rPr lang="en-US" sz="2800" dirty="0" smtClean="0">
                <a:latin typeface="Arial Narrow" pitchFamily="34" charset="0"/>
                <a:cs typeface="Majalla UI"/>
              </a:rPr>
              <a:t> (poorly stain)</a:t>
            </a:r>
          </a:p>
          <a:p>
            <a:pPr algn="just">
              <a:lnSpc>
                <a:spcPts val="2800"/>
              </a:lnSpc>
              <a:defRPr/>
            </a:pPr>
            <a:r>
              <a:rPr lang="en-US" sz="2800" dirty="0" err="1" smtClean="0">
                <a:latin typeface="Arial Narrow" pitchFamily="34" charset="0"/>
                <a:cs typeface="Majalla UI"/>
              </a:rPr>
              <a:t>Giemsa</a:t>
            </a:r>
            <a:r>
              <a:rPr lang="en-US" sz="2800" dirty="0" smtClean="0">
                <a:latin typeface="Arial Narrow" pitchFamily="34" charset="0"/>
                <a:cs typeface="Majalla UI"/>
              </a:rPr>
              <a:t> stain: purple</a:t>
            </a:r>
          </a:p>
          <a:p>
            <a:pPr algn="just">
              <a:lnSpc>
                <a:spcPts val="2800"/>
              </a:lnSpc>
              <a:defRPr/>
            </a:pPr>
            <a:r>
              <a:rPr lang="en-US" sz="2800" b="1" dirty="0" smtClean="0">
                <a:solidFill>
                  <a:srgbClr val="7030A0"/>
                </a:solidFill>
                <a:latin typeface="Arial Narrow" pitchFamily="34" charset="0"/>
                <a:cs typeface="Majalla UI"/>
              </a:rPr>
              <a:t>Isolation: difficult and dangerous</a:t>
            </a:r>
          </a:p>
          <a:p>
            <a:pPr lvl="1" algn="just">
              <a:lnSpc>
                <a:spcPts val="2800"/>
              </a:lnSpc>
              <a:defRPr/>
            </a:pPr>
            <a:r>
              <a:rPr lang="en-US" altLang="zh-CN" sz="2400" dirty="0">
                <a:latin typeface="Arial Narrow" pitchFamily="34" charset="0"/>
                <a:ea typeface="华文中宋"/>
                <a:cs typeface="华文中宋"/>
              </a:rPr>
              <a:t>The organism can be inoculated into </a:t>
            </a:r>
            <a:r>
              <a:rPr lang="en-US" altLang="zh-CN" sz="2400" dirty="0">
                <a:solidFill>
                  <a:schemeClr val="tx2"/>
                </a:solidFill>
                <a:latin typeface="Arial Narrow" pitchFamily="34" charset="0"/>
                <a:ea typeface="华文中宋"/>
                <a:cs typeface="华文中宋"/>
              </a:rPr>
              <a:t>tissue culture</a:t>
            </a:r>
            <a:r>
              <a:rPr lang="en-US" altLang="zh-CN" sz="2400" dirty="0">
                <a:latin typeface="Arial Narrow" pitchFamily="34" charset="0"/>
                <a:ea typeface="华文中宋"/>
                <a:cs typeface="华文中宋"/>
              </a:rPr>
              <a:t> and grown over 4-7 days but this is very hazardous to </a:t>
            </a:r>
            <a:r>
              <a:rPr lang="en-US" altLang="zh-CN" sz="2400" dirty="0" smtClean="0">
                <a:latin typeface="Arial Narrow" pitchFamily="34" charset="0"/>
                <a:ea typeface="华文中宋"/>
                <a:cs typeface="华文中宋"/>
              </a:rPr>
              <a:t>personnel</a:t>
            </a:r>
            <a:endParaRPr lang="en-US" sz="2400" b="1" dirty="0" smtClean="0">
              <a:solidFill>
                <a:srgbClr val="7030A0"/>
              </a:solidFill>
              <a:latin typeface="Arial Narrow" pitchFamily="34" charset="0"/>
              <a:cs typeface="Majalla UI"/>
            </a:endParaRPr>
          </a:p>
          <a:p>
            <a:pPr algn="just">
              <a:lnSpc>
                <a:spcPts val="2800"/>
              </a:lnSpc>
              <a:defRPr/>
            </a:pPr>
            <a:r>
              <a:rPr lang="en-US" sz="2800" b="1" dirty="0" err="1" smtClean="0">
                <a:solidFill>
                  <a:srgbClr val="7030A0"/>
                </a:solidFill>
                <a:latin typeface="Arial Narrow" pitchFamily="34" charset="0"/>
                <a:cs typeface="Majalla UI"/>
              </a:rPr>
              <a:t>Serodiagnosis</a:t>
            </a:r>
            <a:endParaRPr lang="en-US" sz="2800" b="1" dirty="0" smtClean="0">
              <a:solidFill>
                <a:srgbClr val="7030A0"/>
              </a:solidFill>
              <a:latin typeface="Arial Narrow" pitchFamily="34" charset="0"/>
              <a:cs typeface="Majalla UI"/>
            </a:endParaRPr>
          </a:p>
          <a:p>
            <a:pPr marL="514350" indent="-514350" algn="just">
              <a:lnSpc>
                <a:spcPts val="2800"/>
              </a:lnSpc>
              <a:buFont typeface="+mj-lt"/>
              <a:buAutoNum type="arabicPeriod"/>
              <a:defRPr/>
            </a:pPr>
            <a:r>
              <a:rPr lang="en-US" sz="2800" b="1" dirty="0" smtClean="0">
                <a:solidFill>
                  <a:srgbClr val="7030A0"/>
                </a:solidFill>
                <a:latin typeface="Arial Narrow" pitchFamily="34" charset="0"/>
                <a:cs typeface="Majalla UI"/>
              </a:rPr>
              <a:t>Complement Fixation test (CFT)</a:t>
            </a:r>
          </a:p>
        </p:txBody>
      </p:sp>
      <p:sp>
        <p:nvSpPr>
          <p:cNvPr id="2" name="TextBox 1"/>
          <p:cNvSpPr txBox="1"/>
          <p:nvPr/>
        </p:nvSpPr>
        <p:spPr>
          <a:xfrm>
            <a:off x="304800" y="5105400"/>
            <a:ext cx="1219200" cy="461963"/>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sz="2400" b="1" dirty="0">
                <a:latin typeface="Arial Narrow" pitchFamily="34" charset="0"/>
              </a:rPr>
              <a:t>Ag + </a:t>
            </a:r>
            <a:r>
              <a:rPr lang="en-US" sz="2400" b="1" dirty="0" err="1">
                <a:latin typeface="Arial Narrow" pitchFamily="34" charset="0"/>
              </a:rPr>
              <a:t>Ab</a:t>
            </a:r>
            <a:endParaRPr lang="en-US" sz="2400" b="1" dirty="0">
              <a:latin typeface="Arial Narrow" pitchFamily="34" charset="0"/>
            </a:endParaRPr>
          </a:p>
        </p:txBody>
      </p:sp>
      <p:sp>
        <p:nvSpPr>
          <p:cNvPr id="3" name="Right Arrow 2"/>
          <p:cNvSpPr/>
          <p:nvPr/>
        </p:nvSpPr>
        <p:spPr>
          <a:xfrm>
            <a:off x="1676400" y="5226050"/>
            <a:ext cx="762000" cy="336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extBox 5"/>
          <p:cNvSpPr txBox="1"/>
          <p:nvPr/>
        </p:nvSpPr>
        <p:spPr>
          <a:xfrm>
            <a:off x="2514600" y="5100638"/>
            <a:ext cx="1066800" cy="46196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n-US" sz="2400" b="1" dirty="0">
                <a:latin typeface="Arial Narrow" pitchFamily="34" charset="0"/>
              </a:rPr>
              <a:t>Ag-</a:t>
            </a:r>
            <a:r>
              <a:rPr lang="en-US" sz="2400" b="1" dirty="0" err="1">
                <a:latin typeface="Arial Narrow" pitchFamily="34" charset="0"/>
              </a:rPr>
              <a:t>Ab</a:t>
            </a:r>
            <a:endParaRPr lang="en-US" sz="2400" b="1" dirty="0">
              <a:latin typeface="Arial Narrow" pitchFamily="34" charset="0"/>
            </a:endParaRPr>
          </a:p>
        </p:txBody>
      </p:sp>
      <p:sp>
        <p:nvSpPr>
          <p:cNvPr id="7" name="Right Arrow 6"/>
          <p:cNvSpPr/>
          <p:nvPr/>
        </p:nvSpPr>
        <p:spPr>
          <a:xfrm>
            <a:off x="3733800" y="5226050"/>
            <a:ext cx="1524000" cy="336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extBox 3"/>
          <p:cNvSpPr txBox="1"/>
          <p:nvPr/>
        </p:nvSpPr>
        <p:spPr>
          <a:xfrm>
            <a:off x="3763963" y="4811713"/>
            <a:ext cx="1417637" cy="36988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lang="en-US" b="1" dirty="0"/>
              <a:t>Complement</a:t>
            </a:r>
          </a:p>
        </p:txBody>
      </p:sp>
      <p:sp>
        <p:nvSpPr>
          <p:cNvPr id="5" name="TextBox 4"/>
          <p:cNvSpPr txBox="1"/>
          <p:nvPr/>
        </p:nvSpPr>
        <p:spPr>
          <a:xfrm>
            <a:off x="5413375" y="5192713"/>
            <a:ext cx="766763" cy="369887"/>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en-US" b="1" dirty="0"/>
              <a:t>Ag-</a:t>
            </a:r>
            <a:r>
              <a:rPr lang="en-US" b="1" dirty="0" err="1"/>
              <a:t>Ab</a:t>
            </a:r>
            <a:endParaRPr lang="en-US" b="1" dirty="0"/>
          </a:p>
        </p:txBody>
      </p:sp>
      <p:cxnSp>
        <p:nvCxnSpPr>
          <p:cNvPr id="9" name="Straight Connector 8"/>
          <p:cNvCxnSpPr/>
          <p:nvPr/>
        </p:nvCxnSpPr>
        <p:spPr>
          <a:xfrm flipV="1">
            <a:off x="6165850" y="4887913"/>
            <a:ext cx="61913" cy="293687"/>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562600" y="4506913"/>
            <a:ext cx="1417638" cy="369887"/>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en-US" b="1" dirty="0"/>
              <a:t>Complement</a:t>
            </a:r>
          </a:p>
        </p:txBody>
      </p:sp>
      <p:sp>
        <p:nvSpPr>
          <p:cNvPr id="11" name="TextBox 10"/>
          <p:cNvSpPr txBox="1"/>
          <p:nvPr/>
        </p:nvSpPr>
        <p:spPr>
          <a:xfrm>
            <a:off x="6354763" y="5602288"/>
            <a:ext cx="1722437" cy="646112"/>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a:defRPr/>
            </a:pPr>
            <a:r>
              <a:rPr lang="en-US" dirty="0"/>
              <a:t>Indicator system</a:t>
            </a:r>
          </a:p>
          <a:p>
            <a:pPr>
              <a:defRPr/>
            </a:pPr>
            <a:r>
              <a:rPr lang="en-US" dirty="0"/>
              <a:t>RBCs-anti-RBCs</a:t>
            </a:r>
          </a:p>
        </p:txBody>
      </p:sp>
      <p:sp>
        <p:nvSpPr>
          <p:cNvPr id="13" name="TextBox 12"/>
          <p:cNvSpPr txBox="1"/>
          <p:nvPr/>
        </p:nvSpPr>
        <p:spPr>
          <a:xfrm>
            <a:off x="8153400" y="5105400"/>
            <a:ext cx="915988" cy="36988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en-US" b="1" dirty="0"/>
              <a:t>No </a:t>
            </a:r>
            <a:r>
              <a:rPr lang="en-US" b="1" dirty="0" err="1"/>
              <a:t>lysis</a:t>
            </a:r>
            <a:endParaRPr lang="en-US" b="1" dirty="0"/>
          </a:p>
        </p:txBody>
      </p:sp>
      <p:sp>
        <p:nvSpPr>
          <p:cNvPr id="16" name="Right Arrow 15"/>
          <p:cNvSpPr/>
          <p:nvPr/>
        </p:nvSpPr>
        <p:spPr>
          <a:xfrm>
            <a:off x="6270625" y="5151438"/>
            <a:ext cx="1806575" cy="4079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095" name="TextBox 16"/>
          <p:cNvSpPr txBox="1">
            <a:spLocks noChangeArrowheads="1"/>
          </p:cNvSpPr>
          <p:nvPr/>
        </p:nvSpPr>
        <p:spPr bwMode="auto">
          <a:xfrm>
            <a:off x="317500" y="5638800"/>
            <a:ext cx="2587625" cy="369888"/>
          </a:xfrm>
          <a:prstGeom prst="rect">
            <a:avLst/>
          </a:prstGeom>
          <a:noFill/>
          <a:ln w="9525">
            <a:noFill/>
            <a:miter lim="800000"/>
            <a:headEnd/>
            <a:tailEnd/>
          </a:ln>
        </p:spPr>
        <p:txBody>
          <a:bodyPr wrap="none">
            <a:spAutoFit/>
          </a:bodyPr>
          <a:lstStyle/>
          <a:p>
            <a:r>
              <a:rPr lang="en-US" b="1"/>
              <a:t>If the complement is free</a:t>
            </a:r>
          </a:p>
        </p:txBody>
      </p:sp>
      <p:sp>
        <p:nvSpPr>
          <p:cNvPr id="20" name="TextBox 19"/>
          <p:cNvSpPr txBox="1"/>
          <p:nvPr/>
        </p:nvSpPr>
        <p:spPr>
          <a:xfrm>
            <a:off x="609600" y="6096000"/>
            <a:ext cx="1066800" cy="461963"/>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n-US" sz="2400" b="1" dirty="0">
                <a:latin typeface="Arial Narrow" pitchFamily="34" charset="0"/>
              </a:rPr>
              <a:t>Ag-</a:t>
            </a:r>
            <a:r>
              <a:rPr lang="en-US" sz="2400" b="1" dirty="0" err="1">
                <a:latin typeface="Arial Narrow" pitchFamily="34" charset="0"/>
              </a:rPr>
              <a:t>Ab</a:t>
            </a:r>
            <a:endParaRPr lang="en-US" sz="2400" b="1" dirty="0">
              <a:latin typeface="Arial Narrow" pitchFamily="34" charset="0"/>
            </a:endParaRPr>
          </a:p>
        </p:txBody>
      </p:sp>
      <p:sp>
        <p:nvSpPr>
          <p:cNvPr id="18" name="Right Arrow 17"/>
          <p:cNvSpPr/>
          <p:nvPr/>
        </p:nvSpPr>
        <p:spPr>
          <a:xfrm>
            <a:off x="4419600" y="6096000"/>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TextBox 21"/>
          <p:cNvSpPr txBox="1"/>
          <p:nvPr/>
        </p:nvSpPr>
        <p:spPr>
          <a:xfrm>
            <a:off x="5486400" y="6172200"/>
            <a:ext cx="619125" cy="36988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en-US" b="1" dirty="0" err="1"/>
              <a:t>Lysis</a:t>
            </a:r>
            <a:endParaRPr lang="en-US" b="1" dirty="0"/>
          </a:p>
        </p:txBody>
      </p:sp>
      <p:sp>
        <p:nvSpPr>
          <p:cNvPr id="23" name="TextBox 22"/>
          <p:cNvSpPr txBox="1"/>
          <p:nvPr/>
        </p:nvSpPr>
        <p:spPr>
          <a:xfrm>
            <a:off x="2590800" y="6019800"/>
            <a:ext cx="1722438" cy="646113"/>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a:defRPr/>
            </a:pPr>
            <a:r>
              <a:rPr lang="en-US" dirty="0"/>
              <a:t>Indicator system</a:t>
            </a:r>
          </a:p>
          <a:p>
            <a:pPr>
              <a:defRPr/>
            </a:pPr>
            <a:r>
              <a:rPr lang="en-US" dirty="0"/>
              <a:t>RBCs-anti-RBCs</a:t>
            </a:r>
          </a:p>
        </p:txBody>
      </p:sp>
      <p:sp>
        <p:nvSpPr>
          <p:cNvPr id="430100" name="TextBox 18"/>
          <p:cNvSpPr txBox="1">
            <a:spLocks noChangeArrowheads="1"/>
          </p:cNvSpPr>
          <p:nvPr/>
        </p:nvSpPr>
        <p:spPr bwMode="auto">
          <a:xfrm>
            <a:off x="2057400" y="6172200"/>
            <a:ext cx="363538" cy="523875"/>
          </a:xfrm>
          <a:prstGeom prst="rect">
            <a:avLst/>
          </a:prstGeom>
          <a:noFill/>
          <a:ln w="9525">
            <a:noFill/>
            <a:miter lim="800000"/>
            <a:headEnd/>
            <a:tailEnd/>
          </a:ln>
        </p:spPr>
        <p:txBody>
          <a:bodyPr wrap="none">
            <a:spAutoFit/>
          </a:bodyPr>
          <a:lstStyle/>
          <a:p>
            <a:r>
              <a:rPr lang="en-US" sz="2800" b="1"/>
              <a:t>+</a:t>
            </a:r>
          </a:p>
        </p:txBody>
      </p:sp>
      <p:sp>
        <p:nvSpPr>
          <p:cNvPr id="10" name="Footer Placeholder 9"/>
          <p:cNvSpPr>
            <a:spLocks noGrp="1"/>
          </p:cNvSpPr>
          <p:nvPr>
            <p:ph type="ftr" sz="quarter" idx="11"/>
          </p:nvPr>
        </p:nvSpPr>
        <p:spPr/>
        <p:txBody>
          <a:bodyPr/>
          <a:lstStyle/>
          <a:p>
            <a:pPr>
              <a:defRPr/>
            </a:pPr>
            <a:endParaRPr lang="en-US"/>
          </a:p>
        </p:txBody>
      </p:sp>
      <p:sp>
        <p:nvSpPr>
          <p:cNvPr id="14" name="Slide Number Placeholder 13"/>
          <p:cNvSpPr>
            <a:spLocks noGrp="1"/>
          </p:cNvSpPr>
          <p:nvPr>
            <p:ph type="sldNum" sz="quarter" idx="12"/>
          </p:nvPr>
        </p:nvSpPr>
        <p:spPr/>
        <p:txBody>
          <a:bodyPr/>
          <a:lstStyle/>
          <a:p>
            <a:pPr>
              <a:defRPr/>
            </a:pPr>
            <a:fld id="{360DF716-05A2-41C6-B6D5-6E0040C14EE4}" type="slidenum">
              <a:rPr lang="ar-SA" smtClean="0"/>
              <a:pPr>
                <a:defRPr/>
              </a:pPr>
              <a:t>15</a:t>
            </a:fld>
            <a:endParaRPr lang="en-GB"/>
          </a:p>
        </p:txBody>
      </p:sp>
    </p:spTree>
    <p:extLst>
      <p:ext uri="{BB962C8B-B14F-4D97-AF65-F5344CB8AC3E}">
        <p14:creationId xmlns:p14="http://schemas.microsoft.com/office/powerpoint/2010/main" val="3162456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715963"/>
          </a:xfrm>
        </p:spPr>
        <p:txBody>
          <a:bodyPr>
            <a:noAutofit/>
          </a:bodyPr>
          <a:lstStyle/>
          <a:p>
            <a:pPr fontAlgn="auto">
              <a:spcAft>
                <a:spcPts val="0"/>
              </a:spcAft>
              <a:defRPr/>
            </a:pPr>
            <a:r>
              <a:rPr lang="en-US" sz="5400" b="1" dirty="0" smtClean="0">
                <a:solidFill>
                  <a:srgbClr val="002060"/>
                </a:solidFill>
                <a:latin typeface="Arial Narrow" pitchFamily="34" charset="0"/>
              </a:rPr>
              <a:t> Laboratory diagnosis</a:t>
            </a:r>
          </a:p>
        </p:txBody>
      </p:sp>
      <p:sp>
        <p:nvSpPr>
          <p:cNvPr id="21507" name="Rectangle 3"/>
          <p:cNvSpPr>
            <a:spLocks noGrp="1" noChangeArrowheads="1"/>
          </p:cNvSpPr>
          <p:nvPr>
            <p:ph type="body" sz="half" idx="1"/>
          </p:nvPr>
        </p:nvSpPr>
        <p:spPr>
          <a:xfrm>
            <a:off x="152400" y="914400"/>
            <a:ext cx="8839200" cy="5715000"/>
          </a:xfrm>
        </p:spPr>
        <p:txBody>
          <a:bodyPr>
            <a:normAutofit fontScale="77500" lnSpcReduction="20000"/>
          </a:bodyPr>
          <a:lstStyle/>
          <a:p>
            <a:pPr marL="514350" indent="-514350" algn="just">
              <a:lnSpc>
                <a:spcPts val="2800"/>
              </a:lnSpc>
              <a:buFont typeface="+mj-lt"/>
              <a:buAutoNum type="arabicPeriod" startAt="2"/>
              <a:defRPr/>
            </a:pPr>
            <a:r>
              <a:rPr lang="en-US" sz="2800" b="1" dirty="0" smtClean="0">
                <a:solidFill>
                  <a:srgbClr val="7030A0"/>
                </a:solidFill>
                <a:latin typeface="Arial Narrow" pitchFamily="34" charset="0"/>
                <a:cs typeface="Majalla UI"/>
              </a:rPr>
              <a:t>Indirect </a:t>
            </a:r>
            <a:r>
              <a:rPr lang="en-US" sz="2800" b="1" dirty="0" err="1" smtClean="0">
                <a:solidFill>
                  <a:srgbClr val="7030A0"/>
                </a:solidFill>
                <a:latin typeface="Arial Narrow" pitchFamily="34" charset="0"/>
                <a:cs typeface="Majalla UI"/>
              </a:rPr>
              <a:t>Immuno</a:t>
            </a:r>
            <a:r>
              <a:rPr lang="en-US" sz="2800" b="1" dirty="0" smtClean="0">
                <a:solidFill>
                  <a:srgbClr val="7030A0"/>
                </a:solidFill>
                <a:latin typeface="Arial Narrow" pitchFamily="34" charset="0"/>
                <a:cs typeface="Majalla UI"/>
              </a:rPr>
              <a:t>-fluorescence reaction (IIFR)</a:t>
            </a:r>
          </a:p>
          <a:p>
            <a:pPr algn="just">
              <a:lnSpc>
                <a:spcPts val="2800"/>
              </a:lnSpc>
              <a:defRPr/>
            </a:pPr>
            <a:r>
              <a:rPr lang="en-US" sz="2800" dirty="0" err="1" smtClean="0">
                <a:latin typeface="Arial Narrow" pitchFamily="34" charset="0"/>
                <a:cs typeface="Majalla UI"/>
              </a:rPr>
              <a:t>Rckettsial</a:t>
            </a:r>
            <a:r>
              <a:rPr lang="en-US" sz="2800" dirty="0" smtClean="0">
                <a:latin typeface="Arial Narrow" pitchFamily="34" charset="0"/>
                <a:cs typeface="Majalla UI"/>
              </a:rPr>
              <a:t> antigen + Patient’s </a:t>
            </a:r>
            <a:r>
              <a:rPr lang="en-US" sz="2800" dirty="0" err="1" smtClean="0">
                <a:latin typeface="Arial Narrow" pitchFamily="34" charset="0"/>
                <a:cs typeface="Majalla UI"/>
              </a:rPr>
              <a:t>serumn</a:t>
            </a:r>
            <a:r>
              <a:rPr lang="en-US" sz="2800" dirty="0" smtClean="0">
                <a:latin typeface="Arial Narrow" pitchFamily="34" charset="0"/>
                <a:cs typeface="Majalla UI"/>
              </a:rPr>
              <a:t>             Ag-</a:t>
            </a:r>
            <a:r>
              <a:rPr lang="en-US" sz="2800" dirty="0" err="1" smtClean="0">
                <a:latin typeface="Arial Narrow" pitchFamily="34" charset="0"/>
                <a:cs typeface="Majalla UI"/>
              </a:rPr>
              <a:t>Ab</a:t>
            </a:r>
            <a:r>
              <a:rPr lang="en-US" sz="2800" dirty="0" smtClean="0">
                <a:latin typeface="Arial Narrow" pitchFamily="34" charset="0"/>
                <a:cs typeface="Majalla UI"/>
              </a:rPr>
              <a:t> complex</a:t>
            </a:r>
          </a:p>
          <a:p>
            <a:pPr algn="just">
              <a:lnSpc>
                <a:spcPts val="2800"/>
              </a:lnSpc>
              <a:defRPr/>
            </a:pPr>
            <a:r>
              <a:rPr lang="en-US" sz="2800" dirty="0" smtClean="0">
                <a:latin typeface="Arial Narrow" pitchFamily="34" charset="0"/>
                <a:cs typeface="Majalla UI"/>
              </a:rPr>
              <a:t>Add anti-antibody (Fluorescence) </a:t>
            </a:r>
            <a:r>
              <a:rPr lang="en-US" sz="2800" dirty="0" err="1" smtClean="0">
                <a:latin typeface="Arial Narrow" pitchFamily="34" charset="0"/>
                <a:cs typeface="Majalla UI"/>
              </a:rPr>
              <a:t>Ab</a:t>
            </a:r>
            <a:r>
              <a:rPr lang="en-US" sz="2800" dirty="0" smtClean="0">
                <a:latin typeface="Arial Narrow" pitchFamily="34" charset="0"/>
                <a:cs typeface="Majalla UI"/>
              </a:rPr>
              <a:t>-F</a:t>
            </a:r>
            <a:endParaRPr lang="en-US" sz="2800" dirty="0">
              <a:latin typeface="Arial Narrow" pitchFamily="34" charset="0"/>
              <a:cs typeface="Majalla UI"/>
            </a:endParaRPr>
          </a:p>
          <a:p>
            <a:pPr algn="just">
              <a:lnSpc>
                <a:spcPts val="2800"/>
              </a:lnSpc>
              <a:defRPr/>
            </a:pPr>
            <a:r>
              <a:rPr lang="en-US" sz="2800" dirty="0" smtClean="0">
                <a:latin typeface="Arial Narrow" pitchFamily="34" charset="0"/>
                <a:cs typeface="Majalla UI"/>
              </a:rPr>
              <a:t>Result in Ag-</a:t>
            </a:r>
            <a:r>
              <a:rPr lang="en-US" sz="2800" dirty="0" err="1" smtClean="0">
                <a:latin typeface="Arial Narrow" pitchFamily="34" charset="0"/>
                <a:cs typeface="Majalla UI"/>
              </a:rPr>
              <a:t>Ab</a:t>
            </a:r>
            <a:r>
              <a:rPr lang="en-US" sz="2800" dirty="0" smtClean="0">
                <a:latin typeface="Arial Narrow" pitchFamily="34" charset="0"/>
                <a:cs typeface="Majalla UI"/>
              </a:rPr>
              <a:t>-</a:t>
            </a:r>
            <a:r>
              <a:rPr lang="en-US" sz="2800" dirty="0" err="1" smtClean="0">
                <a:latin typeface="Arial Narrow" pitchFamily="34" charset="0"/>
                <a:cs typeface="Majalla UI"/>
              </a:rPr>
              <a:t>Ab</a:t>
            </a:r>
            <a:r>
              <a:rPr lang="en-US" sz="2800" dirty="0" smtClean="0">
                <a:latin typeface="Arial Narrow" pitchFamily="34" charset="0"/>
                <a:cs typeface="Majalla UI"/>
              </a:rPr>
              <a:t>-F which detected under fluorescence microscope</a:t>
            </a:r>
          </a:p>
          <a:p>
            <a:pPr algn="just">
              <a:lnSpc>
                <a:spcPts val="2800"/>
              </a:lnSpc>
              <a:defRPr/>
            </a:pPr>
            <a:r>
              <a:rPr lang="en-US" altLang="zh-CN" sz="2800" dirty="0" smtClean="0">
                <a:latin typeface="Arial Narrow" pitchFamily="34" charset="0"/>
                <a:ea typeface="华文中宋"/>
                <a:cs typeface="华文中宋"/>
              </a:rPr>
              <a:t>The use of </a:t>
            </a:r>
            <a:r>
              <a:rPr lang="en-US" altLang="zh-CN" sz="2800" dirty="0" err="1" smtClean="0">
                <a:solidFill>
                  <a:schemeClr val="tx2"/>
                </a:solidFill>
                <a:latin typeface="Arial Narrow" pitchFamily="34" charset="0"/>
                <a:ea typeface="华文中宋"/>
                <a:cs typeface="华文中宋"/>
              </a:rPr>
              <a:t>immunofluorescent</a:t>
            </a:r>
            <a:r>
              <a:rPr lang="en-US" altLang="zh-CN" sz="2800" dirty="0" smtClean="0">
                <a:solidFill>
                  <a:schemeClr val="tx2"/>
                </a:solidFill>
                <a:latin typeface="Arial Narrow" pitchFamily="34" charset="0"/>
                <a:ea typeface="华文中宋"/>
                <a:cs typeface="华文中宋"/>
              </a:rPr>
              <a:t> antibodies</a:t>
            </a:r>
            <a:r>
              <a:rPr lang="en-US" altLang="zh-CN" sz="2800" dirty="0" smtClean="0">
                <a:latin typeface="Arial Narrow" pitchFamily="34" charset="0"/>
                <a:ea typeface="华文中宋"/>
                <a:cs typeface="华文中宋"/>
              </a:rPr>
              <a:t> to examine a biopsy can be diagnostic</a:t>
            </a:r>
            <a:endParaRPr lang="en-US" sz="2800" b="1" dirty="0" smtClean="0">
              <a:solidFill>
                <a:srgbClr val="7030A0"/>
              </a:solidFill>
              <a:latin typeface="Arial Narrow" pitchFamily="34" charset="0"/>
              <a:cs typeface="Majalla UI"/>
            </a:endParaRPr>
          </a:p>
          <a:p>
            <a:pPr marL="514350" indent="-514350" algn="just">
              <a:lnSpc>
                <a:spcPts val="2800"/>
              </a:lnSpc>
              <a:buFont typeface="+mj-lt"/>
              <a:buAutoNum type="arabicPeriod" startAt="3"/>
              <a:defRPr/>
            </a:pPr>
            <a:r>
              <a:rPr lang="en-US" sz="2800" b="1" dirty="0" smtClean="0">
                <a:solidFill>
                  <a:srgbClr val="7030A0"/>
                </a:solidFill>
                <a:latin typeface="Arial Narrow" pitchFamily="34" charset="0"/>
                <a:cs typeface="Majalla UI"/>
              </a:rPr>
              <a:t>Weil-</a:t>
            </a:r>
            <a:r>
              <a:rPr lang="en-US" sz="2800" b="1" dirty="0" err="1" smtClean="0">
                <a:solidFill>
                  <a:srgbClr val="7030A0"/>
                </a:solidFill>
                <a:latin typeface="Arial Narrow" pitchFamily="34" charset="0"/>
                <a:cs typeface="Majalla UI"/>
              </a:rPr>
              <a:t>Fleix</a:t>
            </a:r>
            <a:r>
              <a:rPr lang="en-US" sz="2800" b="1" dirty="0" smtClean="0">
                <a:solidFill>
                  <a:srgbClr val="7030A0"/>
                </a:solidFill>
                <a:latin typeface="Arial Narrow" pitchFamily="34" charset="0"/>
                <a:cs typeface="Majalla UI"/>
              </a:rPr>
              <a:t> Reaction</a:t>
            </a:r>
          </a:p>
          <a:p>
            <a:pPr algn="just">
              <a:lnSpc>
                <a:spcPts val="2800"/>
              </a:lnSpc>
              <a:defRPr/>
            </a:pPr>
            <a:r>
              <a:rPr lang="en-US" sz="2800" b="1" dirty="0" smtClean="0">
                <a:latin typeface="Arial Narrow" pitchFamily="34" charset="0"/>
                <a:cs typeface="Majalla UI"/>
              </a:rPr>
              <a:t>Some </a:t>
            </a:r>
            <a:r>
              <a:rPr lang="en-US" sz="2800" b="1" i="1" dirty="0" err="1" smtClean="0">
                <a:latin typeface="Arial Narrow" pitchFamily="34" charset="0"/>
                <a:cs typeface="Majalla UI"/>
              </a:rPr>
              <a:t>Rickettsia</a:t>
            </a:r>
            <a:r>
              <a:rPr lang="en-US" sz="2800" b="1" dirty="0" smtClean="0">
                <a:latin typeface="Arial Narrow" pitchFamily="34" charset="0"/>
                <a:cs typeface="Majalla UI"/>
              </a:rPr>
              <a:t> share antigenic characteristics with non-motile </a:t>
            </a:r>
            <a:r>
              <a:rPr lang="en-US" sz="2800" b="1" i="1" dirty="0" smtClean="0">
                <a:latin typeface="Arial Narrow" pitchFamily="34" charset="0"/>
                <a:cs typeface="Majalla UI"/>
              </a:rPr>
              <a:t>Proteus </a:t>
            </a:r>
            <a:r>
              <a:rPr lang="en-US" sz="2800" b="1" i="1" dirty="0" err="1" smtClean="0">
                <a:latin typeface="Arial Narrow" pitchFamily="34" charset="0"/>
                <a:cs typeface="Majalla UI"/>
              </a:rPr>
              <a:t>vulgaris</a:t>
            </a:r>
            <a:r>
              <a:rPr lang="en-US" sz="2800" b="1" dirty="0" smtClean="0">
                <a:latin typeface="Arial Narrow" pitchFamily="34" charset="0"/>
                <a:cs typeface="Majalla UI"/>
              </a:rPr>
              <a:t> strain</a:t>
            </a:r>
          </a:p>
          <a:p>
            <a:pPr algn="just">
              <a:lnSpc>
                <a:spcPts val="2800"/>
              </a:lnSpc>
              <a:defRPr/>
            </a:pPr>
            <a:r>
              <a:rPr lang="en-US" sz="2800" i="1" dirty="0" smtClean="0">
                <a:latin typeface="Arial Narrow" pitchFamily="34" charset="0"/>
                <a:cs typeface="Majalla UI"/>
              </a:rPr>
              <a:t>P. </a:t>
            </a:r>
            <a:r>
              <a:rPr lang="en-US" sz="2800" i="1" dirty="0" err="1" smtClean="0">
                <a:latin typeface="Arial Narrow" pitchFamily="34" charset="0"/>
                <a:cs typeface="Majalla UI"/>
              </a:rPr>
              <a:t>vulgaris</a:t>
            </a:r>
            <a:r>
              <a:rPr lang="en-US" sz="2800" dirty="0" smtClean="0">
                <a:latin typeface="Arial Narrow" pitchFamily="34" charset="0"/>
                <a:cs typeface="Majalla UI"/>
              </a:rPr>
              <a:t> strains that share these common antigens are designated OX-2, OX-19, OX-K</a:t>
            </a:r>
          </a:p>
          <a:p>
            <a:pPr algn="just">
              <a:lnSpc>
                <a:spcPts val="2800"/>
              </a:lnSpc>
              <a:defRPr/>
            </a:pPr>
            <a:r>
              <a:rPr lang="en-US" sz="2800" dirty="0" smtClean="0">
                <a:latin typeface="Arial Narrow" pitchFamily="34" charset="0"/>
                <a:cs typeface="Majalla UI"/>
              </a:rPr>
              <a:t>This is done by mixing patient’s serum (Antibody) and </a:t>
            </a:r>
            <a:r>
              <a:rPr lang="en-US" sz="2800" i="1" dirty="0" smtClean="0">
                <a:latin typeface="Arial Narrow" pitchFamily="34" charset="0"/>
                <a:cs typeface="Majalla UI"/>
              </a:rPr>
              <a:t>P. vulgaris</a:t>
            </a:r>
            <a:r>
              <a:rPr lang="en-US" sz="2800" dirty="0" smtClean="0">
                <a:latin typeface="Arial Narrow" pitchFamily="34" charset="0"/>
                <a:cs typeface="Majalla UI"/>
              </a:rPr>
              <a:t> strains (Antigen)</a:t>
            </a:r>
          </a:p>
          <a:p>
            <a:pPr algn="just">
              <a:lnSpc>
                <a:spcPts val="2800"/>
              </a:lnSpc>
              <a:defRPr/>
            </a:pPr>
            <a:r>
              <a:rPr lang="en-US" sz="2800" dirty="0" smtClean="0">
                <a:latin typeface="Arial Narrow" pitchFamily="34" charset="0"/>
                <a:cs typeface="Majalla UI"/>
              </a:rPr>
              <a:t>Agglutination means positive test</a:t>
            </a:r>
          </a:p>
          <a:p>
            <a:pPr algn="just">
              <a:lnSpc>
                <a:spcPts val="2800"/>
              </a:lnSpc>
              <a:defRPr/>
            </a:pPr>
            <a:r>
              <a:rPr lang="en-US" sz="2800" dirty="0" smtClean="0">
                <a:latin typeface="Arial Narrow" pitchFamily="34" charset="0"/>
                <a:cs typeface="Majalla UI"/>
              </a:rPr>
              <a:t>Results are shown in the Table</a:t>
            </a:r>
          </a:p>
        </p:txBody>
      </p:sp>
      <p:sp>
        <p:nvSpPr>
          <p:cNvPr id="2" name="Right Arrow 1"/>
          <p:cNvSpPr/>
          <p:nvPr/>
        </p:nvSpPr>
        <p:spPr>
          <a:xfrm>
            <a:off x="4495800" y="1447800"/>
            <a:ext cx="609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360DF716-05A2-41C6-B6D5-6E0040C14EE4}" type="slidenum">
              <a:rPr lang="ar-SA" smtClean="0"/>
              <a:pPr>
                <a:defRPr/>
              </a:pPr>
              <a:t>16</a:t>
            </a:fld>
            <a:endParaRPr lang="en-GB"/>
          </a:p>
        </p:txBody>
      </p:sp>
    </p:spTree>
    <p:extLst>
      <p:ext uri="{BB962C8B-B14F-4D97-AF65-F5344CB8AC3E}">
        <p14:creationId xmlns:p14="http://schemas.microsoft.com/office/powerpoint/2010/main" val="3065637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Title 1"/>
          <p:cNvSpPr>
            <a:spLocks noGrp="1"/>
          </p:cNvSpPr>
          <p:nvPr>
            <p:ph type="title"/>
          </p:nvPr>
        </p:nvSpPr>
        <p:spPr>
          <a:xfrm>
            <a:off x="457200" y="228600"/>
            <a:ext cx="8229600" cy="762000"/>
          </a:xfrm>
        </p:spPr>
        <p:txBody>
          <a:bodyPr/>
          <a:lstStyle/>
          <a:p>
            <a:r>
              <a:rPr lang="en-US" b="1" dirty="0" smtClean="0">
                <a:solidFill>
                  <a:srgbClr val="002060"/>
                </a:solidFill>
                <a:latin typeface="Arial Narrow" pitchFamily="34" charset="0"/>
                <a:ea typeface="Majalla UI"/>
                <a:cs typeface="Majalla UI"/>
              </a:rPr>
              <a:t>Weil-</a:t>
            </a:r>
            <a:r>
              <a:rPr lang="en-US" b="1" dirty="0" err="1" smtClean="0">
                <a:solidFill>
                  <a:srgbClr val="002060"/>
                </a:solidFill>
                <a:latin typeface="Arial Narrow" pitchFamily="34" charset="0"/>
                <a:ea typeface="Majalla UI"/>
                <a:cs typeface="Majalla UI"/>
              </a:rPr>
              <a:t>Fleix</a:t>
            </a:r>
            <a:r>
              <a:rPr lang="en-US" b="1" dirty="0" smtClean="0">
                <a:solidFill>
                  <a:srgbClr val="002060"/>
                </a:solidFill>
                <a:latin typeface="Arial Narrow" pitchFamily="34" charset="0"/>
                <a:ea typeface="Majalla UI"/>
                <a:cs typeface="Majalla UI"/>
              </a:rPr>
              <a:t> Reaction</a:t>
            </a:r>
          </a:p>
        </p:txBody>
      </p:sp>
      <p:graphicFrame>
        <p:nvGraphicFramePr>
          <p:cNvPr id="5" name="Group 102"/>
          <p:cNvGraphicFramePr>
            <a:graphicFrameLocks noGrp="1"/>
          </p:cNvGraphicFramePr>
          <p:nvPr>
            <p:ph sz="half" idx="2"/>
          </p:nvPr>
        </p:nvGraphicFramePr>
        <p:xfrm>
          <a:off x="381000" y="1295400"/>
          <a:ext cx="8458200" cy="4800600"/>
        </p:xfrm>
        <a:graphic>
          <a:graphicData uri="http://schemas.openxmlformats.org/drawingml/2006/table">
            <a:tbl>
              <a:tblPr rtl="1">
                <a:tableStyleId>{D7AC3CCA-C797-4891-BE02-D94E43425B78}</a:tableStyleId>
              </a:tblPr>
              <a:tblGrid>
                <a:gridCol w="1245375">
                  <a:extLst>
                    <a:ext uri="{9D8B030D-6E8A-4147-A177-3AD203B41FA5}">
                      <a16:colId xmlns:a16="http://schemas.microsoft.com/office/drawing/2014/main" val="20000"/>
                    </a:ext>
                  </a:extLst>
                </a:gridCol>
                <a:gridCol w="1384064">
                  <a:extLst>
                    <a:ext uri="{9D8B030D-6E8A-4147-A177-3AD203B41FA5}">
                      <a16:colId xmlns:a16="http://schemas.microsoft.com/office/drawing/2014/main" val="20001"/>
                    </a:ext>
                  </a:extLst>
                </a:gridCol>
                <a:gridCol w="1171853">
                  <a:extLst>
                    <a:ext uri="{9D8B030D-6E8A-4147-A177-3AD203B41FA5}">
                      <a16:colId xmlns:a16="http://schemas.microsoft.com/office/drawing/2014/main" val="20002"/>
                    </a:ext>
                  </a:extLst>
                </a:gridCol>
                <a:gridCol w="4656908">
                  <a:extLst>
                    <a:ext uri="{9D8B030D-6E8A-4147-A177-3AD203B41FA5}">
                      <a16:colId xmlns:a16="http://schemas.microsoft.com/office/drawing/2014/main" val="20003"/>
                    </a:ext>
                  </a:extLst>
                </a:gridCol>
              </a:tblGrid>
              <a:tr h="607672">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Weil-</a:t>
                      </a:r>
                      <a:r>
                        <a:rPr kumimoji="0" lang="en-US" sz="2400" u="none" strike="noStrike" cap="none" normalizeH="0" baseline="0" dirty="0" err="1" smtClean="0">
                          <a:ln>
                            <a:noFill/>
                          </a:ln>
                          <a:effectLst/>
                        </a:rPr>
                        <a:t>Fleix</a:t>
                      </a:r>
                      <a:endParaRPr kumimoji="0" lang="en-US" sz="2400" b="1" i="0" u="none" strike="noStrike" cap="none" normalizeH="0" baseline="0" dirty="0" smtClean="0">
                        <a:ln>
                          <a:noFill/>
                        </a:ln>
                        <a:solidFill>
                          <a:schemeClr val="tx1"/>
                        </a:solidFill>
                        <a:effectLst/>
                        <a:latin typeface="Arial Narrow" pitchFamily="34" charset="0"/>
                        <a:cs typeface="Arial" charset="0"/>
                      </a:endParaRPr>
                    </a:p>
                  </a:txBody>
                  <a:tcPr marT="45716" marB="45716" horzOverflow="overflow"/>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Disease</a:t>
                      </a:r>
                      <a:endParaRPr kumimoji="0" lang="en-US" sz="2400" b="0"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0"/>
                  </a:ext>
                </a:extLst>
              </a:tr>
              <a:tr h="5063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u="none" strike="noStrike" cap="none" normalizeH="0" baseline="0" smtClean="0">
                          <a:ln>
                            <a:noFill/>
                          </a:ln>
                          <a:effectLst/>
                        </a:rPr>
                        <a:t>OX-K</a:t>
                      </a:r>
                      <a:endParaRPr kumimoji="0" lang="en-US" sz="19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u="none" strike="noStrike" cap="none" normalizeH="0" baseline="0" smtClean="0">
                          <a:ln>
                            <a:noFill/>
                          </a:ln>
                          <a:effectLst/>
                        </a:rPr>
                        <a:t>OX-2</a:t>
                      </a:r>
                      <a:endParaRPr kumimoji="0" lang="en-US" sz="19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u="none" strike="noStrike" cap="none" normalizeH="0" baseline="0" smtClean="0">
                          <a:ln>
                            <a:noFill/>
                          </a:ln>
                          <a:effectLst/>
                        </a:rPr>
                        <a:t>OX-19</a:t>
                      </a:r>
                      <a:endParaRPr kumimoji="0" lang="en-US" sz="19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vMerge="1">
                  <a:txBody>
                    <a:bodyPr/>
                    <a:lstStyle/>
                    <a:p>
                      <a:endParaRPr lang="en-US"/>
                    </a:p>
                  </a:txBody>
                  <a:tcPr/>
                </a:tc>
                <a:extLst>
                  <a:ext uri="{0D108BD9-81ED-4DB2-BD59-A6C34878D82A}">
                    <a16:rowId xmlns:a16="http://schemas.microsoft.com/office/drawing/2014/main" val="10001"/>
                  </a:ext>
                </a:extLst>
              </a:tr>
              <a:tr h="5266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solidFill>
                            <a:srgbClr val="002060"/>
                          </a:solidFill>
                          <a:effectLst/>
                        </a:rPr>
                        <a:t>+</a:t>
                      </a:r>
                      <a:endParaRPr kumimoji="0" lang="en-US" sz="2800" b="1" i="0" u="none" strike="noStrike" cap="none" normalizeH="0" baseline="0" dirty="0" smtClean="0">
                        <a:ln>
                          <a:noFill/>
                        </a:ln>
                        <a:solidFill>
                          <a:srgbClr val="002060"/>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smtClean="0">
                          <a:ln>
                            <a:noFill/>
                          </a:ln>
                          <a:solidFill>
                            <a:srgbClr val="002060"/>
                          </a:solidFill>
                          <a:effectLst/>
                        </a:rPr>
                        <a:t>+</a:t>
                      </a:r>
                      <a:endParaRPr kumimoji="0" lang="en-US" sz="2800" b="1" i="0" u="none" strike="noStrike" cap="none" normalizeH="0" baseline="0" smtClean="0">
                        <a:ln>
                          <a:noFill/>
                        </a:ln>
                        <a:solidFill>
                          <a:srgbClr val="002060"/>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solidFill>
                            <a:srgbClr val="002060"/>
                          </a:solidFill>
                          <a:effectLst/>
                        </a:rPr>
                        <a:t>Rocky Mountain spotted fever</a:t>
                      </a:r>
                      <a:endParaRPr kumimoji="0" lang="en-US" sz="2800" b="1" i="0" u="none" strike="noStrike" cap="none" normalizeH="0" baseline="0" dirty="0" smtClean="0">
                        <a:ln>
                          <a:noFill/>
                        </a:ln>
                        <a:solidFill>
                          <a:srgbClr val="002060"/>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2"/>
                  </a:ext>
                </a:extLst>
              </a:tr>
              <a:tr h="5266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solidFill>
                            <a:srgbClr val="002060"/>
                          </a:solidFill>
                          <a:effectLst/>
                        </a:rPr>
                        <a:t>+</a:t>
                      </a:r>
                      <a:endParaRPr kumimoji="0" lang="en-US" sz="2800" b="1" i="0" u="none" strike="noStrike" cap="none" normalizeH="0" baseline="0" dirty="0" smtClean="0">
                        <a:ln>
                          <a:noFill/>
                        </a:ln>
                        <a:solidFill>
                          <a:srgbClr val="002060"/>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solidFill>
                            <a:srgbClr val="002060"/>
                          </a:solidFill>
                          <a:effectLst/>
                        </a:rPr>
                        <a:t>+</a:t>
                      </a:r>
                      <a:endParaRPr kumimoji="0" lang="en-US" sz="2800" b="1" i="0" u="none" strike="noStrike" cap="none" normalizeH="0" baseline="0" dirty="0" smtClean="0">
                        <a:ln>
                          <a:noFill/>
                        </a:ln>
                        <a:solidFill>
                          <a:srgbClr val="002060"/>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solidFill>
                            <a:srgbClr val="002060"/>
                          </a:solidFill>
                          <a:effectLst/>
                        </a:rPr>
                        <a:t>Mediterranean Sea fever</a:t>
                      </a:r>
                      <a:endParaRPr kumimoji="0" lang="en-US" sz="2800" b="1" i="0" u="none" strike="noStrike" cap="none" normalizeH="0" baseline="0" dirty="0" smtClean="0">
                        <a:ln>
                          <a:noFill/>
                        </a:ln>
                        <a:solidFill>
                          <a:srgbClr val="002060"/>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3"/>
                  </a:ext>
                </a:extLst>
              </a:tr>
              <a:tr h="5266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a:t>
                      </a:r>
                      <a:endParaRPr kumimoji="0" lang="en-US" sz="2000" b="1" i="0" u="none" strike="noStrike" cap="none" normalizeH="0" baseline="0" dirty="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err="1" smtClean="0">
                          <a:ln>
                            <a:noFill/>
                          </a:ln>
                          <a:effectLst/>
                        </a:rPr>
                        <a:t>Rickettsial</a:t>
                      </a:r>
                      <a:r>
                        <a:rPr kumimoji="0" lang="en-US" sz="2000" u="none" strike="noStrike" cap="none" normalizeH="0" baseline="0" dirty="0" smtClean="0">
                          <a:ln>
                            <a:noFill/>
                          </a:ln>
                          <a:effectLst/>
                        </a:rPr>
                        <a:t> pox</a:t>
                      </a:r>
                      <a:endParaRPr kumimoji="0" lang="en-US" sz="2000" b="1" i="0" u="none" strike="noStrike" cap="none" normalizeH="0" baseline="0" dirty="0" smtClean="0">
                        <a:ln>
                          <a:noFill/>
                        </a:ln>
                        <a:solidFill>
                          <a:schemeClr val="tx1"/>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4"/>
                  </a:ext>
                </a:extLst>
              </a:tr>
              <a:tr h="5266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smtClean="0">
                          <a:ln>
                            <a:noFill/>
                          </a:ln>
                          <a:solidFill>
                            <a:srgbClr val="7030A0"/>
                          </a:solidFill>
                          <a:effectLst/>
                        </a:rPr>
                        <a:t>+</a:t>
                      </a:r>
                      <a:endParaRPr kumimoji="0" lang="en-US" sz="2800" b="1" i="0" u="none" strike="noStrike" cap="none" normalizeH="0" baseline="0" smtClean="0">
                        <a:ln>
                          <a:noFill/>
                        </a:ln>
                        <a:solidFill>
                          <a:srgbClr val="7030A0"/>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solidFill>
                            <a:srgbClr val="7030A0"/>
                          </a:solidFill>
                          <a:effectLst/>
                        </a:rPr>
                        <a:t>Epidemic typhus</a:t>
                      </a:r>
                      <a:endParaRPr kumimoji="0" lang="en-US" sz="2800" b="1" i="0" u="none" strike="noStrike" cap="none" normalizeH="0" baseline="0" dirty="0" smtClean="0">
                        <a:ln>
                          <a:noFill/>
                        </a:ln>
                        <a:solidFill>
                          <a:srgbClr val="7030A0"/>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5"/>
                  </a:ext>
                </a:extLst>
              </a:tr>
              <a:tr h="5266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smtClean="0">
                          <a:ln>
                            <a:noFill/>
                          </a:ln>
                          <a:solidFill>
                            <a:srgbClr val="7030A0"/>
                          </a:solidFill>
                          <a:effectLst/>
                        </a:rPr>
                        <a:t>+</a:t>
                      </a:r>
                      <a:endParaRPr kumimoji="0" lang="en-US" sz="2800" b="1" i="0" u="none" strike="noStrike" cap="none" normalizeH="0" baseline="0" smtClean="0">
                        <a:ln>
                          <a:noFill/>
                        </a:ln>
                        <a:solidFill>
                          <a:srgbClr val="7030A0"/>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solidFill>
                            <a:srgbClr val="7030A0"/>
                          </a:solidFill>
                          <a:effectLst/>
                        </a:rPr>
                        <a:t>Endemic typhus</a:t>
                      </a:r>
                      <a:endParaRPr kumimoji="0" lang="en-US" sz="2800" b="1" i="0" u="none" strike="noStrike" cap="none" normalizeH="0" baseline="0" dirty="0" smtClean="0">
                        <a:ln>
                          <a:noFill/>
                        </a:ln>
                        <a:solidFill>
                          <a:srgbClr val="7030A0"/>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6"/>
                  </a:ext>
                </a:extLst>
              </a:tr>
              <a:tr h="5266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Trench fever</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7"/>
                  </a:ext>
                </a:extLst>
              </a:tr>
              <a:tr h="5266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a:t>
                      </a:r>
                      <a:endParaRPr kumimoji="0" lang="en-US" sz="2000" b="1" i="0" u="none" strike="noStrike" cap="none" normalizeH="0" baseline="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a:t>
                      </a:r>
                      <a:endParaRPr kumimoji="0" lang="en-US" sz="2000" b="1" i="0" u="none" strike="noStrike" cap="none" normalizeH="0" baseline="0" dirty="0" smtClean="0">
                        <a:ln>
                          <a:noFill/>
                        </a:ln>
                        <a:solidFill>
                          <a:schemeClr val="tx1"/>
                        </a:solidFill>
                        <a:effectLst/>
                        <a:latin typeface="Arial Narrow" pitchFamily="34" charset="0"/>
                        <a:cs typeface="Arial" charset="0"/>
                      </a:endParaRPr>
                    </a:p>
                  </a:txBody>
                  <a:tcPr marT="45716" marB="45716"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Q fever</a:t>
                      </a:r>
                      <a:endParaRPr kumimoji="0" lang="en-US" sz="2000" b="1" i="0" u="none" strike="noStrike" cap="none" normalizeH="0" baseline="0" dirty="0" smtClean="0">
                        <a:ln>
                          <a:noFill/>
                        </a:ln>
                        <a:solidFill>
                          <a:schemeClr val="tx1"/>
                        </a:solidFill>
                        <a:effectLst/>
                        <a:latin typeface="Arial Narrow" pitchFamily="34" charset="0"/>
                        <a:cs typeface="Arial" charset="0"/>
                      </a:endParaRPr>
                    </a:p>
                  </a:txBody>
                  <a:tcPr marT="45716" marB="45716" horzOverflow="overflow"/>
                </a:tc>
                <a:extLst>
                  <a:ext uri="{0D108BD9-81ED-4DB2-BD59-A6C34878D82A}">
                    <a16:rowId xmlns:a16="http://schemas.microsoft.com/office/drawing/2014/main" val="10008"/>
                  </a:ext>
                </a:extLst>
              </a:tr>
            </a:tbl>
          </a:graphicData>
        </a:graphic>
      </p:graphicFrame>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360DF716-05A2-41C6-B6D5-6E0040C14EE4}" type="slidenum">
              <a:rPr lang="ar-SA" smtClean="0"/>
              <a:pPr>
                <a:defRPr/>
              </a:pPr>
              <a:t>17</a:t>
            </a:fld>
            <a:endParaRPr lang="en-GB"/>
          </a:p>
        </p:txBody>
      </p:sp>
    </p:spTree>
    <p:extLst>
      <p:ext uri="{BB962C8B-B14F-4D97-AF65-F5344CB8AC3E}">
        <p14:creationId xmlns:p14="http://schemas.microsoft.com/office/powerpoint/2010/main" val="2195136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990600" y="274638"/>
            <a:ext cx="7497763" cy="1143000"/>
          </a:xfrm>
        </p:spPr>
        <p:txBody>
          <a:bodyPr/>
          <a:lstStyle/>
          <a:p>
            <a:r>
              <a:rPr lang="en-US" altLang="zh-CN" sz="6000" b="1" dirty="0" smtClean="0">
                <a:solidFill>
                  <a:srgbClr val="002060"/>
                </a:solidFill>
                <a:latin typeface="Arial Narrow" pitchFamily="34" charset="0"/>
                <a:ea typeface="华文中宋"/>
                <a:cs typeface="华文中宋"/>
              </a:rPr>
              <a:t>Control</a:t>
            </a:r>
          </a:p>
        </p:txBody>
      </p:sp>
      <p:sp>
        <p:nvSpPr>
          <p:cNvPr id="139267" name="Rectangle 3"/>
          <p:cNvSpPr>
            <a:spLocks noGrp="1" noChangeArrowheads="1"/>
          </p:cNvSpPr>
          <p:nvPr>
            <p:ph type="body" idx="1"/>
          </p:nvPr>
        </p:nvSpPr>
        <p:spPr>
          <a:xfrm>
            <a:off x="609600" y="1447800"/>
            <a:ext cx="8324850" cy="4800600"/>
          </a:xfrm>
        </p:spPr>
        <p:txBody>
          <a:bodyPr>
            <a:normAutofit lnSpcReduction="10000"/>
          </a:bodyPr>
          <a:lstStyle/>
          <a:p>
            <a:pPr marL="365760" indent="-283464" algn="just" fontAlgn="auto">
              <a:lnSpc>
                <a:spcPct val="150000"/>
              </a:lnSpc>
              <a:spcAft>
                <a:spcPts val="0"/>
              </a:spcAft>
              <a:buFont typeface="Wingdings 2"/>
              <a:buChar char=""/>
              <a:defRPr/>
            </a:pPr>
            <a:r>
              <a:rPr lang="en-US" altLang="zh-CN" b="1" dirty="0">
                <a:latin typeface="Arial Narrow" pitchFamily="34" charset="0"/>
              </a:rPr>
              <a:t>Sanitary:</a:t>
            </a:r>
            <a:r>
              <a:rPr lang="en-US" altLang="zh-CN" dirty="0">
                <a:latin typeface="Arial Narrow" pitchFamily="34" charset="0"/>
              </a:rPr>
              <a:t> </a:t>
            </a:r>
            <a:endParaRPr lang="en-US" altLang="zh-CN" dirty="0" smtClean="0">
              <a:latin typeface="Arial Narrow" pitchFamily="34" charset="0"/>
            </a:endParaRPr>
          </a:p>
          <a:p>
            <a:pPr marL="365760" indent="-283464" algn="just" fontAlgn="auto">
              <a:lnSpc>
                <a:spcPct val="150000"/>
              </a:lnSpc>
              <a:spcAft>
                <a:spcPts val="0"/>
              </a:spcAft>
              <a:buFont typeface="Wingdings 2"/>
              <a:buChar char=""/>
              <a:defRPr/>
            </a:pPr>
            <a:r>
              <a:rPr lang="en-US" altLang="zh-CN" dirty="0" smtClean="0">
                <a:solidFill>
                  <a:schemeClr val="tx2"/>
                </a:solidFill>
                <a:latin typeface="Arial Narrow" pitchFamily="34" charset="0"/>
              </a:rPr>
              <a:t>Arthropod </a:t>
            </a:r>
            <a:r>
              <a:rPr lang="en-US" altLang="zh-CN" dirty="0">
                <a:solidFill>
                  <a:schemeClr val="tx2"/>
                </a:solidFill>
                <a:latin typeface="Arial Narrow" pitchFamily="34" charset="0"/>
              </a:rPr>
              <a:t>and rodent control</a:t>
            </a:r>
          </a:p>
          <a:p>
            <a:pPr marL="365760" indent="-283464" algn="just" fontAlgn="auto">
              <a:lnSpc>
                <a:spcPct val="150000"/>
              </a:lnSpc>
              <a:spcAft>
                <a:spcPts val="0"/>
              </a:spcAft>
              <a:buFont typeface="Wingdings 2"/>
              <a:buChar char=""/>
              <a:defRPr/>
            </a:pPr>
            <a:r>
              <a:rPr lang="en-US" altLang="zh-CN" b="1" dirty="0">
                <a:latin typeface="Arial Narrow" pitchFamily="34" charset="0"/>
              </a:rPr>
              <a:t>Immunological:</a:t>
            </a:r>
            <a:r>
              <a:rPr lang="en-US" altLang="zh-CN" dirty="0">
                <a:latin typeface="Arial Narrow" pitchFamily="34" charset="0"/>
              </a:rPr>
              <a:t> </a:t>
            </a:r>
            <a:endParaRPr lang="en-US" altLang="zh-CN" dirty="0" smtClean="0">
              <a:latin typeface="Arial Narrow" pitchFamily="34" charset="0"/>
            </a:endParaRPr>
          </a:p>
          <a:p>
            <a:pPr marL="365760" indent="-283464" algn="just" fontAlgn="auto">
              <a:lnSpc>
                <a:spcPct val="150000"/>
              </a:lnSpc>
              <a:spcAft>
                <a:spcPts val="0"/>
              </a:spcAft>
              <a:buFont typeface="Wingdings 2"/>
              <a:buChar char=""/>
              <a:defRPr/>
            </a:pPr>
            <a:r>
              <a:rPr lang="en-US" altLang="zh-CN" dirty="0" smtClean="0">
                <a:latin typeface="Arial Narrow" pitchFamily="34" charset="0"/>
              </a:rPr>
              <a:t>No </a:t>
            </a:r>
            <a:r>
              <a:rPr lang="en-US" altLang="zh-CN" dirty="0">
                <a:latin typeface="Arial Narrow" pitchFamily="34" charset="0"/>
              </a:rPr>
              <a:t>vaccines are currently </a:t>
            </a:r>
            <a:r>
              <a:rPr lang="en-US" altLang="zh-CN" dirty="0" smtClean="0">
                <a:latin typeface="Arial Narrow" pitchFamily="34" charset="0"/>
              </a:rPr>
              <a:t>available</a:t>
            </a:r>
            <a:endParaRPr lang="en-US" altLang="zh-CN" dirty="0">
              <a:latin typeface="Arial Narrow" pitchFamily="34" charset="0"/>
            </a:endParaRPr>
          </a:p>
          <a:p>
            <a:pPr marL="365760" indent="-283464" algn="just" fontAlgn="auto">
              <a:lnSpc>
                <a:spcPct val="150000"/>
              </a:lnSpc>
              <a:spcAft>
                <a:spcPts val="0"/>
              </a:spcAft>
              <a:buFont typeface="Wingdings 2"/>
              <a:buChar char=""/>
              <a:defRPr/>
            </a:pPr>
            <a:r>
              <a:rPr lang="en-US" altLang="zh-CN" b="1" dirty="0">
                <a:latin typeface="Arial Narrow" pitchFamily="34" charset="0"/>
              </a:rPr>
              <a:t>Chemotherapeutic:</a:t>
            </a:r>
            <a:r>
              <a:rPr lang="en-US" altLang="zh-CN" dirty="0">
                <a:latin typeface="Arial Narrow" pitchFamily="34" charset="0"/>
              </a:rPr>
              <a:t> </a:t>
            </a:r>
            <a:endParaRPr lang="en-US" altLang="zh-CN" dirty="0" smtClean="0">
              <a:latin typeface="Arial Narrow" pitchFamily="34" charset="0"/>
            </a:endParaRPr>
          </a:p>
          <a:p>
            <a:pPr marL="365760" indent="-283464" algn="just" fontAlgn="auto">
              <a:lnSpc>
                <a:spcPct val="150000"/>
              </a:lnSpc>
              <a:spcAft>
                <a:spcPts val="0"/>
              </a:spcAft>
              <a:buFont typeface="Wingdings 2"/>
              <a:buChar char=""/>
              <a:defRPr/>
            </a:pPr>
            <a:r>
              <a:rPr lang="en-US" altLang="zh-CN" dirty="0" smtClean="0">
                <a:latin typeface="Arial Narrow" pitchFamily="34" charset="0"/>
              </a:rPr>
              <a:t>Tetracycline </a:t>
            </a:r>
            <a:r>
              <a:rPr lang="en-US" altLang="zh-CN" dirty="0">
                <a:latin typeface="Arial Narrow" pitchFamily="34" charset="0"/>
              </a:rPr>
              <a:t>or chloramphenicol are drugs of </a:t>
            </a:r>
            <a:r>
              <a:rPr lang="en-US" altLang="zh-CN" dirty="0" smtClean="0">
                <a:latin typeface="Arial Narrow" pitchFamily="34" charset="0"/>
              </a:rPr>
              <a:t>choice </a:t>
            </a:r>
            <a:endParaRPr lang="en-US" altLang="zh-CN" dirty="0">
              <a:latin typeface="Arial Narrow" pitchFamily="34" charset="0"/>
            </a:endParaRPr>
          </a:p>
          <a:p>
            <a:pPr marL="365760" indent="-283464" algn="just" fontAlgn="auto">
              <a:lnSpc>
                <a:spcPct val="150000"/>
              </a:lnSpc>
              <a:spcAft>
                <a:spcPts val="0"/>
              </a:spcAft>
              <a:buFont typeface="Wingdings" pitchFamily="2" charset="2"/>
              <a:buNone/>
              <a:defRPr/>
            </a:pPr>
            <a:endParaRPr lang="zh-CN" altLang="en-US" dirty="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18</a:t>
            </a:fld>
            <a:endParaRPr lang="ar-SA" altLang="en-US"/>
          </a:p>
        </p:txBody>
      </p:sp>
    </p:spTree>
    <p:extLst>
      <p:ext uri="{BB962C8B-B14F-4D97-AF65-F5344CB8AC3E}">
        <p14:creationId xmlns:p14="http://schemas.microsoft.com/office/powerpoint/2010/main" val="41151554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4"/>
          <p:cNvSpPr>
            <a:spLocks noGrp="1" noChangeArrowheads="1"/>
          </p:cNvSpPr>
          <p:nvPr>
            <p:ph type="title"/>
          </p:nvPr>
        </p:nvSpPr>
        <p:spPr/>
        <p:txBody>
          <a:bodyPr/>
          <a:lstStyle/>
          <a:p>
            <a:r>
              <a:rPr lang="en-US" sz="6000" b="1" dirty="0" err="1" smtClean="0">
                <a:solidFill>
                  <a:srgbClr val="002060"/>
                </a:solidFill>
                <a:latin typeface="Arial Narrow" pitchFamily="34" charset="0"/>
              </a:rPr>
              <a:t>Chlamydiae</a:t>
            </a:r>
            <a:endParaRPr lang="en-US" sz="6000" b="1" dirty="0" smtClean="0">
              <a:solidFill>
                <a:srgbClr val="002060"/>
              </a:solidFill>
              <a:latin typeface="Arial Narrow" pitchFamily="34" charset="0"/>
            </a:endParaRPr>
          </a:p>
        </p:txBody>
      </p:sp>
      <p:sp>
        <p:nvSpPr>
          <p:cNvPr id="10243" name="Rectangle 5"/>
          <p:cNvSpPr>
            <a:spLocks noGrp="1" noChangeArrowheads="1"/>
          </p:cNvSpPr>
          <p:nvPr>
            <p:ph idx="1"/>
          </p:nvPr>
        </p:nvSpPr>
        <p:spPr>
          <a:xfrm>
            <a:off x="457200" y="1371600"/>
            <a:ext cx="8229600" cy="5181600"/>
          </a:xfrm>
        </p:spPr>
        <p:txBody>
          <a:bodyPr>
            <a:noAutofit/>
          </a:bodyPr>
          <a:lstStyle/>
          <a:p>
            <a:pPr algn="just">
              <a:lnSpc>
                <a:spcPts val="3300"/>
              </a:lnSpc>
              <a:defRPr/>
            </a:pPr>
            <a:r>
              <a:rPr lang="en-US" dirty="0" smtClean="0">
                <a:latin typeface="Arial Narrow" pitchFamily="34" charset="0"/>
              </a:rPr>
              <a:t>Chlamydia is extremely tiny</a:t>
            </a:r>
          </a:p>
          <a:p>
            <a:pPr algn="just">
              <a:lnSpc>
                <a:spcPts val="3300"/>
              </a:lnSpc>
              <a:defRPr/>
            </a:pPr>
            <a:r>
              <a:rPr lang="en-US" dirty="0" smtClean="0">
                <a:latin typeface="Arial Narrow" pitchFamily="34" charset="0"/>
              </a:rPr>
              <a:t>Gram-negative </a:t>
            </a:r>
            <a:r>
              <a:rPr lang="en-US" dirty="0" err="1" smtClean="0">
                <a:latin typeface="Arial Narrow" pitchFamily="34" charset="0"/>
              </a:rPr>
              <a:t>cocci</a:t>
            </a:r>
            <a:r>
              <a:rPr lang="en-US" dirty="0" smtClean="0">
                <a:latin typeface="Arial Narrow" pitchFamily="34" charset="0"/>
              </a:rPr>
              <a:t> bacteria, non-motile</a:t>
            </a:r>
          </a:p>
          <a:p>
            <a:pPr algn="just">
              <a:lnSpc>
                <a:spcPts val="3300"/>
              </a:lnSpc>
              <a:defRPr/>
            </a:pPr>
            <a:r>
              <a:rPr lang="en-US" dirty="0" smtClean="0">
                <a:latin typeface="Arial Narrow" pitchFamily="34" charset="0"/>
              </a:rPr>
              <a:t>Have rigid cell wall </a:t>
            </a:r>
          </a:p>
          <a:p>
            <a:pPr lvl="1" algn="just">
              <a:lnSpc>
                <a:spcPts val="3300"/>
              </a:lnSpc>
              <a:defRPr/>
            </a:pPr>
            <a:r>
              <a:rPr lang="en-US" sz="3200" dirty="0" smtClean="0">
                <a:latin typeface="Arial Narrow" pitchFamily="34" charset="0"/>
              </a:rPr>
              <a:t>Have outer membrane &amp; Cytoplasmic membrane </a:t>
            </a:r>
          </a:p>
          <a:p>
            <a:pPr lvl="1" algn="just">
              <a:lnSpc>
                <a:spcPts val="3300"/>
              </a:lnSpc>
              <a:defRPr/>
            </a:pPr>
            <a:r>
              <a:rPr lang="en-US" sz="3200" b="1" dirty="0" smtClean="0">
                <a:solidFill>
                  <a:srgbClr val="FF0000"/>
                </a:solidFill>
                <a:latin typeface="Arial Narrow" pitchFamily="34" charset="0"/>
              </a:rPr>
              <a:t>Lacking PDG and </a:t>
            </a:r>
            <a:r>
              <a:rPr lang="en-US" sz="3200" b="1" dirty="0" err="1" smtClean="0">
                <a:solidFill>
                  <a:srgbClr val="FF0000"/>
                </a:solidFill>
                <a:latin typeface="Arial Narrow" pitchFamily="34" charset="0"/>
              </a:rPr>
              <a:t>muramic</a:t>
            </a:r>
            <a:r>
              <a:rPr lang="en-US" sz="3200" b="1" dirty="0" smtClean="0">
                <a:solidFill>
                  <a:srgbClr val="FF0000"/>
                </a:solidFill>
                <a:latin typeface="Arial Narrow" pitchFamily="34" charset="0"/>
              </a:rPr>
              <a:t> acid</a:t>
            </a:r>
          </a:p>
          <a:p>
            <a:pPr algn="just">
              <a:lnSpc>
                <a:spcPts val="3300"/>
              </a:lnSpc>
              <a:defRPr/>
            </a:pPr>
            <a:r>
              <a:rPr lang="en-US" b="1" u="sng" dirty="0" smtClean="0">
                <a:solidFill>
                  <a:srgbClr val="7030A0"/>
                </a:solidFill>
                <a:latin typeface="Arial Narrow" pitchFamily="34" charset="0"/>
              </a:rPr>
              <a:t>Basophilic</a:t>
            </a:r>
            <a:r>
              <a:rPr lang="en-US" dirty="0" smtClean="0">
                <a:latin typeface="Arial Narrow" pitchFamily="34" charset="0"/>
              </a:rPr>
              <a:t> because stained blue by </a:t>
            </a:r>
            <a:r>
              <a:rPr lang="en-US" dirty="0" err="1" smtClean="0">
                <a:latin typeface="Arial Narrow" pitchFamily="34" charset="0"/>
              </a:rPr>
              <a:t>Giemsa</a:t>
            </a:r>
            <a:r>
              <a:rPr lang="en-US" dirty="0" smtClean="0">
                <a:latin typeface="Arial Narrow" pitchFamily="34" charset="0"/>
              </a:rPr>
              <a:t> stain</a:t>
            </a:r>
          </a:p>
          <a:p>
            <a:pPr lvl="1" algn="just">
              <a:lnSpc>
                <a:spcPts val="3300"/>
              </a:lnSpc>
              <a:defRPr/>
            </a:pPr>
            <a:r>
              <a:rPr lang="en-US" sz="3200" dirty="0" smtClean="0">
                <a:latin typeface="Arial Narrow" pitchFamily="34" charset="0"/>
              </a:rPr>
              <a:t>Elementary bodies stain purple</a:t>
            </a:r>
          </a:p>
          <a:p>
            <a:pPr lvl="1" algn="just">
              <a:lnSpc>
                <a:spcPts val="3300"/>
              </a:lnSpc>
              <a:defRPr/>
            </a:pPr>
            <a:r>
              <a:rPr lang="en-US" sz="3200" dirty="0" smtClean="0">
                <a:latin typeface="Arial Narrow" pitchFamily="34" charset="0"/>
              </a:rPr>
              <a:t>Reticulate body stain blue</a:t>
            </a:r>
          </a:p>
          <a:p>
            <a:pPr lvl="1" algn="just">
              <a:lnSpc>
                <a:spcPts val="3300"/>
              </a:lnSpc>
              <a:defRPr/>
            </a:pPr>
            <a:r>
              <a:rPr lang="en-US" sz="3200" dirty="0" smtClean="0">
                <a:latin typeface="Arial Narrow" pitchFamily="34" charset="0"/>
              </a:rPr>
              <a:t>Inclusion body stain dark purple </a:t>
            </a:r>
          </a:p>
          <a:p>
            <a:pPr algn="just">
              <a:lnSpc>
                <a:spcPts val="3300"/>
              </a:lnSpc>
              <a:defRPr/>
            </a:pPr>
            <a:r>
              <a:rPr lang="en-US" dirty="0" smtClean="0">
                <a:latin typeface="Arial Narrow" pitchFamily="34" charset="0"/>
              </a:rPr>
              <a:t>All share common complement fixing antigen</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19</a:t>
            </a:fld>
            <a:endParaRPr lang="ar-SA" altLang="en-US"/>
          </a:p>
        </p:txBody>
      </p:sp>
    </p:spTree>
    <p:extLst>
      <p:ext uri="{BB962C8B-B14F-4D97-AF65-F5344CB8AC3E}">
        <p14:creationId xmlns:p14="http://schemas.microsoft.com/office/powerpoint/2010/main" val="4153808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4"/>
          <p:cNvSpPr>
            <a:spLocks noGrp="1" noChangeArrowheads="1"/>
          </p:cNvSpPr>
          <p:nvPr>
            <p:ph type="title"/>
          </p:nvPr>
        </p:nvSpPr>
        <p:spPr>
          <a:xfrm>
            <a:off x="228600" y="457200"/>
            <a:ext cx="8610600" cy="533400"/>
          </a:xfrm>
        </p:spPr>
        <p:txBody>
          <a:bodyPr>
            <a:normAutofit fontScale="90000"/>
          </a:bodyPr>
          <a:lstStyle/>
          <a:p>
            <a:r>
              <a:rPr lang="en-US" sz="5400" b="1" dirty="0" err="1" smtClean="0">
                <a:solidFill>
                  <a:srgbClr val="002060"/>
                </a:solidFill>
                <a:latin typeface="Arial Narrow" pitchFamily="34" charset="0"/>
              </a:rPr>
              <a:t>Rickettsiae</a:t>
            </a:r>
            <a:r>
              <a:rPr lang="en-US" sz="5400" b="1" dirty="0" smtClean="0">
                <a:solidFill>
                  <a:srgbClr val="002060"/>
                </a:solidFill>
                <a:latin typeface="Arial Narrow" pitchFamily="34" charset="0"/>
              </a:rPr>
              <a:t> and </a:t>
            </a:r>
            <a:r>
              <a:rPr lang="en-US" sz="5400" b="1" dirty="0" err="1" smtClean="0">
                <a:solidFill>
                  <a:srgbClr val="002060"/>
                </a:solidFill>
                <a:latin typeface="Arial Narrow" pitchFamily="34" charset="0"/>
              </a:rPr>
              <a:t>Chlamydiae</a:t>
            </a:r>
            <a:endParaRPr lang="en-US" sz="5400" b="1" dirty="0" smtClean="0">
              <a:solidFill>
                <a:srgbClr val="002060"/>
              </a:solidFill>
              <a:latin typeface="Arial Narrow" pitchFamily="34" charset="0"/>
            </a:endParaRPr>
          </a:p>
        </p:txBody>
      </p:sp>
      <p:sp>
        <p:nvSpPr>
          <p:cNvPr id="415747" name="Rectangle 5"/>
          <p:cNvSpPr>
            <a:spLocks noGrp="1" noChangeArrowheads="1"/>
          </p:cNvSpPr>
          <p:nvPr>
            <p:ph idx="1"/>
          </p:nvPr>
        </p:nvSpPr>
        <p:spPr>
          <a:xfrm>
            <a:off x="152400" y="1295400"/>
            <a:ext cx="8839200" cy="5257800"/>
          </a:xfrm>
        </p:spPr>
        <p:txBody>
          <a:bodyPr>
            <a:normAutofit fontScale="85000" lnSpcReduction="10000"/>
          </a:bodyPr>
          <a:lstStyle/>
          <a:p>
            <a:pPr algn="just">
              <a:lnSpc>
                <a:spcPts val="3900"/>
              </a:lnSpc>
            </a:pPr>
            <a:r>
              <a:rPr lang="en-US" sz="3600" b="1" dirty="0" smtClean="0">
                <a:solidFill>
                  <a:srgbClr val="FF0000"/>
                </a:solidFill>
                <a:latin typeface="Arial Narrow" pitchFamily="34" charset="0"/>
              </a:rPr>
              <a:t>Similarity between </a:t>
            </a:r>
            <a:r>
              <a:rPr lang="en-US" sz="3600" b="1" dirty="0" err="1" smtClean="0">
                <a:solidFill>
                  <a:srgbClr val="FF0000"/>
                </a:solidFill>
                <a:latin typeface="Arial Narrow" pitchFamily="34" charset="0"/>
              </a:rPr>
              <a:t>Rickettsiae</a:t>
            </a:r>
            <a:r>
              <a:rPr lang="en-US" sz="3600" b="1" dirty="0" smtClean="0">
                <a:solidFill>
                  <a:srgbClr val="FF0000"/>
                </a:solidFill>
                <a:latin typeface="Arial Narrow" pitchFamily="34" charset="0"/>
              </a:rPr>
              <a:t> &amp; </a:t>
            </a:r>
            <a:r>
              <a:rPr lang="en-US" sz="3600" b="1" dirty="0" err="1" smtClean="0">
                <a:solidFill>
                  <a:srgbClr val="FF0000"/>
                </a:solidFill>
                <a:latin typeface="Arial Narrow" pitchFamily="34" charset="0"/>
              </a:rPr>
              <a:t>Chlamydiae</a:t>
            </a:r>
            <a:r>
              <a:rPr lang="en-US" sz="3600" b="1" dirty="0" smtClean="0">
                <a:solidFill>
                  <a:srgbClr val="FF0000"/>
                </a:solidFill>
                <a:latin typeface="Arial Narrow" pitchFamily="34" charset="0"/>
              </a:rPr>
              <a:t> </a:t>
            </a:r>
            <a:endParaRPr lang="en-US" sz="3400" b="1" u="sng" dirty="0" smtClean="0">
              <a:solidFill>
                <a:srgbClr val="FF0000"/>
              </a:solidFill>
              <a:latin typeface="Arial Narrow" pitchFamily="34" charset="0"/>
              <a:ea typeface="Majalla UI"/>
              <a:cs typeface="Majalla UI"/>
            </a:endParaRPr>
          </a:p>
          <a:p>
            <a:pPr algn="just">
              <a:lnSpc>
                <a:spcPts val="3900"/>
              </a:lnSpc>
            </a:pPr>
            <a:r>
              <a:rPr lang="en-US" sz="3400" b="1" u="sng" dirty="0" err="1" smtClean="0">
                <a:solidFill>
                  <a:srgbClr val="7030A0"/>
                </a:solidFill>
                <a:latin typeface="Arial Narrow" pitchFamily="34" charset="0"/>
                <a:ea typeface="Majalla UI"/>
                <a:cs typeface="Majalla UI"/>
              </a:rPr>
              <a:t>Rickettsiae</a:t>
            </a:r>
            <a:r>
              <a:rPr lang="en-US" sz="3400" b="1" u="sng" dirty="0" smtClean="0">
                <a:solidFill>
                  <a:srgbClr val="7030A0"/>
                </a:solidFill>
                <a:latin typeface="Arial Narrow" pitchFamily="34" charset="0"/>
                <a:ea typeface="Majalla UI"/>
                <a:cs typeface="Majalla UI"/>
              </a:rPr>
              <a:t> are similar to </a:t>
            </a:r>
            <a:r>
              <a:rPr lang="en-US" sz="3400" b="1" i="1" u="sng" dirty="0" smtClean="0">
                <a:solidFill>
                  <a:srgbClr val="7030A0"/>
                </a:solidFill>
                <a:latin typeface="Arial Narrow" pitchFamily="34" charset="0"/>
                <a:ea typeface="Majalla UI"/>
                <a:cs typeface="Majalla UI"/>
              </a:rPr>
              <a:t>Chlamydia</a:t>
            </a:r>
            <a:r>
              <a:rPr lang="en-US" sz="3400" b="1" u="sng" dirty="0" smtClean="0">
                <a:solidFill>
                  <a:srgbClr val="7030A0"/>
                </a:solidFill>
                <a:latin typeface="Arial Narrow" pitchFamily="34" charset="0"/>
                <a:ea typeface="Majalla UI"/>
                <a:cs typeface="Majalla UI"/>
              </a:rPr>
              <a:t> in that</a:t>
            </a:r>
          </a:p>
          <a:p>
            <a:pPr algn="just">
              <a:lnSpc>
                <a:spcPts val="3900"/>
              </a:lnSpc>
              <a:buSzPct val="80000"/>
              <a:buFont typeface="Wingdings" pitchFamily="2" charset="2"/>
              <a:buChar char="q"/>
            </a:pPr>
            <a:r>
              <a:rPr lang="en-US" sz="3400" dirty="0" smtClean="0">
                <a:solidFill>
                  <a:srgbClr val="0070C0"/>
                </a:solidFill>
                <a:latin typeface="Arial Narrow" pitchFamily="34" charset="0"/>
                <a:ea typeface="Majalla UI"/>
                <a:cs typeface="Majalla UI"/>
              </a:rPr>
              <a:t>Both are obligate intracellular energy parasites</a:t>
            </a:r>
          </a:p>
          <a:p>
            <a:pPr algn="just">
              <a:lnSpc>
                <a:spcPts val="3900"/>
              </a:lnSpc>
              <a:buSzPct val="80000"/>
              <a:buFont typeface="Wingdings" pitchFamily="2" charset="2"/>
              <a:buChar char="q"/>
            </a:pPr>
            <a:r>
              <a:rPr lang="en-US" sz="3400" dirty="0" smtClean="0">
                <a:solidFill>
                  <a:srgbClr val="0070C0"/>
                </a:solidFill>
                <a:latin typeface="Arial Narrow" pitchFamily="34" charset="0"/>
                <a:ea typeface="Majalla UI"/>
                <a:cs typeface="Majalla UI"/>
              </a:rPr>
              <a:t>Both are similar in size as large viruses</a:t>
            </a:r>
          </a:p>
          <a:p>
            <a:pPr algn="just">
              <a:lnSpc>
                <a:spcPts val="3900"/>
              </a:lnSpc>
              <a:buSzPct val="80000"/>
              <a:buFont typeface="Wingdings" pitchFamily="2" charset="2"/>
              <a:buChar char="q"/>
            </a:pPr>
            <a:r>
              <a:rPr lang="en-US" sz="3400" dirty="0" smtClean="0">
                <a:solidFill>
                  <a:srgbClr val="0070C0"/>
                </a:solidFill>
                <a:latin typeface="Arial Narrow" pitchFamily="34" charset="0"/>
              </a:rPr>
              <a:t>Both grow in living media (yolk sac of chick embryo)</a:t>
            </a:r>
            <a:endParaRPr lang="en-US" sz="3400" dirty="0" smtClean="0">
              <a:solidFill>
                <a:srgbClr val="0070C0"/>
              </a:solidFill>
              <a:latin typeface="Arial Narrow" pitchFamily="34" charset="0"/>
              <a:ea typeface="Majalla UI"/>
              <a:cs typeface="Majalla UI"/>
            </a:endParaRPr>
          </a:p>
          <a:p>
            <a:pPr algn="just">
              <a:lnSpc>
                <a:spcPts val="3900"/>
              </a:lnSpc>
              <a:buSzPct val="80000"/>
              <a:buFont typeface="Wingdings" pitchFamily="2" charset="2"/>
              <a:buChar char="q"/>
            </a:pPr>
            <a:r>
              <a:rPr lang="en-US" sz="3400" dirty="0" smtClean="0">
                <a:solidFill>
                  <a:srgbClr val="00B050"/>
                </a:solidFill>
                <a:latin typeface="Arial Narrow" pitchFamily="34" charset="0"/>
              </a:rPr>
              <a:t>They have both DNA and RNA</a:t>
            </a:r>
          </a:p>
          <a:p>
            <a:pPr algn="just">
              <a:lnSpc>
                <a:spcPts val="3900"/>
              </a:lnSpc>
              <a:buSzPct val="80000"/>
              <a:buFont typeface="Wingdings" pitchFamily="2" charset="2"/>
              <a:buChar char="q"/>
            </a:pPr>
            <a:r>
              <a:rPr lang="en-US" sz="3400" dirty="0" smtClean="0">
                <a:solidFill>
                  <a:srgbClr val="00B050"/>
                </a:solidFill>
                <a:latin typeface="Arial Narrow" pitchFamily="34" charset="0"/>
              </a:rPr>
              <a:t>They have </a:t>
            </a:r>
            <a:r>
              <a:rPr lang="en-US" sz="3400" dirty="0" err="1" smtClean="0">
                <a:solidFill>
                  <a:srgbClr val="00B050"/>
                </a:solidFill>
                <a:latin typeface="Arial Narrow" pitchFamily="34" charset="0"/>
              </a:rPr>
              <a:t>ribosomes</a:t>
            </a:r>
            <a:endParaRPr lang="en-US" sz="3400" dirty="0" smtClean="0">
              <a:solidFill>
                <a:srgbClr val="00B050"/>
              </a:solidFill>
              <a:latin typeface="Arial Narrow" pitchFamily="34" charset="0"/>
            </a:endParaRPr>
          </a:p>
          <a:p>
            <a:pPr algn="just">
              <a:lnSpc>
                <a:spcPts val="3900"/>
              </a:lnSpc>
              <a:buSzPct val="80000"/>
              <a:buFont typeface="Wingdings" pitchFamily="2" charset="2"/>
              <a:buChar char="q"/>
            </a:pPr>
            <a:r>
              <a:rPr lang="en-US" sz="3400" dirty="0" smtClean="0">
                <a:solidFill>
                  <a:srgbClr val="00B050"/>
                </a:solidFill>
                <a:latin typeface="Arial Narrow" pitchFamily="34" charset="0"/>
              </a:rPr>
              <a:t>Both are replicate by binary fission  </a:t>
            </a:r>
          </a:p>
          <a:p>
            <a:pPr algn="just">
              <a:lnSpc>
                <a:spcPts val="3900"/>
              </a:lnSpc>
              <a:buSzPct val="80000"/>
              <a:buFont typeface="Wingdings" pitchFamily="2" charset="2"/>
              <a:buChar char="q"/>
            </a:pPr>
            <a:r>
              <a:rPr lang="en-US" sz="3400" dirty="0" smtClean="0">
                <a:solidFill>
                  <a:srgbClr val="00B050"/>
                </a:solidFill>
                <a:latin typeface="Arial Narrow" pitchFamily="34" charset="0"/>
              </a:rPr>
              <a:t>Both are sensitive to antibacterial agents</a:t>
            </a:r>
            <a:endParaRPr lang="en-US" sz="3400" dirty="0" smtClean="0">
              <a:solidFill>
                <a:srgbClr val="00B050"/>
              </a:solidFill>
              <a:latin typeface="Arial Narrow" pitchFamily="34" charset="0"/>
              <a:ea typeface="Majalla UI"/>
              <a:cs typeface="Majalla UI"/>
            </a:endParaRPr>
          </a:p>
        </p:txBody>
      </p:sp>
      <p:sp>
        <p:nvSpPr>
          <p:cNvPr id="2" name="Right Brace 1"/>
          <p:cNvSpPr/>
          <p:nvPr/>
        </p:nvSpPr>
        <p:spPr>
          <a:xfrm>
            <a:off x="6781800" y="4267200"/>
            <a:ext cx="381000" cy="22098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15749" name="TextBox 2"/>
          <p:cNvSpPr txBox="1">
            <a:spLocks noChangeArrowheads="1"/>
          </p:cNvSpPr>
          <p:nvPr/>
        </p:nvSpPr>
        <p:spPr bwMode="auto">
          <a:xfrm>
            <a:off x="7162800" y="4884003"/>
            <a:ext cx="1600200" cy="830997"/>
          </a:xfrm>
          <a:prstGeom prst="rect">
            <a:avLst/>
          </a:prstGeom>
          <a:noFill/>
          <a:ln w="9525">
            <a:noFill/>
            <a:miter lim="800000"/>
            <a:headEnd/>
            <a:tailEnd/>
          </a:ln>
        </p:spPr>
        <p:txBody>
          <a:bodyPr wrap="square">
            <a:spAutoFit/>
          </a:bodyPr>
          <a:lstStyle/>
          <a:p>
            <a:r>
              <a:rPr lang="en-US" sz="2400" b="1" dirty="0">
                <a:solidFill>
                  <a:srgbClr val="FF0000"/>
                </a:solidFill>
                <a:latin typeface="Arial Narrow" pitchFamily="34" charset="0"/>
              </a:rPr>
              <a:t>Share with bacteria</a:t>
            </a:r>
          </a:p>
        </p:txBody>
      </p:sp>
      <p:sp>
        <p:nvSpPr>
          <p:cNvPr id="4" name="Right Brace 3"/>
          <p:cNvSpPr/>
          <p:nvPr/>
        </p:nvSpPr>
        <p:spPr>
          <a:xfrm>
            <a:off x="8686800" y="2514600"/>
            <a:ext cx="381000" cy="16002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15751" name="TextBox 6"/>
          <p:cNvSpPr txBox="1">
            <a:spLocks noChangeArrowheads="1"/>
          </p:cNvSpPr>
          <p:nvPr/>
        </p:nvSpPr>
        <p:spPr bwMode="auto">
          <a:xfrm>
            <a:off x="7696200" y="2609850"/>
            <a:ext cx="1381125" cy="1200150"/>
          </a:xfrm>
          <a:prstGeom prst="rect">
            <a:avLst/>
          </a:prstGeom>
          <a:noFill/>
          <a:ln w="9525">
            <a:noFill/>
            <a:miter lim="800000"/>
            <a:headEnd/>
            <a:tailEnd/>
          </a:ln>
        </p:spPr>
        <p:txBody>
          <a:bodyPr>
            <a:spAutoFit/>
          </a:bodyPr>
          <a:lstStyle/>
          <a:p>
            <a:pPr algn="ctr" rtl="0"/>
            <a:r>
              <a:rPr lang="en-US" sz="2400" b="1" dirty="0">
                <a:solidFill>
                  <a:srgbClr val="FF0000"/>
                </a:solidFill>
                <a:latin typeface="Arial Narrow" pitchFamily="34" charset="0"/>
              </a:rPr>
              <a:t>Share with </a:t>
            </a:r>
          </a:p>
          <a:p>
            <a:pPr algn="ctr" rtl="0"/>
            <a:r>
              <a:rPr lang="en-US" sz="2400" b="1" dirty="0">
                <a:solidFill>
                  <a:srgbClr val="FF0000"/>
                </a:solidFill>
                <a:latin typeface="Arial Narrow" pitchFamily="34" charset="0"/>
              </a:rPr>
              <a:t>viruses</a:t>
            </a:r>
          </a:p>
        </p:txBody>
      </p:sp>
      <p:sp>
        <p:nvSpPr>
          <p:cNvPr id="5" name="Footer Placeholder 4"/>
          <p:cNvSpPr>
            <a:spLocks noGrp="1"/>
          </p:cNvSpPr>
          <p:nvPr>
            <p:ph type="ftr" sz="quarter" idx="11"/>
          </p:nvPr>
        </p:nvSpPr>
        <p:spPr/>
        <p:txBody>
          <a:bodyPr/>
          <a:lstStyle/>
          <a:p>
            <a:pPr>
              <a:defRPr/>
            </a:pPr>
            <a:endParaRPr lang="ar-SA" altLang="en-US"/>
          </a:p>
        </p:txBody>
      </p:sp>
      <p:sp>
        <p:nvSpPr>
          <p:cNvPr id="6" name="Slide Number Placeholder 5"/>
          <p:cNvSpPr>
            <a:spLocks noGrp="1"/>
          </p:cNvSpPr>
          <p:nvPr>
            <p:ph type="sldNum" sz="quarter" idx="12"/>
          </p:nvPr>
        </p:nvSpPr>
        <p:spPr/>
        <p:txBody>
          <a:bodyPr/>
          <a:lstStyle/>
          <a:p>
            <a:pPr>
              <a:defRPr/>
            </a:pPr>
            <a:fld id="{C287EF3D-C1FC-4F10-AE9B-1D6812EA5E84}" type="slidenum">
              <a:rPr lang="ar-SA" altLang="en-US" smtClean="0"/>
              <a:pPr>
                <a:defRPr/>
              </a:pPr>
              <a:t>2</a:t>
            </a:fld>
            <a:endParaRPr lang="ar-SA" altLang="en-US"/>
          </a:p>
        </p:txBody>
      </p:sp>
    </p:spTree>
    <p:extLst>
      <p:ext uri="{BB962C8B-B14F-4D97-AF65-F5344CB8AC3E}">
        <p14:creationId xmlns:p14="http://schemas.microsoft.com/office/powerpoint/2010/main" val="1825377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5"/>
          <p:cNvSpPr>
            <a:spLocks noChangeArrowheads="1"/>
          </p:cNvSpPr>
          <p:nvPr/>
        </p:nvSpPr>
        <p:spPr bwMode="auto">
          <a:xfrm>
            <a:off x="457200" y="1143000"/>
            <a:ext cx="79248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buFont typeface="Arial" pitchFamily="34" charset="0"/>
              <a:buChar char="•"/>
            </a:pPr>
            <a:r>
              <a:rPr lang="en-US" altLang="en-US" sz="3600" b="1" dirty="0">
                <a:solidFill>
                  <a:srgbClr val="7030A0"/>
                </a:solidFill>
                <a:latin typeface="Arial Narrow" pitchFamily="34" charset="0"/>
              </a:rPr>
              <a:t>Elementary body</a:t>
            </a:r>
          </a:p>
          <a:p>
            <a:pPr lvl="1" algn="just" rtl="0" eaLnBrk="1" hangingPunct="1">
              <a:buFont typeface="Arial" pitchFamily="34" charset="0"/>
              <a:buChar char="•"/>
            </a:pPr>
            <a:r>
              <a:rPr lang="en-US" altLang="en-US" sz="2800" dirty="0">
                <a:latin typeface="Arial Narrow" pitchFamily="34" charset="0"/>
              </a:rPr>
              <a:t>Infects host epithelial cell</a:t>
            </a:r>
          </a:p>
          <a:p>
            <a:pPr lvl="1" algn="just" rtl="0" eaLnBrk="1" hangingPunct="1">
              <a:buFont typeface="Arial" pitchFamily="34" charset="0"/>
              <a:buChar char="•"/>
            </a:pPr>
            <a:r>
              <a:rPr lang="en-US" altLang="en-US" sz="2800" dirty="0">
                <a:latin typeface="Arial Narrow" pitchFamily="34" charset="0"/>
              </a:rPr>
              <a:t>Taken by endocytosis</a:t>
            </a:r>
          </a:p>
          <a:p>
            <a:pPr algn="just" rtl="0" eaLnBrk="1" hangingPunct="1">
              <a:buFont typeface="Arial" pitchFamily="34" charset="0"/>
              <a:buChar char="•"/>
            </a:pPr>
            <a:r>
              <a:rPr lang="en-US" altLang="en-US" sz="3200" b="1" dirty="0">
                <a:solidFill>
                  <a:srgbClr val="7030A0"/>
                </a:solidFill>
                <a:latin typeface="Arial Narrow" pitchFamily="34" charset="0"/>
              </a:rPr>
              <a:t>Reticulate body</a:t>
            </a:r>
          </a:p>
          <a:p>
            <a:pPr lvl="1" algn="just" rtl="0" eaLnBrk="1" hangingPunct="1">
              <a:buFont typeface="Arial" pitchFamily="34" charset="0"/>
              <a:buChar char="•"/>
            </a:pPr>
            <a:r>
              <a:rPr lang="en-US" altLang="en-US" sz="2800" dirty="0">
                <a:latin typeface="Arial Narrow" pitchFamily="34" charset="0"/>
              </a:rPr>
              <a:t>Formed 1-2 </a:t>
            </a:r>
            <a:r>
              <a:rPr lang="en-US" altLang="en-US" sz="2800" dirty="0" err="1">
                <a:latin typeface="Arial Narrow" pitchFamily="34" charset="0"/>
              </a:rPr>
              <a:t>hr</a:t>
            </a:r>
            <a:r>
              <a:rPr lang="en-US" altLang="en-US" sz="2800" dirty="0">
                <a:latin typeface="Arial Narrow" pitchFamily="34" charset="0"/>
              </a:rPr>
              <a:t> latter</a:t>
            </a:r>
          </a:p>
          <a:p>
            <a:pPr lvl="1" algn="just" rtl="0" eaLnBrk="1" hangingPunct="1">
              <a:buFont typeface="Arial" pitchFamily="34" charset="0"/>
              <a:buChar char="•"/>
            </a:pPr>
            <a:r>
              <a:rPr lang="en-US" altLang="en-US" sz="2800" dirty="0">
                <a:latin typeface="Arial Narrow" pitchFamily="34" charset="0"/>
              </a:rPr>
              <a:t>Larger than EB</a:t>
            </a:r>
          </a:p>
          <a:p>
            <a:pPr lvl="1" algn="just" rtl="0" eaLnBrk="1" hangingPunct="1">
              <a:buFont typeface="Arial" pitchFamily="34" charset="0"/>
              <a:buChar char="•"/>
            </a:pPr>
            <a:r>
              <a:rPr lang="en-US" altLang="en-US" sz="2800" dirty="0">
                <a:latin typeface="Arial Narrow" pitchFamily="34" charset="0"/>
              </a:rPr>
              <a:t>Divided by Binary fission</a:t>
            </a:r>
          </a:p>
          <a:p>
            <a:pPr algn="just" rtl="0" eaLnBrk="1" hangingPunct="1">
              <a:buFont typeface="Arial" pitchFamily="34" charset="0"/>
              <a:buChar char="•"/>
            </a:pPr>
            <a:r>
              <a:rPr lang="en-US" altLang="en-US" sz="3200" b="1" dirty="0">
                <a:solidFill>
                  <a:srgbClr val="7030A0"/>
                </a:solidFill>
                <a:latin typeface="Arial Narrow" pitchFamily="34" charset="0"/>
              </a:rPr>
              <a:t>Inclusion body</a:t>
            </a:r>
          </a:p>
          <a:p>
            <a:pPr lvl="1" algn="just" rtl="0" eaLnBrk="1" hangingPunct="1">
              <a:buFont typeface="Arial" pitchFamily="34" charset="0"/>
              <a:buChar char="•"/>
            </a:pPr>
            <a:r>
              <a:rPr lang="en-US" altLang="en-US" sz="2800" dirty="0">
                <a:latin typeface="Arial Narrow" pitchFamily="34" charset="0"/>
              </a:rPr>
              <a:t>Aggregates of small particles </a:t>
            </a:r>
          </a:p>
          <a:p>
            <a:pPr lvl="1" algn="just" rtl="0" eaLnBrk="1" hangingPunct="1">
              <a:buFont typeface="Arial" pitchFamily="34" charset="0"/>
              <a:buChar char="•"/>
            </a:pPr>
            <a:r>
              <a:rPr lang="en-US" altLang="en-US" sz="2800" dirty="0">
                <a:latin typeface="Arial Narrow" pitchFamily="34" charset="0"/>
              </a:rPr>
              <a:t>Formed within 24-48 </a:t>
            </a:r>
            <a:r>
              <a:rPr lang="en-US" altLang="en-US" sz="2800" dirty="0" err="1">
                <a:latin typeface="Arial Narrow" pitchFamily="34" charset="0"/>
              </a:rPr>
              <a:t>hrs</a:t>
            </a:r>
            <a:endParaRPr lang="en-US" altLang="en-US" sz="2800" dirty="0">
              <a:latin typeface="Arial Narrow" pitchFamily="34" charset="0"/>
            </a:endParaRPr>
          </a:p>
          <a:p>
            <a:pPr lvl="1" algn="just" rtl="0" eaLnBrk="1" hangingPunct="1">
              <a:buFont typeface="Arial" pitchFamily="34" charset="0"/>
              <a:buChar char="•"/>
            </a:pPr>
            <a:r>
              <a:rPr lang="en-US" altLang="en-US" sz="2800" dirty="0">
                <a:latin typeface="Arial Narrow" pitchFamily="34" charset="0"/>
              </a:rPr>
              <a:t>Host cell rupture releasing EB </a:t>
            </a:r>
          </a:p>
          <a:p>
            <a:pPr lvl="1" algn="just" rtl="0" eaLnBrk="1" hangingPunct="1">
              <a:buFont typeface="Arial" pitchFamily="34" charset="0"/>
              <a:buChar char="•"/>
            </a:pPr>
            <a:r>
              <a:rPr lang="en-US" altLang="en-US" sz="2800" dirty="0">
                <a:latin typeface="Arial Narrow" pitchFamily="34" charset="0"/>
              </a:rPr>
              <a:t>Infects again new host cell</a:t>
            </a:r>
            <a:endParaRPr lang="ar-SA" altLang="en-US" sz="2800" dirty="0">
              <a:latin typeface="Arial Narrow" pitchFamily="34" charset="0"/>
              <a:ea typeface="Majalla UI"/>
              <a:cs typeface="Majalla UI"/>
            </a:endParaRPr>
          </a:p>
        </p:txBody>
      </p:sp>
      <p:sp>
        <p:nvSpPr>
          <p:cNvPr id="569347" name="Title 3"/>
          <p:cNvSpPr>
            <a:spLocks noGrp="1"/>
          </p:cNvSpPr>
          <p:nvPr>
            <p:ph type="title"/>
          </p:nvPr>
        </p:nvSpPr>
        <p:spPr>
          <a:xfrm>
            <a:off x="457200" y="304800"/>
            <a:ext cx="8229600" cy="909638"/>
          </a:xfrm>
        </p:spPr>
        <p:txBody>
          <a:bodyPr/>
          <a:lstStyle/>
          <a:p>
            <a:r>
              <a:rPr lang="en-US" altLang="zh-CN" sz="4000" b="1" dirty="0" smtClean="0">
                <a:solidFill>
                  <a:srgbClr val="002060"/>
                </a:solidFill>
                <a:latin typeface="Arial Narrow" pitchFamily="34" charset="0"/>
                <a:ea typeface="SimSun" pitchFamily="2" charset="-122"/>
              </a:rPr>
              <a:t>Special Growth developmental Cycle</a:t>
            </a:r>
            <a:endParaRPr lang="ar-SA" altLang="en-US" sz="4000" b="1" dirty="0" smtClean="0">
              <a:solidFill>
                <a:srgbClr val="002060"/>
              </a:solidFill>
              <a:latin typeface="Arial Narrow" pitchFamily="34" charset="0"/>
            </a:endParaRPr>
          </a:p>
        </p:txBody>
      </p:sp>
      <p:sp>
        <p:nvSpPr>
          <p:cNvPr id="569349"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smtClean="0">
              <a:solidFill>
                <a:srgbClr val="898989"/>
              </a:solidFill>
              <a:latin typeface="Calibri" pitchFamily="34" charset="0"/>
            </a:endParaRPr>
          </a:p>
        </p:txBody>
      </p:sp>
      <p:sp>
        <p:nvSpPr>
          <p:cNvPr id="569350"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40C63AC-4F31-4995-99EB-B422AEFAB3BF}" type="slidenum">
              <a:rPr lang="ar-SA" altLang="en-US" smtClean="0">
                <a:solidFill>
                  <a:srgbClr val="898989"/>
                </a:solidFill>
                <a:latin typeface="Calibri" pitchFamily="34" charset="0"/>
              </a:rPr>
              <a:pPr eaLnBrk="1" hangingPunct="1"/>
              <a:t>20</a:t>
            </a:fld>
            <a:endParaRPr lang="ar-SA" altLang="en-US" smtClean="0">
              <a:solidFill>
                <a:srgbClr val="898989"/>
              </a:solidFill>
              <a:latin typeface="Calibri" pitchFamily="34" charset="0"/>
            </a:endParaRPr>
          </a:p>
        </p:txBody>
      </p:sp>
      <p:pic>
        <p:nvPicPr>
          <p:cNvPr id="1026" name="Picture 2" descr="chl-lif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2687" y="1752600"/>
            <a:ext cx="3121025" cy="2847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3812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85800" y="533400"/>
            <a:ext cx="7772400" cy="990600"/>
          </a:xfrm>
        </p:spPr>
        <p:txBody>
          <a:bodyPr>
            <a:noAutofit/>
          </a:bodyPr>
          <a:lstStyle/>
          <a:p>
            <a:pPr fontAlgn="auto">
              <a:spcAft>
                <a:spcPts val="0"/>
              </a:spcAft>
              <a:defRPr/>
            </a:pPr>
            <a:r>
              <a:rPr lang="en-US" b="1" dirty="0" smtClean="0">
                <a:solidFill>
                  <a:srgbClr val="002060"/>
                </a:solidFill>
                <a:latin typeface="Arial Narrow" pitchFamily="34" charset="0"/>
              </a:rPr>
              <a:t>Characteristics of elementary and reticulate bodies of Chlamydia</a:t>
            </a:r>
            <a:endParaRPr lang="ar-SA" dirty="0" smtClean="0">
              <a:solidFill>
                <a:srgbClr val="002060"/>
              </a:solidFill>
              <a:latin typeface="Arial Narrow" pitchFamily="34" charset="0"/>
            </a:endParaRPr>
          </a:p>
        </p:txBody>
      </p:sp>
      <p:graphicFrame>
        <p:nvGraphicFramePr>
          <p:cNvPr id="5" name="Content Placeholder 4"/>
          <p:cNvGraphicFramePr>
            <a:graphicFrameLocks noGrp="1"/>
          </p:cNvGraphicFramePr>
          <p:nvPr>
            <p:ph idx="1"/>
          </p:nvPr>
        </p:nvGraphicFramePr>
        <p:xfrm>
          <a:off x="381000" y="1905000"/>
          <a:ext cx="8458200" cy="4288298"/>
        </p:xfrm>
        <a:graphic>
          <a:graphicData uri="http://schemas.openxmlformats.org/drawingml/2006/table">
            <a:tbl>
              <a:tblPr rtl="1" firstRow="1" bandRow="1">
                <a:tableStyleId>{073A0DAA-6AF3-43AB-8588-CEC1D06C72B9}</a:tableStyleId>
              </a:tblPr>
              <a:tblGrid>
                <a:gridCol w="4212772">
                  <a:extLst>
                    <a:ext uri="{9D8B030D-6E8A-4147-A177-3AD203B41FA5}">
                      <a16:colId xmlns:a16="http://schemas.microsoft.com/office/drawing/2014/main" val="20000"/>
                    </a:ext>
                  </a:extLst>
                </a:gridCol>
                <a:gridCol w="4245428">
                  <a:extLst>
                    <a:ext uri="{9D8B030D-6E8A-4147-A177-3AD203B41FA5}">
                      <a16:colId xmlns:a16="http://schemas.microsoft.com/office/drawing/2014/main" val="20001"/>
                    </a:ext>
                  </a:extLst>
                </a:gridCol>
              </a:tblGrid>
              <a:tr h="874678">
                <a:tc>
                  <a:txBody>
                    <a:bodyPr/>
                    <a:lstStyle/>
                    <a:p>
                      <a:pPr algn="ctr" rtl="0"/>
                      <a:r>
                        <a:rPr lang="en-US" sz="2800" u="sng" dirty="0" smtClean="0">
                          <a:latin typeface="Arial Narrow" pitchFamily="34" charset="0"/>
                        </a:rPr>
                        <a:t>RETICULATE BODY (RB)</a:t>
                      </a:r>
                      <a:endParaRPr lang="ar-SA" sz="2800" dirty="0">
                        <a:solidFill>
                          <a:schemeClr val="bg1"/>
                        </a:solidFill>
                        <a:latin typeface="Arial Narrow" pitchFamily="34" charset="0"/>
                      </a:endParaRPr>
                    </a:p>
                  </a:txBody>
                  <a:tcPr marL="91437" marR="91437" marT="45710" marB="45710"/>
                </a:tc>
                <a:tc>
                  <a:txBody>
                    <a:bodyPr/>
                    <a:lstStyle/>
                    <a:p>
                      <a:pPr algn="ctr" rtl="0"/>
                      <a:r>
                        <a:rPr lang="en-US" sz="2800" u="sng" dirty="0" smtClean="0">
                          <a:latin typeface="Arial Narrow" pitchFamily="34" charset="0"/>
                        </a:rPr>
                        <a:t>ELEMENTARY BODY (EB)</a:t>
                      </a:r>
                      <a:endParaRPr lang="ar-SA" sz="2800" dirty="0">
                        <a:solidFill>
                          <a:schemeClr val="bg1"/>
                        </a:solidFill>
                        <a:latin typeface="Arial Narrow" pitchFamily="34" charset="0"/>
                      </a:endParaRPr>
                    </a:p>
                  </a:txBody>
                  <a:tcPr marL="91437" marR="91437" marT="45710" marB="45710"/>
                </a:tc>
                <a:extLst>
                  <a:ext uri="{0D108BD9-81ED-4DB2-BD59-A6C34878D82A}">
                    <a16:rowId xmlns:a16="http://schemas.microsoft.com/office/drawing/2014/main" val="10000"/>
                  </a:ext>
                </a:extLst>
              </a:tr>
              <a:tr h="487594">
                <a:tc>
                  <a:txBody>
                    <a:bodyPr/>
                    <a:lstStyle/>
                    <a:p>
                      <a:pPr algn="l" rtl="0"/>
                      <a:r>
                        <a:rPr lang="en-US" sz="2600" dirty="0" smtClean="0">
                          <a:solidFill>
                            <a:srgbClr val="7030A0"/>
                          </a:solidFill>
                          <a:latin typeface="Arial Narrow" pitchFamily="34" charset="0"/>
                        </a:rPr>
                        <a:t>Size 0.5 - 1.0 um (500-1000 nm)</a:t>
                      </a:r>
                      <a:endParaRPr lang="ar-SA" sz="2600" dirty="0">
                        <a:solidFill>
                          <a:srgbClr val="7030A0"/>
                        </a:solidFill>
                        <a:latin typeface="Arial Narrow" pitchFamily="34" charset="0"/>
                      </a:endParaRPr>
                    </a:p>
                  </a:txBody>
                  <a:tcPr marL="91437" marR="91437" marT="45710" marB="45710"/>
                </a:tc>
                <a:tc>
                  <a:txBody>
                    <a:bodyPr/>
                    <a:lstStyle/>
                    <a:p>
                      <a:pPr algn="l" rtl="0"/>
                      <a:r>
                        <a:rPr lang="en-US" sz="2600" dirty="0" smtClean="0">
                          <a:solidFill>
                            <a:srgbClr val="7030A0"/>
                          </a:solidFill>
                          <a:latin typeface="Arial Narrow" pitchFamily="34" charset="0"/>
                        </a:rPr>
                        <a:t>Size 0.3 um (300</a:t>
                      </a:r>
                      <a:r>
                        <a:rPr lang="en-US" sz="2600" baseline="0" dirty="0" smtClean="0">
                          <a:solidFill>
                            <a:srgbClr val="7030A0"/>
                          </a:solidFill>
                          <a:latin typeface="Arial Narrow" pitchFamily="34" charset="0"/>
                        </a:rPr>
                        <a:t> nm)</a:t>
                      </a:r>
                      <a:endParaRPr lang="ar-SA" sz="2600" dirty="0">
                        <a:solidFill>
                          <a:srgbClr val="7030A0"/>
                        </a:solidFill>
                        <a:latin typeface="Arial Narrow" pitchFamily="34" charset="0"/>
                      </a:endParaRPr>
                    </a:p>
                  </a:txBody>
                  <a:tcPr marL="91437" marR="91437" marT="45710" marB="45710"/>
                </a:tc>
                <a:extLst>
                  <a:ext uri="{0D108BD9-81ED-4DB2-BD59-A6C34878D82A}">
                    <a16:rowId xmlns:a16="http://schemas.microsoft.com/office/drawing/2014/main" val="10001"/>
                  </a:ext>
                </a:extLst>
              </a:tr>
              <a:tr h="487594">
                <a:tc>
                  <a:txBody>
                    <a:bodyPr/>
                    <a:lstStyle/>
                    <a:p>
                      <a:pPr algn="l" rtl="0"/>
                      <a:r>
                        <a:rPr lang="en-US" sz="2600" dirty="0" smtClean="0">
                          <a:latin typeface="Arial Narrow" pitchFamily="34" charset="0"/>
                        </a:rPr>
                        <a:t>RNA:DNA content = 3.1</a:t>
                      </a:r>
                      <a:endParaRPr lang="ar-SA" sz="2600" dirty="0">
                        <a:solidFill>
                          <a:schemeClr val="bg1"/>
                        </a:solidFill>
                        <a:latin typeface="Arial Narrow" pitchFamily="34" charset="0"/>
                      </a:endParaRPr>
                    </a:p>
                  </a:txBody>
                  <a:tcPr marL="91437" marR="91437" marT="45710" marB="45710"/>
                </a:tc>
                <a:tc>
                  <a:txBody>
                    <a:bodyPr/>
                    <a:lstStyle/>
                    <a:p>
                      <a:pPr algn="l" rtl="0"/>
                      <a:r>
                        <a:rPr lang="en-US" sz="2600" dirty="0" smtClean="0">
                          <a:latin typeface="Arial Narrow" pitchFamily="34" charset="0"/>
                        </a:rPr>
                        <a:t>RNA:DNA content = 1.1 </a:t>
                      </a:r>
                      <a:endParaRPr lang="ar-SA" sz="2600" dirty="0">
                        <a:solidFill>
                          <a:schemeClr val="bg1"/>
                        </a:solidFill>
                        <a:latin typeface="Arial Narrow" pitchFamily="34" charset="0"/>
                      </a:endParaRPr>
                    </a:p>
                  </a:txBody>
                  <a:tcPr marL="91437" marR="91437" marT="45710" marB="45710"/>
                </a:tc>
                <a:extLst>
                  <a:ext uri="{0D108BD9-81ED-4DB2-BD59-A6C34878D82A}">
                    <a16:rowId xmlns:a16="http://schemas.microsoft.com/office/drawing/2014/main" val="10002"/>
                  </a:ext>
                </a:extLst>
              </a:tr>
              <a:tr h="487594">
                <a:tc>
                  <a:txBody>
                    <a:bodyPr/>
                    <a:lstStyle/>
                    <a:p>
                      <a:pPr algn="l" rtl="0"/>
                      <a:r>
                        <a:rPr lang="en-US" sz="2600" dirty="0" smtClean="0">
                          <a:solidFill>
                            <a:srgbClr val="7030A0"/>
                          </a:solidFill>
                          <a:latin typeface="Arial Narrow" pitchFamily="34" charset="0"/>
                        </a:rPr>
                        <a:t>Not infectious</a:t>
                      </a:r>
                      <a:endParaRPr lang="ar-SA" sz="2600" dirty="0">
                        <a:solidFill>
                          <a:srgbClr val="7030A0"/>
                        </a:solidFill>
                        <a:latin typeface="Arial Narrow" pitchFamily="34" charset="0"/>
                      </a:endParaRPr>
                    </a:p>
                  </a:txBody>
                  <a:tcPr marL="91437" marR="91437" marT="45710" marB="45710"/>
                </a:tc>
                <a:tc>
                  <a:txBody>
                    <a:bodyPr/>
                    <a:lstStyle/>
                    <a:p>
                      <a:pPr algn="l" rtl="0"/>
                      <a:r>
                        <a:rPr lang="en-US" sz="2600" dirty="0" smtClean="0">
                          <a:solidFill>
                            <a:srgbClr val="7030A0"/>
                          </a:solidFill>
                          <a:latin typeface="Arial Narrow" pitchFamily="34" charset="0"/>
                        </a:rPr>
                        <a:t>Infectious</a:t>
                      </a:r>
                      <a:endParaRPr lang="ar-SA" sz="2600" dirty="0">
                        <a:solidFill>
                          <a:srgbClr val="7030A0"/>
                        </a:solidFill>
                        <a:latin typeface="Arial Narrow" pitchFamily="34" charset="0"/>
                      </a:endParaRPr>
                    </a:p>
                  </a:txBody>
                  <a:tcPr marL="91437" marR="91437" marT="45710" marB="45710"/>
                </a:tc>
                <a:extLst>
                  <a:ext uri="{0D108BD9-81ED-4DB2-BD59-A6C34878D82A}">
                    <a16:rowId xmlns:a16="http://schemas.microsoft.com/office/drawing/2014/main" val="10003"/>
                  </a:ext>
                </a:extLst>
              </a:tr>
              <a:tr h="487594">
                <a:tc>
                  <a:txBody>
                    <a:bodyPr/>
                    <a:lstStyle/>
                    <a:p>
                      <a:pPr algn="l" rtl="0"/>
                      <a:r>
                        <a:rPr lang="en-US" sz="2600" dirty="0" smtClean="0">
                          <a:solidFill>
                            <a:srgbClr val="7030A0"/>
                          </a:solidFill>
                          <a:latin typeface="Arial Narrow" pitchFamily="34" charset="0"/>
                        </a:rPr>
                        <a:t>Adapted for intracellular growth</a:t>
                      </a:r>
                      <a:endParaRPr lang="ar-SA" sz="2600" dirty="0">
                        <a:solidFill>
                          <a:srgbClr val="7030A0"/>
                        </a:solidFill>
                        <a:latin typeface="Arial Narrow" pitchFamily="34" charset="0"/>
                      </a:endParaRPr>
                    </a:p>
                  </a:txBody>
                  <a:tcPr marL="91437" marR="91437" marT="45710" marB="45710"/>
                </a:tc>
                <a:tc>
                  <a:txBody>
                    <a:bodyPr/>
                    <a:lstStyle/>
                    <a:p>
                      <a:pPr algn="l" rtl="0"/>
                      <a:r>
                        <a:rPr lang="en-US" sz="2600" dirty="0" smtClean="0">
                          <a:solidFill>
                            <a:srgbClr val="7030A0"/>
                          </a:solidFill>
                          <a:latin typeface="Arial Narrow" pitchFamily="34" charset="0"/>
                        </a:rPr>
                        <a:t>Adapted for extracellular survival </a:t>
                      </a:r>
                      <a:endParaRPr lang="ar-SA" sz="2600" dirty="0">
                        <a:solidFill>
                          <a:srgbClr val="7030A0"/>
                        </a:solidFill>
                        <a:latin typeface="Arial Narrow" pitchFamily="34" charset="0"/>
                      </a:endParaRPr>
                    </a:p>
                  </a:txBody>
                  <a:tcPr marL="91437" marR="91437" marT="45710" marB="45710"/>
                </a:tc>
                <a:extLst>
                  <a:ext uri="{0D108BD9-81ED-4DB2-BD59-A6C34878D82A}">
                    <a16:rowId xmlns:a16="http://schemas.microsoft.com/office/drawing/2014/main" val="10004"/>
                  </a:ext>
                </a:extLst>
              </a:tr>
              <a:tr h="487594">
                <a:tc>
                  <a:txBody>
                    <a:bodyPr/>
                    <a:lstStyle/>
                    <a:p>
                      <a:pPr algn="l" rtl="0"/>
                      <a:r>
                        <a:rPr lang="en-US" sz="2600" dirty="0" err="1" smtClean="0">
                          <a:latin typeface="Arial Narrow" pitchFamily="34" charset="0"/>
                        </a:rPr>
                        <a:t>Hemagglutinin</a:t>
                      </a:r>
                      <a:r>
                        <a:rPr lang="en-US" sz="2600" dirty="0" smtClean="0">
                          <a:latin typeface="Arial Narrow" pitchFamily="34" charset="0"/>
                        </a:rPr>
                        <a:t> absent</a:t>
                      </a:r>
                      <a:endParaRPr lang="ar-SA" sz="2600" dirty="0">
                        <a:solidFill>
                          <a:schemeClr val="bg1"/>
                        </a:solidFill>
                        <a:latin typeface="Arial Narrow" pitchFamily="34" charset="0"/>
                      </a:endParaRPr>
                    </a:p>
                  </a:txBody>
                  <a:tcPr marL="91437" marR="91437" marT="45710" marB="45710"/>
                </a:tc>
                <a:tc>
                  <a:txBody>
                    <a:bodyPr/>
                    <a:lstStyle/>
                    <a:p>
                      <a:pPr algn="l" rtl="0"/>
                      <a:r>
                        <a:rPr lang="en-US" sz="2600" dirty="0" err="1" smtClean="0">
                          <a:latin typeface="Arial Narrow" pitchFamily="34" charset="0"/>
                        </a:rPr>
                        <a:t>Hemagglutinin</a:t>
                      </a:r>
                      <a:r>
                        <a:rPr lang="en-US" sz="2600" dirty="0" smtClean="0">
                          <a:latin typeface="Arial Narrow" pitchFamily="34" charset="0"/>
                        </a:rPr>
                        <a:t> present</a:t>
                      </a:r>
                      <a:endParaRPr lang="ar-SA" sz="2600" dirty="0">
                        <a:solidFill>
                          <a:schemeClr val="bg1"/>
                        </a:solidFill>
                        <a:latin typeface="Arial Narrow" pitchFamily="34" charset="0"/>
                      </a:endParaRPr>
                    </a:p>
                  </a:txBody>
                  <a:tcPr marL="91437" marR="91437" marT="45710" marB="45710"/>
                </a:tc>
                <a:extLst>
                  <a:ext uri="{0D108BD9-81ED-4DB2-BD59-A6C34878D82A}">
                    <a16:rowId xmlns:a16="http://schemas.microsoft.com/office/drawing/2014/main" val="10005"/>
                  </a:ext>
                </a:extLst>
              </a:tr>
              <a:tr h="487594">
                <a:tc>
                  <a:txBody>
                    <a:bodyPr/>
                    <a:lstStyle/>
                    <a:p>
                      <a:pPr algn="l" rtl="0"/>
                      <a:r>
                        <a:rPr lang="en-US" sz="2600" dirty="0" smtClean="0">
                          <a:solidFill>
                            <a:srgbClr val="7030A0"/>
                          </a:solidFill>
                          <a:latin typeface="Arial Narrow" pitchFamily="34" charset="0"/>
                        </a:rPr>
                        <a:t>Does not induce </a:t>
                      </a:r>
                      <a:r>
                        <a:rPr lang="en-US" sz="2600" dirty="0" err="1" smtClean="0">
                          <a:solidFill>
                            <a:srgbClr val="7030A0"/>
                          </a:solidFill>
                          <a:latin typeface="Arial Narrow" pitchFamily="34" charset="0"/>
                        </a:rPr>
                        <a:t>endocytosis</a:t>
                      </a:r>
                      <a:endParaRPr lang="ar-SA" sz="2600" dirty="0">
                        <a:solidFill>
                          <a:srgbClr val="7030A0"/>
                        </a:solidFill>
                        <a:latin typeface="Arial Narrow" pitchFamily="34" charset="0"/>
                      </a:endParaRPr>
                    </a:p>
                  </a:txBody>
                  <a:tcPr marL="91437" marR="91437" marT="45710" marB="45710"/>
                </a:tc>
                <a:tc>
                  <a:txBody>
                    <a:bodyPr/>
                    <a:lstStyle/>
                    <a:p>
                      <a:pPr algn="l" rtl="0"/>
                      <a:r>
                        <a:rPr lang="en-US" sz="2600" dirty="0" smtClean="0">
                          <a:solidFill>
                            <a:srgbClr val="7030A0"/>
                          </a:solidFill>
                          <a:latin typeface="Arial Narrow" pitchFamily="34" charset="0"/>
                        </a:rPr>
                        <a:t>Induces </a:t>
                      </a:r>
                      <a:r>
                        <a:rPr lang="en-US" sz="2600" dirty="0" err="1" smtClean="0">
                          <a:solidFill>
                            <a:srgbClr val="7030A0"/>
                          </a:solidFill>
                          <a:latin typeface="Arial Narrow" pitchFamily="34" charset="0"/>
                        </a:rPr>
                        <a:t>endocytosis</a:t>
                      </a:r>
                      <a:endParaRPr lang="ar-SA" sz="2600" dirty="0">
                        <a:solidFill>
                          <a:srgbClr val="7030A0"/>
                        </a:solidFill>
                        <a:latin typeface="Arial Narrow" pitchFamily="34" charset="0"/>
                      </a:endParaRPr>
                    </a:p>
                  </a:txBody>
                  <a:tcPr marL="91437" marR="91437" marT="45710" marB="45710"/>
                </a:tc>
                <a:extLst>
                  <a:ext uri="{0D108BD9-81ED-4DB2-BD59-A6C34878D82A}">
                    <a16:rowId xmlns:a16="http://schemas.microsoft.com/office/drawing/2014/main" val="10006"/>
                  </a:ext>
                </a:extLst>
              </a:tr>
              <a:tr h="487594">
                <a:tc>
                  <a:txBody>
                    <a:bodyPr/>
                    <a:lstStyle/>
                    <a:p>
                      <a:pPr algn="l" rtl="0"/>
                      <a:r>
                        <a:rPr lang="en-US" sz="2600" dirty="0" smtClean="0">
                          <a:latin typeface="Arial Narrow" pitchFamily="34" charset="0"/>
                        </a:rPr>
                        <a:t>Metabolically active</a:t>
                      </a:r>
                      <a:endParaRPr lang="ar-SA" sz="2600" dirty="0">
                        <a:solidFill>
                          <a:schemeClr val="bg1"/>
                        </a:solidFill>
                        <a:latin typeface="Arial Narrow" pitchFamily="34" charset="0"/>
                      </a:endParaRPr>
                    </a:p>
                  </a:txBody>
                  <a:tcPr marL="91437" marR="91437" marT="45710" marB="45710"/>
                </a:tc>
                <a:tc>
                  <a:txBody>
                    <a:bodyPr/>
                    <a:lstStyle/>
                    <a:p>
                      <a:pPr algn="l" rtl="0"/>
                      <a:r>
                        <a:rPr lang="en-US" sz="2600" dirty="0" smtClean="0">
                          <a:latin typeface="Arial Narrow" pitchFamily="34" charset="0"/>
                        </a:rPr>
                        <a:t>Metabolically inactive</a:t>
                      </a:r>
                      <a:endParaRPr lang="ar-SA" sz="2600" dirty="0">
                        <a:solidFill>
                          <a:schemeClr val="bg1"/>
                        </a:solidFill>
                        <a:latin typeface="Arial Narrow" pitchFamily="34" charset="0"/>
                      </a:endParaRPr>
                    </a:p>
                  </a:txBody>
                  <a:tcPr marL="91437" marR="91437" marT="45710" marB="45710"/>
                </a:tc>
                <a:extLst>
                  <a:ext uri="{0D108BD9-81ED-4DB2-BD59-A6C34878D82A}">
                    <a16:rowId xmlns:a16="http://schemas.microsoft.com/office/drawing/2014/main" val="10007"/>
                  </a:ext>
                </a:extLst>
              </a:tr>
            </a:tbl>
          </a:graphicData>
        </a:graphic>
      </p:graphicFrame>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21</a:t>
            </a:fld>
            <a:endParaRPr lang="ar-SA" altLang="en-US"/>
          </a:p>
        </p:txBody>
      </p:sp>
    </p:spTree>
    <p:extLst>
      <p:ext uri="{BB962C8B-B14F-4D97-AF65-F5344CB8AC3E}">
        <p14:creationId xmlns:p14="http://schemas.microsoft.com/office/powerpoint/2010/main" val="15394266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Title 1"/>
          <p:cNvSpPr>
            <a:spLocks noGrp="1"/>
          </p:cNvSpPr>
          <p:nvPr>
            <p:ph type="title"/>
          </p:nvPr>
        </p:nvSpPr>
        <p:spPr>
          <a:xfrm>
            <a:off x="228600" y="304800"/>
            <a:ext cx="8915400" cy="609600"/>
          </a:xfrm>
        </p:spPr>
        <p:txBody>
          <a:bodyPr>
            <a:normAutofit fontScale="90000"/>
          </a:bodyPr>
          <a:lstStyle/>
          <a:p>
            <a:r>
              <a:rPr lang="en-US" sz="3600" b="1" dirty="0" smtClean="0">
                <a:solidFill>
                  <a:srgbClr val="002060"/>
                </a:solidFill>
                <a:latin typeface="Arial Narrow" pitchFamily="34" charset="0"/>
              </a:rPr>
              <a:t>Classification and Differentiation of </a:t>
            </a:r>
            <a:r>
              <a:rPr lang="en-US" sz="3600" b="1" dirty="0" err="1" smtClean="0">
                <a:solidFill>
                  <a:srgbClr val="002060"/>
                </a:solidFill>
                <a:latin typeface="Arial Narrow" pitchFamily="34" charset="0"/>
              </a:rPr>
              <a:t>Chlamydiae</a:t>
            </a:r>
            <a:endParaRPr lang="ar-SA" sz="3600" b="1" dirty="0" smtClean="0">
              <a:solidFill>
                <a:srgbClr val="002060"/>
              </a:solidFill>
              <a:latin typeface="Arial Narrow" pitchFamily="34" charset="0"/>
            </a:endParaRPr>
          </a:p>
        </p:txBody>
      </p:sp>
      <p:graphicFrame>
        <p:nvGraphicFramePr>
          <p:cNvPr id="5" name="Content Placeholder 4"/>
          <p:cNvGraphicFramePr>
            <a:graphicFrameLocks noGrp="1"/>
          </p:cNvGraphicFramePr>
          <p:nvPr>
            <p:ph idx="1"/>
          </p:nvPr>
        </p:nvGraphicFramePr>
        <p:xfrm>
          <a:off x="381000" y="1066800"/>
          <a:ext cx="8458200" cy="5717169"/>
        </p:xfrm>
        <a:graphic>
          <a:graphicData uri="http://schemas.openxmlformats.org/drawingml/2006/table">
            <a:tbl>
              <a:tblPr rtl="1" firstRow="1" bandRow="1">
                <a:tableStyleId>{073A0DAA-6AF3-43AB-8588-CEC1D06C72B9}</a:tableStyleId>
              </a:tblPr>
              <a:tblGrid>
                <a:gridCol w="4079966">
                  <a:extLst>
                    <a:ext uri="{9D8B030D-6E8A-4147-A177-3AD203B41FA5}">
                      <a16:colId xmlns:a16="http://schemas.microsoft.com/office/drawing/2014/main" val="20000"/>
                    </a:ext>
                  </a:extLst>
                </a:gridCol>
                <a:gridCol w="4378234">
                  <a:extLst>
                    <a:ext uri="{9D8B030D-6E8A-4147-A177-3AD203B41FA5}">
                      <a16:colId xmlns:a16="http://schemas.microsoft.com/office/drawing/2014/main" val="20001"/>
                    </a:ext>
                  </a:extLst>
                </a:gridCol>
              </a:tblGrid>
              <a:tr h="481684">
                <a:tc>
                  <a:txBody>
                    <a:bodyPr/>
                    <a:lstStyle/>
                    <a:p>
                      <a:pPr algn="ctr" rtl="0">
                        <a:lnSpc>
                          <a:spcPts val="3300"/>
                        </a:lnSpc>
                      </a:pPr>
                      <a:r>
                        <a:rPr lang="en-US" sz="2800" dirty="0" smtClean="0"/>
                        <a:t>Subgroup B</a:t>
                      </a:r>
                      <a:endParaRPr lang="ar-SA" sz="2800" dirty="0">
                        <a:solidFill>
                          <a:schemeClr val="bg1"/>
                        </a:solidFill>
                        <a:latin typeface="Arial Narrow" pitchFamily="34" charset="0"/>
                      </a:endParaRPr>
                    </a:p>
                  </a:txBody>
                  <a:tcPr marT="45715" marB="45715"/>
                </a:tc>
                <a:tc>
                  <a:txBody>
                    <a:bodyPr/>
                    <a:lstStyle/>
                    <a:p>
                      <a:pPr algn="ctr" rtl="0">
                        <a:lnSpc>
                          <a:spcPts val="3300"/>
                        </a:lnSpc>
                      </a:pPr>
                      <a:r>
                        <a:rPr lang="en-US" sz="2800" dirty="0" smtClean="0"/>
                        <a:t>Subgroup A</a:t>
                      </a:r>
                      <a:endParaRPr lang="ar-SA" sz="2800" dirty="0">
                        <a:solidFill>
                          <a:schemeClr val="bg1"/>
                        </a:solidFill>
                        <a:latin typeface="Arial Narrow" pitchFamily="34" charset="0"/>
                      </a:endParaRPr>
                    </a:p>
                  </a:txBody>
                  <a:tcPr marT="45715" marB="45715"/>
                </a:tc>
                <a:extLst>
                  <a:ext uri="{0D108BD9-81ED-4DB2-BD59-A6C34878D82A}">
                    <a16:rowId xmlns:a16="http://schemas.microsoft.com/office/drawing/2014/main" val="10000"/>
                  </a:ext>
                </a:extLst>
              </a:tr>
              <a:tr h="481684">
                <a:tc>
                  <a:txBody>
                    <a:bodyPr/>
                    <a:lstStyle/>
                    <a:p>
                      <a:pPr algn="just" rtl="0">
                        <a:lnSpc>
                          <a:spcPts val="3300"/>
                        </a:lnSpc>
                      </a:pPr>
                      <a:r>
                        <a:rPr lang="en-US" sz="2400" dirty="0" smtClean="0">
                          <a:latin typeface="Arial Narrow" pitchFamily="34" charset="0"/>
                        </a:rPr>
                        <a:t>Bird parasites</a:t>
                      </a:r>
                      <a:endParaRPr lang="ar-SA" sz="2400" b="1" dirty="0">
                        <a:solidFill>
                          <a:schemeClr val="bg1"/>
                        </a:solidFill>
                        <a:latin typeface="Arial Narrow" pitchFamily="34" charset="0"/>
                      </a:endParaRPr>
                    </a:p>
                  </a:txBody>
                  <a:tcPr marT="45715" marB="45715"/>
                </a:tc>
                <a:tc>
                  <a:txBody>
                    <a:bodyPr/>
                    <a:lstStyle/>
                    <a:p>
                      <a:pPr algn="just" rtl="0">
                        <a:lnSpc>
                          <a:spcPts val="3300"/>
                        </a:lnSpc>
                      </a:pPr>
                      <a:r>
                        <a:rPr lang="en-US" sz="2400" dirty="0" smtClean="0">
                          <a:latin typeface="Arial Narrow" pitchFamily="34" charset="0"/>
                        </a:rPr>
                        <a:t>Mammalian parasites</a:t>
                      </a:r>
                      <a:endParaRPr lang="ar-SA" sz="2400" b="1" dirty="0">
                        <a:solidFill>
                          <a:schemeClr val="bg1"/>
                        </a:solidFill>
                        <a:latin typeface="Arial Narrow" pitchFamily="34" charset="0"/>
                      </a:endParaRPr>
                    </a:p>
                  </a:txBody>
                  <a:tcPr marT="45715" marB="45715"/>
                </a:tc>
                <a:extLst>
                  <a:ext uri="{0D108BD9-81ED-4DB2-BD59-A6C34878D82A}">
                    <a16:rowId xmlns:a16="http://schemas.microsoft.com/office/drawing/2014/main" val="10001"/>
                  </a:ext>
                </a:extLst>
              </a:tr>
              <a:tr h="481684">
                <a:tc>
                  <a:txBody>
                    <a:bodyPr/>
                    <a:lstStyle/>
                    <a:p>
                      <a:pPr algn="just" rtl="0">
                        <a:lnSpc>
                          <a:spcPts val="3300"/>
                        </a:lnSpc>
                      </a:pPr>
                      <a:r>
                        <a:rPr lang="en-US" sz="2400" dirty="0" smtClean="0">
                          <a:latin typeface="Arial Narrow" pitchFamily="34" charset="0"/>
                        </a:rPr>
                        <a:t>Diffuse inclusions</a:t>
                      </a:r>
                      <a:endParaRPr lang="ar-SA" sz="2400" dirty="0">
                        <a:solidFill>
                          <a:schemeClr val="bg1"/>
                        </a:solidFill>
                        <a:latin typeface="Arial Narrow" pitchFamily="34" charset="0"/>
                      </a:endParaRPr>
                    </a:p>
                  </a:txBody>
                  <a:tcPr marT="45715" marB="45715"/>
                </a:tc>
                <a:tc>
                  <a:txBody>
                    <a:bodyPr/>
                    <a:lstStyle/>
                    <a:p>
                      <a:pPr algn="just" rtl="0">
                        <a:lnSpc>
                          <a:spcPts val="3300"/>
                        </a:lnSpc>
                      </a:pPr>
                      <a:r>
                        <a:rPr lang="en-US" sz="2400" dirty="0" smtClean="0">
                          <a:latin typeface="Arial Narrow" pitchFamily="34" charset="0"/>
                        </a:rPr>
                        <a:t>Compact inclusions </a:t>
                      </a:r>
                      <a:endParaRPr lang="ar-SA" sz="2400" dirty="0">
                        <a:solidFill>
                          <a:schemeClr val="bg1"/>
                        </a:solidFill>
                        <a:latin typeface="Arial Narrow" pitchFamily="34" charset="0"/>
                      </a:endParaRPr>
                    </a:p>
                  </a:txBody>
                  <a:tcPr marT="45715" marB="45715"/>
                </a:tc>
                <a:extLst>
                  <a:ext uri="{0D108BD9-81ED-4DB2-BD59-A6C34878D82A}">
                    <a16:rowId xmlns:a16="http://schemas.microsoft.com/office/drawing/2014/main" val="10002"/>
                  </a:ext>
                </a:extLst>
              </a:tr>
              <a:tr h="481684">
                <a:tc>
                  <a:txBody>
                    <a:bodyPr/>
                    <a:lstStyle/>
                    <a:p>
                      <a:pPr algn="just" rtl="0">
                        <a:lnSpc>
                          <a:spcPts val="3300"/>
                        </a:lnSpc>
                      </a:pPr>
                      <a:r>
                        <a:rPr lang="en-US" sz="2400" dirty="0" smtClean="0">
                          <a:latin typeface="Arial Narrow" pitchFamily="34" charset="0"/>
                        </a:rPr>
                        <a:t>Transmitted</a:t>
                      </a:r>
                      <a:r>
                        <a:rPr lang="en-US" sz="2400" baseline="0" dirty="0" smtClean="0">
                          <a:latin typeface="Arial Narrow" pitchFamily="34" charset="0"/>
                        </a:rPr>
                        <a:t> by inhalation</a:t>
                      </a:r>
                      <a:endParaRPr lang="ar-SA" sz="2400" b="1" dirty="0">
                        <a:solidFill>
                          <a:schemeClr val="bg1"/>
                        </a:solidFill>
                        <a:latin typeface="Arial Narrow" pitchFamily="34" charset="0"/>
                      </a:endParaRPr>
                    </a:p>
                  </a:txBody>
                  <a:tcPr marT="45715" marB="45715"/>
                </a:tc>
                <a:tc>
                  <a:txBody>
                    <a:bodyPr/>
                    <a:lstStyle/>
                    <a:p>
                      <a:pPr algn="just" rtl="0">
                        <a:lnSpc>
                          <a:spcPts val="3300"/>
                        </a:lnSpc>
                      </a:pPr>
                      <a:r>
                        <a:rPr lang="en-US" sz="2400" dirty="0" smtClean="0">
                          <a:latin typeface="Arial Narrow" pitchFamily="34" charset="0"/>
                        </a:rPr>
                        <a:t>Transmitted by contact</a:t>
                      </a:r>
                      <a:endParaRPr lang="ar-SA" sz="2400" b="1" dirty="0">
                        <a:solidFill>
                          <a:schemeClr val="bg1"/>
                        </a:solidFill>
                        <a:latin typeface="Arial Narrow" pitchFamily="34" charset="0"/>
                      </a:endParaRPr>
                    </a:p>
                  </a:txBody>
                  <a:tcPr marT="45715" marB="45715"/>
                </a:tc>
                <a:extLst>
                  <a:ext uri="{0D108BD9-81ED-4DB2-BD59-A6C34878D82A}">
                    <a16:rowId xmlns:a16="http://schemas.microsoft.com/office/drawing/2014/main" val="10003"/>
                  </a:ext>
                </a:extLst>
              </a:tr>
              <a:tr h="481684">
                <a:tc>
                  <a:txBody>
                    <a:bodyPr/>
                    <a:lstStyle/>
                    <a:p>
                      <a:pPr algn="just" rtl="0">
                        <a:lnSpc>
                          <a:spcPts val="3300"/>
                        </a:lnSpc>
                      </a:pPr>
                      <a:r>
                        <a:rPr lang="en-US" sz="2400" dirty="0" smtClean="0">
                          <a:latin typeface="Arial Narrow" pitchFamily="34" charset="0"/>
                        </a:rPr>
                        <a:t>Glycogen not synthesized </a:t>
                      </a:r>
                      <a:endParaRPr lang="ar-SA" sz="2400" dirty="0">
                        <a:solidFill>
                          <a:schemeClr val="bg1"/>
                        </a:solidFill>
                        <a:latin typeface="Arial Narrow" pitchFamily="34" charset="0"/>
                      </a:endParaRPr>
                    </a:p>
                  </a:txBody>
                  <a:tcPr marT="45715" marB="45715"/>
                </a:tc>
                <a:tc>
                  <a:txBody>
                    <a:bodyPr/>
                    <a:lstStyle/>
                    <a:p>
                      <a:pPr algn="just" rtl="0">
                        <a:lnSpc>
                          <a:spcPts val="3300"/>
                        </a:lnSpc>
                      </a:pPr>
                      <a:r>
                        <a:rPr lang="en-US" sz="2400" dirty="0" smtClean="0">
                          <a:latin typeface="Arial Narrow" pitchFamily="34" charset="0"/>
                        </a:rPr>
                        <a:t>Glycogen synthesized</a:t>
                      </a:r>
                      <a:endParaRPr lang="ar-SA" sz="2400" dirty="0">
                        <a:solidFill>
                          <a:schemeClr val="bg1"/>
                        </a:solidFill>
                        <a:latin typeface="Arial Narrow" pitchFamily="34" charset="0"/>
                      </a:endParaRPr>
                    </a:p>
                  </a:txBody>
                  <a:tcPr marT="45715" marB="45715"/>
                </a:tc>
                <a:extLst>
                  <a:ext uri="{0D108BD9-81ED-4DB2-BD59-A6C34878D82A}">
                    <a16:rowId xmlns:a16="http://schemas.microsoft.com/office/drawing/2014/main" val="10004"/>
                  </a:ext>
                </a:extLst>
              </a:tr>
              <a:tr h="481684">
                <a:tc>
                  <a:txBody>
                    <a:bodyPr/>
                    <a:lstStyle/>
                    <a:p>
                      <a:pPr algn="just" rtl="0">
                        <a:lnSpc>
                          <a:spcPts val="3300"/>
                        </a:lnSpc>
                      </a:pPr>
                      <a:r>
                        <a:rPr lang="en-US" sz="2400" dirty="0" err="1" smtClean="0">
                          <a:latin typeface="Arial Narrow" pitchFamily="34" charset="0"/>
                        </a:rPr>
                        <a:t>Folates</a:t>
                      </a:r>
                      <a:r>
                        <a:rPr lang="en-US" sz="2400" dirty="0" smtClean="0">
                          <a:latin typeface="Arial Narrow" pitchFamily="34" charset="0"/>
                        </a:rPr>
                        <a:t> not synthesized (resistant) </a:t>
                      </a:r>
                      <a:endParaRPr lang="ar-SA" sz="2400" dirty="0">
                        <a:solidFill>
                          <a:schemeClr val="bg1"/>
                        </a:solidFill>
                        <a:latin typeface="Arial Narrow" pitchFamily="34" charset="0"/>
                      </a:endParaRPr>
                    </a:p>
                  </a:txBody>
                  <a:tcPr marT="45715" marB="45715"/>
                </a:tc>
                <a:tc>
                  <a:txBody>
                    <a:bodyPr/>
                    <a:lstStyle/>
                    <a:p>
                      <a:pPr algn="just" rtl="0">
                        <a:lnSpc>
                          <a:spcPts val="3300"/>
                        </a:lnSpc>
                      </a:pPr>
                      <a:r>
                        <a:rPr lang="en-US" sz="2400" dirty="0" err="1" smtClean="0">
                          <a:latin typeface="Arial Narrow" pitchFamily="34" charset="0"/>
                        </a:rPr>
                        <a:t>Folates</a:t>
                      </a:r>
                      <a:r>
                        <a:rPr lang="en-US" sz="2400" dirty="0" smtClean="0">
                          <a:latin typeface="Arial Narrow" pitchFamily="34" charset="0"/>
                        </a:rPr>
                        <a:t> synthesized (Sensitive)</a:t>
                      </a:r>
                      <a:endParaRPr lang="ar-SA" sz="2400" dirty="0">
                        <a:solidFill>
                          <a:schemeClr val="bg1"/>
                        </a:solidFill>
                        <a:latin typeface="Arial Narrow" pitchFamily="34" charset="0"/>
                      </a:endParaRPr>
                    </a:p>
                  </a:txBody>
                  <a:tcPr marT="45715" marB="45715"/>
                </a:tc>
                <a:extLst>
                  <a:ext uri="{0D108BD9-81ED-4DB2-BD59-A6C34878D82A}">
                    <a16:rowId xmlns:a16="http://schemas.microsoft.com/office/drawing/2014/main" val="10005"/>
                  </a:ext>
                </a:extLst>
              </a:tr>
              <a:tr h="481684">
                <a:tc>
                  <a:txBody>
                    <a:bodyPr/>
                    <a:lstStyle/>
                    <a:p>
                      <a:pPr algn="just" rtl="0">
                        <a:lnSpc>
                          <a:spcPts val="3300"/>
                        </a:lnSpc>
                      </a:pPr>
                      <a:r>
                        <a:rPr lang="en-US" sz="2400" dirty="0" smtClean="0">
                          <a:latin typeface="Arial Narrow" pitchFamily="34" charset="0"/>
                        </a:rPr>
                        <a:t>Resistant to D-</a:t>
                      </a:r>
                      <a:r>
                        <a:rPr lang="en-US" sz="2400" dirty="0" err="1" smtClean="0">
                          <a:latin typeface="Arial Narrow" pitchFamily="34" charset="0"/>
                        </a:rPr>
                        <a:t>cycloserine</a:t>
                      </a:r>
                      <a:endParaRPr lang="ar-SA" sz="2400" dirty="0">
                        <a:solidFill>
                          <a:schemeClr val="bg1"/>
                        </a:solidFill>
                        <a:latin typeface="Arial Narrow" pitchFamily="34" charset="0"/>
                      </a:endParaRPr>
                    </a:p>
                  </a:txBody>
                  <a:tcPr marT="45715" marB="45715"/>
                </a:tc>
                <a:tc>
                  <a:txBody>
                    <a:bodyPr/>
                    <a:lstStyle/>
                    <a:p>
                      <a:pPr algn="just" rtl="0">
                        <a:lnSpc>
                          <a:spcPts val="3300"/>
                        </a:lnSpc>
                      </a:pPr>
                      <a:r>
                        <a:rPr lang="en-US" sz="2400" dirty="0" smtClean="0">
                          <a:latin typeface="Arial Narrow" pitchFamily="34" charset="0"/>
                        </a:rPr>
                        <a:t>Sensitive to D-</a:t>
                      </a:r>
                      <a:r>
                        <a:rPr lang="en-US" sz="2400" dirty="0" err="1" smtClean="0">
                          <a:latin typeface="Arial Narrow" pitchFamily="34" charset="0"/>
                        </a:rPr>
                        <a:t>cycloserine</a:t>
                      </a:r>
                      <a:endParaRPr lang="ar-SA" sz="2400" dirty="0">
                        <a:solidFill>
                          <a:schemeClr val="bg1"/>
                        </a:solidFill>
                        <a:latin typeface="Arial Narrow" pitchFamily="34" charset="0"/>
                      </a:endParaRPr>
                    </a:p>
                  </a:txBody>
                  <a:tcPr marT="45715" marB="45715"/>
                </a:tc>
                <a:extLst>
                  <a:ext uri="{0D108BD9-81ED-4DB2-BD59-A6C34878D82A}">
                    <a16:rowId xmlns:a16="http://schemas.microsoft.com/office/drawing/2014/main" val="10006"/>
                  </a:ext>
                </a:extLst>
              </a:tr>
              <a:tr h="481684">
                <a:tc>
                  <a:txBody>
                    <a:bodyPr/>
                    <a:lstStyle/>
                    <a:p>
                      <a:pPr algn="just" rtl="0">
                        <a:lnSpc>
                          <a:spcPts val="3300"/>
                        </a:lnSpc>
                      </a:pPr>
                      <a:r>
                        <a:rPr lang="en-US" sz="2400" dirty="0" smtClean="0">
                          <a:latin typeface="Arial Narrow" pitchFamily="34" charset="0"/>
                        </a:rPr>
                        <a:t>Broadening of host range </a:t>
                      </a:r>
                      <a:endParaRPr lang="ar-SA" sz="2400" dirty="0">
                        <a:solidFill>
                          <a:schemeClr val="bg1"/>
                        </a:solidFill>
                        <a:latin typeface="Arial Narrow" pitchFamily="34" charset="0"/>
                      </a:endParaRPr>
                    </a:p>
                  </a:txBody>
                  <a:tcPr marT="45715" marB="45715"/>
                </a:tc>
                <a:tc>
                  <a:txBody>
                    <a:bodyPr/>
                    <a:lstStyle/>
                    <a:p>
                      <a:pPr algn="just" rtl="0">
                        <a:lnSpc>
                          <a:spcPts val="3300"/>
                        </a:lnSpc>
                      </a:pPr>
                      <a:r>
                        <a:rPr lang="en-US" sz="2400" dirty="0" smtClean="0">
                          <a:latin typeface="Arial Narrow" pitchFamily="34" charset="0"/>
                        </a:rPr>
                        <a:t>Restricted host range</a:t>
                      </a:r>
                      <a:endParaRPr lang="ar-SA" sz="2400" dirty="0">
                        <a:solidFill>
                          <a:schemeClr val="bg1"/>
                        </a:solidFill>
                        <a:latin typeface="Arial Narrow" pitchFamily="34" charset="0"/>
                      </a:endParaRPr>
                    </a:p>
                  </a:txBody>
                  <a:tcPr marT="45715" marB="45715"/>
                </a:tc>
                <a:extLst>
                  <a:ext uri="{0D108BD9-81ED-4DB2-BD59-A6C34878D82A}">
                    <a16:rowId xmlns:a16="http://schemas.microsoft.com/office/drawing/2014/main" val="10007"/>
                  </a:ext>
                </a:extLst>
              </a:tr>
              <a:tr h="1632929">
                <a:tc>
                  <a:txBody>
                    <a:bodyPr/>
                    <a:lstStyle/>
                    <a:p>
                      <a:pPr marL="342900" indent="-342900" algn="just" rtl="0">
                        <a:lnSpc>
                          <a:spcPts val="3300"/>
                        </a:lnSpc>
                        <a:buFont typeface="Arial" pitchFamily="34" charset="0"/>
                        <a:buChar char="•"/>
                      </a:pPr>
                      <a:r>
                        <a:rPr lang="en-US" sz="2400" i="1" dirty="0" smtClean="0">
                          <a:latin typeface="Arial Narrow" pitchFamily="34" charset="0"/>
                        </a:rPr>
                        <a:t>Chlamydia </a:t>
                      </a:r>
                      <a:r>
                        <a:rPr lang="en-US" sz="2400" i="1" dirty="0" err="1" smtClean="0">
                          <a:latin typeface="Arial Narrow" pitchFamily="34" charset="0"/>
                        </a:rPr>
                        <a:t>psittaci</a:t>
                      </a:r>
                      <a:r>
                        <a:rPr lang="en-US" sz="2400" i="1" dirty="0" smtClean="0">
                          <a:latin typeface="Arial Narrow" pitchFamily="34" charset="0"/>
                        </a:rPr>
                        <a:t> </a:t>
                      </a:r>
                    </a:p>
                    <a:p>
                      <a:pPr marL="342900" indent="-342900" algn="l" rtl="0">
                        <a:lnSpc>
                          <a:spcPts val="3300"/>
                        </a:lnSpc>
                        <a:buFont typeface="Arial" pitchFamily="34" charset="0"/>
                        <a:buChar char="•"/>
                      </a:pPr>
                      <a:r>
                        <a:rPr lang="en-US" sz="2400" i="1" dirty="0" smtClean="0">
                          <a:latin typeface="Arial Narrow" pitchFamily="34" charset="0"/>
                        </a:rPr>
                        <a:t>Chlamydia </a:t>
                      </a:r>
                      <a:r>
                        <a:rPr lang="en-US" sz="2400" i="1" dirty="0" err="1" smtClean="0">
                          <a:latin typeface="Arial Narrow" pitchFamily="34" charset="0"/>
                        </a:rPr>
                        <a:t>pneumoniae</a:t>
                      </a:r>
                      <a:r>
                        <a:rPr lang="en-US" sz="2400" i="1" dirty="0" smtClean="0">
                          <a:latin typeface="Arial Narrow" pitchFamily="34" charset="0"/>
                        </a:rPr>
                        <a:t>  </a:t>
                      </a:r>
                      <a:r>
                        <a:rPr lang="en-US" sz="2400" dirty="0" smtClean="0">
                          <a:latin typeface="Arial Narrow" pitchFamily="34" charset="0"/>
                        </a:rPr>
                        <a:t/>
                      </a:r>
                      <a:br>
                        <a:rPr lang="en-US" sz="2400" dirty="0" smtClean="0">
                          <a:latin typeface="Arial Narrow" pitchFamily="34" charset="0"/>
                        </a:rPr>
                      </a:br>
                      <a:r>
                        <a:rPr lang="en-US" sz="2400" dirty="0" smtClean="0">
                          <a:latin typeface="Arial Narrow" pitchFamily="34" charset="0"/>
                        </a:rPr>
                        <a:t>Both infect LUNG</a:t>
                      </a:r>
                    </a:p>
                  </a:txBody>
                  <a:tcPr marT="45715" marB="45715"/>
                </a:tc>
                <a:tc>
                  <a:txBody>
                    <a:bodyPr/>
                    <a:lstStyle/>
                    <a:p>
                      <a:pPr algn="just" rtl="0">
                        <a:lnSpc>
                          <a:spcPts val="3300"/>
                        </a:lnSpc>
                        <a:buFont typeface="Arial" pitchFamily="34" charset="0"/>
                        <a:buChar char="•"/>
                      </a:pPr>
                      <a:r>
                        <a:rPr lang="en-US" sz="2400" dirty="0" smtClean="0">
                          <a:latin typeface="Arial Narrow" pitchFamily="34" charset="0"/>
                        </a:rPr>
                        <a:t> </a:t>
                      </a:r>
                      <a:r>
                        <a:rPr lang="en-US" sz="2400" i="1" dirty="0" smtClean="0">
                          <a:latin typeface="Arial Narrow" pitchFamily="34" charset="0"/>
                        </a:rPr>
                        <a:t>Chlamydia</a:t>
                      </a:r>
                      <a:r>
                        <a:rPr lang="en-US" sz="2400" i="1" baseline="0" dirty="0" smtClean="0">
                          <a:latin typeface="Arial Narrow" pitchFamily="34" charset="0"/>
                        </a:rPr>
                        <a:t> trachomatis </a:t>
                      </a:r>
                    </a:p>
                    <a:p>
                      <a:pPr algn="just" rtl="0">
                        <a:lnSpc>
                          <a:spcPts val="3300"/>
                        </a:lnSpc>
                        <a:buFont typeface="Arial" pitchFamily="34" charset="0"/>
                        <a:buChar char="•"/>
                      </a:pPr>
                      <a:r>
                        <a:rPr lang="en-US" sz="2400" baseline="0" dirty="0" smtClean="0">
                          <a:latin typeface="Arial Narrow" pitchFamily="34" charset="0"/>
                        </a:rPr>
                        <a:t> Infects non-ciliated columnar epithelial cells (EYE and GENITAL)</a:t>
                      </a:r>
                    </a:p>
                  </a:txBody>
                  <a:tcPr marT="45715" marB="45715"/>
                </a:tc>
                <a:extLst>
                  <a:ext uri="{0D108BD9-81ED-4DB2-BD59-A6C34878D82A}">
                    <a16:rowId xmlns:a16="http://schemas.microsoft.com/office/drawing/2014/main" val="10008"/>
                  </a:ext>
                </a:extLst>
              </a:tr>
            </a:tbl>
          </a:graphicData>
        </a:graphic>
      </p:graphicFrame>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22</a:t>
            </a:fld>
            <a:endParaRPr lang="ar-SA" altLang="en-US"/>
          </a:p>
        </p:txBody>
      </p:sp>
    </p:spTree>
    <p:extLst>
      <p:ext uri="{BB962C8B-B14F-4D97-AF65-F5344CB8AC3E}">
        <p14:creationId xmlns:p14="http://schemas.microsoft.com/office/powerpoint/2010/main" val="34068830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Rot="1" noChangeArrowheads="1"/>
          </p:cNvSpPr>
          <p:nvPr>
            <p:ph type="title"/>
          </p:nvPr>
        </p:nvSpPr>
        <p:spPr/>
        <p:txBody>
          <a:bodyPr/>
          <a:lstStyle/>
          <a:p>
            <a:r>
              <a:rPr lang="en-US" altLang="zh-CN" b="1" dirty="0" err="1" smtClean="0">
                <a:solidFill>
                  <a:srgbClr val="002060"/>
                </a:solidFill>
                <a:latin typeface="Arial Narrow" pitchFamily="34" charset="0"/>
                <a:ea typeface="SimSun" pitchFamily="2" charset="-122"/>
              </a:rPr>
              <a:t>SubgroupA</a:t>
            </a:r>
            <a:r>
              <a:rPr lang="en-US" altLang="zh-CN" b="1" dirty="0" smtClean="0">
                <a:solidFill>
                  <a:srgbClr val="002060"/>
                </a:solidFill>
                <a:latin typeface="Arial Narrow" pitchFamily="34" charset="0"/>
                <a:ea typeface="SimSun" pitchFamily="2" charset="-122"/>
              </a:rPr>
              <a:t>: Chlamydia trachomatis </a:t>
            </a:r>
            <a:endParaRPr lang="zh-CN" altLang="en-US" b="1" dirty="0" smtClean="0">
              <a:solidFill>
                <a:srgbClr val="002060"/>
              </a:solidFill>
              <a:latin typeface="Arial Narrow" pitchFamily="34" charset="0"/>
              <a:ea typeface="SimSun" pitchFamily="2" charset="-122"/>
            </a:endParaRPr>
          </a:p>
        </p:txBody>
      </p:sp>
      <p:sp>
        <p:nvSpPr>
          <p:cNvPr id="9219" name="Rectangle 3"/>
          <p:cNvSpPr>
            <a:spLocks noGrp="1" noChangeArrowheads="1"/>
          </p:cNvSpPr>
          <p:nvPr>
            <p:ph idx="1"/>
          </p:nvPr>
        </p:nvSpPr>
        <p:spPr>
          <a:xfrm>
            <a:off x="304800" y="1524000"/>
            <a:ext cx="8610600" cy="4876800"/>
          </a:xfrm>
        </p:spPr>
        <p:txBody>
          <a:bodyPr>
            <a:noAutofit/>
          </a:bodyPr>
          <a:lstStyle/>
          <a:p>
            <a:pPr marL="365760" indent="-283464" algn="just" fontAlgn="auto">
              <a:lnSpc>
                <a:spcPts val="2900"/>
              </a:lnSpc>
              <a:spcAft>
                <a:spcPts val="0"/>
              </a:spcAft>
              <a:buFont typeface="Wingdings 2"/>
              <a:buChar char=""/>
              <a:defRPr/>
            </a:pPr>
            <a:r>
              <a:rPr lang="en-US" altLang="zh-CN" sz="2800" dirty="0" smtClean="0">
                <a:latin typeface="Arial Narrow" pitchFamily="34" charset="0"/>
              </a:rPr>
              <a:t>Three </a:t>
            </a:r>
            <a:r>
              <a:rPr lang="en-US" altLang="zh-CN" sz="2800" dirty="0" err="1" smtClean="0">
                <a:latin typeface="Arial Narrow" pitchFamily="34" charset="0"/>
              </a:rPr>
              <a:t>biovars</a:t>
            </a:r>
            <a:r>
              <a:rPr lang="en-US" altLang="zh-CN" sz="2800" dirty="0" smtClean="0">
                <a:latin typeface="Arial Narrow" pitchFamily="34" charset="0"/>
              </a:rPr>
              <a:t> (biological variants): </a:t>
            </a:r>
          </a:p>
          <a:p>
            <a:pPr marL="971550" lvl="1" indent="-514350" algn="just" fontAlgn="auto">
              <a:lnSpc>
                <a:spcPts val="2900"/>
              </a:lnSpc>
              <a:spcAft>
                <a:spcPts val="0"/>
              </a:spcAft>
              <a:buFont typeface="+mj-lt"/>
              <a:buAutoNum type="arabicPeriod"/>
              <a:defRPr/>
            </a:pPr>
            <a:r>
              <a:rPr lang="en-US" altLang="zh-CN" dirty="0" err="1" smtClean="0">
                <a:latin typeface="Arial Narrow" pitchFamily="34" charset="0"/>
              </a:rPr>
              <a:t>Biovar</a:t>
            </a:r>
            <a:r>
              <a:rPr lang="en-US" altLang="zh-CN" dirty="0" smtClean="0">
                <a:latin typeface="Arial Narrow" pitchFamily="34" charset="0"/>
              </a:rPr>
              <a:t> Trachoma (15 Serologic types (A-K)</a:t>
            </a:r>
          </a:p>
          <a:p>
            <a:pPr marL="971550" lvl="1" indent="-514350" algn="just">
              <a:lnSpc>
                <a:spcPts val="2900"/>
              </a:lnSpc>
              <a:defRPr/>
            </a:pPr>
            <a:r>
              <a:rPr lang="en-US" altLang="zh-CN" dirty="0" smtClean="0">
                <a:solidFill>
                  <a:srgbClr val="FF0000"/>
                </a:solidFill>
                <a:latin typeface="Arial Narrow" pitchFamily="34" charset="0"/>
              </a:rPr>
              <a:t>A, B, Ba, C</a:t>
            </a:r>
            <a:r>
              <a:rPr lang="en-US" altLang="zh-CN" dirty="0" smtClean="0">
                <a:latin typeface="Arial Narrow" pitchFamily="34" charset="0"/>
              </a:rPr>
              <a:t>, </a:t>
            </a:r>
            <a:r>
              <a:rPr lang="en-US" altLang="zh-CN" dirty="0" smtClean="0">
                <a:solidFill>
                  <a:srgbClr val="00B0F0"/>
                </a:solidFill>
                <a:latin typeface="Arial Narrow" pitchFamily="34" charset="0"/>
              </a:rPr>
              <a:t>D, Da, E, F, G, H, I ,</a:t>
            </a:r>
            <a:r>
              <a:rPr lang="en-US" altLang="zh-CN" dirty="0" err="1" smtClean="0">
                <a:solidFill>
                  <a:srgbClr val="00B0F0"/>
                </a:solidFill>
                <a:latin typeface="Arial Narrow" pitchFamily="34" charset="0"/>
              </a:rPr>
              <a:t>Ia</a:t>
            </a:r>
            <a:r>
              <a:rPr lang="en-US" altLang="zh-CN" dirty="0" smtClean="0">
                <a:solidFill>
                  <a:srgbClr val="00B0F0"/>
                </a:solidFill>
                <a:latin typeface="Arial Narrow" pitchFamily="34" charset="0"/>
              </a:rPr>
              <a:t>, J, </a:t>
            </a:r>
            <a:r>
              <a:rPr lang="en-US" altLang="zh-CN" dirty="0" err="1" smtClean="0">
                <a:solidFill>
                  <a:srgbClr val="00B0F0"/>
                </a:solidFill>
                <a:latin typeface="Arial Narrow" pitchFamily="34" charset="0"/>
              </a:rPr>
              <a:t>Ja</a:t>
            </a:r>
            <a:r>
              <a:rPr lang="en-US" altLang="zh-CN" dirty="0" smtClean="0">
                <a:solidFill>
                  <a:srgbClr val="00B0F0"/>
                </a:solidFill>
                <a:latin typeface="Arial Narrow" pitchFamily="34" charset="0"/>
              </a:rPr>
              <a:t>, K</a:t>
            </a:r>
          </a:p>
          <a:p>
            <a:pPr marL="971550" lvl="1" indent="-514350" algn="just">
              <a:lnSpc>
                <a:spcPts val="2900"/>
              </a:lnSpc>
              <a:defRPr/>
            </a:pPr>
            <a:r>
              <a:rPr lang="en-US" dirty="0">
                <a:latin typeface="Arial Narrow" pitchFamily="34" charset="0"/>
              </a:rPr>
              <a:t>Serotypes </a:t>
            </a:r>
            <a:r>
              <a:rPr lang="en-US" dirty="0">
                <a:solidFill>
                  <a:srgbClr val="FF0000"/>
                </a:solidFill>
                <a:latin typeface="Arial Narrow" pitchFamily="34" charset="0"/>
              </a:rPr>
              <a:t>A, B &amp; C </a:t>
            </a:r>
            <a:r>
              <a:rPr lang="en-US" dirty="0" smtClean="0">
                <a:latin typeface="Arial Narrow" pitchFamily="34" charset="0"/>
              </a:rPr>
              <a:t>cause Trachoma</a:t>
            </a:r>
          </a:p>
          <a:p>
            <a:pPr marL="971550" lvl="1" indent="-514350" algn="just">
              <a:lnSpc>
                <a:spcPts val="2900"/>
              </a:lnSpc>
              <a:defRPr/>
            </a:pPr>
            <a:r>
              <a:rPr lang="en-US" dirty="0" smtClean="0">
                <a:latin typeface="Arial Narrow" pitchFamily="34" charset="0"/>
              </a:rPr>
              <a:t>Serotypes </a:t>
            </a:r>
            <a:r>
              <a:rPr lang="en-US" b="1" dirty="0" smtClean="0">
                <a:solidFill>
                  <a:srgbClr val="00B0F0"/>
                </a:solidFill>
                <a:latin typeface="Arial Narrow" pitchFamily="34" charset="0"/>
              </a:rPr>
              <a:t>D-K</a:t>
            </a:r>
            <a:r>
              <a:rPr lang="en-US" dirty="0" smtClean="0">
                <a:latin typeface="Arial Narrow" pitchFamily="34" charset="0"/>
              </a:rPr>
              <a:t> cause inclusion </a:t>
            </a:r>
            <a:r>
              <a:rPr lang="en-US" dirty="0">
                <a:latin typeface="Arial Narrow" pitchFamily="34" charset="0"/>
              </a:rPr>
              <a:t>conjunctivitis (</a:t>
            </a:r>
            <a:r>
              <a:rPr lang="en-US" dirty="0" smtClean="0">
                <a:latin typeface="Arial Narrow" pitchFamily="34" charset="0"/>
              </a:rPr>
              <a:t>Newborn), Non-</a:t>
            </a:r>
            <a:r>
              <a:rPr lang="en-US" dirty="0" err="1" smtClean="0">
                <a:latin typeface="Arial Narrow" pitchFamily="34" charset="0"/>
              </a:rPr>
              <a:t>Gonococcal</a:t>
            </a:r>
            <a:r>
              <a:rPr lang="en-US" dirty="0" smtClean="0">
                <a:latin typeface="Arial Narrow" pitchFamily="34" charset="0"/>
              </a:rPr>
              <a:t> Urethritis, Cervicitis, Infant pneumonia</a:t>
            </a:r>
            <a:endParaRPr lang="en-US" altLang="zh-CN" dirty="0" smtClean="0">
              <a:solidFill>
                <a:srgbClr val="00B0F0"/>
              </a:solidFill>
              <a:latin typeface="Arial Narrow" pitchFamily="34" charset="0"/>
            </a:endParaRPr>
          </a:p>
          <a:p>
            <a:pPr marL="971550" lvl="1" indent="-514350" algn="just" fontAlgn="auto">
              <a:lnSpc>
                <a:spcPts val="2900"/>
              </a:lnSpc>
              <a:spcAft>
                <a:spcPts val="0"/>
              </a:spcAft>
              <a:buFont typeface="+mj-lt"/>
              <a:buAutoNum type="arabicPeriod" startAt="2"/>
              <a:defRPr/>
            </a:pPr>
            <a:r>
              <a:rPr lang="en-US" altLang="zh-CN" dirty="0" err="1" smtClean="0">
                <a:latin typeface="Arial Narrow" pitchFamily="34" charset="0"/>
              </a:rPr>
              <a:t>Biovar</a:t>
            </a:r>
            <a:r>
              <a:rPr lang="en-US" altLang="zh-CN" dirty="0" smtClean="0">
                <a:latin typeface="Arial Narrow" pitchFamily="34" charset="0"/>
              </a:rPr>
              <a:t> </a:t>
            </a:r>
            <a:r>
              <a:rPr lang="en-US" altLang="zh-CN" dirty="0" err="1" smtClean="0">
                <a:latin typeface="Arial Narrow" pitchFamily="34" charset="0"/>
              </a:rPr>
              <a:t>lymphogranuloma</a:t>
            </a:r>
            <a:r>
              <a:rPr lang="en-US" altLang="zh-CN" dirty="0" smtClean="0">
                <a:latin typeface="Arial Narrow" pitchFamily="34" charset="0"/>
              </a:rPr>
              <a:t> </a:t>
            </a:r>
            <a:r>
              <a:rPr lang="en-US" altLang="zh-CN" dirty="0" err="1" smtClean="0">
                <a:latin typeface="Arial Narrow" pitchFamily="34" charset="0"/>
              </a:rPr>
              <a:t>venereum</a:t>
            </a:r>
            <a:r>
              <a:rPr lang="en-US" altLang="zh-CN" dirty="0" smtClean="0">
                <a:latin typeface="Arial Narrow" pitchFamily="34" charset="0"/>
              </a:rPr>
              <a:t>, LGV (4 serologic types) (</a:t>
            </a:r>
            <a:r>
              <a:rPr lang="en-US" altLang="zh-CN" dirty="0" smtClean="0">
                <a:solidFill>
                  <a:srgbClr val="7030A0"/>
                </a:solidFill>
                <a:latin typeface="Arial Narrow" pitchFamily="34" charset="0"/>
              </a:rPr>
              <a:t>L1, L2, L3,L4</a:t>
            </a:r>
            <a:r>
              <a:rPr lang="en-US" altLang="zh-CN" dirty="0" smtClean="0">
                <a:latin typeface="Arial Narrow" pitchFamily="34" charset="0"/>
              </a:rPr>
              <a:t>)</a:t>
            </a:r>
          </a:p>
          <a:p>
            <a:pPr marL="971550" lvl="1" indent="-514350" algn="just" fontAlgn="auto">
              <a:lnSpc>
                <a:spcPts val="2900"/>
              </a:lnSpc>
              <a:spcAft>
                <a:spcPts val="0"/>
              </a:spcAft>
              <a:buFont typeface="+mj-lt"/>
              <a:buAutoNum type="arabicPeriod" startAt="2"/>
              <a:defRPr/>
            </a:pPr>
            <a:r>
              <a:rPr lang="en-US" altLang="zh-CN" dirty="0" err="1" smtClean="0">
                <a:latin typeface="Arial Narrow" pitchFamily="34" charset="0"/>
              </a:rPr>
              <a:t>Biovar</a:t>
            </a:r>
            <a:r>
              <a:rPr lang="en-US" altLang="zh-CN" dirty="0" smtClean="0">
                <a:latin typeface="Arial Narrow" pitchFamily="34" charset="0"/>
              </a:rPr>
              <a:t> mouse  </a:t>
            </a:r>
          </a:p>
          <a:p>
            <a:pPr marL="365760" indent="-283464" algn="just" fontAlgn="auto">
              <a:lnSpc>
                <a:spcPts val="2900"/>
              </a:lnSpc>
              <a:spcAft>
                <a:spcPts val="0"/>
              </a:spcAft>
              <a:buFont typeface="Wingdings 2"/>
              <a:buChar char=""/>
              <a:defRPr/>
            </a:pPr>
            <a:r>
              <a:rPr lang="en-US" altLang="zh-CN" sz="2800" dirty="0" smtClean="0">
                <a:latin typeface="Arial Narrow" pitchFamily="34" charset="0"/>
              </a:rPr>
              <a:t>Infects human </a:t>
            </a:r>
            <a:r>
              <a:rPr lang="en-US" sz="2800" dirty="0">
                <a:latin typeface="Arial Narrow" pitchFamily="34" charset="0"/>
              </a:rPr>
              <a:t>non-ciliated columnar </a:t>
            </a:r>
            <a:r>
              <a:rPr lang="en-US" altLang="zh-CN" sz="2800" dirty="0" smtClean="0">
                <a:latin typeface="Arial Narrow" pitchFamily="34" charset="0"/>
              </a:rPr>
              <a:t>epithelial cells: Eye and Genitals Except </a:t>
            </a:r>
            <a:r>
              <a:rPr lang="en-US" altLang="zh-CN" sz="2800" dirty="0" err="1" smtClean="0">
                <a:latin typeface="Arial Narrow" pitchFamily="34" charset="0"/>
              </a:rPr>
              <a:t>Biovar</a:t>
            </a:r>
            <a:r>
              <a:rPr lang="en-US" altLang="zh-CN" sz="2800" dirty="0" smtClean="0">
                <a:latin typeface="Arial Narrow" pitchFamily="34" charset="0"/>
              </a:rPr>
              <a:t> mouse</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23</a:t>
            </a:fld>
            <a:endParaRPr lang="ar-SA" altLang="en-US"/>
          </a:p>
        </p:txBody>
      </p:sp>
    </p:spTree>
    <p:extLst>
      <p:ext uri="{BB962C8B-B14F-4D97-AF65-F5344CB8AC3E}">
        <p14:creationId xmlns:p14="http://schemas.microsoft.com/office/powerpoint/2010/main" val="375604165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pPr fontAlgn="auto">
              <a:spcAft>
                <a:spcPts val="0"/>
              </a:spcAft>
              <a:defRPr/>
            </a:pPr>
            <a:r>
              <a:rPr lang="en-US" sz="6000" b="1" dirty="0" smtClean="0">
                <a:solidFill>
                  <a:srgbClr val="002060"/>
                </a:solidFill>
                <a:latin typeface="Arial Narrow" pitchFamily="34" charset="0"/>
              </a:rPr>
              <a:t>a. Trachoma</a:t>
            </a:r>
            <a:endParaRPr lang="en-US" sz="6000" b="1" dirty="0">
              <a:solidFill>
                <a:srgbClr val="002060"/>
              </a:solidFill>
              <a:latin typeface="Arial Narrow" pitchFamily="34" charset="0"/>
            </a:endParaRPr>
          </a:p>
        </p:txBody>
      </p:sp>
      <p:sp>
        <p:nvSpPr>
          <p:cNvPr id="3" name="Content Placeholder 2"/>
          <p:cNvSpPr>
            <a:spLocks noGrp="1"/>
          </p:cNvSpPr>
          <p:nvPr>
            <p:ph idx="1"/>
          </p:nvPr>
        </p:nvSpPr>
        <p:spPr>
          <a:xfrm>
            <a:off x="152400" y="990600"/>
            <a:ext cx="8763000" cy="5638800"/>
          </a:xfrm>
        </p:spPr>
        <p:txBody>
          <a:bodyPr>
            <a:noAutofit/>
          </a:bodyPr>
          <a:lstStyle/>
          <a:p>
            <a:pPr marL="365760" indent="-283464" algn="just" fontAlgn="auto">
              <a:lnSpc>
                <a:spcPct val="150000"/>
              </a:lnSpc>
              <a:spcAft>
                <a:spcPts val="0"/>
              </a:spcAft>
              <a:buFont typeface="Wingdings 2"/>
              <a:buChar char=""/>
              <a:defRPr/>
            </a:pPr>
            <a:r>
              <a:rPr lang="en-US" sz="2800" dirty="0" smtClean="0">
                <a:latin typeface="Arial Narrow" pitchFamily="34" charset="0"/>
              </a:rPr>
              <a:t>Severe form of chronic conjunctivitis </a:t>
            </a:r>
          </a:p>
          <a:p>
            <a:pPr marL="365760" indent="-283464" algn="just" fontAlgn="auto">
              <a:lnSpc>
                <a:spcPct val="150000"/>
              </a:lnSpc>
              <a:spcAft>
                <a:spcPts val="0"/>
              </a:spcAft>
              <a:buFont typeface="Wingdings 2"/>
              <a:buChar char=""/>
              <a:defRPr/>
            </a:pPr>
            <a:r>
              <a:rPr lang="en-US" sz="2800" dirty="0" smtClean="0">
                <a:latin typeface="Arial Narrow" pitchFamily="34" charset="0"/>
              </a:rPr>
              <a:t>Caused by </a:t>
            </a:r>
            <a:r>
              <a:rPr lang="en-US" sz="2800" i="1" dirty="0" smtClean="0">
                <a:latin typeface="Arial Narrow" pitchFamily="34" charset="0"/>
              </a:rPr>
              <a:t>C. trachomatis</a:t>
            </a:r>
            <a:r>
              <a:rPr lang="en-US" sz="2800" dirty="0" smtClean="0">
                <a:latin typeface="Arial Narrow" pitchFamily="34" charset="0"/>
              </a:rPr>
              <a:t> </a:t>
            </a:r>
            <a:r>
              <a:rPr lang="en-US" sz="2800" dirty="0" err="1" smtClean="0">
                <a:latin typeface="Arial Narrow" pitchFamily="34" charset="0"/>
              </a:rPr>
              <a:t>biovar</a:t>
            </a:r>
            <a:r>
              <a:rPr lang="en-US" sz="2800" dirty="0" smtClean="0">
                <a:latin typeface="Arial Narrow" pitchFamily="34" charset="0"/>
              </a:rPr>
              <a:t> </a:t>
            </a:r>
            <a:r>
              <a:rPr lang="en-US" altLang="zh-CN" sz="2800" dirty="0" smtClean="0">
                <a:latin typeface="Arial Narrow" pitchFamily="34" charset="0"/>
              </a:rPr>
              <a:t>Trachoma </a:t>
            </a:r>
            <a:r>
              <a:rPr lang="en-US" sz="2800" dirty="0" smtClean="0">
                <a:latin typeface="Arial Narrow" pitchFamily="34" charset="0"/>
              </a:rPr>
              <a:t>Serotypes A, B &amp; C</a:t>
            </a:r>
          </a:p>
          <a:p>
            <a:pPr marL="365760" indent="-283464" algn="just" fontAlgn="auto">
              <a:lnSpc>
                <a:spcPct val="150000"/>
              </a:lnSpc>
              <a:spcAft>
                <a:spcPts val="0"/>
              </a:spcAft>
              <a:buFont typeface="Wingdings 2"/>
              <a:buChar char=""/>
              <a:defRPr/>
            </a:pPr>
            <a:r>
              <a:rPr lang="en-US" sz="2800" dirty="0" smtClean="0">
                <a:latin typeface="Arial Narrow" pitchFamily="34" charset="0"/>
              </a:rPr>
              <a:t>Transmission occurs by hand-to-hand transfer of infected secretions to eye by infected articles (Towels)</a:t>
            </a:r>
          </a:p>
          <a:p>
            <a:pPr marL="365760" indent="-283464" algn="just" fontAlgn="auto">
              <a:lnSpc>
                <a:spcPct val="150000"/>
              </a:lnSpc>
              <a:spcAft>
                <a:spcPts val="0"/>
              </a:spcAft>
              <a:buFont typeface="Wingdings 2"/>
              <a:buChar char=""/>
              <a:defRPr/>
            </a:pPr>
            <a:r>
              <a:rPr lang="en-US" altLang="zh-CN" sz="2800" dirty="0" smtClean="0">
                <a:latin typeface="Arial Narrow" pitchFamily="34" charset="0"/>
              </a:rPr>
              <a:t>Can be also transmitted by droplets, contaminated clothing, flies and by passage through an infected birth canal</a:t>
            </a:r>
          </a:p>
          <a:p>
            <a:pPr marL="365760" indent="-283464" algn="just">
              <a:lnSpc>
                <a:spcPct val="150000"/>
              </a:lnSpc>
              <a:buFont typeface="Wingdings 2"/>
              <a:buChar char=""/>
              <a:defRPr/>
            </a:pPr>
            <a:r>
              <a:rPr lang="en-US" altLang="zh-CN" sz="2800" dirty="0" smtClean="0">
                <a:latin typeface="Arial Narrow" pitchFamily="34" charset="0"/>
              </a:rPr>
              <a:t>Infections occur most commonly in children</a:t>
            </a:r>
          </a:p>
          <a:p>
            <a:pPr marL="365760" indent="-283464" algn="just">
              <a:lnSpc>
                <a:spcPct val="150000"/>
              </a:lnSpc>
              <a:buFont typeface="Wingdings 2"/>
              <a:buChar char=""/>
              <a:defRPr/>
            </a:pPr>
            <a:r>
              <a:rPr lang="en-US" sz="2800" dirty="0" smtClean="0">
                <a:latin typeface="Arial Narrow" pitchFamily="34" charset="0"/>
              </a:rPr>
              <a:t> Incubation period of 5 to 12 days</a:t>
            </a:r>
          </a:p>
          <a:p>
            <a:pPr marL="0" indent="0" algn="just" fontAlgn="auto">
              <a:lnSpc>
                <a:spcPct val="150000"/>
              </a:lnSpc>
              <a:spcAft>
                <a:spcPts val="0"/>
              </a:spcAft>
              <a:buFont typeface="Wingdings 2"/>
              <a:buNone/>
              <a:defRPr/>
            </a:pPr>
            <a:endParaRPr lang="en-US" sz="2800" dirty="0">
              <a:latin typeface="Arial Narrow" pitchFamily="34" charset="0"/>
            </a:endParaRPr>
          </a:p>
        </p:txBody>
      </p:sp>
      <p:sp>
        <p:nvSpPr>
          <p:cNvPr id="5" name="Footer Placeholder 4"/>
          <p:cNvSpPr>
            <a:spLocks noGrp="1"/>
          </p:cNvSpPr>
          <p:nvPr>
            <p:ph type="ftr" sz="quarter" idx="11"/>
          </p:nvPr>
        </p:nvSpPr>
        <p:spPr/>
        <p:txBody>
          <a:bodyPr/>
          <a:lstStyle/>
          <a:p>
            <a:pPr>
              <a:defRPr/>
            </a:pPr>
            <a:endParaRPr lang="ar-SA" altLang="en-US"/>
          </a:p>
        </p:txBody>
      </p:sp>
      <p:sp>
        <p:nvSpPr>
          <p:cNvPr id="6" name="Slide Number Placeholder 5"/>
          <p:cNvSpPr>
            <a:spLocks noGrp="1"/>
          </p:cNvSpPr>
          <p:nvPr>
            <p:ph type="sldNum" sz="quarter" idx="12"/>
          </p:nvPr>
        </p:nvSpPr>
        <p:spPr/>
        <p:txBody>
          <a:bodyPr/>
          <a:lstStyle/>
          <a:p>
            <a:pPr>
              <a:defRPr/>
            </a:pPr>
            <a:fld id="{C287EF3D-C1FC-4F10-AE9B-1D6812EA5E84}" type="slidenum">
              <a:rPr lang="ar-SA" altLang="en-US" smtClean="0"/>
              <a:pPr>
                <a:defRPr/>
              </a:pPr>
              <a:t>24</a:t>
            </a:fld>
            <a:endParaRPr lang="ar-SA" alt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131762"/>
            <a:ext cx="2516188"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trach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984750"/>
            <a:ext cx="2627312"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41984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pPr fontAlgn="auto">
              <a:spcAft>
                <a:spcPts val="0"/>
              </a:spcAft>
              <a:defRPr/>
            </a:pPr>
            <a:r>
              <a:rPr lang="en-US" sz="6000" b="1" dirty="0" smtClean="0">
                <a:solidFill>
                  <a:srgbClr val="002060"/>
                </a:solidFill>
                <a:latin typeface="Arial Narrow" pitchFamily="34" charset="0"/>
              </a:rPr>
              <a:t>a. Trachoma</a:t>
            </a:r>
            <a:endParaRPr lang="en-US" sz="6000" b="1" dirty="0">
              <a:solidFill>
                <a:srgbClr val="002060"/>
              </a:solidFill>
              <a:latin typeface="Arial Narrow" pitchFamily="34" charset="0"/>
            </a:endParaRPr>
          </a:p>
        </p:txBody>
      </p:sp>
      <p:sp>
        <p:nvSpPr>
          <p:cNvPr id="3" name="Content Placeholder 2"/>
          <p:cNvSpPr>
            <a:spLocks noGrp="1"/>
          </p:cNvSpPr>
          <p:nvPr>
            <p:ph idx="1"/>
          </p:nvPr>
        </p:nvSpPr>
        <p:spPr>
          <a:xfrm>
            <a:off x="152400" y="914400"/>
            <a:ext cx="8763000" cy="5638800"/>
          </a:xfrm>
        </p:spPr>
        <p:txBody>
          <a:bodyPr>
            <a:noAutofit/>
          </a:bodyPr>
          <a:lstStyle/>
          <a:p>
            <a:pPr marL="365760" indent="-283464" algn="just" fontAlgn="auto">
              <a:lnSpc>
                <a:spcPct val="150000"/>
              </a:lnSpc>
              <a:spcAft>
                <a:spcPts val="0"/>
              </a:spcAft>
              <a:buFont typeface="Wingdings 2"/>
              <a:buChar char=""/>
              <a:defRPr/>
            </a:pPr>
            <a:r>
              <a:rPr lang="en-US" sz="2800" dirty="0" smtClean="0">
                <a:latin typeface="Arial Narrow" pitchFamily="34" charset="0"/>
              </a:rPr>
              <a:t> Conjunctivitis, pink eye, Eye discharge, Swollen eyelids, Swelling of lymph nodes in front of the ears, corneal ulcer</a:t>
            </a:r>
          </a:p>
          <a:p>
            <a:pPr marL="365760" indent="-283464" algn="just" fontAlgn="auto">
              <a:lnSpc>
                <a:spcPct val="150000"/>
              </a:lnSpc>
              <a:spcAft>
                <a:spcPts val="0"/>
              </a:spcAft>
              <a:buFont typeface="Wingdings 2"/>
              <a:buChar char=""/>
              <a:defRPr/>
            </a:pPr>
            <a:r>
              <a:rPr lang="en-US" sz="2800" dirty="0" smtClean="0">
                <a:latin typeface="Arial Narrow" pitchFamily="34" charset="0"/>
              </a:rPr>
              <a:t>Producing scarring and deformity of the eyelids and corneal vascularization and opacities which may lead to blindness</a:t>
            </a:r>
          </a:p>
          <a:p>
            <a:pPr marL="365760" indent="-283464" algn="just" fontAlgn="auto">
              <a:lnSpc>
                <a:spcPct val="150000"/>
              </a:lnSpc>
              <a:spcAft>
                <a:spcPts val="0"/>
              </a:spcAft>
              <a:buFont typeface="Wingdings 2"/>
              <a:buChar char=""/>
              <a:defRPr/>
            </a:pPr>
            <a:r>
              <a:rPr lang="en-US" sz="2800" dirty="0" smtClean="0">
                <a:latin typeface="Arial Narrow" pitchFamily="34" charset="0"/>
              </a:rPr>
              <a:t>Blindness develops slowly over 10-15 years</a:t>
            </a:r>
          </a:p>
          <a:p>
            <a:pPr marL="365760" indent="-283464" algn="just" fontAlgn="auto">
              <a:lnSpc>
                <a:spcPct val="150000"/>
              </a:lnSpc>
              <a:spcAft>
                <a:spcPts val="0"/>
              </a:spcAft>
              <a:buFont typeface="Wingdings 2"/>
              <a:buChar char=""/>
              <a:defRPr/>
            </a:pPr>
            <a:r>
              <a:rPr lang="en-US" altLang="zh-CN" sz="2800" dirty="0" smtClean="0">
                <a:latin typeface="Arial Narrow" pitchFamily="34" charset="0"/>
              </a:rPr>
              <a:t>Occurs worldwide primarily in areas of poverty &amp; overcrowding </a:t>
            </a:r>
          </a:p>
          <a:p>
            <a:pPr marL="365760" indent="-283464" algn="just" fontAlgn="auto">
              <a:lnSpc>
                <a:spcPct val="150000"/>
              </a:lnSpc>
              <a:spcAft>
                <a:spcPts val="0"/>
              </a:spcAft>
              <a:buFont typeface="Wingdings 2"/>
              <a:buChar char=""/>
              <a:defRPr/>
            </a:pPr>
            <a:r>
              <a:rPr lang="zh-CN" altLang="en-US" sz="2800" dirty="0" smtClean="0">
                <a:latin typeface="Arial Narrow" pitchFamily="34" charset="0"/>
              </a:rPr>
              <a:t>500 </a:t>
            </a:r>
            <a:r>
              <a:rPr lang="en-US" altLang="zh-CN" sz="2800" dirty="0" smtClean="0">
                <a:latin typeface="Arial Narrow" pitchFamily="34" charset="0"/>
              </a:rPr>
              <a:t>million people are infected worldwide </a:t>
            </a:r>
          </a:p>
          <a:p>
            <a:pPr marL="365760" indent="-283464" algn="just" fontAlgn="auto">
              <a:lnSpc>
                <a:spcPct val="150000"/>
              </a:lnSpc>
              <a:spcAft>
                <a:spcPts val="0"/>
              </a:spcAft>
              <a:buFont typeface="Wingdings 2"/>
              <a:buChar char=""/>
              <a:defRPr/>
            </a:pPr>
            <a:r>
              <a:rPr lang="en-US" altLang="zh-CN" sz="2800" dirty="0" smtClean="0">
                <a:latin typeface="Arial Narrow" pitchFamily="34" charset="0"/>
              </a:rPr>
              <a:t>7 - 9 million people are blind as a consequence </a:t>
            </a:r>
            <a:endParaRPr lang="en-US" sz="2800" dirty="0" smtClean="0">
              <a:latin typeface="Arial Narrow" pitchFamily="34" charset="0"/>
            </a:endParaRPr>
          </a:p>
          <a:p>
            <a:pPr marL="0" indent="0" algn="just" fontAlgn="auto">
              <a:lnSpc>
                <a:spcPct val="150000"/>
              </a:lnSpc>
              <a:spcAft>
                <a:spcPts val="0"/>
              </a:spcAft>
              <a:buFont typeface="Wingdings 2"/>
              <a:buNone/>
              <a:defRPr/>
            </a:pPr>
            <a:endParaRPr lang="en-US" sz="2800" dirty="0">
              <a:latin typeface="Arial Narrow" pitchFamily="34" charset="0"/>
            </a:endParaRPr>
          </a:p>
        </p:txBody>
      </p:sp>
      <p:sp>
        <p:nvSpPr>
          <p:cNvPr id="5" name="Footer Placeholder 4"/>
          <p:cNvSpPr>
            <a:spLocks noGrp="1"/>
          </p:cNvSpPr>
          <p:nvPr>
            <p:ph type="ftr" sz="quarter" idx="11"/>
          </p:nvPr>
        </p:nvSpPr>
        <p:spPr/>
        <p:txBody>
          <a:bodyPr/>
          <a:lstStyle/>
          <a:p>
            <a:pPr>
              <a:defRPr/>
            </a:pPr>
            <a:endParaRPr lang="ar-SA" altLang="en-US"/>
          </a:p>
        </p:txBody>
      </p:sp>
      <p:sp>
        <p:nvSpPr>
          <p:cNvPr id="6" name="Slide Number Placeholder 5"/>
          <p:cNvSpPr>
            <a:spLocks noGrp="1"/>
          </p:cNvSpPr>
          <p:nvPr>
            <p:ph type="sldNum" sz="quarter" idx="12"/>
          </p:nvPr>
        </p:nvSpPr>
        <p:spPr/>
        <p:txBody>
          <a:bodyPr/>
          <a:lstStyle/>
          <a:p>
            <a:pPr>
              <a:defRPr/>
            </a:pPr>
            <a:fld id="{C287EF3D-C1FC-4F10-AE9B-1D6812EA5E84}" type="slidenum">
              <a:rPr lang="ar-SA" altLang="en-US" smtClean="0"/>
              <a:pPr>
                <a:defRPr/>
              </a:pPr>
              <a:t>25</a:t>
            </a:fld>
            <a:endParaRPr lang="ar-SA" altLang="en-US"/>
          </a:p>
        </p:txBody>
      </p:sp>
    </p:spTree>
    <p:extLst>
      <p:ext uri="{BB962C8B-B14F-4D97-AF65-F5344CB8AC3E}">
        <p14:creationId xmlns:p14="http://schemas.microsoft.com/office/powerpoint/2010/main" val="2696430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381000"/>
            <a:ext cx="7772400" cy="685800"/>
          </a:xfrm>
        </p:spPr>
        <p:txBody>
          <a:bodyPr>
            <a:noAutofit/>
          </a:bodyPr>
          <a:lstStyle/>
          <a:p>
            <a:pPr fontAlgn="auto">
              <a:spcAft>
                <a:spcPts val="0"/>
              </a:spcAft>
              <a:defRPr/>
            </a:pPr>
            <a:r>
              <a:rPr lang="en-US" sz="5400" b="1" dirty="0" smtClean="0">
                <a:solidFill>
                  <a:srgbClr val="002060"/>
                </a:solidFill>
                <a:latin typeface="Arial Narrow" pitchFamily="34" charset="0"/>
                <a:ea typeface="Calibri" pitchFamily="34" charset="0"/>
              </a:rPr>
              <a:t>b. Inclusion conjunctivitis</a:t>
            </a:r>
          </a:p>
        </p:txBody>
      </p:sp>
      <p:sp>
        <p:nvSpPr>
          <p:cNvPr id="13315" name="Content Placeholder 3"/>
          <p:cNvSpPr>
            <a:spLocks noGrp="1"/>
          </p:cNvSpPr>
          <p:nvPr>
            <p:ph idx="1"/>
          </p:nvPr>
        </p:nvSpPr>
        <p:spPr>
          <a:xfrm>
            <a:off x="152400" y="1219200"/>
            <a:ext cx="8839200" cy="5181600"/>
          </a:xfrm>
        </p:spPr>
        <p:txBody>
          <a:bodyPr>
            <a:normAutofit/>
          </a:bodyPr>
          <a:lstStyle/>
          <a:p>
            <a:pPr marL="365760" indent="-283464" algn="just">
              <a:lnSpc>
                <a:spcPct val="150000"/>
              </a:lnSpc>
              <a:buFont typeface="Wingdings 2"/>
              <a:buChar char=""/>
              <a:defRPr/>
            </a:pPr>
            <a:r>
              <a:rPr lang="en-US" sz="2800" dirty="0" smtClean="0">
                <a:latin typeface="Arial Narrow" pitchFamily="34" charset="0"/>
              </a:rPr>
              <a:t>Collection of initial bodies in cytoplasm of </a:t>
            </a:r>
            <a:r>
              <a:rPr lang="en-US" sz="2800" dirty="0" err="1" smtClean="0">
                <a:latin typeface="Arial Narrow" pitchFamily="34" charset="0"/>
              </a:rPr>
              <a:t>conjunctival</a:t>
            </a:r>
            <a:r>
              <a:rPr lang="en-US" sz="2800" dirty="0" smtClean="0">
                <a:latin typeface="Arial Narrow" pitchFamily="34" charset="0"/>
              </a:rPr>
              <a:t> cells</a:t>
            </a:r>
          </a:p>
          <a:p>
            <a:pPr marL="365760" indent="-283464" algn="just" fontAlgn="auto">
              <a:lnSpc>
                <a:spcPct val="150000"/>
              </a:lnSpc>
              <a:spcAft>
                <a:spcPts val="0"/>
              </a:spcAft>
              <a:buFont typeface="Wingdings 2"/>
              <a:buChar char=""/>
              <a:defRPr/>
            </a:pPr>
            <a:r>
              <a:rPr lang="en-US" sz="2800" dirty="0" smtClean="0">
                <a:latin typeface="Arial Narrow" pitchFamily="34" charset="0"/>
              </a:rPr>
              <a:t>STD (</a:t>
            </a:r>
            <a:r>
              <a:rPr lang="en-US" sz="2800" u="sng" dirty="0" smtClean="0">
                <a:latin typeface="Arial Narrow" pitchFamily="34" charset="0"/>
              </a:rPr>
              <a:t>S</a:t>
            </a:r>
            <a:r>
              <a:rPr lang="en-US" sz="2800" dirty="0" smtClean="0">
                <a:latin typeface="Arial Narrow" pitchFamily="34" charset="0"/>
              </a:rPr>
              <a:t>exual </a:t>
            </a:r>
            <a:r>
              <a:rPr lang="en-US" sz="2800" b="1" u="sng" dirty="0" smtClean="0">
                <a:latin typeface="Arial Narrow" pitchFamily="34" charset="0"/>
              </a:rPr>
              <a:t>T</a:t>
            </a:r>
            <a:r>
              <a:rPr lang="en-US" sz="2800" dirty="0" smtClean="0">
                <a:latin typeface="Arial Narrow" pitchFamily="34" charset="0"/>
              </a:rPr>
              <a:t>ransmitted </a:t>
            </a:r>
            <a:r>
              <a:rPr lang="en-US" sz="2800" b="1" u="sng" dirty="0" smtClean="0">
                <a:latin typeface="Arial Narrow" pitchFamily="34" charset="0"/>
              </a:rPr>
              <a:t>D</a:t>
            </a:r>
            <a:r>
              <a:rPr lang="en-US" sz="2800" dirty="0" smtClean="0">
                <a:latin typeface="Arial Narrow" pitchFamily="34" charset="0"/>
              </a:rPr>
              <a:t>isease) caused by </a:t>
            </a:r>
            <a:r>
              <a:rPr lang="en-US" sz="2800" i="1" dirty="0" smtClean="0">
                <a:latin typeface="Arial Narrow" pitchFamily="34" charset="0"/>
              </a:rPr>
              <a:t>C. trachomatis</a:t>
            </a:r>
            <a:r>
              <a:rPr lang="en-US" sz="2800" dirty="0">
                <a:latin typeface="Arial Narrow" pitchFamily="34" charset="0"/>
              </a:rPr>
              <a:t> </a:t>
            </a:r>
            <a:r>
              <a:rPr lang="en-US" altLang="zh-CN" sz="2800" dirty="0" err="1" smtClean="0">
                <a:latin typeface="Arial Narrow" pitchFamily="34" charset="0"/>
              </a:rPr>
              <a:t>biovar</a:t>
            </a:r>
            <a:r>
              <a:rPr lang="en-US" altLang="zh-CN" sz="2800" dirty="0" smtClean="0">
                <a:latin typeface="Arial Narrow" pitchFamily="34" charset="0"/>
              </a:rPr>
              <a:t> Trachoma </a:t>
            </a:r>
            <a:r>
              <a:rPr lang="en-US" sz="2800" dirty="0" smtClean="0">
                <a:latin typeface="Arial Narrow" pitchFamily="34" charset="0"/>
              </a:rPr>
              <a:t>Serotypes D-K</a:t>
            </a:r>
          </a:p>
          <a:p>
            <a:pPr marL="365760" indent="-283464" algn="just" fontAlgn="auto">
              <a:lnSpc>
                <a:spcPct val="150000"/>
              </a:lnSpc>
              <a:spcAft>
                <a:spcPts val="0"/>
              </a:spcAft>
              <a:buFont typeface="Wingdings 2"/>
              <a:buChar char=""/>
              <a:defRPr/>
            </a:pPr>
            <a:r>
              <a:rPr lang="en-US" sz="2800" dirty="0" smtClean="0">
                <a:latin typeface="Arial Narrow" pitchFamily="34" charset="0"/>
              </a:rPr>
              <a:t>Infection derives from mother to neonates during birth</a:t>
            </a:r>
          </a:p>
          <a:p>
            <a:pPr marL="365760" indent="-283464" algn="just" fontAlgn="auto">
              <a:lnSpc>
                <a:spcPct val="150000"/>
              </a:lnSpc>
              <a:spcAft>
                <a:spcPts val="0"/>
              </a:spcAft>
              <a:buFont typeface="Wingdings 2"/>
              <a:buChar char=""/>
              <a:defRPr/>
            </a:pPr>
            <a:r>
              <a:rPr lang="en-US" sz="2800" dirty="0" err="1" smtClean="0">
                <a:latin typeface="Arial Narrow" pitchFamily="34" charset="0"/>
              </a:rPr>
              <a:t>Mucopurulent</a:t>
            </a:r>
            <a:r>
              <a:rPr lang="en-US" sz="2800" dirty="0" smtClean="0">
                <a:latin typeface="Arial Narrow" pitchFamily="34" charset="0"/>
              </a:rPr>
              <a:t> yellow discharge and swelling of eyelids</a:t>
            </a:r>
          </a:p>
          <a:p>
            <a:pPr marL="365760" indent="-283464" algn="just" fontAlgn="auto">
              <a:lnSpc>
                <a:spcPct val="150000"/>
              </a:lnSpc>
              <a:spcAft>
                <a:spcPts val="0"/>
              </a:spcAft>
              <a:buFont typeface="Wingdings 2"/>
              <a:buChar char=""/>
              <a:defRPr/>
            </a:pPr>
            <a:r>
              <a:rPr lang="en-US" sz="2800" dirty="0" smtClean="0">
                <a:latin typeface="Arial Narrow" pitchFamily="34" charset="0"/>
              </a:rPr>
              <a:t>Develops 5-14 days after birth</a:t>
            </a:r>
          </a:p>
          <a:p>
            <a:pPr marL="365760" indent="-283464" algn="just" fontAlgn="auto">
              <a:lnSpc>
                <a:spcPct val="150000"/>
              </a:lnSpc>
              <a:spcAft>
                <a:spcPts val="0"/>
              </a:spcAft>
              <a:buFont typeface="Wingdings 2"/>
              <a:buChar char=""/>
              <a:defRPr/>
            </a:pPr>
            <a:r>
              <a:rPr lang="en-US" sz="2800" dirty="0" smtClean="0">
                <a:latin typeface="Arial Narrow" pitchFamily="34" charset="0"/>
              </a:rPr>
              <a:t>Newborns are given </a:t>
            </a:r>
            <a:r>
              <a:rPr lang="en-US" sz="2800" b="1" dirty="0" smtClean="0">
                <a:solidFill>
                  <a:srgbClr val="7030A0"/>
                </a:solidFill>
                <a:latin typeface="Arial Narrow" pitchFamily="34" charset="0"/>
              </a:rPr>
              <a:t>Erythromycin </a:t>
            </a:r>
            <a:r>
              <a:rPr lang="en-US" sz="2800" dirty="0" smtClean="0">
                <a:latin typeface="Arial Narrow" pitchFamily="34" charset="0"/>
              </a:rPr>
              <a:t>eye drops </a:t>
            </a:r>
            <a:r>
              <a:rPr lang="en-US" sz="2800" dirty="0" err="1" smtClean="0">
                <a:latin typeface="Arial Narrow" pitchFamily="34" charset="0"/>
              </a:rPr>
              <a:t>prophylactically</a:t>
            </a:r>
            <a:endParaRPr lang="en-US" sz="2800"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26</a:t>
            </a:fld>
            <a:endParaRPr lang="ar-SA" altLang="en-US"/>
          </a:p>
        </p:txBody>
      </p:sp>
      <p:pic>
        <p:nvPicPr>
          <p:cNvPr id="3074" name="Picture 2" descr="A close-up of a human eye with trachoma. Trachoma is caused by Chlamydia trachomatis and commonly results in blindness if left untreated. (Custom Medical Stock Photo In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4611553"/>
            <a:ext cx="1458254" cy="986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74057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85800" y="304800"/>
            <a:ext cx="7772400" cy="609600"/>
          </a:xfrm>
        </p:spPr>
        <p:txBody>
          <a:bodyPr>
            <a:noAutofit/>
          </a:bodyPr>
          <a:lstStyle/>
          <a:p>
            <a:pPr fontAlgn="auto">
              <a:spcAft>
                <a:spcPts val="0"/>
              </a:spcAft>
              <a:defRPr/>
            </a:pPr>
            <a:r>
              <a:rPr lang="en-US" sz="6000" b="1" dirty="0" smtClean="0">
                <a:solidFill>
                  <a:srgbClr val="002060"/>
                </a:solidFill>
                <a:latin typeface="Arial Narrow" pitchFamily="34" charset="0"/>
              </a:rPr>
              <a:t>c. Infant pneumonia</a:t>
            </a:r>
            <a:endParaRPr lang="ar-SA" sz="6000" b="1" dirty="0" smtClean="0">
              <a:solidFill>
                <a:srgbClr val="002060"/>
              </a:solidFill>
              <a:latin typeface="Arial Narrow" pitchFamily="34" charset="0"/>
            </a:endParaRPr>
          </a:p>
        </p:txBody>
      </p:sp>
      <p:sp>
        <p:nvSpPr>
          <p:cNvPr id="444419" name="Content Placeholder 3"/>
          <p:cNvSpPr>
            <a:spLocks noGrp="1"/>
          </p:cNvSpPr>
          <p:nvPr>
            <p:ph idx="1"/>
          </p:nvPr>
        </p:nvSpPr>
        <p:spPr>
          <a:xfrm>
            <a:off x="304800" y="914400"/>
            <a:ext cx="8610600" cy="5638800"/>
          </a:xfrm>
        </p:spPr>
        <p:txBody>
          <a:bodyPr/>
          <a:lstStyle/>
          <a:p>
            <a:pPr algn="just">
              <a:lnSpc>
                <a:spcPts val="4400"/>
              </a:lnSpc>
            </a:pPr>
            <a:r>
              <a:rPr lang="en-US" sz="2800" dirty="0" smtClean="0">
                <a:latin typeface="Arial Narrow" pitchFamily="34" charset="0"/>
              </a:rPr>
              <a:t>Spread of </a:t>
            </a:r>
            <a:r>
              <a:rPr lang="en-US" altLang="zh-CN" sz="2800" dirty="0" err="1" smtClean="0">
                <a:latin typeface="Arial Narrow" pitchFamily="34" charset="0"/>
                <a:ea typeface="华文中宋"/>
                <a:cs typeface="华文中宋"/>
              </a:rPr>
              <a:t>Biovar</a:t>
            </a:r>
            <a:r>
              <a:rPr lang="en-US" altLang="zh-CN" sz="2800" dirty="0" smtClean="0">
                <a:latin typeface="Arial Narrow" pitchFamily="34" charset="0"/>
                <a:ea typeface="华文中宋"/>
                <a:cs typeface="华文中宋"/>
              </a:rPr>
              <a:t> Trachoma </a:t>
            </a:r>
            <a:r>
              <a:rPr lang="en-US" sz="2800" dirty="0" smtClean="0">
                <a:latin typeface="Arial Narrow" pitchFamily="34" charset="0"/>
              </a:rPr>
              <a:t>serotypes D-K through nasolacrimal duct</a:t>
            </a:r>
          </a:p>
          <a:p>
            <a:pPr algn="just">
              <a:lnSpc>
                <a:spcPts val="4400"/>
              </a:lnSpc>
            </a:pPr>
            <a:r>
              <a:rPr lang="en-US" sz="2800" dirty="0" smtClean="0">
                <a:latin typeface="Arial Narrow" pitchFamily="34" charset="0"/>
              </a:rPr>
              <a:t>Common in babies</a:t>
            </a:r>
          </a:p>
          <a:p>
            <a:pPr algn="just">
              <a:lnSpc>
                <a:spcPts val="4400"/>
              </a:lnSpc>
            </a:pPr>
            <a:r>
              <a:rPr lang="en-US" sz="2800" dirty="0" smtClean="0">
                <a:latin typeface="Arial Narrow" pitchFamily="34" charset="0"/>
              </a:rPr>
              <a:t>Develops between 4-11 weeks of life</a:t>
            </a:r>
          </a:p>
          <a:p>
            <a:pPr algn="just">
              <a:lnSpc>
                <a:spcPts val="4400"/>
              </a:lnSpc>
            </a:pPr>
            <a:r>
              <a:rPr lang="en-US" sz="2800" dirty="0" smtClean="0">
                <a:latin typeface="Arial Narrow" pitchFamily="34" charset="0"/>
              </a:rPr>
              <a:t>Initially, the baby develops upper respiratory symptoms followed by rapid breathing, cough and respiratory distress</a:t>
            </a:r>
          </a:p>
          <a:p>
            <a:pPr algn="just">
              <a:lnSpc>
                <a:spcPts val="4400"/>
              </a:lnSpc>
            </a:pPr>
            <a:r>
              <a:rPr lang="en-US" sz="2800" dirty="0" smtClean="0">
                <a:latin typeface="Arial Narrow" pitchFamily="34" charset="0"/>
              </a:rPr>
              <a:t>Diagnosed by presence of Chlamydial anti-</a:t>
            </a:r>
            <a:r>
              <a:rPr lang="en-US" sz="2800" dirty="0" err="1" smtClean="0">
                <a:latin typeface="Arial Narrow" pitchFamily="34" charset="0"/>
              </a:rPr>
              <a:t>IgM</a:t>
            </a:r>
            <a:r>
              <a:rPr lang="en-US" sz="2800" dirty="0" smtClean="0">
                <a:latin typeface="Arial Narrow" pitchFamily="34" charset="0"/>
              </a:rPr>
              <a:t> and/or demonstration of </a:t>
            </a:r>
            <a:r>
              <a:rPr lang="en-US" sz="2800" i="1" dirty="0" smtClean="0">
                <a:latin typeface="Arial Narrow" pitchFamily="34" charset="0"/>
              </a:rPr>
              <a:t>C. trachomatis </a:t>
            </a:r>
            <a:r>
              <a:rPr lang="en-US" sz="2800" dirty="0" smtClean="0">
                <a:latin typeface="Arial Narrow" pitchFamily="34" charset="0"/>
              </a:rPr>
              <a:t>in clinical specimen</a:t>
            </a:r>
          </a:p>
          <a:p>
            <a:pPr algn="just">
              <a:lnSpc>
                <a:spcPts val="4400"/>
              </a:lnSpc>
            </a:pPr>
            <a:r>
              <a:rPr lang="en-US" sz="2800" dirty="0" smtClean="0">
                <a:latin typeface="Arial Narrow" pitchFamily="34" charset="0"/>
              </a:rPr>
              <a:t>Treated with oral erythromycin</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27</a:t>
            </a:fld>
            <a:endParaRPr lang="ar-SA" altLang="en-US"/>
          </a:p>
        </p:txBody>
      </p:sp>
    </p:spTree>
    <p:extLst>
      <p:ext uri="{BB962C8B-B14F-4D97-AF65-F5344CB8AC3E}">
        <p14:creationId xmlns:p14="http://schemas.microsoft.com/office/powerpoint/2010/main" val="3048504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title"/>
          </p:nvPr>
        </p:nvSpPr>
        <p:spPr>
          <a:xfrm>
            <a:off x="381000" y="381000"/>
            <a:ext cx="8382000" cy="381000"/>
          </a:xfrm>
        </p:spPr>
        <p:txBody>
          <a:bodyPr>
            <a:noAutofit/>
          </a:bodyPr>
          <a:lstStyle/>
          <a:p>
            <a:pPr fontAlgn="auto">
              <a:spcAft>
                <a:spcPts val="0"/>
              </a:spcAft>
              <a:defRPr/>
            </a:pPr>
            <a:r>
              <a:rPr lang="en-US" sz="6000" b="1" dirty="0" smtClean="0">
                <a:solidFill>
                  <a:srgbClr val="002060"/>
                </a:solidFill>
                <a:latin typeface="Arial Narrow" pitchFamily="34" charset="0"/>
                <a:ea typeface="Calibri" pitchFamily="34" charset="0"/>
              </a:rPr>
              <a:t>d. Urethritis (Male/Female)</a:t>
            </a:r>
          </a:p>
        </p:txBody>
      </p:sp>
      <p:sp>
        <p:nvSpPr>
          <p:cNvPr id="445443" name="Rectangle 6"/>
          <p:cNvSpPr>
            <a:spLocks noGrp="1" noChangeArrowheads="1"/>
          </p:cNvSpPr>
          <p:nvPr>
            <p:ph idx="1"/>
          </p:nvPr>
        </p:nvSpPr>
        <p:spPr>
          <a:xfrm>
            <a:off x="76200" y="1143000"/>
            <a:ext cx="8915400" cy="5486400"/>
          </a:xfrm>
        </p:spPr>
        <p:txBody>
          <a:bodyPr>
            <a:normAutofit lnSpcReduction="10000"/>
          </a:bodyPr>
          <a:lstStyle/>
          <a:p>
            <a:pPr marL="365125" indent="-282575" algn="just">
              <a:buFont typeface="Wingdings 2" pitchFamily="18" charset="2"/>
              <a:buChar char=""/>
            </a:pPr>
            <a:r>
              <a:rPr lang="en-US" altLang="zh-CN" sz="2800" dirty="0" smtClean="0">
                <a:latin typeface="Arial Narrow" pitchFamily="34" charset="0"/>
                <a:ea typeface="SimSun" pitchFamily="2" charset="-122"/>
              </a:rPr>
              <a:t>Caused by </a:t>
            </a:r>
            <a:r>
              <a:rPr lang="en-US" altLang="zh-CN" sz="2800" i="1" dirty="0" smtClean="0">
                <a:latin typeface="Arial Narrow" pitchFamily="34" charset="0"/>
                <a:ea typeface="SimSun" pitchFamily="2" charset="-122"/>
              </a:rPr>
              <a:t>C. trachomatis</a:t>
            </a:r>
            <a:r>
              <a:rPr lang="en-US" altLang="zh-CN" sz="2800" dirty="0" smtClean="0">
                <a:latin typeface="Arial Narrow" pitchFamily="34" charset="0"/>
                <a:ea typeface="SimSun" pitchFamily="2" charset="-122"/>
              </a:rPr>
              <a:t> </a:t>
            </a:r>
            <a:r>
              <a:rPr lang="en-US" altLang="zh-CN" sz="2800" dirty="0" err="1" smtClean="0">
                <a:latin typeface="Arial Narrow" pitchFamily="34" charset="0"/>
                <a:ea typeface="SimSun" pitchFamily="2" charset="-122"/>
              </a:rPr>
              <a:t>Biovar</a:t>
            </a:r>
            <a:r>
              <a:rPr lang="en-US" altLang="zh-CN" sz="2800" dirty="0" smtClean="0">
                <a:latin typeface="Arial Narrow" pitchFamily="34" charset="0"/>
                <a:ea typeface="SimSun" pitchFamily="2" charset="-122"/>
              </a:rPr>
              <a:t> Trachoma </a:t>
            </a:r>
            <a:r>
              <a:rPr lang="en-US" sz="2800" dirty="0" smtClean="0">
                <a:latin typeface="Arial Narrow" pitchFamily="34" charset="0"/>
              </a:rPr>
              <a:t>Serotypes D-K</a:t>
            </a:r>
          </a:p>
          <a:p>
            <a:pPr marL="365125" indent="-282575" algn="just">
              <a:buFont typeface="Wingdings 2" pitchFamily="18" charset="2"/>
              <a:buChar char=""/>
            </a:pPr>
            <a:r>
              <a:rPr lang="en-US" sz="2800" dirty="0" smtClean="0">
                <a:latin typeface="Arial Narrow" pitchFamily="34" charset="0"/>
              </a:rPr>
              <a:t>Urethritis –One cause of Non-</a:t>
            </a:r>
            <a:r>
              <a:rPr lang="en-US" sz="2800" dirty="0" err="1" smtClean="0">
                <a:latin typeface="Arial Narrow" pitchFamily="34" charset="0"/>
              </a:rPr>
              <a:t>Gonococcal</a:t>
            </a:r>
            <a:r>
              <a:rPr lang="en-US" sz="2800" dirty="0" smtClean="0">
                <a:latin typeface="Arial Narrow" pitchFamily="34" charset="0"/>
              </a:rPr>
              <a:t> Urethritis (NGU)</a:t>
            </a:r>
          </a:p>
          <a:p>
            <a:pPr marL="639763" lvl="1" indent="-236538" algn="just">
              <a:buFont typeface="Verdana" pitchFamily="34" charset="0"/>
              <a:buChar char="◦"/>
            </a:pPr>
            <a:r>
              <a:rPr lang="en-US" sz="2600" dirty="0" smtClean="0">
                <a:latin typeface="Arial Narrow" pitchFamily="34" charset="0"/>
              </a:rPr>
              <a:t>NGU are most common caused by </a:t>
            </a:r>
            <a:r>
              <a:rPr lang="en-US" sz="2600" i="1" dirty="0" smtClean="0">
                <a:latin typeface="Arial Narrow" pitchFamily="34" charset="0"/>
              </a:rPr>
              <a:t>C. trachomatis </a:t>
            </a:r>
            <a:r>
              <a:rPr lang="en-US" sz="2600" dirty="0" smtClean="0">
                <a:latin typeface="Arial Narrow" pitchFamily="34" charset="0"/>
              </a:rPr>
              <a:t>&amp; </a:t>
            </a:r>
            <a:r>
              <a:rPr lang="en-US" sz="2600" i="1" dirty="0" smtClean="0">
                <a:latin typeface="Arial Narrow" pitchFamily="34" charset="0"/>
              </a:rPr>
              <a:t>U. </a:t>
            </a:r>
            <a:r>
              <a:rPr lang="en-US" sz="2600" i="1" dirty="0" err="1" smtClean="0">
                <a:latin typeface="Arial Narrow" pitchFamily="34" charset="0"/>
              </a:rPr>
              <a:t>urealyticum</a:t>
            </a:r>
            <a:endParaRPr lang="en-US" sz="2600" dirty="0" smtClean="0">
              <a:latin typeface="Arial Narrow" pitchFamily="34" charset="0"/>
            </a:endParaRPr>
          </a:p>
          <a:p>
            <a:pPr marL="365125" indent="-282575" algn="just">
              <a:buFont typeface="Wingdings 2" pitchFamily="18" charset="2"/>
              <a:buChar char=""/>
            </a:pPr>
            <a:r>
              <a:rPr lang="en-US" sz="2800" dirty="0" smtClean="0">
                <a:latin typeface="Arial Narrow" pitchFamily="34" charset="0"/>
              </a:rPr>
              <a:t>STD and Majority (&gt;50%) asymptomatic</a:t>
            </a:r>
          </a:p>
          <a:p>
            <a:pPr marL="365125" indent="-282575" algn="just">
              <a:buFont typeface="Wingdings 2" pitchFamily="18" charset="2"/>
              <a:buChar char=""/>
            </a:pPr>
            <a:r>
              <a:rPr lang="en-US" sz="2800" dirty="0" smtClean="0">
                <a:latin typeface="Arial Narrow" pitchFamily="34" charset="0"/>
              </a:rPr>
              <a:t>Symptoms : </a:t>
            </a:r>
            <a:r>
              <a:rPr lang="en-US" sz="2800" dirty="0" err="1" smtClean="0">
                <a:latin typeface="Arial Narrow" pitchFamily="34" charset="0"/>
              </a:rPr>
              <a:t>mucoid</a:t>
            </a:r>
            <a:r>
              <a:rPr lang="en-US" sz="2800" dirty="0" smtClean="0">
                <a:latin typeface="Arial Narrow" pitchFamily="34" charset="0"/>
              </a:rPr>
              <a:t> or clear urethral discharge, dysuria</a:t>
            </a:r>
          </a:p>
          <a:p>
            <a:pPr marL="365125" indent="-282575" algn="just">
              <a:buFont typeface="Wingdings 2" pitchFamily="18" charset="2"/>
              <a:buChar char=""/>
            </a:pPr>
            <a:r>
              <a:rPr lang="en-US" sz="2800" dirty="0" smtClean="0">
                <a:latin typeface="Arial Narrow" pitchFamily="34" charset="0"/>
              </a:rPr>
              <a:t>Incubation period unknown (5-10 days in symptomatic infection)</a:t>
            </a:r>
          </a:p>
          <a:p>
            <a:pPr marL="365125" indent="-282575" algn="just">
              <a:buFont typeface="Wingdings 2" pitchFamily="18" charset="2"/>
              <a:buChar char=""/>
            </a:pPr>
            <a:r>
              <a:rPr lang="en-US" sz="2800" dirty="0" smtClean="0">
                <a:latin typeface="Arial Narrow" pitchFamily="34" charset="0"/>
              </a:rPr>
              <a:t>Clinically, no difference between NGU and </a:t>
            </a:r>
            <a:r>
              <a:rPr lang="en-US" sz="2800" dirty="0" err="1" smtClean="0">
                <a:latin typeface="Arial Narrow" pitchFamily="34" charset="0"/>
              </a:rPr>
              <a:t>gonococcal</a:t>
            </a:r>
            <a:r>
              <a:rPr lang="en-US" sz="2800" dirty="0" smtClean="0">
                <a:latin typeface="Arial Narrow" pitchFamily="34" charset="0"/>
              </a:rPr>
              <a:t> urethritis</a:t>
            </a:r>
          </a:p>
          <a:p>
            <a:pPr marL="365125" indent="-282575" algn="just">
              <a:buFont typeface="Wingdings 2" pitchFamily="18" charset="2"/>
              <a:buChar char=""/>
            </a:pPr>
            <a:r>
              <a:rPr lang="en-US" sz="2800" dirty="0" smtClean="0">
                <a:latin typeface="Arial Narrow" pitchFamily="34" charset="0"/>
              </a:rPr>
              <a:t>Urethritis usually occurs as mixed infections</a:t>
            </a:r>
          </a:p>
          <a:p>
            <a:pPr marL="365125" indent="-282575" algn="just">
              <a:buFont typeface="Wingdings 2" pitchFamily="18" charset="2"/>
              <a:buChar char=""/>
            </a:pPr>
            <a:r>
              <a:rPr lang="en-US" sz="2800" dirty="0" smtClean="0">
                <a:latin typeface="Arial Narrow" pitchFamily="34" charset="0"/>
              </a:rPr>
              <a:t>Empirical therapy for urethritis</a:t>
            </a:r>
          </a:p>
          <a:p>
            <a:pPr marL="365125" indent="-282575" algn="just">
              <a:buFont typeface="Wingdings 2" pitchFamily="18" charset="2"/>
              <a:buChar char=""/>
            </a:pPr>
            <a:r>
              <a:rPr lang="en-US" sz="2800" dirty="0" smtClean="0">
                <a:latin typeface="Arial Narrow" pitchFamily="34" charset="0"/>
              </a:rPr>
              <a:t>Single dose of </a:t>
            </a:r>
            <a:r>
              <a:rPr lang="en-US" sz="2800" dirty="0" err="1" smtClean="0">
                <a:latin typeface="Arial Narrow" pitchFamily="34" charset="0"/>
              </a:rPr>
              <a:t>ceftriaxon</a:t>
            </a:r>
            <a:r>
              <a:rPr lang="en-US" sz="2800" dirty="0" smtClean="0">
                <a:latin typeface="Arial Narrow" pitchFamily="34" charset="0"/>
              </a:rPr>
              <a:t> (against Gonococci) followed by days course of doxycycline or azithromycin (against NGU agents)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28</a:t>
            </a:fld>
            <a:endParaRPr lang="ar-SA" altLang="en-US"/>
          </a:p>
        </p:txBody>
      </p:sp>
    </p:spTree>
    <p:extLst>
      <p:ext uri="{BB962C8B-B14F-4D97-AF65-F5344CB8AC3E}">
        <p14:creationId xmlns:p14="http://schemas.microsoft.com/office/powerpoint/2010/main" val="28584595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a:xfrm>
            <a:off x="152400" y="381000"/>
            <a:ext cx="8991600" cy="609600"/>
          </a:xfrm>
        </p:spPr>
        <p:txBody>
          <a:bodyPr>
            <a:normAutofit fontScale="90000"/>
          </a:bodyPr>
          <a:lstStyle/>
          <a:p>
            <a:pPr fontAlgn="auto">
              <a:spcAft>
                <a:spcPts val="0"/>
              </a:spcAft>
              <a:defRPr/>
            </a:pPr>
            <a:r>
              <a:rPr lang="en-US" sz="3500" b="1" dirty="0" smtClean="0">
                <a:solidFill>
                  <a:srgbClr val="002060"/>
                </a:solidFill>
                <a:latin typeface="Arial Narrow" pitchFamily="34" charset="0"/>
                <a:ea typeface="Calibri" pitchFamily="34" charset="0"/>
              </a:rPr>
              <a:t>e. Cervicitis and Pelvic Inflammatory Disease (PID)</a:t>
            </a:r>
          </a:p>
        </p:txBody>
      </p:sp>
      <p:sp>
        <p:nvSpPr>
          <p:cNvPr id="15364" name="Rectangle 6"/>
          <p:cNvSpPr>
            <a:spLocks noGrp="1" noChangeArrowheads="1"/>
          </p:cNvSpPr>
          <p:nvPr>
            <p:ph idx="1"/>
          </p:nvPr>
        </p:nvSpPr>
        <p:spPr>
          <a:xfrm>
            <a:off x="76200" y="1066800"/>
            <a:ext cx="8991600" cy="5638800"/>
          </a:xfrm>
        </p:spPr>
        <p:txBody>
          <a:bodyPr rtlCol="0">
            <a:normAutofit fontScale="92500" lnSpcReduction="10000"/>
          </a:bodyPr>
          <a:lstStyle/>
          <a:p>
            <a:pPr marL="365760" indent="-283464" algn="just" fontAlgn="auto">
              <a:spcAft>
                <a:spcPts val="0"/>
              </a:spcAft>
              <a:buFont typeface="Wingdings 2"/>
              <a:buChar char=""/>
              <a:defRPr/>
            </a:pPr>
            <a:r>
              <a:rPr lang="en-US" b="1" dirty="0" smtClean="0">
                <a:solidFill>
                  <a:srgbClr val="0070C0"/>
                </a:solidFill>
                <a:latin typeface="Arial Narrow" pitchFamily="34" charset="0"/>
              </a:rPr>
              <a:t>Cervicitis</a:t>
            </a:r>
          </a:p>
          <a:p>
            <a:pPr marL="640080" lvl="1" indent="-237744" algn="just" fontAlgn="auto">
              <a:spcAft>
                <a:spcPts val="0"/>
              </a:spcAft>
              <a:buFont typeface="Verdana"/>
              <a:buChar char="◦"/>
              <a:defRPr/>
            </a:pPr>
            <a:r>
              <a:rPr lang="en-US" sz="3000" dirty="0" smtClean="0">
                <a:latin typeface="Arial Narrow" pitchFamily="34" charset="0"/>
              </a:rPr>
              <a:t>Majority (70%-80%) are asymptomatic</a:t>
            </a:r>
          </a:p>
          <a:p>
            <a:pPr marL="640080" lvl="1" indent="-237744" algn="just" fontAlgn="auto">
              <a:spcAft>
                <a:spcPts val="0"/>
              </a:spcAft>
              <a:buFont typeface="Verdana"/>
              <a:buChar char="◦"/>
              <a:defRPr/>
            </a:pPr>
            <a:r>
              <a:rPr lang="en-US" sz="3000" dirty="0" smtClean="0">
                <a:latin typeface="Arial Narrow" pitchFamily="34" charset="0"/>
              </a:rPr>
              <a:t>Local signs of infection, when present, include: </a:t>
            </a:r>
          </a:p>
          <a:p>
            <a:pPr marL="886968" lvl="2" algn="just" fontAlgn="auto">
              <a:spcAft>
                <a:spcPts val="0"/>
              </a:spcAft>
              <a:buFont typeface="Wingdings 2"/>
              <a:buChar char=""/>
              <a:defRPr/>
            </a:pPr>
            <a:r>
              <a:rPr lang="en-US" sz="3000" u="sng" dirty="0" smtClean="0">
                <a:latin typeface="Arial Narrow" pitchFamily="34" charset="0"/>
              </a:rPr>
              <a:t>Mucopurulent endocervical yellow discharge</a:t>
            </a:r>
          </a:p>
          <a:p>
            <a:pPr marL="886968" lvl="2" algn="just" fontAlgn="auto">
              <a:spcAft>
                <a:spcPts val="0"/>
              </a:spcAft>
              <a:buFont typeface="Wingdings 2"/>
              <a:buChar char=""/>
              <a:defRPr/>
            </a:pPr>
            <a:r>
              <a:rPr lang="en-US" sz="3000" dirty="0" smtClean="0">
                <a:latin typeface="Arial Narrow" pitchFamily="34" charset="0"/>
              </a:rPr>
              <a:t>Edematous cervical ectopy with erythema and friability</a:t>
            </a:r>
          </a:p>
          <a:p>
            <a:pPr marL="342900" lvl="1" indent="-342900" algn="just" fontAlgn="auto">
              <a:spcAft>
                <a:spcPts val="0"/>
              </a:spcAft>
              <a:buFontTx/>
              <a:buChar char="•"/>
              <a:defRPr/>
            </a:pPr>
            <a:r>
              <a:rPr lang="en-US" sz="3000" dirty="0" smtClean="0">
                <a:latin typeface="Arial Narrow" pitchFamily="34" charset="0"/>
              </a:rPr>
              <a:t>Infection can spread upwards to involve uterus, fallopian tubes (</a:t>
            </a:r>
            <a:r>
              <a:rPr lang="en-US" sz="3000" dirty="0" err="1" smtClean="0">
                <a:latin typeface="Arial Narrow" pitchFamily="34" charset="0"/>
              </a:rPr>
              <a:t>Salpingitis</a:t>
            </a:r>
            <a:r>
              <a:rPr lang="en-US" sz="3000" dirty="0" smtClean="0">
                <a:latin typeface="Arial Narrow" pitchFamily="34" charset="0"/>
              </a:rPr>
              <a:t>) and ovaries</a:t>
            </a:r>
          </a:p>
          <a:p>
            <a:pPr marL="342900" lvl="1" indent="-342900" algn="just" fontAlgn="auto">
              <a:spcAft>
                <a:spcPts val="0"/>
              </a:spcAft>
              <a:buFontTx/>
              <a:buChar char="•"/>
              <a:defRPr/>
            </a:pPr>
            <a:r>
              <a:rPr lang="en-US" sz="3000" dirty="0" smtClean="0">
                <a:latin typeface="Arial Narrow" pitchFamily="34" charset="0"/>
              </a:rPr>
              <a:t>PID develops abnormal vaginal discharge or uterine bleeding, pain with sexual intercourse, nausea , vomiting and fever</a:t>
            </a:r>
          </a:p>
          <a:p>
            <a:pPr marL="342900" lvl="1" indent="-342900" algn="just" fontAlgn="auto">
              <a:spcAft>
                <a:spcPts val="0"/>
              </a:spcAft>
              <a:buFontTx/>
              <a:buChar char="•"/>
              <a:defRPr/>
            </a:pPr>
            <a:r>
              <a:rPr lang="en-US" sz="3000" dirty="0" smtClean="0">
                <a:latin typeface="Arial Narrow" pitchFamily="34" charset="0"/>
              </a:rPr>
              <a:t>The most common symptom is lower abdominal pain</a:t>
            </a:r>
          </a:p>
          <a:p>
            <a:pPr marL="342900" lvl="1" indent="-342900" algn="just" fontAlgn="auto">
              <a:spcAft>
                <a:spcPts val="0"/>
              </a:spcAft>
              <a:buFontTx/>
              <a:buChar char="•"/>
              <a:defRPr/>
            </a:pPr>
            <a:r>
              <a:rPr lang="en-US" sz="3000" dirty="0" smtClean="0">
                <a:latin typeface="Arial Narrow" pitchFamily="34" charset="0"/>
              </a:rPr>
              <a:t>Infection by both </a:t>
            </a:r>
            <a:r>
              <a:rPr lang="en-US" sz="3000" i="1" dirty="0" smtClean="0">
                <a:latin typeface="Arial Narrow" pitchFamily="34" charset="0"/>
              </a:rPr>
              <a:t>N. </a:t>
            </a:r>
            <a:r>
              <a:rPr lang="en-US" sz="3000" i="1" dirty="0" err="1" smtClean="0">
                <a:latin typeface="Arial Narrow" pitchFamily="34" charset="0"/>
              </a:rPr>
              <a:t>gonorrhoeae</a:t>
            </a:r>
            <a:r>
              <a:rPr lang="en-US" sz="3000" i="1" dirty="0" smtClean="0">
                <a:latin typeface="Arial Narrow" pitchFamily="34" charset="0"/>
              </a:rPr>
              <a:t> &amp; C. trachomatis  </a:t>
            </a:r>
            <a:r>
              <a:rPr lang="en-US" sz="3000" dirty="0" smtClean="0">
                <a:latin typeface="Arial Narrow" pitchFamily="34" charset="0"/>
              </a:rPr>
              <a:t>is called PID</a:t>
            </a:r>
          </a:p>
          <a:p>
            <a:pPr marL="342900" lvl="1" indent="-342900" algn="just" fontAlgn="auto">
              <a:spcAft>
                <a:spcPts val="0"/>
              </a:spcAft>
              <a:buFontTx/>
              <a:buChar char="•"/>
              <a:defRPr/>
            </a:pPr>
            <a:r>
              <a:rPr lang="en-US" sz="3000" dirty="0" smtClean="0">
                <a:latin typeface="Arial Narrow" pitchFamily="34" charset="0"/>
              </a:rPr>
              <a:t>Treated by </a:t>
            </a:r>
            <a:r>
              <a:rPr lang="en-US" sz="3000" dirty="0" err="1" smtClean="0">
                <a:latin typeface="Arial Narrow" pitchFamily="34" charset="0"/>
              </a:rPr>
              <a:t>ceftriaxon</a:t>
            </a:r>
            <a:r>
              <a:rPr lang="en-US" sz="3000" dirty="0" smtClean="0">
                <a:latin typeface="Arial Narrow" pitchFamily="34" charset="0"/>
              </a:rPr>
              <a:t> followed by 14-days doxycycline</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29</a:t>
            </a:fld>
            <a:endParaRPr lang="ar-SA" altLang="en-US"/>
          </a:p>
        </p:txBody>
      </p:sp>
    </p:spTree>
    <p:extLst>
      <p:ext uri="{BB962C8B-B14F-4D97-AF65-F5344CB8AC3E}">
        <p14:creationId xmlns:p14="http://schemas.microsoft.com/office/powerpoint/2010/main" val="28810278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4"/>
          <p:cNvSpPr>
            <a:spLocks noGrp="1" noChangeArrowheads="1"/>
          </p:cNvSpPr>
          <p:nvPr>
            <p:ph type="title"/>
          </p:nvPr>
        </p:nvSpPr>
        <p:spPr/>
        <p:txBody>
          <a:bodyPr/>
          <a:lstStyle/>
          <a:p>
            <a:r>
              <a:rPr lang="en-US" sz="5400" b="1" dirty="0" err="1" smtClean="0">
                <a:solidFill>
                  <a:srgbClr val="002060"/>
                </a:solidFill>
                <a:latin typeface="Arial Narrow" pitchFamily="34" charset="0"/>
              </a:rPr>
              <a:t>Rickettsiae</a:t>
            </a:r>
            <a:r>
              <a:rPr lang="en-US" sz="5400" b="1" dirty="0" smtClean="0">
                <a:solidFill>
                  <a:srgbClr val="002060"/>
                </a:solidFill>
                <a:latin typeface="Arial Narrow" pitchFamily="34" charset="0"/>
              </a:rPr>
              <a:t> and </a:t>
            </a:r>
            <a:r>
              <a:rPr lang="en-US" sz="5400" b="1" dirty="0" err="1" smtClean="0">
                <a:solidFill>
                  <a:srgbClr val="002060"/>
                </a:solidFill>
                <a:latin typeface="Arial Narrow" pitchFamily="34" charset="0"/>
              </a:rPr>
              <a:t>Chlamydiae</a:t>
            </a:r>
            <a:endParaRPr lang="en-US" sz="5400" b="1" dirty="0" smtClean="0">
              <a:solidFill>
                <a:srgbClr val="002060"/>
              </a:solidFill>
              <a:latin typeface="Arial Narrow" pitchFamily="34" charset="0"/>
            </a:endParaRPr>
          </a:p>
        </p:txBody>
      </p:sp>
      <p:sp>
        <p:nvSpPr>
          <p:cNvPr id="416771" name="Rectangle 5"/>
          <p:cNvSpPr>
            <a:spLocks noGrp="1" noChangeArrowheads="1"/>
          </p:cNvSpPr>
          <p:nvPr>
            <p:ph idx="1"/>
          </p:nvPr>
        </p:nvSpPr>
        <p:spPr>
          <a:xfrm>
            <a:off x="228600" y="1447800"/>
            <a:ext cx="8686800" cy="5105400"/>
          </a:xfrm>
        </p:spPr>
        <p:txBody>
          <a:bodyPr/>
          <a:lstStyle/>
          <a:p>
            <a:pPr algn="just">
              <a:lnSpc>
                <a:spcPct val="150000"/>
              </a:lnSpc>
            </a:pPr>
            <a:r>
              <a:rPr lang="en-US" sz="3400" b="1" u="sng" dirty="0" err="1" smtClean="0">
                <a:solidFill>
                  <a:srgbClr val="7030A0"/>
                </a:solidFill>
                <a:latin typeface="Arial Narrow" pitchFamily="34" charset="0"/>
                <a:ea typeface="Majalla UI"/>
                <a:cs typeface="Majalla UI"/>
              </a:rPr>
              <a:t>Rickettsiae</a:t>
            </a:r>
            <a:r>
              <a:rPr lang="en-US" sz="3400" b="1" u="sng" dirty="0" smtClean="0">
                <a:solidFill>
                  <a:srgbClr val="7030A0"/>
                </a:solidFill>
                <a:latin typeface="Arial Narrow" pitchFamily="34" charset="0"/>
                <a:ea typeface="Majalla UI"/>
                <a:cs typeface="Majalla UI"/>
              </a:rPr>
              <a:t> are different to </a:t>
            </a:r>
            <a:r>
              <a:rPr lang="en-US" sz="3400" b="1" i="1" u="sng" dirty="0" smtClean="0">
                <a:solidFill>
                  <a:srgbClr val="7030A0"/>
                </a:solidFill>
                <a:latin typeface="Arial Narrow" pitchFamily="34" charset="0"/>
                <a:ea typeface="Majalla UI"/>
                <a:cs typeface="Majalla UI"/>
              </a:rPr>
              <a:t>Chlamydia</a:t>
            </a:r>
            <a:r>
              <a:rPr lang="en-US" sz="3400" b="1" u="sng" dirty="0" smtClean="0">
                <a:solidFill>
                  <a:srgbClr val="7030A0"/>
                </a:solidFill>
                <a:latin typeface="Arial Narrow" pitchFamily="34" charset="0"/>
                <a:ea typeface="Majalla UI"/>
                <a:cs typeface="Majalla UI"/>
              </a:rPr>
              <a:t> in that</a:t>
            </a:r>
          </a:p>
          <a:p>
            <a:pPr algn="just">
              <a:lnSpc>
                <a:spcPct val="150000"/>
              </a:lnSpc>
              <a:buSzPct val="80000"/>
              <a:buFont typeface="Wingdings" pitchFamily="2" charset="2"/>
              <a:buChar char="q"/>
            </a:pPr>
            <a:r>
              <a:rPr lang="en-US" dirty="0" smtClean="0">
                <a:latin typeface="Arial Narrow" pitchFamily="34" charset="0"/>
                <a:ea typeface="Majalla UI"/>
                <a:cs typeface="Majalla UI"/>
              </a:rPr>
              <a:t>Require arthropod vector (except for Q fever) </a:t>
            </a:r>
          </a:p>
          <a:p>
            <a:pPr algn="just">
              <a:lnSpc>
                <a:spcPct val="150000"/>
              </a:lnSpc>
              <a:buSzPct val="80000"/>
              <a:buFont typeface="Wingdings" pitchFamily="2" charset="2"/>
              <a:buChar char="q"/>
            </a:pPr>
            <a:r>
              <a:rPr lang="en-US" dirty="0" smtClean="0">
                <a:latin typeface="Arial Narrow" pitchFamily="34" charset="0"/>
                <a:ea typeface="Majalla UI"/>
                <a:cs typeface="Majalla UI"/>
              </a:rPr>
              <a:t>Replicates freely in cytoplasm while </a:t>
            </a:r>
            <a:r>
              <a:rPr lang="en-US" i="1" dirty="0" smtClean="0">
                <a:latin typeface="Arial Narrow" pitchFamily="34" charset="0"/>
                <a:ea typeface="Majalla UI"/>
                <a:cs typeface="Majalla UI"/>
              </a:rPr>
              <a:t>Chlamydia </a:t>
            </a:r>
            <a:r>
              <a:rPr lang="en-US" dirty="0" smtClean="0">
                <a:latin typeface="Arial Narrow" pitchFamily="34" charset="0"/>
                <a:ea typeface="Majalla UI"/>
                <a:cs typeface="Majalla UI"/>
              </a:rPr>
              <a:t>replicates in </a:t>
            </a:r>
            <a:r>
              <a:rPr lang="en-US" dirty="0" err="1" smtClean="0">
                <a:latin typeface="Arial Narrow" pitchFamily="34" charset="0"/>
                <a:ea typeface="Majalla UI"/>
                <a:cs typeface="Majalla UI"/>
              </a:rPr>
              <a:t>endosomes</a:t>
            </a:r>
            <a:endParaRPr lang="en-US" dirty="0" smtClean="0">
              <a:latin typeface="Arial Narrow" pitchFamily="34" charset="0"/>
              <a:ea typeface="Majalla UI"/>
              <a:cs typeface="Majalla UI"/>
            </a:endParaRPr>
          </a:p>
          <a:p>
            <a:pPr algn="just">
              <a:lnSpc>
                <a:spcPct val="150000"/>
              </a:lnSpc>
              <a:buSzPct val="80000"/>
              <a:buFont typeface="Wingdings" pitchFamily="2" charset="2"/>
              <a:buChar char="q"/>
            </a:pPr>
            <a:r>
              <a:rPr lang="en-US" dirty="0" err="1" smtClean="0">
                <a:latin typeface="Arial Narrow" pitchFamily="34" charset="0"/>
                <a:ea typeface="Majalla UI"/>
                <a:cs typeface="Majalla UI"/>
              </a:rPr>
              <a:t>Ricketsia</a:t>
            </a:r>
            <a:r>
              <a:rPr lang="en-US" dirty="0" smtClean="0">
                <a:latin typeface="Arial Narrow" pitchFamily="34" charset="0"/>
                <a:ea typeface="Majalla UI"/>
                <a:cs typeface="Majalla UI"/>
              </a:rPr>
              <a:t> has tropism for endothelial cell that line blood vessels while Chlamydia like columnar epithelium</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a:t>
            </a:fld>
            <a:endParaRPr lang="ar-SA" altLang="en-US"/>
          </a:p>
        </p:txBody>
      </p:sp>
    </p:spTree>
    <p:extLst>
      <p:ext uri="{BB962C8B-B14F-4D97-AF65-F5344CB8AC3E}">
        <p14:creationId xmlns:p14="http://schemas.microsoft.com/office/powerpoint/2010/main" val="6377578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5"/>
          <p:cNvSpPr>
            <a:spLocks noGrp="1" noChangeArrowheads="1"/>
          </p:cNvSpPr>
          <p:nvPr>
            <p:ph type="title"/>
          </p:nvPr>
        </p:nvSpPr>
        <p:spPr>
          <a:xfrm>
            <a:off x="381000" y="381000"/>
            <a:ext cx="8534400" cy="685800"/>
          </a:xfrm>
        </p:spPr>
        <p:txBody>
          <a:bodyPr>
            <a:normAutofit fontScale="90000"/>
          </a:bodyPr>
          <a:lstStyle/>
          <a:p>
            <a:r>
              <a:rPr lang="en-US" sz="4200" b="1" dirty="0" smtClean="0">
                <a:solidFill>
                  <a:srgbClr val="002060"/>
                </a:solidFill>
                <a:latin typeface="Arial Narrow" pitchFamily="34" charset="0"/>
              </a:rPr>
              <a:t>f. </a:t>
            </a:r>
            <a:r>
              <a:rPr lang="en-US" sz="4200" b="1" dirty="0" err="1" smtClean="0">
                <a:solidFill>
                  <a:srgbClr val="002060"/>
                </a:solidFill>
                <a:latin typeface="Arial Narrow" pitchFamily="34" charset="0"/>
              </a:rPr>
              <a:t>Lymphogranuloma</a:t>
            </a:r>
            <a:r>
              <a:rPr lang="en-US" sz="4200" b="1" dirty="0" smtClean="0">
                <a:solidFill>
                  <a:srgbClr val="002060"/>
                </a:solidFill>
                <a:latin typeface="Arial Narrow" pitchFamily="34" charset="0"/>
              </a:rPr>
              <a:t> </a:t>
            </a:r>
            <a:r>
              <a:rPr lang="en-US" sz="4200" b="1" dirty="0" err="1" smtClean="0">
                <a:solidFill>
                  <a:srgbClr val="002060"/>
                </a:solidFill>
                <a:latin typeface="Arial Narrow" pitchFamily="34" charset="0"/>
              </a:rPr>
              <a:t>Venereum</a:t>
            </a:r>
            <a:r>
              <a:rPr lang="en-US" sz="4200" b="1" dirty="0" smtClean="0">
                <a:solidFill>
                  <a:srgbClr val="002060"/>
                </a:solidFill>
                <a:latin typeface="Arial Narrow" pitchFamily="34" charset="0"/>
              </a:rPr>
              <a:t> (LGV)</a:t>
            </a:r>
          </a:p>
        </p:txBody>
      </p:sp>
      <p:sp>
        <p:nvSpPr>
          <p:cNvPr id="447491" name="Rectangle 6"/>
          <p:cNvSpPr>
            <a:spLocks noGrp="1" noChangeArrowheads="1"/>
          </p:cNvSpPr>
          <p:nvPr>
            <p:ph idx="1"/>
          </p:nvPr>
        </p:nvSpPr>
        <p:spPr>
          <a:xfrm>
            <a:off x="76200" y="1371600"/>
            <a:ext cx="8991600" cy="4953000"/>
          </a:xfrm>
        </p:spPr>
        <p:txBody>
          <a:bodyPr/>
          <a:lstStyle/>
          <a:p>
            <a:pPr algn="just"/>
            <a:r>
              <a:rPr lang="en-US" sz="2800" dirty="0" smtClean="0">
                <a:latin typeface="Arial Narrow" pitchFamily="34" charset="0"/>
              </a:rPr>
              <a:t>STD</a:t>
            </a:r>
          </a:p>
          <a:p>
            <a:pPr marL="342900" lvl="1" indent="-342900" algn="just">
              <a:buFontTx/>
              <a:buChar char="•"/>
            </a:pPr>
            <a:r>
              <a:rPr lang="en-US" dirty="0" smtClean="0">
                <a:latin typeface="Arial Narrow" pitchFamily="34" charset="0"/>
              </a:rPr>
              <a:t>Caused by </a:t>
            </a:r>
            <a:r>
              <a:rPr lang="en-US" i="1" dirty="0" smtClean="0">
                <a:latin typeface="Arial Narrow" pitchFamily="34" charset="0"/>
              </a:rPr>
              <a:t>C. trachomatis </a:t>
            </a:r>
            <a:r>
              <a:rPr lang="en-US" dirty="0" err="1" smtClean="0">
                <a:latin typeface="Arial Narrow" pitchFamily="34" charset="0"/>
              </a:rPr>
              <a:t>biovar</a:t>
            </a:r>
            <a:r>
              <a:rPr lang="en-US" dirty="0" smtClean="0">
                <a:latin typeface="Arial Narrow" pitchFamily="34" charset="0"/>
              </a:rPr>
              <a:t> </a:t>
            </a:r>
            <a:r>
              <a:rPr lang="en-US" altLang="zh-CN" dirty="0" err="1" smtClean="0">
                <a:latin typeface="Arial Narrow" pitchFamily="34" charset="0"/>
                <a:ea typeface="SimSun" pitchFamily="2" charset="-122"/>
              </a:rPr>
              <a:t>lymphogranuloma</a:t>
            </a:r>
            <a:r>
              <a:rPr lang="en-US" altLang="zh-CN" dirty="0" smtClean="0">
                <a:latin typeface="Arial Narrow" pitchFamily="34" charset="0"/>
                <a:ea typeface="SimSun" pitchFamily="2" charset="-122"/>
              </a:rPr>
              <a:t> </a:t>
            </a:r>
            <a:r>
              <a:rPr lang="en-US" altLang="zh-CN" dirty="0" err="1" smtClean="0">
                <a:latin typeface="Arial Narrow" pitchFamily="34" charset="0"/>
                <a:ea typeface="SimSun" pitchFamily="2" charset="-122"/>
              </a:rPr>
              <a:t>venereum</a:t>
            </a:r>
            <a:r>
              <a:rPr lang="en-US" altLang="zh-CN" dirty="0" smtClean="0">
                <a:latin typeface="Arial Narrow" pitchFamily="34" charset="0"/>
                <a:ea typeface="SimSun" pitchFamily="2" charset="-122"/>
              </a:rPr>
              <a:t> </a:t>
            </a:r>
            <a:r>
              <a:rPr lang="en-US" dirty="0" smtClean="0">
                <a:latin typeface="Arial Narrow" pitchFamily="34" charset="0"/>
              </a:rPr>
              <a:t>L1, L2, L3 serotypes</a:t>
            </a:r>
          </a:p>
          <a:p>
            <a:pPr marL="342900" lvl="1" indent="-342900" algn="just">
              <a:buFontTx/>
              <a:buChar char="•"/>
            </a:pPr>
            <a:r>
              <a:rPr lang="en-US" dirty="0" smtClean="0">
                <a:latin typeface="Arial Narrow" pitchFamily="34" charset="0"/>
              </a:rPr>
              <a:t>Starts with painless papule or ulceration on the genitals that heal spontaneously</a:t>
            </a:r>
          </a:p>
          <a:p>
            <a:pPr marL="342900" lvl="1" indent="-342900" algn="just">
              <a:buFontTx/>
              <a:buChar char="•"/>
            </a:pPr>
            <a:r>
              <a:rPr lang="en-US" dirty="0" smtClean="0">
                <a:latin typeface="Arial Narrow" pitchFamily="34" charset="0"/>
              </a:rPr>
              <a:t>The bacteria migrate to regional lymph nodes which enlarge over the next 2 months</a:t>
            </a:r>
          </a:p>
          <a:p>
            <a:pPr marL="342900" lvl="1" indent="-342900" algn="just">
              <a:buFontTx/>
              <a:buChar char="•"/>
            </a:pPr>
            <a:r>
              <a:rPr lang="en-US" dirty="0" smtClean="0">
                <a:latin typeface="Arial Narrow" pitchFamily="34" charset="0"/>
              </a:rPr>
              <a:t>These nodes become increasingly tender and may break open and drain pus</a:t>
            </a:r>
          </a:p>
          <a:p>
            <a:pPr marL="342900" lvl="1" indent="-342900" algn="just">
              <a:buFontTx/>
              <a:buChar char="•"/>
            </a:pPr>
            <a:r>
              <a:rPr lang="en-US" dirty="0" smtClean="0">
                <a:latin typeface="Arial Narrow" pitchFamily="34" charset="0"/>
              </a:rPr>
              <a:t>Fever, skin rash, nausea, and vomiting are often found</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30</a:t>
            </a:fld>
            <a:endParaRPr lang="ar-SA" altLang="en-US"/>
          </a:p>
        </p:txBody>
      </p:sp>
      <p:pic>
        <p:nvPicPr>
          <p:cNvPr id="4098" name="Picture 2" descr="img006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9563" y="5337105"/>
            <a:ext cx="1290637" cy="138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61335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a:xfrm>
            <a:off x="685800" y="304800"/>
            <a:ext cx="7772400" cy="914400"/>
          </a:xfrm>
        </p:spPr>
        <p:txBody>
          <a:bodyPr>
            <a:normAutofit fontScale="90000"/>
          </a:bodyPr>
          <a:lstStyle/>
          <a:p>
            <a:r>
              <a:rPr lang="en-US" sz="6000" b="1" dirty="0" smtClean="0">
                <a:solidFill>
                  <a:srgbClr val="002060"/>
                </a:solidFill>
                <a:latin typeface="Arial Narrow" pitchFamily="34" charset="0"/>
              </a:rPr>
              <a:t>Lab diagnosis</a:t>
            </a:r>
          </a:p>
        </p:txBody>
      </p:sp>
      <p:sp>
        <p:nvSpPr>
          <p:cNvPr id="23555" name="Rectangle 3"/>
          <p:cNvSpPr>
            <a:spLocks noGrp="1" noChangeArrowheads="1"/>
          </p:cNvSpPr>
          <p:nvPr>
            <p:ph idx="1"/>
          </p:nvPr>
        </p:nvSpPr>
        <p:spPr>
          <a:xfrm>
            <a:off x="228600" y="1143000"/>
            <a:ext cx="8686800" cy="5486400"/>
          </a:xfrm>
        </p:spPr>
        <p:txBody>
          <a:bodyPr>
            <a:noAutofit/>
          </a:bodyPr>
          <a:lstStyle/>
          <a:p>
            <a:pPr algn="just">
              <a:lnSpc>
                <a:spcPts val="3200"/>
              </a:lnSpc>
              <a:defRPr/>
            </a:pPr>
            <a:r>
              <a:rPr lang="en-US" b="1" dirty="0" smtClean="0">
                <a:solidFill>
                  <a:srgbClr val="7030A0"/>
                </a:solidFill>
                <a:latin typeface="Arial Narrow" pitchFamily="34" charset="0"/>
              </a:rPr>
              <a:t>Specimen: </a:t>
            </a:r>
          </a:p>
          <a:p>
            <a:pPr lvl="1" algn="just">
              <a:lnSpc>
                <a:spcPts val="3200"/>
              </a:lnSpc>
              <a:defRPr/>
            </a:pPr>
            <a:r>
              <a:rPr lang="en-US" sz="3200" dirty="0" smtClean="0">
                <a:latin typeface="Arial Narrow" pitchFamily="34" charset="0"/>
              </a:rPr>
              <a:t>Sputum, </a:t>
            </a:r>
            <a:r>
              <a:rPr lang="en-US" sz="3200" dirty="0" err="1" smtClean="0">
                <a:latin typeface="Arial Narrow" pitchFamily="34" charset="0"/>
              </a:rPr>
              <a:t>Conjunctival</a:t>
            </a:r>
            <a:r>
              <a:rPr lang="en-US" sz="3200" dirty="0" smtClean="0">
                <a:latin typeface="Arial Narrow" pitchFamily="34" charset="0"/>
              </a:rPr>
              <a:t> scrapping, urethral discharge or pus in LGV</a:t>
            </a:r>
          </a:p>
          <a:p>
            <a:pPr algn="just">
              <a:lnSpc>
                <a:spcPts val="3200"/>
              </a:lnSpc>
              <a:defRPr/>
            </a:pPr>
            <a:r>
              <a:rPr lang="en-US" b="1" dirty="0" smtClean="0">
                <a:solidFill>
                  <a:srgbClr val="7030A0"/>
                </a:solidFill>
                <a:latin typeface="Arial Narrow" pitchFamily="34" charset="0"/>
              </a:rPr>
              <a:t>Satin: </a:t>
            </a:r>
          </a:p>
          <a:p>
            <a:pPr lvl="1" algn="just">
              <a:lnSpc>
                <a:spcPts val="3200"/>
              </a:lnSpc>
              <a:defRPr/>
            </a:pPr>
            <a:r>
              <a:rPr lang="en-US" sz="3200" dirty="0" err="1" smtClean="0">
                <a:latin typeface="Arial Narrow" pitchFamily="34" charset="0"/>
              </a:rPr>
              <a:t>Giemsa’s</a:t>
            </a:r>
            <a:r>
              <a:rPr lang="en-US" sz="3200" dirty="0" smtClean="0">
                <a:latin typeface="Arial Narrow" pitchFamily="34" charset="0"/>
              </a:rPr>
              <a:t> stain</a:t>
            </a:r>
          </a:p>
          <a:p>
            <a:pPr>
              <a:lnSpc>
                <a:spcPts val="3200"/>
              </a:lnSpc>
              <a:defRPr/>
            </a:pPr>
            <a:r>
              <a:rPr lang="en-US" b="1" dirty="0" smtClean="0">
                <a:solidFill>
                  <a:srgbClr val="7030A0"/>
                </a:solidFill>
                <a:latin typeface="Arial Narrow" pitchFamily="34" charset="0"/>
              </a:rPr>
              <a:t>Culture</a:t>
            </a:r>
          </a:p>
          <a:p>
            <a:pPr lvl="1">
              <a:lnSpc>
                <a:spcPts val="3200"/>
              </a:lnSpc>
              <a:defRPr/>
            </a:pPr>
            <a:r>
              <a:rPr lang="en-US" sz="3200" dirty="0" smtClean="0">
                <a:latin typeface="Arial Narrow" pitchFamily="34" charset="0"/>
              </a:rPr>
              <a:t>Cell culture treated with </a:t>
            </a:r>
            <a:r>
              <a:rPr lang="en-US" sz="3200" dirty="0" err="1" smtClean="0">
                <a:latin typeface="Arial Narrow" pitchFamily="34" charset="0"/>
              </a:rPr>
              <a:t>cycloheximide</a:t>
            </a:r>
            <a:endParaRPr lang="en-US" sz="3200" dirty="0" smtClean="0">
              <a:latin typeface="Arial Narrow" pitchFamily="34" charset="0"/>
            </a:endParaRPr>
          </a:p>
          <a:p>
            <a:pPr algn="just">
              <a:lnSpc>
                <a:spcPts val="3200"/>
              </a:lnSpc>
              <a:defRPr/>
            </a:pPr>
            <a:r>
              <a:rPr lang="en-US" b="1" dirty="0" smtClean="0">
                <a:solidFill>
                  <a:srgbClr val="7030A0"/>
                </a:solidFill>
                <a:latin typeface="Arial Narrow" pitchFamily="34" charset="0"/>
              </a:rPr>
              <a:t>Non-culture tests</a:t>
            </a:r>
          </a:p>
          <a:p>
            <a:pPr lvl="1" algn="just">
              <a:lnSpc>
                <a:spcPts val="3200"/>
              </a:lnSpc>
              <a:defRPr/>
            </a:pPr>
            <a:r>
              <a:rPr lang="en-US" sz="3200" dirty="0" smtClean="0">
                <a:latin typeface="Arial Narrow" pitchFamily="34" charset="0"/>
              </a:rPr>
              <a:t>Nucleic Acid Amplification Tests (NAATs)</a:t>
            </a:r>
          </a:p>
          <a:p>
            <a:pPr lvl="1" algn="just">
              <a:lnSpc>
                <a:spcPts val="3200"/>
              </a:lnSpc>
              <a:defRPr/>
            </a:pPr>
            <a:r>
              <a:rPr lang="en-US" sz="3200" dirty="0" smtClean="0">
                <a:latin typeface="Arial Narrow" pitchFamily="34" charset="0"/>
              </a:rPr>
              <a:t>Non-Nucleic Acid Amplification Tests (Non-NAATs)</a:t>
            </a:r>
          </a:p>
          <a:p>
            <a:pPr lvl="1" algn="just">
              <a:lnSpc>
                <a:spcPts val="3200"/>
              </a:lnSpc>
              <a:defRPr/>
            </a:pPr>
            <a:r>
              <a:rPr lang="en-US" sz="3200" dirty="0" smtClean="0">
                <a:latin typeface="Arial Narrow" pitchFamily="34" charset="0"/>
              </a:rPr>
              <a:t>Serology (Complement Fixation Test)</a:t>
            </a:r>
          </a:p>
          <a:p>
            <a:pPr algn="just">
              <a:lnSpc>
                <a:spcPts val="3200"/>
              </a:lnSpc>
              <a:defRPr/>
            </a:pPr>
            <a:endParaRPr lang="en-US"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31</a:t>
            </a:fld>
            <a:endParaRPr lang="ar-SA" altLang="en-US"/>
          </a:p>
        </p:txBody>
      </p:sp>
    </p:spTree>
    <p:extLst>
      <p:ext uri="{BB962C8B-B14F-4D97-AF65-F5344CB8AC3E}">
        <p14:creationId xmlns:p14="http://schemas.microsoft.com/office/powerpoint/2010/main" val="10285048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Title 1"/>
          <p:cNvSpPr>
            <a:spLocks noGrp="1"/>
          </p:cNvSpPr>
          <p:nvPr>
            <p:ph type="title"/>
          </p:nvPr>
        </p:nvSpPr>
        <p:spPr>
          <a:xfrm>
            <a:off x="533400" y="228600"/>
            <a:ext cx="7924800" cy="762000"/>
          </a:xfrm>
        </p:spPr>
        <p:txBody>
          <a:bodyPr>
            <a:normAutofit fontScale="90000"/>
          </a:bodyPr>
          <a:lstStyle/>
          <a:p>
            <a:r>
              <a:rPr lang="en-US" sz="6000" b="1" dirty="0" smtClean="0">
                <a:solidFill>
                  <a:srgbClr val="002060"/>
                </a:solidFill>
                <a:latin typeface="Arial Narrow" pitchFamily="34" charset="0"/>
              </a:rPr>
              <a:t>Subgroup B: </a:t>
            </a:r>
            <a:r>
              <a:rPr lang="en-US" sz="6000" b="1" i="1" dirty="0" smtClean="0">
                <a:solidFill>
                  <a:srgbClr val="002060"/>
                </a:solidFill>
                <a:latin typeface="Arial Narrow" pitchFamily="34" charset="0"/>
              </a:rPr>
              <a:t>C. </a:t>
            </a:r>
            <a:r>
              <a:rPr lang="en-US" sz="6000" b="1" i="1" dirty="0" err="1" smtClean="0">
                <a:solidFill>
                  <a:srgbClr val="002060"/>
                </a:solidFill>
                <a:latin typeface="Arial Narrow" pitchFamily="34" charset="0"/>
              </a:rPr>
              <a:t>psittaci</a:t>
            </a:r>
            <a:endParaRPr lang="ar-SA" sz="6000" b="1" i="1" dirty="0" smtClean="0">
              <a:solidFill>
                <a:srgbClr val="002060"/>
              </a:solidFill>
              <a:latin typeface="Arial Narrow" pitchFamily="34" charset="0"/>
            </a:endParaRPr>
          </a:p>
        </p:txBody>
      </p:sp>
      <p:sp>
        <p:nvSpPr>
          <p:cNvPr id="450563" name="Content Placeholder 2"/>
          <p:cNvSpPr>
            <a:spLocks noGrp="1"/>
          </p:cNvSpPr>
          <p:nvPr>
            <p:ph idx="1"/>
          </p:nvPr>
        </p:nvSpPr>
        <p:spPr>
          <a:xfrm>
            <a:off x="381000" y="1143000"/>
            <a:ext cx="8534400" cy="5486400"/>
          </a:xfrm>
        </p:spPr>
        <p:txBody>
          <a:bodyPr/>
          <a:lstStyle/>
          <a:p>
            <a:pPr algn="just"/>
            <a:r>
              <a:rPr lang="en-US" sz="3000" dirty="0" smtClean="0">
                <a:latin typeface="Arial Narrow" pitchFamily="34" charset="0"/>
              </a:rPr>
              <a:t>It infects &gt; 130 species of birds</a:t>
            </a:r>
          </a:p>
          <a:p>
            <a:pPr algn="just"/>
            <a:r>
              <a:rPr lang="en-US" sz="3000" dirty="0" smtClean="0">
                <a:latin typeface="Arial Narrow" pitchFamily="34" charset="0"/>
              </a:rPr>
              <a:t>It is the causative agent of; </a:t>
            </a:r>
          </a:p>
          <a:p>
            <a:pPr lvl="1" algn="just"/>
            <a:r>
              <a:rPr lang="en-US" sz="3000" dirty="0" smtClean="0">
                <a:solidFill>
                  <a:srgbClr val="FF0000"/>
                </a:solidFill>
                <a:latin typeface="Arial Narrow" pitchFamily="34" charset="0"/>
              </a:rPr>
              <a:t>Psittacosis</a:t>
            </a:r>
            <a:r>
              <a:rPr lang="en-US" sz="3000" dirty="0" smtClean="0">
                <a:latin typeface="Arial Narrow" pitchFamily="34" charset="0"/>
              </a:rPr>
              <a:t> (parrots; parrot fever) or </a:t>
            </a:r>
          </a:p>
          <a:p>
            <a:pPr lvl="1" algn="just"/>
            <a:r>
              <a:rPr lang="en-US" sz="3000" dirty="0" err="1" smtClean="0">
                <a:solidFill>
                  <a:srgbClr val="FF0000"/>
                </a:solidFill>
                <a:latin typeface="Arial Narrow" pitchFamily="34" charset="0"/>
              </a:rPr>
              <a:t>Ornithosis</a:t>
            </a:r>
            <a:r>
              <a:rPr lang="en-US" sz="3000" dirty="0" smtClean="0">
                <a:latin typeface="Arial Narrow" pitchFamily="34" charset="0"/>
              </a:rPr>
              <a:t> (Pigeons, chicken, ducks and turkey)</a:t>
            </a:r>
          </a:p>
          <a:p>
            <a:pPr algn="just"/>
            <a:r>
              <a:rPr lang="en-US" sz="3000" dirty="0" smtClean="0">
                <a:latin typeface="Arial Narrow" pitchFamily="34" charset="0"/>
              </a:rPr>
              <a:t>Occupational disease for poultry workers</a:t>
            </a:r>
          </a:p>
          <a:p>
            <a:pPr algn="just"/>
            <a:r>
              <a:rPr lang="en-US" sz="3000" dirty="0" smtClean="0">
                <a:latin typeface="Arial Narrow" pitchFamily="34" charset="0"/>
              </a:rPr>
              <a:t>Zoonotic disease (animal diseases)</a:t>
            </a:r>
          </a:p>
          <a:p>
            <a:pPr algn="just"/>
            <a:r>
              <a:rPr lang="en-US" sz="3000" dirty="0" smtClean="0">
                <a:latin typeface="Arial Narrow" pitchFamily="34" charset="0"/>
              </a:rPr>
              <a:t>Infection occurred by inhalation of respiratory discharge, feather or contaminated fecal material of birds</a:t>
            </a:r>
          </a:p>
          <a:p>
            <a:pPr algn="just"/>
            <a:r>
              <a:rPr lang="en-US" sz="3000" dirty="0" smtClean="0">
                <a:latin typeface="Arial Narrow" pitchFamily="34" charset="0"/>
              </a:rPr>
              <a:t>Occurs after 1-3 weeks after exposure</a:t>
            </a:r>
          </a:p>
          <a:p>
            <a:pPr algn="just"/>
            <a:r>
              <a:rPr lang="en-US" sz="3000" dirty="0" smtClean="0">
                <a:latin typeface="Arial Narrow" pitchFamily="34" charset="0"/>
              </a:rPr>
              <a:t>Infection results in atypical pneumonia</a:t>
            </a:r>
          </a:p>
          <a:p>
            <a:pPr algn="just"/>
            <a:endParaRPr lang="ar-SA" sz="3000" dirty="0" smtClean="0">
              <a:latin typeface="Arial Narrow" pitchFamily="34" charset="0"/>
              <a:ea typeface="Majalla UI"/>
              <a:cs typeface="Majalla UI"/>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32</a:t>
            </a:fld>
            <a:endParaRPr lang="ar-SA" altLang="en-US"/>
          </a:p>
        </p:txBody>
      </p:sp>
    </p:spTree>
    <p:extLst>
      <p:ext uri="{BB962C8B-B14F-4D97-AF65-F5344CB8AC3E}">
        <p14:creationId xmlns:p14="http://schemas.microsoft.com/office/powerpoint/2010/main" val="21455888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50" name="Rectangle 2"/>
          <p:cNvSpPr>
            <a:spLocks noGrp="1" noChangeArrowheads="1"/>
          </p:cNvSpPr>
          <p:nvPr>
            <p:ph type="title"/>
          </p:nvPr>
        </p:nvSpPr>
        <p:spPr/>
        <p:txBody>
          <a:bodyPr/>
          <a:lstStyle/>
          <a:p>
            <a:pPr>
              <a:lnSpc>
                <a:spcPts val="6400"/>
              </a:lnSpc>
            </a:pPr>
            <a:r>
              <a:rPr lang="en-US" altLang="en-US" sz="5400" b="1" dirty="0" smtClean="0">
                <a:solidFill>
                  <a:srgbClr val="002060"/>
                </a:solidFill>
                <a:latin typeface="Arial Narrow" pitchFamily="34" charset="0"/>
              </a:rPr>
              <a:t>Subgroup B: </a:t>
            </a:r>
            <a:r>
              <a:rPr lang="en-US" altLang="en-US" sz="5400" b="1" i="1" dirty="0" smtClean="0">
                <a:solidFill>
                  <a:srgbClr val="002060"/>
                </a:solidFill>
                <a:latin typeface="Arial Narrow" panose="020B0606020202030204" pitchFamily="34" charset="0"/>
              </a:rPr>
              <a:t>C. </a:t>
            </a:r>
            <a:r>
              <a:rPr lang="en-US" altLang="en-US" sz="5400" b="1" i="1" dirty="0" err="1" smtClean="0">
                <a:solidFill>
                  <a:srgbClr val="002060"/>
                </a:solidFill>
                <a:latin typeface="Arial Narrow" panose="020B0606020202030204" pitchFamily="34" charset="0"/>
              </a:rPr>
              <a:t>pneumoniae</a:t>
            </a:r>
            <a:endParaRPr lang="en-US" altLang="en-US" sz="5400" b="1" i="1" dirty="0" smtClean="0">
              <a:solidFill>
                <a:srgbClr val="002060"/>
              </a:solidFill>
              <a:latin typeface="Arial Narrow" panose="020B0606020202030204" pitchFamily="34" charset="0"/>
            </a:endParaRPr>
          </a:p>
        </p:txBody>
      </p:sp>
      <p:sp>
        <p:nvSpPr>
          <p:cNvPr id="590851" name="Rectangle 3"/>
          <p:cNvSpPr>
            <a:spLocks noGrp="1" noChangeArrowheads="1"/>
          </p:cNvSpPr>
          <p:nvPr>
            <p:ph type="body" idx="1"/>
          </p:nvPr>
        </p:nvSpPr>
        <p:spPr>
          <a:xfrm>
            <a:off x="304800" y="1676400"/>
            <a:ext cx="8458200" cy="4724400"/>
          </a:xfrm>
        </p:spPr>
        <p:txBody>
          <a:bodyPr>
            <a:normAutofit fontScale="92500"/>
          </a:bodyPr>
          <a:lstStyle/>
          <a:p>
            <a:pPr algn="just">
              <a:lnSpc>
                <a:spcPts val="4400"/>
              </a:lnSpc>
            </a:pPr>
            <a:r>
              <a:rPr lang="en-US" altLang="en-US" dirty="0" smtClean="0">
                <a:latin typeface="Arial Narrow" panose="020B0606020202030204" pitchFamily="34" charset="0"/>
              </a:rPr>
              <a:t> First recognized in 1983 as a respiratory pathogen, after isolation from a student with pharyngitis</a:t>
            </a:r>
          </a:p>
          <a:p>
            <a:pPr algn="just">
              <a:lnSpc>
                <a:spcPts val="4400"/>
              </a:lnSpc>
            </a:pPr>
            <a:r>
              <a:rPr lang="en-US" altLang="en-US" dirty="0" smtClean="0">
                <a:latin typeface="Arial Narrow" panose="020B0606020202030204" pitchFamily="34" charset="0"/>
              </a:rPr>
              <a:t>Pneumonia or bronchitis, gradual onset of cough with little or no fever. Less common presentations are pharyngitis, laryngitis, and sinusitis</a:t>
            </a:r>
          </a:p>
          <a:p>
            <a:pPr algn="just">
              <a:lnSpc>
                <a:spcPts val="4400"/>
              </a:lnSpc>
            </a:pPr>
            <a:r>
              <a:rPr lang="en-US" altLang="en-US" sz="3000" dirty="0" smtClean="0">
                <a:latin typeface="Arial Narrow" panose="020B0606020202030204" pitchFamily="34" charset="0"/>
              </a:rPr>
              <a:t>Person-to-person transmission by respiratory secretions </a:t>
            </a:r>
            <a:endParaRPr lang="en-US" altLang="en-US" dirty="0" smtClean="0">
              <a:latin typeface="Arial Narrow" panose="020B0606020202030204" pitchFamily="34" charset="0"/>
            </a:endParaRPr>
          </a:p>
          <a:p>
            <a:pPr algn="just">
              <a:lnSpc>
                <a:spcPts val="4400"/>
              </a:lnSpc>
            </a:pPr>
            <a:r>
              <a:rPr lang="en-US" altLang="en-US" dirty="0" smtClean="0">
                <a:latin typeface="Arial Narrow" panose="020B0606020202030204" pitchFamily="34" charset="0"/>
              </a:rPr>
              <a:t> All ages at risk but most common in school-age children</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33</a:t>
            </a:fld>
            <a:endParaRPr lang="ar-SA" altLang="en-US"/>
          </a:p>
        </p:txBody>
      </p:sp>
    </p:spTree>
    <p:extLst>
      <p:ext uri="{BB962C8B-B14F-4D97-AF65-F5344CB8AC3E}">
        <p14:creationId xmlns:p14="http://schemas.microsoft.com/office/powerpoint/2010/main" val="660757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a:solidFill>
                  <a:srgbClr val="002060"/>
                </a:solidFill>
                <a:latin typeface="Arial Narrow" panose="020B0606020202030204" pitchFamily="34" charset="0"/>
              </a:rPr>
              <a:t>Mycoplasma </a:t>
            </a:r>
            <a:r>
              <a:rPr lang="en-US" sz="6000" b="1" dirty="0" smtClean="0">
                <a:solidFill>
                  <a:srgbClr val="002060"/>
                </a:solidFill>
                <a:latin typeface="Arial Narrow" panose="020B0606020202030204" pitchFamily="34" charset="0"/>
              </a:rPr>
              <a:t>&amp; </a:t>
            </a:r>
            <a:r>
              <a:rPr lang="en-US" sz="6000" b="1" dirty="0" err="1" smtClean="0">
                <a:solidFill>
                  <a:srgbClr val="002060"/>
                </a:solidFill>
                <a:latin typeface="Arial Narrow" panose="020B0606020202030204" pitchFamily="34" charset="0"/>
              </a:rPr>
              <a:t>Ureplasma</a:t>
            </a:r>
            <a:endParaRPr lang="en-US" sz="6000" dirty="0">
              <a:solidFill>
                <a:srgbClr val="002060"/>
              </a:solidFill>
              <a:latin typeface="Arial Narrow" panose="020B0606020202030204" pitchFamily="34" charset="0"/>
            </a:endParaRPr>
          </a:p>
        </p:txBody>
      </p:sp>
      <p:sp>
        <p:nvSpPr>
          <p:cNvPr id="35843" name="Rectangle 3"/>
          <p:cNvSpPr>
            <a:spLocks noGrp="1" noChangeArrowheads="1"/>
          </p:cNvSpPr>
          <p:nvPr>
            <p:ph idx="1"/>
          </p:nvPr>
        </p:nvSpPr>
        <p:spPr>
          <a:xfrm>
            <a:off x="228600" y="1447800"/>
            <a:ext cx="8610600" cy="5105400"/>
          </a:xfrm>
        </p:spPr>
        <p:txBody>
          <a:bodyPr/>
          <a:lstStyle/>
          <a:p>
            <a:pPr marL="365125" indent="-282575" algn="just">
              <a:lnSpc>
                <a:spcPts val="3000"/>
              </a:lnSpc>
              <a:buFont typeface="Wingdings 2" pitchFamily="18" charset="2"/>
              <a:buChar char=""/>
            </a:pPr>
            <a:r>
              <a:rPr lang="en-US" altLang="zh-CN" sz="2800" dirty="0" smtClean="0">
                <a:latin typeface="Arial Narrow" pitchFamily="34" charset="0"/>
                <a:ea typeface="SimSun" pitchFamily="2" charset="-122"/>
              </a:rPr>
              <a:t>Smallest free-living organisms (150-250 nm)</a:t>
            </a:r>
          </a:p>
          <a:p>
            <a:pPr marL="365125" indent="-282575" algn="just">
              <a:lnSpc>
                <a:spcPts val="3000"/>
              </a:lnSpc>
              <a:buFont typeface="Wingdings 2" pitchFamily="18" charset="2"/>
              <a:buChar char=""/>
            </a:pPr>
            <a:r>
              <a:rPr lang="en-US" altLang="zh-CN" sz="2800" dirty="0" smtClean="0">
                <a:latin typeface="Arial Narrow" pitchFamily="34" charset="0"/>
                <a:ea typeface="SimSun" pitchFamily="2" charset="-122"/>
              </a:rPr>
              <a:t>Pass through some bacterial filters</a:t>
            </a:r>
          </a:p>
          <a:p>
            <a:pPr marL="365125" indent="-282575" algn="just">
              <a:lnSpc>
                <a:spcPts val="3000"/>
              </a:lnSpc>
              <a:buFont typeface="Wingdings 2" pitchFamily="18" charset="2"/>
              <a:buChar char=""/>
            </a:pPr>
            <a:r>
              <a:rPr lang="en-US" altLang="zh-CN" sz="2800" dirty="0" smtClean="0">
                <a:latin typeface="Arial Narrow" pitchFamily="34" charset="0"/>
                <a:ea typeface="SimSun" pitchFamily="2" charset="-122"/>
              </a:rPr>
              <a:t>Lack of a cell wall</a:t>
            </a:r>
          </a:p>
          <a:p>
            <a:pPr marL="365125" indent="-282575" algn="just">
              <a:lnSpc>
                <a:spcPts val="3000"/>
              </a:lnSpc>
              <a:buFont typeface="Wingdings 2" pitchFamily="18" charset="2"/>
              <a:buChar char=""/>
            </a:pPr>
            <a:r>
              <a:rPr lang="en-US" altLang="zh-CN" sz="2800" dirty="0" smtClean="0">
                <a:latin typeface="Arial Narrow" pitchFamily="34" charset="0"/>
                <a:ea typeface="SimSun" pitchFamily="2" charset="-122"/>
              </a:rPr>
              <a:t>Three layer membranes</a:t>
            </a:r>
          </a:p>
          <a:p>
            <a:pPr marL="639763" lvl="1" indent="-236538" algn="just">
              <a:lnSpc>
                <a:spcPts val="3000"/>
              </a:lnSpc>
              <a:buFont typeface="Verdana" pitchFamily="34" charset="0"/>
              <a:buChar char="◦"/>
            </a:pPr>
            <a:r>
              <a:rPr lang="en-US" altLang="zh-CN" dirty="0" smtClean="0">
                <a:latin typeface="Arial Narrow" pitchFamily="34" charset="0"/>
                <a:ea typeface="SimSun" pitchFamily="2" charset="-122"/>
              </a:rPr>
              <a:t>Outer and inner: proteins and saccharide</a:t>
            </a:r>
          </a:p>
          <a:p>
            <a:pPr marL="639763" lvl="1" indent="-236538" algn="just">
              <a:lnSpc>
                <a:spcPts val="3000"/>
              </a:lnSpc>
              <a:buFont typeface="Verdana" pitchFamily="34" charset="0"/>
              <a:buChar char="◦"/>
            </a:pPr>
            <a:r>
              <a:rPr lang="en-US" altLang="zh-CN" dirty="0" smtClean="0">
                <a:latin typeface="Arial Narrow" pitchFamily="34" charset="0"/>
                <a:ea typeface="SimSun" pitchFamily="2" charset="-122"/>
              </a:rPr>
              <a:t>Middle: 1/3 cholesterol  </a:t>
            </a:r>
          </a:p>
          <a:p>
            <a:pPr marL="365125" indent="-282575" algn="just">
              <a:lnSpc>
                <a:spcPts val="3000"/>
              </a:lnSpc>
              <a:buFont typeface="Wingdings 2" pitchFamily="18" charset="2"/>
              <a:buChar char=""/>
            </a:pPr>
            <a:r>
              <a:rPr lang="en-US" altLang="zh-CN" sz="2800" dirty="0" smtClean="0">
                <a:latin typeface="Arial Narrow" pitchFamily="34" charset="0"/>
                <a:ea typeface="SimSun" pitchFamily="2" charset="-122"/>
              </a:rPr>
              <a:t>Multiple shapes: round, </a:t>
            </a:r>
            <a:r>
              <a:rPr lang="en-US" altLang="zh-CN" sz="2800" b="1" u="sng" dirty="0" smtClean="0">
                <a:latin typeface="Arial Narrow" pitchFamily="34" charset="0"/>
                <a:ea typeface="SimSun" pitchFamily="2" charset="-122"/>
              </a:rPr>
              <a:t>pear shaped</a:t>
            </a:r>
            <a:r>
              <a:rPr lang="en-US" altLang="zh-CN" sz="2800" b="1" dirty="0" smtClean="0">
                <a:latin typeface="Arial Narrow" pitchFamily="34" charset="0"/>
                <a:ea typeface="SimSun" pitchFamily="2" charset="-122"/>
              </a:rPr>
              <a:t> </a:t>
            </a:r>
            <a:r>
              <a:rPr lang="en-US" altLang="zh-CN" sz="2800" dirty="0" smtClean="0">
                <a:latin typeface="Arial Narrow" pitchFamily="34" charset="0"/>
                <a:ea typeface="SimSun" pitchFamily="2" charset="-122"/>
              </a:rPr>
              <a:t>&amp; even filamentous </a:t>
            </a:r>
          </a:p>
          <a:p>
            <a:pPr marL="365125" indent="-282575">
              <a:lnSpc>
                <a:spcPts val="3000"/>
              </a:lnSpc>
              <a:buFont typeface="Wingdings 2" pitchFamily="18" charset="2"/>
              <a:buChar char=""/>
            </a:pPr>
            <a:r>
              <a:rPr lang="en-US" altLang="zh-CN" sz="2800" dirty="0" smtClean="0">
                <a:latin typeface="Arial Narrow" pitchFamily="34" charset="0"/>
                <a:ea typeface="SimSun" pitchFamily="2" charset="-122"/>
              </a:rPr>
              <a:t>Require complex media containing sterol</a:t>
            </a:r>
          </a:p>
          <a:p>
            <a:pPr marL="365125" indent="-282575">
              <a:lnSpc>
                <a:spcPts val="3000"/>
              </a:lnSpc>
              <a:buFont typeface="Wingdings 2" pitchFamily="18" charset="2"/>
              <a:buChar char=""/>
            </a:pPr>
            <a:r>
              <a:rPr lang="en-US" altLang="zh-CN" sz="2800" dirty="0" smtClean="0">
                <a:latin typeface="Arial Narrow" pitchFamily="34" charset="0"/>
                <a:ea typeface="SimSun" pitchFamily="2" charset="-122"/>
              </a:rPr>
              <a:t>Require sterols for growth and for membrane synthesis</a:t>
            </a:r>
          </a:p>
          <a:p>
            <a:pPr marL="365125" indent="-282575">
              <a:lnSpc>
                <a:spcPts val="3000"/>
              </a:lnSpc>
              <a:buFont typeface="Wingdings 2" pitchFamily="18" charset="2"/>
              <a:buChar char=""/>
            </a:pPr>
            <a:r>
              <a:rPr lang="en-US" altLang="zh-CN" sz="2800" dirty="0" smtClean="0">
                <a:latin typeface="Arial Narrow" pitchFamily="34" charset="0"/>
                <a:ea typeface="SimSun" pitchFamily="2" charset="-122"/>
              </a:rPr>
              <a:t>Grow slowly (3 weeks) by binary fission and produce "</a:t>
            </a:r>
            <a:r>
              <a:rPr lang="en-US" altLang="zh-CN" sz="2800" b="1" u="sng" dirty="0" smtClean="0">
                <a:latin typeface="Arial Narrow" pitchFamily="34" charset="0"/>
                <a:ea typeface="SimSun" pitchFamily="2" charset="-122"/>
              </a:rPr>
              <a:t>fried egg</a:t>
            </a:r>
            <a:r>
              <a:rPr lang="en-US" altLang="zh-CN" sz="2800" dirty="0" smtClean="0">
                <a:latin typeface="Arial Narrow" pitchFamily="34" charset="0"/>
                <a:ea typeface="SimSun" pitchFamily="2" charset="-122"/>
              </a:rPr>
              <a:t>" or “T strain” (tiny strain) colonies on agar plates</a:t>
            </a:r>
            <a:endParaRPr lang="zh-CN" altLang="en-US" sz="2800" dirty="0" smtClean="0">
              <a:latin typeface="Arial Narrow" pitchFamily="34" charset="0"/>
              <a:ea typeface="SimSun" pitchFamily="2" charset="-122"/>
            </a:endParaRPr>
          </a:p>
          <a:p>
            <a:pPr marL="365125" indent="-282575" algn="just">
              <a:lnSpc>
                <a:spcPts val="3000"/>
              </a:lnSpc>
              <a:buFont typeface="Wingdings 2" pitchFamily="18" charset="2"/>
              <a:buChar char=""/>
            </a:pPr>
            <a:endParaRPr lang="zh-CN" altLang="en-US" sz="2800" dirty="0" smtClean="0">
              <a:latin typeface="Arial Narrow" pitchFamily="34" charset="0"/>
              <a:ea typeface="SimSun" pitchFamily="2" charset="-122"/>
            </a:endParaRPr>
          </a:p>
        </p:txBody>
      </p:sp>
      <p:pic>
        <p:nvPicPr>
          <p:cNvPr id="454659" name="Picture 4" descr="支原体菌落"/>
          <p:cNvPicPr>
            <a:picLocks noChangeAspect="1" noChangeArrowheads="1"/>
          </p:cNvPicPr>
          <p:nvPr/>
        </p:nvPicPr>
        <p:blipFill>
          <a:blip r:embed="rId3" cstate="print"/>
          <a:srcRect r="84" b="116"/>
          <a:stretch>
            <a:fillRect/>
          </a:stretch>
        </p:blipFill>
        <p:spPr bwMode="auto">
          <a:xfrm>
            <a:off x="6629400" y="1295400"/>
            <a:ext cx="2362200" cy="2590800"/>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pPr>
              <a:defRPr/>
            </a:pPr>
            <a:endParaRPr lang="ar-SA" altLang="en-US"/>
          </a:p>
        </p:txBody>
      </p:sp>
      <p:sp>
        <p:nvSpPr>
          <p:cNvPr id="5" name="Slide Number Placeholder 4"/>
          <p:cNvSpPr>
            <a:spLocks noGrp="1"/>
          </p:cNvSpPr>
          <p:nvPr>
            <p:ph type="sldNum" sz="quarter" idx="12"/>
          </p:nvPr>
        </p:nvSpPr>
        <p:spPr/>
        <p:txBody>
          <a:bodyPr/>
          <a:lstStyle/>
          <a:p>
            <a:pPr>
              <a:defRPr/>
            </a:pPr>
            <a:fld id="{C287EF3D-C1FC-4F10-AE9B-1D6812EA5E84}" type="slidenum">
              <a:rPr lang="ar-SA" altLang="en-US" smtClean="0"/>
              <a:pPr>
                <a:defRPr/>
              </a:pPr>
              <a:t>34</a:t>
            </a:fld>
            <a:endParaRPr lang="ar-SA" altLang="en-US"/>
          </a:p>
        </p:txBody>
      </p:sp>
    </p:spTree>
    <p:extLst>
      <p:ext uri="{BB962C8B-B14F-4D97-AF65-F5344CB8AC3E}">
        <p14:creationId xmlns:p14="http://schemas.microsoft.com/office/powerpoint/2010/main" val="13427509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0" end="0"/>
                                            </p:txEl>
                                          </p:spTgt>
                                        </p:tgtEl>
                                        <p:attrNameLst>
                                          <p:attrName>ppt_c</p:attrName>
                                        </p:attrNameLst>
                                      </p:cBhvr>
                                      <p:to>
                                        <a:srgbClr val="FF9900"/>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1" end="1"/>
                                            </p:txEl>
                                          </p:spTgt>
                                        </p:tgtEl>
                                        <p:attrNameLst>
                                          <p:attrName>ppt_c</p:attrName>
                                        </p:attrNameLst>
                                      </p:cBhvr>
                                      <p:to>
                                        <a:srgbClr val="FF9900"/>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2" end="2"/>
                                            </p:txEl>
                                          </p:spTgt>
                                        </p:tgtEl>
                                        <p:attrNameLst>
                                          <p:attrName>ppt_c</p:attrName>
                                        </p:attrNameLst>
                                      </p:cBhvr>
                                      <p:to>
                                        <a:srgbClr val="FF9900"/>
                                      </p:to>
                                    </p:animClr>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843">
                                            <p:txEl>
                                              <p:pRg st="3" end="3"/>
                                            </p:txEl>
                                          </p:spTgt>
                                        </p:tgtEl>
                                        <p:attrNameLst>
                                          <p:attrName>style.visibility</p:attrName>
                                        </p:attrNameLst>
                                      </p:cBhvr>
                                      <p:to>
                                        <p:strVal val="visible"/>
                                      </p:to>
                                    </p:set>
                                    <p:anim calcmode="lin" valueType="num">
                                      <p:cBhvr additive="base">
                                        <p:cTn id="25" dur="5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843">
                                            <p:txEl>
                                              <p:pRg st="3" end="3"/>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3" end="3"/>
                                            </p:txEl>
                                          </p:spTgt>
                                        </p:tgtEl>
                                        <p:attrNameLst>
                                          <p:attrName>ppt_c</p:attrName>
                                        </p:attrNameLst>
                                      </p:cBhvr>
                                      <p:to>
                                        <a:srgbClr val="FF9900"/>
                                      </p:to>
                                    </p:animClr>
                                  </p:subTnLst>
                                </p:cTn>
                              </p:par>
                              <p:par>
                                <p:cTn id="27" presetID="2" presetClass="entr" presetSubtype="4" fill="hold" grpId="0" nodeType="withEffect">
                                  <p:stCondLst>
                                    <p:cond delay="0"/>
                                  </p:stCondLst>
                                  <p:childTnLst>
                                    <p:set>
                                      <p:cBhvr>
                                        <p:cTn id="28" dur="1" fill="hold">
                                          <p:stCondLst>
                                            <p:cond delay="0"/>
                                          </p:stCondLst>
                                        </p:cTn>
                                        <p:tgtEl>
                                          <p:spTgt spid="35843">
                                            <p:txEl>
                                              <p:pRg st="4" end="4"/>
                                            </p:txEl>
                                          </p:spTgt>
                                        </p:tgtEl>
                                        <p:attrNameLst>
                                          <p:attrName>style.visibility</p:attrName>
                                        </p:attrNameLst>
                                      </p:cBhvr>
                                      <p:to>
                                        <p:strVal val="visible"/>
                                      </p:to>
                                    </p:set>
                                    <p:anim calcmode="lin" valueType="num">
                                      <p:cBhvr additive="base">
                                        <p:cTn id="29" dur="5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5843">
                                            <p:txEl>
                                              <p:pRg st="4" end="4"/>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4" end="4"/>
                                            </p:txEl>
                                          </p:spTgt>
                                        </p:tgtEl>
                                        <p:attrNameLst>
                                          <p:attrName>ppt_c</p:attrName>
                                        </p:attrNameLst>
                                      </p:cBhvr>
                                      <p:to>
                                        <a:srgbClr val="FF9900"/>
                                      </p:to>
                                    </p:animClr>
                                  </p:subTnLst>
                                </p:cTn>
                              </p:par>
                              <p:par>
                                <p:cTn id="31" presetID="2" presetClass="entr" presetSubtype="4" fill="hold" grpId="0" nodeType="withEffect">
                                  <p:stCondLst>
                                    <p:cond delay="0"/>
                                  </p:stCondLst>
                                  <p:childTnLst>
                                    <p:set>
                                      <p:cBhvr>
                                        <p:cTn id="32" dur="1" fill="hold">
                                          <p:stCondLst>
                                            <p:cond delay="0"/>
                                          </p:stCondLst>
                                        </p:cTn>
                                        <p:tgtEl>
                                          <p:spTgt spid="35843">
                                            <p:txEl>
                                              <p:pRg st="5" end="5"/>
                                            </p:txEl>
                                          </p:spTgt>
                                        </p:tgtEl>
                                        <p:attrNameLst>
                                          <p:attrName>style.visibility</p:attrName>
                                        </p:attrNameLst>
                                      </p:cBhvr>
                                      <p:to>
                                        <p:strVal val="visible"/>
                                      </p:to>
                                    </p:set>
                                    <p:anim calcmode="lin" valueType="num">
                                      <p:cBhvr additive="base">
                                        <p:cTn id="33" dur="5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5843">
                                            <p:txEl>
                                              <p:pRg st="5" end="5"/>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5" end="5"/>
                                            </p:txEl>
                                          </p:spTgt>
                                        </p:tgtEl>
                                        <p:attrNameLst>
                                          <p:attrName>ppt_c</p:attrName>
                                        </p:attrNameLst>
                                      </p:cBhvr>
                                      <p:to>
                                        <a:srgbClr val="FF9900"/>
                                      </p:to>
                                    </p:animClr>
                                  </p:sub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5843">
                                            <p:txEl>
                                              <p:pRg st="6" end="6"/>
                                            </p:txEl>
                                          </p:spTgt>
                                        </p:tgtEl>
                                        <p:attrNameLst>
                                          <p:attrName>style.visibility</p:attrName>
                                        </p:attrNameLst>
                                      </p:cBhvr>
                                      <p:to>
                                        <p:strVal val="visible"/>
                                      </p:to>
                                    </p:set>
                                    <p:anim calcmode="lin" valueType="num">
                                      <p:cBhvr additive="base">
                                        <p:cTn id="39" dur="500" fill="hold"/>
                                        <p:tgtEl>
                                          <p:spTgt spid="3584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5843">
                                            <p:txEl>
                                              <p:pRg st="6" end="6"/>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6" end="6"/>
                                            </p:txEl>
                                          </p:spTgt>
                                        </p:tgtEl>
                                        <p:attrNameLst>
                                          <p:attrName>ppt_c</p:attrName>
                                        </p:attrNameLst>
                                      </p:cBhvr>
                                      <p:to>
                                        <a:srgbClr val="FF9900"/>
                                      </p:to>
                                    </p:animClr>
                                  </p:sub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5843">
                                            <p:txEl>
                                              <p:pRg st="7" end="7"/>
                                            </p:txEl>
                                          </p:spTgt>
                                        </p:tgtEl>
                                        <p:attrNameLst>
                                          <p:attrName>style.visibility</p:attrName>
                                        </p:attrNameLst>
                                      </p:cBhvr>
                                      <p:to>
                                        <p:strVal val="visible"/>
                                      </p:to>
                                    </p:set>
                                    <p:anim calcmode="lin" valueType="num">
                                      <p:cBhvr additive="base">
                                        <p:cTn id="45" dur="500" fill="hold"/>
                                        <p:tgtEl>
                                          <p:spTgt spid="3584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5843">
                                            <p:txEl>
                                              <p:pRg st="7" end="7"/>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7" end="7"/>
                                            </p:txEl>
                                          </p:spTgt>
                                        </p:tgtEl>
                                        <p:attrNameLst>
                                          <p:attrName>ppt_c</p:attrName>
                                        </p:attrNameLst>
                                      </p:cBhvr>
                                      <p:to>
                                        <a:srgbClr val="FF9900"/>
                                      </p:to>
                                    </p:animClr>
                                  </p:sub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5843">
                                            <p:txEl>
                                              <p:pRg st="8" end="8"/>
                                            </p:txEl>
                                          </p:spTgt>
                                        </p:tgtEl>
                                        <p:attrNameLst>
                                          <p:attrName>style.visibility</p:attrName>
                                        </p:attrNameLst>
                                      </p:cBhvr>
                                      <p:to>
                                        <p:strVal val="visible"/>
                                      </p:to>
                                    </p:set>
                                    <p:anim calcmode="lin" valueType="num">
                                      <p:cBhvr additive="base">
                                        <p:cTn id="51" dur="500" fill="hold"/>
                                        <p:tgtEl>
                                          <p:spTgt spid="3584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5843">
                                            <p:txEl>
                                              <p:pRg st="8" end="8"/>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8" end="8"/>
                                            </p:txEl>
                                          </p:spTgt>
                                        </p:tgtEl>
                                        <p:attrNameLst>
                                          <p:attrName>ppt_c</p:attrName>
                                        </p:attrNameLst>
                                      </p:cBhvr>
                                      <p:to>
                                        <a:srgbClr val="FF9900"/>
                                      </p:to>
                                    </p:animClr>
                                  </p:sub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5843">
                                            <p:txEl>
                                              <p:pRg st="9" end="9"/>
                                            </p:txEl>
                                          </p:spTgt>
                                        </p:tgtEl>
                                        <p:attrNameLst>
                                          <p:attrName>style.visibility</p:attrName>
                                        </p:attrNameLst>
                                      </p:cBhvr>
                                      <p:to>
                                        <p:strVal val="visible"/>
                                      </p:to>
                                    </p:set>
                                    <p:anim calcmode="lin" valueType="num">
                                      <p:cBhvr additive="base">
                                        <p:cTn id="57" dur="500" fill="hold"/>
                                        <p:tgtEl>
                                          <p:spTgt spid="35843">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5843">
                                            <p:txEl>
                                              <p:pRg st="9" end="9"/>
                                            </p:txEl>
                                          </p:spTgt>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35843">
                                            <p:txEl>
                                              <p:pRg st="9" end="9"/>
                                            </p:txEl>
                                          </p:spTgt>
                                        </p:tgtEl>
                                        <p:attrNameLst>
                                          <p:attrName>ppt_c</p:attrName>
                                        </p:attrNameLst>
                                      </p:cBhvr>
                                      <p:to>
                                        <a:srgbClr val="FF99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err="1" smtClean="0"/>
              <a:t>Mycoplasma</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a:t>Mycoplasmas</a:t>
            </a:r>
            <a:r>
              <a:rPr lang="en-US" dirty="0"/>
              <a:t> are spherical to filamentous cells with no cell walls. </a:t>
            </a:r>
          </a:p>
          <a:p>
            <a:r>
              <a:rPr lang="en-US" dirty="0"/>
              <a:t>Not affected by Penicillin or other Cell wall acting antibiotics.</a:t>
            </a:r>
          </a:p>
          <a:p>
            <a:r>
              <a:rPr lang="en-US" dirty="0"/>
              <a:t>The </a:t>
            </a:r>
            <a:r>
              <a:rPr lang="en-US" dirty="0" err="1"/>
              <a:t>mycoplasmas</a:t>
            </a:r>
            <a:r>
              <a:rPr lang="en-US" dirty="0"/>
              <a:t> are facultative anaerobes, except for </a:t>
            </a:r>
            <a:r>
              <a:rPr lang="en-US" i="1" dirty="0"/>
              <a:t>M. </a:t>
            </a:r>
            <a:r>
              <a:rPr lang="en-US" i="1" dirty="0" err="1"/>
              <a:t>pneumoniae</a:t>
            </a:r>
            <a:r>
              <a:rPr lang="en-US" dirty="0"/>
              <a:t>, which is a strict aerobe. Thus, they can assume multiple shapes including round, pear shaped and even filamentous. The </a:t>
            </a:r>
            <a:r>
              <a:rPr lang="en-US" dirty="0" err="1"/>
              <a:t>mycoplasmas</a:t>
            </a:r>
            <a:r>
              <a:rPr lang="en-US" dirty="0"/>
              <a:t> grow slowly by binary fission and </a:t>
            </a:r>
            <a:r>
              <a:rPr lang="en-US" i="1" dirty="0"/>
              <a:t>prod</a:t>
            </a:r>
            <a:r>
              <a:rPr lang="en-US" dirty="0"/>
              <a:t>uce "fried egg" colonies on agar </a:t>
            </a:r>
            <a:r>
              <a:rPr lang="en-US" dirty="0" smtClean="0"/>
              <a:t>plates</a:t>
            </a:r>
            <a:endParaRPr lang="en-US" dirty="0"/>
          </a:p>
          <a:p>
            <a:r>
              <a:rPr lang="en-US" dirty="0" smtClean="0"/>
              <a:t>The </a:t>
            </a:r>
            <a:r>
              <a:rPr lang="en-US" dirty="0" err="1"/>
              <a:t>mycoplasma</a:t>
            </a:r>
            <a:r>
              <a:rPr lang="en-US" dirty="0"/>
              <a:t> all require </a:t>
            </a:r>
            <a:endParaRPr lang="en-US" dirty="0" smtClean="0"/>
          </a:p>
          <a:p>
            <a:r>
              <a:rPr lang="en-US" dirty="0" smtClean="0"/>
              <a:t>sterols </a:t>
            </a:r>
            <a:r>
              <a:rPr lang="en-US" dirty="0"/>
              <a:t>for growth and for </a:t>
            </a:r>
            <a:endParaRPr lang="en-US" dirty="0" smtClean="0"/>
          </a:p>
          <a:p>
            <a:r>
              <a:rPr lang="en-US" dirty="0" smtClean="0"/>
              <a:t>membrane </a:t>
            </a:r>
            <a:r>
              <a:rPr lang="en-US" dirty="0"/>
              <a:t>synthesis</a:t>
            </a:r>
          </a:p>
          <a:p>
            <a:endParaRPr lang="en-US" dirty="0"/>
          </a:p>
        </p:txBody>
      </p:sp>
      <p:pic>
        <p:nvPicPr>
          <p:cNvPr id="1026" name="Picture 2" descr="(photo)"/>
          <p:cNvPicPr>
            <a:picLocks noChangeAspect="1" noChangeArrowheads="1"/>
          </p:cNvPicPr>
          <p:nvPr/>
        </p:nvPicPr>
        <p:blipFill>
          <a:blip r:embed="rId2"/>
          <a:srcRect/>
          <a:stretch>
            <a:fillRect/>
          </a:stretch>
        </p:blipFill>
        <p:spPr bwMode="auto">
          <a:xfrm>
            <a:off x="5572132" y="4714884"/>
            <a:ext cx="2514600" cy="1838325"/>
          </a:xfrm>
          <a:prstGeom prst="rect">
            <a:avLst/>
          </a:prstGeom>
          <a:noFill/>
          <a:ln w="9525">
            <a:noFill/>
            <a:miter lim="800000"/>
            <a:headEnd/>
            <a:tailEnd/>
          </a:ln>
        </p:spPr>
      </p:pic>
    </p:spTree>
    <p:extLst>
      <p:ext uri="{BB962C8B-B14F-4D97-AF65-F5344CB8AC3E}">
        <p14:creationId xmlns:p14="http://schemas.microsoft.com/office/powerpoint/2010/main" val="1700928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86800" cy="6324600"/>
          </a:xfrm>
        </p:spPr>
        <p:txBody>
          <a:bodyPr>
            <a:noAutofit/>
          </a:bodyPr>
          <a:lstStyle/>
          <a:p>
            <a:pPr algn="just">
              <a:lnSpc>
                <a:spcPts val="2700"/>
              </a:lnSpc>
              <a:defRPr/>
            </a:pPr>
            <a:r>
              <a:rPr lang="en-US" sz="2800" dirty="0" smtClean="0">
                <a:latin typeface="Arial Narrow" pitchFamily="34" charset="0"/>
              </a:rPr>
              <a:t>Two </a:t>
            </a:r>
            <a:r>
              <a:rPr lang="en-US" sz="2800" dirty="0">
                <a:latin typeface="Arial Narrow" pitchFamily="34" charset="0"/>
              </a:rPr>
              <a:t>genera that infect humans: </a:t>
            </a:r>
            <a:r>
              <a:rPr lang="en-US" sz="2800" i="1" dirty="0">
                <a:latin typeface="Arial Narrow" pitchFamily="34" charset="0"/>
              </a:rPr>
              <a:t>Mycoplasma</a:t>
            </a:r>
            <a:r>
              <a:rPr lang="en-US" sz="2800" dirty="0">
                <a:latin typeface="Arial Narrow" pitchFamily="34" charset="0"/>
              </a:rPr>
              <a:t> and </a:t>
            </a:r>
            <a:r>
              <a:rPr lang="en-US" sz="2800" i="1" dirty="0" err="1" smtClean="0">
                <a:latin typeface="Arial Narrow" pitchFamily="34" charset="0"/>
              </a:rPr>
              <a:t>Ureaplasma</a:t>
            </a:r>
            <a:endParaRPr lang="en-US" sz="2800" i="1" dirty="0" smtClean="0">
              <a:latin typeface="Arial Narrow" pitchFamily="34" charset="0"/>
            </a:endParaRPr>
          </a:p>
          <a:p>
            <a:pPr algn="just">
              <a:lnSpc>
                <a:spcPts val="2700"/>
              </a:lnSpc>
              <a:defRPr/>
            </a:pPr>
            <a:r>
              <a:rPr lang="en-US" sz="2800" dirty="0" smtClean="0">
                <a:latin typeface="Arial Narrow" pitchFamily="34" charset="0"/>
              </a:rPr>
              <a:t>They belong to </a:t>
            </a:r>
            <a:r>
              <a:rPr lang="en-US" sz="2800" i="1" dirty="0" err="1">
                <a:latin typeface="Arial Narrow" pitchFamily="34" charset="0"/>
              </a:rPr>
              <a:t>Mycoplasmataceae</a:t>
            </a:r>
            <a:r>
              <a:rPr lang="en-US" sz="2800" dirty="0">
                <a:latin typeface="Arial Narrow" pitchFamily="34" charset="0"/>
              </a:rPr>
              <a:t> </a:t>
            </a:r>
            <a:endParaRPr lang="en-US" sz="2800" i="1" dirty="0" smtClean="0">
              <a:latin typeface="Arial Narrow" pitchFamily="34" charset="0"/>
            </a:endParaRPr>
          </a:p>
          <a:p>
            <a:pPr algn="just">
              <a:lnSpc>
                <a:spcPts val="2700"/>
              </a:lnSpc>
              <a:defRPr/>
            </a:pPr>
            <a:r>
              <a:rPr lang="en-US" sz="2800" dirty="0" smtClean="0">
                <a:latin typeface="Arial Narrow" pitchFamily="34" charset="0"/>
              </a:rPr>
              <a:t>There </a:t>
            </a:r>
            <a:r>
              <a:rPr lang="en-US" sz="2800" dirty="0">
                <a:latin typeface="Arial Narrow" pitchFamily="34" charset="0"/>
              </a:rPr>
              <a:t>are many species of </a:t>
            </a:r>
            <a:r>
              <a:rPr lang="en-US" sz="2800" dirty="0" smtClean="0">
                <a:latin typeface="Arial Narrow" pitchFamily="34" charset="0"/>
              </a:rPr>
              <a:t>mycoplasmas</a:t>
            </a:r>
          </a:p>
          <a:p>
            <a:pPr algn="just">
              <a:lnSpc>
                <a:spcPts val="2700"/>
              </a:lnSpc>
              <a:defRPr/>
            </a:pPr>
            <a:r>
              <a:rPr lang="en-US" sz="2800" dirty="0" smtClean="0">
                <a:latin typeface="Arial Narrow" pitchFamily="34" charset="0"/>
              </a:rPr>
              <a:t>Only </a:t>
            </a:r>
            <a:r>
              <a:rPr lang="en-US" sz="2800" dirty="0">
                <a:latin typeface="Arial Narrow" pitchFamily="34" charset="0"/>
              </a:rPr>
              <a:t>four are recognized as human </a:t>
            </a:r>
            <a:r>
              <a:rPr lang="en-US" sz="2800" dirty="0" smtClean="0">
                <a:latin typeface="Arial Narrow" pitchFamily="34" charset="0"/>
              </a:rPr>
              <a:t>pathogens;</a:t>
            </a:r>
          </a:p>
          <a:p>
            <a:pPr marL="514350" indent="-514350" algn="just">
              <a:lnSpc>
                <a:spcPts val="2700"/>
              </a:lnSpc>
              <a:buFont typeface="+mj-lt"/>
              <a:buAutoNum type="arabicPeriod"/>
              <a:defRPr/>
            </a:pPr>
            <a:r>
              <a:rPr lang="en-US" sz="2800" b="1" i="1" dirty="0" smtClean="0">
                <a:solidFill>
                  <a:srgbClr val="7030A0"/>
                </a:solidFill>
                <a:latin typeface="Arial Narrow" pitchFamily="34" charset="0"/>
              </a:rPr>
              <a:t>Mycoplasma </a:t>
            </a:r>
            <a:r>
              <a:rPr lang="en-US" sz="2800" b="1" i="1" dirty="0" err="1" smtClean="0">
                <a:solidFill>
                  <a:srgbClr val="7030A0"/>
                </a:solidFill>
                <a:latin typeface="Arial Narrow" pitchFamily="34" charset="0"/>
              </a:rPr>
              <a:t>pneumoniae</a:t>
            </a:r>
            <a:endParaRPr lang="en-US" sz="2800" b="1" i="1" dirty="0" smtClean="0">
              <a:solidFill>
                <a:srgbClr val="7030A0"/>
              </a:solidFill>
              <a:latin typeface="Arial Narrow" pitchFamily="34" charset="0"/>
            </a:endParaRPr>
          </a:p>
          <a:p>
            <a:pPr lvl="1" algn="just">
              <a:lnSpc>
                <a:spcPts val="2700"/>
              </a:lnSpc>
              <a:defRPr/>
            </a:pPr>
            <a:r>
              <a:rPr kumimoji="1" lang="en-US" altLang="zh-CN" sz="2400" dirty="0">
                <a:latin typeface="Arial Narrow" pitchFamily="34" charset="0"/>
                <a:cs typeface="华文中宋"/>
              </a:rPr>
              <a:t>Upper respiratory tract disease, </a:t>
            </a:r>
            <a:r>
              <a:rPr kumimoji="1" lang="en-US" altLang="zh-CN" sz="2400" dirty="0" err="1">
                <a:latin typeface="Arial Narrow" pitchFamily="34" charset="0"/>
                <a:cs typeface="华文中宋"/>
              </a:rPr>
              <a:t>Tracheobronchitis</a:t>
            </a:r>
            <a:r>
              <a:rPr kumimoji="1" lang="en-US" altLang="zh-CN" sz="2400" dirty="0">
                <a:latin typeface="Arial Narrow" pitchFamily="34" charset="0"/>
                <a:cs typeface="华文中宋"/>
              </a:rPr>
              <a:t>, atypical </a:t>
            </a:r>
            <a:r>
              <a:rPr kumimoji="1" lang="en-US" altLang="zh-CN" sz="2400" dirty="0" smtClean="0">
                <a:latin typeface="Arial Narrow" pitchFamily="34" charset="0"/>
                <a:cs typeface="华文中宋"/>
              </a:rPr>
              <a:t>pneumonia</a:t>
            </a:r>
            <a:endParaRPr lang="en-US" sz="2400" i="1" dirty="0" smtClean="0">
              <a:latin typeface="Arial Narrow" pitchFamily="34" charset="0"/>
            </a:endParaRPr>
          </a:p>
          <a:p>
            <a:pPr marL="514350" indent="-514350" algn="just">
              <a:lnSpc>
                <a:spcPts val="2700"/>
              </a:lnSpc>
              <a:buFont typeface="+mj-lt"/>
              <a:buAutoNum type="arabicPeriod" startAt="2"/>
              <a:defRPr/>
            </a:pPr>
            <a:r>
              <a:rPr lang="en-US" sz="2800" b="1" i="1" dirty="0" smtClean="0">
                <a:solidFill>
                  <a:srgbClr val="7030A0"/>
                </a:solidFill>
                <a:latin typeface="Arial Narrow" pitchFamily="34" charset="0"/>
              </a:rPr>
              <a:t>Mycoplasma </a:t>
            </a:r>
            <a:r>
              <a:rPr lang="en-US" sz="2800" b="1" i="1" dirty="0" err="1" smtClean="0">
                <a:solidFill>
                  <a:srgbClr val="7030A0"/>
                </a:solidFill>
                <a:latin typeface="Arial Narrow" pitchFamily="34" charset="0"/>
              </a:rPr>
              <a:t>hominis</a:t>
            </a:r>
            <a:endParaRPr lang="en-US" sz="2800" b="1" i="1" dirty="0" smtClean="0">
              <a:solidFill>
                <a:srgbClr val="7030A0"/>
              </a:solidFill>
              <a:latin typeface="Arial Narrow" pitchFamily="34" charset="0"/>
            </a:endParaRPr>
          </a:p>
          <a:p>
            <a:pPr lvl="1" algn="just">
              <a:lnSpc>
                <a:spcPts val="2700"/>
              </a:lnSpc>
              <a:defRPr/>
            </a:pPr>
            <a:r>
              <a:rPr kumimoji="1" lang="en-US" altLang="zh-CN" sz="2400" dirty="0">
                <a:latin typeface="Arial Narrow" pitchFamily="34" charset="0"/>
                <a:cs typeface="华文中宋"/>
              </a:rPr>
              <a:t>Pyelonephritis, pelvic inflammatory disease, postpartum </a:t>
            </a:r>
            <a:r>
              <a:rPr kumimoji="1" lang="en-US" altLang="zh-CN" sz="2400" dirty="0" smtClean="0">
                <a:latin typeface="Arial Narrow" pitchFamily="34" charset="0"/>
                <a:cs typeface="华文中宋"/>
              </a:rPr>
              <a:t>fever</a:t>
            </a:r>
            <a:endParaRPr lang="en-US" sz="2400" i="1" dirty="0" smtClean="0">
              <a:latin typeface="Arial Narrow" pitchFamily="34" charset="0"/>
            </a:endParaRPr>
          </a:p>
          <a:p>
            <a:pPr marL="514350" indent="-514350" algn="just">
              <a:lnSpc>
                <a:spcPts val="2700"/>
              </a:lnSpc>
              <a:buFont typeface="+mj-lt"/>
              <a:buAutoNum type="arabicPeriod" startAt="3"/>
              <a:defRPr/>
            </a:pPr>
            <a:r>
              <a:rPr lang="en-US" sz="2800" b="1" i="1" dirty="0" smtClean="0">
                <a:solidFill>
                  <a:srgbClr val="7030A0"/>
                </a:solidFill>
                <a:latin typeface="Arial Narrow" pitchFamily="34" charset="0"/>
              </a:rPr>
              <a:t>Mycoplasma </a:t>
            </a:r>
            <a:r>
              <a:rPr lang="en-US" sz="2800" b="1" i="1" dirty="0" err="1" smtClean="0">
                <a:solidFill>
                  <a:srgbClr val="7030A0"/>
                </a:solidFill>
                <a:latin typeface="Arial Narrow" pitchFamily="34" charset="0"/>
              </a:rPr>
              <a:t>genitalium</a:t>
            </a:r>
            <a:endParaRPr lang="en-US" sz="2800" b="1" i="1" dirty="0" smtClean="0">
              <a:solidFill>
                <a:srgbClr val="7030A0"/>
              </a:solidFill>
              <a:latin typeface="Arial Narrow" pitchFamily="34" charset="0"/>
            </a:endParaRPr>
          </a:p>
          <a:p>
            <a:pPr lvl="1" algn="just">
              <a:lnSpc>
                <a:spcPts val="2700"/>
              </a:lnSpc>
              <a:defRPr/>
            </a:pPr>
            <a:r>
              <a:rPr kumimoji="1" lang="en-US" altLang="zh-CN" sz="2400" dirty="0" err="1">
                <a:latin typeface="Arial Narrow" pitchFamily="34" charset="0"/>
                <a:cs typeface="华文中宋"/>
              </a:rPr>
              <a:t>Nongonococcl</a:t>
            </a:r>
            <a:r>
              <a:rPr kumimoji="1" lang="en-US" altLang="zh-CN" sz="2400" dirty="0">
                <a:latin typeface="Arial Narrow" pitchFamily="34" charset="0"/>
                <a:cs typeface="华文中宋"/>
              </a:rPr>
              <a:t> urethritis (NGU)</a:t>
            </a:r>
            <a:endParaRPr lang="en-US" sz="2400" i="1" dirty="0" smtClean="0">
              <a:latin typeface="Arial Narrow" pitchFamily="34" charset="0"/>
            </a:endParaRPr>
          </a:p>
          <a:p>
            <a:pPr marL="514350" indent="-514350" algn="just">
              <a:lnSpc>
                <a:spcPts val="2700"/>
              </a:lnSpc>
              <a:buFont typeface="+mj-lt"/>
              <a:buAutoNum type="arabicPeriod" startAt="3"/>
              <a:defRPr/>
            </a:pPr>
            <a:r>
              <a:rPr lang="en-US" sz="2800" b="1" i="1" dirty="0" err="1" smtClean="0">
                <a:solidFill>
                  <a:srgbClr val="7030A0"/>
                </a:solidFill>
                <a:latin typeface="Arial Narrow" pitchFamily="34" charset="0"/>
              </a:rPr>
              <a:t>Ureaplasma</a:t>
            </a:r>
            <a:r>
              <a:rPr lang="en-US" sz="2800" b="1" i="1" dirty="0" smtClean="0">
                <a:solidFill>
                  <a:srgbClr val="7030A0"/>
                </a:solidFill>
                <a:latin typeface="Arial Narrow" pitchFamily="34" charset="0"/>
              </a:rPr>
              <a:t> </a:t>
            </a:r>
            <a:r>
              <a:rPr lang="en-US" sz="2800" b="1" i="1" dirty="0" err="1" smtClean="0">
                <a:solidFill>
                  <a:srgbClr val="7030A0"/>
                </a:solidFill>
                <a:latin typeface="Arial Narrow" pitchFamily="34" charset="0"/>
              </a:rPr>
              <a:t>urealyticum</a:t>
            </a:r>
            <a:endParaRPr lang="en-US" sz="2800" b="1" i="1" dirty="0" smtClean="0">
              <a:solidFill>
                <a:srgbClr val="7030A0"/>
              </a:solidFill>
              <a:latin typeface="Arial Narrow" pitchFamily="34" charset="0"/>
            </a:endParaRPr>
          </a:p>
          <a:p>
            <a:pPr lvl="1" algn="just">
              <a:lnSpc>
                <a:spcPts val="2700"/>
              </a:lnSpc>
              <a:defRPr/>
            </a:pPr>
            <a:r>
              <a:rPr kumimoji="1" lang="en-US" altLang="zh-CN" sz="2400" dirty="0" smtClean="0">
                <a:latin typeface="Arial Narrow" pitchFamily="34" charset="0"/>
                <a:cs typeface="华文中宋"/>
              </a:rPr>
              <a:t>NGU and may </a:t>
            </a:r>
            <a:r>
              <a:rPr kumimoji="1" lang="en-US" altLang="zh-CN" sz="2400" dirty="0">
                <a:latin typeface="Arial Narrow" pitchFamily="34" charset="0"/>
                <a:cs typeface="华文中宋"/>
              </a:rPr>
              <a:t>play a role in male fertility</a:t>
            </a:r>
          </a:p>
          <a:p>
            <a:pPr lvl="1" algn="just">
              <a:lnSpc>
                <a:spcPts val="2700"/>
              </a:lnSpc>
              <a:defRPr/>
            </a:pPr>
            <a:r>
              <a:rPr lang="en-US" altLang="zh-CN" sz="2400" dirty="0">
                <a:latin typeface="Arial Narrow" pitchFamily="34" charset="0"/>
                <a:cs typeface="华文中宋"/>
              </a:rPr>
              <a:t>Isolation pathogen cultured in pH 6.0 media</a:t>
            </a:r>
          </a:p>
          <a:p>
            <a:pPr lvl="1" algn="just">
              <a:lnSpc>
                <a:spcPts val="2700"/>
              </a:lnSpc>
              <a:defRPr/>
            </a:pPr>
            <a:r>
              <a:rPr lang="en-US" altLang="zh-CN" sz="2400" dirty="0">
                <a:latin typeface="Arial Narrow" pitchFamily="34" charset="0"/>
                <a:cs typeface="华文中宋"/>
              </a:rPr>
              <a:t>Requires 10% urea for growth</a:t>
            </a:r>
            <a:endParaRPr kumimoji="1" lang="en-US" altLang="zh-CN" sz="2400" dirty="0">
              <a:latin typeface="Arial Narrow" pitchFamily="34" charset="0"/>
              <a:cs typeface="华文中宋"/>
            </a:endParaRPr>
          </a:p>
          <a:p>
            <a:pPr marL="514350" indent="-514350" algn="just">
              <a:lnSpc>
                <a:spcPts val="2700"/>
              </a:lnSpc>
              <a:buFont typeface="+mj-lt"/>
              <a:buAutoNum type="arabicPeriod" startAt="3"/>
              <a:defRPr/>
            </a:pPr>
            <a:endParaRPr lang="en-US" sz="2800" dirty="0">
              <a:latin typeface="Arial Narrow" pitchFamily="34" charset="0"/>
            </a:endParaRPr>
          </a:p>
        </p:txBody>
      </p:sp>
      <p:sp>
        <p:nvSpPr>
          <p:cNvPr id="4" name="Footer Placeholder 3"/>
          <p:cNvSpPr>
            <a:spLocks noGrp="1"/>
          </p:cNvSpPr>
          <p:nvPr>
            <p:ph type="ftr" sz="quarter" idx="11"/>
          </p:nvPr>
        </p:nvSpPr>
        <p:spPr/>
        <p:txBody>
          <a:bodyPr/>
          <a:lstStyle/>
          <a:p>
            <a:pPr>
              <a:defRPr/>
            </a:pPr>
            <a:endParaRPr lang="ar-SA" altLang="en-US"/>
          </a:p>
        </p:txBody>
      </p:sp>
      <p:sp>
        <p:nvSpPr>
          <p:cNvPr id="5" name="Slide Number Placeholder 4"/>
          <p:cNvSpPr>
            <a:spLocks noGrp="1"/>
          </p:cNvSpPr>
          <p:nvPr>
            <p:ph type="sldNum" sz="quarter" idx="12"/>
          </p:nvPr>
        </p:nvSpPr>
        <p:spPr/>
        <p:txBody>
          <a:bodyPr/>
          <a:lstStyle/>
          <a:p>
            <a:pPr>
              <a:defRPr/>
            </a:pPr>
            <a:fld id="{C287EF3D-C1FC-4F10-AE9B-1D6812EA5E84}" type="slidenum">
              <a:rPr lang="ar-SA" altLang="en-US" smtClean="0"/>
              <a:pPr>
                <a:defRPr/>
              </a:pPr>
              <a:t>36</a:t>
            </a:fld>
            <a:endParaRPr lang="ar-SA" altLang="en-US"/>
          </a:p>
        </p:txBody>
      </p:sp>
    </p:spTree>
    <p:extLst>
      <p:ext uri="{BB962C8B-B14F-4D97-AF65-F5344CB8AC3E}">
        <p14:creationId xmlns:p14="http://schemas.microsoft.com/office/powerpoint/2010/main" val="26130126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Rot="1" noChangeArrowheads="1"/>
          </p:cNvSpPr>
          <p:nvPr>
            <p:ph type="title"/>
          </p:nvPr>
        </p:nvSpPr>
        <p:spPr>
          <a:xfrm>
            <a:off x="457200" y="228600"/>
            <a:ext cx="8229600" cy="868362"/>
          </a:xfrm>
        </p:spPr>
        <p:txBody>
          <a:bodyPr>
            <a:normAutofit fontScale="90000"/>
          </a:bodyPr>
          <a:lstStyle/>
          <a:p>
            <a:r>
              <a:rPr lang="en-US" altLang="zh-CN" sz="6000" b="1" dirty="0" smtClean="0">
                <a:solidFill>
                  <a:srgbClr val="002060"/>
                </a:solidFill>
                <a:latin typeface="Arial Narrow" pitchFamily="34" charset="0"/>
                <a:ea typeface="SimSun" pitchFamily="2" charset="-122"/>
              </a:rPr>
              <a:t>Pathogenesis</a:t>
            </a:r>
            <a:endParaRPr lang="zh-CN" altLang="en-US" sz="6000" b="1" dirty="0" smtClean="0">
              <a:solidFill>
                <a:srgbClr val="002060"/>
              </a:solidFill>
              <a:latin typeface="Arial Narrow" pitchFamily="34" charset="0"/>
              <a:ea typeface="SimSun" pitchFamily="2" charset="-122"/>
            </a:endParaRPr>
          </a:p>
        </p:txBody>
      </p:sp>
      <p:sp>
        <p:nvSpPr>
          <p:cNvPr id="456707" name="Rectangle 3"/>
          <p:cNvSpPr>
            <a:spLocks noGrp="1" noChangeArrowheads="1"/>
          </p:cNvSpPr>
          <p:nvPr>
            <p:ph idx="1"/>
          </p:nvPr>
        </p:nvSpPr>
        <p:spPr>
          <a:xfrm>
            <a:off x="304800" y="990600"/>
            <a:ext cx="8458200" cy="5715000"/>
          </a:xfrm>
        </p:spPr>
        <p:txBody>
          <a:bodyPr>
            <a:normAutofit fontScale="77500" lnSpcReduction="20000"/>
          </a:bodyPr>
          <a:lstStyle/>
          <a:p>
            <a:pPr marL="365125" indent="-282575" algn="just">
              <a:lnSpc>
                <a:spcPts val="3000"/>
              </a:lnSpc>
              <a:spcBef>
                <a:spcPct val="0"/>
              </a:spcBef>
              <a:buFont typeface="Wingdings 2" pitchFamily="18" charset="2"/>
              <a:buChar char=""/>
            </a:pPr>
            <a:r>
              <a:rPr lang="en-US" altLang="zh-CN" sz="2800" b="1" dirty="0" smtClean="0">
                <a:solidFill>
                  <a:srgbClr val="7030A0"/>
                </a:solidFill>
                <a:latin typeface="Arial Narrow" pitchFamily="34" charset="0"/>
                <a:ea typeface="SimSun" pitchFamily="2" charset="-122"/>
              </a:rPr>
              <a:t>Adherence factors</a:t>
            </a:r>
          </a:p>
          <a:p>
            <a:pPr marL="823913" lvl="1" indent="-342900" algn="just">
              <a:lnSpc>
                <a:spcPts val="3000"/>
              </a:lnSpc>
              <a:spcBef>
                <a:spcPct val="0"/>
              </a:spcBef>
              <a:buFont typeface="Wingdings" pitchFamily="2" charset="2"/>
              <a:buChar char="§"/>
            </a:pPr>
            <a:r>
              <a:rPr lang="en-US" altLang="zh-CN" sz="2600" dirty="0" smtClean="0">
                <a:latin typeface="Arial Narrow" pitchFamily="34" charset="0"/>
                <a:ea typeface="SimSun" pitchFamily="2" charset="-122"/>
              </a:rPr>
              <a:t>Adherence proteins are one of the major virulence factors </a:t>
            </a:r>
          </a:p>
          <a:p>
            <a:pPr marL="823913" lvl="1" indent="-342900" algn="just">
              <a:lnSpc>
                <a:spcPts val="3000"/>
              </a:lnSpc>
              <a:spcBef>
                <a:spcPct val="0"/>
              </a:spcBef>
              <a:buFont typeface="Wingdings" pitchFamily="2" charset="2"/>
              <a:buChar char="§"/>
            </a:pPr>
            <a:r>
              <a:rPr lang="en-US" altLang="zh-CN" sz="2600" dirty="0" err="1" smtClean="0">
                <a:latin typeface="Arial Narrow" pitchFamily="34" charset="0"/>
                <a:ea typeface="SimSun" pitchFamily="2" charset="-122"/>
              </a:rPr>
              <a:t>Adhesin</a:t>
            </a:r>
            <a:r>
              <a:rPr lang="en-US" altLang="zh-CN" sz="2600" dirty="0" smtClean="0">
                <a:latin typeface="Arial Narrow" pitchFamily="34" charset="0"/>
                <a:ea typeface="SimSun" pitchFamily="2" charset="-122"/>
              </a:rPr>
              <a:t> localizes at tips of the cells and binds to </a:t>
            </a:r>
            <a:r>
              <a:rPr lang="en-US" altLang="zh-CN" sz="2600" dirty="0" err="1" smtClean="0">
                <a:latin typeface="Arial Narrow" pitchFamily="34" charset="0"/>
                <a:ea typeface="SimSun" pitchFamily="2" charset="-122"/>
              </a:rPr>
              <a:t>sialic</a:t>
            </a:r>
            <a:r>
              <a:rPr lang="en-US" altLang="zh-CN" sz="2600" dirty="0" smtClean="0">
                <a:latin typeface="Arial Narrow" pitchFamily="34" charset="0"/>
                <a:ea typeface="SimSun" pitchFamily="2" charset="-122"/>
              </a:rPr>
              <a:t> acid residues on host epithelial cells </a:t>
            </a:r>
          </a:p>
          <a:p>
            <a:pPr marL="365125" indent="-282575" algn="just">
              <a:lnSpc>
                <a:spcPts val="3000"/>
              </a:lnSpc>
              <a:spcBef>
                <a:spcPct val="0"/>
              </a:spcBef>
              <a:buFont typeface="Wingdings 2" pitchFamily="18" charset="2"/>
              <a:buChar char=""/>
            </a:pPr>
            <a:r>
              <a:rPr kumimoji="1" lang="en-US" altLang="zh-CN" sz="2800" b="1" dirty="0" smtClean="0">
                <a:solidFill>
                  <a:srgbClr val="7030A0"/>
                </a:solidFill>
                <a:latin typeface="Arial Narrow" pitchFamily="34" charset="0"/>
                <a:ea typeface="SimSun" pitchFamily="2" charset="-122"/>
              </a:rPr>
              <a:t>Toxic Metabolic Products</a:t>
            </a:r>
          </a:p>
          <a:p>
            <a:pPr marL="823913" lvl="1" indent="-342900" algn="just">
              <a:lnSpc>
                <a:spcPts val="3000"/>
              </a:lnSpc>
              <a:spcBef>
                <a:spcPct val="0"/>
              </a:spcBef>
              <a:buSzPct val="75000"/>
              <a:buFont typeface="Wingdings" pitchFamily="2" charset="2"/>
              <a:buChar char="§"/>
            </a:pPr>
            <a:r>
              <a:rPr lang="en-US" altLang="zh-CN" sz="2600" dirty="0" smtClean="0">
                <a:latin typeface="Arial Narrow" pitchFamily="34" charset="0"/>
                <a:ea typeface="SimSun" pitchFamily="2" charset="-122"/>
              </a:rPr>
              <a:t>Intimate association provides an environment in which toxic metabolic products accumulate and damage host tissues </a:t>
            </a:r>
          </a:p>
          <a:p>
            <a:pPr marL="823913" lvl="1" indent="-342900" algn="just">
              <a:lnSpc>
                <a:spcPts val="3000"/>
              </a:lnSpc>
              <a:spcBef>
                <a:spcPct val="0"/>
              </a:spcBef>
              <a:buSzPct val="75000"/>
              <a:buFont typeface="Wingdings" pitchFamily="2" charset="2"/>
              <a:buChar char="§"/>
            </a:pPr>
            <a:r>
              <a:rPr lang="en-US" altLang="zh-CN" sz="2600" dirty="0" smtClean="0">
                <a:latin typeface="Arial Narrow" pitchFamily="34" charset="0"/>
                <a:ea typeface="SimSun" pitchFamily="2" charset="-122"/>
              </a:rPr>
              <a:t>Products of metabolism : hydrogen peroxide and superoxide -- oxidize host lipids </a:t>
            </a:r>
          </a:p>
          <a:p>
            <a:pPr marL="823913" lvl="1" indent="-342900" algn="just">
              <a:lnSpc>
                <a:spcPts val="3000"/>
              </a:lnSpc>
              <a:spcBef>
                <a:spcPct val="0"/>
              </a:spcBef>
              <a:buSzPct val="75000"/>
              <a:buFont typeface="Wingdings" pitchFamily="2" charset="2"/>
              <a:buChar char="§"/>
            </a:pPr>
            <a:r>
              <a:rPr lang="en-US" altLang="zh-CN" sz="2600" dirty="0" smtClean="0">
                <a:latin typeface="Arial Narrow" pitchFamily="34" charset="0"/>
                <a:ea typeface="SimSun" pitchFamily="2" charset="-122"/>
              </a:rPr>
              <a:t>Inhibit host cell catalase</a:t>
            </a:r>
          </a:p>
          <a:p>
            <a:pPr marL="365125" indent="-282575" algn="just">
              <a:lnSpc>
                <a:spcPts val="3000"/>
              </a:lnSpc>
              <a:spcBef>
                <a:spcPct val="0"/>
              </a:spcBef>
              <a:buSzPct val="75000"/>
              <a:buFont typeface="Wingdings 2" pitchFamily="18" charset="2"/>
              <a:buChar char=""/>
            </a:pPr>
            <a:r>
              <a:rPr lang="en-US" altLang="zh-CN" sz="2800" b="1" dirty="0" err="1" smtClean="0">
                <a:solidFill>
                  <a:srgbClr val="7030A0"/>
                </a:solidFill>
                <a:latin typeface="Arial Narrow" pitchFamily="34" charset="0"/>
                <a:ea typeface="SimSun" pitchFamily="2" charset="-122"/>
              </a:rPr>
              <a:t>Immunopathogenesis</a:t>
            </a:r>
            <a:endParaRPr lang="en-US" altLang="zh-CN" sz="2800" b="1" i="1" dirty="0" smtClean="0">
              <a:solidFill>
                <a:srgbClr val="7030A0"/>
              </a:solidFill>
              <a:latin typeface="Arial Narrow" pitchFamily="34" charset="0"/>
              <a:ea typeface="SimSun" pitchFamily="2" charset="-122"/>
            </a:endParaRPr>
          </a:p>
          <a:p>
            <a:pPr marL="823913" lvl="1" indent="-342900" algn="just">
              <a:lnSpc>
                <a:spcPts val="3000"/>
              </a:lnSpc>
              <a:spcBef>
                <a:spcPct val="0"/>
              </a:spcBef>
              <a:buSzPct val="75000"/>
              <a:buFont typeface="Wingdings" pitchFamily="2" charset="2"/>
              <a:buChar char="§"/>
            </a:pPr>
            <a:r>
              <a:rPr lang="en-US" altLang="zh-CN" sz="2600" i="1" dirty="0" smtClean="0">
                <a:latin typeface="Arial Narrow" pitchFamily="34" charset="0"/>
                <a:ea typeface="SimSun" pitchFamily="2" charset="-122"/>
              </a:rPr>
              <a:t>M. </a:t>
            </a:r>
            <a:r>
              <a:rPr lang="en-US" altLang="zh-CN" sz="2600" i="1" dirty="0" err="1" smtClean="0">
                <a:latin typeface="Arial Narrow" pitchFamily="34" charset="0"/>
                <a:ea typeface="SimSun" pitchFamily="2" charset="-122"/>
              </a:rPr>
              <a:t>pneumoniae</a:t>
            </a:r>
            <a:r>
              <a:rPr lang="en-US" altLang="zh-CN" sz="2600" dirty="0" smtClean="0">
                <a:latin typeface="Arial Narrow" pitchFamily="34" charset="0"/>
                <a:ea typeface="SimSun" pitchFamily="2" charset="-122"/>
              </a:rPr>
              <a:t> is a</a:t>
            </a:r>
            <a:r>
              <a:rPr lang="en-US" altLang="zh-CN" sz="2600" dirty="0" smtClean="0">
                <a:solidFill>
                  <a:srgbClr val="006600"/>
                </a:solidFill>
                <a:latin typeface="Arial Narrow" pitchFamily="34" charset="0"/>
                <a:ea typeface="SimSun" pitchFamily="2" charset="-122"/>
              </a:rPr>
              <a:t> </a:t>
            </a:r>
            <a:r>
              <a:rPr lang="en-US" altLang="zh-CN" sz="2600" dirty="0" err="1" smtClean="0">
                <a:latin typeface="Arial Narrow" pitchFamily="34" charset="0"/>
                <a:ea typeface="SimSun" pitchFamily="2" charset="-122"/>
              </a:rPr>
              <a:t>superantigen</a:t>
            </a:r>
            <a:endParaRPr lang="en-US" altLang="zh-CN" sz="2600" dirty="0" smtClean="0">
              <a:latin typeface="Arial Narrow" pitchFamily="34" charset="0"/>
              <a:ea typeface="SimSun" pitchFamily="2" charset="-122"/>
            </a:endParaRPr>
          </a:p>
          <a:p>
            <a:pPr marL="823913" lvl="1" indent="-342900" algn="just">
              <a:lnSpc>
                <a:spcPts val="3000"/>
              </a:lnSpc>
              <a:spcBef>
                <a:spcPct val="0"/>
              </a:spcBef>
              <a:buSzPct val="75000"/>
              <a:buFont typeface="Wingdings" pitchFamily="2" charset="2"/>
              <a:buChar char="§"/>
            </a:pPr>
            <a:r>
              <a:rPr lang="en-US" altLang="zh-CN" sz="2600" dirty="0" smtClean="0">
                <a:latin typeface="Arial Narrow" pitchFamily="34" charset="0"/>
                <a:ea typeface="SimSun" pitchFamily="2" charset="-122"/>
              </a:rPr>
              <a:t>Activate macrophages and stimulate cytokine production and lymphocyte activation </a:t>
            </a:r>
          </a:p>
          <a:p>
            <a:pPr marL="823913" lvl="1" indent="-342900" algn="just">
              <a:lnSpc>
                <a:spcPts val="3000"/>
              </a:lnSpc>
              <a:spcBef>
                <a:spcPct val="0"/>
              </a:spcBef>
              <a:buSzPct val="75000"/>
              <a:buFont typeface="Wingdings" pitchFamily="2" charset="2"/>
              <a:buChar char="§"/>
            </a:pPr>
            <a:r>
              <a:rPr lang="en-US" altLang="zh-CN" sz="2600" dirty="0" smtClean="0">
                <a:latin typeface="Arial Narrow" pitchFamily="34" charset="0"/>
                <a:ea typeface="SimSun" pitchFamily="2" charset="-122"/>
              </a:rPr>
              <a:t>Host factors contribute to pathogenesis</a:t>
            </a:r>
            <a:endParaRPr lang="zh-CN" altLang="en-US" sz="2600" dirty="0" smtClean="0">
              <a:latin typeface="Arial Narrow" pitchFamily="34" charset="0"/>
              <a:ea typeface="SimSun" pitchFamily="2" charset="-122"/>
            </a:endParaRPr>
          </a:p>
          <a:p>
            <a:pPr marL="365125" indent="-282575" algn="just">
              <a:lnSpc>
                <a:spcPts val="3000"/>
              </a:lnSpc>
              <a:buFont typeface="Wingdings 2" pitchFamily="18" charset="2"/>
              <a:buChar char=""/>
            </a:pPr>
            <a:endParaRPr lang="en-US" altLang="zh-CN" sz="2800" dirty="0" smtClean="0">
              <a:latin typeface="Arial Narrow" pitchFamily="34" charset="0"/>
              <a:ea typeface="SimSun" pitchFamily="2" charset="-122"/>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37</a:t>
            </a:fld>
            <a:endParaRPr lang="ar-SA" altLang="en-US"/>
          </a:p>
        </p:txBody>
      </p:sp>
    </p:spTree>
    <p:extLst>
      <p:ext uri="{BB962C8B-B14F-4D97-AF65-F5344CB8AC3E}">
        <p14:creationId xmlns:p14="http://schemas.microsoft.com/office/powerpoint/2010/main" val="77413485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2"/>
          <p:cNvSpPr>
            <a:spLocks noGrp="1" noRot="1" noChangeArrowheads="1"/>
          </p:cNvSpPr>
          <p:nvPr>
            <p:ph type="title"/>
          </p:nvPr>
        </p:nvSpPr>
        <p:spPr>
          <a:xfrm>
            <a:off x="468313" y="260350"/>
            <a:ext cx="8229600" cy="782638"/>
          </a:xfrm>
        </p:spPr>
        <p:txBody>
          <a:bodyPr>
            <a:normAutofit fontScale="90000"/>
          </a:bodyPr>
          <a:lstStyle/>
          <a:p>
            <a:r>
              <a:rPr lang="en-US" altLang="zh-CN" sz="6000" b="1" i="1" dirty="0" smtClean="0">
                <a:solidFill>
                  <a:srgbClr val="002060"/>
                </a:solidFill>
                <a:latin typeface="Arial Narrow" pitchFamily="34" charset="0"/>
                <a:ea typeface="SimSun" pitchFamily="2" charset="-122"/>
              </a:rPr>
              <a:t>M. </a:t>
            </a:r>
            <a:r>
              <a:rPr lang="en-US" altLang="zh-CN" sz="6000" b="1" i="1" dirty="0" err="1" smtClean="0">
                <a:solidFill>
                  <a:srgbClr val="002060"/>
                </a:solidFill>
                <a:latin typeface="Arial Narrow" pitchFamily="34" charset="0"/>
                <a:ea typeface="SimSun" pitchFamily="2" charset="-122"/>
              </a:rPr>
              <a:t>pneumoniae</a:t>
            </a:r>
            <a:r>
              <a:rPr lang="en-US" altLang="zh-CN" sz="6000" b="1" i="1" dirty="0" smtClean="0">
                <a:solidFill>
                  <a:srgbClr val="002060"/>
                </a:solidFill>
                <a:latin typeface="Arial Narrow" pitchFamily="34" charset="0"/>
                <a:ea typeface="SimSun" pitchFamily="2" charset="-122"/>
              </a:rPr>
              <a:t> </a:t>
            </a:r>
            <a:endParaRPr lang="zh-CN" altLang="en-US" sz="6000" b="1" i="1" dirty="0" smtClean="0">
              <a:solidFill>
                <a:srgbClr val="002060"/>
              </a:solidFill>
              <a:latin typeface="Arial Narrow" pitchFamily="34" charset="0"/>
              <a:ea typeface="SimSun" pitchFamily="2" charset="-122"/>
            </a:endParaRPr>
          </a:p>
        </p:txBody>
      </p:sp>
      <p:sp>
        <p:nvSpPr>
          <p:cNvPr id="43011" name="Rectangle 3"/>
          <p:cNvSpPr>
            <a:spLocks noGrp="1" noChangeArrowheads="1"/>
          </p:cNvSpPr>
          <p:nvPr>
            <p:ph idx="1"/>
          </p:nvPr>
        </p:nvSpPr>
        <p:spPr>
          <a:xfrm>
            <a:off x="304800" y="1154113"/>
            <a:ext cx="8497888" cy="5399087"/>
          </a:xfrm>
        </p:spPr>
        <p:txBody>
          <a:bodyPr/>
          <a:lstStyle/>
          <a:p>
            <a:pPr algn="just"/>
            <a:r>
              <a:rPr lang="en-US" altLang="zh-CN" sz="2800" dirty="0" smtClean="0">
                <a:latin typeface="Arial Narrow" pitchFamily="34" charset="0"/>
                <a:ea typeface="华文中宋"/>
                <a:cs typeface="华文中宋"/>
              </a:rPr>
              <a:t>Need 10-20% Serum to culture in pH 7.8-8.0</a:t>
            </a:r>
          </a:p>
          <a:p>
            <a:pPr algn="just"/>
            <a:r>
              <a:rPr lang="en-US" altLang="zh-CN" sz="2800" dirty="0" smtClean="0">
                <a:latin typeface="Arial Narrow" pitchFamily="34" charset="0"/>
                <a:ea typeface="华文中宋"/>
                <a:cs typeface="华文中宋"/>
              </a:rPr>
              <a:t>Pathogenesis: P1 protein, capsule and saccharide</a:t>
            </a:r>
          </a:p>
          <a:p>
            <a:pPr algn="just"/>
            <a:r>
              <a:rPr lang="en-US" altLang="zh-CN" sz="2800" dirty="0" smtClean="0">
                <a:latin typeface="Arial Narrow" pitchFamily="34" charset="0"/>
                <a:ea typeface="华文中宋"/>
                <a:cs typeface="华文中宋"/>
              </a:rPr>
              <a:t>Spread  by close contact via aerosolized droplets</a:t>
            </a:r>
          </a:p>
          <a:p>
            <a:pPr algn="just"/>
            <a:r>
              <a:rPr lang="en-US" altLang="zh-CN" sz="2800" dirty="0" smtClean="0">
                <a:latin typeface="Arial Narrow" pitchFamily="34" charset="0"/>
                <a:ea typeface="华文中宋"/>
                <a:cs typeface="华文中宋"/>
              </a:rPr>
              <a:t>Incubation period: 1-3 weeks</a:t>
            </a:r>
          </a:p>
          <a:p>
            <a:pPr algn="just"/>
            <a:r>
              <a:rPr lang="en-US" altLang="zh-CN" sz="2800" dirty="0" smtClean="0">
                <a:latin typeface="Arial Narrow" pitchFamily="34" charset="0"/>
                <a:ea typeface="华文中宋"/>
                <a:cs typeface="华文中宋"/>
              </a:rPr>
              <a:t>Cause </a:t>
            </a:r>
            <a:r>
              <a:rPr lang="en-US" altLang="zh-CN" sz="2800" dirty="0" err="1" smtClean="0">
                <a:latin typeface="Arial Narrow" pitchFamily="34" charset="0"/>
                <a:ea typeface="华文中宋"/>
                <a:cs typeface="华文中宋"/>
              </a:rPr>
              <a:t>tracheobronchitis</a:t>
            </a:r>
            <a:r>
              <a:rPr lang="en-US" altLang="zh-CN" sz="2800" dirty="0" smtClean="0">
                <a:latin typeface="Arial Narrow" pitchFamily="34" charset="0"/>
                <a:ea typeface="华文中宋"/>
                <a:cs typeface="华文中宋"/>
              </a:rPr>
              <a:t>, primary atypical pneumonia</a:t>
            </a:r>
          </a:p>
          <a:p>
            <a:pPr lvl="1" algn="just"/>
            <a:r>
              <a:rPr lang="en-US" altLang="zh-CN" dirty="0" smtClean="0">
                <a:latin typeface="Arial Narrow" pitchFamily="34" charset="0"/>
                <a:ea typeface="华文中宋"/>
                <a:cs typeface="华文中宋"/>
              </a:rPr>
              <a:t>Fever, headache, sore throat and cough</a:t>
            </a:r>
          </a:p>
          <a:p>
            <a:pPr lvl="1" algn="just"/>
            <a:r>
              <a:rPr lang="en-US" altLang="zh-CN" dirty="0" smtClean="0">
                <a:latin typeface="Arial Narrow" pitchFamily="34" charset="0"/>
                <a:ea typeface="华文中宋"/>
                <a:cs typeface="华文中宋"/>
              </a:rPr>
              <a:t>Initially cough is non-productive but occasionally paroxysmal</a:t>
            </a:r>
          </a:p>
          <a:p>
            <a:pPr algn="just"/>
            <a:r>
              <a:rPr lang="en-US" altLang="zh-CN" sz="2800" dirty="0" smtClean="0">
                <a:latin typeface="Arial Narrow" pitchFamily="34" charset="0"/>
                <a:ea typeface="华文中宋"/>
                <a:cs typeface="华文中宋"/>
              </a:rPr>
              <a:t>Antibodies play a role in controlling infection, particularly IgA </a:t>
            </a:r>
          </a:p>
          <a:p>
            <a:pPr algn="just"/>
            <a:r>
              <a:rPr lang="en-US" altLang="zh-CN" sz="2800" dirty="0" smtClean="0">
                <a:latin typeface="Arial Narrow" pitchFamily="34" charset="0"/>
                <a:ea typeface="华文中宋"/>
                <a:cs typeface="华文中宋"/>
              </a:rPr>
              <a:t>Delayed type hypersensitivity </a:t>
            </a:r>
            <a:endParaRPr lang="zh-CN" altLang="en-US" sz="2800" dirty="0" smtClean="0">
              <a:latin typeface="Arial Narrow" pitchFamily="34" charset="0"/>
              <a:ea typeface="华文中宋"/>
              <a:cs typeface="华文中宋"/>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38</a:t>
            </a:fld>
            <a:endParaRPr lang="ar-SA" altLang="en-US"/>
          </a:p>
        </p:txBody>
      </p:sp>
    </p:spTree>
    <p:extLst>
      <p:ext uri="{BB962C8B-B14F-4D97-AF65-F5344CB8AC3E}">
        <p14:creationId xmlns:p14="http://schemas.microsoft.com/office/powerpoint/2010/main" val="25313227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blinds(horizontal)">
                                      <p:cBhvr>
                                        <p:cTn id="7" dur="500"/>
                                        <p:tgtEl>
                                          <p:spTgt spid="43011">
                                            <p:txEl>
                                              <p:pRg st="0" end="0"/>
                                            </p:txEl>
                                          </p:spTgt>
                                        </p:tgtEl>
                                      </p:cBhvr>
                                    </p:animEffect>
                                  </p:childTnLst>
                                  <p:subTnLst>
                                    <p:animClr clrSpc="rgb" dir="cw">
                                      <p:cBhvr override="childStyle">
                                        <p:cTn dur="1" fill="hold" display="0" masterRel="nextClick" afterEffect="1"/>
                                        <p:tgtEl>
                                          <p:spTgt spid="43011">
                                            <p:txEl>
                                              <p:pRg st="0" end="0"/>
                                            </p:txEl>
                                          </p:spTgt>
                                        </p:tgtEl>
                                        <p:attrNameLst>
                                          <p:attrName>ppt_c</p:attrName>
                                        </p:attrNameLst>
                                      </p:cBhvr>
                                      <p:to>
                                        <a:srgbClr val="FF9900"/>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Effect transition="in" filter="blinds(horizontal)">
                                      <p:cBhvr>
                                        <p:cTn id="12" dur="500"/>
                                        <p:tgtEl>
                                          <p:spTgt spid="43011">
                                            <p:txEl>
                                              <p:pRg st="1" end="1"/>
                                            </p:txEl>
                                          </p:spTgt>
                                        </p:tgtEl>
                                      </p:cBhvr>
                                    </p:animEffect>
                                  </p:childTnLst>
                                  <p:subTnLst>
                                    <p:animClr clrSpc="rgb" dir="cw">
                                      <p:cBhvr override="childStyle">
                                        <p:cTn dur="1" fill="hold" display="0" masterRel="nextClick" afterEffect="1"/>
                                        <p:tgtEl>
                                          <p:spTgt spid="43011">
                                            <p:txEl>
                                              <p:pRg st="1" end="1"/>
                                            </p:txEl>
                                          </p:spTgt>
                                        </p:tgtEl>
                                        <p:attrNameLst>
                                          <p:attrName>ppt_c</p:attrName>
                                        </p:attrNameLst>
                                      </p:cBhvr>
                                      <p:to>
                                        <a:srgbClr val="FF9900"/>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Effect transition="in" filter="blinds(horizontal)">
                                      <p:cBhvr>
                                        <p:cTn id="17" dur="500"/>
                                        <p:tgtEl>
                                          <p:spTgt spid="43011">
                                            <p:txEl>
                                              <p:pRg st="2" end="2"/>
                                            </p:txEl>
                                          </p:spTgt>
                                        </p:tgtEl>
                                      </p:cBhvr>
                                    </p:animEffect>
                                  </p:childTnLst>
                                  <p:subTnLst>
                                    <p:animClr clrSpc="rgb" dir="cw">
                                      <p:cBhvr override="childStyle">
                                        <p:cTn dur="1" fill="hold" display="0" masterRel="nextClick" afterEffect="1"/>
                                        <p:tgtEl>
                                          <p:spTgt spid="43011">
                                            <p:txEl>
                                              <p:pRg st="2" end="2"/>
                                            </p:txEl>
                                          </p:spTgt>
                                        </p:tgtEl>
                                        <p:attrNameLst>
                                          <p:attrName>ppt_c</p:attrName>
                                        </p:attrNameLst>
                                      </p:cBhvr>
                                      <p:to>
                                        <a:srgbClr val="FF9900"/>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3011">
                                            <p:txEl>
                                              <p:pRg st="3" end="3"/>
                                            </p:txEl>
                                          </p:spTgt>
                                        </p:tgtEl>
                                        <p:attrNameLst>
                                          <p:attrName>style.visibility</p:attrName>
                                        </p:attrNameLst>
                                      </p:cBhvr>
                                      <p:to>
                                        <p:strVal val="visible"/>
                                      </p:to>
                                    </p:set>
                                    <p:animEffect transition="in" filter="blinds(horizontal)">
                                      <p:cBhvr>
                                        <p:cTn id="22" dur="500"/>
                                        <p:tgtEl>
                                          <p:spTgt spid="43011">
                                            <p:txEl>
                                              <p:pRg st="3" end="3"/>
                                            </p:txEl>
                                          </p:spTgt>
                                        </p:tgtEl>
                                      </p:cBhvr>
                                    </p:animEffect>
                                  </p:childTnLst>
                                  <p:subTnLst>
                                    <p:animClr clrSpc="rgb" dir="cw">
                                      <p:cBhvr override="childStyle">
                                        <p:cTn dur="1" fill="hold" display="0" masterRel="nextClick" afterEffect="1"/>
                                        <p:tgtEl>
                                          <p:spTgt spid="43011">
                                            <p:txEl>
                                              <p:pRg st="3" end="3"/>
                                            </p:txEl>
                                          </p:spTgt>
                                        </p:tgtEl>
                                        <p:attrNameLst>
                                          <p:attrName>ppt_c</p:attrName>
                                        </p:attrNameLst>
                                      </p:cBhvr>
                                      <p:to>
                                        <a:srgbClr val="FF9900"/>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3011">
                                            <p:txEl>
                                              <p:pRg st="4" end="4"/>
                                            </p:txEl>
                                          </p:spTgt>
                                        </p:tgtEl>
                                        <p:attrNameLst>
                                          <p:attrName>style.visibility</p:attrName>
                                        </p:attrNameLst>
                                      </p:cBhvr>
                                      <p:to>
                                        <p:strVal val="visible"/>
                                      </p:to>
                                    </p:set>
                                    <p:animEffect transition="in" filter="blinds(horizontal)">
                                      <p:cBhvr>
                                        <p:cTn id="27" dur="500"/>
                                        <p:tgtEl>
                                          <p:spTgt spid="43011">
                                            <p:txEl>
                                              <p:pRg st="4" end="4"/>
                                            </p:txEl>
                                          </p:spTgt>
                                        </p:tgtEl>
                                      </p:cBhvr>
                                    </p:animEffect>
                                  </p:childTnLst>
                                  <p:subTnLst>
                                    <p:animClr clrSpc="rgb" dir="cw">
                                      <p:cBhvr override="childStyle">
                                        <p:cTn dur="1" fill="hold" display="0" masterRel="nextClick" afterEffect="1"/>
                                        <p:tgtEl>
                                          <p:spTgt spid="43011">
                                            <p:txEl>
                                              <p:pRg st="4" end="4"/>
                                            </p:txEl>
                                          </p:spTgt>
                                        </p:tgtEl>
                                        <p:attrNameLst>
                                          <p:attrName>ppt_c</p:attrName>
                                        </p:attrNameLst>
                                      </p:cBhvr>
                                      <p:to>
                                        <a:srgbClr val="FF9900"/>
                                      </p:to>
                                    </p:animClr>
                                  </p:subTnLst>
                                </p:cTn>
                              </p:par>
                              <p:par>
                                <p:cTn id="28" presetID="3" presetClass="entr" presetSubtype="10" fill="hold" grpId="0" nodeType="withEffect">
                                  <p:stCondLst>
                                    <p:cond delay="0"/>
                                  </p:stCondLst>
                                  <p:childTnLst>
                                    <p:set>
                                      <p:cBhvr>
                                        <p:cTn id="29" dur="1" fill="hold">
                                          <p:stCondLst>
                                            <p:cond delay="0"/>
                                          </p:stCondLst>
                                        </p:cTn>
                                        <p:tgtEl>
                                          <p:spTgt spid="43011">
                                            <p:txEl>
                                              <p:pRg st="5" end="5"/>
                                            </p:txEl>
                                          </p:spTgt>
                                        </p:tgtEl>
                                        <p:attrNameLst>
                                          <p:attrName>style.visibility</p:attrName>
                                        </p:attrNameLst>
                                      </p:cBhvr>
                                      <p:to>
                                        <p:strVal val="visible"/>
                                      </p:to>
                                    </p:set>
                                    <p:animEffect transition="in" filter="blinds(horizontal)">
                                      <p:cBhvr>
                                        <p:cTn id="30" dur="500"/>
                                        <p:tgtEl>
                                          <p:spTgt spid="43011">
                                            <p:txEl>
                                              <p:pRg st="5" end="5"/>
                                            </p:txEl>
                                          </p:spTgt>
                                        </p:tgtEl>
                                      </p:cBhvr>
                                    </p:animEffect>
                                  </p:childTnLst>
                                  <p:subTnLst>
                                    <p:animClr clrSpc="rgb" dir="cw">
                                      <p:cBhvr override="childStyle">
                                        <p:cTn dur="1" fill="hold" display="0" masterRel="nextClick" afterEffect="1"/>
                                        <p:tgtEl>
                                          <p:spTgt spid="43011">
                                            <p:txEl>
                                              <p:pRg st="5" end="5"/>
                                            </p:txEl>
                                          </p:spTgt>
                                        </p:tgtEl>
                                        <p:attrNameLst>
                                          <p:attrName>ppt_c</p:attrName>
                                        </p:attrNameLst>
                                      </p:cBhvr>
                                      <p:to>
                                        <a:srgbClr val="FF9900"/>
                                      </p:to>
                                    </p:animClr>
                                  </p:subTnLst>
                                </p:cTn>
                              </p:par>
                              <p:par>
                                <p:cTn id="31" presetID="3" presetClass="entr" presetSubtype="10" fill="hold" grpId="0" nodeType="withEffect">
                                  <p:stCondLst>
                                    <p:cond delay="0"/>
                                  </p:stCondLst>
                                  <p:childTnLst>
                                    <p:set>
                                      <p:cBhvr>
                                        <p:cTn id="32" dur="1" fill="hold">
                                          <p:stCondLst>
                                            <p:cond delay="0"/>
                                          </p:stCondLst>
                                        </p:cTn>
                                        <p:tgtEl>
                                          <p:spTgt spid="43011">
                                            <p:txEl>
                                              <p:pRg st="6" end="6"/>
                                            </p:txEl>
                                          </p:spTgt>
                                        </p:tgtEl>
                                        <p:attrNameLst>
                                          <p:attrName>style.visibility</p:attrName>
                                        </p:attrNameLst>
                                      </p:cBhvr>
                                      <p:to>
                                        <p:strVal val="visible"/>
                                      </p:to>
                                    </p:set>
                                    <p:animEffect transition="in" filter="blinds(horizontal)">
                                      <p:cBhvr>
                                        <p:cTn id="33" dur="500"/>
                                        <p:tgtEl>
                                          <p:spTgt spid="43011">
                                            <p:txEl>
                                              <p:pRg st="6" end="6"/>
                                            </p:txEl>
                                          </p:spTgt>
                                        </p:tgtEl>
                                      </p:cBhvr>
                                    </p:animEffect>
                                  </p:childTnLst>
                                  <p:subTnLst>
                                    <p:animClr clrSpc="rgb" dir="cw">
                                      <p:cBhvr override="childStyle">
                                        <p:cTn dur="1" fill="hold" display="0" masterRel="nextClick" afterEffect="1"/>
                                        <p:tgtEl>
                                          <p:spTgt spid="43011">
                                            <p:txEl>
                                              <p:pRg st="6" end="6"/>
                                            </p:txEl>
                                          </p:spTgt>
                                        </p:tgtEl>
                                        <p:attrNameLst>
                                          <p:attrName>ppt_c</p:attrName>
                                        </p:attrNameLst>
                                      </p:cBhvr>
                                      <p:to>
                                        <a:srgbClr val="FF9900"/>
                                      </p:to>
                                    </p:animClr>
                                  </p:sub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3011">
                                            <p:txEl>
                                              <p:pRg st="7" end="7"/>
                                            </p:txEl>
                                          </p:spTgt>
                                        </p:tgtEl>
                                        <p:attrNameLst>
                                          <p:attrName>style.visibility</p:attrName>
                                        </p:attrNameLst>
                                      </p:cBhvr>
                                      <p:to>
                                        <p:strVal val="visible"/>
                                      </p:to>
                                    </p:set>
                                    <p:animEffect transition="in" filter="blinds(horizontal)">
                                      <p:cBhvr>
                                        <p:cTn id="38" dur="500"/>
                                        <p:tgtEl>
                                          <p:spTgt spid="43011">
                                            <p:txEl>
                                              <p:pRg st="7" end="7"/>
                                            </p:txEl>
                                          </p:spTgt>
                                        </p:tgtEl>
                                      </p:cBhvr>
                                    </p:animEffect>
                                  </p:childTnLst>
                                  <p:subTnLst>
                                    <p:animClr clrSpc="rgb" dir="cw">
                                      <p:cBhvr override="childStyle">
                                        <p:cTn dur="1" fill="hold" display="0" masterRel="nextClick" afterEffect="1"/>
                                        <p:tgtEl>
                                          <p:spTgt spid="43011">
                                            <p:txEl>
                                              <p:pRg st="7" end="7"/>
                                            </p:txEl>
                                          </p:spTgt>
                                        </p:tgtEl>
                                        <p:attrNameLst>
                                          <p:attrName>ppt_c</p:attrName>
                                        </p:attrNameLst>
                                      </p:cBhvr>
                                      <p:to>
                                        <a:srgbClr val="FF9900"/>
                                      </p:to>
                                    </p:animClr>
                                  </p:sub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43011">
                                            <p:txEl>
                                              <p:pRg st="8" end="8"/>
                                            </p:txEl>
                                          </p:spTgt>
                                        </p:tgtEl>
                                        <p:attrNameLst>
                                          <p:attrName>style.visibility</p:attrName>
                                        </p:attrNameLst>
                                      </p:cBhvr>
                                      <p:to>
                                        <p:strVal val="visible"/>
                                      </p:to>
                                    </p:set>
                                    <p:animEffect transition="in" filter="blinds(horizontal)">
                                      <p:cBhvr>
                                        <p:cTn id="43" dur="500"/>
                                        <p:tgtEl>
                                          <p:spTgt spid="43011">
                                            <p:txEl>
                                              <p:pRg st="8" end="8"/>
                                            </p:txEl>
                                          </p:spTgt>
                                        </p:tgtEl>
                                      </p:cBhvr>
                                    </p:animEffect>
                                  </p:childTnLst>
                                  <p:subTnLst>
                                    <p:animClr clrSpc="rgb" dir="cw">
                                      <p:cBhvr override="childStyle">
                                        <p:cTn dur="1" fill="hold" display="0" masterRel="nextClick" afterEffect="1"/>
                                        <p:tgtEl>
                                          <p:spTgt spid="43011">
                                            <p:txEl>
                                              <p:pRg st="8" end="8"/>
                                            </p:txEl>
                                          </p:spTgt>
                                        </p:tgtEl>
                                        <p:attrNameLst>
                                          <p:attrName>ppt_c</p:attrName>
                                        </p:attrNameLst>
                                      </p:cBhvr>
                                      <p:to>
                                        <a:srgbClr val="FF99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RICKETTSlACEAE</a:t>
            </a:r>
            <a:endParaRPr lang="en-US" dirty="0"/>
          </a:p>
        </p:txBody>
      </p:sp>
      <p:sp>
        <p:nvSpPr>
          <p:cNvPr id="3" name="Content Placeholder 2"/>
          <p:cNvSpPr>
            <a:spLocks noGrp="1"/>
          </p:cNvSpPr>
          <p:nvPr>
            <p:ph idx="1"/>
          </p:nvPr>
        </p:nvSpPr>
        <p:spPr>
          <a:xfrm>
            <a:off x="457200" y="1600201"/>
            <a:ext cx="7400948" cy="3186122"/>
          </a:xfrm>
        </p:spPr>
        <p:txBody>
          <a:bodyPr>
            <a:normAutofit fontScale="70000" lnSpcReduction="20000"/>
          </a:bodyPr>
          <a:lstStyle/>
          <a:p>
            <a:r>
              <a:rPr lang="en-US" b="1" dirty="0"/>
              <a:t>Small Gram-negative </a:t>
            </a:r>
            <a:r>
              <a:rPr lang="en-US" b="1" dirty="0" err="1"/>
              <a:t>coccobacilli</a:t>
            </a:r>
            <a:r>
              <a:rPr lang="en-US" b="1" dirty="0"/>
              <a:t> (0.3-0.5 ~m in length) that stain </a:t>
            </a:r>
            <a:r>
              <a:rPr lang="en-US" b="1" dirty="0" smtClean="0"/>
              <a:t>poorly spore forming</a:t>
            </a:r>
            <a:endParaRPr lang="en-US" b="1" dirty="0"/>
          </a:p>
          <a:p>
            <a:r>
              <a:rPr lang="en-US" b="1" dirty="0"/>
              <a:t>Cell membrane is similar to that of Gram-negative bacteria; contains LPS and </a:t>
            </a:r>
            <a:r>
              <a:rPr lang="en-US" b="1" dirty="0" err="1"/>
              <a:t>peptidoglycan</a:t>
            </a:r>
            <a:endParaRPr lang="en-US" b="1" dirty="0"/>
          </a:p>
          <a:p>
            <a:r>
              <a:rPr lang="en-US" b="1" dirty="0"/>
              <a:t>Obligate intracellular parasites, require growth cofactors (e.g., acetyl-</a:t>
            </a:r>
            <a:r>
              <a:rPr lang="en-US" b="1" dirty="0" err="1"/>
              <a:t>CoA</a:t>
            </a:r>
            <a:r>
              <a:rPr lang="en-US" b="1" dirty="0"/>
              <a:t>, NAD, ATP) provided by the cell</a:t>
            </a:r>
          </a:p>
          <a:p>
            <a:r>
              <a:rPr lang="en-US" b="1" dirty="0"/>
              <a:t>Will not grow on artificial </a:t>
            </a:r>
            <a:r>
              <a:rPr lang="en-US" b="1" dirty="0" smtClean="0"/>
              <a:t>media</a:t>
            </a:r>
          </a:p>
          <a:p>
            <a:r>
              <a:rPr lang="en-US" b="1" dirty="0" smtClean="0"/>
              <a:t>Example  </a:t>
            </a:r>
            <a:r>
              <a:rPr lang="en-US" b="1" i="1" dirty="0" err="1"/>
              <a:t>Coxiella</a:t>
            </a:r>
            <a:r>
              <a:rPr lang="en-US" b="1" i="1" dirty="0"/>
              <a:t> </a:t>
            </a:r>
            <a:r>
              <a:rPr lang="en-US" b="1" i="1" dirty="0" err="1" smtClean="0"/>
              <a:t>burnetii</a:t>
            </a:r>
            <a:r>
              <a:rPr lang="en-US" b="1" i="1" dirty="0" smtClean="0"/>
              <a:t> cause</a:t>
            </a:r>
          </a:p>
          <a:p>
            <a:pPr marL="0" indent="0">
              <a:buNone/>
            </a:pPr>
            <a:r>
              <a:rPr lang="en-US" b="1" i="1" dirty="0" smtClean="0"/>
              <a:t> </a:t>
            </a:r>
            <a:r>
              <a:rPr lang="en-US" b="1" i="1" dirty="0"/>
              <a:t> </a:t>
            </a:r>
            <a:r>
              <a:rPr lang="en-US" b="1" i="1" dirty="0" smtClean="0"/>
              <a:t>    Q-fever</a:t>
            </a:r>
            <a:endParaRPr lang="en-US" b="1" i="1" dirty="0"/>
          </a:p>
          <a:p>
            <a:endParaRPr lang="en-US" b="1" dirty="0"/>
          </a:p>
        </p:txBody>
      </p:sp>
      <p:pic>
        <p:nvPicPr>
          <p:cNvPr id="4" name="Picture 3" descr="http://upload.wikimedia.org/wikipedia/commons/8/86/Rickettsia_rickettsii.jpg"/>
          <p:cNvPicPr/>
          <p:nvPr/>
        </p:nvPicPr>
        <p:blipFill>
          <a:blip r:embed="rId2"/>
          <a:srcRect/>
          <a:stretch>
            <a:fillRect/>
          </a:stretch>
        </p:blipFill>
        <p:spPr bwMode="auto">
          <a:xfrm>
            <a:off x="5286380" y="3786190"/>
            <a:ext cx="3857620" cy="2763773"/>
          </a:xfrm>
          <a:prstGeom prst="rect">
            <a:avLst/>
          </a:prstGeom>
          <a:noFill/>
          <a:ln w="9525">
            <a:noFill/>
            <a:miter lim="800000"/>
            <a:headEnd/>
            <a:tailEnd/>
          </a:ln>
        </p:spPr>
      </p:pic>
    </p:spTree>
    <p:extLst>
      <p:ext uri="{BB962C8B-B14F-4D97-AF65-F5344CB8AC3E}">
        <p14:creationId xmlns:p14="http://schemas.microsoft.com/office/powerpoint/2010/main" val="3621272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04800" y="274638"/>
            <a:ext cx="8839200" cy="1143000"/>
          </a:xfrm>
        </p:spPr>
        <p:txBody>
          <a:bodyPr>
            <a:normAutofit fontScale="90000"/>
          </a:bodyPr>
          <a:lstStyle/>
          <a:p>
            <a:pPr fontAlgn="auto">
              <a:spcAft>
                <a:spcPts val="0"/>
              </a:spcAft>
              <a:defRPr/>
            </a:pPr>
            <a:r>
              <a:rPr lang="en-US" b="1" dirty="0" smtClean="0">
                <a:solidFill>
                  <a:srgbClr val="002060"/>
                </a:solidFill>
                <a:latin typeface="Arial Narrow" pitchFamily="34" charset="0"/>
                <a:ea typeface="Calibri" pitchFamily="34" charset="0"/>
              </a:rPr>
              <a:t>Comparison of </a:t>
            </a:r>
            <a:r>
              <a:rPr lang="en-US" b="1" dirty="0" err="1" smtClean="0">
                <a:solidFill>
                  <a:srgbClr val="002060"/>
                </a:solidFill>
                <a:latin typeface="Arial Narrow" pitchFamily="34" charset="0"/>
                <a:ea typeface="Calibri" pitchFamily="34" charset="0"/>
              </a:rPr>
              <a:t>Chlamydiae</a:t>
            </a:r>
            <a:r>
              <a:rPr lang="en-US" b="1" dirty="0" smtClean="0">
                <a:solidFill>
                  <a:srgbClr val="002060"/>
                </a:solidFill>
                <a:latin typeface="Arial Narrow" pitchFamily="34" charset="0"/>
                <a:ea typeface="Calibri" pitchFamily="34" charset="0"/>
              </a:rPr>
              <a:t> &amp; </a:t>
            </a:r>
            <a:r>
              <a:rPr lang="en-US" b="1" dirty="0" err="1" smtClean="0">
                <a:solidFill>
                  <a:srgbClr val="002060"/>
                </a:solidFill>
                <a:latin typeface="Arial Narrow" pitchFamily="34" charset="0"/>
                <a:ea typeface="Calibri" pitchFamily="34" charset="0"/>
              </a:rPr>
              <a:t>Rickettsiae</a:t>
            </a:r>
            <a:r>
              <a:rPr lang="en-US" b="1" dirty="0" smtClean="0">
                <a:solidFill>
                  <a:srgbClr val="002060"/>
                </a:solidFill>
                <a:latin typeface="Arial Narrow" pitchFamily="34" charset="0"/>
                <a:ea typeface="Calibri" pitchFamily="34" charset="0"/>
              </a:rPr>
              <a:t> with Bacteria &amp; Viruses</a:t>
            </a:r>
            <a:endParaRPr lang="ar-SA" b="1" dirty="0" smtClean="0">
              <a:solidFill>
                <a:srgbClr val="002060"/>
              </a:solidFill>
              <a:latin typeface="Arial Narrow" pitchFamily="34" charset="0"/>
            </a:endParaRPr>
          </a:p>
        </p:txBody>
      </p:sp>
      <p:graphicFrame>
        <p:nvGraphicFramePr>
          <p:cNvPr id="5" name="Content Placeholder 4"/>
          <p:cNvGraphicFramePr>
            <a:graphicFrameLocks noGrp="1"/>
          </p:cNvGraphicFramePr>
          <p:nvPr>
            <p:ph idx="1"/>
          </p:nvPr>
        </p:nvGraphicFramePr>
        <p:xfrm>
          <a:off x="142875" y="1600200"/>
          <a:ext cx="8924925" cy="5394906"/>
        </p:xfrm>
        <a:graphic>
          <a:graphicData uri="http://schemas.openxmlformats.org/drawingml/2006/table">
            <a:tbl>
              <a:tblPr rtl="1" firstRow="1" bandRow="1">
                <a:tableStyleId>{616DA210-FB5B-4158-B5E0-FEB733F419BA}</a:tableStyleId>
              </a:tblPr>
              <a:tblGrid>
                <a:gridCol w="2243424">
                  <a:extLst>
                    <a:ext uri="{9D8B030D-6E8A-4147-A177-3AD203B41FA5}">
                      <a16:colId xmlns:a16="http://schemas.microsoft.com/office/drawing/2014/main" val="20000"/>
                    </a:ext>
                  </a:extLst>
                </a:gridCol>
                <a:gridCol w="2985291">
                  <a:extLst>
                    <a:ext uri="{9D8B030D-6E8A-4147-A177-3AD203B41FA5}">
                      <a16:colId xmlns:a16="http://schemas.microsoft.com/office/drawing/2014/main" val="20001"/>
                    </a:ext>
                  </a:extLst>
                </a:gridCol>
                <a:gridCol w="1380639">
                  <a:extLst>
                    <a:ext uri="{9D8B030D-6E8A-4147-A177-3AD203B41FA5}">
                      <a16:colId xmlns:a16="http://schemas.microsoft.com/office/drawing/2014/main" val="20002"/>
                    </a:ext>
                  </a:extLst>
                </a:gridCol>
                <a:gridCol w="2315571">
                  <a:extLst>
                    <a:ext uri="{9D8B030D-6E8A-4147-A177-3AD203B41FA5}">
                      <a16:colId xmlns:a16="http://schemas.microsoft.com/office/drawing/2014/main" val="20003"/>
                    </a:ext>
                  </a:extLst>
                </a:gridCol>
              </a:tblGrid>
              <a:tr h="482566">
                <a:tc>
                  <a:txBody>
                    <a:bodyPr/>
                    <a:lstStyle/>
                    <a:p>
                      <a:pPr algn="just" rtl="0">
                        <a:lnSpc>
                          <a:spcPts val="4000"/>
                        </a:lnSpc>
                      </a:pPr>
                      <a:r>
                        <a:rPr lang="en-US" sz="2400" dirty="0" smtClean="0">
                          <a:latin typeface="Arial Narrow" pitchFamily="34" charset="0"/>
                        </a:rPr>
                        <a:t>Viruses</a:t>
                      </a:r>
                      <a:endParaRPr lang="ar-SA" sz="24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400" dirty="0" smtClean="0">
                          <a:latin typeface="Arial Narrow" pitchFamily="34" charset="0"/>
                        </a:rPr>
                        <a:t>Chlamydia &amp; </a:t>
                      </a:r>
                      <a:r>
                        <a:rPr lang="en-US" sz="2400" dirty="0" err="1" smtClean="0">
                          <a:latin typeface="Arial Narrow" pitchFamily="34" charset="0"/>
                        </a:rPr>
                        <a:t>Rickettsia</a:t>
                      </a:r>
                      <a:endParaRPr lang="ar-SA" sz="24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400" dirty="0" smtClean="0">
                          <a:latin typeface="Arial Narrow" pitchFamily="34" charset="0"/>
                        </a:rPr>
                        <a:t>Bacteria</a:t>
                      </a:r>
                      <a:endParaRPr lang="ar-SA" sz="2400" dirty="0">
                        <a:solidFill>
                          <a:schemeClr val="bg1"/>
                        </a:solidFill>
                        <a:latin typeface="Arial Narrow" pitchFamily="34" charset="0"/>
                      </a:endParaRPr>
                    </a:p>
                  </a:txBody>
                  <a:tcPr marL="91444" marR="91444" marT="45717" marB="45717"/>
                </a:tc>
                <a:tc>
                  <a:txBody>
                    <a:bodyPr/>
                    <a:lstStyle/>
                    <a:p>
                      <a:pPr algn="just" rtl="0">
                        <a:lnSpc>
                          <a:spcPts val="4000"/>
                        </a:lnSpc>
                      </a:pPr>
                      <a:endParaRPr lang="ar-SA" sz="200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0"/>
                  </a:ext>
                </a:extLst>
              </a:tr>
              <a:tr h="482566">
                <a:tc>
                  <a:txBody>
                    <a:bodyPr/>
                    <a:lstStyle/>
                    <a:p>
                      <a:pPr algn="just" rtl="0">
                        <a:lnSpc>
                          <a:spcPts val="4000"/>
                        </a:lnSpc>
                      </a:pPr>
                      <a:r>
                        <a:rPr lang="en-US" sz="2000" dirty="0" smtClean="0">
                          <a:latin typeface="Arial Narrow" pitchFamily="34" charset="0"/>
                        </a:rPr>
                        <a:t>15-350</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350</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300-3000</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Size (nm) </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1"/>
                  </a:ext>
                </a:extLst>
              </a:tr>
              <a:tr h="482566">
                <a:tc>
                  <a:txBody>
                    <a:bodyPr/>
                    <a:lstStyle/>
                    <a:p>
                      <a:pPr algn="just" rtl="0">
                        <a:lnSpc>
                          <a:spcPts val="4000"/>
                        </a:lnSpc>
                      </a:pPr>
                      <a:r>
                        <a:rPr lang="en-US" sz="2000" b="1" dirty="0" smtClean="0">
                          <a:solidFill>
                            <a:srgbClr val="0070C0"/>
                          </a:solidFill>
                          <a:latin typeface="Arial Narrow" pitchFamily="34" charset="0"/>
                        </a:rPr>
                        <a:t>Yes</a:t>
                      </a:r>
                      <a:endParaRPr lang="ar-SA" sz="2000" b="1" dirty="0">
                        <a:solidFill>
                          <a:srgbClr val="0070C0"/>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0070C0"/>
                          </a:solidFill>
                          <a:latin typeface="Arial Narrow" pitchFamily="34" charset="0"/>
                        </a:rPr>
                        <a:t>Yes </a:t>
                      </a:r>
                      <a:endParaRPr lang="ar-SA" sz="2000" b="1" dirty="0">
                        <a:solidFill>
                          <a:srgbClr val="0070C0"/>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No </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Obligatory</a:t>
                      </a:r>
                      <a:r>
                        <a:rPr lang="en-US" sz="2000" baseline="0" dirty="0" smtClean="0">
                          <a:latin typeface="Arial Narrow" pitchFamily="34" charset="0"/>
                        </a:rPr>
                        <a:t> intracellular</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2"/>
                  </a:ext>
                </a:extLst>
              </a:tr>
              <a:tr h="457302">
                <a:tc>
                  <a:txBody>
                    <a:bodyPr/>
                    <a:lstStyle/>
                    <a:p>
                      <a:pPr marL="0" marR="0" indent="0" algn="just" defTabSz="914400" rtl="0" eaLnBrk="1" fontAlgn="auto" latinLnBrk="0" hangingPunct="1">
                        <a:lnSpc>
                          <a:spcPts val="4000"/>
                        </a:lnSpc>
                        <a:spcBef>
                          <a:spcPts val="0"/>
                        </a:spcBef>
                        <a:spcAft>
                          <a:spcPts val="0"/>
                        </a:spcAft>
                        <a:buClrTx/>
                        <a:buSzTx/>
                        <a:buFontTx/>
                        <a:buNone/>
                        <a:tabLst/>
                        <a:defRPr/>
                      </a:pPr>
                      <a:r>
                        <a:rPr lang="en-US" sz="2000" dirty="0" smtClean="0">
                          <a:latin typeface="Arial Narrow" pitchFamily="34" charset="0"/>
                        </a:rPr>
                        <a:t>DNA </a:t>
                      </a:r>
                      <a:r>
                        <a:rPr lang="en-US" sz="2000" u="sng" dirty="0" smtClean="0">
                          <a:latin typeface="Arial Narrow" pitchFamily="34" charset="0"/>
                        </a:rPr>
                        <a:t>OR</a:t>
                      </a:r>
                      <a:r>
                        <a:rPr lang="en-US" sz="2000" dirty="0" smtClean="0">
                          <a:latin typeface="Arial Narrow" pitchFamily="34" charset="0"/>
                        </a:rPr>
                        <a:t> RNA</a:t>
                      </a:r>
                      <a:endParaRPr lang="ar-SA" sz="2000" dirty="0" smtClean="0">
                        <a:solidFill>
                          <a:schemeClr val="bg1"/>
                        </a:solidFill>
                        <a:latin typeface="Arial Narrow" pitchFamily="34" charset="0"/>
                      </a:endParaRPr>
                    </a:p>
                  </a:txBody>
                  <a:tcPr marL="91444" marR="91444" marT="45717" marB="45717"/>
                </a:tc>
                <a:tc>
                  <a:txBody>
                    <a:bodyPr/>
                    <a:lstStyle/>
                    <a:p>
                      <a:pPr marL="0" marR="0" indent="0" algn="just" defTabSz="914400" rtl="0" eaLnBrk="1" fontAlgn="auto" latinLnBrk="0" hangingPunct="1">
                        <a:lnSpc>
                          <a:spcPts val="4000"/>
                        </a:lnSpc>
                        <a:spcBef>
                          <a:spcPts val="0"/>
                        </a:spcBef>
                        <a:spcAft>
                          <a:spcPts val="0"/>
                        </a:spcAft>
                        <a:buClrTx/>
                        <a:buSzTx/>
                        <a:buFontTx/>
                        <a:buNone/>
                        <a:tabLst/>
                        <a:defRPr/>
                      </a:pPr>
                      <a:r>
                        <a:rPr lang="en-US" sz="1800" b="1" dirty="0" smtClean="0">
                          <a:solidFill>
                            <a:srgbClr val="7030A0"/>
                          </a:solidFill>
                        </a:rPr>
                        <a:t>DNA &amp; RNA</a:t>
                      </a:r>
                      <a:endParaRPr lang="ar-SA" sz="1800" b="1" dirty="0" smtClean="0">
                        <a:solidFill>
                          <a:srgbClr val="7030A0"/>
                        </a:solidFill>
                      </a:endParaRPr>
                    </a:p>
                  </a:txBody>
                  <a:tcPr marL="91444" marR="91444" marT="45717" marB="45717"/>
                </a:tc>
                <a:tc>
                  <a:txBody>
                    <a:bodyPr/>
                    <a:lstStyle/>
                    <a:p>
                      <a:pPr algn="just" rtl="0">
                        <a:lnSpc>
                          <a:spcPts val="4000"/>
                        </a:lnSpc>
                      </a:pPr>
                      <a:r>
                        <a:rPr lang="en-US" sz="1800" b="1" dirty="0" smtClean="0">
                          <a:solidFill>
                            <a:srgbClr val="7030A0"/>
                          </a:solidFill>
                        </a:rPr>
                        <a:t>DNA &amp; RNA</a:t>
                      </a:r>
                      <a:endParaRPr lang="ar-SA" sz="1800" b="1" dirty="0">
                        <a:solidFill>
                          <a:srgbClr val="7030A0"/>
                        </a:solidFill>
                      </a:endParaRPr>
                    </a:p>
                  </a:txBody>
                  <a:tcPr marL="91444" marR="91444" marT="45717" marB="45717"/>
                </a:tc>
                <a:tc>
                  <a:txBody>
                    <a:bodyPr/>
                    <a:lstStyle/>
                    <a:p>
                      <a:pPr algn="just" rtl="0">
                        <a:lnSpc>
                          <a:spcPts val="4000"/>
                        </a:lnSpc>
                      </a:pPr>
                      <a:r>
                        <a:rPr lang="en-US" sz="2000" dirty="0" smtClean="0">
                          <a:latin typeface="Arial Narrow" pitchFamily="34" charset="0"/>
                        </a:rPr>
                        <a:t>Nucleic acids</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3"/>
                  </a:ext>
                </a:extLst>
              </a:tr>
              <a:tr h="482566">
                <a:tc>
                  <a:txBody>
                    <a:bodyPr/>
                    <a:lstStyle/>
                    <a:p>
                      <a:pPr algn="just" rtl="0">
                        <a:lnSpc>
                          <a:spcPts val="4000"/>
                        </a:lnSpc>
                      </a:pPr>
                      <a:r>
                        <a:rPr lang="en-US" sz="2000" dirty="0" smtClean="0">
                          <a:latin typeface="Arial Narrow" pitchFamily="34" charset="0"/>
                        </a:rPr>
                        <a:t>Synthesis &amp; assembly</a:t>
                      </a:r>
                      <a:endParaRPr lang="ar-SA" sz="2000" dirty="0">
                        <a:solidFill>
                          <a:schemeClr val="bg1"/>
                        </a:solidFill>
                        <a:latin typeface="Arial Narrow" pitchFamily="34" charset="0"/>
                      </a:endParaRPr>
                    </a:p>
                  </a:txBody>
                  <a:tcPr marL="91444" marR="91444" marT="45717" marB="45717"/>
                </a:tc>
                <a:tc>
                  <a:txBody>
                    <a:bodyPr/>
                    <a:lstStyle/>
                    <a:p>
                      <a:pPr marL="0" marR="0" indent="0" algn="just" defTabSz="914400" rtl="0" eaLnBrk="1" fontAlgn="auto" latinLnBrk="0" hangingPunct="1">
                        <a:lnSpc>
                          <a:spcPts val="4000"/>
                        </a:lnSpc>
                        <a:spcBef>
                          <a:spcPts val="0"/>
                        </a:spcBef>
                        <a:spcAft>
                          <a:spcPts val="0"/>
                        </a:spcAft>
                        <a:buClrTx/>
                        <a:buSzTx/>
                        <a:buFontTx/>
                        <a:buNone/>
                        <a:tabLst/>
                        <a:defRPr/>
                      </a:pPr>
                      <a:r>
                        <a:rPr lang="en-US" sz="2000" b="1" dirty="0" smtClean="0">
                          <a:solidFill>
                            <a:srgbClr val="7030A0"/>
                          </a:solidFill>
                          <a:latin typeface="Arial Narrow" pitchFamily="34" charset="0"/>
                        </a:rPr>
                        <a:t>Complex cycle with fission</a:t>
                      </a:r>
                      <a:endParaRPr lang="ar-SA" sz="2000" b="1" dirty="0" smtClean="0">
                        <a:solidFill>
                          <a:srgbClr val="7030A0"/>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7030A0"/>
                          </a:solidFill>
                          <a:latin typeface="Arial Narrow" pitchFamily="34" charset="0"/>
                        </a:rPr>
                        <a:t>Fission</a:t>
                      </a:r>
                      <a:endParaRPr lang="ar-SA" sz="2000" b="1" dirty="0">
                        <a:solidFill>
                          <a:srgbClr val="7030A0"/>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Reproduction</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4"/>
                  </a:ext>
                </a:extLst>
              </a:tr>
              <a:tr h="482566">
                <a:tc>
                  <a:txBody>
                    <a:bodyPr/>
                    <a:lstStyle/>
                    <a:p>
                      <a:pPr algn="just" rtl="0">
                        <a:lnSpc>
                          <a:spcPts val="4000"/>
                        </a:lnSpc>
                      </a:pPr>
                      <a:r>
                        <a:rPr lang="en-US" sz="2000" dirty="0" smtClean="0">
                          <a:latin typeface="Arial Narrow" pitchFamily="34" charset="0"/>
                        </a:rPr>
                        <a:t>No</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7030A0"/>
                          </a:solidFill>
                          <a:latin typeface="Arial Narrow" pitchFamily="34" charset="0"/>
                        </a:rPr>
                        <a:t>Yes </a:t>
                      </a:r>
                      <a:endParaRPr lang="ar-SA" sz="2000" b="1" dirty="0">
                        <a:solidFill>
                          <a:srgbClr val="7030A0"/>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7030A0"/>
                          </a:solidFill>
                          <a:latin typeface="Arial Narrow" pitchFamily="34" charset="0"/>
                        </a:rPr>
                        <a:t>Yes </a:t>
                      </a:r>
                      <a:endParaRPr lang="ar-SA" sz="2000" b="1" dirty="0">
                        <a:solidFill>
                          <a:srgbClr val="7030A0"/>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Antibacterial sensitivity</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5"/>
                  </a:ext>
                </a:extLst>
              </a:tr>
              <a:tr h="482566">
                <a:tc>
                  <a:txBody>
                    <a:bodyPr/>
                    <a:lstStyle/>
                    <a:p>
                      <a:pPr algn="just" rtl="0">
                        <a:lnSpc>
                          <a:spcPts val="4000"/>
                        </a:lnSpc>
                      </a:pPr>
                      <a:r>
                        <a:rPr lang="en-US" sz="2000" dirty="0" smtClean="0">
                          <a:latin typeface="Arial Narrow" pitchFamily="34" charset="0"/>
                        </a:rPr>
                        <a:t>No</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7030A0"/>
                          </a:solidFill>
                          <a:latin typeface="Arial Narrow" pitchFamily="34" charset="0"/>
                        </a:rPr>
                        <a:t>Yes </a:t>
                      </a:r>
                      <a:endParaRPr lang="ar-SA" sz="2000" b="1" dirty="0">
                        <a:solidFill>
                          <a:srgbClr val="7030A0"/>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7030A0"/>
                          </a:solidFill>
                          <a:latin typeface="Arial Narrow" pitchFamily="34" charset="0"/>
                        </a:rPr>
                        <a:t>Yes </a:t>
                      </a:r>
                      <a:endParaRPr lang="ar-SA" sz="2000" b="1" dirty="0">
                        <a:solidFill>
                          <a:srgbClr val="7030A0"/>
                        </a:solidFill>
                        <a:latin typeface="Arial Narrow" pitchFamily="34" charset="0"/>
                      </a:endParaRPr>
                    </a:p>
                  </a:txBody>
                  <a:tcPr marL="91444" marR="91444" marT="45717" marB="45717"/>
                </a:tc>
                <a:tc>
                  <a:txBody>
                    <a:bodyPr/>
                    <a:lstStyle/>
                    <a:p>
                      <a:pPr algn="just" rtl="0">
                        <a:lnSpc>
                          <a:spcPts val="4000"/>
                        </a:lnSpc>
                      </a:pPr>
                      <a:r>
                        <a:rPr lang="en-US" sz="2000" dirty="0" err="1" smtClean="0">
                          <a:latin typeface="Arial Narrow" pitchFamily="34" charset="0"/>
                        </a:rPr>
                        <a:t>Ribosomes</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6"/>
                  </a:ext>
                </a:extLst>
              </a:tr>
              <a:tr h="482566">
                <a:tc>
                  <a:txBody>
                    <a:bodyPr/>
                    <a:lstStyle/>
                    <a:p>
                      <a:pPr algn="just" rtl="0">
                        <a:lnSpc>
                          <a:spcPts val="4000"/>
                        </a:lnSpc>
                      </a:pPr>
                      <a:r>
                        <a:rPr lang="en-US" sz="2000" dirty="0" smtClean="0">
                          <a:latin typeface="Arial Narrow" pitchFamily="34" charset="0"/>
                        </a:rPr>
                        <a:t>No</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7030A0"/>
                          </a:solidFill>
                          <a:latin typeface="Arial Narrow" pitchFamily="34" charset="0"/>
                        </a:rPr>
                        <a:t>Yes </a:t>
                      </a:r>
                      <a:endParaRPr lang="ar-SA" sz="2000" b="1" dirty="0">
                        <a:solidFill>
                          <a:srgbClr val="7030A0"/>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7030A0"/>
                          </a:solidFill>
                          <a:latin typeface="Arial Narrow" pitchFamily="34" charset="0"/>
                        </a:rPr>
                        <a:t>Yes </a:t>
                      </a:r>
                      <a:endParaRPr lang="ar-SA" sz="2000" b="1" dirty="0">
                        <a:solidFill>
                          <a:srgbClr val="7030A0"/>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Metabolic</a:t>
                      </a:r>
                      <a:r>
                        <a:rPr lang="en-US" sz="2000" baseline="0" dirty="0" smtClean="0">
                          <a:latin typeface="Arial Narrow" pitchFamily="34" charset="0"/>
                        </a:rPr>
                        <a:t> enzymes</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7"/>
                  </a:ext>
                </a:extLst>
              </a:tr>
              <a:tr h="482566">
                <a:tc>
                  <a:txBody>
                    <a:bodyPr/>
                    <a:lstStyle/>
                    <a:p>
                      <a:pPr algn="just" rtl="0">
                        <a:lnSpc>
                          <a:spcPts val="4000"/>
                        </a:lnSpc>
                      </a:pPr>
                      <a:r>
                        <a:rPr lang="en-US" sz="2000" b="1" dirty="0" smtClean="0">
                          <a:solidFill>
                            <a:srgbClr val="0070C0"/>
                          </a:solidFill>
                          <a:latin typeface="Arial Narrow" pitchFamily="34" charset="0"/>
                        </a:rPr>
                        <a:t>No</a:t>
                      </a:r>
                      <a:endParaRPr lang="ar-SA" sz="2000" b="1" dirty="0">
                        <a:solidFill>
                          <a:srgbClr val="0070C0"/>
                        </a:solidFill>
                        <a:latin typeface="Arial Narrow" pitchFamily="34" charset="0"/>
                      </a:endParaRPr>
                    </a:p>
                  </a:txBody>
                  <a:tcPr marL="91444" marR="91444" marT="45717" marB="45717"/>
                </a:tc>
                <a:tc>
                  <a:txBody>
                    <a:bodyPr/>
                    <a:lstStyle/>
                    <a:p>
                      <a:pPr algn="just" rtl="0">
                        <a:lnSpc>
                          <a:spcPts val="4000"/>
                        </a:lnSpc>
                      </a:pPr>
                      <a:r>
                        <a:rPr lang="en-US" sz="2000" b="1" dirty="0" smtClean="0">
                          <a:solidFill>
                            <a:srgbClr val="0070C0"/>
                          </a:solidFill>
                          <a:latin typeface="Arial Narrow" pitchFamily="34" charset="0"/>
                        </a:rPr>
                        <a:t>No</a:t>
                      </a:r>
                      <a:endParaRPr lang="ar-SA" sz="2000" b="1" dirty="0">
                        <a:solidFill>
                          <a:srgbClr val="0070C0"/>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Yes </a:t>
                      </a:r>
                      <a:endParaRPr lang="ar-SA" sz="2000" dirty="0">
                        <a:solidFill>
                          <a:schemeClr val="bg1"/>
                        </a:solidFill>
                        <a:latin typeface="Arial Narrow" pitchFamily="34" charset="0"/>
                      </a:endParaRPr>
                    </a:p>
                  </a:txBody>
                  <a:tcPr marL="91444" marR="91444" marT="45717" marB="45717"/>
                </a:tc>
                <a:tc>
                  <a:txBody>
                    <a:bodyPr/>
                    <a:lstStyle/>
                    <a:p>
                      <a:pPr algn="just" rtl="0">
                        <a:lnSpc>
                          <a:spcPts val="4000"/>
                        </a:lnSpc>
                      </a:pPr>
                      <a:r>
                        <a:rPr lang="en-US" sz="2000" dirty="0" smtClean="0">
                          <a:latin typeface="Arial Narrow" pitchFamily="34" charset="0"/>
                        </a:rPr>
                        <a:t>Energy production</a:t>
                      </a:r>
                      <a:endParaRPr lang="ar-SA" sz="2000" dirty="0">
                        <a:solidFill>
                          <a:schemeClr val="bg1"/>
                        </a:solidFill>
                        <a:latin typeface="Arial Narrow" pitchFamily="34" charset="0"/>
                      </a:endParaRPr>
                    </a:p>
                  </a:txBody>
                  <a:tcPr marL="91444" marR="91444" marT="45717" marB="45717"/>
                </a:tc>
                <a:extLst>
                  <a:ext uri="{0D108BD9-81ED-4DB2-BD59-A6C34878D82A}">
                    <a16:rowId xmlns:a16="http://schemas.microsoft.com/office/drawing/2014/main" val="10008"/>
                  </a:ext>
                </a:extLst>
              </a:tr>
            </a:tbl>
          </a:graphicData>
        </a:graphic>
      </p:graphicFrame>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5</a:t>
            </a:fld>
            <a:endParaRPr lang="ar-SA" altLang="en-US"/>
          </a:p>
        </p:txBody>
      </p:sp>
    </p:spTree>
    <p:extLst>
      <p:ext uri="{BB962C8B-B14F-4D97-AF65-F5344CB8AC3E}">
        <p14:creationId xmlns:p14="http://schemas.microsoft.com/office/powerpoint/2010/main" val="3582341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p:txBody>
          <a:bodyPr/>
          <a:lstStyle/>
          <a:p>
            <a:r>
              <a:rPr lang="en-US" sz="6000" b="1" dirty="0" err="1" smtClean="0">
                <a:solidFill>
                  <a:srgbClr val="002060"/>
                </a:solidFill>
                <a:latin typeface="Arial Narrow" pitchFamily="34" charset="0"/>
              </a:rPr>
              <a:t>Rickettsiae</a:t>
            </a:r>
            <a:endParaRPr lang="en-US" altLang="zh-CN" sz="6000" b="1" dirty="0" smtClean="0">
              <a:solidFill>
                <a:srgbClr val="FF0000"/>
              </a:solidFill>
              <a:latin typeface="Arial Narrow" pitchFamily="34" charset="0"/>
              <a:ea typeface="SimSun" pitchFamily="2" charset="-122"/>
            </a:endParaRPr>
          </a:p>
        </p:txBody>
      </p:sp>
      <p:sp>
        <p:nvSpPr>
          <p:cNvPr id="119811" name="Rectangle 3"/>
          <p:cNvSpPr>
            <a:spLocks noGrp="1" noChangeArrowheads="1"/>
          </p:cNvSpPr>
          <p:nvPr>
            <p:ph idx="1"/>
          </p:nvPr>
        </p:nvSpPr>
        <p:spPr>
          <a:xfrm>
            <a:off x="228600" y="1447800"/>
            <a:ext cx="8610600" cy="5029200"/>
          </a:xfrm>
        </p:spPr>
        <p:txBody>
          <a:bodyPr>
            <a:noAutofit/>
          </a:bodyPr>
          <a:lstStyle/>
          <a:p>
            <a:pPr marL="365760" indent="-283464" algn="just" fontAlgn="auto">
              <a:lnSpc>
                <a:spcPts val="3200"/>
              </a:lnSpc>
              <a:spcAft>
                <a:spcPts val="0"/>
              </a:spcAft>
              <a:buFont typeface="Wingdings 2"/>
              <a:buChar char=""/>
              <a:defRPr/>
            </a:pPr>
            <a:r>
              <a:rPr lang="en-US" altLang="zh-CN" sz="3600" b="1" dirty="0" smtClean="0">
                <a:solidFill>
                  <a:srgbClr val="FF0000"/>
                </a:solidFill>
                <a:latin typeface="Arial Narrow" pitchFamily="34" charset="0"/>
                <a:ea typeface="SimSun" pitchFamily="2" charset="-122"/>
              </a:rPr>
              <a:t>Taxonomy of </a:t>
            </a:r>
            <a:r>
              <a:rPr lang="en-US" altLang="zh-CN" sz="3600" b="1" dirty="0" err="1" smtClean="0">
                <a:solidFill>
                  <a:srgbClr val="FF0000"/>
                </a:solidFill>
                <a:latin typeface="Arial Narrow" pitchFamily="34" charset="0"/>
                <a:ea typeface="SimSun" pitchFamily="2" charset="-122"/>
              </a:rPr>
              <a:t>Rickettsia</a:t>
            </a:r>
            <a:endParaRPr lang="en-US" altLang="zh-CN" sz="3600" b="1" dirty="0" smtClean="0">
              <a:solidFill>
                <a:srgbClr val="0070C0"/>
              </a:solidFill>
              <a:latin typeface="Arial Narrow" pitchFamily="34" charset="0"/>
            </a:endParaRPr>
          </a:p>
          <a:p>
            <a:pPr marL="365760" indent="-283464" algn="just" fontAlgn="auto">
              <a:lnSpc>
                <a:spcPts val="3200"/>
              </a:lnSpc>
              <a:spcAft>
                <a:spcPts val="0"/>
              </a:spcAft>
              <a:buFont typeface="Wingdings 2"/>
              <a:buChar char=""/>
              <a:defRPr/>
            </a:pPr>
            <a:r>
              <a:rPr lang="en-US" altLang="zh-CN" b="1" dirty="0" smtClean="0">
                <a:solidFill>
                  <a:srgbClr val="0070C0"/>
                </a:solidFill>
                <a:latin typeface="Arial Narrow" pitchFamily="34" charset="0"/>
              </a:rPr>
              <a:t>Family: </a:t>
            </a:r>
            <a:r>
              <a:rPr lang="en-US" altLang="zh-CN" b="1" dirty="0" err="1" smtClean="0">
                <a:solidFill>
                  <a:srgbClr val="002060"/>
                </a:solidFill>
                <a:latin typeface="Arial Narrow" pitchFamily="34" charset="0"/>
              </a:rPr>
              <a:t>Ricketsiaceae</a:t>
            </a:r>
            <a:endParaRPr lang="en-US" altLang="zh-CN" b="1" dirty="0" smtClean="0">
              <a:solidFill>
                <a:srgbClr val="002060"/>
              </a:solidFill>
              <a:latin typeface="Arial Narrow" pitchFamily="34" charset="0"/>
            </a:endParaRPr>
          </a:p>
          <a:p>
            <a:pPr marL="365760" indent="-283464" algn="just" fontAlgn="auto">
              <a:lnSpc>
                <a:spcPts val="3200"/>
              </a:lnSpc>
              <a:spcAft>
                <a:spcPts val="0"/>
              </a:spcAft>
              <a:buFont typeface="Wingdings 2"/>
              <a:buChar char=""/>
              <a:defRPr/>
            </a:pPr>
            <a:r>
              <a:rPr lang="en-US" altLang="zh-CN" b="1" dirty="0" smtClean="0">
                <a:solidFill>
                  <a:srgbClr val="0070C0"/>
                </a:solidFill>
                <a:latin typeface="Arial Narrow" pitchFamily="34" charset="0"/>
              </a:rPr>
              <a:t>Genus: </a:t>
            </a:r>
            <a:r>
              <a:rPr lang="en-US" altLang="zh-CN" i="1" dirty="0" err="1" smtClean="0">
                <a:solidFill>
                  <a:srgbClr val="7030A0"/>
                </a:solidFill>
                <a:latin typeface="Arial Narrow" pitchFamily="34" charset="0"/>
              </a:rPr>
              <a:t>Rickettsia</a:t>
            </a:r>
            <a:r>
              <a:rPr lang="en-US" altLang="zh-CN" i="1" dirty="0">
                <a:latin typeface="Arial Narrow" pitchFamily="34" charset="0"/>
              </a:rPr>
              <a:t>, </a:t>
            </a:r>
            <a:r>
              <a:rPr lang="en-US" altLang="zh-CN" i="1" dirty="0" err="1" smtClean="0">
                <a:solidFill>
                  <a:srgbClr val="7030A0"/>
                </a:solidFill>
                <a:latin typeface="Arial Narrow" pitchFamily="34" charset="0"/>
              </a:rPr>
              <a:t>Coxiella</a:t>
            </a:r>
            <a:r>
              <a:rPr lang="en-US" altLang="zh-CN" i="1" dirty="0" smtClean="0">
                <a:latin typeface="Arial Narrow" pitchFamily="34" charset="0"/>
              </a:rPr>
              <a:t>, </a:t>
            </a:r>
            <a:r>
              <a:rPr lang="en-US" altLang="zh-CN" i="1" dirty="0" err="1">
                <a:solidFill>
                  <a:srgbClr val="7030A0"/>
                </a:solidFill>
                <a:latin typeface="Arial Narrow" pitchFamily="34" charset="0"/>
              </a:rPr>
              <a:t>Bartonella</a:t>
            </a:r>
            <a:endParaRPr lang="en-US" altLang="zh-CN" i="1" dirty="0">
              <a:solidFill>
                <a:srgbClr val="7030A0"/>
              </a:solidFill>
              <a:latin typeface="Arial Narrow" pitchFamily="34" charset="0"/>
            </a:endParaRPr>
          </a:p>
          <a:p>
            <a:pPr marL="365760" indent="-283464" algn="just" fontAlgn="auto">
              <a:lnSpc>
                <a:spcPts val="3200"/>
              </a:lnSpc>
              <a:spcAft>
                <a:spcPts val="0"/>
              </a:spcAft>
              <a:buFont typeface="Wingdings 2"/>
              <a:buChar char=""/>
              <a:defRPr/>
            </a:pPr>
            <a:r>
              <a:rPr lang="en-US" altLang="zh-CN" b="1" dirty="0" smtClean="0">
                <a:solidFill>
                  <a:srgbClr val="0070C0"/>
                </a:solidFill>
                <a:latin typeface="Arial Narrow" pitchFamily="34" charset="0"/>
              </a:rPr>
              <a:t>Species</a:t>
            </a:r>
          </a:p>
          <a:p>
            <a:pPr marL="596646" indent="-514350" algn="just" fontAlgn="auto">
              <a:lnSpc>
                <a:spcPts val="3200"/>
              </a:lnSpc>
              <a:spcAft>
                <a:spcPts val="0"/>
              </a:spcAft>
              <a:buFont typeface="+mj-lt"/>
              <a:buAutoNum type="arabicPeriod"/>
              <a:defRPr/>
            </a:pPr>
            <a:r>
              <a:rPr lang="en-US" altLang="zh-CN" i="1" dirty="0" smtClean="0">
                <a:latin typeface="Arial Narrow" pitchFamily="34" charset="0"/>
              </a:rPr>
              <a:t>Rickettsia </a:t>
            </a:r>
            <a:r>
              <a:rPr lang="en-US" altLang="zh-CN" i="1" dirty="0" err="1">
                <a:latin typeface="Arial Narrow" pitchFamily="34" charset="0"/>
              </a:rPr>
              <a:t>prowazekii</a:t>
            </a:r>
            <a:r>
              <a:rPr lang="en-US" altLang="zh-CN" dirty="0">
                <a:latin typeface="Arial Narrow" pitchFamily="34" charset="0"/>
              </a:rPr>
              <a:t> (epidemic </a:t>
            </a:r>
            <a:r>
              <a:rPr lang="en-US" altLang="zh-CN" dirty="0" smtClean="0">
                <a:latin typeface="Arial Narrow" pitchFamily="34" charset="0"/>
              </a:rPr>
              <a:t>typhus)</a:t>
            </a:r>
          </a:p>
          <a:p>
            <a:pPr marL="596646" indent="-514350" algn="just" fontAlgn="auto">
              <a:lnSpc>
                <a:spcPts val="3200"/>
              </a:lnSpc>
              <a:spcAft>
                <a:spcPts val="0"/>
              </a:spcAft>
              <a:buFont typeface="+mj-lt"/>
              <a:buAutoNum type="arabicPeriod"/>
              <a:defRPr/>
            </a:pPr>
            <a:r>
              <a:rPr lang="en-US" altLang="zh-CN" i="1" dirty="0" smtClean="0">
                <a:latin typeface="Arial Narrow" pitchFamily="34" charset="0"/>
              </a:rPr>
              <a:t>Rickettsia </a:t>
            </a:r>
            <a:r>
              <a:rPr lang="en-US" altLang="zh-CN" i="1" dirty="0" err="1">
                <a:latin typeface="Arial Narrow" pitchFamily="34" charset="0"/>
              </a:rPr>
              <a:t>typhi</a:t>
            </a:r>
            <a:r>
              <a:rPr lang="en-US" altLang="zh-CN" dirty="0">
                <a:latin typeface="Arial Narrow" pitchFamily="34" charset="0"/>
              </a:rPr>
              <a:t> (endemic typhus</a:t>
            </a:r>
            <a:r>
              <a:rPr lang="en-US" altLang="zh-CN" dirty="0" smtClean="0">
                <a:latin typeface="Arial Narrow" pitchFamily="34" charset="0"/>
              </a:rPr>
              <a:t>)</a:t>
            </a:r>
          </a:p>
          <a:p>
            <a:pPr marL="596646" indent="-514350" algn="just" fontAlgn="auto">
              <a:lnSpc>
                <a:spcPts val="3200"/>
              </a:lnSpc>
              <a:spcAft>
                <a:spcPts val="0"/>
              </a:spcAft>
              <a:buFont typeface="+mj-lt"/>
              <a:buAutoNum type="arabicPeriod"/>
              <a:defRPr/>
            </a:pPr>
            <a:r>
              <a:rPr lang="en-US" altLang="zh-CN" i="1" dirty="0" smtClean="0">
                <a:latin typeface="Arial Narrow" pitchFamily="34" charset="0"/>
              </a:rPr>
              <a:t>Rickettsia </a:t>
            </a:r>
            <a:r>
              <a:rPr lang="en-US" altLang="zh-CN" i="1" dirty="0" err="1">
                <a:latin typeface="Arial Narrow" pitchFamily="34" charset="0"/>
              </a:rPr>
              <a:t>rickettsii</a:t>
            </a:r>
            <a:r>
              <a:rPr lang="en-US" altLang="zh-CN" dirty="0">
                <a:latin typeface="Arial Narrow" pitchFamily="34" charset="0"/>
              </a:rPr>
              <a:t> (spotted fever</a:t>
            </a:r>
            <a:r>
              <a:rPr lang="en-US" altLang="zh-CN" dirty="0" smtClean="0">
                <a:latin typeface="Arial Narrow" pitchFamily="34" charset="0"/>
              </a:rPr>
              <a:t>)</a:t>
            </a:r>
          </a:p>
          <a:p>
            <a:pPr marL="596646" indent="-514350" algn="just" fontAlgn="auto">
              <a:lnSpc>
                <a:spcPts val="3200"/>
              </a:lnSpc>
              <a:spcAft>
                <a:spcPts val="0"/>
              </a:spcAft>
              <a:buFont typeface="+mj-lt"/>
              <a:buAutoNum type="arabicPeriod"/>
              <a:defRPr/>
            </a:pPr>
            <a:r>
              <a:rPr lang="en-US" altLang="zh-CN" i="1" dirty="0" err="1" smtClean="0">
                <a:latin typeface="Arial Narrow" pitchFamily="34" charset="0"/>
              </a:rPr>
              <a:t>Bartonella</a:t>
            </a:r>
            <a:r>
              <a:rPr lang="en-US" altLang="zh-CN" i="1" dirty="0" smtClean="0">
                <a:latin typeface="Arial Narrow" pitchFamily="34" charset="0"/>
              </a:rPr>
              <a:t> </a:t>
            </a:r>
            <a:r>
              <a:rPr lang="en-US" altLang="zh-CN" i="1" dirty="0" err="1">
                <a:latin typeface="Arial Narrow" pitchFamily="34" charset="0"/>
              </a:rPr>
              <a:t>quintana</a:t>
            </a:r>
            <a:r>
              <a:rPr lang="en-US" altLang="zh-CN" dirty="0">
                <a:latin typeface="Arial Narrow" pitchFamily="34" charset="0"/>
              </a:rPr>
              <a:t> (trench fever</a:t>
            </a:r>
            <a:r>
              <a:rPr lang="en-US" altLang="zh-CN" dirty="0" smtClean="0">
                <a:latin typeface="Arial Narrow" pitchFamily="34" charset="0"/>
              </a:rPr>
              <a:t>)</a:t>
            </a:r>
          </a:p>
          <a:p>
            <a:pPr marL="596646" indent="-514350" algn="just" fontAlgn="auto">
              <a:lnSpc>
                <a:spcPts val="3200"/>
              </a:lnSpc>
              <a:spcAft>
                <a:spcPts val="0"/>
              </a:spcAft>
              <a:buFont typeface="+mj-lt"/>
              <a:buAutoNum type="arabicPeriod"/>
              <a:defRPr/>
            </a:pPr>
            <a:r>
              <a:rPr lang="en-US" altLang="zh-CN" i="1" dirty="0" err="1">
                <a:latin typeface="Arial Narrow" pitchFamily="34" charset="0"/>
              </a:rPr>
              <a:t>Bartonella</a:t>
            </a:r>
            <a:r>
              <a:rPr lang="en-US" altLang="zh-CN" i="1" dirty="0">
                <a:latin typeface="Arial Narrow" pitchFamily="34" charset="0"/>
              </a:rPr>
              <a:t> </a:t>
            </a:r>
            <a:r>
              <a:rPr lang="en-US" altLang="zh-CN" i="1" dirty="0" err="1" smtClean="0">
                <a:latin typeface="Arial Narrow" pitchFamily="34" charset="0"/>
              </a:rPr>
              <a:t>henselae</a:t>
            </a:r>
            <a:r>
              <a:rPr lang="en-US" altLang="zh-CN" i="1" dirty="0" smtClean="0">
                <a:latin typeface="Arial Narrow" pitchFamily="34" charset="0"/>
              </a:rPr>
              <a:t> </a:t>
            </a:r>
            <a:r>
              <a:rPr lang="en-US" altLang="zh-CN" dirty="0" smtClean="0">
                <a:latin typeface="Arial Narrow" pitchFamily="34" charset="0"/>
              </a:rPr>
              <a:t>(cat scratch fever)</a:t>
            </a:r>
          </a:p>
          <a:p>
            <a:pPr marL="596646" indent="-514350" algn="just" fontAlgn="auto">
              <a:lnSpc>
                <a:spcPts val="3200"/>
              </a:lnSpc>
              <a:spcAft>
                <a:spcPts val="0"/>
              </a:spcAft>
              <a:buFont typeface="+mj-lt"/>
              <a:buAutoNum type="arabicPeriod"/>
              <a:defRPr/>
            </a:pPr>
            <a:r>
              <a:rPr lang="en-US" altLang="zh-CN" i="1" dirty="0" err="1" smtClean="0">
                <a:latin typeface="Arial Narrow" pitchFamily="34" charset="0"/>
              </a:rPr>
              <a:t>Coxiella</a:t>
            </a:r>
            <a:r>
              <a:rPr lang="en-US" altLang="zh-CN" i="1" dirty="0" smtClean="0">
                <a:latin typeface="Arial Narrow" pitchFamily="34" charset="0"/>
              </a:rPr>
              <a:t> </a:t>
            </a:r>
            <a:r>
              <a:rPr lang="en-US" altLang="zh-CN" i="1" dirty="0" err="1">
                <a:latin typeface="Arial Narrow" pitchFamily="34" charset="0"/>
              </a:rPr>
              <a:t>burnetii</a:t>
            </a:r>
            <a:r>
              <a:rPr lang="en-US" altLang="zh-CN" dirty="0">
                <a:latin typeface="Arial Narrow" pitchFamily="34" charset="0"/>
              </a:rPr>
              <a:t> (Q fever) </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6</a:t>
            </a:fld>
            <a:endParaRPr lang="ar-SA" altLang="en-US"/>
          </a:p>
        </p:txBody>
      </p:sp>
    </p:spTree>
    <p:extLst>
      <p:ext uri="{BB962C8B-B14F-4D97-AF65-F5344CB8AC3E}">
        <p14:creationId xmlns:p14="http://schemas.microsoft.com/office/powerpoint/2010/main" val="33647306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4"/>
          <p:cNvSpPr>
            <a:spLocks noGrp="1" noChangeArrowheads="1"/>
          </p:cNvSpPr>
          <p:nvPr>
            <p:ph type="title"/>
          </p:nvPr>
        </p:nvSpPr>
        <p:spPr/>
        <p:txBody>
          <a:bodyPr/>
          <a:lstStyle/>
          <a:p>
            <a:r>
              <a:rPr lang="en-US" sz="6000" b="1" dirty="0" err="1" smtClean="0">
                <a:solidFill>
                  <a:srgbClr val="002060"/>
                </a:solidFill>
                <a:latin typeface="Arial Narrow" pitchFamily="34" charset="0"/>
              </a:rPr>
              <a:t>Rickettsiae</a:t>
            </a:r>
            <a:endParaRPr lang="en-US" sz="6000" b="1" dirty="0" smtClean="0">
              <a:solidFill>
                <a:srgbClr val="002060"/>
              </a:solidFill>
              <a:latin typeface="Arial Narrow" pitchFamily="34" charset="0"/>
            </a:endParaRPr>
          </a:p>
        </p:txBody>
      </p:sp>
      <p:sp>
        <p:nvSpPr>
          <p:cNvPr id="418819" name="Rectangle 5"/>
          <p:cNvSpPr>
            <a:spLocks noGrp="1" noChangeArrowheads="1"/>
          </p:cNvSpPr>
          <p:nvPr>
            <p:ph idx="1"/>
          </p:nvPr>
        </p:nvSpPr>
        <p:spPr>
          <a:xfrm>
            <a:off x="228600" y="1447800"/>
            <a:ext cx="8686800" cy="5334000"/>
          </a:xfrm>
        </p:spPr>
        <p:txBody>
          <a:bodyPr/>
          <a:lstStyle/>
          <a:p>
            <a:pPr algn="just">
              <a:lnSpc>
                <a:spcPts val="3300"/>
              </a:lnSpc>
              <a:buFont typeface="Wingdings" pitchFamily="2" charset="2"/>
              <a:buChar char="q"/>
            </a:pPr>
            <a:r>
              <a:rPr lang="en-US" dirty="0" smtClean="0">
                <a:latin typeface="Arial Narrow" pitchFamily="34" charset="0"/>
                <a:ea typeface="Majalla UI"/>
                <a:cs typeface="Majalla UI"/>
              </a:rPr>
              <a:t>Gram-negative, </a:t>
            </a:r>
            <a:r>
              <a:rPr lang="en-US" dirty="0" err="1" smtClean="0">
                <a:latin typeface="Arial Narrow" pitchFamily="34" charset="0"/>
                <a:ea typeface="Majalla UI"/>
                <a:cs typeface="Majalla UI"/>
              </a:rPr>
              <a:t>coccobacilli</a:t>
            </a:r>
            <a:r>
              <a:rPr lang="en-US" dirty="0" smtClean="0">
                <a:latin typeface="Arial Narrow" pitchFamily="34" charset="0"/>
                <a:ea typeface="Majalla UI"/>
                <a:cs typeface="Majalla UI"/>
              </a:rPr>
              <a:t>, non-motile</a:t>
            </a:r>
          </a:p>
          <a:p>
            <a:pPr lvl="1" algn="just">
              <a:lnSpc>
                <a:spcPts val="3300"/>
              </a:lnSpc>
              <a:buFont typeface="Wingdings" pitchFamily="2" charset="2"/>
              <a:buChar char="§"/>
            </a:pPr>
            <a:r>
              <a:rPr lang="en-US" sz="3200" dirty="0" smtClean="0">
                <a:latin typeface="Arial Narrow" pitchFamily="34" charset="0"/>
                <a:ea typeface="Majalla UI"/>
                <a:cs typeface="Majalla UI"/>
              </a:rPr>
              <a:t>Best stained by </a:t>
            </a:r>
            <a:r>
              <a:rPr lang="en-US" sz="3200" dirty="0" err="1" smtClean="0">
                <a:latin typeface="Arial Narrow" pitchFamily="34" charset="0"/>
                <a:ea typeface="Majalla UI"/>
                <a:cs typeface="Majalla UI"/>
              </a:rPr>
              <a:t>Giemsa</a:t>
            </a:r>
            <a:r>
              <a:rPr lang="en-US" sz="3200" dirty="0" smtClean="0">
                <a:latin typeface="Arial Narrow" pitchFamily="34" charset="0"/>
                <a:ea typeface="Majalla UI"/>
                <a:cs typeface="Majalla UI"/>
              </a:rPr>
              <a:t> or </a:t>
            </a:r>
            <a:r>
              <a:rPr lang="en-US" sz="3200" dirty="0" err="1" smtClean="0">
                <a:latin typeface="Arial Narrow" pitchFamily="34" charset="0"/>
                <a:ea typeface="Majalla UI"/>
                <a:cs typeface="Majalla UI"/>
              </a:rPr>
              <a:t>Machiavello</a:t>
            </a:r>
            <a:r>
              <a:rPr lang="en-US" sz="3200" dirty="0" smtClean="0">
                <a:latin typeface="Arial Narrow" pitchFamily="34" charset="0"/>
                <a:ea typeface="Majalla UI"/>
                <a:cs typeface="Majalla UI"/>
              </a:rPr>
              <a:t> stains</a:t>
            </a:r>
          </a:p>
          <a:p>
            <a:pPr algn="just">
              <a:lnSpc>
                <a:spcPts val="3300"/>
              </a:lnSpc>
              <a:buFont typeface="Wingdings" pitchFamily="2" charset="2"/>
              <a:buChar char="q"/>
            </a:pPr>
            <a:r>
              <a:rPr lang="en-US" dirty="0" smtClean="0">
                <a:latin typeface="Arial Narrow" pitchFamily="34" charset="0"/>
                <a:ea typeface="Majalla UI"/>
                <a:cs typeface="Majalla UI"/>
              </a:rPr>
              <a:t>Small (0.3-0.5 x 1-2 </a:t>
            </a:r>
            <a:r>
              <a:rPr lang="en-US" dirty="0" smtClean="0">
                <a:latin typeface="Arial Narrow" pitchFamily="34" charset="0"/>
                <a:ea typeface="Majalla UI"/>
                <a:cs typeface="Majalla UI"/>
                <a:sym typeface="Symbol" pitchFamily="18" charset="2"/>
              </a:rPr>
              <a:t>m) </a:t>
            </a:r>
            <a:r>
              <a:rPr lang="en-US" dirty="0" smtClean="0">
                <a:latin typeface="Arial Narrow" pitchFamily="34" charset="0"/>
                <a:ea typeface="Majalla UI"/>
                <a:cs typeface="Majalla UI"/>
              </a:rPr>
              <a:t>prokaryotic cells</a:t>
            </a:r>
          </a:p>
          <a:p>
            <a:pPr lvl="1" algn="just">
              <a:lnSpc>
                <a:spcPts val="3300"/>
              </a:lnSpc>
              <a:buFont typeface="Wingdings" pitchFamily="2" charset="2"/>
              <a:buChar char="§"/>
            </a:pPr>
            <a:r>
              <a:rPr lang="en-US" sz="3100" dirty="0" smtClean="0">
                <a:latin typeface="Arial Narrow" pitchFamily="34" charset="0"/>
                <a:ea typeface="Majalla UI"/>
                <a:cs typeface="Majalla UI"/>
              </a:rPr>
              <a:t>Contain both RNA &amp; DNA &amp; Multiply by binary fission</a:t>
            </a:r>
          </a:p>
          <a:p>
            <a:pPr algn="just">
              <a:lnSpc>
                <a:spcPts val="3300"/>
              </a:lnSpc>
              <a:buFont typeface="Wingdings" pitchFamily="2" charset="2"/>
              <a:buChar char="q"/>
            </a:pPr>
            <a:r>
              <a:rPr lang="en-US" dirty="0" smtClean="0">
                <a:latin typeface="Arial Narrow" pitchFamily="34" charset="0"/>
                <a:ea typeface="Majalla UI"/>
                <a:cs typeface="Majalla UI"/>
              </a:rPr>
              <a:t>Obligate intracellular energy </a:t>
            </a:r>
          </a:p>
          <a:p>
            <a:pPr lvl="1" algn="just">
              <a:lnSpc>
                <a:spcPts val="3300"/>
              </a:lnSpc>
              <a:buFont typeface="Wingdings" pitchFamily="2" charset="2"/>
              <a:buChar char="§"/>
            </a:pPr>
            <a:r>
              <a:rPr lang="en-US" sz="3200" u="sng" dirty="0" smtClean="0">
                <a:latin typeface="Arial Narrow" pitchFamily="34" charset="0"/>
                <a:ea typeface="Majalla UI"/>
                <a:cs typeface="Majalla UI"/>
              </a:rPr>
              <a:t>Except </a:t>
            </a:r>
            <a:r>
              <a:rPr lang="en-US" sz="3200" i="1" u="sng" dirty="0" err="1" smtClean="0">
                <a:latin typeface="Arial Narrow" pitchFamily="34" charset="0"/>
                <a:ea typeface="Majalla UI"/>
                <a:cs typeface="Majalla UI"/>
              </a:rPr>
              <a:t>Bartonella</a:t>
            </a:r>
            <a:r>
              <a:rPr lang="en-US" sz="3200" i="1" u="sng" dirty="0" smtClean="0">
                <a:latin typeface="Arial Narrow" pitchFamily="34" charset="0"/>
                <a:ea typeface="Majalla UI"/>
                <a:cs typeface="Majalla UI"/>
              </a:rPr>
              <a:t> </a:t>
            </a:r>
            <a:r>
              <a:rPr lang="en-US" sz="3200" i="1" u="sng" dirty="0" err="1" smtClean="0">
                <a:latin typeface="Arial Narrow" pitchFamily="34" charset="0"/>
                <a:ea typeface="Majalla UI"/>
                <a:cs typeface="Majalla UI"/>
              </a:rPr>
              <a:t>quintana</a:t>
            </a:r>
            <a:endParaRPr lang="en-US" sz="3200" u="sng" dirty="0" smtClean="0">
              <a:latin typeface="Arial Narrow" pitchFamily="34" charset="0"/>
              <a:ea typeface="Majalla UI"/>
              <a:cs typeface="Majalla UI"/>
            </a:endParaRPr>
          </a:p>
          <a:p>
            <a:pPr algn="just">
              <a:lnSpc>
                <a:spcPts val="3300"/>
              </a:lnSpc>
              <a:buFont typeface="Wingdings" pitchFamily="2" charset="2"/>
              <a:buChar char="q"/>
            </a:pPr>
            <a:r>
              <a:rPr lang="en-US" dirty="0" smtClean="0">
                <a:latin typeface="Arial Narrow" pitchFamily="34" charset="0"/>
                <a:ea typeface="Majalla UI"/>
                <a:cs typeface="Majalla UI"/>
              </a:rPr>
              <a:t>They grow in tissue culture or yolk sac </a:t>
            </a:r>
          </a:p>
          <a:p>
            <a:pPr lvl="1" algn="just">
              <a:lnSpc>
                <a:spcPts val="3300"/>
              </a:lnSpc>
              <a:buFont typeface="Wingdings" pitchFamily="2" charset="2"/>
              <a:buChar char="§"/>
            </a:pPr>
            <a:r>
              <a:rPr lang="en-US" sz="3100" u="sng" dirty="0" smtClean="0">
                <a:latin typeface="Arial Narrow" pitchFamily="34" charset="0"/>
                <a:ea typeface="Majalla UI"/>
                <a:cs typeface="Majalla UI"/>
              </a:rPr>
              <a:t>Except </a:t>
            </a:r>
            <a:r>
              <a:rPr lang="en-US" sz="3100" i="1" u="sng" dirty="0" smtClean="0">
                <a:latin typeface="Arial Narrow" pitchFamily="34" charset="0"/>
                <a:ea typeface="Majalla UI"/>
                <a:cs typeface="Majalla UI"/>
              </a:rPr>
              <a:t>B. </a:t>
            </a:r>
            <a:r>
              <a:rPr lang="en-US" sz="3100" i="1" u="sng" dirty="0" err="1" smtClean="0">
                <a:latin typeface="Arial Narrow" pitchFamily="34" charset="0"/>
                <a:ea typeface="Majalla UI"/>
                <a:cs typeface="Majalla UI"/>
              </a:rPr>
              <a:t>quintana</a:t>
            </a:r>
            <a:r>
              <a:rPr lang="en-US" sz="3100" u="sng" dirty="0" smtClean="0">
                <a:latin typeface="Arial Narrow" pitchFamily="34" charset="0"/>
                <a:ea typeface="Majalla UI"/>
                <a:cs typeface="Majalla UI"/>
              </a:rPr>
              <a:t>: grow on blood agar under 5%CO</a:t>
            </a:r>
            <a:r>
              <a:rPr lang="en-US" sz="3100" u="sng" baseline="-25000" dirty="0" smtClean="0">
                <a:latin typeface="Arial Narrow" pitchFamily="34" charset="0"/>
                <a:ea typeface="Majalla UI"/>
                <a:cs typeface="Majalla UI"/>
              </a:rPr>
              <a:t>2</a:t>
            </a:r>
          </a:p>
          <a:p>
            <a:pPr algn="just">
              <a:lnSpc>
                <a:spcPts val="3300"/>
              </a:lnSpc>
              <a:buFont typeface="Wingdings" pitchFamily="2" charset="2"/>
              <a:buChar char="q"/>
            </a:pPr>
            <a:r>
              <a:rPr lang="en-US" dirty="0" smtClean="0">
                <a:latin typeface="Arial Narrow" pitchFamily="34" charset="0"/>
                <a:ea typeface="Majalla UI"/>
                <a:cs typeface="Majalla UI"/>
              </a:rPr>
              <a:t>All </a:t>
            </a:r>
            <a:r>
              <a:rPr lang="en-US" dirty="0" err="1" smtClean="0">
                <a:latin typeface="Arial Narrow" pitchFamily="34" charset="0"/>
                <a:ea typeface="Majalla UI"/>
                <a:cs typeface="Majalla UI"/>
              </a:rPr>
              <a:t>Rickettsial</a:t>
            </a:r>
            <a:r>
              <a:rPr lang="en-US" dirty="0" smtClean="0">
                <a:latin typeface="Arial Narrow" pitchFamily="34" charset="0"/>
                <a:ea typeface="Majalla UI"/>
                <a:cs typeface="Majalla UI"/>
              </a:rPr>
              <a:t> diseases are </a:t>
            </a:r>
            <a:r>
              <a:rPr lang="en-US" dirty="0" err="1" smtClean="0">
                <a:latin typeface="Arial Narrow" pitchFamily="34" charset="0"/>
                <a:ea typeface="Majalla UI"/>
                <a:cs typeface="Majalla UI"/>
              </a:rPr>
              <a:t>zoonotic</a:t>
            </a:r>
            <a:endParaRPr lang="en-US" dirty="0" smtClean="0">
              <a:latin typeface="Arial Narrow" pitchFamily="34" charset="0"/>
              <a:ea typeface="Majalla UI"/>
              <a:cs typeface="Majalla UI"/>
            </a:endParaRPr>
          </a:p>
          <a:p>
            <a:pPr lvl="1" algn="just">
              <a:lnSpc>
                <a:spcPts val="3300"/>
              </a:lnSpc>
              <a:buFont typeface="Wingdings" pitchFamily="2" charset="2"/>
              <a:buChar char="§"/>
            </a:pPr>
            <a:r>
              <a:rPr lang="en-US" sz="3200" u="sng" dirty="0" smtClean="0">
                <a:latin typeface="Arial Narrow" pitchFamily="34" charset="0"/>
                <a:ea typeface="Majalla UI"/>
                <a:cs typeface="Majalla UI"/>
              </a:rPr>
              <a:t>Except Epidemic typhus and Trench fever</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7</a:t>
            </a:fld>
            <a:endParaRPr lang="ar-SA" altLang="en-US"/>
          </a:p>
        </p:txBody>
      </p:sp>
    </p:spTree>
    <p:extLst>
      <p:ext uri="{BB962C8B-B14F-4D97-AF65-F5344CB8AC3E}">
        <p14:creationId xmlns:p14="http://schemas.microsoft.com/office/powerpoint/2010/main" val="3078079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r>
              <a:rPr lang="en-US" sz="6000" b="1" dirty="0" err="1" smtClean="0">
                <a:solidFill>
                  <a:srgbClr val="002060"/>
                </a:solidFill>
                <a:latin typeface="Arial Narrow" pitchFamily="34" charset="0"/>
              </a:rPr>
              <a:t>Rickettsiae</a:t>
            </a:r>
            <a:endParaRPr lang="en-US" sz="6000" b="1" dirty="0" smtClean="0">
              <a:solidFill>
                <a:srgbClr val="002060"/>
              </a:solidFill>
              <a:latin typeface="Arial Narrow" pitchFamily="34" charset="0"/>
            </a:endParaRPr>
          </a:p>
        </p:txBody>
      </p:sp>
      <p:sp>
        <p:nvSpPr>
          <p:cNvPr id="419843" name="Rectangle 3"/>
          <p:cNvSpPr>
            <a:spLocks noGrp="1" noChangeArrowheads="1"/>
          </p:cNvSpPr>
          <p:nvPr>
            <p:ph idx="1"/>
          </p:nvPr>
        </p:nvSpPr>
        <p:spPr>
          <a:xfrm>
            <a:off x="76200" y="1447800"/>
            <a:ext cx="8915400" cy="5257800"/>
          </a:xfrm>
        </p:spPr>
        <p:txBody>
          <a:bodyPr/>
          <a:lstStyle/>
          <a:p>
            <a:pPr algn="just">
              <a:lnSpc>
                <a:spcPts val="3400"/>
              </a:lnSpc>
            </a:pPr>
            <a:r>
              <a:rPr lang="en-US" dirty="0" smtClean="0">
                <a:latin typeface="Arial Narrow" pitchFamily="34" charset="0"/>
                <a:ea typeface="Majalla UI"/>
                <a:cs typeface="Majalla UI"/>
              </a:rPr>
              <a:t>Transmitted through arthropod vector from reservoir</a:t>
            </a:r>
          </a:p>
          <a:p>
            <a:pPr algn="just">
              <a:lnSpc>
                <a:spcPts val="3400"/>
              </a:lnSpc>
            </a:pPr>
            <a:r>
              <a:rPr lang="en-US" altLang="zh-CN" b="1" dirty="0" smtClean="0">
                <a:solidFill>
                  <a:schemeClr val="tx2"/>
                </a:solidFill>
                <a:latin typeface="Arial Narrow" pitchFamily="34" charset="0"/>
                <a:ea typeface="华文中宋"/>
                <a:cs typeface="华文中宋"/>
              </a:rPr>
              <a:t>Arthropods </a:t>
            </a:r>
            <a:r>
              <a:rPr lang="en-US" altLang="zh-CN" dirty="0" smtClean="0">
                <a:latin typeface="Arial Narrow" pitchFamily="34" charset="0"/>
                <a:ea typeface="华文中宋"/>
                <a:cs typeface="华文中宋"/>
              </a:rPr>
              <a:t>serves as both vector and reservoir</a:t>
            </a:r>
            <a:endParaRPr lang="en-US" dirty="0" smtClean="0">
              <a:latin typeface="Arial Narrow" pitchFamily="34" charset="0"/>
              <a:ea typeface="Majalla UI"/>
              <a:cs typeface="Majalla UI"/>
            </a:endParaRPr>
          </a:p>
          <a:p>
            <a:pPr lvl="1" algn="just">
              <a:lnSpc>
                <a:spcPts val="3400"/>
              </a:lnSpc>
            </a:pPr>
            <a:r>
              <a:rPr lang="en-US" sz="3200" dirty="0" smtClean="0">
                <a:latin typeface="Arial Narrow" pitchFamily="34" charset="0"/>
                <a:ea typeface="Majalla UI"/>
                <a:cs typeface="Majalla UI"/>
              </a:rPr>
              <a:t>Except </a:t>
            </a:r>
            <a:r>
              <a:rPr lang="en-US" sz="3200" i="1" dirty="0" smtClean="0">
                <a:latin typeface="Arial Narrow" pitchFamily="34" charset="0"/>
                <a:ea typeface="Majalla UI"/>
                <a:cs typeface="Majalla UI"/>
              </a:rPr>
              <a:t>C. </a:t>
            </a:r>
            <a:r>
              <a:rPr lang="en-US" sz="3200" i="1" dirty="0" err="1" smtClean="0">
                <a:latin typeface="Arial Narrow" pitchFamily="34" charset="0"/>
                <a:ea typeface="Majalla UI"/>
                <a:cs typeface="Majalla UI"/>
              </a:rPr>
              <a:t>burnetii</a:t>
            </a:r>
            <a:r>
              <a:rPr lang="en-US" sz="3200" dirty="0" smtClean="0">
                <a:latin typeface="Arial Narrow" pitchFamily="34" charset="0"/>
                <a:ea typeface="Majalla UI"/>
                <a:cs typeface="Majalla UI"/>
              </a:rPr>
              <a:t> does not transmitted through vector</a:t>
            </a:r>
          </a:p>
          <a:p>
            <a:pPr algn="just">
              <a:lnSpc>
                <a:spcPts val="3400"/>
              </a:lnSpc>
            </a:pPr>
            <a:r>
              <a:rPr lang="en-US" dirty="0" smtClean="0">
                <a:latin typeface="Arial Narrow" pitchFamily="34" charset="0"/>
                <a:ea typeface="Majalla UI"/>
                <a:cs typeface="Majalla UI"/>
              </a:rPr>
              <a:t>Cause </a:t>
            </a:r>
            <a:r>
              <a:rPr lang="en-US" dirty="0" smtClean="0">
                <a:solidFill>
                  <a:srgbClr val="0070C0"/>
                </a:solidFill>
                <a:latin typeface="Arial Narrow" pitchFamily="34" charset="0"/>
                <a:ea typeface="Majalla UI"/>
                <a:cs typeface="Majalla UI"/>
              </a:rPr>
              <a:t>skin rash</a:t>
            </a:r>
            <a:r>
              <a:rPr lang="en-US" dirty="0" smtClean="0">
                <a:latin typeface="Arial Narrow" pitchFamily="34" charset="0"/>
                <a:ea typeface="Majalla UI"/>
                <a:cs typeface="Majalla UI"/>
              </a:rPr>
              <a:t>, </a:t>
            </a:r>
            <a:r>
              <a:rPr lang="en-US" dirty="0" smtClean="0">
                <a:solidFill>
                  <a:srgbClr val="0070C0"/>
                </a:solidFill>
                <a:latin typeface="Arial Narrow" pitchFamily="34" charset="0"/>
                <a:ea typeface="Majalla UI"/>
                <a:cs typeface="Majalla UI"/>
              </a:rPr>
              <a:t>fever</a:t>
            </a:r>
            <a:r>
              <a:rPr lang="en-US" dirty="0" smtClean="0">
                <a:latin typeface="Arial Narrow" pitchFamily="34" charset="0"/>
                <a:ea typeface="Majalla UI"/>
                <a:cs typeface="Majalla UI"/>
              </a:rPr>
              <a:t>, </a:t>
            </a:r>
            <a:r>
              <a:rPr lang="en-US" dirty="0" smtClean="0">
                <a:solidFill>
                  <a:srgbClr val="0070C0"/>
                </a:solidFill>
                <a:latin typeface="Arial Narrow" pitchFamily="34" charset="0"/>
                <a:ea typeface="Majalla UI"/>
                <a:cs typeface="Majalla UI"/>
              </a:rPr>
              <a:t>headache</a:t>
            </a:r>
            <a:r>
              <a:rPr lang="en-US" dirty="0" smtClean="0">
                <a:latin typeface="Arial Narrow" pitchFamily="34" charset="0"/>
                <a:ea typeface="Majalla UI"/>
                <a:cs typeface="Majalla UI"/>
              </a:rPr>
              <a:t> &amp; </a:t>
            </a:r>
            <a:r>
              <a:rPr lang="en-US" dirty="0" smtClean="0">
                <a:solidFill>
                  <a:srgbClr val="0070C0"/>
                </a:solidFill>
                <a:latin typeface="Arial Narrow" pitchFamily="34" charset="0"/>
                <a:ea typeface="Majalla UI"/>
                <a:cs typeface="Majalla UI"/>
              </a:rPr>
              <a:t>malaise</a:t>
            </a:r>
          </a:p>
          <a:p>
            <a:pPr algn="just">
              <a:lnSpc>
                <a:spcPts val="3400"/>
              </a:lnSpc>
            </a:pPr>
            <a:r>
              <a:rPr lang="en-US" b="1" i="1" dirty="0" smtClean="0">
                <a:latin typeface="Arial Narrow" pitchFamily="34" charset="0"/>
              </a:rPr>
              <a:t>ESCHAR</a:t>
            </a:r>
            <a:r>
              <a:rPr lang="en-US" dirty="0" smtClean="0">
                <a:latin typeface="Arial Narrow" pitchFamily="34" charset="0"/>
              </a:rPr>
              <a:t>, black ulcer developed at site of inoculation</a:t>
            </a:r>
            <a:endParaRPr lang="en-US" dirty="0" smtClean="0">
              <a:solidFill>
                <a:srgbClr val="0070C0"/>
              </a:solidFill>
              <a:latin typeface="Arial Narrow" pitchFamily="34" charset="0"/>
              <a:ea typeface="Majalla UI"/>
              <a:cs typeface="Majalla UI"/>
            </a:endParaRPr>
          </a:p>
          <a:p>
            <a:pPr lvl="1" algn="just">
              <a:lnSpc>
                <a:spcPts val="3400"/>
              </a:lnSpc>
            </a:pPr>
            <a:r>
              <a:rPr lang="en-US" sz="3000" dirty="0" smtClean="0">
                <a:latin typeface="Arial Narrow" pitchFamily="34" charset="0"/>
                <a:ea typeface="Majalla UI"/>
                <a:cs typeface="Majalla UI"/>
              </a:rPr>
              <a:t>Except</a:t>
            </a:r>
            <a:r>
              <a:rPr lang="en-US" sz="3000" i="1" dirty="0" smtClean="0">
                <a:latin typeface="Arial Narrow" pitchFamily="34" charset="0"/>
                <a:ea typeface="Majalla UI"/>
                <a:cs typeface="Majalla UI"/>
              </a:rPr>
              <a:t> C. </a:t>
            </a:r>
            <a:r>
              <a:rPr lang="en-US" sz="3000" i="1" dirty="0" err="1" smtClean="0">
                <a:latin typeface="Arial Narrow" pitchFamily="34" charset="0"/>
                <a:ea typeface="Majalla UI"/>
                <a:cs typeface="Majalla UI"/>
              </a:rPr>
              <a:t>burnetii</a:t>
            </a:r>
            <a:r>
              <a:rPr lang="en-US" sz="3000" dirty="0" smtClean="0">
                <a:latin typeface="Arial Narrow" pitchFamily="34" charset="0"/>
                <a:ea typeface="Majalla UI"/>
                <a:cs typeface="Majalla UI"/>
              </a:rPr>
              <a:t> cause pneumonia, slow fever &amp; hepatitis</a:t>
            </a:r>
          </a:p>
          <a:p>
            <a:pPr algn="just">
              <a:lnSpc>
                <a:spcPts val="3400"/>
              </a:lnSpc>
            </a:pPr>
            <a:r>
              <a:rPr lang="en-US" sz="3100" dirty="0" err="1" smtClean="0">
                <a:latin typeface="Arial Narrow" pitchFamily="34" charset="0"/>
                <a:ea typeface="Majalla UI"/>
                <a:cs typeface="Majalla UI"/>
              </a:rPr>
              <a:t>Rickettsiae</a:t>
            </a:r>
            <a:r>
              <a:rPr lang="en-US" sz="3100" dirty="0" smtClean="0">
                <a:latin typeface="Arial Narrow" pitchFamily="34" charset="0"/>
                <a:ea typeface="Majalla UI"/>
                <a:cs typeface="Majalla UI"/>
              </a:rPr>
              <a:t> are susceptible to antiseptics, dryness &amp; heat</a:t>
            </a:r>
          </a:p>
          <a:p>
            <a:pPr lvl="1" algn="just">
              <a:lnSpc>
                <a:spcPts val="3400"/>
              </a:lnSpc>
            </a:pPr>
            <a:r>
              <a:rPr lang="en-US" sz="3000" dirty="0" err="1" smtClean="0">
                <a:latin typeface="Arial Narrow" pitchFamily="34" charset="0"/>
                <a:ea typeface="Majalla UI"/>
                <a:cs typeface="Majalla UI"/>
              </a:rPr>
              <a:t>Coxiella</a:t>
            </a:r>
            <a:r>
              <a:rPr lang="en-US" sz="3000" dirty="0" smtClean="0">
                <a:latin typeface="Arial Narrow" pitchFamily="34" charset="0"/>
                <a:ea typeface="Majalla UI"/>
                <a:cs typeface="Majalla UI"/>
              </a:rPr>
              <a:t> resist pasteurization at 60</a:t>
            </a:r>
            <a:r>
              <a:rPr lang="en-US" sz="3000" baseline="30000" dirty="0" smtClean="0">
                <a:latin typeface="Arial Narrow" pitchFamily="34" charset="0"/>
                <a:ea typeface="Majalla UI"/>
                <a:cs typeface="Majalla UI"/>
              </a:rPr>
              <a:t>0</a:t>
            </a:r>
            <a:r>
              <a:rPr lang="en-US" sz="3000" dirty="0" smtClean="0">
                <a:latin typeface="Arial Narrow" pitchFamily="34" charset="0"/>
                <a:ea typeface="Majalla UI"/>
                <a:cs typeface="Majalla UI"/>
              </a:rPr>
              <a:t>C for 30 m</a:t>
            </a:r>
          </a:p>
          <a:p>
            <a:pPr algn="just">
              <a:lnSpc>
                <a:spcPts val="3400"/>
              </a:lnSpc>
            </a:pPr>
            <a:r>
              <a:rPr lang="en-US" sz="3000" dirty="0" err="1" smtClean="0">
                <a:latin typeface="Arial Narrow" pitchFamily="34" charset="0"/>
                <a:ea typeface="Majalla UI"/>
                <a:cs typeface="Majalla UI"/>
              </a:rPr>
              <a:t>Rickettsiae</a:t>
            </a:r>
            <a:r>
              <a:rPr lang="en-US" sz="3000" dirty="0" smtClean="0">
                <a:latin typeface="Arial Narrow" pitchFamily="34" charset="0"/>
                <a:ea typeface="Majalla UI"/>
                <a:cs typeface="Majalla UI"/>
              </a:rPr>
              <a:t> are sensitive to chloramphenicol &amp; doxycycline</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8</a:t>
            </a:fld>
            <a:endParaRPr lang="ar-SA" altLang="en-US"/>
          </a:p>
        </p:txBody>
      </p:sp>
    </p:spTree>
    <p:extLst>
      <p:ext uri="{BB962C8B-B14F-4D97-AF65-F5344CB8AC3E}">
        <p14:creationId xmlns:p14="http://schemas.microsoft.com/office/powerpoint/2010/main" val="31912294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827088" y="260350"/>
            <a:ext cx="7848600" cy="460375"/>
          </a:xfrm>
        </p:spPr>
        <p:txBody>
          <a:bodyPr>
            <a:noAutofit/>
          </a:bodyPr>
          <a:lstStyle/>
          <a:p>
            <a:pPr fontAlgn="auto">
              <a:spcAft>
                <a:spcPts val="0"/>
              </a:spcAft>
              <a:defRPr/>
            </a:pPr>
            <a:r>
              <a:rPr lang="en-US" altLang="zh-CN" sz="4800" b="1" dirty="0" smtClean="0">
                <a:solidFill>
                  <a:srgbClr val="002060"/>
                </a:solidFill>
                <a:latin typeface="Arial Narrow" pitchFamily="34" charset="0"/>
                <a:ea typeface="SimSun" pitchFamily="2" charset="-122"/>
              </a:rPr>
              <a:t>Pathogenic Mechanism</a:t>
            </a:r>
          </a:p>
        </p:txBody>
      </p:sp>
      <p:sp>
        <p:nvSpPr>
          <p:cNvPr id="423939" name="Rectangle 3"/>
          <p:cNvSpPr>
            <a:spLocks noChangeArrowheads="1"/>
          </p:cNvSpPr>
          <p:nvPr/>
        </p:nvSpPr>
        <p:spPr bwMode="auto">
          <a:xfrm>
            <a:off x="533400" y="2922588"/>
            <a:ext cx="273050" cy="3508375"/>
          </a:xfrm>
          <a:prstGeom prst="rect">
            <a:avLst/>
          </a:prstGeom>
          <a:noFill/>
          <a:ln w="9525">
            <a:noFill/>
            <a:miter lim="800000"/>
            <a:headEnd/>
            <a:tailEnd/>
          </a:ln>
        </p:spPr>
        <p:txBody>
          <a:bodyPr wrap="none">
            <a:spAutoFit/>
          </a:bodyPr>
          <a:lstStyle/>
          <a:p>
            <a:endParaRPr kumimoji="1" lang="zh-CN" altLang="zh-CN">
              <a:latin typeface="Times New Roman" pitchFamily="18" charset="0"/>
              <a:ea typeface="SimSun" pitchFamily="2" charset="-122"/>
            </a:endParaRPr>
          </a:p>
          <a:p>
            <a:endParaRPr kumimoji="1" lang="zh-CN" altLang="zh-CN">
              <a:latin typeface="Times New Roman" pitchFamily="18" charset="0"/>
              <a:ea typeface="SimSun" pitchFamily="2" charset="-122"/>
            </a:endParaRPr>
          </a:p>
          <a:p>
            <a:endParaRPr kumimoji="1" lang="zh-CN" altLang="zh-CN">
              <a:latin typeface="Times New Roman" pitchFamily="18" charset="0"/>
              <a:ea typeface="SimSun" pitchFamily="2" charset="-122"/>
            </a:endParaRPr>
          </a:p>
          <a:p>
            <a:endParaRPr kumimoji="1" lang="zh-CN" altLang="zh-CN">
              <a:latin typeface="Times New Roman" pitchFamily="18" charset="0"/>
              <a:ea typeface="SimSun" pitchFamily="2" charset="-122"/>
            </a:endParaRPr>
          </a:p>
          <a:p>
            <a:endParaRPr kumimoji="1" lang="zh-CN" altLang="zh-CN">
              <a:latin typeface="Times New Roman" pitchFamily="18" charset="0"/>
              <a:ea typeface="SimSun" pitchFamily="2" charset="-122"/>
            </a:endParaRPr>
          </a:p>
          <a:p>
            <a:r>
              <a:rPr kumimoji="1" lang="zh-CN" altLang="zh-CN">
                <a:latin typeface="Times New Roman" pitchFamily="18" charset="0"/>
                <a:ea typeface="SimSun" pitchFamily="2" charset="-122"/>
              </a:rPr>
              <a:t> </a:t>
            </a:r>
          </a:p>
          <a:p>
            <a:endParaRPr kumimoji="1" lang="zh-CN" altLang="zh-CN">
              <a:latin typeface="Times New Roman" pitchFamily="18" charset="0"/>
              <a:ea typeface="SimSun" pitchFamily="2" charset="-122"/>
            </a:endParaRPr>
          </a:p>
          <a:p>
            <a:endParaRPr kumimoji="1" lang="zh-CN" altLang="zh-CN">
              <a:latin typeface="Times New Roman" pitchFamily="18" charset="0"/>
              <a:ea typeface="SimSun" pitchFamily="2" charset="-122"/>
            </a:endParaRPr>
          </a:p>
        </p:txBody>
      </p:sp>
      <p:sp>
        <p:nvSpPr>
          <p:cNvPr id="423940" name="Rectangle 4"/>
          <p:cNvSpPr>
            <a:spLocks noChangeArrowheads="1"/>
          </p:cNvSpPr>
          <p:nvPr/>
        </p:nvSpPr>
        <p:spPr bwMode="auto">
          <a:xfrm>
            <a:off x="1389063" y="1162050"/>
            <a:ext cx="1958975" cy="369888"/>
          </a:xfrm>
          <a:prstGeom prst="rect">
            <a:avLst/>
          </a:prstGeom>
          <a:noFill/>
          <a:ln w="9525">
            <a:solidFill>
              <a:schemeClr val="tx1"/>
            </a:solidFill>
            <a:miter lim="800000"/>
            <a:headEnd/>
            <a:tailEnd/>
          </a:ln>
        </p:spPr>
        <p:txBody>
          <a:bodyPr>
            <a:spAutoFit/>
          </a:bodyPr>
          <a:lstStyle/>
          <a:p>
            <a:r>
              <a:rPr kumimoji="1" lang="en-US" altLang="zh-CN">
                <a:latin typeface="Times New Roman" pitchFamily="18" charset="0"/>
                <a:ea typeface="SimSun" pitchFamily="2" charset="-122"/>
              </a:rPr>
              <a:t>Virulence factors</a:t>
            </a:r>
            <a:r>
              <a:rPr kumimoji="1" lang="zh-CN" altLang="en-US">
                <a:latin typeface="Times New Roman" pitchFamily="18" charset="0"/>
                <a:ea typeface="SimSun" pitchFamily="2" charset="-122"/>
              </a:rPr>
              <a:t>：</a:t>
            </a:r>
          </a:p>
        </p:txBody>
      </p:sp>
      <p:sp>
        <p:nvSpPr>
          <p:cNvPr id="423941" name="Rectangle 5"/>
          <p:cNvSpPr>
            <a:spLocks noChangeArrowheads="1"/>
          </p:cNvSpPr>
          <p:nvPr/>
        </p:nvSpPr>
        <p:spPr bwMode="auto">
          <a:xfrm>
            <a:off x="1371600" y="1851025"/>
            <a:ext cx="1976438" cy="528638"/>
          </a:xfrm>
          <a:prstGeom prst="rect">
            <a:avLst/>
          </a:prstGeom>
          <a:noFill/>
          <a:ln w="9525">
            <a:solidFill>
              <a:schemeClr val="tx1"/>
            </a:solidFill>
            <a:miter lim="800000"/>
            <a:headEnd/>
            <a:tailEnd/>
          </a:ln>
        </p:spPr>
        <p:txBody>
          <a:bodyPr>
            <a:spAutoFit/>
          </a:bodyPr>
          <a:lstStyle/>
          <a:p>
            <a:r>
              <a:rPr kumimoji="1" lang="en-US" altLang="zh-CN">
                <a:latin typeface="Times New Roman" pitchFamily="18" charset="0"/>
                <a:ea typeface="SimSun" pitchFamily="2" charset="-122"/>
              </a:rPr>
              <a:t>Mechanism</a:t>
            </a:r>
            <a:r>
              <a:rPr kumimoji="1" lang="zh-CN" altLang="en-US">
                <a:latin typeface="Times New Roman" pitchFamily="18" charset="0"/>
                <a:ea typeface="SimSun" pitchFamily="2" charset="-122"/>
              </a:rPr>
              <a:t>：</a:t>
            </a:r>
          </a:p>
        </p:txBody>
      </p:sp>
      <p:sp>
        <p:nvSpPr>
          <p:cNvPr id="423942" name="Rectangle 6"/>
          <p:cNvSpPr>
            <a:spLocks noChangeArrowheads="1"/>
          </p:cNvSpPr>
          <p:nvPr/>
        </p:nvSpPr>
        <p:spPr bwMode="auto">
          <a:xfrm>
            <a:off x="3740150" y="2636838"/>
            <a:ext cx="4556125" cy="457200"/>
          </a:xfrm>
          <a:prstGeom prst="rect">
            <a:avLst/>
          </a:prstGeom>
          <a:noFill/>
          <a:ln w="9525">
            <a:noFill/>
            <a:miter lim="800000"/>
            <a:headEnd/>
            <a:tailEnd/>
          </a:ln>
        </p:spPr>
        <p:txBody>
          <a:bodyPr wrap="none">
            <a:spAutoFit/>
          </a:bodyPr>
          <a:lstStyle/>
          <a:p>
            <a:r>
              <a:rPr kumimoji="1" lang="en-US" altLang="zh-CN" sz="2400">
                <a:latin typeface="Times New Roman" pitchFamily="18" charset="0"/>
                <a:ea typeface="SimSun" pitchFamily="2" charset="-122"/>
              </a:rPr>
              <a:t>Local lymph or micro blood vessels</a:t>
            </a:r>
          </a:p>
        </p:txBody>
      </p:sp>
      <p:sp>
        <p:nvSpPr>
          <p:cNvPr id="423943" name="Rectangle 7"/>
          <p:cNvSpPr>
            <a:spLocks noChangeArrowheads="1"/>
          </p:cNvSpPr>
          <p:nvPr/>
        </p:nvSpPr>
        <p:spPr bwMode="auto">
          <a:xfrm>
            <a:off x="3635375" y="3716338"/>
            <a:ext cx="4791075" cy="822325"/>
          </a:xfrm>
          <a:prstGeom prst="rect">
            <a:avLst/>
          </a:prstGeom>
          <a:noFill/>
          <a:ln w="9525">
            <a:noFill/>
            <a:miter lim="800000"/>
            <a:headEnd/>
            <a:tailEnd/>
          </a:ln>
        </p:spPr>
        <p:txBody>
          <a:bodyPr wrap="none">
            <a:spAutoFit/>
          </a:bodyPr>
          <a:lstStyle/>
          <a:p>
            <a:pPr algn="ctr"/>
            <a:r>
              <a:rPr kumimoji="1" lang="en-US" altLang="zh-CN" sz="2400">
                <a:latin typeface="Times New Roman" pitchFamily="18" charset="0"/>
                <a:ea typeface="SimSun" pitchFamily="2" charset="-122"/>
              </a:rPr>
              <a:t>Endothelial cells, micro blood vessels</a:t>
            </a:r>
          </a:p>
          <a:p>
            <a:pPr algn="ctr"/>
            <a:r>
              <a:rPr kumimoji="1" lang="en-US" altLang="zh-CN" sz="2400">
                <a:latin typeface="Times New Roman" pitchFamily="18" charset="0"/>
                <a:ea typeface="SimSun" pitchFamily="2" charset="-122"/>
              </a:rPr>
              <a:t>in whole body</a:t>
            </a:r>
          </a:p>
        </p:txBody>
      </p:sp>
      <p:sp>
        <p:nvSpPr>
          <p:cNvPr id="423944" name="Rectangle 8"/>
          <p:cNvSpPr>
            <a:spLocks noChangeArrowheads="1"/>
          </p:cNvSpPr>
          <p:nvPr/>
        </p:nvSpPr>
        <p:spPr bwMode="auto">
          <a:xfrm>
            <a:off x="4519613" y="5486400"/>
            <a:ext cx="3335337" cy="461963"/>
          </a:xfrm>
          <a:prstGeom prst="rect">
            <a:avLst/>
          </a:prstGeom>
          <a:noFill/>
          <a:ln w="9525">
            <a:noFill/>
            <a:miter lim="800000"/>
            <a:headEnd/>
            <a:tailEnd/>
          </a:ln>
        </p:spPr>
        <p:txBody>
          <a:bodyPr wrap="none">
            <a:spAutoFit/>
          </a:bodyPr>
          <a:lstStyle/>
          <a:p>
            <a:r>
              <a:rPr kumimoji="1" lang="en-US" altLang="zh-CN" sz="2400" b="1">
                <a:solidFill>
                  <a:srgbClr val="7030A0"/>
                </a:solidFill>
                <a:latin typeface="Arial Narrow" pitchFamily="34" charset="0"/>
                <a:ea typeface="SimSun" pitchFamily="2" charset="-122"/>
              </a:rPr>
              <a:t>Fever, rash, headache, etc</a:t>
            </a:r>
          </a:p>
        </p:txBody>
      </p:sp>
      <p:sp>
        <p:nvSpPr>
          <p:cNvPr id="423945" name="Rectangle 9"/>
          <p:cNvSpPr>
            <a:spLocks noChangeArrowheads="1"/>
          </p:cNvSpPr>
          <p:nvPr/>
        </p:nvSpPr>
        <p:spPr bwMode="auto">
          <a:xfrm>
            <a:off x="6227763" y="3276600"/>
            <a:ext cx="2085975" cy="457200"/>
          </a:xfrm>
          <a:prstGeom prst="rect">
            <a:avLst/>
          </a:prstGeom>
          <a:noFill/>
          <a:ln w="9525">
            <a:noFill/>
            <a:miter lim="800000"/>
            <a:headEnd/>
            <a:tailEnd/>
          </a:ln>
        </p:spPr>
        <p:txBody>
          <a:bodyPr wrap="none">
            <a:spAutoFit/>
          </a:bodyPr>
          <a:lstStyle/>
          <a:p>
            <a:r>
              <a:rPr kumimoji="1" lang="zh-CN" altLang="zh-CN" sz="2400">
                <a:latin typeface="Times New Roman" pitchFamily="18" charset="0"/>
                <a:ea typeface="SimSun" pitchFamily="2" charset="-122"/>
              </a:rPr>
              <a:t>(</a:t>
            </a:r>
            <a:r>
              <a:rPr kumimoji="1" lang="en-US" altLang="zh-CN" sz="2400">
                <a:latin typeface="Times New Roman" pitchFamily="18" charset="0"/>
                <a:ea typeface="SimSun" pitchFamily="2" charset="-122"/>
              </a:rPr>
              <a:t>1</a:t>
            </a:r>
            <a:r>
              <a:rPr kumimoji="1" lang="en-US" altLang="zh-CN" sz="2400" baseline="30000">
                <a:latin typeface="Times New Roman" pitchFamily="18" charset="0"/>
                <a:ea typeface="SimSun" pitchFamily="2" charset="-122"/>
              </a:rPr>
              <a:t>st</a:t>
            </a:r>
            <a:r>
              <a:rPr kumimoji="1" lang="en-US" altLang="zh-CN" sz="2400">
                <a:latin typeface="Times New Roman" pitchFamily="18" charset="0"/>
                <a:ea typeface="SimSun" pitchFamily="2" charset="-122"/>
              </a:rPr>
              <a:t> bacteremia)</a:t>
            </a:r>
          </a:p>
        </p:txBody>
      </p:sp>
      <p:sp>
        <p:nvSpPr>
          <p:cNvPr id="423946" name="Rectangle 10"/>
          <p:cNvSpPr>
            <a:spLocks noChangeArrowheads="1"/>
          </p:cNvSpPr>
          <p:nvPr/>
        </p:nvSpPr>
        <p:spPr bwMode="auto">
          <a:xfrm>
            <a:off x="6227763" y="4724400"/>
            <a:ext cx="2152650" cy="457200"/>
          </a:xfrm>
          <a:prstGeom prst="rect">
            <a:avLst/>
          </a:prstGeom>
          <a:noFill/>
          <a:ln w="9525">
            <a:noFill/>
            <a:miter lim="800000"/>
            <a:headEnd/>
            <a:tailEnd/>
          </a:ln>
        </p:spPr>
        <p:txBody>
          <a:bodyPr wrap="none">
            <a:spAutoFit/>
          </a:bodyPr>
          <a:lstStyle/>
          <a:p>
            <a:r>
              <a:rPr kumimoji="1" lang="zh-CN" altLang="zh-CN" sz="2400">
                <a:latin typeface="Times New Roman" pitchFamily="18" charset="0"/>
                <a:ea typeface="SimSun" pitchFamily="2" charset="-122"/>
              </a:rPr>
              <a:t>(</a:t>
            </a:r>
            <a:r>
              <a:rPr kumimoji="1" lang="zh-CN" altLang="en-US" sz="2400">
                <a:latin typeface="Times New Roman" pitchFamily="18" charset="0"/>
                <a:ea typeface="SimSun" pitchFamily="2" charset="-122"/>
              </a:rPr>
              <a:t>2</a:t>
            </a:r>
            <a:r>
              <a:rPr kumimoji="1" lang="en-US" altLang="zh-CN" sz="2400" baseline="30000">
                <a:latin typeface="Times New Roman" pitchFamily="18" charset="0"/>
                <a:ea typeface="SimSun" pitchFamily="2" charset="-122"/>
              </a:rPr>
              <a:t>nd</a:t>
            </a:r>
            <a:r>
              <a:rPr kumimoji="1" lang="en-US" altLang="zh-CN" sz="2400">
                <a:latin typeface="Times New Roman" pitchFamily="18" charset="0"/>
                <a:ea typeface="SimSun" pitchFamily="2" charset="-122"/>
              </a:rPr>
              <a:t> bacteremia)</a:t>
            </a:r>
          </a:p>
        </p:txBody>
      </p:sp>
      <p:sp>
        <p:nvSpPr>
          <p:cNvPr id="423947" name="Rectangle 11"/>
          <p:cNvSpPr>
            <a:spLocks noChangeArrowheads="1"/>
          </p:cNvSpPr>
          <p:nvPr/>
        </p:nvSpPr>
        <p:spPr bwMode="auto">
          <a:xfrm>
            <a:off x="3549650" y="6092825"/>
            <a:ext cx="4791075" cy="457200"/>
          </a:xfrm>
          <a:prstGeom prst="rect">
            <a:avLst/>
          </a:prstGeom>
          <a:noFill/>
          <a:ln w="9525">
            <a:noFill/>
            <a:miter lim="800000"/>
            <a:headEnd/>
            <a:tailEnd/>
          </a:ln>
        </p:spPr>
        <p:txBody>
          <a:bodyPr wrap="none">
            <a:spAutoFit/>
          </a:bodyPr>
          <a:lstStyle/>
          <a:p>
            <a:r>
              <a:rPr kumimoji="1" lang="en-US" altLang="zh-CN" sz="2400" dirty="0">
                <a:latin typeface="Times New Roman" pitchFamily="18" charset="0"/>
                <a:ea typeface="SimSun" pitchFamily="2" charset="-122"/>
              </a:rPr>
              <a:t>Endothelial cells, micro blood vessels</a:t>
            </a:r>
          </a:p>
        </p:txBody>
      </p:sp>
      <p:sp>
        <p:nvSpPr>
          <p:cNvPr id="5132" name="Line 12"/>
          <p:cNvSpPr>
            <a:spLocks noChangeShapeType="1"/>
          </p:cNvSpPr>
          <p:nvPr/>
        </p:nvSpPr>
        <p:spPr bwMode="auto">
          <a:xfrm flipH="1">
            <a:off x="6022975" y="3068638"/>
            <a:ext cx="0" cy="668337"/>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wrap="none" anchor="ctr"/>
          <a:lstStyle/>
          <a:p>
            <a:pPr>
              <a:defRPr/>
            </a:pPr>
            <a:endParaRPr lang="en-US"/>
          </a:p>
        </p:txBody>
      </p:sp>
      <p:sp>
        <p:nvSpPr>
          <p:cNvPr id="5133" name="Line 13"/>
          <p:cNvSpPr>
            <a:spLocks noChangeShapeType="1"/>
          </p:cNvSpPr>
          <p:nvPr/>
        </p:nvSpPr>
        <p:spPr bwMode="auto">
          <a:xfrm>
            <a:off x="6022975" y="4508500"/>
            <a:ext cx="0" cy="99060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wrap="none" anchor="ctr"/>
          <a:lstStyle/>
          <a:p>
            <a:pPr>
              <a:defRPr/>
            </a:pPr>
            <a:endParaRPr lang="en-US"/>
          </a:p>
        </p:txBody>
      </p:sp>
      <p:sp>
        <p:nvSpPr>
          <p:cNvPr id="5134" name="Line 14"/>
          <p:cNvSpPr>
            <a:spLocks noChangeShapeType="1"/>
          </p:cNvSpPr>
          <p:nvPr/>
        </p:nvSpPr>
        <p:spPr bwMode="auto">
          <a:xfrm>
            <a:off x="6022975" y="2276475"/>
            <a:ext cx="0" cy="45720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wrap="none" anchor="ctr"/>
          <a:lstStyle/>
          <a:p>
            <a:pPr>
              <a:defRPr/>
            </a:pPr>
            <a:endParaRPr lang="en-US"/>
          </a:p>
        </p:txBody>
      </p:sp>
      <p:sp>
        <p:nvSpPr>
          <p:cNvPr id="5135" name="Rectangle 15"/>
          <p:cNvSpPr>
            <a:spLocks noChangeArrowheads="1"/>
          </p:cNvSpPr>
          <p:nvPr/>
        </p:nvSpPr>
        <p:spPr bwMode="auto">
          <a:xfrm>
            <a:off x="3540125" y="1196975"/>
            <a:ext cx="5451475" cy="461963"/>
          </a:xfrm>
          <a:prstGeom prst="rect">
            <a:avLst/>
          </a:prstGeom>
          <a:ln/>
        </p:spPr>
        <p:style>
          <a:lnRef idx="2">
            <a:schemeClr val="accent1"/>
          </a:lnRef>
          <a:fillRef idx="1">
            <a:schemeClr val="lt1"/>
          </a:fillRef>
          <a:effectRef idx="0">
            <a:schemeClr val="accent1"/>
          </a:effectRef>
          <a:fontRef idx="minor">
            <a:schemeClr val="dk1"/>
          </a:fontRef>
        </p:style>
        <p:txBody>
          <a:bodyPr wrap="none">
            <a:spAutoFit/>
          </a:bodyPr>
          <a:lstStyle/>
          <a:p>
            <a:pPr algn="just" rtl="0">
              <a:defRPr/>
            </a:pPr>
            <a:r>
              <a:rPr kumimoji="1" lang="en-US" altLang="zh-CN" sz="2400" b="1" dirty="0">
                <a:solidFill>
                  <a:srgbClr val="7030A0"/>
                </a:solidFill>
                <a:latin typeface="Times New Roman" pitchFamily="18" charset="0"/>
                <a:ea typeface="SimSun" pitchFamily="2" charset="-122"/>
              </a:rPr>
              <a:t>Endotoxin, Phospholipase A, slime layer</a:t>
            </a:r>
          </a:p>
        </p:txBody>
      </p:sp>
      <p:sp>
        <p:nvSpPr>
          <p:cNvPr id="5136" name="Rectangle 16"/>
          <p:cNvSpPr>
            <a:spLocks noChangeArrowheads="1"/>
          </p:cNvSpPr>
          <p:nvPr/>
        </p:nvSpPr>
        <p:spPr bwMode="auto">
          <a:xfrm>
            <a:off x="4357688" y="1844675"/>
            <a:ext cx="3567112" cy="457200"/>
          </a:xfrm>
          <a:prstGeom prst="rect">
            <a:avLst/>
          </a:prstGeom>
          <a:ln/>
        </p:spPr>
        <p:style>
          <a:lnRef idx="3">
            <a:schemeClr val="lt1"/>
          </a:lnRef>
          <a:fillRef idx="1">
            <a:schemeClr val="accent3"/>
          </a:fillRef>
          <a:effectRef idx="1">
            <a:schemeClr val="accent3"/>
          </a:effectRef>
          <a:fontRef idx="minor">
            <a:schemeClr val="lt1"/>
          </a:fontRef>
        </p:style>
        <p:txBody>
          <a:bodyPr wrap="none">
            <a:spAutoFit/>
          </a:bodyPr>
          <a:lstStyle/>
          <a:p>
            <a:pPr>
              <a:defRPr/>
            </a:pPr>
            <a:r>
              <a:rPr kumimoji="1" lang="en-US" altLang="zh-CN" sz="2400" dirty="0">
                <a:latin typeface="Times New Roman" pitchFamily="18" charset="0"/>
                <a:ea typeface="SimSun" pitchFamily="2" charset="-122"/>
              </a:rPr>
              <a:t>Bites or </a:t>
            </a:r>
            <a:r>
              <a:rPr kumimoji="1" lang="en-US" altLang="zh-CN" sz="2400" dirty="0" err="1">
                <a:latin typeface="Times New Roman" pitchFamily="18" charset="0"/>
                <a:ea typeface="SimSun" pitchFamily="2" charset="-122"/>
              </a:rPr>
              <a:t>faeces</a:t>
            </a:r>
            <a:r>
              <a:rPr kumimoji="1" lang="en-US" altLang="zh-CN" sz="2400" dirty="0">
                <a:latin typeface="Times New Roman" pitchFamily="18" charset="0"/>
                <a:ea typeface="SimSun" pitchFamily="2" charset="-122"/>
              </a:rPr>
              <a:t> of arthropod</a:t>
            </a:r>
          </a:p>
        </p:txBody>
      </p:sp>
      <p:sp>
        <p:nvSpPr>
          <p:cNvPr id="423953" name="Rectangle 17"/>
          <p:cNvSpPr>
            <a:spLocks noChangeArrowheads="1"/>
          </p:cNvSpPr>
          <p:nvPr/>
        </p:nvSpPr>
        <p:spPr bwMode="auto">
          <a:xfrm>
            <a:off x="1476375" y="6021388"/>
            <a:ext cx="1871663" cy="528637"/>
          </a:xfrm>
          <a:prstGeom prst="rect">
            <a:avLst/>
          </a:prstGeom>
          <a:noFill/>
          <a:ln w="9525">
            <a:solidFill>
              <a:schemeClr val="tx1"/>
            </a:solidFill>
            <a:miter lim="800000"/>
            <a:headEnd/>
            <a:tailEnd/>
          </a:ln>
        </p:spPr>
        <p:txBody>
          <a:bodyPr>
            <a:spAutoFit/>
          </a:bodyPr>
          <a:lstStyle/>
          <a:p>
            <a:r>
              <a:rPr kumimoji="1" lang="en-US" altLang="zh-CN">
                <a:latin typeface="Times New Roman" pitchFamily="18" charset="0"/>
                <a:ea typeface="SimSun" pitchFamily="2" charset="-122"/>
              </a:rPr>
              <a:t>Targets:</a:t>
            </a:r>
          </a:p>
        </p:txBody>
      </p:sp>
      <p:sp>
        <p:nvSpPr>
          <p:cNvPr id="423954" name="Line 19"/>
          <p:cNvSpPr>
            <a:spLocks noChangeShapeType="1"/>
          </p:cNvSpPr>
          <p:nvPr/>
        </p:nvSpPr>
        <p:spPr bwMode="auto">
          <a:xfrm>
            <a:off x="3276600" y="6019800"/>
            <a:ext cx="5327650" cy="1588"/>
          </a:xfrm>
          <a:prstGeom prst="line">
            <a:avLst/>
          </a:prstGeom>
          <a:noFill/>
          <a:ln w="9525">
            <a:solidFill>
              <a:schemeClr val="tx1"/>
            </a:solidFill>
            <a:round/>
            <a:headEnd/>
            <a:tailEnd/>
          </a:ln>
        </p:spPr>
        <p:txBody>
          <a:bodyPr wrap="none" anchor="ctr"/>
          <a:lstStyle/>
          <a:p>
            <a:endParaRPr lang="ar-SA"/>
          </a:p>
        </p:txBody>
      </p:sp>
      <p:sp>
        <p:nvSpPr>
          <p:cNvPr id="423955" name="Line 20"/>
          <p:cNvSpPr>
            <a:spLocks noChangeShapeType="1"/>
          </p:cNvSpPr>
          <p:nvPr/>
        </p:nvSpPr>
        <p:spPr bwMode="auto">
          <a:xfrm flipH="1">
            <a:off x="3348038" y="1628775"/>
            <a:ext cx="0" cy="4392613"/>
          </a:xfrm>
          <a:prstGeom prst="line">
            <a:avLst/>
          </a:prstGeom>
          <a:noFill/>
          <a:ln w="9525">
            <a:solidFill>
              <a:schemeClr val="tx1"/>
            </a:solidFill>
            <a:round/>
            <a:headEnd/>
            <a:tailEnd/>
          </a:ln>
        </p:spPr>
        <p:txBody>
          <a:bodyPr wrap="none" anchor="ctr"/>
          <a:lstStyle/>
          <a:p>
            <a:endParaRPr lang="ar-SA"/>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9</a:t>
            </a:fld>
            <a:endParaRPr lang="ar-SA" altLang="en-US"/>
          </a:p>
        </p:txBody>
      </p:sp>
    </p:spTree>
    <p:extLst>
      <p:ext uri="{BB962C8B-B14F-4D97-AF65-F5344CB8AC3E}">
        <p14:creationId xmlns:p14="http://schemas.microsoft.com/office/powerpoint/2010/main" val="3181677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2836</Words>
  <Application>Microsoft Office PowerPoint</Application>
  <PresentationFormat>On-screen Show (4:3)</PresentationFormat>
  <Paragraphs>537</Paragraphs>
  <Slides>38</Slides>
  <Notes>12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38</vt:i4>
      </vt:variant>
    </vt:vector>
  </HeadingPairs>
  <TitlesOfParts>
    <vt:vector size="51" baseType="lpstr">
      <vt:lpstr>SimSun</vt:lpstr>
      <vt:lpstr>SimSun</vt:lpstr>
      <vt:lpstr>Arial</vt:lpstr>
      <vt:lpstr>Arial Narrow</vt:lpstr>
      <vt:lpstr>Calibri</vt:lpstr>
      <vt:lpstr>Majalla UI</vt:lpstr>
      <vt:lpstr>华文中宋</vt:lpstr>
      <vt:lpstr>Symbol</vt:lpstr>
      <vt:lpstr>Times New Roman</vt:lpstr>
      <vt:lpstr>Verdana</vt:lpstr>
      <vt:lpstr>Wingdings</vt:lpstr>
      <vt:lpstr>Wingdings 2</vt:lpstr>
      <vt:lpstr>Office Theme</vt:lpstr>
      <vt:lpstr>Objectives</vt:lpstr>
      <vt:lpstr>Rickettsiae and Chlamydiae</vt:lpstr>
      <vt:lpstr>Rickettsiae and Chlamydiae</vt:lpstr>
      <vt:lpstr>RICKETTSlACEAE</vt:lpstr>
      <vt:lpstr>Comparison of Chlamydiae &amp; Rickettsiae with Bacteria &amp; Viruses</vt:lpstr>
      <vt:lpstr>Rickettsiae</vt:lpstr>
      <vt:lpstr>Rickettsiae</vt:lpstr>
      <vt:lpstr>Rickettsiae</vt:lpstr>
      <vt:lpstr>Pathogenic Mechanism</vt:lpstr>
      <vt:lpstr>Rickettsial Diseases: 1-Typhus Group</vt:lpstr>
      <vt:lpstr>Rickettsial Diseases:2- Spotted fever Group</vt:lpstr>
      <vt:lpstr>Rickettsial Diseases: 3. Trench Fever </vt:lpstr>
      <vt:lpstr>Rickettsial Diseases: 4- Q Fever</vt:lpstr>
      <vt:lpstr>Q Fever</vt:lpstr>
      <vt:lpstr> Laboratory diagnosis</vt:lpstr>
      <vt:lpstr> Laboratory diagnosis</vt:lpstr>
      <vt:lpstr>Weil-Fleix Reaction</vt:lpstr>
      <vt:lpstr>Control</vt:lpstr>
      <vt:lpstr>Chlamydiae</vt:lpstr>
      <vt:lpstr>Special Growth developmental Cycle</vt:lpstr>
      <vt:lpstr>Characteristics of elementary and reticulate bodies of Chlamydia</vt:lpstr>
      <vt:lpstr>Classification and Differentiation of Chlamydiae</vt:lpstr>
      <vt:lpstr>SubgroupA: Chlamydia trachomatis </vt:lpstr>
      <vt:lpstr>a. Trachoma</vt:lpstr>
      <vt:lpstr>a. Trachoma</vt:lpstr>
      <vt:lpstr>b. Inclusion conjunctivitis</vt:lpstr>
      <vt:lpstr>c. Infant pneumonia</vt:lpstr>
      <vt:lpstr>d. Urethritis (Male/Female)</vt:lpstr>
      <vt:lpstr>e. Cervicitis and Pelvic Inflammatory Disease (PID)</vt:lpstr>
      <vt:lpstr>f. Lymphogranuloma Venereum (LGV)</vt:lpstr>
      <vt:lpstr>Lab diagnosis</vt:lpstr>
      <vt:lpstr>Subgroup B: C. psittaci</vt:lpstr>
      <vt:lpstr>Subgroup B: C. pneumoniae</vt:lpstr>
      <vt:lpstr>Mycoplasma &amp; Ureplasma</vt:lpstr>
      <vt:lpstr>Mycoplasma</vt:lpstr>
      <vt:lpstr>PowerPoint Presentation</vt:lpstr>
      <vt:lpstr>Pathogenesis</vt:lpstr>
      <vt:lpstr>M. pneumoniae </vt:lpstr>
    </vt:vector>
  </TitlesOfParts>
  <Company>King Saud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dc:title>
  <dc:creator>User</dc:creator>
  <cp:lastModifiedBy>user</cp:lastModifiedBy>
  <cp:revision>27</cp:revision>
  <dcterms:created xsi:type="dcterms:W3CDTF">2016-04-03T08:34:27Z</dcterms:created>
  <dcterms:modified xsi:type="dcterms:W3CDTF">2016-05-01T05:55:38Z</dcterms:modified>
</cp:coreProperties>
</file>