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0"/>
  </p:notesMasterIdLst>
  <p:sldIdLst>
    <p:sldId id="271" r:id="rId2"/>
    <p:sldId id="272" r:id="rId3"/>
    <p:sldId id="273" r:id="rId4"/>
    <p:sldId id="274" r:id="rId5"/>
    <p:sldId id="275" r:id="rId6"/>
    <p:sldId id="276" r:id="rId7"/>
    <p:sldId id="277" r:id="rId8"/>
    <p:sldId id="278" r:id="rId9"/>
    <p:sldId id="279" r:id="rId10"/>
    <p:sldId id="280" r:id="rId11"/>
    <p:sldId id="281" r:id="rId12"/>
    <p:sldId id="282" r:id="rId13"/>
    <p:sldId id="283" r:id="rId14"/>
    <p:sldId id="284" r:id="rId15"/>
    <p:sldId id="285" r:id="rId16"/>
    <p:sldId id="286" r:id="rId17"/>
    <p:sldId id="287" r:id="rId18"/>
    <p:sldId id="288" r:id="rId19"/>
    <p:sldId id="289" r:id="rId20"/>
    <p:sldId id="290" r:id="rId21"/>
    <p:sldId id="291" r:id="rId22"/>
    <p:sldId id="292" r:id="rId23"/>
    <p:sldId id="293" r:id="rId24"/>
    <p:sldId id="294" r:id="rId25"/>
    <p:sldId id="295" r:id="rId26"/>
    <p:sldId id="296" r:id="rId27"/>
    <p:sldId id="297" r:id="rId28"/>
    <p:sldId id="298" r:id="rId29"/>
    <p:sldId id="299" r:id="rId30"/>
    <p:sldId id="300" r:id="rId31"/>
    <p:sldId id="301" r:id="rId32"/>
    <p:sldId id="302" r:id="rId33"/>
    <p:sldId id="303" r:id="rId34"/>
    <p:sldId id="304" r:id="rId35"/>
    <p:sldId id="305" r:id="rId36"/>
    <p:sldId id="306" r:id="rId37"/>
    <p:sldId id="307" r:id="rId38"/>
    <p:sldId id="308" r:id="rId39"/>
    <p:sldId id="309" r:id="rId40"/>
    <p:sldId id="310" r:id="rId41"/>
    <p:sldId id="311" r:id="rId42"/>
    <p:sldId id="312" r:id="rId43"/>
    <p:sldId id="313" r:id="rId44"/>
    <p:sldId id="314" r:id="rId45"/>
    <p:sldId id="315" r:id="rId46"/>
    <p:sldId id="316" r:id="rId47"/>
    <p:sldId id="317" r:id="rId48"/>
    <p:sldId id="318" r:id="rId49"/>
    <p:sldId id="319" r:id="rId50"/>
    <p:sldId id="320" r:id="rId51"/>
    <p:sldId id="321" r:id="rId52"/>
    <p:sldId id="322" r:id="rId53"/>
    <p:sldId id="323" r:id="rId54"/>
    <p:sldId id="324" r:id="rId55"/>
    <p:sldId id="325" r:id="rId56"/>
    <p:sldId id="326" r:id="rId57"/>
    <p:sldId id="327" r:id="rId58"/>
    <p:sldId id="328" r:id="rId59"/>
    <p:sldId id="329" r:id="rId60"/>
    <p:sldId id="330" r:id="rId61"/>
    <p:sldId id="331" r:id="rId62"/>
    <p:sldId id="332" r:id="rId63"/>
    <p:sldId id="333" r:id="rId64"/>
    <p:sldId id="334" r:id="rId65"/>
    <p:sldId id="335" r:id="rId66"/>
    <p:sldId id="336" r:id="rId67"/>
    <p:sldId id="337" r:id="rId68"/>
    <p:sldId id="338" r:id="rId6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71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2F610B-EF2B-4A02-B498-D6AFA25E2198}" type="datetimeFigureOut">
              <a:rPr lang="en-US" smtClean="0"/>
              <a:t>5/1/2016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980DE0-93DD-4EB6-A478-1872BC0531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6096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ar-SA" smtClean="0"/>
          </a:p>
        </p:txBody>
      </p:sp>
      <p:sp>
        <p:nvSpPr>
          <p:cNvPr id="819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1CBBB6E-0988-41C7-BCC4-E7BF67D9B278}" type="slidenum">
              <a:rPr lang="ar-SA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ar-SA"/>
          </a:p>
        </p:txBody>
      </p:sp>
      <p:sp>
        <p:nvSpPr>
          <p:cNvPr id="81925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3AD9860-A5B7-436B-91DC-F342B8FDD487}" type="datetime1">
              <a:rPr lang="en-US">
                <a:cs typeface="Tahoma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5/1/2016</a:t>
            </a:fld>
            <a:endParaRPr lang="ar-SA"/>
          </a:p>
        </p:txBody>
      </p:sp>
      <p:sp>
        <p:nvSpPr>
          <p:cNvPr id="81926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cs typeface="Tahoma" pitchFamily="34" charset="0"/>
              </a:rPr>
              <a:t>Mohamed Al Agamy Mycology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905194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29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ar-SA" smtClean="0"/>
          </a:p>
        </p:txBody>
      </p:sp>
      <p:sp>
        <p:nvSpPr>
          <p:cNvPr id="829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A1F9B8B-A9E8-411C-9B30-340B7DE32662}" type="slidenum">
              <a:rPr lang="ar-SA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ar-SA"/>
          </a:p>
        </p:txBody>
      </p:sp>
      <p:sp>
        <p:nvSpPr>
          <p:cNvPr id="82949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823A213-DEA4-470B-AFEA-547846F3B000}" type="datetime1">
              <a:rPr lang="en-US">
                <a:cs typeface="Tahoma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5/1/2016</a:t>
            </a:fld>
            <a:endParaRPr lang="ar-SA"/>
          </a:p>
        </p:txBody>
      </p:sp>
      <p:sp>
        <p:nvSpPr>
          <p:cNvPr id="82950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cs typeface="Tahoma" pitchFamily="34" charset="0"/>
              </a:rPr>
              <a:t>Mohamed Al Agamy Mycology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943987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ChangeArrowheads="1"/>
          </p:cNvSpPr>
          <p:nvPr/>
        </p:nvSpPr>
        <p:spPr bwMode="auto">
          <a:xfrm>
            <a:off x="3851275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  <a:cs typeface="Tahoma" pitchFamily="34" charset="0"/>
            </a:endParaRPr>
          </a:p>
        </p:txBody>
      </p:sp>
      <p:sp>
        <p:nvSpPr>
          <p:cNvPr id="83971" name="Rectangle 3"/>
          <p:cNvSpPr>
            <a:spLocks noChangeArrowheads="1"/>
          </p:cNvSpPr>
          <p:nvPr/>
        </p:nvSpPr>
        <p:spPr bwMode="auto">
          <a:xfrm>
            <a:off x="3851275" y="9432925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9050" tIns="0" rIns="19050" bIns="0" anchor="b"/>
          <a:lstStyle/>
          <a:p>
            <a:r>
              <a:rPr lang="en-US" altLang="en-US" sz="1000" i="1">
                <a:latin typeface="Calibri" pitchFamily="34" charset="0"/>
                <a:cs typeface="Tahoma" pitchFamily="34" charset="0"/>
              </a:rPr>
              <a:t>17</a:t>
            </a:r>
          </a:p>
        </p:txBody>
      </p:sp>
      <p:sp>
        <p:nvSpPr>
          <p:cNvPr id="83972" name="Rectangle 4"/>
          <p:cNvSpPr>
            <a:spLocks noChangeArrowheads="1"/>
          </p:cNvSpPr>
          <p:nvPr/>
        </p:nvSpPr>
        <p:spPr bwMode="auto">
          <a:xfrm>
            <a:off x="0" y="9432925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  <a:cs typeface="Tahoma" pitchFamily="34" charset="0"/>
            </a:endParaRPr>
          </a:p>
        </p:txBody>
      </p:sp>
      <p:sp>
        <p:nvSpPr>
          <p:cNvPr id="83973" name="Rectangle 5"/>
          <p:cNvSpPr>
            <a:spLocks noChangeArrowheads="1"/>
          </p:cNvSpPr>
          <p:nvPr/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  <a:cs typeface="Tahoma" pitchFamily="34" charset="0"/>
            </a:endParaRPr>
          </a:p>
        </p:txBody>
      </p:sp>
      <p:sp>
        <p:nvSpPr>
          <p:cNvPr id="83974" name="Rectangle 6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en-US" altLang="en-US" smtClean="0">
              <a:cs typeface="Arial" pitchFamily="34" charset="0"/>
            </a:endParaRPr>
          </a:p>
        </p:txBody>
      </p:sp>
      <p:sp>
        <p:nvSpPr>
          <p:cNvPr id="83975" name="Rectangle 7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25513" y="750888"/>
            <a:ext cx="4946650" cy="3709987"/>
          </a:xfrm>
          <a:noFill/>
          <a:ln cap="flat">
            <a:solidFill>
              <a:srgbClr val="000000"/>
            </a:solidFill>
            <a:miter lim="800000"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34078810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ChangeArrowheads="1"/>
          </p:cNvSpPr>
          <p:nvPr/>
        </p:nvSpPr>
        <p:spPr bwMode="auto">
          <a:xfrm>
            <a:off x="3851275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  <a:cs typeface="Tahoma" pitchFamily="34" charset="0"/>
            </a:endParaRPr>
          </a:p>
        </p:txBody>
      </p:sp>
      <p:sp>
        <p:nvSpPr>
          <p:cNvPr id="84995" name="Rectangle 3"/>
          <p:cNvSpPr>
            <a:spLocks noChangeArrowheads="1"/>
          </p:cNvSpPr>
          <p:nvPr/>
        </p:nvSpPr>
        <p:spPr bwMode="auto">
          <a:xfrm>
            <a:off x="3851275" y="9432925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9050" tIns="0" rIns="19050" bIns="0" anchor="b"/>
          <a:lstStyle/>
          <a:p>
            <a:r>
              <a:rPr lang="en-US" altLang="en-US" sz="1000" i="1">
                <a:latin typeface="Calibri" pitchFamily="34" charset="0"/>
                <a:cs typeface="Tahoma" pitchFamily="34" charset="0"/>
              </a:rPr>
              <a:t>19</a:t>
            </a:r>
          </a:p>
        </p:txBody>
      </p:sp>
      <p:sp>
        <p:nvSpPr>
          <p:cNvPr id="84996" name="Rectangle 4"/>
          <p:cNvSpPr>
            <a:spLocks noChangeArrowheads="1"/>
          </p:cNvSpPr>
          <p:nvPr/>
        </p:nvSpPr>
        <p:spPr bwMode="auto">
          <a:xfrm>
            <a:off x="0" y="9432925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  <a:cs typeface="Tahoma" pitchFamily="34" charset="0"/>
            </a:endParaRPr>
          </a:p>
        </p:txBody>
      </p:sp>
      <p:sp>
        <p:nvSpPr>
          <p:cNvPr id="84997" name="Rectangle 5"/>
          <p:cNvSpPr>
            <a:spLocks noChangeArrowheads="1"/>
          </p:cNvSpPr>
          <p:nvPr/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  <a:cs typeface="Tahoma" pitchFamily="34" charset="0"/>
            </a:endParaRPr>
          </a:p>
        </p:txBody>
      </p:sp>
      <p:sp>
        <p:nvSpPr>
          <p:cNvPr id="84998" name="Rectangle 6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en-US" altLang="en-US" smtClean="0">
              <a:cs typeface="Arial" pitchFamily="34" charset="0"/>
            </a:endParaRPr>
          </a:p>
        </p:txBody>
      </p:sp>
      <p:sp>
        <p:nvSpPr>
          <p:cNvPr id="84999" name="Rectangle 7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25513" y="750888"/>
            <a:ext cx="4946650" cy="3709987"/>
          </a:xfrm>
          <a:noFill/>
          <a:ln cap="flat">
            <a:solidFill>
              <a:srgbClr val="000000"/>
            </a:solidFill>
            <a:miter lim="800000"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5279429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en-US" smtClean="0">
              <a:cs typeface="Arial" pitchFamily="34" charset="0"/>
            </a:endParaRPr>
          </a:p>
        </p:txBody>
      </p:sp>
      <p:sp>
        <p:nvSpPr>
          <p:cNvPr id="860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68F155D-50D9-4945-AC57-D001D8DA8C84}" type="slidenum">
              <a:rPr lang="ar-SA"/>
              <a:pPr fontAlgn="base">
                <a:spcBef>
                  <a:spcPct val="0"/>
                </a:spcBef>
                <a:spcAft>
                  <a:spcPct val="0"/>
                </a:spcAft>
              </a:pPr>
              <a:t>29</a:t>
            </a:fld>
            <a:endParaRPr lang="ar-SA"/>
          </a:p>
        </p:txBody>
      </p:sp>
      <p:sp>
        <p:nvSpPr>
          <p:cNvPr id="86021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CD224DA-3074-4B2A-A386-43D59BFA1464}" type="datetime1">
              <a:rPr lang="en-US">
                <a:cs typeface="Tahoma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5/1/2016</a:t>
            </a:fld>
            <a:endParaRPr lang="ar-SA"/>
          </a:p>
        </p:txBody>
      </p:sp>
      <p:sp>
        <p:nvSpPr>
          <p:cNvPr id="86022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cs typeface="Tahoma" pitchFamily="34" charset="0"/>
              </a:rPr>
              <a:t>Mohamed Al Agamy Mycology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634094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70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en-US" smtClean="0">
              <a:cs typeface="Arial" pitchFamily="34" charset="0"/>
            </a:endParaRPr>
          </a:p>
        </p:txBody>
      </p:sp>
      <p:sp>
        <p:nvSpPr>
          <p:cNvPr id="870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C9BD7EE-9FD2-4C7D-B3F2-CAB9409B3926}" type="slidenum">
              <a:rPr lang="ar-SA"/>
              <a:pPr fontAlgn="base">
                <a:spcBef>
                  <a:spcPct val="0"/>
                </a:spcBef>
                <a:spcAft>
                  <a:spcPct val="0"/>
                </a:spcAft>
              </a:pPr>
              <a:t>30</a:t>
            </a:fld>
            <a:endParaRPr lang="ar-SA"/>
          </a:p>
        </p:txBody>
      </p:sp>
      <p:sp>
        <p:nvSpPr>
          <p:cNvPr id="87045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9BA900A-99FB-4F0E-9487-4449980ABB33}" type="datetime1">
              <a:rPr lang="en-US">
                <a:cs typeface="Tahoma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5/1/2016</a:t>
            </a:fld>
            <a:endParaRPr lang="ar-SA"/>
          </a:p>
        </p:txBody>
      </p:sp>
      <p:sp>
        <p:nvSpPr>
          <p:cNvPr id="87046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cs typeface="Tahoma" pitchFamily="34" charset="0"/>
              </a:rPr>
              <a:t>Mohamed Al Agamy Mycology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887153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5D0211B-F6E2-4859-A044-915631FB3844}" type="slidenum">
              <a:rPr lang="en-US">
                <a:latin typeface="Times New Roman" pitchFamily="18" charset="0"/>
                <a:cs typeface="Tahoma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50</a:t>
            </a:fld>
            <a:endParaRPr lang="en-US"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en-US" smtClean="0"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88069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DA9C5F0-7333-4886-9BB4-16D9A2620B70}" type="datetime1">
              <a:rPr lang="en-US">
                <a:cs typeface="Tahoma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5/1/2016</a:t>
            </a:fld>
            <a:endParaRPr lang="ar-SA"/>
          </a:p>
        </p:txBody>
      </p:sp>
      <p:sp>
        <p:nvSpPr>
          <p:cNvPr id="88070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cs typeface="Tahoma" pitchFamily="34" charset="0"/>
              </a:rPr>
              <a:t>Mohamed Al Agamy Mycology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731301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25513" y="750888"/>
            <a:ext cx="4946650" cy="37099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90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ar-SA" altLang="en-US" smtClean="0"/>
          </a:p>
        </p:txBody>
      </p:sp>
    </p:spTree>
    <p:extLst>
      <p:ext uri="{BB962C8B-B14F-4D97-AF65-F5344CB8AC3E}">
        <p14:creationId xmlns:p14="http://schemas.microsoft.com/office/powerpoint/2010/main" val="2371406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34D14-4FAC-49E1-8849-6CB7F95BB38D}" type="datetimeFigureOut">
              <a:rPr lang="en-US" smtClean="0"/>
              <a:t>5/1/2016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3313D-DF17-4B2D-BFD4-C1608A0D4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062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34D14-4FAC-49E1-8849-6CB7F95BB38D}" type="datetimeFigureOut">
              <a:rPr lang="en-US" smtClean="0"/>
              <a:t>5/1/2016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3313D-DF17-4B2D-BFD4-C1608A0D4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201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34D14-4FAC-49E1-8849-6CB7F95BB38D}" type="datetimeFigureOut">
              <a:rPr lang="en-US" smtClean="0"/>
              <a:t>5/1/2016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3313D-DF17-4B2D-BFD4-C1608A0D4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48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34D14-4FAC-49E1-8849-6CB7F95BB38D}" type="datetimeFigureOut">
              <a:rPr lang="en-US" smtClean="0"/>
              <a:t>5/1/2016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3313D-DF17-4B2D-BFD4-C1608A0D4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067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34D14-4FAC-49E1-8849-6CB7F95BB38D}" type="datetimeFigureOut">
              <a:rPr lang="en-US" smtClean="0"/>
              <a:t>5/1/2016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3313D-DF17-4B2D-BFD4-C1608A0D4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3281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34D14-4FAC-49E1-8849-6CB7F95BB38D}" type="datetimeFigureOut">
              <a:rPr lang="en-US" smtClean="0"/>
              <a:t>5/1/2016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3313D-DF17-4B2D-BFD4-C1608A0D4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3528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34D14-4FAC-49E1-8849-6CB7F95BB38D}" type="datetimeFigureOut">
              <a:rPr lang="en-US" smtClean="0"/>
              <a:t>5/1/2016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3313D-DF17-4B2D-BFD4-C1608A0D4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310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34D14-4FAC-49E1-8849-6CB7F95BB38D}" type="datetimeFigureOut">
              <a:rPr lang="en-US" smtClean="0"/>
              <a:t>5/1/2016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3313D-DF17-4B2D-BFD4-C1608A0D4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741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34D14-4FAC-49E1-8849-6CB7F95BB38D}" type="datetimeFigureOut">
              <a:rPr lang="en-US" smtClean="0"/>
              <a:t>5/1/2016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3313D-DF17-4B2D-BFD4-C1608A0D4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544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34D14-4FAC-49E1-8849-6CB7F95BB38D}" type="datetimeFigureOut">
              <a:rPr lang="en-US" smtClean="0"/>
              <a:t>5/1/2016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3313D-DF17-4B2D-BFD4-C1608A0D4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642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34D14-4FAC-49E1-8849-6CB7F95BB38D}" type="datetimeFigureOut">
              <a:rPr lang="en-US" smtClean="0"/>
              <a:t>5/1/2016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3313D-DF17-4B2D-BFD4-C1608A0D4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1818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334D14-4FAC-49E1-8849-6CB7F95BB38D}" type="datetimeFigureOut">
              <a:rPr lang="en-US" smtClean="0"/>
              <a:t>5/1/2016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E3313D-DF17-4B2D-BFD4-C1608A0D4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134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By the end of this lecture the student must be:</a:t>
            </a:r>
          </a:p>
          <a:p>
            <a:pPr marL="971550" lvl="1" indent="-514350" algn="just">
              <a:lnSpc>
                <a:spcPts val="3300"/>
              </a:lnSpc>
              <a:buFont typeface="Arial" pitchFamily="34" charset="0"/>
              <a:buAutoNum type="alphaUcParenR"/>
            </a:pPr>
            <a:r>
              <a:rPr lang="en-US" dirty="0" smtClean="0"/>
              <a:t>Identify </a:t>
            </a:r>
            <a:r>
              <a:rPr lang="en-US" smtClean="0"/>
              <a:t>the </a:t>
            </a:r>
            <a:r>
              <a:rPr lang="en-US" smtClean="0"/>
              <a:t>Characters </a:t>
            </a:r>
            <a:r>
              <a:rPr lang="en-US" dirty="0" smtClean="0"/>
              <a:t>of </a:t>
            </a:r>
            <a:r>
              <a:rPr lang="en-US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</a:t>
            </a:r>
            <a:r>
              <a:rPr lang="en-US" b="1" dirty="0" smtClean="0">
                <a:solidFill>
                  <a:srgbClr val="7030A0"/>
                </a:solidFill>
                <a:cs typeface="Tahoma" pitchFamily="34" charset="0"/>
              </a:rPr>
              <a:t>Fungi</a:t>
            </a:r>
            <a:endParaRPr lang="en-US" dirty="0"/>
          </a:p>
          <a:p>
            <a:pPr marL="971550" lvl="1" indent="-514350" algn="just">
              <a:lnSpc>
                <a:spcPts val="3300"/>
              </a:lnSpc>
              <a:buAutoNum type="alphaUcParenR"/>
            </a:pPr>
            <a:r>
              <a:rPr lang="en-US" dirty="0" smtClean="0"/>
              <a:t>describe </a:t>
            </a:r>
            <a:r>
              <a:rPr lang="en-US" dirty="0" smtClean="0"/>
              <a:t>the chemical tests for this genus</a:t>
            </a:r>
          </a:p>
          <a:p>
            <a:r>
              <a:rPr lang="en-US" dirty="0" smtClean="0"/>
              <a:t>C) Differentiate between different </a:t>
            </a:r>
            <a:r>
              <a:rPr lang="en-US" dirty="0" err="1" smtClean="0"/>
              <a:t>sps</a:t>
            </a:r>
            <a:r>
              <a:rPr lang="en-US" dirty="0" smtClean="0"/>
              <a:t>.</a:t>
            </a:r>
          </a:p>
          <a:p>
            <a:r>
              <a:rPr lang="en-US" dirty="0" smtClean="0"/>
              <a:t>D) List and match the symptoms, diagnosis and treatment for different </a:t>
            </a:r>
            <a:r>
              <a:rPr lang="en-US" dirty="0" err="1" smtClean="0"/>
              <a:t>sps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75151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686800" cy="838200"/>
          </a:xfrm>
        </p:spPr>
        <p:txBody>
          <a:bodyPr>
            <a:noAutofit/>
          </a:bodyPr>
          <a:lstStyle/>
          <a:p>
            <a:pPr algn="ctr" rtl="0" fontAlgn="auto">
              <a:spcAft>
                <a:spcPts val="0"/>
              </a:spcAft>
              <a:defRPr/>
            </a:pPr>
            <a:r>
              <a:rPr lang="en-US" sz="5200" b="1" dirty="0" smtClean="0">
                <a:solidFill>
                  <a:srgbClr val="FF0000"/>
                </a:solidFill>
              </a:rPr>
              <a:t>Basic structure of fungi</a:t>
            </a:r>
            <a:endParaRPr lang="en-US" sz="5200" dirty="0" smtClean="0">
              <a:solidFill>
                <a:srgbClr val="FF0000"/>
              </a:solidFill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143000"/>
            <a:ext cx="8686800" cy="5562600"/>
          </a:xfrm>
        </p:spPr>
        <p:txBody>
          <a:bodyPr/>
          <a:lstStyle/>
          <a:p>
            <a:pPr algn="just" rtl="0"/>
            <a:r>
              <a:rPr lang="en-US" b="1" smtClean="0">
                <a:solidFill>
                  <a:srgbClr val="7030A0"/>
                </a:solidFill>
                <a:cs typeface="Times New Roman" pitchFamily="18" charset="0"/>
              </a:rPr>
              <a:t>Septa</a:t>
            </a:r>
            <a:r>
              <a:rPr lang="en-US" smtClean="0">
                <a:cs typeface="Times New Roman" pitchFamily="18" charset="0"/>
              </a:rPr>
              <a:t>—regular cross-walls formed in hyphae</a:t>
            </a:r>
          </a:p>
          <a:p>
            <a:pPr algn="just" rtl="0"/>
            <a:r>
              <a:rPr lang="en-US" b="1" smtClean="0">
                <a:solidFill>
                  <a:srgbClr val="0070C0"/>
                </a:solidFill>
                <a:cs typeface="Times New Roman" pitchFamily="18" charset="0"/>
              </a:rPr>
              <a:t>Septate: </a:t>
            </a:r>
            <a:r>
              <a:rPr lang="en-US" smtClean="0">
                <a:cs typeface="Times New Roman" pitchFamily="18" charset="0"/>
              </a:rPr>
              <a:t>Hyphae with septa - or</a:t>
            </a:r>
            <a:endParaRPr lang="en-US" b="1" smtClean="0">
              <a:solidFill>
                <a:srgbClr val="0070C0"/>
              </a:solidFill>
              <a:cs typeface="Times New Roman" pitchFamily="18" charset="0"/>
            </a:endParaRPr>
          </a:p>
          <a:p>
            <a:pPr algn="just" rtl="0"/>
            <a:r>
              <a:rPr lang="en-US" b="1" smtClean="0">
                <a:solidFill>
                  <a:srgbClr val="0070C0"/>
                </a:solidFill>
                <a:cs typeface="Times New Roman" pitchFamily="18" charset="0"/>
              </a:rPr>
              <a:t>Aseptate</a:t>
            </a:r>
            <a:r>
              <a:rPr lang="en-US" smtClean="0">
                <a:solidFill>
                  <a:srgbClr val="0070C0"/>
                </a:solidFill>
                <a:cs typeface="Times New Roman" pitchFamily="18" charset="0"/>
              </a:rPr>
              <a:t> or </a:t>
            </a:r>
            <a:r>
              <a:rPr lang="en-US" b="1" smtClean="0">
                <a:solidFill>
                  <a:srgbClr val="0070C0"/>
                </a:solidFill>
                <a:cs typeface="Times New Roman" pitchFamily="18" charset="0"/>
              </a:rPr>
              <a:t>coenocytic</a:t>
            </a:r>
            <a:r>
              <a:rPr lang="en-US" smtClean="0">
                <a:cs typeface="Times New Roman" pitchFamily="18" charset="0"/>
              </a:rPr>
              <a:t>: Lacking septa except to delimit reproductive structures &amp; aging hyphae</a:t>
            </a:r>
            <a:endParaRPr lang="en-US" b="1" smtClean="0">
              <a:solidFill>
                <a:srgbClr val="0070C0"/>
              </a:solidFill>
              <a:cs typeface="Times New Roman" pitchFamily="18" charset="0"/>
            </a:endParaRPr>
          </a:p>
          <a:p>
            <a:pPr algn="just" rtl="0"/>
            <a:r>
              <a:rPr lang="en-US" b="1" smtClean="0">
                <a:solidFill>
                  <a:srgbClr val="0070C0"/>
                </a:solidFill>
                <a:cs typeface="Times New Roman" pitchFamily="18" charset="0"/>
              </a:rPr>
              <a:t>Primary septa</a:t>
            </a:r>
            <a:r>
              <a:rPr lang="en-US" smtClean="0">
                <a:solidFill>
                  <a:srgbClr val="0070C0"/>
                </a:solidFill>
                <a:cs typeface="Times New Roman" pitchFamily="18" charset="0"/>
              </a:rPr>
              <a:t>: </a:t>
            </a:r>
            <a:r>
              <a:rPr lang="en-US" smtClean="0">
                <a:cs typeface="Times New Roman" pitchFamily="18" charset="0"/>
              </a:rPr>
              <a:t>Formed as a process of hyphal extension &amp; generally have a septal pore, which allows for cytoplasmic &amp; organelle movement</a:t>
            </a:r>
            <a:endParaRPr lang="en-US" b="1" smtClean="0">
              <a:cs typeface="Times New Roman" pitchFamily="18" charset="0"/>
            </a:endParaRPr>
          </a:p>
          <a:p>
            <a:pPr algn="just" rtl="0"/>
            <a:r>
              <a:rPr lang="en-US" b="1" smtClean="0">
                <a:solidFill>
                  <a:srgbClr val="0070C0"/>
                </a:solidFill>
                <a:cs typeface="Times New Roman" pitchFamily="18" charset="0"/>
              </a:rPr>
              <a:t>Secondary</a:t>
            </a:r>
            <a:r>
              <a:rPr lang="en-US" smtClean="0">
                <a:solidFill>
                  <a:srgbClr val="0070C0"/>
                </a:solidFill>
                <a:cs typeface="Times New Roman" pitchFamily="18" charset="0"/>
              </a:rPr>
              <a:t> or </a:t>
            </a:r>
            <a:r>
              <a:rPr lang="en-US" b="1" smtClean="0">
                <a:solidFill>
                  <a:srgbClr val="0070C0"/>
                </a:solidFill>
                <a:cs typeface="Times New Roman" pitchFamily="18" charset="0"/>
              </a:rPr>
              <a:t>adventitious</a:t>
            </a:r>
            <a:r>
              <a:rPr lang="en-US" smtClean="0">
                <a:solidFill>
                  <a:srgbClr val="0070C0"/>
                </a:solidFill>
                <a:cs typeface="Times New Roman" pitchFamily="18" charset="0"/>
              </a:rPr>
              <a:t> </a:t>
            </a:r>
            <a:r>
              <a:rPr lang="en-US" smtClean="0">
                <a:cs typeface="Times New Roman" pitchFamily="18" charset="0"/>
              </a:rPr>
              <a:t>septa are imperforate, formed to wall off ageing parts of the mycelium</a:t>
            </a:r>
            <a:endParaRPr lang="en-US" b="1" smtClean="0">
              <a:cs typeface="Times New Roman" pitchFamily="18" charset="0"/>
            </a:endParaRPr>
          </a:p>
          <a:p>
            <a:pPr algn="just" rtl="0"/>
            <a:endParaRPr lang="en-US" smtClean="0">
              <a:cs typeface="Tahoma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7EF3D-C1FC-4F10-AE9B-1D6812EA5E84}" type="slidenum">
              <a:rPr lang="ar-SA" altLang="en-US" smtClean="0"/>
              <a:pPr>
                <a:defRPr/>
              </a:pPr>
              <a:t>10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3183403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76200"/>
            <a:ext cx="8686800" cy="838200"/>
          </a:xfrm>
        </p:spPr>
        <p:txBody>
          <a:bodyPr>
            <a:noAutofit/>
          </a:bodyPr>
          <a:lstStyle/>
          <a:p>
            <a:pPr algn="ctr" rtl="0" fontAlgn="auto">
              <a:spcAft>
                <a:spcPts val="0"/>
              </a:spcAft>
              <a:defRPr/>
            </a:pPr>
            <a:r>
              <a:rPr lang="en-US" sz="6000" b="1" dirty="0" smtClean="0">
                <a:solidFill>
                  <a:srgbClr val="FF0000"/>
                </a:solidFill>
              </a:rPr>
              <a:t>Reproduction</a:t>
            </a:r>
            <a:endParaRPr lang="ar-SA" sz="6000" b="1" dirty="0">
              <a:solidFill>
                <a:srgbClr val="FF0000"/>
              </a:solidFill>
            </a:endParaRP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686800" cy="5181600"/>
          </a:xfrm>
        </p:spPr>
        <p:txBody>
          <a:bodyPr>
            <a:normAutofit lnSpcReduction="10000"/>
          </a:bodyPr>
          <a:lstStyle/>
          <a:p>
            <a:pPr algn="just" rtl="0">
              <a:lnSpc>
                <a:spcPct val="150000"/>
              </a:lnSpc>
            </a:pPr>
            <a:r>
              <a:rPr lang="en-US" sz="3600" smtClean="0">
                <a:cs typeface="Tahoma" pitchFamily="34" charset="0"/>
              </a:rPr>
              <a:t>Propagate via </a:t>
            </a:r>
            <a:r>
              <a:rPr lang="en-US" sz="3600" b="1" u="sng" smtClean="0">
                <a:solidFill>
                  <a:srgbClr val="7030A0"/>
                </a:solidFill>
                <a:cs typeface="Tahoma" pitchFamily="34" charset="0"/>
              </a:rPr>
              <a:t>formation of spores</a:t>
            </a:r>
          </a:p>
          <a:p>
            <a:pPr algn="just" rtl="0">
              <a:lnSpc>
                <a:spcPct val="150000"/>
              </a:lnSpc>
            </a:pPr>
            <a:r>
              <a:rPr lang="en-US" sz="3600" b="1" u="sng" smtClean="0">
                <a:solidFill>
                  <a:srgbClr val="7030A0"/>
                </a:solidFill>
                <a:cs typeface="Tahoma" pitchFamily="34" charset="0"/>
              </a:rPr>
              <a:t>Sexual and asexual spores</a:t>
            </a:r>
          </a:p>
          <a:p>
            <a:pPr algn="just" rtl="0">
              <a:lnSpc>
                <a:spcPct val="150000"/>
              </a:lnSpc>
            </a:pPr>
            <a:r>
              <a:rPr lang="en-US" sz="3600" b="1" smtClean="0">
                <a:solidFill>
                  <a:srgbClr val="0070C0"/>
                </a:solidFill>
                <a:cs typeface="Tahoma" pitchFamily="34" charset="0"/>
              </a:rPr>
              <a:t>The shape and type of spores are</a:t>
            </a:r>
          </a:p>
          <a:p>
            <a:pPr lvl="1" algn="just" rtl="0">
              <a:lnSpc>
                <a:spcPct val="150000"/>
              </a:lnSpc>
            </a:pPr>
            <a:r>
              <a:rPr lang="en-US" sz="3300" smtClean="0">
                <a:cs typeface="Tahoma" pitchFamily="34" charset="0"/>
              </a:rPr>
              <a:t>Different from one type of fungi to another</a:t>
            </a:r>
          </a:p>
          <a:p>
            <a:pPr lvl="1" algn="just" rtl="0">
              <a:lnSpc>
                <a:spcPct val="150000"/>
              </a:lnSpc>
            </a:pPr>
            <a:r>
              <a:rPr lang="en-US" sz="3300" smtClean="0">
                <a:cs typeface="Tahoma" pitchFamily="34" charset="0"/>
              </a:rPr>
              <a:t>Important in the classification &amp; identification of different species of fungi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7EF3D-C1FC-4F10-AE9B-1D6812EA5E84}" type="slidenum">
              <a:rPr lang="ar-SA" altLang="en-US" smtClean="0"/>
              <a:pPr>
                <a:defRPr/>
              </a:pPr>
              <a:t>11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22073681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686800" cy="838200"/>
          </a:xfrm>
        </p:spPr>
        <p:txBody>
          <a:bodyPr>
            <a:noAutofit/>
          </a:bodyPr>
          <a:lstStyle/>
          <a:p>
            <a:pPr algn="ctr" rtl="0" fontAlgn="auto">
              <a:spcAft>
                <a:spcPts val="0"/>
              </a:spcAft>
              <a:defRPr/>
            </a:pPr>
            <a:r>
              <a:rPr lang="en-US" sz="6000" dirty="0" smtClean="0">
                <a:solidFill>
                  <a:srgbClr val="FF0000"/>
                </a:solidFill>
              </a:rPr>
              <a:t>Asexual spore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524000"/>
            <a:ext cx="8686800" cy="5151438"/>
          </a:xfrm>
        </p:spPr>
        <p:txBody>
          <a:bodyPr/>
          <a:lstStyle/>
          <a:p>
            <a:pPr algn="just" rtl="0">
              <a:lnSpc>
                <a:spcPct val="150000"/>
              </a:lnSpc>
            </a:pPr>
            <a:r>
              <a:rPr lang="en-US" sz="3600" b="1" smtClean="0">
                <a:solidFill>
                  <a:srgbClr val="7030A0"/>
                </a:solidFill>
                <a:cs typeface="Tahoma" pitchFamily="34" charset="0"/>
              </a:rPr>
              <a:t>Conidiospore</a:t>
            </a:r>
          </a:p>
          <a:p>
            <a:pPr algn="just" rtl="0">
              <a:lnSpc>
                <a:spcPct val="150000"/>
              </a:lnSpc>
            </a:pPr>
            <a:r>
              <a:rPr lang="en-US" smtClean="0">
                <a:cs typeface="Tahoma" pitchFamily="34" charset="0"/>
              </a:rPr>
              <a:t>Multiple (chains) or single spores formed at the end of an aerial hypha </a:t>
            </a:r>
          </a:p>
          <a:p>
            <a:pPr algn="just" rtl="0">
              <a:lnSpc>
                <a:spcPct val="150000"/>
              </a:lnSpc>
            </a:pPr>
            <a:r>
              <a:rPr lang="en-US" smtClean="0">
                <a:cs typeface="Tahoma" pitchFamily="34" charset="0"/>
              </a:rPr>
              <a:t>Not enclosed by a SAC</a:t>
            </a:r>
          </a:p>
          <a:p>
            <a:pPr lvl="1" algn="just" rtl="0">
              <a:lnSpc>
                <a:spcPct val="75000"/>
              </a:lnSpc>
            </a:pPr>
            <a:r>
              <a:rPr lang="en-US" sz="3200" i="1" smtClean="0">
                <a:cs typeface="Tahoma" pitchFamily="34" charset="0"/>
              </a:rPr>
              <a:t>Aspergillus</a:t>
            </a:r>
            <a:r>
              <a:rPr lang="en-US" sz="3200" smtClean="0">
                <a:cs typeface="Tahoma" pitchFamily="34" charset="0"/>
              </a:rPr>
              <a:t> spp.</a:t>
            </a:r>
          </a:p>
          <a:p>
            <a:pPr lvl="1" algn="just" rtl="0">
              <a:lnSpc>
                <a:spcPct val="75000"/>
              </a:lnSpc>
            </a:pPr>
            <a:r>
              <a:rPr lang="en-US" sz="3200" i="1" smtClean="0">
                <a:cs typeface="Tahoma" pitchFamily="34" charset="0"/>
              </a:rPr>
              <a:t>Penicillium</a:t>
            </a:r>
            <a:r>
              <a:rPr lang="en-US" sz="3200" smtClean="0">
                <a:cs typeface="Tahoma" pitchFamily="34" charset="0"/>
              </a:rPr>
              <a:t> spp</a:t>
            </a:r>
          </a:p>
          <a:p>
            <a:pPr algn="just" rtl="0">
              <a:lnSpc>
                <a:spcPct val="150000"/>
              </a:lnSpc>
            </a:pPr>
            <a:r>
              <a:rPr lang="en-US" b="1" smtClean="0">
                <a:solidFill>
                  <a:srgbClr val="0070C0"/>
                </a:solidFill>
                <a:cs typeface="Tahoma" pitchFamily="34" charset="0"/>
              </a:rPr>
              <a:t>Conidiophore</a:t>
            </a:r>
            <a:r>
              <a:rPr lang="en-US" smtClean="0">
                <a:cs typeface="Tahoma" pitchFamily="34" charset="0"/>
              </a:rPr>
              <a:t>: filament that forms Conidospore</a:t>
            </a:r>
          </a:p>
        </p:txBody>
      </p:sp>
      <p:pic>
        <p:nvPicPr>
          <p:cNvPr id="22532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2200" y="3124200"/>
            <a:ext cx="2703513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7EF3D-C1FC-4F10-AE9B-1D6812EA5E84}" type="slidenum">
              <a:rPr lang="ar-SA" altLang="en-US" smtClean="0"/>
              <a:pPr>
                <a:defRPr/>
              </a:pPr>
              <a:t>12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12729259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686800" cy="838200"/>
          </a:xfrm>
        </p:spPr>
        <p:txBody>
          <a:bodyPr>
            <a:noAutofit/>
          </a:bodyPr>
          <a:lstStyle/>
          <a:p>
            <a:pPr algn="ctr" rtl="0" fontAlgn="auto">
              <a:spcAft>
                <a:spcPts val="0"/>
              </a:spcAft>
              <a:defRPr/>
            </a:pPr>
            <a:r>
              <a:rPr lang="en-US" sz="6000" b="1" dirty="0" err="1" smtClean="0">
                <a:solidFill>
                  <a:srgbClr val="FF0000"/>
                </a:solidFill>
              </a:rPr>
              <a:t>ConidioSpores</a:t>
            </a:r>
            <a:endParaRPr lang="en-US" sz="6000" b="1" dirty="0" smtClean="0">
              <a:solidFill>
                <a:srgbClr val="FF0000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295400"/>
            <a:ext cx="8686800" cy="5257800"/>
          </a:xfrm>
        </p:spPr>
        <p:txBody>
          <a:bodyPr>
            <a:normAutofit fontScale="77500" lnSpcReduction="20000"/>
          </a:bodyPr>
          <a:lstStyle/>
          <a:p>
            <a:pPr algn="just" rtl="0" fontAlgn="auto">
              <a:lnSpc>
                <a:spcPct val="150000"/>
              </a:lnSpc>
              <a:spcAft>
                <a:spcPts val="0"/>
              </a:spcAft>
              <a:buFont typeface="Wingdings 2"/>
              <a:buChar char=""/>
              <a:defRPr/>
            </a:pPr>
            <a:r>
              <a:rPr lang="en-US" sz="4200" b="1" dirty="0" err="1" smtClean="0">
                <a:solidFill>
                  <a:srgbClr val="7030A0"/>
                </a:solidFill>
              </a:rPr>
              <a:t>Arthrospores</a:t>
            </a:r>
            <a:endParaRPr lang="en-US" sz="4200" b="1" dirty="0" smtClean="0">
              <a:solidFill>
                <a:srgbClr val="7030A0"/>
              </a:solidFill>
            </a:endParaRPr>
          </a:p>
          <a:p>
            <a:pPr lvl="1" algn="just" rtl="0" fontAlgn="auto">
              <a:lnSpc>
                <a:spcPct val="150000"/>
              </a:lnSpc>
              <a:spcAft>
                <a:spcPts val="0"/>
              </a:spcAft>
              <a:buFont typeface="Wingdings 2"/>
              <a:buChar char=""/>
              <a:defRPr/>
            </a:pPr>
            <a:r>
              <a:rPr lang="en-US" sz="3300" dirty="0" smtClean="0"/>
              <a:t>Cells in </a:t>
            </a:r>
            <a:r>
              <a:rPr lang="en-US" sz="3300" dirty="0" err="1" smtClean="0"/>
              <a:t>hyphae</a:t>
            </a:r>
            <a:r>
              <a:rPr lang="en-US" sz="3300" dirty="0" smtClean="0"/>
              <a:t> develop thick wall &amp; separate by disarticulation</a:t>
            </a:r>
          </a:p>
          <a:p>
            <a:pPr lvl="1" algn="just" rtl="0" fontAlgn="auto">
              <a:lnSpc>
                <a:spcPct val="150000"/>
              </a:lnSpc>
              <a:spcAft>
                <a:spcPts val="0"/>
              </a:spcAft>
              <a:buFont typeface="Wingdings 2"/>
              <a:buChar char=""/>
              <a:defRPr/>
            </a:pPr>
            <a:r>
              <a:rPr lang="en-US" sz="3300" i="1" dirty="0" err="1" smtClean="0"/>
              <a:t>Coccidioides</a:t>
            </a:r>
            <a:r>
              <a:rPr lang="en-US" sz="3300" i="1" dirty="0" smtClean="0"/>
              <a:t>- </a:t>
            </a:r>
            <a:r>
              <a:rPr lang="en-US" sz="3300" dirty="0" smtClean="0"/>
              <a:t> genus of dimorphic </a:t>
            </a:r>
            <a:r>
              <a:rPr lang="en-US" sz="3300" dirty="0" err="1" smtClean="0"/>
              <a:t>Ascomycete</a:t>
            </a:r>
            <a:endParaRPr lang="en-US" sz="3300" dirty="0" smtClean="0"/>
          </a:p>
          <a:p>
            <a:pPr algn="just" rtl="0" fontAlgn="auto">
              <a:lnSpc>
                <a:spcPct val="150000"/>
              </a:lnSpc>
              <a:spcAft>
                <a:spcPts val="0"/>
              </a:spcAft>
              <a:buFont typeface="Wingdings 2"/>
              <a:buChar char=""/>
              <a:defRPr/>
            </a:pPr>
            <a:r>
              <a:rPr lang="en-US" sz="4100" b="1" dirty="0" err="1" smtClean="0">
                <a:solidFill>
                  <a:srgbClr val="7030A0"/>
                </a:solidFill>
              </a:rPr>
              <a:t>Blastospores</a:t>
            </a:r>
            <a:endParaRPr lang="en-US" sz="4100" b="1" dirty="0" smtClean="0">
              <a:solidFill>
                <a:srgbClr val="7030A0"/>
              </a:solidFill>
            </a:endParaRPr>
          </a:p>
          <a:p>
            <a:pPr lvl="1" algn="just" rtl="0" fontAlgn="auto">
              <a:lnSpc>
                <a:spcPct val="150000"/>
              </a:lnSpc>
              <a:spcAft>
                <a:spcPts val="0"/>
              </a:spcAft>
              <a:buFont typeface="Wingdings 2"/>
              <a:buChar char=""/>
              <a:defRPr/>
            </a:pPr>
            <a:r>
              <a:rPr lang="en-US" sz="3300" dirty="0" smtClean="0"/>
              <a:t>Thickened wall</a:t>
            </a:r>
          </a:p>
          <a:p>
            <a:pPr lvl="1" algn="just" rtl="0" fontAlgn="auto">
              <a:lnSpc>
                <a:spcPct val="150000"/>
              </a:lnSpc>
              <a:spcAft>
                <a:spcPts val="0"/>
              </a:spcAft>
              <a:buFont typeface="Wingdings 2"/>
              <a:buChar char=""/>
              <a:defRPr/>
            </a:pPr>
            <a:r>
              <a:rPr lang="en-US" sz="3300" dirty="0" smtClean="0"/>
              <a:t>Bud from the parent cell</a:t>
            </a:r>
          </a:p>
          <a:p>
            <a:pPr lvl="1" algn="just" rtl="0" fontAlgn="auto">
              <a:lnSpc>
                <a:spcPct val="150000"/>
              </a:lnSpc>
              <a:spcAft>
                <a:spcPts val="0"/>
              </a:spcAft>
              <a:buFont typeface="Wingdings 2"/>
              <a:buChar char=""/>
              <a:defRPr/>
            </a:pPr>
            <a:r>
              <a:rPr lang="en-US" sz="3300" i="1" dirty="0" smtClean="0"/>
              <a:t>Candida, Cryptococcus</a:t>
            </a:r>
            <a:endParaRPr lang="en-US" sz="3300" dirty="0" smtClean="0"/>
          </a:p>
        </p:txBody>
      </p:sp>
      <p:pic>
        <p:nvPicPr>
          <p:cNvPr id="2355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3886200"/>
            <a:ext cx="22860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3810000"/>
            <a:ext cx="17526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7EF3D-C1FC-4F10-AE9B-1D6812EA5E84}" type="slidenum">
              <a:rPr lang="ar-SA" altLang="en-US" smtClean="0"/>
              <a:pPr>
                <a:defRPr/>
              </a:pPr>
              <a:t>13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10237868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686800" cy="838200"/>
          </a:xfrm>
        </p:spPr>
        <p:txBody>
          <a:bodyPr>
            <a:noAutofit/>
          </a:bodyPr>
          <a:lstStyle/>
          <a:p>
            <a:pPr algn="ctr" rtl="0" fontAlgn="auto">
              <a:spcAft>
                <a:spcPts val="0"/>
              </a:spcAft>
              <a:defRPr/>
            </a:pPr>
            <a:r>
              <a:rPr lang="en-US" sz="6000" b="1" dirty="0" err="1" smtClean="0">
                <a:solidFill>
                  <a:srgbClr val="FF0000"/>
                </a:solidFill>
              </a:rPr>
              <a:t>Chlamydospores</a:t>
            </a:r>
            <a:endParaRPr lang="en-US" sz="6000" b="1" dirty="0" smtClean="0">
              <a:solidFill>
                <a:srgbClr val="FF0000"/>
              </a:solidFill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 rtl="0">
              <a:lnSpc>
                <a:spcPct val="150000"/>
              </a:lnSpc>
            </a:pPr>
            <a:r>
              <a:rPr lang="en-US" smtClean="0">
                <a:cs typeface="Tahoma" pitchFamily="34" charset="0"/>
              </a:rPr>
              <a:t>Spore contained within hypha</a:t>
            </a:r>
          </a:p>
          <a:p>
            <a:pPr algn="just" rtl="0">
              <a:lnSpc>
                <a:spcPct val="150000"/>
              </a:lnSpc>
            </a:pPr>
            <a:r>
              <a:rPr lang="en-US" smtClean="0">
                <a:cs typeface="Tahoma" pitchFamily="34" charset="0"/>
              </a:rPr>
              <a:t>Rounded &amp; Thick cell wall</a:t>
            </a:r>
          </a:p>
          <a:p>
            <a:pPr algn="just" rtl="0">
              <a:lnSpc>
                <a:spcPct val="150000"/>
              </a:lnSpc>
            </a:pPr>
            <a:r>
              <a:rPr lang="en-US" b="1" smtClean="0">
                <a:solidFill>
                  <a:srgbClr val="7030A0"/>
                </a:solidFill>
                <a:cs typeface="Tahoma" pitchFamily="34" charset="0"/>
              </a:rPr>
              <a:t>Chlamydophores</a:t>
            </a:r>
          </a:p>
          <a:p>
            <a:pPr lvl="1" algn="just" rtl="0">
              <a:lnSpc>
                <a:spcPct val="150000"/>
              </a:lnSpc>
            </a:pPr>
            <a:r>
              <a:rPr lang="en-US" sz="3200" smtClean="0">
                <a:cs typeface="Tahoma" pitchFamily="34" charset="0"/>
              </a:rPr>
              <a:t>Aerial hypha with chlamydospores</a:t>
            </a:r>
          </a:p>
          <a:p>
            <a:pPr algn="just" rtl="0">
              <a:lnSpc>
                <a:spcPct val="150000"/>
              </a:lnSpc>
            </a:pPr>
            <a:r>
              <a:rPr lang="en-US" smtClean="0">
                <a:cs typeface="Tahoma" pitchFamily="34" charset="0"/>
              </a:rPr>
              <a:t>e.g. </a:t>
            </a:r>
            <a:r>
              <a:rPr lang="en-US" i="1" smtClean="0">
                <a:cs typeface="Tahoma" pitchFamily="34" charset="0"/>
              </a:rPr>
              <a:t>Candida albicans</a:t>
            </a:r>
            <a:endParaRPr lang="en-US" smtClean="0">
              <a:cs typeface="Tahoma" pitchFamily="34" charset="0"/>
            </a:endParaRPr>
          </a:p>
        </p:txBody>
      </p:sp>
      <p:pic>
        <p:nvPicPr>
          <p:cNvPr id="24580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1676400"/>
            <a:ext cx="2827338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7EF3D-C1FC-4F10-AE9B-1D6812EA5E84}" type="slidenum">
              <a:rPr lang="ar-SA" altLang="en-US" smtClean="0"/>
              <a:pPr>
                <a:defRPr/>
              </a:pPr>
              <a:t>14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40665117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686800" cy="838200"/>
          </a:xfrm>
        </p:spPr>
        <p:txBody>
          <a:bodyPr>
            <a:noAutofit/>
          </a:bodyPr>
          <a:lstStyle/>
          <a:p>
            <a:pPr algn="ctr" rtl="0" fontAlgn="auto">
              <a:spcAft>
                <a:spcPts val="0"/>
              </a:spcAft>
              <a:defRPr/>
            </a:pPr>
            <a:r>
              <a:rPr lang="en-US" sz="6000" b="1" dirty="0" err="1" smtClean="0">
                <a:solidFill>
                  <a:srgbClr val="FF0000"/>
                </a:solidFill>
                <a:latin typeface="Arial" charset="0"/>
                <a:cs typeface="Arial" charset="0"/>
              </a:rPr>
              <a:t>Sporangiospore</a:t>
            </a:r>
            <a:endParaRPr lang="en-US" sz="6000" dirty="0" smtClean="0">
              <a:solidFill>
                <a:srgbClr val="FF0000"/>
              </a:solidFill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143000"/>
            <a:ext cx="8686800" cy="5410200"/>
          </a:xfrm>
        </p:spPr>
        <p:txBody>
          <a:bodyPr>
            <a:normAutofit fontScale="92500" lnSpcReduction="20000"/>
          </a:bodyPr>
          <a:lstStyle/>
          <a:p>
            <a:pPr algn="just" rtl="0" fontAlgn="auto">
              <a:lnSpc>
                <a:spcPct val="200000"/>
              </a:lnSpc>
              <a:spcAft>
                <a:spcPts val="0"/>
              </a:spcAft>
              <a:buFont typeface="Wingdings 2"/>
              <a:buChar char=""/>
              <a:defRPr/>
            </a:pPr>
            <a:r>
              <a:rPr lang="en-US" dirty="0" smtClean="0">
                <a:cs typeface="Arial" charset="0"/>
              </a:rPr>
              <a:t>Spore </a:t>
            </a:r>
            <a:r>
              <a:rPr lang="en-US" dirty="0">
                <a:cs typeface="Arial" charset="0"/>
              </a:rPr>
              <a:t>contained in a sporangium at the end of a </a:t>
            </a:r>
            <a:r>
              <a:rPr lang="en-US" dirty="0" err="1" smtClean="0">
                <a:solidFill>
                  <a:srgbClr val="7030A0"/>
                </a:solidFill>
                <a:cs typeface="Arial" charset="0"/>
              </a:rPr>
              <a:t>sporangoiphore</a:t>
            </a:r>
            <a:endParaRPr lang="en-US" dirty="0" smtClean="0">
              <a:solidFill>
                <a:srgbClr val="7030A0"/>
              </a:solidFill>
              <a:cs typeface="Arial" charset="0"/>
            </a:endParaRPr>
          </a:p>
          <a:p>
            <a:pPr algn="just" rtl="0" fontAlgn="auto">
              <a:lnSpc>
                <a:spcPct val="200000"/>
              </a:lnSpc>
              <a:spcAft>
                <a:spcPts val="0"/>
              </a:spcAft>
              <a:buFont typeface="Wingdings 2"/>
              <a:buChar char=""/>
              <a:defRPr/>
            </a:pPr>
            <a:r>
              <a:rPr lang="en-US" dirty="0" smtClean="0">
                <a:solidFill>
                  <a:srgbClr val="7030A0"/>
                </a:solidFill>
                <a:cs typeface="Times New Roman" charset="0"/>
              </a:rPr>
              <a:t>Sporangium: </a:t>
            </a:r>
          </a:p>
          <a:p>
            <a:pPr lvl="1" algn="just" rtl="0" fontAlgn="auto">
              <a:lnSpc>
                <a:spcPct val="200000"/>
              </a:lnSpc>
              <a:spcAft>
                <a:spcPts val="0"/>
              </a:spcAft>
              <a:buFont typeface="Wingdings 2"/>
              <a:buChar char=""/>
              <a:defRPr/>
            </a:pPr>
            <a:r>
              <a:rPr lang="en-US" sz="3000" dirty="0" smtClean="0">
                <a:cs typeface="Times New Roman" charset="0"/>
              </a:rPr>
              <a:t>A </a:t>
            </a:r>
            <a:r>
              <a:rPr lang="en-US" sz="3000" dirty="0">
                <a:cs typeface="Times New Roman" charset="0"/>
              </a:rPr>
              <a:t>sac or cell containing spores produced </a:t>
            </a:r>
            <a:r>
              <a:rPr lang="en-US" sz="3000" dirty="0" smtClean="0">
                <a:cs typeface="Times New Roman" charset="0"/>
              </a:rPr>
              <a:t>asexually</a:t>
            </a:r>
            <a:endParaRPr lang="en-US" sz="3000" dirty="0" smtClean="0"/>
          </a:p>
          <a:p>
            <a:pPr algn="just" rtl="0" fontAlgn="auto">
              <a:lnSpc>
                <a:spcPct val="200000"/>
              </a:lnSpc>
              <a:spcAft>
                <a:spcPts val="0"/>
              </a:spcAft>
              <a:buFont typeface="Wingdings 2"/>
              <a:buChar char=""/>
              <a:defRPr/>
            </a:pPr>
            <a:r>
              <a:rPr lang="en-US" dirty="0" err="1" smtClean="0">
                <a:solidFill>
                  <a:srgbClr val="7030A0"/>
                </a:solidFill>
              </a:rPr>
              <a:t>Sproangiophore</a:t>
            </a:r>
            <a:r>
              <a:rPr lang="en-US" dirty="0" smtClean="0"/>
              <a:t>- aerial hypha with sporangium</a:t>
            </a:r>
          </a:p>
          <a:p>
            <a:pPr algn="just" rtl="0" fontAlgn="auto">
              <a:lnSpc>
                <a:spcPct val="200000"/>
              </a:lnSpc>
              <a:spcAft>
                <a:spcPts val="0"/>
              </a:spcAft>
              <a:buFont typeface="Wingdings 2"/>
              <a:buChar char=""/>
              <a:defRPr/>
            </a:pPr>
            <a:r>
              <a:rPr lang="en-US" i="1" dirty="0" err="1" smtClean="0"/>
              <a:t>Rhizopus</a:t>
            </a:r>
            <a:r>
              <a:rPr lang="en-US" dirty="0" smtClean="0"/>
              <a:t> </a:t>
            </a:r>
            <a:r>
              <a:rPr lang="en-US" dirty="0" err="1" smtClean="0"/>
              <a:t>spp</a:t>
            </a:r>
            <a:endParaRPr lang="en-US" dirty="0" smtClean="0">
              <a:solidFill>
                <a:srgbClr val="7030A0"/>
              </a:solidFill>
            </a:endParaRPr>
          </a:p>
        </p:txBody>
      </p:sp>
      <p:pic>
        <p:nvPicPr>
          <p:cNvPr id="25604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1981200"/>
            <a:ext cx="333375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7EF3D-C1FC-4F10-AE9B-1D6812EA5E84}" type="slidenum">
              <a:rPr lang="ar-SA" altLang="en-US" smtClean="0"/>
              <a:pPr>
                <a:defRPr/>
              </a:pPr>
              <a:t>15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2764132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686800" cy="838200"/>
          </a:xfrm>
        </p:spPr>
        <p:txBody>
          <a:bodyPr>
            <a:noAutofit/>
          </a:bodyPr>
          <a:lstStyle/>
          <a:p>
            <a:pPr algn="ctr" rtl="0" fontAlgn="auto">
              <a:spcAft>
                <a:spcPts val="0"/>
              </a:spcAft>
              <a:defRPr/>
            </a:pPr>
            <a:r>
              <a:rPr lang="en-US" sz="6000" b="1" dirty="0" smtClean="0">
                <a:solidFill>
                  <a:srgbClr val="FF0000"/>
                </a:solidFill>
              </a:rPr>
              <a:t>Sexual spores</a:t>
            </a:r>
            <a:endParaRPr lang="en-US" sz="6000" dirty="0"/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686800" cy="5562600"/>
          </a:xfrm>
        </p:spPr>
        <p:txBody>
          <a:bodyPr/>
          <a:lstStyle/>
          <a:p>
            <a:pPr algn="just" rtl="0">
              <a:lnSpc>
                <a:spcPct val="75000"/>
              </a:lnSpc>
            </a:pPr>
            <a:r>
              <a:rPr lang="en-US" sz="3000" smtClean="0">
                <a:cs typeface="Times New Roman" pitchFamily="18" charset="0"/>
              </a:rPr>
              <a:t>Sexual spores - exhibit fusion of nuclei</a:t>
            </a:r>
          </a:p>
          <a:p>
            <a:pPr algn="just" rtl="0">
              <a:lnSpc>
                <a:spcPct val="75000"/>
              </a:lnSpc>
            </a:pPr>
            <a:r>
              <a:rPr lang="en-US" sz="3000" b="1" smtClean="0">
                <a:solidFill>
                  <a:srgbClr val="7030A0"/>
                </a:solidFill>
                <a:cs typeface="Times New Roman" pitchFamily="18" charset="0"/>
              </a:rPr>
              <a:t>Ascospore </a:t>
            </a:r>
          </a:p>
          <a:p>
            <a:pPr lvl="1" algn="just" rtl="0">
              <a:lnSpc>
                <a:spcPct val="75000"/>
              </a:lnSpc>
            </a:pPr>
            <a:r>
              <a:rPr lang="en-US" sz="3000" smtClean="0">
                <a:cs typeface="Times New Roman" pitchFamily="18" charset="0"/>
              </a:rPr>
              <a:t>Formed in sac-like cell (ascus)</a:t>
            </a:r>
          </a:p>
          <a:p>
            <a:pPr lvl="1" algn="just" rtl="0">
              <a:lnSpc>
                <a:spcPct val="75000"/>
              </a:lnSpc>
            </a:pPr>
            <a:r>
              <a:rPr lang="en-US" sz="3000" smtClean="0">
                <a:cs typeface="Times New Roman" pitchFamily="18" charset="0"/>
              </a:rPr>
              <a:t>Often 8 spores formed</a:t>
            </a:r>
          </a:p>
          <a:p>
            <a:pPr lvl="1" algn="just" rtl="0">
              <a:lnSpc>
                <a:spcPct val="75000"/>
              </a:lnSpc>
            </a:pPr>
            <a:r>
              <a:rPr lang="en-US" sz="3000" b="1" smtClean="0">
                <a:solidFill>
                  <a:srgbClr val="00B050"/>
                </a:solidFill>
                <a:cs typeface="Times New Roman" pitchFamily="18" charset="0"/>
              </a:rPr>
              <a:t>Ascomycetes</a:t>
            </a:r>
          </a:p>
          <a:p>
            <a:pPr algn="just" rtl="0">
              <a:lnSpc>
                <a:spcPct val="75000"/>
              </a:lnSpc>
            </a:pPr>
            <a:r>
              <a:rPr lang="en-US" sz="3000" b="1" smtClean="0">
                <a:solidFill>
                  <a:srgbClr val="7030A0"/>
                </a:solidFill>
                <a:cs typeface="Times New Roman" pitchFamily="18" charset="0"/>
              </a:rPr>
              <a:t>Basidiospore</a:t>
            </a:r>
            <a:r>
              <a:rPr lang="en-US" sz="3000" smtClean="0">
                <a:solidFill>
                  <a:srgbClr val="7030A0"/>
                </a:solidFill>
                <a:cs typeface="Times New Roman" pitchFamily="18" charset="0"/>
              </a:rPr>
              <a:t> </a:t>
            </a:r>
          </a:p>
          <a:p>
            <a:pPr lvl="1" algn="just" rtl="0">
              <a:lnSpc>
                <a:spcPct val="75000"/>
              </a:lnSpc>
            </a:pPr>
            <a:r>
              <a:rPr lang="en-US" sz="3000" smtClean="0">
                <a:cs typeface="Times New Roman" pitchFamily="18" charset="0"/>
              </a:rPr>
              <a:t>Produced on a specialized club-shaped structure (basidium)</a:t>
            </a:r>
          </a:p>
          <a:p>
            <a:pPr lvl="1" algn="just" rtl="0">
              <a:lnSpc>
                <a:spcPct val="75000"/>
              </a:lnSpc>
            </a:pPr>
            <a:r>
              <a:rPr lang="en-US" sz="3000" b="1" smtClean="0">
                <a:solidFill>
                  <a:srgbClr val="00B050"/>
                </a:solidFill>
                <a:cs typeface="Times New Roman" pitchFamily="18" charset="0"/>
              </a:rPr>
              <a:t>Basidiomycetes</a:t>
            </a:r>
            <a:endParaRPr lang="en-US" sz="3000" b="1" smtClean="0">
              <a:solidFill>
                <a:srgbClr val="00B050"/>
              </a:solidFill>
              <a:cs typeface="Arial" pitchFamily="34" charset="0"/>
            </a:endParaRPr>
          </a:p>
          <a:p>
            <a:pPr algn="just" rtl="0">
              <a:lnSpc>
                <a:spcPct val="75000"/>
              </a:lnSpc>
            </a:pPr>
            <a:r>
              <a:rPr lang="en-US" sz="3000" b="1" smtClean="0">
                <a:solidFill>
                  <a:srgbClr val="7030A0"/>
                </a:solidFill>
                <a:cs typeface="Times New Roman" pitchFamily="18" charset="0"/>
              </a:rPr>
              <a:t>Zygospore </a:t>
            </a:r>
          </a:p>
          <a:p>
            <a:pPr lvl="1" algn="just" rtl="0">
              <a:lnSpc>
                <a:spcPct val="75000"/>
              </a:lnSpc>
            </a:pPr>
            <a:r>
              <a:rPr lang="en-US" sz="3000" smtClean="0">
                <a:cs typeface="Times New Roman" pitchFamily="18" charset="0"/>
              </a:rPr>
              <a:t>Thick-walled spore formed during sexual reproduction</a:t>
            </a:r>
          </a:p>
          <a:p>
            <a:pPr lvl="1" algn="just" rtl="0">
              <a:lnSpc>
                <a:spcPct val="75000"/>
              </a:lnSpc>
            </a:pPr>
            <a:r>
              <a:rPr lang="en-US" sz="3000" b="1" smtClean="0">
                <a:solidFill>
                  <a:srgbClr val="00B050"/>
                </a:solidFill>
                <a:cs typeface="Times New Roman" pitchFamily="18" charset="0"/>
              </a:rPr>
              <a:t>Zygomycetes</a:t>
            </a:r>
            <a:r>
              <a:rPr lang="en-US" sz="3000" smtClean="0">
                <a:cs typeface="Times New Roman" pitchFamily="18" charset="0"/>
              </a:rPr>
              <a:t>/</a:t>
            </a:r>
            <a:r>
              <a:rPr lang="en-US" sz="3200" smtClean="0">
                <a:cs typeface="Tahoma" pitchFamily="34" charset="0"/>
              </a:rPr>
              <a:t> Mucor and Rhizopus </a:t>
            </a:r>
            <a:endParaRPr lang="en-US" sz="3000" smtClean="0">
              <a:cs typeface="Tahoma" pitchFamily="34" charset="0"/>
            </a:endParaRPr>
          </a:p>
          <a:p>
            <a:pPr algn="just" rtl="0">
              <a:lnSpc>
                <a:spcPct val="75000"/>
              </a:lnSpc>
            </a:pPr>
            <a:endParaRPr lang="en-US" sz="3000" smtClean="0">
              <a:cs typeface="Tahoma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7EF3D-C1FC-4F10-AE9B-1D6812EA5E84}" type="slidenum">
              <a:rPr lang="ar-SA" altLang="en-US" smtClean="0"/>
              <a:pPr>
                <a:defRPr/>
              </a:pPr>
              <a:t>16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7104269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76200"/>
            <a:ext cx="8686800" cy="841248"/>
          </a:xfrm>
        </p:spPr>
        <p:txBody>
          <a:bodyPr>
            <a:noAutofit/>
          </a:bodyPr>
          <a:lstStyle/>
          <a:p>
            <a:pPr algn="ctr" rtl="0" fontAlgn="auto">
              <a:spcAft>
                <a:spcPts val="0"/>
              </a:spcAft>
              <a:defRPr/>
            </a:pPr>
            <a:r>
              <a:rPr lang="en-US" sz="5400" b="1" dirty="0" smtClean="0">
                <a:solidFill>
                  <a:srgbClr val="FF0000"/>
                </a:solidFill>
              </a:rPr>
              <a:t>Classification of Fungi</a:t>
            </a:r>
            <a:endParaRPr lang="ar-SA" sz="5400" dirty="0">
              <a:solidFill>
                <a:srgbClr val="FF0000"/>
              </a:solidFill>
            </a:endParaRPr>
          </a:p>
        </p:txBody>
      </p:sp>
      <p:sp>
        <p:nvSpPr>
          <p:cNvPr id="27651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371600"/>
            <a:ext cx="8610600" cy="2133600"/>
          </a:xfrm>
        </p:spPr>
        <p:txBody>
          <a:bodyPr>
            <a:normAutofit fontScale="62500" lnSpcReduction="20000"/>
          </a:bodyPr>
          <a:lstStyle/>
          <a:p>
            <a:pPr marL="342900" lvl="1" indent="-342900" algn="just" rtl="0">
              <a:lnSpc>
                <a:spcPts val="3900"/>
              </a:lnSpc>
              <a:buFont typeface="Wingdings 2" pitchFamily="18" charset="2"/>
              <a:buChar char=""/>
            </a:pPr>
            <a:r>
              <a:rPr lang="en-US" sz="3200" smtClean="0">
                <a:cs typeface="Tahoma" pitchFamily="34" charset="0"/>
              </a:rPr>
              <a:t>Comprised of </a:t>
            </a:r>
            <a:r>
              <a:rPr lang="en-US" sz="3200" b="1" u="sng" smtClean="0">
                <a:cs typeface="Tahoma" pitchFamily="34" charset="0"/>
              </a:rPr>
              <a:t>over 100,000 species</a:t>
            </a:r>
            <a:endParaRPr lang="en-US" sz="3200" smtClean="0">
              <a:cs typeface="Tahoma" pitchFamily="34" charset="0"/>
            </a:endParaRPr>
          </a:p>
          <a:p>
            <a:pPr marL="342900" lvl="1" indent="-342900" algn="just" rtl="0">
              <a:lnSpc>
                <a:spcPts val="3900"/>
              </a:lnSpc>
              <a:buFont typeface="Wingdings 2" pitchFamily="18" charset="2"/>
              <a:buChar char=""/>
            </a:pPr>
            <a:r>
              <a:rPr lang="en-US" sz="3200" smtClean="0">
                <a:cs typeface="Tahoma" pitchFamily="34" charset="0"/>
              </a:rPr>
              <a:t>Classified into 4 orders according to the presence or absence of sexual reproductive cycle and the nature of sexual spores</a:t>
            </a:r>
            <a:br>
              <a:rPr lang="en-US" sz="3200" smtClean="0">
                <a:cs typeface="Tahoma" pitchFamily="34" charset="0"/>
              </a:rPr>
            </a:br>
            <a:endParaRPr lang="en-US" sz="3200" smtClean="0">
              <a:cs typeface="Tahoma" pitchFamily="34" charset="0"/>
            </a:endParaRPr>
          </a:p>
          <a:p>
            <a:pPr marL="342900" lvl="1" indent="-342900" algn="just" rtl="0">
              <a:lnSpc>
                <a:spcPts val="3900"/>
              </a:lnSpc>
              <a:buFont typeface="Wingdings 2" pitchFamily="18" charset="2"/>
              <a:buChar char=""/>
            </a:pPr>
            <a:endParaRPr lang="en-US" sz="3200" smtClean="0">
              <a:cs typeface="Tahoma" pitchFamily="34" charset="0"/>
            </a:endParaRPr>
          </a:p>
          <a:p>
            <a:pPr algn="just" rtl="0">
              <a:lnSpc>
                <a:spcPts val="3900"/>
              </a:lnSpc>
            </a:pPr>
            <a:endParaRPr lang="ar-SA" smtClean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2"/>
          </p:nvPr>
        </p:nvGraphicFramePr>
        <p:xfrm>
          <a:off x="533400" y="3581400"/>
          <a:ext cx="8305800" cy="3154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8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09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21675">
                <a:tc>
                  <a:txBody>
                    <a:bodyPr/>
                    <a:lstStyle/>
                    <a:p>
                      <a:pPr algn="l" rtl="0"/>
                      <a:r>
                        <a:rPr lang="en-US" sz="2800" dirty="0" smtClean="0"/>
                        <a:t>Orders of Fungi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800" dirty="0" smtClean="0"/>
                        <a:t>Mycelium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800" dirty="0" smtClean="0"/>
                        <a:t>Reproduction</a:t>
                      </a:r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2618">
                <a:tc>
                  <a:txBody>
                    <a:bodyPr/>
                    <a:lstStyle/>
                    <a:p>
                      <a:pPr marL="514350" indent="-514350" algn="l" rtl="0">
                        <a:buFont typeface="+mj-lt"/>
                        <a:buAutoNum type="arabicPeriod"/>
                      </a:pPr>
                      <a:r>
                        <a:rPr lang="en-US" sz="2800" dirty="0" err="1" smtClean="0"/>
                        <a:t>Zygomycetes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800" dirty="0" smtClean="0"/>
                        <a:t>Non-</a:t>
                      </a:r>
                      <a:r>
                        <a:rPr lang="en-US" sz="2800" dirty="0" err="1" smtClean="0"/>
                        <a:t>septate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800" dirty="0" smtClean="0"/>
                        <a:t>Sexual</a:t>
                      </a:r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7696">
                <a:tc>
                  <a:txBody>
                    <a:bodyPr/>
                    <a:lstStyle/>
                    <a:p>
                      <a:pPr marL="514350" marR="0" lvl="1" indent="-5143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2"/>
                        <a:tabLst/>
                        <a:defRPr/>
                      </a:pPr>
                      <a:r>
                        <a:rPr lang="en-US" sz="2800" dirty="0" err="1" smtClean="0"/>
                        <a:t>Ascomycetes</a:t>
                      </a:r>
                      <a:endParaRPr lang="en-US" sz="2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800" dirty="0" smtClean="0"/>
                        <a:t>Septate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800" dirty="0" smtClean="0"/>
                        <a:t>Sexual</a:t>
                      </a:r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5784">
                <a:tc>
                  <a:txBody>
                    <a:bodyPr/>
                    <a:lstStyle/>
                    <a:p>
                      <a:pPr marL="514350" marR="0" lvl="1" indent="-5143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3"/>
                        <a:tabLst/>
                        <a:defRPr/>
                      </a:pPr>
                      <a:r>
                        <a:rPr lang="en-US" sz="2800" dirty="0" err="1" smtClean="0"/>
                        <a:t>Basidomycetes</a:t>
                      </a:r>
                      <a:endParaRPr lang="en-US" sz="2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Septate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800" dirty="0" smtClean="0"/>
                        <a:t>Sexual</a:t>
                      </a:r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6597">
                <a:tc>
                  <a:txBody>
                    <a:bodyPr/>
                    <a:lstStyle/>
                    <a:p>
                      <a:pPr marL="514350" indent="-514350" algn="l" rtl="0">
                        <a:buFont typeface="+mj-lt"/>
                        <a:buAutoNum type="arabicPeriod" startAt="4"/>
                      </a:pPr>
                      <a:r>
                        <a:rPr lang="en-US" sz="2800" dirty="0" err="1" smtClean="0"/>
                        <a:t>Deutromycetes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u="none" dirty="0" smtClean="0"/>
                        <a:t>(Fungi </a:t>
                      </a:r>
                      <a:r>
                        <a:rPr lang="en-US" sz="2800" u="none" dirty="0" err="1" smtClean="0"/>
                        <a:t>imperfecti</a:t>
                      </a:r>
                      <a:r>
                        <a:rPr lang="en-US" sz="2800" u="none" dirty="0" smtClean="0"/>
                        <a:t>)</a:t>
                      </a:r>
                      <a:endParaRPr lang="en-US" sz="2800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Septate</a:t>
                      </a:r>
                    </a:p>
                    <a:p>
                      <a:pPr algn="l" rtl="0"/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800" dirty="0" smtClean="0"/>
                        <a:t>No sexual</a:t>
                      </a:r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68EBC1-7E6F-4772-913F-5DA90D4F1AC8}" type="slidenum">
              <a:rPr lang="ar-SA" altLang="en-US" smtClean="0"/>
              <a:pPr>
                <a:defRPr/>
              </a:pPr>
              <a:t>17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40815052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76200"/>
            <a:ext cx="8686800" cy="838200"/>
          </a:xfrm>
        </p:spPr>
        <p:txBody>
          <a:bodyPr>
            <a:noAutofit/>
          </a:bodyPr>
          <a:lstStyle/>
          <a:p>
            <a:pPr marL="342900" lvl="2" indent="-342900" algn="ctr" rt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dirty="0">
                <a:solidFill>
                  <a:srgbClr val="FF0000"/>
                </a:solidFill>
                <a:latin typeface="+mn-lt"/>
              </a:rPr>
              <a:t>ZYGOMYCETES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8839200" cy="5486400"/>
          </a:xfrm>
        </p:spPr>
        <p:txBody>
          <a:bodyPr>
            <a:normAutofit lnSpcReduction="10000"/>
          </a:bodyPr>
          <a:lstStyle/>
          <a:p>
            <a:pPr algn="just" rtl="0">
              <a:lnSpc>
                <a:spcPct val="150000"/>
              </a:lnSpc>
            </a:pPr>
            <a:r>
              <a:rPr lang="en-US" smtClean="0">
                <a:cs typeface="Tahoma" pitchFamily="34" charset="0"/>
              </a:rPr>
              <a:t>Phylum Zygomycota/Sexual/Non-septate</a:t>
            </a:r>
          </a:p>
          <a:p>
            <a:pPr algn="just" rtl="0">
              <a:lnSpc>
                <a:spcPct val="150000"/>
              </a:lnSpc>
            </a:pPr>
            <a:r>
              <a:rPr lang="en-US" smtClean="0">
                <a:cs typeface="Tahoma" pitchFamily="34" charset="0"/>
              </a:rPr>
              <a:t>Lower fungi </a:t>
            </a:r>
          </a:p>
          <a:p>
            <a:pPr algn="just" rtl="0">
              <a:lnSpc>
                <a:spcPct val="150000"/>
              </a:lnSpc>
            </a:pPr>
            <a:r>
              <a:rPr lang="en-US" smtClean="0">
                <a:cs typeface="Tahoma" pitchFamily="34" charset="0"/>
              </a:rPr>
              <a:t>&lt; 1000 species</a:t>
            </a:r>
          </a:p>
          <a:p>
            <a:pPr algn="just" rtl="0">
              <a:lnSpc>
                <a:spcPct val="150000"/>
              </a:lnSpc>
            </a:pPr>
            <a:r>
              <a:rPr lang="en-US" smtClean="0">
                <a:cs typeface="Tahoma" pitchFamily="34" charset="0"/>
              </a:rPr>
              <a:t>Produce </a:t>
            </a:r>
            <a:r>
              <a:rPr lang="en-US" b="1" smtClean="0">
                <a:solidFill>
                  <a:srgbClr val="7030A0"/>
                </a:solidFill>
                <a:cs typeface="Tahoma" pitchFamily="34" charset="0"/>
              </a:rPr>
              <a:t>zygospore</a:t>
            </a:r>
            <a:r>
              <a:rPr lang="en-US" smtClean="0">
                <a:cs typeface="Tahoma" pitchFamily="34" charset="0"/>
              </a:rPr>
              <a:t>, or </a:t>
            </a:r>
            <a:r>
              <a:rPr lang="en-US" b="1" smtClean="0">
                <a:solidFill>
                  <a:srgbClr val="7030A0"/>
                </a:solidFill>
                <a:cs typeface="Tahoma" pitchFamily="34" charset="0"/>
              </a:rPr>
              <a:t>sporangiospores</a:t>
            </a:r>
          </a:p>
          <a:p>
            <a:pPr algn="just" rtl="0">
              <a:lnSpc>
                <a:spcPct val="150000"/>
              </a:lnSpc>
            </a:pPr>
            <a:r>
              <a:rPr lang="en-US" smtClean="0">
                <a:cs typeface="Tahoma" pitchFamily="34" charset="0"/>
              </a:rPr>
              <a:t>Include the common bread molds and other fungi that cause food spoilage </a:t>
            </a:r>
            <a:endParaRPr lang="en-US" b="1" smtClean="0">
              <a:solidFill>
                <a:srgbClr val="7030A0"/>
              </a:solidFill>
              <a:cs typeface="Tahoma" pitchFamily="34" charset="0"/>
            </a:endParaRPr>
          </a:p>
          <a:p>
            <a:pPr algn="just" rtl="0">
              <a:lnSpc>
                <a:spcPct val="150000"/>
              </a:lnSpc>
            </a:pPr>
            <a:r>
              <a:rPr lang="en-US" smtClean="0">
                <a:cs typeface="Tahoma" pitchFamily="34" charset="0"/>
              </a:rPr>
              <a:t>Mucor and Rhizopus are most familiar example</a:t>
            </a:r>
          </a:p>
          <a:p>
            <a:pPr algn="just" rtl="0">
              <a:lnSpc>
                <a:spcPct val="150000"/>
              </a:lnSpc>
            </a:pPr>
            <a:endParaRPr lang="en-US" smtClean="0">
              <a:cs typeface="Tahoma" pitchFamily="34" charset="0"/>
            </a:endParaRPr>
          </a:p>
          <a:p>
            <a:pPr marL="342900" lvl="1" indent="-342900" algn="just" rtl="0">
              <a:lnSpc>
                <a:spcPct val="150000"/>
              </a:lnSpc>
              <a:buFont typeface="Wingdings 2" pitchFamily="18" charset="2"/>
              <a:buChar char=""/>
            </a:pPr>
            <a:endParaRPr lang="en-US" sz="3200" smtClean="0">
              <a:cs typeface="Tahoma" pitchFamily="34" charset="0"/>
            </a:endParaRPr>
          </a:p>
          <a:p>
            <a:pPr algn="just" rtl="0">
              <a:lnSpc>
                <a:spcPct val="150000"/>
              </a:lnSpc>
            </a:pPr>
            <a:endParaRPr lang="ar-SA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7EF3D-C1FC-4F10-AE9B-1D6812EA5E84}" type="slidenum">
              <a:rPr lang="ar-SA" altLang="en-US" smtClean="0"/>
              <a:pPr>
                <a:defRPr/>
              </a:pPr>
              <a:t>18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36925676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76200"/>
            <a:ext cx="8686800" cy="838200"/>
          </a:xfrm>
        </p:spPr>
        <p:txBody>
          <a:bodyPr>
            <a:noAutofit/>
          </a:bodyPr>
          <a:lstStyle/>
          <a:p>
            <a:pPr algn="ctr" rtl="0"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en-US" sz="6000" b="1" dirty="0" err="1" smtClean="0">
                <a:solidFill>
                  <a:srgbClr val="FF0000"/>
                </a:solidFill>
              </a:rPr>
              <a:t>Ascomycetes</a:t>
            </a:r>
            <a:endParaRPr lang="en-US" sz="6000" dirty="0" smtClean="0">
              <a:solidFill>
                <a:srgbClr val="FF0000"/>
              </a:solidFill>
            </a:endParaRP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8839200" cy="5334000"/>
          </a:xfrm>
        </p:spPr>
        <p:txBody>
          <a:bodyPr>
            <a:normAutofit fontScale="77500" lnSpcReduction="20000"/>
          </a:bodyPr>
          <a:lstStyle/>
          <a:p>
            <a:pPr algn="just" rtl="0">
              <a:lnSpc>
                <a:spcPts val="4300"/>
              </a:lnSpc>
            </a:pPr>
            <a:r>
              <a:rPr lang="en-US" sz="2800" smtClean="0">
                <a:cs typeface="Tahoma" pitchFamily="34" charset="0"/>
              </a:rPr>
              <a:t>Phylum Ascomycota,  Septate/Sexual/Higher fungi</a:t>
            </a:r>
          </a:p>
          <a:p>
            <a:pPr algn="just" rtl="0">
              <a:lnSpc>
                <a:spcPts val="4300"/>
              </a:lnSpc>
            </a:pPr>
            <a:r>
              <a:rPr lang="en-US" sz="2800" smtClean="0">
                <a:cs typeface="Tahoma" pitchFamily="34" charset="0"/>
              </a:rPr>
              <a:t>Certain yeasts &amp; some fungi that causes  plant disease </a:t>
            </a:r>
          </a:p>
          <a:p>
            <a:pPr algn="just" rtl="0">
              <a:lnSpc>
                <a:spcPts val="4300"/>
              </a:lnSpc>
            </a:pPr>
            <a:r>
              <a:rPr lang="en-US" sz="2800" smtClean="0">
                <a:cs typeface="Tahoma" pitchFamily="34" charset="0"/>
              </a:rPr>
              <a:t>Contains more than 30,000 species of unicellular and </a:t>
            </a:r>
            <a:r>
              <a:rPr lang="en-US" sz="2800" b="1" smtClean="0">
                <a:cs typeface="Tahoma" pitchFamily="34" charset="0"/>
              </a:rPr>
              <a:t>multi-cellular fungi</a:t>
            </a:r>
            <a:endParaRPr lang="en-US" sz="2800" smtClean="0">
              <a:cs typeface="Tahoma" pitchFamily="34" charset="0"/>
            </a:endParaRPr>
          </a:p>
          <a:p>
            <a:pPr algn="just" rtl="0">
              <a:lnSpc>
                <a:spcPts val="4300"/>
              </a:lnSpc>
            </a:pPr>
            <a:r>
              <a:rPr lang="en-US" sz="2800" smtClean="0">
                <a:cs typeface="Tahoma" pitchFamily="34" charset="0"/>
              </a:rPr>
              <a:t>Produce sexual spores (</a:t>
            </a:r>
            <a:r>
              <a:rPr lang="en-US" sz="2800" smtClean="0">
                <a:solidFill>
                  <a:srgbClr val="7030A0"/>
                </a:solidFill>
                <a:cs typeface="Tahoma" pitchFamily="34" charset="0"/>
              </a:rPr>
              <a:t>ascospores</a:t>
            </a:r>
            <a:r>
              <a:rPr lang="en-US" sz="2800" smtClean="0">
                <a:cs typeface="Tahoma" pitchFamily="34" charset="0"/>
              </a:rPr>
              <a:t>)</a:t>
            </a:r>
          </a:p>
          <a:p>
            <a:pPr algn="just" rtl="0">
              <a:lnSpc>
                <a:spcPts val="4300"/>
              </a:lnSpc>
            </a:pPr>
            <a:r>
              <a:rPr lang="en-US" sz="2800" smtClean="0">
                <a:cs typeface="Tahoma" pitchFamily="34" charset="0"/>
              </a:rPr>
              <a:t>Produce asexual exospores (</a:t>
            </a:r>
            <a:r>
              <a:rPr lang="en-US" sz="2800" b="1" smtClean="0">
                <a:solidFill>
                  <a:srgbClr val="7030A0"/>
                </a:solidFill>
                <a:cs typeface="Tahoma" pitchFamily="34" charset="0"/>
              </a:rPr>
              <a:t>conidia</a:t>
            </a:r>
            <a:r>
              <a:rPr lang="en-US" sz="2800" smtClean="0">
                <a:cs typeface="Tahoma" pitchFamily="34" charset="0"/>
              </a:rPr>
              <a:t>)</a:t>
            </a:r>
          </a:p>
          <a:p>
            <a:pPr algn="just" rtl="0">
              <a:lnSpc>
                <a:spcPts val="4300"/>
              </a:lnSpc>
            </a:pPr>
            <a:r>
              <a:rPr lang="en-US" sz="2800" smtClean="0">
                <a:cs typeface="Tahoma" pitchFamily="34" charset="0"/>
              </a:rPr>
              <a:t>Unicellular e.g. Saccharomyces, Candida</a:t>
            </a:r>
          </a:p>
          <a:p>
            <a:pPr algn="just" rtl="0">
              <a:lnSpc>
                <a:spcPts val="4300"/>
              </a:lnSpc>
            </a:pPr>
            <a:r>
              <a:rPr lang="en-US" sz="2800" smtClean="0">
                <a:cs typeface="Tahoma" pitchFamily="34" charset="0"/>
              </a:rPr>
              <a:t>Multicellular e.g. Penicillum, Asperigullus, </a:t>
            </a:r>
            <a:r>
              <a:rPr lang="en-US" sz="2800" i="1" smtClean="0">
                <a:cs typeface="Tahoma" pitchFamily="34" charset="0"/>
              </a:rPr>
              <a:t>Claviceps, Dermatophytes, </a:t>
            </a:r>
            <a:r>
              <a:rPr lang="en-US" sz="2800" b="1" i="1" smtClean="0">
                <a:cs typeface="Tahoma" pitchFamily="34" charset="0"/>
              </a:rPr>
              <a:t>Sporothrix schenckii, </a:t>
            </a:r>
            <a:r>
              <a:rPr lang="en-US" sz="2800" i="1" smtClean="0">
                <a:cs typeface="Tahoma" pitchFamily="34" charset="0"/>
              </a:rPr>
              <a:t>Histoplasma</a:t>
            </a:r>
            <a:endParaRPr lang="en-US" sz="2800" smtClean="0">
              <a:cs typeface="Tahoma" pitchFamily="34" charset="0"/>
            </a:endParaRPr>
          </a:p>
          <a:p>
            <a:pPr algn="just" rtl="0">
              <a:lnSpc>
                <a:spcPts val="4300"/>
              </a:lnSpc>
            </a:pPr>
            <a:endParaRPr lang="en-US" sz="2800" smtClean="0">
              <a:cs typeface="Tahoma" pitchFamily="34" charset="0"/>
            </a:endParaRPr>
          </a:p>
          <a:p>
            <a:pPr marL="342900" lvl="1" indent="-342900" algn="just" rtl="0">
              <a:lnSpc>
                <a:spcPts val="4300"/>
              </a:lnSpc>
              <a:buFont typeface="Wingdings 2" pitchFamily="18" charset="2"/>
              <a:buChar char=""/>
            </a:pPr>
            <a:endParaRPr lang="en-US" smtClean="0">
              <a:cs typeface="Tahoma" pitchFamily="34" charset="0"/>
            </a:endParaRPr>
          </a:p>
          <a:p>
            <a:pPr algn="just" rtl="0">
              <a:lnSpc>
                <a:spcPts val="4300"/>
              </a:lnSpc>
            </a:pPr>
            <a:endParaRPr lang="ar-SA" sz="280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7EF3D-C1FC-4F10-AE9B-1D6812EA5E84}" type="slidenum">
              <a:rPr lang="ar-SA" altLang="en-US" smtClean="0"/>
              <a:pPr>
                <a:defRPr/>
              </a:pPr>
              <a:t>19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4108935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686800" cy="838200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5400" b="1" dirty="0" smtClean="0">
                <a:solidFill>
                  <a:srgbClr val="C00000"/>
                </a:solidFill>
              </a:rPr>
              <a:t>Medical Mycology</a:t>
            </a:r>
            <a:endParaRPr lang="ar-SA" sz="5400" b="1" dirty="0">
              <a:solidFill>
                <a:srgbClr val="C00000"/>
              </a:solidFill>
            </a:endParaRP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686800" cy="5029200"/>
          </a:xfrm>
        </p:spPr>
        <p:txBody>
          <a:bodyPr/>
          <a:lstStyle/>
          <a:p>
            <a:pPr algn="just" rtl="0">
              <a:buFont typeface="Wingdings" pitchFamily="2" charset="2"/>
              <a:buChar char="q"/>
            </a:pPr>
            <a:r>
              <a:rPr lang="en-US" b="1" dirty="0" err="1" smtClean="0">
                <a:solidFill>
                  <a:srgbClr val="7030A0"/>
                </a:solidFill>
                <a:cs typeface="Tahoma" pitchFamily="34" charset="0"/>
              </a:rPr>
              <a:t>Myco</a:t>
            </a:r>
            <a:r>
              <a:rPr lang="en-US" b="1" dirty="0" smtClean="0">
                <a:solidFill>
                  <a:srgbClr val="7030A0"/>
                </a:solidFill>
                <a:cs typeface="Tahoma" pitchFamily="34" charset="0"/>
              </a:rPr>
              <a:t> = Fungi</a:t>
            </a:r>
          </a:p>
          <a:p>
            <a:pPr algn="just" rtl="0">
              <a:buFont typeface="Wingdings" pitchFamily="2" charset="2"/>
              <a:buChar char="q"/>
            </a:pPr>
            <a:r>
              <a:rPr lang="en-US" b="1" dirty="0" smtClean="0">
                <a:solidFill>
                  <a:srgbClr val="7030A0"/>
                </a:solidFill>
                <a:cs typeface="Tahoma" pitchFamily="34" charset="0"/>
              </a:rPr>
              <a:t>Ology = Science</a:t>
            </a:r>
          </a:p>
          <a:p>
            <a:pPr algn="just" rtl="0">
              <a:buFont typeface="Wingdings" pitchFamily="2" charset="2"/>
              <a:buChar char="q"/>
            </a:pPr>
            <a:r>
              <a:rPr lang="en-US" b="1" dirty="0" smtClean="0">
                <a:solidFill>
                  <a:srgbClr val="7030A0"/>
                </a:solidFill>
                <a:cs typeface="Tahoma" pitchFamily="34" charset="0"/>
              </a:rPr>
              <a:t>Mycology</a:t>
            </a:r>
            <a:r>
              <a:rPr lang="en-US" dirty="0" smtClean="0">
                <a:cs typeface="Tahoma" pitchFamily="34" charset="0"/>
              </a:rPr>
              <a:t> is the science deals with fungi</a:t>
            </a:r>
          </a:p>
          <a:p>
            <a:pPr algn="just" rtl="0">
              <a:buFont typeface="Wingdings" pitchFamily="2" charset="2"/>
              <a:buChar char="q"/>
            </a:pPr>
            <a:r>
              <a:rPr lang="en-US" b="1" dirty="0" smtClean="0">
                <a:solidFill>
                  <a:srgbClr val="FF0000"/>
                </a:solidFill>
                <a:cs typeface="Tahoma" pitchFamily="34" charset="0"/>
              </a:rPr>
              <a:t>Mycoses</a:t>
            </a:r>
            <a:r>
              <a:rPr lang="en-US" dirty="0" smtClean="0">
                <a:cs typeface="Tahoma" pitchFamily="34" charset="0"/>
              </a:rPr>
              <a:t> = Fungal infection</a:t>
            </a:r>
          </a:p>
          <a:p>
            <a:pPr algn="just" rtl="0">
              <a:buFont typeface="Wingdings" pitchFamily="2" charset="2"/>
              <a:buChar char="q"/>
            </a:pPr>
            <a:r>
              <a:rPr lang="en-US" altLang="en-US" b="1" dirty="0" err="1" smtClean="0">
                <a:solidFill>
                  <a:srgbClr val="FF0000"/>
                </a:solidFill>
                <a:cs typeface="Tahoma" pitchFamily="34" charset="0"/>
              </a:rPr>
              <a:t>Dermatophytosis</a:t>
            </a:r>
            <a:r>
              <a:rPr lang="en-US" altLang="en-US" dirty="0" smtClean="0">
                <a:cs typeface="Tahoma" pitchFamily="34" charset="0"/>
              </a:rPr>
              <a:t> - "ringworm" disease of the nails, hair, and/or stratum </a:t>
            </a:r>
            <a:r>
              <a:rPr lang="en-US" altLang="en-US" dirty="0" err="1" smtClean="0">
                <a:cs typeface="Tahoma" pitchFamily="34" charset="0"/>
              </a:rPr>
              <a:t>corneum</a:t>
            </a:r>
            <a:r>
              <a:rPr lang="en-US" altLang="en-US" dirty="0" smtClean="0">
                <a:cs typeface="Tahoma" pitchFamily="34" charset="0"/>
              </a:rPr>
              <a:t> of the skin caused by fungi called dermatophytes </a:t>
            </a:r>
            <a:endParaRPr lang="en-US" altLang="en-US" b="1" dirty="0" smtClean="0">
              <a:cs typeface="Tahoma" pitchFamily="34" charset="0"/>
            </a:endParaRPr>
          </a:p>
          <a:p>
            <a:pPr algn="just" rtl="0">
              <a:buFont typeface="Wingdings" pitchFamily="2" charset="2"/>
              <a:buChar char="q"/>
            </a:pPr>
            <a:r>
              <a:rPr lang="en-US" altLang="en-US" b="1" dirty="0" smtClean="0">
                <a:solidFill>
                  <a:srgbClr val="FF0000"/>
                </a:solidFill>
                <a:cs typeface="Tahoma" pitchFamily="34" charset="0"/>
              </a:rPr>
              <a:t>Dermatomycosis</a:t>
            </a:r>
            <a:r>
              <a:rPr lang="en-US" altLang="en-US" dirty="0" smtClean="0">
                <a:cs typeface="Tahoma" pitchFamily="34" charset="0"/>
              </a:rPr>
              <a:t>  - more general name for any skin disease caused by a fungus</a:t>
            </a:r>
            <a:endParaRPr lang="en-US" dirty="0" smtClean="0">
              <a:cs typeface="Tahoma" pitchFamily="34" charset="0"/>
            </a:endParaRPr>
          </a:p>
          <a:p>
            <a:pPr algn="just" rtl="0">
              <a:buFont typeface="Wingdings" pitchFamily="2" charset="2"/>
              <a:buChar char="q"/>
            </a:pPr>
            <a:endParaRPr lang="en-US" dirty="0" smtClean="0">
              <a:cs typeface="Tahoma" pitchFamily="34" charset="0"/>
            </a:endParaRPr>
          </a:p>
          <a:p>
            <a:pPr lvl="1" algn="just" rtl="0">
              <a:buFont typeface="Wingdings 2" pitchFamily="18" charset="2"/>
              <a:buNone/>
            </a:pPr>
            <a:endParaRPr lang="en-US" sz="3200" dirty="0" smtClean="0">
              <a:solidFill>
                <a:srgbClr val="FF3399"/>
              </a:solidFill>
              <a:cs typeface="Tahoma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7EF3D-C1FC-4F10-AE9B-1D6812EA5E84}" type="slidenum">
              <a:rPr lang="ar-SA" altLang="en-US" smtClean="0"/>
              <a:pPr>
                <a:defRPr/>
              </a:pPr>
              <a:t>2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885113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838200"/>
          </a:xfrm>
        </p:spPr>
        <p:txBody>
          <a:bodyPr>
            <a:noAutofit/>
          </a:bodyPr>
          <a:lstStyle/>
          <a:p>
            <a:pPr algn="ctr" rtl="0"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en-US" sz="6000" b="1" dirty="0" err="1" smtClean="0">
                <a:solidFill>
                  <a:srgbClr val="FF0000"/>
                </a:solidFill>
              </a:rPr>
              <a:t>Basidomycetes</a:t>
            </a:r>
            <a:endParaRPr lang="en-US" sz="6000" dirty="0" smtClean="0">
              <a:solidFill>
                <a:srgbClr val="FF0000"/>
              </a:solidFill>
            </a:endParaRPr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8839200" cy="4800600"/>
          </a:xfrm>
        </p:spPr>
        <p:txBody>
          <a:bodyPr/>
          <a:lstStyle/>
          <a:p>
            <a:pPr algn="just" rtl="0">
              <a:lnSpc>
                <a:spcPts val="4500"/>
              </a:lnSpc>
            </a:pPr>
            <a:r>
              <a:rPr lang="en-US" smtClean="0">
                <a:cs typeface="Tahoma" pitchFamily="34" charset="0"/>
              </a:rPr>
              <a:t>Phylum Basidiomycota/Septate/Sexual</a:t>
            </a:r>
          </a:p>
          <a:p>
            <a:pPr algn="just" rtl="0">
              <a:lnSpc>
                <a:spcPts val="4500"/>
              </a:lnSpc>
            </a:pPr>
            <a:r>
              <a:rPr lang="en-US" smtClean="0">
                <a:cs typeface="Tahoma" pitchFamily="34" charset="0"/>
              </a:rPr>
              <a:t> Higher Fungi-Over 30,000 different species </a:t>
            </a:r>
          </a:p>
          <a:p>
            <a:pPr algn="just" rtl="0">
              <a:lnSpc>
                <a:spcPts val="4500"/>
              </a:lnSpc>
            </a:pPr>
            <a:r>
              <a:rPr lang="en-US" smtClean="0">
                <a:cs typeface="Tahoma" pitchFamily="34" charset="0"/>
              </a:rPr>
              <a:t>Sexual spores borne on clublike stalks (basidia)</a:t>
            </a:r>
          </a:p>
          <a:p>
            <a:pPr algn="just" rtl="0">
              <a:lnSpc>
                <a:spcPts val="4500"/>
              </a:lnSpc>
            </a:pPr>
            <a:r>
              <a:rPr lang="en-US" smtClean="0">
                <a:cs typeface="Tahoma" pitchFamily="34" charset="0"/>
              </a:rPr>
              <a:t>Mushrooms</a:t>
            </a:r>
            <a:r>
              <a:rPr lang="en-US" i="1" smtClean="0">
                <a:cs typeface="Tahoma" pitchFamily="34" charset="0"/>
              </a:rPr>
              <a:t> </a:t>
            </a:r>
            <a:r>
              <a:rPr lang="en-US" smtClean="0">
                <a:cs typeface="Tahoma" pitchFamily="34" charset="0"/>
              </a:rPr>
              <a:t>(</a:t>
            </a:r>
            <a:r>
              <a:rPr lang="en-US" i="1" smtClean="0">
                <a:cs typeface="Tahoma" pitchFamily="34" charset="0"/>
              </a:rPr>
              <a:t>Agaricus bisporus, Agaricus campestris</a:t>
            </a:r>
            <a:r>
              <a:rPr lang="en-US" smtClean="0">
                <a:cs typeface="Tahoma" pitchFamily="34" charset="0"/>
              </a:rPr>
              <a:t>) are the most familiar members</a:t>
            </a:r>
          </a:p>
          <a:p>
            <a:pPr algn="just" rtl="0">
              <a:lnSpc>
                <a:spcPts val="4500"/>
              </a:lnSpc>
            </a:pPr>
            <a:r>
              <a:rPr lang="en-US" smtClean="0">
                <a:cs typeface="Tahoma" pitchFamily="34" charset="0"/>
              </a:rPr>
              <a:t>Among Basidiomycota, only </a:t>
            </a:r>
            <a:r>
              <a:rPr lang="en-US" i="1" smtClean="0">
                <a:cs typeface="Tahoma" pitchFamily="34" charset="0"/>
              </a:rPr>
              <a:t>Malassezia </a:t>
            </a:r>
            <a:r>
              <a:rPr lang="en-US" smtClean="0">
                <a:cs typeface="Tahoma" pitchFamily="34" charset="0"/>
              </a:rPr>
              <a:t>&amp; </a:t>
            </a:r>
            <a:r>
              <a:rPr lang="en-US" i="1" smtClean="0">
                <a:cs typeface="Tahoma" pitchFamily="34" charset="0"/>
              </a:rPr>
              <a:t>Cryptococcus</a:t>
            </a:r>
            <a:r>
              <a:rPr lang="en-US" smtClean="0">
                <a:cs typeface="Tahoma" pitchFamily="34" charset="0"/>
              </a:rPr>
              <a:t> are frequent human pathogens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7EF3D-C1FC-4F10-AE9B-1D6812EA5E84}" type="slidenum">
              <a:rPr lang="ar-SA" altLang="en-US" smtClean="0"/>
              <a:pPr>
                <a:defRPr/>
              </a:pPr>
              <a:t>20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19236502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686800" cy="838200"/>
          </a:xfrm>
        </p:spPr>
        <p:txBody>
          <a:bodyPr/>
          <a:lstStyle/>
          <a:p>
            <a:pPr algn="ctr" rtl="0" fontAlgn="auto"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FF0000"/>
                </a:solidFill>
              </a:rPr>
              <a:t>Septate mycelium: </a:t>
            </a:r>
            <a:r>
              <a:rPr lang="en-US" b="1" dirty="0" err="1" smtClean="0">
                <a:solidFill>
                  <a:srgbClr val="FF0000"/>
                </a:solidFill>
              </a:rPr>
              <a:t>Deutromycetes</a:t>
            </a:r>
            <a:r>
              <a:rPr lang="en-US" b="1" dirty="0" smtClean="0">
                <a:solidFill>
                  <a:srgbClr val="FF0000"/>
                </a:solidFill>
              </a:rPr>
              <a:t>:</a:t>
            </a:r>
            <a:endParaRPr lang="en-US" sz="3200" dirty="0" smtClean="0">
              <a:solidFill>
                <a:srgbClr val="FF0000"/>
              </a:solidFill>
            </a:endParaRP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>
          <a:xfrm>
            <a:off x="152400" y="1371600"/>
            <a:ext cx="8839200" cy="5257800"/>
          </a:xfrm>
        </p:spPr>
        <p:txBody>
          <a:bodyPr/>
          <a:lstStyle/>
          <a:p>
            <a:pPr algn="just" rtl="0"/>
            <a:r>
              <a:rPr lang="en-US" sz="3000" b="1" smtClean="0">
                <a:solidFill>
                  <a:srgbClr val="7030A0"/>
                </a:solidFill>
                <a:cs typeface="Tahoma" pitchFamily="34" charset="0"/>
              </a:rPr>
              <a:t>Fungi imperfecti</a:t>
            </a:r>
          </a:p>
          <a:p>
            <a:pPr algn="just" rtl="0"/>
            <a:r>
              <a:rPr lang="en-US" sz="3000" smtClean="0">
                <a:cs typeface="Tahoma" pitchFamily="34" charset="0"/>
              </a:rPr>
              <a:t>Sexual life cycle is either unknown or absent</a:t>
            </a:r>
            <a:endParaRPr lang="en-US" sz="3000" u="sng" smtClean="0">
              <a:solidFill>
                <a:srgbClr val="7030A0"/>
              </a:solidFill>
              <a:cs typeface="Tahoma" pitchFamily="34" charset="0"/>
            </a:endParaRPr>
          </a:p>
          <a:p>
            <a:pPr algn="just" rtl="0"/>
            <a:r>
              <a:rPr lang="en-US" sz="3000" smtClean="0">
                <a:cs typeface="Tahoma" pitchFamily="34" charset="0"/>
              </a:rPr>
              <a:t>Reproduce by various types of asexual spores including budding</a:t>
            </a:r>
          </a:p>
          <a:p>
            <a:pPr algn="just" rtl="0"/>
            <a:r>
              <a:rPr lang="en-US" sz="3000" smtClean="0">
                <a:cs typeface="Tahoma" pitchFamily="34" charset="0"/>
              </a:rPr>
              <a:t>Have an abundant mycelium at times while at other times they grow as yeast-like cells</a:t>
            </a:r>
          </a:p>
          <a:p>
            <a:pPr algn="just" rtl="0"/>
            <a:r>
              <a:rPr lang="en-US" sz="3000" smtClean="0">
                <a:cs typeface="Tahoma" pitchFamily="34" charset="0"/>
              </a:rPr>
              <a:t>Includes majority of pathogenic to man &amp; animal</a:t>
            </a:r>
          </a:p>
          <a:p>
            <a:pPr algn="just" rtl="0"/>
            <a:r>
              <a:rPr lang="en-US" sz="3000" smtClean="0">
                <a:cs typeface="Tahoma" pitchFamily="34" charset="0"/>
              </a:rPr>
              <a:t>Resemble Ascomycetes in morphology</a:t>
            </a:r>
          </a:p>
          <a:p>
            <a:pPr algn="just" rtl="0"/>
            <a:r>
              <a:rPr lang="en-US" sz="3000" smtClean="0">
                <a:cs typeface="Tahoma" pitchFamily="34" charset="0"/>
              </a:rPr>
              <a:t>Examples: Trichophyton, Epidermophyton, Microsporon, Candida, Cryptococcus, Histoplasma</a:t>
            </a:r>
          </a:p>
          <a:p>
            <a:pPr marL="342900" lvl="1" indent="-342900" algn="just" rtl="0">
              <a:buFont typeface="Wingdings 2" pitchFamily="18" charset="2"/>
              <a:buChar char=""/>
            </a:pPr>
            <a:endParaRPr lang="en-US" sz="3000" smtClean="0">
              <a:cs typeface="Tahoma" pitchFamily="34" charset="0"/>
            </a:endParaRPr>
          </a:p>
          <a:p>
            <a:pPr algn="just" rtl="0"/>
            <a:endParaRPr lang="ar-SA" sz="300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7EF3D-C1FC-4F10-AE9B-1D6812EA5E84}" type="slidenum">
              <a:rPr lang="ar-SA" altLang="en-US" smtClean="0"/>
              <a:pPr>
                <a:defRPr/>
              </a:pPr>
              <a:t>21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16960609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686800" cy="838200"/>
          </a:xfrm>
        </p:spPr>
        <p:txBody>
          <a:bodyPr/>
          <a:lstStyle/>
          <a:p>
            <a:pPr algn="ctr" rtl="0" fontAlgn="auto">
              <a:spcAft>
                <a:spcPts val="0"/>
              </a:spcAft>
              <a:defRPr/>
            </a:pPr>
            <a:r>
              <a:rPr lang="en-US" sz="4400" b="1" dirty="0" smtClean="0">
                <a:solidFill>
                  <a:srgbClr val="FF0000"/>
                </a:solidFill>
                <a:cs typeface="Times New Roman" pitchFamily="18" charset="0"/>
              </a:rPr>
              <a:t>Fungal cell wall composition</a:t>
            </a:r>
            <a:r>
              <a:rPr lang="en-US" sz="4400" b="1" dirty="0" smtClean="0">
                <a:solidFill>
                  <a:srgbClr val="FF0000"/>
                </a:solidFill>
              </a:rPr>
              <a:t> </a:t>
            </a:r>
            <a:endParaRPr lang="ar-SA" sz="44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95400"/>
            <a:ext cx="8915400" cy="5410200"/>
          </a:xfrm>
        </p:spPr>
        <p:txBody>
          <a:bodyPr>
            <a:noAutofit/>
          </a:bodyPr>
          <a:lstStyle/>
          <a:p>
            <a:pPr algn="just" rtl="0" fontAlgn="auto">
              <a:lnSpc>
                <a:spcPts val="28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3600" b="1" u="sng" dirty="0" smtClean="0">
                <a:solidFill>
                  <a:srgbClr val="7030A0"/>
                </a:solidFill>
              </a:rPr>
              <a:t>Consists of</a:t>
            </a:r>
            <a:endParaRPr lang="en-US" sz="3600" b="1" u="sng" dirty="0" smtClean="0">
              <a:solidFill>
                <a:srgbClr val="7030A0"/>
              </a:solidFill>
              <a:sym typeface="Symbol"/>
            </a:endParaRPr>
          </a:p>
          <a:p>
            <a:pPr algn="just" rtl="0" fontAlgn="auto">
              <a:lnSpc>
                <a:spcPts val="28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3600" dirty="0" smtClean="0">
                <a:sym typeface="Symbol"/>
              </a:rPr>
              <a:t></a:t>
            </a:r>
            <a:r>
              <a:rPr lang="en-US" sz="3600" dirty="0" smtClean="0"/>
              <a:t> 80% of polysaccharides</a:t>
            </a:r>
          </a:p>
          <a:p>
            <a:pPr lvl="1" algn="just" rtl="0" fontAlgn="auto">
              <a:lnSpc>
                <a:spcPts val="28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dirty="0" smtClean="0"/>
              <a:t>Polysaccharide fibrils provide rigidity/integrity of wall</a:t>
            </a:r>
          </a:p>
          <a:p>
            <a:pPr algn="just" rtl="0" fontAlgn="auto">
              <a:lnSpc>
                <a:spcPts val="28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3600" dirty="0" smtClean="0">
                <a:sym typeface="Symbol"/>
              </a:rPr>
              <a:t> 20% </a:t>
            </a:r>
            <a:r>
              <a:rPr lang="en-US" sz="3600" dirty="0" smtClean="0"/>
              <a:t>of the wall consists of Proteins</a:t>
            </a:r>
            <a:endParaRPr lang="en-US" sz="3600" b="1" dirty="0" smtClean="0">
              <a:solidFill>
                <a:srgbClr val="7030A0"/>
              </a:solidFill>
              <a:cs typeface="Times New Roman" pitchFamily="18" charset="0"/>
            </a:endParaRPr>
          </a:p>
          <a:p>
            <a:pPr marL="514350" indent="-514350" algn="just" rtl="0" fontAlgn="auto">
              <a:lnSpc>
                <a:spcPts val="28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3600" b="1" dirty="0" smtClean="0">
                <a:solidFill>
                  <a:srgbClr val="7030A0"/>
                </a:solidFill>
                <a:cs typeface="Times New Roman" pitchFamily="18" charset="0"/>
              </a:rPr>
              <a:t>Structural components (Fibrous)</a:t>
            </a:r>
          </a:p>
          <a:p>
            <a:pPr marL="514350" indent="-514350" algn="just" rtl="0" fontAlgn="auto">
              <a:lnSpc>
                <a:spcPts val="2800"/>
              </a:lnSpc>
              <a:spcAft>
                <a:spcPts val="0"/>
              </a:spcAft>
              <a:buFont typeface="+mj-lt"/>
              <a:buAutoNum type="alphaUcPeriod"/>
              <a:defRPr/>
            </a:pPr>
            <a:r>
              <a:rPr lang="en-US" b="1" dirty="0" smtClean="0">
                <a:solidFill>
                  <a:srgbClr val="0070C0"/>
                </a:solidFill>
                <a:cs typeface="Times New Roman" pitchFamily="18" charset="0"/>
              </a:rPr>
              <a:t>Chitin </a:t>
            </a:r>
            <a:r>
              <a:rPr lang="en-US" b="1" dirty="0" err="1" smtClean="0">
                <a:solidFill>
                  <a:srgbClr val="0070C0"/>
                </a:solidFill>
                <a:cs typeface="Times New Roman" pitchFamily="18" charset="0"/>
              </a:rPr>
              <a:t>microfibrils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</a:p>
          <a:p>
            <a:pPr lvl="1" algn="just" rtl="0" fontAlgn="auto">
              <a:lnSpc>
                <a:spcPts val="2800"/>
              </a:lnSpc>
              <a:spcAft>
                <a:spcPts val="0"/>
              </a:spcAft>
              <a:buFont typeface="Wingdings 2"/>
              <a:buChar char=""/>
              <a:defRPr/>
            </a:pPr>
            <a:r>
              <a:rPr lang="en-US" sz="3000" dirty="0" smtClean="0">
                <a:cs typeface="Times New Roman" pitchFamily="18" charset="0"/>
              </a:rPr>
              <a:t>Polymers of </a:t>
            </a:r>
            <a:r>
              <a:rPr lang="en-US" sz="3000" b="1" dirty="0" smtClean="0">
                <a:cs typeface="Times New Roman" pitchFamily="18" charset="0"/>
              </a:rPr>
              <a:t>ß (1-4)-linked N-</a:t>
            </a:r>
            <a:r>
              <a:rPr lang="en-US" sz="3000" b="1" dirty="0" err="1" smtClean="0">
                <a:cs typeface="Times New Roman" pitchFamily="18" charset="0"/>
              </a:rPr>
              <a:t>acetylglucosamine</a:t>
            </a:r>
            <a:endParaRPr lang="en-US" sz="3000" b="1" dirty="0" smtClean="0">
              <a:cs typeface="Times New Roman" pitchFamily="18" charset="0"/>
            </a:endParaRPr>
          </a:p>
          <a:p>
            <a:pPr marL="514350" indent="-514350" algn="just" rtl="0" fontAlgn="auto">
              <a:lnSpc>
                <a:spcPts val="2800"/>
              </a:lnSpc>
              <a:spcAft>
                <a:spcPts val="0"/>
              </a:spcAft>
              <a:buFont typeface="+mj-lt"/>
              <a:buAutoNum type="alphaUcPeriod"/>
              <a:defRPr/>
            </a:pPr>
            <a:r>
              <a:rPr lang="en-US" b="1" dirty="0" smtClean="0">
                <a:solidFill>
                  <a:srgbClr val="0070C0"/>
                </a:solidFill>
                <a:cs typeface="Times New Roman" pitchFamily="18" charset="0"/>
              </a:rPr>
              <a:t>Chitosan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b="1" dirty="0" smtClean="0">
                <a:cs typeface="Times New Roman" pitchFamily="18" charset="0"/>
              </a:rPr>
              <a:t>(in </a:t>
            </a:r>
            <a:r>
              <a:rPr lang="en-US" b="1" dirty="0" err="1" smtClean="0">
                <a:cs typeface="Times New Roman" pitchFamily="18" charset="0"/>
              </a:rPr>
              <a:t>Zygomycota</a:t>
            </a:r>
            <a:r>
              <a:rPr lang="en-US" b="1" dirty="0" smtClean="0">
                <a:cs typeface="Times New Roman" pitchFamily="18" charset="0"/>
              </a:rPr>
              <a:t> only) </a:t>
            </a:r>
          </a:p>
          <a:p>
            <a:pPr lvl="1" algn="just" rtl="0" fontAlgn="auto">
              <a:lnSpc>
                <a:spcPts val="2800"/>
              </a:lnSpc>
              <a:spcAft>
                <a:spcPts val="0"/>
              </a:spcAft>
              <a:buFont typeface="Wingdings 2"/>
              <a:buChar char=""/>
              <a:defRPr/>
            </a:pPr>
            <a:r>
              <a:rPr lang="en-US" sz="3200" b="1" dirty="0" smtClean="0">
                <a:cs typeface="Times New Roman" pitchFamily="18" charset="0"/>
              </a:rPr>
              <a:t>De-acetylated chitin</a:t>
            </a:r>
            <a:endParaRPr lang="en-US" sz="3200" dirty="0" smtClean="0">
              <a:cs typeface="Times New Roman" pitchFamily="18" charset="0"/>
            </a:endParaRPr>
          </a:p>
          <a:p>
            <a:pPr marL="514350" indent="-514350" algn="just" rtl="0" fontAlgn="auto">
              <a:lnSpc>
                <a:spcPts val="2800"/>
              </a:lnSpc>
              <a:spcAft>
                <a:spcPts val="0"/>
              </a:spcAft>
              <a:buFont typeface="+mj-lt"/>
              <a:buAutoNum type="alphaUcPeriod"/>
              <a:defRPr/>
            </a:pPr>
            <a:r>
              <a:rPr lang="en-US" dirty="0" smtClean="0"/>
              <a:t> </a:t>
            </a:r>
            <a:r>
              <a:rPr lang="en-US" b="1" dirty="0" smtClean="0">
                <a:solidFill>
                  <a:srgbClr val="0070C0"/>
                </a:solidFill>
                <a:cs typeface="Times New Roman" pitchFamily="18" charset="0"/>
              </a:rPr>
              <a:t>ß-linked </a:t>
            </a:r>
            <a:r>
              <a:rPr lang="en-US" b="1" dirty="0" err="1" smtClean="0">
                <a:solidFill>
                  <a:srgbClr val="0070C0"/>
                </a:solidFill>
                <a:cs typeface="Times New Roman" pitchFamily="18" charset="0"/>
              </a:rPr>
              <a:t>glucans</a:t>
            </a:r>
            <a:endParaRPr lang="en-GB" b="1" dirty="0" smtClean="0">
              <a:solidFill>
                <a:srgbClr val="0070C0"/>
              </a:solidFill>
            </a:endParaRPr>
          </a:p>
          <a:p>
            <a:pPr lvl="1" algn="just" rtl="0" fontAlgn="auto">
              <a:lnSpc>
                <a:spcPts val="2800"/>
              </a:lnSpc>
              <a:spcAft>
                <a:spcPts val="0"/>
              </a:spcAft>
              <a:buFont typeface="Wingdings 2"/>
              <a:buChar char=""/>
              <a:defRPr/>
            </a:pPr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</a:rPr>
              <a:t>Polymers </a:t>
            </a:r>
            <a:r>
              <a:rPr lang="en-US" sz="3200" dirty="0">
                <a:solidFill>
                  <a:schemeClr val="accent2">
                    <a:lumMod val="50000"/>
                  </a:schemeClr>
                </a:solidFill>
              </a:rPr>
              <a:t>of </a:t>
            </a:r>
            <a:r>
              <a:rPr lang="el-GR" sz="3200" b="1" dirty="0" smtClean="0">
                <a:solidFill>
                  <a:schemeClr val="accent2">
                    <a:lumMod val="50000"/>
                  </a:schemeClr>
                </a:solidFill>
              </a:rPr>
              <a:t>β</a:t>
            </a:r>
            <a:r>
              <a:rPr lang="en-US" sz="3200" b="1" dirty="0" smtClean="0">
                <a:solidFill>
                  <a:schemeClr val="accent2">
                    <a:lumMod val="50000"/>
                  </a:schemeClr>
                </a:solidFill>
              </a:rPr>
              <a:t>-1,3-linked </a:t>
            </a:r>
            <a:r>
              <a:rPr lang="en-US" sz="3200" b="1" dirty="0">
                <a:solidFill>
                  <a:schemeClr val="accent2">
                    <a:lumMod val="50000"/>
                  </a:schemeClr>
                </a:solidFill>
              </a:rPr>
              <a:t>glucose </a:t>
            </a:r>
            <a:r>
              <a:rPr lang="en-US" sz="3200" dirty="0">
                <a:solidFill>
                  <a:schemeClr val="accent2">
                    <a:lumMod val="50000"/>
                  </a:schemeClr>
                </a:solidFill>
              </a:rPr>
              <a:t>residues with short </a:t>
            </a:r>
            <a:r>
              <a:rPr lang="el-GR" sz="3200" b="1" dirty="0">
                <a:solidFill>
                  <a:schemeClr val="accent2">
                    <a:lumMod val="50000"/>
                  </a:schemeClr>
                </a:solidFill>
              </a:rPr>
              <a:t>β </a:t>
            </a:r>
            <a:r>
              <a:rPr lang="en-US" sz="3200" b="1" dirty="0" smtClean="0">
                <a:solidFill>
                  <a:schemeClr val="accent2">
                    <a:lumMod val="50000"/>
                  </a:schemeClr>
                </a:solidFill>
              </a:rPr>
              <a:t>-</a:t>
            </a:r>
            <a:r>
              <a:rPr lang="en-US" sz="3200" b="1" dirty="0">
                <a:solidFill>
                  <a:schemeClr val="accent2">
                    <a:lumMod val="50000"/>
                  </a:schemeClr>
                </a:solidFill>
              </a:rPr>
              <a:t>1,6-linked </a:t>
            </a:r>
            <a:r>
              <a:rPr lang="en-US" sz="3200" dirty="0">
                <a:solidFill>
                  <a:schemeClr val="accent2">
                    <a:lumMod val="50000"/>
                  </a:schemeClr>
                </a:solidFill>
              </a:rPr>
              <a:t>side </a:t>
            </a:r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</a:rPr>
              <a:t>chains</a:t>
            </a:r>
            <a:endParaRPr lang="en-US" sz="3200" dirty="0" smtClean="0">
              <a:solidFill>
                <a:schemeClr val="accent2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7EF3D-C1FC-4F10-AE9B-1D6812EA5E84}" type="slidenum">
              <a:rPr lang="ar-SA" altLang="en-US" smtClean="0"/>
              <a:pPr>
                <a:defRPr/>
              </a:pPr>
              <a:t>22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4146587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686800" cy="838200"/>
          </a:xfrm>
        </p:spPr>
        <p:txBody>
          <a:bodyPr/>
          <a:lstStyle/>
          <a:p>
            <a:pPr algn="ctr" rtl="0" fontAlgn="auto">
              <a:spcAft>
                <a:spcPts val="0"/>
              </a:spcAft>
              <a:defRPr/>
            </a:pPr>
            <a:r>
              <a:rPr lang="en-US" sz="4400" b="1" dirty="0" smtClean="0">
                <a:solidFill>
                  <a:srgbClr val="FF0000"/>
                </a:solidFill>
                <a:cs typeface="Times New Roman" pitchFamily="18" charset="0"/>
              </a:rPr>
              <a:t>Fungal cell wall composition</a:t>
            </a:r>
            <a:r>
              <a:rPr lang="en-US" sz="4400" b="1" dirty="0" smtClean="0">
                <a:solidFill>
                  <a:srgbClr val="FF0000"/>
                </a:solidFill>
              </a:rPr>
              <a:t> </a:t>
            </a:r>
            <a:endParaRPr lang="ar-SA" sz="44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686800" cy="4953000"/>
          </a:xfrm>
        </p:spPr>
        <p:txBody>
          <a:bodyPr>
            <a:noAutofit/>
          </a:bodyPr>
          <a:lstStyle/>
          <a:p>
            <a:pPr marL="514350" indent="-514350" algn="just" rtl="0" fontAlgn="auto">
              <a:lnSpc>
                <a:spcPct val="150000"/>
              </a:lnSpc>
              <a:spcAft>
                <a:spcPts val="0"/>
              </a:spcAft>
              <a:buSzPct val="100000"/>
              <a:buFont typeface="+mj-lt"/>
              <a:buAutoNum type="arabicPeriod" startAt="2"/>
              <a:defRPr/>
            </a:pPr>
            <a:r>
              <a:rPr lang="en-US" b="1" u="sng" dirty="0" smtClean="0">
                <a:solidFill>
                  <a:srgbClr val="7030A0"/>
                </a:solidFill>
              </a:rPr>
              <a:t>Matrix components</a:t>
            </a:r>
            <a:r>
              <a:rPr lang="en-US" b="1" dirty="0" smtClean="0">
                <a:solidFill>
                  <a:srgbClr val="7030A0"/>
                </a:solidFill>
              </a:rPr>
              <a:t> (</a:t>
            </a:r>
            <a:r>
              <a:rPr lang="en-US" b="1" dirty="0" smtClean="0">
                <a:solidFill>
                  <a:srgbClr val="7030A0"/>
                </a:solidFill>
                <a:cs typeface="Times New Roman" pitchFamily="18" charset="0"/>
              </a:rPr>
              <a:t>Gel-like components)</a:t>
            </a:r>
            <a:r>
              <a:rPr lang="en-US" b="1" u="sng" dirty="0" smtClean="0">
                <a:solidFill>
                  <a:srgbClr val="7030A0"/>
                </a:solidFill>
              </a:rPr>
              <a:t> </a:t>
            </a:r>
          </a:p>
          <a:p>
            <a:pPr algn="just" rtl="0" fontAlgn="auto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dirty="0" smtClean="0"/>
              <a:t>Structural polymers are contained in gel-like matrix</a:t>
            </a:r>
            <a:endParaRPr lang="en-US" b="1" dirty="0" smtClean="0">
              <a:solidFill>
                <a:srgbClr val="7030A0"/>
              </a:solidFill>
              <a:cs typeface="Times New Roman" pitchFamily="18" charset="0"/>
            </a:endParaRPr>
          </a:p>
          <a:p>
            <a:pPr marL="514350" indent="-514350" algn="just" rtl="0" fontAlgn="auto">
              <a:lnSpc>
                <a:spcPct val="150000"/>
              </a:lnSpc>
              <a:spcAft>
                <a:spcPts val="0"/>
              </a:spcAft>
              <a:buFont typeface="+mj-lt"/>
              <a:buAutoNum type="alphaUcPeriod"/>
              <a:defRPr/>
            </a:pPr>
            <a:r>
              <a:rPr lang="en-US" b="1" dirty="0" err="1" smtClean="0">
                <a:solidFill>
                  <a:srgbClr val="0070C0"/>
                </a:solidFill>
                <a:cs typeface="Times New Roman" pitchFamily="18" charset="0"/>
              </a:rPr>
              <a:t>Mannoproteins</a:t>
            </a:r>
            <a:r>
              <a:rPr lang="en-US" dirty="0" smtClean="0">
                <a:cs typeface="Times New Roman" pitchFamily="18" charset="0"/>
              </a:rPr>
              <a:t> </a:t>
            </a:r>
          </a:p>
          <a:p>
            <a:pPr marL="914400" lvl="1" indent="-514350" algn="just" rtl="0" fontAlgn="auto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3200" dirty="0" err="1" smtClean="0">
                <a:cs typeface="Times New Roman" pitchFamily="18" charset="0"/>
              </a:rPr>
              <a:t>Glycoproteins</a:t>
            </a:r>
            <a:r>
              <a:rPr lang="en-US" sz="3200" dirty="0" smtClean="0">
                <a:cs typeface="Times New Roman" pitchFamily="18" charset="0"/>
              </a:rPr>
              <a:t> (form matrix throughout wall)</a:t>
            </a:r>
          </a:p>
          <a:p>
            <a:pPr marL="514350" indent="-514350" algn="just" rtl="0" fontAlgn="auto">
              <a:lnSpc>
                <a:spcPct val="150000"/>
              </a:lnSpc>
              <a:spcAft>
                <a:spcPts val="0"/>
              </a:spcAft>
              <a:buFont typeface="+mj-lt"/>
              <a:buAutoNum type="alphaUcPeriod"/>
              <a:defRPr/>
            </a:pPr>
            <a:r>
              <a:rPr lang="en-GB" b="1" dirty="0" smtClean="0">
                <a:solidFill>
                  <a:srgbClr val="0070C0"/>
                </a:solidFill>
                <a:sym typeface="Symbol"/>
              </a:rPr>
              <a:t></a:t>
            </a:r>
            <a:r>
              <a:rPr lang="en-GB" b="1" dirty="0" smtClean="0">
                <a:solidFill>
                  <a:srgbClr val="0070C0"/>
                </a:solidFill>
              </a:rPr>
              <a:t> (1,3) </a:t>
            </a:r>
            <a:r>
              <a:rPr lang="en-GB" b="1" dirty="0" err="1" smtClean="0">
                <a:solidFill>
                  <a:srgbClr val="0070C0"/>
                </a:solidFill>
              </a:rPr>
              <a:t>glucan</a:t>
            </a:r>
            <a:endParaRPr lang="en-US" b="1" dirty="0" smtClean="0">
              <a:solidFill>
                <a:srgbClr val="0070C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7EF3D-C1FC-4F10-AE9B-1D6812EA5E84}" type="slidenum">
              <a:rPr lang="ar-SA" altLang="en-US" smtClean="0"/>
              <a:pPr>
                <a:defRPr/>
              </a:pPr>
              <a:t>23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1279108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686800" cy="838200"/>
          </a:xfrm>
        </p:spPr>
        <p:txBody>
          <a:bodyPr/>
          <a:lstStyle/>
          <a:p>
            <a:pPr algn="ctr" rtl="0" fontAlgn="auto">
              <a:spcAft>
                <a:spcPts val="0"/>
              </a:spcAft>
              <a:defRPr/>
            </a:pPr>
            <a:r>
              <a:rPr lang="en-GB" b="1" dirty="0">
                <a:solidFill>
                  <a:srgbClr val="FF0000"/>
                </a:solidFill>
              </a:rPr>
              <a:t>Structure of cell membrane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219200"/>
            <a:ext cx="8686800" cy="5257800"/>
          </a:xfrm>
        </p:spPr>
        <p:txBody>
          <a:bodyPr>
            <a:noAutofit/>
          </a:bodyPr>
          <a:lstStyle/>
          <a:p>
            <a:pPr algn="just" rtl="0"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en-US" sz="2800" dirty="0" smtClean="0">
                <a:cs typeface="Times New Roman" pitchFamily="18" charset="0"/>
              </a:rPr>
              <a:t>Semi-permeable</a:t>
            </a:r>
          </a:p>
          <a:p>
            <a:pPr algn="just" rtl="0"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en-US" sz="2800" dirty="0" smtClean="0">
                <a:cs typeface="Times New Roman" pitchFamily="18" charset="0"/>
              </a:rPr>
              <a:t>Phospholipid </a:t>
            </a:r>
            <a:r>
              <a:rPr lang="en-US" sz="2800" dirty="0">
                <a:cs typeface="Times New Roman" pitchFamily="18" charset="0"/>
              </a:rPr>
              <a:t>bilayer </a:t>
            </a:r>
            <a:endParaRPr lang="en-US" sz="2800" dirty="0" smtClean="0">
              <a:cs typeface="Times New Roman" pitchFamily="18" charset="0"/>
            </a:endParaRPr>
          </a:p>
          <a:p>
            <a:pPr algn="just" rtl="0"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en-US" sz="2800" dirty="0" smtClean="0">
                <a:cs typeface="Times New Roman" pitchFamily="18" charset="0"/>
              </a:rPr>
              <a:t>Involved </a:t>
            </a:r>
            <a:r>
              <a:rPr lang="en-US" sz="2800" dirty="0">
                <a:cs typeface="Times New Roman" pitchFamily="18" charset="0"/>
              </a:rPr>
              <a:t>in uptake of nutrients</a:t>
            </a:r>
          </a:p>
          <a:p>
            <a:pPr algn="just" rtl="0"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en-US" sz="2800" dirty="0" smtClean="0">
                <a:cs typeface="Times New Roman" pitchFamily="18" charset="0"/>
              </a:rPr>
              <a:t>Anchorage </a:t>
            </a:r>
            <a:r>
              <a:rPr lang="en-US" sz="2800" dirty="0">
                <a:cs typeface="Times New Roman" pitchFamily="18" charset="0"/>
              </a:rPr>
              <a:t>for enzymes/proteins, e.g., </a:t>
            </a:r>
            <a:r>
              <a:rPr lang="en-US" sz="2800" dirty="0">
                <a:solidFill>
                  <a:srgbClr val="7030A0"/>
                </a:solidFill>
                <a:cs typeface="Times New Roman" pitchFamily="18" charset="0"/>
              </a:rPr>
              <a:t>chitin synthase</a:t>
            </a:r>
            <a:r>
              <a:rPr lang="en-US" sz="2800" dirty="0">
                <a:cs typeface="Times New Roman" pitchFamily="18" charset="0"/>
              </a:rPr>
              <a:t>, </a:t>
            </a:r>
            <a:r>
              <a:rPr lang="en-US" sz="2800" dirty="0" err="1">
                <a:solidFill>
                  <a:srgbClr val="7030A0"/>
                </a:solidFill>
                <a:cs typeface="Times New Roman" pitchFamily="18" charset="0"/>
              </a:rPr>
              <a:t>glucan</a:t>
            </a:r>
            <a:r>
              <a:rPr lang="en-US" sz="2800" dirty="0">
                <a:solidFill>
                  <a:srgbClr val="7030A0"/>
                </a:solidFill>
                <a:cs typeface="Times New Roman" pitchFamily="18" charset="0"/>
              </a:rPr>
              <a:t> synthase</a:t>
            </a:r>
            <a:r>
              <a:rPr lang="en-US" sz="2800" dirty="0">
                <a:cs typeface="Times New Roman" pitchFamily="18" charset="0"/>
              </a:rPr>
              <a:t>, etc.</a:t>
            </a:r>
          </a:p>
          <a:p>
            <a:pPr algn="just" rtl="0"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en-US" sz="2800" dirty="0" smtClean="0">
                <a:cs typeface="Times New Roman" pitchFamily="18" charset="0"/>
              </a:rPr>
              <a:t>Signal </a:t>
            </a:r>
            <a:r>
              <a:rPr lang="en-US" sz="2800" dirty="0">
                <a:cs typeface="Times New Roman" pitchFamily="18" charset="0"/>
              </a:rPr>
              <a:t>transduction</a:t>
            </a:r>
          </a:p>
          <a:p>
            <a:pPr algn="just" rtl="0"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en-US" sz="2800" dirty="0" smtClean="0">
                <a:cs typeface="Times New Roman" pitchFamily="18" charset="0"/>
              </a:rPr>
              <a:t>Differs </a:t>
            </a:r>
            <a:r>
              <a:rPr lang="en-US" sz="2800" dirty="0">
                <a:cs typeface="Times New Roman" pitchFamily="18" charset="0"/>
              </a:rPr>
              <a:t>in that it contains </a:t>
            </a:r>
            <a:r>
              <a:rPr lang="en-US" sz="2800" b="1" dirty="0" smtClean="0">
                <a:solidFill>
                  <a:srgbClr val="7030A0"/>
                </a:solidFill>
                <a:cs typeface="Times New Roman" pitchFamily="18" charset="0"/>
              </a:rPr>
              <a:t>ERGOSTEROL</a:t>
            </a:r>
          </a:p>
          <a:p>
            <a:pPr lvl="1" algn="just" rtl="0" fontAlgn="auto">
              <a:spcAft>
                <a:spcPts val="0"/>
              </a:spcAft>
              <a:buFont typeface="Wingdings 2"/>
              <a:buChar char=""/>
              <a:defRPr/>
            </a:pPr>
            <a:r>
              <a:rPr lang="en-US" dirty="0" smtClean="0">
                <a:cs typeface="Times New Roman" pitchFamily="18" charset="0"/>
              </a:rPr>
              <a:t>Site of action for certain antifungal drugs</a:t>
            </a:r>
          </a:p>
          <a:p>
            <a:pPr marL="342900" lvl="1" indent="-342900" algn="just" rtl="0" fontAlgn="auto">
              <a:spcAft>
                <a:spcPts val="0"/>
              </a:spcAft>
              <a:buSzPct val="65000"/>
              <a:buFont typeface="Wingdings" pitchFamily="2" charset="2"/>
              <a:buChar char="n"/>
              <a:defRPr/>
            </a:pPr>
            <a:r>
              <a:rPr lang="en-US" dirty="0"/>
              <a:t>Human cell doesn't contain </a:t>
            </a:r>
            <a:r>
              <a:rPr lang="en-US" u="sng" dirty="0" err="1" smtClean="0">
                <a:solidFill>
                  <a:srgbClr val="7030A0"/>
                </a:solidFill>
              </a:rPr>
              <a:t>ergosterol</a:t>
            </a:r>
            <a:endParaRPr lang="en-US" dirty="0"/>
          </a:p>
          <a:p>
            <a:pPr marL="342900" lvl="1" indent="-342900" algn="just" rtl="0" fontAlgn="auto">
              <a:spcAft>
                <a:spcPts val="0"/>
              </a:spcAft>
              <a:buSzPct val="65000"/>
              <a:buFont typeface="Wingdings" pitchFamily="2" charset="2"/>
              <a:buChar char="n"/>
              <a:defRPr/>
            </a:pPr>
            <a:r>
              <a:rPr lang="en-US" dirty="0"/>
              <a:t>Human cell contains </a:t>
            </a:r>
            <a:r>
              <a:rPr lang="en-US" u="sng" dirty="0">
                <a:solidFill>
                  <a:srgbClr val="7030A0"/>
                </a:solidFill>
              </a:rPr>
              <a:t>cholesterol</a:t>
            </a:r>
            <a:r>
              <a:rPr lang="en-US" dirty="0">
                <a:solidFill>
                  <a:srgbClr val="7030A0"/>
                </a:solidFill>
              </a:rPr>
              <a:t> </a:t>
            </a:r>
            <a:endParaRPr lang="en-GB" dirty="0">
              <a:solidFill>
                <a:srgbClr val="7030A0"/>
              </a:solidFill>
            </a:endParaRPr>
          </a:p>
          <a:p>
            <a:pPr lvl="1" algn="just" rtl="0" fontAlgn="auto">
              <a:spcAft>
                <a:spcPts val="0"/>
              </a:spcAft>
              <a:buFont typeface="Wingdings 2"/>
              <a:buChar char=""/>
              <a:defRPr/>
            </a:pPr>
            <a:endParaRPr lang="en-US" dirty="0" smtClean="0">
              <a:cs typeface="Times New Roman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7EF3D-C1FC-4F10-AE9B-1D6812EA5E84}" type="slidenum">
              <a:rPr lang="ar-SA" altLang="en-US" smtClean="0"/>
              <a:pPr>
                <a:defRPr/>
              </a:pPr>
              <a:t>24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1400829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rtl="0" fontAlgn="auto">
              <a:spcAft>
                <a:spcPts val="0"/>
              </a:spcAft>
              <a:defRPr/>
            </a:pPr>
            <a:r>
              <a:rPr lang="en-US" sz="5400" b="1" dirty="0" smtClean="0">
                <a:solidFill>
                  <a:srgbClr val="FF0000"/>
                </a:solidFill>
              </a:rPr>
              <a:t>Medical Effect of Fungi</a:t>
            </a:r>
            <a:r>
              <a:rPr lang="en-US" sz="5400" dirty="0" smtClean="0">
                <a:solidFill>
                  <a:srgbClr val="FF0000"/>
                </a:solidFill>
              </a:rPr>
              <a:t/>
            </a:r>
            <a:br>
              <a:rPr lang="en-US" sz="5400" dirty="0" smtClean="0">
                <a:solidFill>
                  <a:srgbClr val="FF0000"/>
                </a:solidFill>
              </a:rPr>
            </a:br>
            <a:endParaRPr lang="ar-SA" sz="5400" dirty="0">
              <a:solidFill>
                <a:srgbClr val="FF0000"/>
              </a:solidFill>
            </a:endParaRPr>
          </a:p>
        </p:txBody>
      </p:sp>
      <p:sp>
        <p:nvSpPr>
          <p:cNvPr id="3584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686800" cy="5486400"/>
          </a:xfrm>
        </p:spPr>
        <p:txBody>
          <a:bodyPr/>
          <a:lstStyle/>
          <a:p>
            <a:pPr algn="just" rtl="0">
              <a:lnSpc>
                <a:spcPts val="3000"/>
              </a:lnSpc>
            </a:pPr>
            <a:r>
              <a:rPr lang="en-US" sz="2800" b="1" smtClean="0">
                <a:solidFill>
                  <a:srgbClr val="7030A0"/>
                </a:solidFill>
                <a:cs typeface="Tahoma" pitchFamily="34" charset="0"/>
              </a:rPr>
              <a:t>I. </a:t>
            </a:r>
            <a:r>
              <a:rPr lang="en-US" b="1" smtClean="0">
                <a:solidFill>
                  <a:srgbClr val="7030A0"/>
                </a:solidFill>
                <a:cs typeface="Tahoma" pitchFamily="34" charset="0"/>
              </a:rPr>
              <a:t>Mycotoxicoses:</a:t>
            </a:r>
            <a:endParaRPr lang="en-US" smtClean="0">
              <a:solidFill>
                <a:srgbClr val="7030A0"/>
              </a:solidFill>
              <a:cs typeface="Tahoma" pitchFamily="34" charset="0"/>
            </a:endParaRPr>
          </a:p>
          <a:p>
            <a:pPr algn="just" rtl="0">
              <a:lnSpc>
                <a:spcPts val="3000"/>
              </a:lnSpc>
            </a:pPr>
            <a:r>
              <a:rPr lang="en-US" sz="2800" smtClean="0">
                <a:cs typeface="Tahoma" pitchFamily="34" charset="0"/>
              </a:rPr>
              <a:t>Mould produces secondary metabolite (</a:t>
            </a:r>
            <a:r>
              <a:rPr lang="en-US" sz="2800" b="1" u="sng" smtClean="0">
                <a:solidFill>
                  <a:srgbClr val="00B0F0"/>
                </a:solidFill>
                <a:cs typeface="Tahoma" pitchFamily="34" charset="0"/>
              </a:rPr>
              <a:t>MYCOTOXINS</a:t>
            </a:r>
            <a:r>
              <a:rPr lang="en-US" sz="2800" smtClean="0">
                <a:cs typeface="Tahoma" pitchFamily="34" charset="0"/>
              </a:rPr>
              <a:t>) </a:t>
            </a:r>
          </a:p>
          <a:p>
            <a:pPr algn="just" rtl="0">
              <a:lnSpc>
                <a:spcPts val="3000"/>
              </a:lnSpc>
            </a:pPr>
            <a:r>
              <a:rPr lang="en-US" sz="2800" smtClean="0">
                <a:cs typeface="Tahoma" pitchFamily="34" charset="0"/>
              </a:rPr>
              <a:t>Highly toxic to humans </a:t>
            </a:r>
          </a:p>
          <a:p>
            <a:pPr algn="just" rtl="0">
              <a:lnSpc>
                <a:spcPts val="3000"/>
              </a:lnSpc>
            </a:pPr>
            <a:r>
              <a:rPr lang="en-US" sz="2800" smtClean="0">
                <a:cs typeface="Tahoma" pitchFamily="34" charset="0"/>
              </a:rPr>
              <a:t>Ingestion of toxic fungi or their metabolites</a:t>
            </a:r>
          </a:p>
          <a:p>
            <a:pPr algn="just" rtl="0">
              <a:lnSpc>
                <a:spcPts val="3000"/>
              </a:lnSpc>
            </a:pPr>
            <a:r>
              <a:rPr lang="en-US" b="1" smtClean="0">
                <a:solidFill>
                  <a:srgbClr val="0070C0"/>
                </a:solidFill>
                <a:cs typeface="Tahoma" pitchFamily="34" charset="0"/>
              </a:rPr>
              <a:t>Ergotism</a:t>
            </a:r>
            <a:r>
              <a:rPr lang="en-US" sz="2800" smtClean="0">
                <a:cs typeface="Tahoma" pitchFamily="34" charset="0"/>
              </a:rPr>
              <a:t> is caused by eating bread prepared from rye infected with </a:t>
            </a:r>
            <a:r>
              <a:rPr lang="en-US" sz="2800" i="1" smtClean="0">
                <a:cs typeface="Tahoma" pitchFamily="34" charset="0"/>
              </a:rPr>
              <a:t>Claviceps purpurea</a:t>
            </a:r>
            <a:endParaRPr lang="en-US" sz="2800" smtClean="0">
              <a:cs typeface="Tahoma" pitchFamily="34" charset="0"/>
            </a:endParaRPr>
          </a:p>
          <a:p>
            <a:pPr algn="just" rtl="0">
              <a:lnSpc>
                <a:spcPts val="3000"/>
              </a:lnSpc>
            </a:pPr>
            <a:r>
              <a:rPr lang="en-US" sz="2800" smtClean="0">
                <a:cs typeface="Tahoma" pitchFamily="34" charset="0"/>
              </a:rPr>
              <a:t>Historically, several large scale outbreaks of madness in populations have been attributed to ergotism</a:t>
            </a:r>
          </a:p>
          <a:p>
            <a:pPr algn="just" rtl="0">
              <a:lnSpc>
                <a:spcPts val="3000"/>
              </a:lnSpc>
            </a:pPr>
            <a:r>
              <a:rPr lang="en-US" sz="2800" smtClean="0">
                <a:cs typeface="Tahoma" pitchFamily="34" charset="0"/>
              </a:rPr>
              <a:t>Ergot are </a:t>
            </a:r>
            <a:r>
              <a:rPr lang="en-US" sz="2800" smtClean="0">
                <a:cs typeface="Tahoma" pitchFamily="34" charset="0"/>
                <a:sym typeface="Symbol" pitchFamily="18" charset="2"/>
              </a:rPr>
              <a:t></a:t>
            </a:r>
            <a:r>
              <a:rPr lang="en-US" sz="2800" smtClean="0">
                <a:cs typeface="Tahoma" pitchFamily="34" charset="0"/>
              </a:rPr>
              <a:t>-adrenergic blockers</a:t>
            </a:r>
            <a:r>
              <a:rPr lang="en-US" sz="2800" smtClean="0">
                <a:cs typeface="Tahoma" pitchFamily="34" charset="0"/>
                <a:sym typeface="Symbol" pitchFamily="18" charset="2"/>
              </a:rPr>
              <a:t> </a:t>
            </a:r>
            <a:r>
              <a:rPr lang="en-US" sz="2800" smtClean="0">
                <a:cs typeface="Tahoma" pitchFamily="34" charset="0"/>
              </a:rPr>
              <a:t>inhibits response to adrenaline</a:t>
            </a:r>
            <a:r>
              <a:rPr lang="en-US" sz="2800" smtClean="0">
                <a:cs typeface="Tahoma" pitchFamily="34" charset="0"/>
                <a:sym typeface="Symbol" pitchFamily="18" charset="2"/>
              </a:rPr>
              <a:t></a:t>
            </a:r>
            <a:r>
              <a:rPr lang="en-US" sz="2800" smtClean="0">
                <a:cs typeface="Tahoma" pitchFamily="34" charset="0"/>
              </a:rPr>
              <a:t> vasoconstriction</a:t>
            </a:r>
            <a:r>
              <a:rPr lang="en-US" sz="2800" smtClean="0">
                <a:cs typeface="Tahoma" pitchFamily="34" charset="0"/>
                <a:sym typeface="Symbol" pitchFamily="18" charset="2"/>
              </a:rPr>
              <a:t></a:t>
            </a:r>
            <a:r>
              <a:rPr lang="en-US" sz="2800" smtClean="0">
                <a:cs typeface="Tahoma" pitchFamily="34" charset="0"/>
              </a:rPr>
              <a:t> necrosis</a:t>
            </a:r>
            <a:r>
              <a:rPr lang="en-US" sz="2800" smtClean="0">
                <a:cs typeface="Tahoma" pitchFamily="34" charset="0"/>
                <a:sym typeface="Symbol" pitchFamily="18" charset="2"/>
              </a:rPr>
              <a:t></a:t>
            </a:r>
            <a:r>
              <a:rPr lang="en-US" sz="2800" smtClean="0">
                <a:cs typeface="Tahoma" pitchFamily="34" charset="0"/>
              </a:rPr>
              <a:t>gangaren</a:t>
            </a:r>
          </a:p>
          <a:p>
            <a:pPr algn="just" rtl="0">
              <a:lnSpc>
                <a:spcPts val="3000"/>
              </a:lnSpc>
            </a:pPr>
            <a:r>
              <a:rPr lang="en-US" sz="2800" smtClean="0">
                <a:cs typeface="Tahoma" pitchFamily="34" charset="0"/>
              </a:rPr>
              <a:t>Symptoms consisted of inflammation of infected tissue, followed by necrosis and gangrene</a:t>
            </a:r>
          </a:p>
          <a:p>
            <a:pPr algn="just">
              <a:lnSpc>
                <a:spcPts val="3000"/>
              </a:lnSpc>
            </a:pPr>
            <a:endParaRPr lang="ar-SA" sz="280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7EF3D-C1FC-4F10-AE9B-1D6812EA5E84}" type="slidenum">
              <a:rPr lang="ar-SA" altLang="en-US" smtClean="0"/>
              <a:pPr>
                <a:defRPr/>
              </a:pPr>
              <a:t>25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267386237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86800" cy="838200"/>
          </a:xfrm>
        </p:spPr>
        <p:txBody>
          <a:bodyPr>
            <a:noAutofit/>
          </a:bodyPr>
          <a:lstStyle/>
          <a:p>
            <a:pPr algn="ctr" rtl="0" fontAlgn="auto">
              <a:spcAft>
                <a:spcPts val="0"/>
              </a:spcAft>
              <a:defRPr/>
            </a:pPr>
            <a:r>
              <a:rPr lang="en-US" sz="5400" b="1" dirty="0" smtClean="0">
                <a:solidFill>
                  <a:srgbClr val="FF0000"/>
                </a:solidFill>
              </a:rPr>
              <a:t>Medical Effect of Fungi</a:t>
            </a:r>
            <a:endParaRPr lang="ar-SA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686800" cy="4953000"/>
          </a:xfrm>
        </p:spPr>
        <p:txBody>
          <a:bodyPr>
            <a:normAutofit fontScale="85000" lnSpcReduction="10000"/>
          </a:bodyPr>
          <a:lstStyle/>
          <a:p>
            <a:pPr algn="just" rtl="0" fontAlgn="auto">
              <a:lnSpc>
                <a:spcPct val="120000"/>
              </a:lnSpc>
              <a:spcAft>
                <a:spcPts val="0"/>
              </a:spcAft>
              <a:buFont typeface="Wingdings 2"/>
              <a:buChar char=""/>
              <a:defRPr/>
            </a:pPr>
            <a:r>
              <a:rPr lang="en-US" sz="3800" b="1" dirty="0" smtClean="0">
                <a:solidFill>
                  <a:srgbClr val="0070C0"/>
                </a:solidFill>
              </a:rPr>
              <a:t>Natural occurrence:</a:t>
            </a:r>
            <a:endParaRPr lang="en-US" sz="3800" dirty="0" smtClean="0">
              <a:solidFill>
                <a:srgbClr val="0070C0"/>
              </a:solidFill>
            </a:endParaRPr>
          </a:p>
          <a:p>
            <a:pPr algn="just" rtl="0" fontAlgn="auto">
              <a:lnSpc>
                <a:spcPct val="120000"/>
              </a:lnSpc>
              <a:spcAft>
                <a:spcPts val="0"/>
              </a:spcAft>
              <a:buFont typeface="Wingdings 2"/>
              <a:buChar char=""/>
              <a:defRPr/>
            </a:pPr>
            <a:r>
              <a:rPr lang="en-US" sz="3300" dirty="0" smtClean="0"/>
              <a:t>Food products contaminated with </a:t>
            </a:r>
            <a:r>
              <a:rPr lang="en-US" sz="3300" b="1" u="sng" dirty="0" smtClean="0">
                <a:solidFill>
                  <a:srgbClr val="7030A0"/>
                </a:solidFill>
              </a:rPr>
              <a:t>AFLATOXINS</a:t>
            </a:r>
            <a:r>
              <a:rPr lang="en-US" sz="3300" dirty="0" smtClean="0"/>
              <a:t> include cereal (maize, rice &amp; wheat), oilseeds (groundnut, soybean &amp; cotton), spices (black pepper, coriander &amp; zinger), tree nuts (almonds, and coconut) &amp; milk</a:t>
            </a:r>
            <a:r>
              <a:rPr lang="en-US" dirty="0" smtClean="0"/>
              <a:t> </a:t>
            </a:r>
          </a:p>
          <a:p>
            <a:pPr algn="just" rtl="0" fontAlgn="auto">
              <a:lnSpc>
                <a:spcPct val="120000"/>
              </a:lnSpc>
              <a:spcAft>
                <a:spcPts val="0"/>
              </a:spcAft>
              <a:buFont typeface="Wingdings 2"/>
              <a:buChar char=""/>
              <a:defRPr/>
            </a:pPr>
            <a:r>
              <a:rPr lang="en-US" sz="3800" b="1" dirty="0" smtClean="0">
                <a:solidFill>
                  <a:srgbClr val="0070C0"/>
                </a:solidFill>
              </a:rPr>
              <a:t>Physical and chemical properties:</a:t>
            </a:r>
            <a:endParaRPr lang="en-US" sz="3800" dirty="0" smtClean="0">
              <a:solidFill>
                <a:srgbClr val="0070C0"/>
              </a:solidFill>
            </a:endParaRPr>
          </a:p>
          <a:p>
            <a:pPr algn="just" rtl="0" fontAlgn="auto">
              <a:lnSpc>
                <a:spcPct val="120000"/>
              </a:lnSpc>
              <a:spcAft>
                <a:spcPts val="0"/>
              </a:spcAft>
              <a:buFont typeface="Wingdings 2"/>
              <a:buChar char=""/>
              <a:defRPr/>
            </a:pPr>
            <a:r>
              <a:rPr lang="en-US" sz="3300" dirty="0" err="1" smtClean="0"/>
              <a:t>Aflatoxins</a:t>
            </a:r>
            <a:r>
              <a:rPr lang="en-US" sz="3300" dirty="0" smtClean="0"/>
              <a:t> are potent toxic, carcinogenic, mutagenic, immunosuppressive agents, produced as secondary metabolites by </a:t>
            </a:r>
            <a:r>
              <a:rPr lang="en-US" sz="3300" i="1" dirty="0" err="1" smtClean="0"/>
              <a:t>Aspergillus</a:t>
            </a:r>
            <a:r>
              <a:rPr lang="en-US" sz="3300" i="1" dirty="0" smtClean="0"/>
              <a:t> </a:t>
            </a:r>
            <a:r>
              <a:rPr lang="en-US" sz="3300" i="1" dirty="0" err="1" smtClean="0"/>
              <a:t>flavus</a:t>
            </a:r>
            <a:r>
              <a:rPr lang="en-US" sz="3300" dirty="0" smtClean="0"/>
              <a:t> and </a:t>
            </a:r>
            <a:r>
              <a:rPr lang="en-US" sz="3300" i="1" dirty="0" smtClean="0"/>
              <a:t>A. </a:t>
            </a:r>
            <a:r>
              <a:rPr lang="en-US" sz="3300" i="1" dirty="0" err="1" smtClean="0"/>
              <a:t>parasiticus</a:t>
            </a:r>
            <a:endParaRPr lang="en-US" sz="3300" i="1" dirty="0" smtClean="0"/>
          </a:p>
          <a:p>
            <a:pPr algn="just" fontAlgn="auto">
              <a:lnSpc>
                <a:spcPct val="120000"/>
              </a:lnSpc>
              <a:spcAft>
                <a:spcPts val="0"/>
              </a:spcAft>
              <a:buFont typeface="Wingdings 2"/>
              <a:buChar char=""/>
              <a:defRPr/>
            </a:pPr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7EF3D-C1FC-4F10-AE9B-1D6812EA5E84}" type="slidenum">
              <a:rPr lang="ar-SA" altLang="en-US" smtClean="0"/>
              <a:pPr>
                <a:defRPr/>
              </a:pPr>
              <a:t>26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399456596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86800" cy="838200"/>
          </a:xfrm>
        </p:spPr>
        <p:txBody>
          <a:bodyPr>
            <a:noAutofit/>
          </a:bodyPr>
          <a:lstStyle/>
          <a:p>
            <a:pPr algn="ctr" rtl="0" fontAlgn="auto">
              <a:spcAft>
                <a:spcPts val="0"/>
              </a:spcAft>
              <a:defRPr/>
            </a:pPr>
            <a:r>
              <a:rPr lang="en-US" sz="5400" b="1" dirty="0" smtClean="0">
                <a:solidFill>
                  <a:srgbClr val="FF0000"/>
                </a:solidFill>
              </a:rPr>
              <a:t>Medical Effect of Fungi</a:t>
            </a:r>
            <a:endParaRPr lang="ar-SA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4922837"/>
          </a:xfrm>
        </p:spPr>
        <p:txBody>
          <a:bodyPr>
            <a:normAutofit fontScale="92500" lnSpcReduction="10000"/>
          </a:bodyPr>
          <a:lstStyle/>
          <a:p>
            <a:pPr algn="just" rtl="0" fontAlgn="auto">
              <a:lnSpc>
                <a:spcPct val="150000"/>
              </a:lnSpc>
              <a:spcAft>
                <a:spcPts val="0"/>
              </a:spcAft>
              <a:buFont typeface="Wingdings 2"/>
              <a:buChar char=""/>
              <a:defRPr/>
            </a:pPr>
            <a:r>
              <a:rPr lang="en-US" sz="3900" b="1" dirty="0" smtClean="0">
                <a:solidFill>
                  <a:srgbClr val="7030A0"/>
                </a:solidFill>
              </a:rPr>
              <a:t>II. Hypersensitivity Disease:</a:t>
            </a:r>
          </a:p>
          <a:p>
            <a:pPr algn="just" rtl="0" fontAlgn="auto">
              <a:lnSpc>
                <a:spcPct val="150000"/>
              </a:lnSpc>
              <a:spcAft>
                <a:spcPts val="0"/>
              </a:spcAft>
              <a:buFont typeface="Wingdings 2"/>
              <a:buChar char=""/>
              <a:defRPr/>
            </a:pPr>
            <a:r>
              <a:rPr lang="en-US" sz="3600" dirty="0" smtClean="0"/>
              <a:t>Fungal spores are </a:t>
            </a:r>
            <a:r>
              <a:rPr lang="en-US" sz="3600" dirty="0" err="1" smtClean="0"/>
              <a:t>inhalated</a:t>
            </a:r>
            <a:r>
              <a:rPr lang="en-US" sz="3600" dirty="0" smtClean="0"/>
              <a:t> </a:t>
            </a:r>
          </a:p>
          <a:p>
            <a:pPr algn="just" rtl="0" fontAlgn="auto">
              <a:lnSpc>
                <a:spcPct val="150000"/>
              </a:lnSpc>
              <a:spcAft>
                <a:spcPts val="0"/>
              </a:spcAft>
              <a:buFont typeface="Wingdings 2"/>
              <a:buChar char=""/>
              <a:defRPr/>
            </a:pPr>
            <a:r>
              <a:rPr lang="en-US" sz="3600" dirty="0" smtClean="0"/>
              <a:t>They can be an antigenic </a:t>
            </a:r>
            <a:r>
              <a:rPr lang="en-US" sz="3600" dirty="0" smtClean="0">
                <a:sym typeface="Symbol"/>
              </a:rPr>
              <a:t></a:t>
            </a:r>
            <a:r>
              <a:rPr lang="en-US" sz="3600" dirty="0" smtClean="0"/>
              <a:t> elicit immune response </a:t>
            </a:r>
            <a:r>
              <a:rPr lang="en-US" sz="3600" dirty="0" smtClean="0">
                <a:sym typeface="Symbol"/>
              </a:rPr>
              <a:t> </a:t>
            </a:r>
            <a:r>
              <a:rPr lang="en-US" sz="3600" dirty="0" smtClean="0"/>
              <a:t>production of </a:t>
            </a:r>
            <a:r>
              <a:rPr lang="en-US" sz="3600" dirty="0" err="1" smtClean="0"/>
              <a:t>Ig</a:t>
            </a:r>
            <a:r>
              <a:rPr lang="en-US" sz="3600" dirty="0" smtClean="0"/>
              <a:t> or sensitized lymphocyte</a:t>
            </a:r>
          </a:p>
          <a:p>
            <a:pPr algn="just" rtl="0" fontAlgn="auto">
              <a:lnSpc>
                <a:spcPct val="150000"/>
              </a:lnSpc>
              <a:spcAft>
                <a:spcPts val="0"/>
              </a:spcAft>
              <a:buFont typeface="Wingdings 2"/>
              <a:buChar char=""/>
              <a:defRPr/>
            </a:pPr>
            <a:r>
              <a:rPr lang="en-US" sz="3600" dirty="0" smtClean="0"/>
              <a:t>Example is hypersensitivity </a:t>
            </a:r>
            <a:r>
              <a:rPr lang="en-US" sz="3600" dirty="0" err="1" smtClean="0"/>
              <a:t>pneumonitis</a:t>
            </a:r>
            <a:endParaRPr lang="en-US" sz="36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7EF3D-C1FC-4F10-AE9B-1D6812EA5E84}" type="slidenum">
              <a:rPr lang="ar-SA" altLang="en-US" smtClean="0"/>
              <a:pPr>
                <a:defRPr/>
              </a:pPr>
              <a:t>27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337868573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86800" cy="838200"/>
          </a:xfrm>
        </p:spPr>
        <p:txBody>
          <a:bodyPr>
            <a:noAutofit/>
          </a:bodyPr>
          <a:lstStyle/>
          <a:p>
            <a:pPr algn="ctr" rtl="0" fontAlgn="auto">
              <a:spcAft>
                <a:spcPts val="0"/>
              </a:spcAft>
              <a:defRPr/>
            </a:pPr>
            <a:r>
              <a:rPr lang="en-US" sz="5400" b="1" dirty="0" smtClean="0">
                <a:solidFill>
                  <a:srgbClr val="FF0000"/>
                </a:solidFill>
              </a:rPr>
              <a:t>Medical Effect of Fungi</a:t>
            </a:r>
            <a:endParaRPr lang="ar-SA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686800" cy="5638800"/>
          </a:xfrm>
        </p:spPr>
        <p:txBody>
          <a:bodyPr>
            <a:normAutofit lnSpcReduction="10000"/>
          </a:bodyPr>
          <a:lstStyle/>
          <a:p>
            <a:pPr algn="just" rtl="0"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en-US" sz="3600" b="1" dirty="0" smtClean="0">
                <a:solidFill>
                  <a:srgbClr val="7030A0"/>
                </a:solidFill>
              </a:rPr>
              <a:t>III. Colonization and resultant disease:</a:t>
            </a:r>
            <a:endParaRPr lang="en-US" sz="3600" dirty="0" smtClean="0">
              <a:solidFill>
                <a:srgbClr val="7030A0"/>
              </a:solidFill>
            </a:endParaRPr>
          </a:p>
          <a:p>
            <a:pPr algn="just" rtl="0"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en-US" dirty="0" smtClean="0"/>
              <a:t>They may attack:</a:t>
            </a:r>
            <a:endParaRPr lang="en-US" sz="2800" dirty="0" smtClean="0"/>
          </a:p>
          <a:p>
            <a:pPr marL="971550" lvl="1" indent="-514350" algn="just" rtl="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>
                <a:solidFill>
                  <a:srgbClr val="0070C0"/>
                </a:solidFill>
              </a:rPr>
              <a:t>Outermost layers </a:t>
            </a:r>
            <a:r>
              <a:rPr lang="en-US" dirty="0" smtClean="0"/>
              <a:t>of Skin, hair and/or mucous membrane </a:t>
            </a:r>
            <a:r>
              <a:rPr lang="en-US" dirty="0" smtClean="0">
                <a:sym typeface="Symbol"/>
              </a:rPr>
              <a:t>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0070C0"/>
                </a:solidFill>
              </a:rPr>
              <a:t>superficial mycoses</a:t>
            </a:r>
            <a:endParaRPr lang="en-US" sz="2400" dirty="0" smtClean="0">
              <a:solidFill>
                <a:srgbClr val="0070C0"/>
              </a:solidFill>
            </a:endParaRPr>
          </a:p>
          <a:p>
            <a:pPr marL="971550" lvl="1" indent="-514350" algn="just" rtl="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>
                <a:solidFill>
                  <a:srgbClr val="0070C0"/>
                </a:solidFill>
              </a:rPr>
              <a:t>Epidermis</a:t>
            </a:r>
            <a:r>
              <a:rPr lang="en-US" dirty="0" smtClean="0"/>
              <a:t> as well as nail and hair </a:t>
            </a:r>
            <a:r>
              <a:rPr lang="en-US" dirty="0" smtClean="0">
                <a:sym typeface="Symbol"/>
              </a:rPr>
              <a:t>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0070C0"/>
                </a:solidFill>
              </a:rPr>
              <a:t>cutaneous mycoses</a:t>
            </a:r>
            <a:endParaRPr lang="en-US" sz="2400" dirty="0" smtClean="0">
              <a:solidFill>
                <a:srgbClr val="0070C0"/>
              </a:solidFill>
            </a:endParaRPr>
          </a:p>
          <a:p>
            <a:pPr marL="971550" lvl="1" indent="-514350" algn="just" rtl="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>
                <a:solidFill>
                  <a:srgbClr val="0070C0"/>
                </a:solidFill>
              </a:rPr>
              <a:t>Dermis</a:t>
            </a:r>
            <a:r>
              <a:rPr lang="en-US" dirty="0" smtClean="0"/>
              <a:t>, subcutaneous tissues, muscle and face </a:t>
            </a:r>
            <a:r>
              <a:rPr lang="en-US" dirty="0" smtClean="0">
                <a:sym typeface="Symbol"/>
              </a:rPr>
              <a:t>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0070C0"/>
                </a:solidFill>
              </a:rPr>
              <a:t>Subcutaneous mycoses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endParaRPr lang="en-US" sz="2400" dirty="0" smtClean="0">
              <a:solidFill>
                <a:srgbClr val="0070C0"/>
              </a:solidFill>
            </a:endParaRPr>
          </a:p>
          <a:p>
            <a:pPr marL="971550" lvl="1" indent="-514350" algn="just" rtl="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>
                <a:solidFill>
                  <a:srgbClr val="0070C0"/>
                </a:solidFill>
              </a:rPr>
              <a:t>The internal organs </a:t>
            </a:r>
            <a:r>
              <a:rPr lang="en-US" dirty="0" smtClean="0"/>
              <a:t>as the lungs, CNS, bones etc. </a:t>
            </a:r>
            <a:r>
              <a:rPr lang="en-US" dirty="0" smtClean="0">
                <a:sym typeface="Symbol"/>
              </a:rPr>
              <a:t>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0070C0"/>
                </a:solidFill>
              </a:rPr>
              <a:t>systemic mycoses</a:t>
            </a:r>
            <a:endParaRPr lang="en-US" sz="2400" dirty="0" smtClean="0">
              <a:solidFill>
                <a:srgbClr val="0070C0"/>
              </a:solidFill>
            </a:endParaRPr>
          </a:p>
          <a:p>
            <a:pPr marL="971550" lvl="1" indent="-514350" algn="just" rtl="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b="1" dirty="0" smtClean="0">
                <a:solidFill>
                  <a:srgbClr val="0070C0"/>
                </a:solidFill>
              </a:rPr>
              <a:t>Opportunistic</a:t>
            </a:r>
            <a:r>
              <a:rPr lang="en-US" dirty="0" smtClean="0"/>
              <a:t> - cause infection only in the </a:t>
            </a:r>
            <a:r>
              <a:rPr lang="en-US" dirty="0" err="1" smtClean="0"/>
              <a:t>immunocompromised</a:t>
            </a:r>
            <a:endParaRPr lang="en-US" sz="24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7EF3D-C1FC-4F10-AE9B-1D6812EA5E84}" type="slidenum">
              <a:rPr lang="ar-SA" altLang="en-US" smtClean="0"/>
              <a:pPr>
                <a:defRPr/>
              </a:pPr>
              <a:t>28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2117081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686800" cy="838200"/>
          </a:xfrm>
        </p:spPr>
        <p:txBody>
          <a:bodyPr>
            <a:noAutofit/>
          </a:bodyPr>
          <a:lstStyle/>
          <a:p>
            <a:pPr algn="ctr" rtl="0" fontAlgn="auto">
              <a:spcAft>
                <a:spcPts val="0"/>
              </a:spcAft>
              <a:defRPr/>
            </a:pPr>
            <a:r>
              <a:rPr lang="en-US" sz="5800" b="1" dirty="0" smtClean="0">
                <a:solidFill>
                  <a:srgbClr val="FF0000"/>
                </a:solidFill>
              </a:rPr>
              <a:t>A. </a:t>
            </a:r>
            <a:r>
              <a:rPr lang="en-US" sz="5800" b="1" dirty="0" err="1" smtClean="0">
                <a:solidFill>
                  <a:srgbClr val="FF0000"/>
                </a:solidFill>
              </a:rPr>
              <a:t>Superfacial</a:t>
            </a:r>
            <a:r>
              <a:rPr lang="en-US" sz="5800" b="1" dirty="0" smtClean="0">
                <a:solidFill>
                  <a:srgbClr val="FF0000"/>
                </a:solidFill>
              </a:rPr>
              <a:t> mycosis</a:t>
            </a:r>
            <a:endParaRPr lang="en-US" sz="5800" dirty="0">
              <a:solidFill>
                <a:srgbClr val="FF0000"/>
              </a:solidFill>
            </a:endParaRPr>
          </a:p>
        </p:txBody>
      </p:sp>
      <p:sp>
        <p:nvSpPr>
          <p:cNvPr id="39939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839200" cy="5486400"/>
          </a:xfrm>
        </p:spPr>
        <p:txBody>
          <a:bodyPr>
            <a:normAutofit lnSpcReduction="10000"/>
          </a:bodyPr>
          <a:lstStyle/>
          <a:p>
            <a:pPr marL="514350" indent="-514350" algn="just" rtl="0">
              <a:lnSpc>
                <a:spcPct val="150000"/>
              </a:lnSpc>
              <a:buFont typeface="Franklin Gothic Medium" pitchFamily="34" charset="0"/>
              <a:buAutoNum type="arabicPeriod"/>
            </a:pPr>
            <a:r>
              <a:rPr lang="en-US" b="1" smtClean="0">
                <a:solidFill>
                  <a:srgbClr val="7030A0"/>
                </a:solidFill>
                <a:cs typeface="Tahoma" pitchFamily="34" charset="0"/>
              </a:rPr>
              <a:t>Tinea versicolor </a:t>
            </a:r>
            <a:r>
              <a:rPr lang="en-US" smtClean="0">
                <a:cs typeface="Tahoma" pitchFamily="34" charset="0"/>
              </a:rPr>
              <a:t>(Pityriasis versicolor)</a:t>
            </a:r>
          </a:p>
          <a:p>
            <a:pPr marL="514350" indent="-514350" algn="just" rtl="0">
              <a:lnSpc>
                <a:spcPct val="150000"/>
              </a:lnSpc>
              <a:buFont typeface="Franklin Gothic Medium" pitchFamily="34" charset="0"/>
              <a:buAutoNum type="arabicPeriod"/>
            </a:pPr>
            <a:r>
              <a:rPr lang="en-US" b="1" smtClean="0">
                <a:solidFill>
                  <a:srgbClr val="7030A0"/>
                </a:solidFill>
                <a:cs typeface="Tahoma" pitchFamily="34" charset="0"/>
              </a:rPr>
              <a:t>Tinea nigra</a:t>
            </a:r>
          </a:p>
          <a:p>
            <a:pPr marL="514350" indent="-514350" algn="just" rtl="0">
              <a:lnSpc>
                <a:spcPct val="150000"/>
              </a:lnSpc>
            </a:pPr>
            <a:r>
              <a:rPr lang="en-US" smtClean="0">
                <a:cs typeface="Tahoma" pitchFamily="34" charset="0"/>
              </a:rPr>
              <a:t>They are extremely superficial mycoses</a:t>
            </a:r>
          </a:p>
          <a:p>
            <a:pPr marL="514350" indent="-514350" algn="just" rtl="0">
              <a:lnSpc>
                <a:spcPct val="150000"/>
              </a:lnSpc>
            </a:pPr>
            <a:r>
              <a:rPr lang="en-US" smtClean="0">
                <a:cs typeface="Tahoma" pitchFamily="34" charset="0"/>
              </a:rPr>
              <a:t>Primary Manifestation is pigment change of the skin</a:t>
            </a:r>
          </a:p>
          <a:p>
            <a:pPr marL="514350" indent="-514350" algn="just" rtl="0">
              <a:lnSpc>
                <a:spcPct val="150000"/>
              </a:lnSpc>
            </a:pPr>
            <a:r>
              <a:rPr lang="en-US" smtClean="0">
                <a:cs typeface="Tahoma" pitchFamily="34" charset="0"/>
              </a:rPr>
              <a:t>Both are named for their respective skin manifestation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7EF3D-C1FC-4F10-AE9B-1D6812EA5E84}" type="slidenum">
              <a:rPr lang="ar-SA" altLang="en-US" smtClean="0"/>
              <a:pPr>
                <a:defRPr/>
              </a:pPr>
              <a:t>29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38658333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686800" cy="838200"/>
          </a:xfrm>
        </p:spPr>
        <p:txBody>
          <a:bodyPr>
            <a:noAutofit/>
          </a:bodyPr>
          <a:lstStyle/>
          <a:p>
            <a:pPr algn="ctr" rtl="0" fontAlgn="auto">
              <a:lnSpc>
                <a:spcPts val="3100"/>
              </a:lnSpc>
              <a:spcAft>
                <a:spcPts val="0"/>
              </a:spcAft>
              <a:defRPr/>
            </a:pPr>
            <a:r>
              <a:rPr lang="en-US" sz="6000" b="1" dirty="0">
                <a:solidFill>
                  <a:srgbClr val="FF0000"/>
                </a:solidFill>
              </a:rPr>
              <a:t>What is the FUNGUS?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686800" cy="5562600"/>
          </a:xfrm>
        </p:spPr>
        <p:txBody>
          <a:bodyPr>
            <a:noAutofit/>
          </a:bodyPr>
          <a:lstStyle/>
          <a:p>
            <a:pPr algn="just" rtl="0" fontAlgn="auto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en-US" sz="3400" b="1" dirty="0" smtClean="0">
                <a:solidFill>
                  <a:srgbClr val="7030A0"/>
                </a:solidFill>
              </a:rPr>
              <a:t>Eukaryotic</a:t>
            </a:r>
            <a:r>
              <a:rPr lang="en-US" sz="3400" dirty="0" smtClean="0"/>
              <a:t> → </a:t>
            </a:r>
            <a:r>
              <a:rPr lang="en-US" sz="3400" dirty="0"/>
              <a:t>a true nucleus </a:t>
            </a:r>
          </a:p>
          <a:p>
            <a:pPr algn="just" rtl="0" fontAlgn="auto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en-US" sz="3400" b="1" dirty="0">
                <a:solidFill>
                  <a:srgbClr val="7030A0"/>
                </a:solidFill>
              </a:rPr>
              <a:t>Do not contain chlorophyll</a:t>
            </a:r>
          </a:p>
          <a:p>
            <a:pPr lvl="1" algn="just" rtl="0" fontAlgn="auto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en-US" sz="3400" dirty="0" err="1" smtClean="0"/>
              <a:t>Organoheterotrophic</a:t>
            </a:r>
            <a:endParaRPr lang="en-US" sz="3400" dirty="0"/>
          </a:p>
          <a:p>
            <a:pPr lvl="1" algn="just" rtl="0" fontAlgn="auto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en-US" sz="3400" dirty="0"/>
              <a:t>Cannot photosynthesize their own food</a:t>
            </a:r>
          </a:p>
          <a:p>
            <a:pPr lvl="1" algn="just" rtl="0" fontAlgn="auto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en-US" sz="3400" dirty="0"/>
              <a:t>Live either as saprophytes or </a:t>
            </a:r>
            <a:r>
              <a:rPr lang="en-US" sz="3400" dirty="0" smtClean="0"/>
              <a:t>parasites</a:t>
            </a:r>
            <a:endParaRPr lang="en-US" sz="3400" dirty="0"/>
          </a:p>
          <a:p>
            <a:pPr algn="just" rtl="0" fontAlgn="auto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en-US" sz="3400" dirty="0">
                <a:solidFill>
                  <a:schemeClr val="accent2">
                    <a:lumMod val="50000"/>
                  </a:schemeClr>
                </a:solidFill>
              </a:rPr>
              <a:t>Have </a:t>
            </a:r>
            <a:r>
              <a:rPr lang="en-US" sz="3400" dirty="0" smtClean="0">
                <a:solidFill>
                  <a:schemeClr val="accent2">
                    <a:lumMod val="50000"/>
                  </a:schemeClr>
                </a:solidFill>
              </a:rPr>
              <a:t>chitin cell </a:t>
            </a:r>
            <a:r>
              <a:rPr lang="en-US" sz="3400" dirty="0">
                <a:solidFill>
                  <a:schemeClr val="accent2">
                    <a:lumMod val="50000"/>
                  </a:schemeClr>
                </a:solidFill>
              </a:rPr>
              <a:t>walls</a:t>
            </a:r>
          </a:p>
          <a:p>
            <a:pPr algn="just" rtl="0" fontAlgn="auto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en-US" sz="3400" dirty="0">
                <a:solidFill>
                  <a:schemeClr val="accent2">
                    <a:lumMod val="50000"/>
                  </a:schemeClr>
                </a:solidFill>
              </a:rPr>
              <a:t>Produce filamentous </a:t>
            </a:r>
            <a:r>
              <a:rPr lang="en-US" sz="3400" dirty="0" smtClean="0">
                <a:solidFill>
                  <a:schemeClr val="accent2">
                    <a:lumMod val="50000"/>
                  </a:schemeClr>
                </a:solidFill>
              </a:rPr>
              <a:t>structures</a:t>
            </a:r>
          </a:p>
          <a:p>
            <a:pPr algn="just" rtl="0" fontAlgn="auto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en-US" sz="3400" dirty="0" smtClean="0">
                <a:solidFill>
                  <a:schemeClr val="accent2">
                    <a:lumMod val="50000"/>
                  </a:schemeClr>
                </a:solidFill>
              </a:rPr>
              <a:t>Reproduce by spores (sexual &amp; asexual)</a:t>
            </a:r>
          </a:p>
          <a:p>
            <a:pPr algn="just" rtl="0" fontAlgn="auto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en-US" sz="3400" dirty="0" smtClean="0"/>
              <a:t>Are</a:t>
            </a:r>
            <a:r>
              <a:rPr lang="en-US" sz="3400" dirty="0"/>
              <a:t> aerobic life </a:t>
            </a:r>
            <a:r>
              <a:rPr lang="en-US" sz="3400" dirty="0" smtClean="0"/>
              <a:t>forms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7EF3D-C1FC-4F10-AE9B-1D6812EA5E84}" type="slidenum">
              <a:rPr lang="ar-SA" altLang="en-US" smtClean="0"/>
              <a:pPr>
                <a:defRPr/>
              </a:pPr>
              <a:t>3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1057154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839200" cy="838200"/>
          </a:xfrm>
        </p:spPr>
        <p:txBody>
          <a:bodyPr>
            <a:noAutofit/>
          </a:bodyPr>
          <a:lstStyle/>
          <a:p>
            <a:pPr marL="514350" indent="-514350" algn="ctr" rtl="0" fontAlgn="auto">
              <a:lnSpc>
                <a:spcPts val="3800"/>
              </a:lnSpc>
              <a:spcAft>
                <a:spcPts val="0"/>
              </a:spcAft>
              <a:defRPr/>
            </a:pPr>
            <a:r>
              <a:rPr lang="en-US" sz="4000" b="1" dirty="0" err="1" smtClean="0">
                <a:solidFill>
                  <a:srgbClr val="FF0000"/>
                </a:solidFill>
              </a:rPr>
              <a:t>Tinea</a:t>
            </a:r>
            <a:r>
              <a:rPr lang="en-US" sz="4000" b="1" dirty="0" smtClean="0">
                <a:solidFill>
                  <a:srgbClr val="FF0000"/>
                </a:solidFill>
              </a:rPr>
              <a:t> </a:t>
            </a:r>
            <a:r>
              <a:rPr lang="en-US" sz="4000" b="1" dirty="0" err="1" smtClean="0">
                <a:solidFill>
                  <a:srgbClr val="FF0000"/>
                </a:solidFill>
              </a:rPr>
              <a:t>versicolor</a:t>
            </a:r>
            <a:r>
              <a:rPr lang="en-US" sz="4000" b="1" dirty="0" smtClean="0">
                <a:solidFill>
                  <a:srgbClr val="FF0000"/>
                </a:solidFill>
              </a:rPr>
              <a:t> </a:t>
            </a:r>
            <a:br>
              <a:rPr lang="en-US" sz="4000" b="1" dirty="0" smtClean="0">
                <a:solidFill>
                  <a:srgbClr val="FF0000"/>
                </a:solidFill>
              </a:rPr>
            </a:br>
            <a:r>
              <a:rPr lang="en-US" sz="4000" b="1" dirty="0" smtClean="0">
                <a:solidFill>
                  <a:srgbClr val="FF0000"/>
                </a:solidFill>
              </a:rPr>
              <a:t>(</a:t>
            </a:r>
            <a:r>
              <a:rPr lang="en-US" sz="4000" b="1" dirty="0" err="1" smtClean="0">
                <a:solidFill>
                  <a:srgbClr val="FF0000"/>
                </a:solidFill>
              </a:rPr>
              <a:t>Pityriasis</a:t>
            </a:r>
            <a:r>
              <a:rPr lang="en-US" sz="4000" b="1" dirty="0" smtClean="0">
                <a:solidFill>
                  <a:srgbClr val="FF0000"/>
                </a:solidFill>
              </a:rPr>
              <a:t> </a:t>
            </a:r>
            <a:r>
              <a:rPr lang="en-US" sz="4000" b="1" dirty="0" err="1" smtClean="0">
                <a:solidFill>
                  <a:srgbClr val="FF0000"/>
                </a:solidFill>
              </a:rPr>
              <a:t>versicolor</a:t>
            </a:r>
            <a:r>
              <a:rPr lang="en-US" sz="4000" b="1" dirty="0" smtClean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40963" name="Content Placeholder 2"/>
          <p:cNvSpPr>
            <a:spLocks noGrp="1"/>
          </p:cNvSpPr>
          <p:nvPr>
            <p:ph idx="1"/>
          </p:nvPr>
        </p:nvSpPr>
        <p:spPr>
          <a:xfrm>
            <a:off x="152400" y="1295400"/>
            <a:ext cx="8839200" cy="5029200"/>
          </a:xfrm>
        </p:spPr>
        <p:txBody>
          <a:bodyPr>
            <a:normAutofit fontScale="85000" lnSpcReduction="10000"/>
          </a:bodyPr>
          <a:lstStyle/>
          <a:p>
            <a:pPr algn="just" rtl="0">
              <a:lnSpc>
                <a:spcPts val="2800"/>
              </a:lnSpc>
            </a:pPr>
            <a:r>
              <a:rPr lang="en-US" b="1" smtClean="0">
                <a:solidFill>
                  <a:srgbClr val="7030A0"/>
                </a:solidFill>
                <a:cs typeface="Tahoma" pitchFamily="34" charset="0"/>
              </a:rPr>
              <a:t>Causative agent: </a:t>
            </a:r>
            <a:r>
              <a:rPr lang="en-US" sz="3500" b="1" i="1" smtClean="0">
                <a:solidFill>
                  <a:srgbClr val="0070C0"/>
                </a:solidFill>
                <a:cs typeface="Tahoma" pitchFamily="34" charset="0"/>
              </a:rPr>
              <a:t>Malassezia globosa</a:t>
            </a:r>
          </a:p>
          <a:p>
            <a:pPr lvl="1" algn="just" rtl="0">
              <a:lnSpc>
                <a:spcPts val="2800"/>
              </a:lnSpc>
            </a:pPr>
            <a:r>
              <a:rPr lang="en-US" sz="3100" smtClean="0">
                <a:cs typeface="Tahoma" pitchFamily="34" charset="0"/>
              </a:rPr>
              <a:t>Less common-</a:t>
            </a:r>
            <a:r>
              <a:rPr lang="en-US" sz="3100" i="1" smtClean="0">
                <a:cs typeface="Tahoma" pitchFamily="34" charset="0"/>
              </a:rPr>
              <a:t>Malassezia furfur</a:t>
            </a:r>
          </a:p>
          <a:p>
            <a:pPr algn="just" rtl="0">
              <a:lnSpc>
                <a:spcPts val="2800"/>
              </a:lnSpc>
            </a:pPr>
            <a:r>
              <a:rPr lang="en-US" sz="3600" smtClean="0">
                <a:cs typeface="Tahoma" pitchFamily="34" charset="0"/>
              </a:rPr>
              <a:t>Lipophilic Yeasts </a:t>
            </a:r>
            <a:r>
              <a:rPr lang="en-US" sz="3500" smtClean="0">
                <a:cs typeface="Tahoma" pitchFamily="34" charset="0"/>
              </a:rPr>
              <a:t>belongs to Basidomycota</a:t>
            </a:r>
          </a:p>
          <a:p>
            <a:pPr algn="just" rtl="0">
              <a:lnSpc>
                <a:spcPts val="2800"/>
              </a:lnSpc>
            </a:pPr>
            <a:r>
              <a:rPr lang="en-US" sz="3500" smtClean="0">
                <a:cs typeface="Tahoma" pitchFamily="34" charset="0"/>
              </a:rPr>
              <a:t>Normal flora of skin and scalp </a:t>
            </a:r>
            <a:r>
              <a:rPr lang="en-US" sz="3600" smtClean="0">
                <a:cs typeface="Tahoma" pitchFamily="34" charset="0"/>
              </a:rPr>
              <a:t> </a:t>
            </a:r>
            <a:endParaRPr lang="en-US" sz="3500" smtClean="0">
              <a:cs typeface="Tahoma" pitchFamily="34" charset="0"/>
            </a:endParaRPr>
          </a:p>
          <a:p>
            <a:pPr algn="just" rtl="0">
              <a:lnSpc>
                <a:spcPts val="2800"/>
              </a:lnSpc>
            </a:pPr>
            <a:r>
              <a:rPr lang="en-US" i="1" smtClean="0">
                <a:cs typeface="Tahoma" pitchFamily="34" charset="0"/>
              </a:rPr>
              <a:t>S</a:t>
            </a:r>
            <a:r>
              <a:rPr lang="en-US" smtClean="0">
                <a:cs typeface="Tahoma" pitchFamily="34" charset="0"/>
              </a:rPr>
              <a:t>uperficial opportunistic pathogens of the skin</a:t>
            </a:r>
          </a:p>
          <a:p>
            <a:pPr algn="just" rtl="0">
              <a:lnSpc>
                <a:spcPts val="2800"/>
              </a:lnSpc>
            </a:pPr>
            <a:r>
              <a:rPr lang="en-US" smtClean="0">
                <a:cs typeface="Tahoma" pitchFamily="34" charset="0"/>
              </a:rPr>
              <a:t>Associated with seborrheic dermatitis, dandruff (Pityriasis capitis) and atopic dermatitis</a:t>
            </a:r>
          </a:p>
          <a:p>
            <a:pPr algn="just" rtl="0">
              <a:lnSpc>
                <a:spcPts val="2800"/>
              </a:lnSpc>
            </a:pPr>
            <a:r>
              <a:rPr lang="en-US" sz="2800" b="1" smtClean="0">
                <a:solidFill>
                  <a:srgbClr val="FF0000"/>
                </a:solidFill>
                <a:cs typeface="Tahoma" pitchFamily="34" charset="0"/>
              </a:rPr>
              <a:t>Pityriasis versicolor  </a:t>
            </a:r>
            <a:r>
              <a:rPr lang="en-US" sz="3100" smtClean="0">
                <a:cs typeface="Tahoma" pitchFamily="34" charset="0"/>
              </a:rPr>
              <a:t>is chronic superficial mycoses</a:t>
            </a:r>
          </a:p>
          <a:p>
            <a:pPr algn="just" rtl="0">
              <a:lnSpc>
                <a:spcPts val="2800"/>
              </a:lnSpc>
            </a:pPr>
            <a:r>
              <a:rPr lang="en-US" sz="3100" smtClean="0">
                <a:cs typeface="Tahoma" pitchFamily="34" charset="0"/>
              </a:rPr>
              <a:t>Characterized by a blotchy discoloration of skin which may itch</a:t>
            </a:r>
          </a:p>
          <a:p>
            <a:pPr algn="just" rtl="0">
              <a:lnSpc>
                <a:spcPts val="2800"/>
              </a:lnSpc>
            </a:pPr>
            <a:r>
              <a:rPr lang="en-US" sz="3100" smtClean="0">
                <a:cs typeface="Tahoma" pitchFamily="34" charset="0"/>
              </a:rPr>
              <a:t>With sunlight exposure the skin around patches will tan, but patches remains white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7EF3D-C1FC-4F10-AE9B-1D6812EA5E84}" type="slidenum">
              <a:rPr lang="ar-SA" altLang="en-US" smtClean="0"/>
              <a:pPr>
                <a:defRPr/>
              </a:pPr>
              <a:t>30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72913753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686800" cy="838200"/>
          </a:xfrm>
        </p:spPr>
        <p:txBody>
          <a:bodyPr>
            <a:noAutofit/>
          </a:bodyPr>
          <a:lstStyle/>
          <a:p>
            <a:pPr algn="ctr" rtl="0" fontAlgn="auto">
              <a:spcAft>
                <a:spcPts val="0"/>
              </a:spcAft>
              <a:defRPr/>
            </a:pPr>
            <a:r>
              <a:rPr lang="en-US" sz="6000" b="1" dirty="0" err="1" smtClean="0">
                <a:solidFill>
                  <a:srgbClr val="FF0000"/>
                </a:solidFill>
              </a:rPr>
              <a:t>Pityriasis</a:t>
            </a:r>
            <a:r>
              <a:rPr lang="en-US" sz="6000" b="1" dirty="0" smtClean="0">
                <a:solidFill>
                  <a:srgbClr val="FF0000"/>
                </a:solidFill>
              </a:rPr>
              <a:t> </a:t>
            </a:r>
            <a:r>
              <a:rPr lang="en-US" sz="6000" b="1" dirty="0" err="1" smtClean="0">
                <a:solidFill>
                  <a:srgbClr val="FF0000"/>
                </a:solidFill>
              </a:rPr>
              <a:t>versicolor</a:t>
            </a:r>
            <a:endParaRPr lang="ar-SA" sz="6000" dirty="0"/>
          </a:p>
        </p:txBody>
      </p:sp>
      <p:sp>
        <p:nvSpPr>
          <p:cNvPr id="41987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686800" cy="5257800"/>
          </a:xfrm>
        </p:spPr>
        <p:txBody>
          <a:bodyPr/>
          <a:lstStyle/>
          <a:p>
            <a:pPr algn="just" rtl="0">
              <a:lnSpc>
                <a:spcPts val="2600"/>
              </a:lnSpc>
            </a:pPr>
            <a:r>
              <a:rPr lang="en-US" sz="2800" smtClean="0">
                <a:cs typeface="Tahoma" pitchFamily="34" charset="0"/>
              </a:rPr>
              <a:t>Chronic superficial mycoses</a:t>
            </a:r>
            <a:endParaRPr lang="en-AU" sz="2800" smtClean="0">
              <a:cs typeface="Tahoma" pitchFamily="34" charset="0"/>
            </a:endParaRPr>
          </a:p>
          <a:p>
            <a:pPr algn="just" rtl="0">
              <a:lnSpc>
                <a:spcPts val="2600"/>
              </a:lnSpc>
            </a:pPr>
            <a:r>
              <a:rPr lang="en-AU" sz="2800" smtClean="0">
                <a:cs typeface="Tahoma" pitchFamily="34" charset="0"/>
              </a:rPr>
              <a:t>Characterized by 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hyperpigmented lesions </a:t>
            </a:r>
          </a:p>
          <a:p>
            <a:pPr lvl="1" algn="just" rtl="0">
              <a:lnSpc>
                <a:spcPts val="2600"/>
              </a:lnSpc>
            </a:pPr>
            <a:r>
              <a:rPr lang="en-AU" smtClean="0">
                <a:cs typeface="Tahoma" pitchFamily="34" charset="0"/>
              </a:rPr>
              <a:t>Well-demarcated white, pink, or brownish lesions, often coalescing and covered with thin furfuraceous scales</a:t>
            </a:r>
          </a:p>
          <a:p>
            <a:pPr algn="just" rtl="0">
              <a:lnSpc>
                <a:spcPts val="2600"/>
              </a:lnSpc>
            </a:pPr>
            <a:r>
              <a:rPr lang="en-AU" sz="2800" smtClean="0">
                <a:cs typeface="Tahoma" pitchFamily="34" charset="0"/>
              </a:rPr>
              <a:t>The colour varies according to;</a:t>
            </a:r>
          </a:p>
          <a:p>
            <a:pPr lvl="1" algn="just" rtl="0">
              <a:lnSpc>
                <a:spcPts val="2600"/>
              </a:lnSpc>
            </a:pPr>
            <a:r>
              <a:rPr lang="en-AU" smtClean="0">
                <a:cs typeface="Tahoma" pitchFamily="34" charset="0"/>
              </a:rPr>
              <a:t>The normal pigmentation of the patient</a:t>
            </a:r>
          </a:p>
          <a:p>
            <a:pPr lvl="1" algn="just" rtl="0">
              <a:lnSpc>
                <a:spcPts val="2600"/>
              </a:lnSpc>
            </a:pPr>
            <a:r>
              <a:rPr lang="en-AU" smtClean="0">
                <a:cs typeface="Tahoma" pitchFamily="34" charset="0"/>
              </a:rPr>
              <a:t>exposure of the area to sunlight</a:t>
            </a:r>
          </a:p>
          <a:p>
            <a:pPr lvl="1" algn="just" rtl="0">
              <a:lnSpc>
                <a:spcPts val="2600"/>
              </a:lnSpc>
            </a:pPr>
            <a:r>
              <a:rPr lang="en-AU" smtClean="0">
                <a:cs typeface="Tahoma" pitchFamily="34" charset="0"/>
              </a:rPr>
              <a:t>the severity of the disease.</a:t>
            </a:r>
          </a:p>
          <a:p>
            <a:pPr algn="just" rtl="0">
              <a:lnSpc>
                <a:spcPts val="2600"/>
              </a:lnSpc>
            </a:pPr>
            <a:r>
              <a:rPr lang="en-AU" sz="2800" smtClean="0">
                <a:cs typeface="Tahoma" pitchFamily="34" charset="0"/>
              </a:rPr>
              <a:t>Lesions occur on the trunk, shoulders and arms,</a:t>
            </a:r>
          </a:p>
          <a:p>
            <a:pPr algn="just" rtl="0">
              <a:lnSpc>
                <a:spcPts val="2600"/>
              </a:lnSpc>
            </a:pPr>
            <a:r>
              <a:rPr lang="en-AU" sz="2800" smtClean="0">
                <a:cs typeface="Tahoma" pitchFamily="34" charset="0"/>
              </a:rPr>
              <a:t>Rarely on the neck and face</a:t>
            </a:r>
          </a:p>
          <a:p>
            <a:pPr algn="just" rtl="0">
              <a:lnSpc>
                <a:spcPts val="2600"/>
              </a:lnSpc>
            </a:pPr>
            <a:r>
              <a:rPr lang="en-AU" sz="2800" smtClean="0">
                <a:cs typeface="Tahoma" pitchFamily="34" charset="0"/>
              </a:rPr>
              <a:t>Fluoresce a pale greenish colour under Wood's ultra-violet light.</a:t>
            </a:r>
            <a:endParaRPr lang="ar-SA" sz="280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7EF3D-C1FC-4F10-AE9B-1D6812EA5E84}" type="slidenum">
              <a:rPr lang="ar-SA" altLang="en-US" smtClean="0"/>
              <a:pPr>
                <a:defRPr/>
              </a:pPr>
              <a:t>31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322465398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76200"/>
            <a:ext cx="8686800" cy="838200"/>
          </a:xfrm>
        </p:spPr>
        <p:txBody>
          <a:bodyPr>
            <a:noAutofit/>
          </a:bodyPr>
          <a:lstStyle/>
          <a:p>
            <a:pPr algn="ctr" rtl="0" fontAlgn="auto">
              <a:spcAft>
                <a:spcPts val="0"/>
              </a:spcAft>
              <a:defRPr/>
            </a:pPr>
            <a:r>
              <a:rPr lang="en-US" sz="6000" b="1" dirty="0" smtClean="0">
                <a:solidFill>
                  <a:srgbClr val="FF0000"/>
                </a:solidFill>
              </a:rPr>
              <a:t>B. cutaneous Mycoses</a:t>
            </a:r>
            <a:endParaRPr lang="ar-SA" sz="60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8839200" cy="5791200"/>
          </a:xfrm>
        </p:spPr>
        <p:txBody>
          <a:bodyPr>
            <a:noAutofit/>
          </a:bodyPr>
          <a:lstStyle/>
          <a:p>
            <a:pPr algn="just" rtl="0" fontAlgn="auto">
              <a:lnSpc>
                <a:spcPts val="5200"/>
              </a:lnSpc>
              <a:spcAft>
                <a:spcPts val="0"/>
              </a:spcAft>
              <a:buFont typeface="Wingdings 2"/>
              <a:buChar char=""/>
              <a:defRPr/>
            </a:pPr>
            <a:r>
              <a:rPr lang="en-US" b="1" dirty="0" err="1" smtClean="0">
                <a:solidFill>
                  <a:srgbClr val="7030A0"/>
                </a:solidFill>
              </a:rPr>
              <a:t>Dermatophytes</a:t>
            </a:r>
            <a:r>
              <a:rPr lang="en-US" dirty="0" smtClean="0"/>
              <a:t> attack keratinous structure of skin, hair and nail and cause the group of disease known as </a:t>
            </a:r>
            <a:r>
              <a:rPr lang="en-US" b="1" u="sng" dirty="0" smtClean="0">
                <a:solidFill>
                  <a:srgbClr val="0070C0"/>
                </a:solidFill>
              </a:rPr>
              <a:t>Ringworms or </a:t>
            </a:r>
            <a:r>
              <a:rPr lang="en-US" b="1" u="sng" dirty="0" err="1" smtClean="0">
                <a:solidFill>
                  <a:srgbClr val="0070C0"/>
                </a:solidFill>
              </a:rPr>
              <a:t>Tinea</a:t>
            </a:r>
            <a:endParaRPr lang="en-US" b="1" u="sng" dirty="0" smtClean="0">
              <a:solidFill>
                <a:srgbClr val="0070C0"/>
              </a:solidFill>
            </a:endParaRPr>
          </a:p>
          <a:p>
            <a:pPr algn="just" rtl="0" fontAlgn="auto">
              <a:lnSpc>
                <a:spcPts val="5200"/>
              </a:lnSpc>
              <a:spcAft>
                <a:spcPts val="0"/>
              </a:spcAft>
              <a:buFont typeface="Wingdings 2"/>
              <a:buChar char=""/>
              <a:defRPr/>
            </a:pPr>
            <a:r>
              <a:rPr lang="en-US" b="1" dirty="0" smtClean="0">
                <a:solidFill>
                  <a:srgbClr val="7030A0"/>
                </a:solidFill>
              </a:rPr>
              <a:t>Candida</a:t>
            </a:r>
            <a:r>
              <a:rPr lang="en-US" dirty="0" smtClean="0"/>
              <a:t> can attack the skin, the mucous membranes and rarely the internal organs</a:t>
            </a:r>
          </a:p>
          <a:p>
            <a:pPr algn="just" rtl="0" fontAlgn="auto">
              <a:lnSpc>
                <a:spcPts val="5200"/>
              </a:lnSpc>
              <a:spcAft>
                <a:spcPts val="0"/>
              </a:spcAft>
              <a:buFont typeface="Wingdings 2"/>
              <a:buChar char=""/>
              <a:defRPr/>
            </a:pP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Non-</a:t>
            </a:r>
            <a:r>
              <a:rPr lang="en-US" b="1" dirty="0" err="1" smtClean="0">
                <a:solidFill>
                  <a:schemeClr val="accent6">
                    <a:lumMod val="50000"/>
                  </a:schemeClr>
                </a:solidFill>
              </a:rPr>
              <a:t>dermatophyte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 moulds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e.g. </a:t>
            </a:r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</a:rPr>
              <a:t>Hendrsonula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</a:rPr>
              <a:t>toruloidea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en-US" i="1" dirty="0" err="1" smtClean="0">
                <a:solidFill>
                  <a:schemeClr val="accent6">
                    <a:lumMod val="50000"/>
                  </a:schemeClr>
                </a:solidFill>
              </a:rPr>
              <a:t>Scytalidium</a:t>
            </a:r>
            <a:r>
              <a:rPr lang="en-US" i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i="1" dirty="0" err="1" smtClean="0">
                <a:solidFill>
                  <a:schemeClr val="accent6">
                    <a:lumMod val="50000"/>
                  </a:schemeClr>
                </a:solidFill>
              </a:rPr>
              <a:t>hyalium</a:t>
            </a:r>
            <a:r>
              <a:rPr lang="en-US" i="1" dirty="0" smtClean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en-US" i="1" dirty="0" err="1" smtClean="0">
                <a:solidFill>
                  <a:schemeClr val="accent6">
                    <a:lumMod val="50000"/>
                  </a:schemeClr>
                </a:solidFill>
              </a:rPr>
              <a:t>Scopulariopsis</a:t>
            </a:r>
            <a:r>
              <a:rPr lang="en-US" i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i="1" dirty="0" err="1" smtClean="0">
                <a:solidFill>
                  <a:schemeClr val="accent6">
                    <a:lumMod val="50000"/>
                  </a:schemeClr>
                </a:solidFill>
              </a:rPr>
              <a:t>brevicaulis</a:t>
            </a:r>
            <a:endParaRPr lang="en-US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just" rtl="0" fontAlgn="auto">
              <a:lnSpc>
                <a:spcPts val="5200"/>
              </a:lnSpc>
              <a:spcAft>
                <a:spcPts val="0"/>
              </a:spcAft>
              <a:buFont typeface="Wingdings 2"/>
              <a:buChar char=""/>
              <a:defRPr/>
            </a:pPr>
            <a:endParaRPr lang="en-US" dirty="0" smtClean="0"/>
          </a:p>
          <a:p>
            <a:pPr algn="just" fontAlgn="auto">
              <a:lnSpc>
                <a:spcPts val="5200"/>
              </a:lnSpc>
              <a:spcAft>
                <a:spcPts val="0"/>
              </a:spcAft>
              <a:buFont typeface="Wingdings 2"/>
              <a:buChar char=""/>
              <a:defRPr/>
            </a:pPr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7EF3D-C1FC-4F10-AE9B-1D6812EA5E84}" type="slidenum">
              <a:rPr lang="ar-SA" altLang="en-US" smtClean="0"/>
              <a:pPr>
                <a:defRPr/>
              </a:pPr>
              <a:t>32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3471815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86800" cy="838200"/>
          </a:xfrm>
        </p:spPr>
        <p:txBody>
          <a:bodyPr>
            <a:noAutofit/>
          </a:bodyPr>
          <a:lstStyle/>
          <a:p>
            <a:pPr algn="ctr" rtl="0" fontAlgn="auto">
              <a:spcAft>
                <a:spcPts val="0"/>
              </a:spcAft>
              <a:defRPr/>
            </a:pPr>
            <a:r>
              <a:rPr lang="en-US" sz="6000" b="1" dirty="0" err="1" smtClean="0">
                <a:solidFill>
                  <a:srgbClr val="FF0000"/>
                </a:solidFill>
              </a:rPr>
              <a:t>i</a:t>
            </a:r>
            <a:r>
              <a:rPr lang="en-US" sz="6000" b="1" dirty="0" smtClean="0">
                <a:solidFill>
                  <a:srgbClr val="FF0000"/>
                </a:solidFill>
              </a:rPr>
              <a:t>. </a:t>
            </a:r>
            <a:r>
              <a:rPr lang="en-US" sz="6000" b="1" dirty="0" err="1">
                <a:solidFill>
                  <a:srgbClr val="FF0000"/>
                </a:solidFill>
              </a:rPr>
              <a:t>Dermatophytes</a:t>
            </a:r>
            <a:endParaRPr lang="en-US" sz="6000" dirty="0">
              <a:solidFill>
                <a:srgbClr val="FF0000"/>
              </a:solidFill>
            </a:endParaRPr>
          </a:p>
        </p:txBody>
      </p:sp>
      <p:sp>
        <p:nvSpPr>
          <p:cNvPr id="44035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686800" cy="5486400"/>
          </a:xfrm>
        </p:spPr>
        <p:txBody>
          <a:bodyPr/>
          <a:lstStyle/>
          <a:p>
            <a:pPr algn="just" rtl="0">
              <a:lnSpc>
                <a:spcPts val="4100"/>
              </a:lnSpc>
            </a:pPr>
            <a:r>
              <a:rPr lang="en-US" sz="2800" smtClean="0">
                <a:cs typeface="Tahoma" pitchFamily="34" charset="0"/>
              </a:rPr>
              <a:t>Confined to the outer layers of skin, hair &amp; nails</a:t>
            </a:r>
          </a:p>
          <a:p>
            <a:pPr algn="just" rtl="0">
              <a:lnSpc>
                <a:spcPts val="4100"/>
              </a:lnSpc>
            </a:pPr>
            <a:r>
              <a:rPr lang="en-US" sz="2800" smtClean="0">
                <a:cs typeface="Tahoma" pitchFamily="34" charset="0"/>
              </a:rPr>
              <a:t>Do not invade living tissues </a:t>
            </a:r>
          </a:p>
          <a:p>
            <a:pPr algn="just" rtl="0">
              <a:lnSpc>
                <a:spcPts val="4100"/>
              </a:lnSpc>
            </a:pPr>
            <a:r>
              <a:rPr lang="en-US" sz="2800" smtClean="0">
                <a:cs typeface="Tahoma" pitchFamily="34" charset="0"/>
              </a:rPr>
              <a:t>Called dermatophytes (keratinophilic fungi) </a:t>
            </a:r>
          </a:p>
          <a:p>
            <a:pPr algn="just" rtl="0">
              <a:lnSpc>
                <a:spcPts val="4100"/>
              </a:lnSpc>
            </a:pPr>
            <a:r>
              <a:rPr lang="en-US" sz="2800" smtClean="0">
                <a:cs typeface="Tahoma" pitchFamily="34" charset="0"/>
              </a:rPr>
              <a:t>Produce extracellular keratinas </a:t>
            </a:r>
            <a:r>
              <a:rPr lang="en-US" sz="2800" smtClean="0">
                <a:cs typeface="Tahoma" pitchFamily="34" charset="0"/>
                <a:sym typeface="Symbol" pitchFamily="18" charset="2"/>
              </a:rPr>
              <a:t></a:t>
            </a:r>
            <a:r>
              <a:rPr lang="en-US" sz="2800" smtClean="0">
                <a:cs typeface="Tahoma" pitchFamily="34" charset="0"/>
              </a:rPr>
              <a:t> hydrolyze keratin</a:t>
            </a:r>
          </a:p>
          <a:p>
            <a:pPr algn="just" rtl="0">
              <a:lnSpc>
                <a:spcPts val="4100"/>
              </a:lnSpc>
            </a:pPr>
            <a:r>
              <a:rPr lang="en-US" sz="2800" smtClean="0">
                <a:cs typeface="Tahoma" pitchFamily="34" charset="0"/>
              </a:rPr>
              <a:t>Utilize keratin for their nutrition</a:t>
            </a:r>
          </a:p>
          <a:p>
            <a:pPr algn="just" rtl="0">
              <a:lnSpc>
                <a:spcPts val="4100"/>
              </a:lnSpc>
            </a:pPr>
            <a:r>
              <a:rPr lang="en-US" sz="2800" smtClean="0">
                <a:cs typeface="Tahoma" pitchFamily="34" charset="0"/>
              </a:rPr>
              <a:t>Keratin is the chief protein in skin, hair and nail</a:t>
            </a:r>
          </a:p>
          <a:p>
            <a:pPr algn="just" rtl="0">
              <a:lnSpc>
                <a:spcPts val="4100"/>
              </a:lnSpc>
            </a:pPr>
            <a:r>
              <a:rPr lang="en-US" sz="2800" smtClean="0">
                <a:cs typeface="Tahoma" pitchFamily="34" charset="0"/>
              </a:rPr>
              <a:t>They caused dermatophycosis“Ringworm" or “Tinea"</a:t>
            </a:r>
          </a:p>
          <a:p>
            <a:pPr algn="just" rtl="0">
              <a:lnSpc>
                <a:spcPts val="4100"/>
              </a:lnSpc>
            </a:pPr>
            <a:r>
              <a:rPr lang="en-US" sz="2800" smtClean="0">
                <a:cs typeface="Tahoma" pitchFamily="34" charset="0"/>
              </a:rPr>
              <a:t>Dermatophycosis refers to the characteristic central clearing that often occurs in dermatophyte infections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7EF3D-C1FC-4F10-AE9B-1D6812EA5E84}" type="slidenum">
              <a:rPr lang="ar-SA" altLang="en-US" smtClean="0"/>
              <a:pPr>
                <a:defRPr/>
              </a:pPr>
              <a:t>33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253121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76200"/>
            <a:ext cx="8686800" cy="838200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6000" dirty="0" smtClean="0">
                <a:solidFill>
                  <a:srgbClr val="FF0000"/>
                </a:solidFill>
              </a:rPr>
              <a:t>I. </a:t>
            </a:r>
            <a:r>
              <a:rPr lang="en-US" sz="6000" dirty="0" err="1" smtClean="0">
                <a:solidFill>
                  <a:srgbClr val="FF0000"/>
                </a:solidFill>
              </a:rPr>
              <a:t>dermatophytes</a:t>
            </a:r>
            <a:endParaRPr lang="en-US" sz="60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143000"/>
            <a:ext cx="8915400" cy="5486400"/>
          </a:xfrm>
        </p:spPr>
        <p:txBody>
          <a:bodyPr>
            <a:noAutofit/>
          </a:bodyPr>
          <a:lstStyle/>
          <a:p>
            <a:pPr marL="514350" lvl="1" indent="-514350" algn="just" rtl="0" fontAlgn="auto">
              <a:lnSpc>
                <a:spcPts val="31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3200" i="1" dirty="0" err="1" smtClean="0">
                <a:solidFill>
                  <a:srgbClr val="7030A0"/>
                </a:solidFill>
                <a:cs typeface="Arial" pitchFamily="34" charset="0"/>
              </a:rPr>
              <a:t>Trichophyton</a:t>
            </a:r>
            <a:r>
              <a:rPr lang="en-US" sz="3200" dirty="0" smtClean="0">
                <a:solidFill>
                  <a:srgbClr val="7030A0"/>
                </a:solidFill>
                <a:cs typeface="Arial" pitchFamily="34" charset="0"/>
              </a:rPr>
              <a:t> (</a:t>
            </a:r>
            <a:r>
              <a:rPr lang="en-US" sz="3200" dirty="0"/>
              <a:t>19 </a:t>
            </a:r>
            <a:r>
              <a:rPr lang="en-US" sz="3200" dirty="0" smtClean="0"/>
              <a:t>species</a:t>
            </a:r>
            <a:r>
              <a:rPr lang="en-US" sz="3200" dirty="0" smtClean="0">
                <a:cs typeface="Arial" pitchFamily="34" charset="0"/>
              </a:rPr>
              <a:t>)</a:t>
            </a:r>
            <a:endParaRPr lang="en-US" sz="3200" dirty="0" smtClean="0">
              <a:solidFill>
                <a:srgbClr val="7030A0"/>
              </a:solidFill>
              <a:cs typeface="Arial" pitchFamily="34" charset="0"/>
            </a:endParaRPr>
          </a:p>
          <a:p>
            <a:pPr lvl="1" algn="just" rtl="0" fontAlgn="auto">
              <a:lnSpc>
                <a:spcPts val="3100"/>
              </a:lnSpc>
              <a:spcAft>
                <a:spcPts val="0"/>
              </a:spcAft>
              <a:buFont typeface="Wingdings 2"/>
              <a:buChar char=""/>
              <a:defRPr/>
            </a:pPr>
            <a:r>
              <a:rPr lang="en-US" sz="3200" dirty="0" smtClean="0">
                <a:cs typeface="Arial" pitchFamily="34" charset="0"/>
              </a:rPr>
              <a:t>Affect hair, skin &amp; nails</a:t>
            </a:r>
          </a:p>
          <a:p>
            <a:pPr lvl="1" algn="just" rtl="0" fontAlgn="auto">
              <a:lnSpc>
                <a:spcPts val="3100"/>
              </a:lnSpc>
              <a:spcAft>
                <a:spcPts val="0"/>
              </a:spcAft>
              <a:buFont typeface="Wingdings 2"/>
              <a:buChar char=""/>
              <a:defRPr/>
            </a:pPr>
            <a:r>
              <a:rPr lang="en-US" sz="3200" dirty="0" smtClean="0">
                <a:cs typeface="Arial" pitchFamily="34" charset="0"/>
              </a:rPr>
              <a:t>Infect both children &amp; adults </a:t>
            </a:r>
            <a:endParaRPr lang="en-US" sz="3200" i="1" dirty="0" smtClean="0">
              <a:cs typeface="Arial" pitchFamily="34" charset="0"/>
            </a:endParaRPr>
          </a:p>
          <a:p>
            <a:pPr marL="514350" indent="-514350" algn="just" rtl="0" fontAlgn="auto">
              <a:lnSpc>
                <a:spcPts val="3100"/>
              </a:lnSpc>
              <a:spcAft>
                <a:spcPts val="0"/>
              </a:spcAft>
              <a:buFont typeface="+mj-lt"/>
              <a:buAutoNum type="arabicPeriod" startAt="2"/>
              <a:defRPr/>
            </a:pPr>
            <a:r>
              <a:rPr lang="en-US" i="1" dirty="0" err="1" smtClean="0">
                <a:solidFill>
                  <a:srgbClr val="7030A0"/>
                </a:solidFill>
                <a:cs typeface="Times New Roman" pitchFamily="18" charset="0"/>
              </a:rPr>
              <a:t>Epidermophyton</a:t>
            </a:r>
            <a:endParaRPr lang="en-US" dirty="0" smtClean="0">
              <a:solidFill>
                <a:srgbClr val="7030A0"/>
              </a:solidFill>
              <a:cs typeface="Times New Roman" pitchFamily="18" charset="0"/>
            </a:endParaRPr>
          </a:p>
          <a:p>
            <a:pPr lvl="1" algn="just" rtl="0" fontAlgn="auto">
              <a:lnSpc>
                <a:spcPts val="3100"/>
              </a:lnSpc>
              <a:spcAft>
                <a:spcPts val="0"/>
              </a:spcAft>
              <a:buFont typeface="Wingdings 2"/>
              <a:buChar char=""/>
              <a:defRPr/>
            </a:pPr>
            <a:r>
              <a:rPr lang="en-US" sz="3200" dirty="0" smtClean="0">
                <a:cs typeface="Times New Roman" pitchFamily="18" charset="0"/>
              </a:rPr>
              <a:t>Infect skin, nails (rarely hair)</a:t>
            </a:r>
          </a:p>
          <a:p>
            <a:pPr lvl="1" algn="just" rtl="0" fontAlgn="auto">
              <a:lnSpc>
                <a:spcPts val="3100"/>
              </a:lnSpc>
              <a:spcAft>
                <a:spcPts val="0"/>
              </a:spcAft>
              <a:buFont typeface="Wingdings 2"/>
              <a:buChar char=""/>
              <a:defRPr/>
            </a:pPr>
            <a:r>
              <a:rPr lang="en-US" sz="3200" dirty="0" smtClean="0">
                <a:cs typeface="Times New Roman" pitchFamily="18" charset="0"/>
              </a:rPr>
              <a:t>Infect adults, rarely in children (ringworm)</a:t>
            </a:r>
          </a:p>
          <a:p>
            <a:pPr lvl="1" algn="just" rtl="0" fontAlgn="auto">
              <a:lnSpc>
                <a:spcPts val="3100"/>
              </a:lnSpc>
              <a:spcAft>
                <a:spcPts val="0"/>
              </a:spcAft>
              <a:buFont typeface="Wingdings 2"/>
              <a:buChar char=""/>
              <a:defRPr/>
            </a:pPr>
            <a:r>
              <a:rPr lang="en-US" sz="3200" i="1" dirty="0" err="1" smtClean="0"/>
              <a:t>Epidermophyton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floccosum</a:t>
            </a:r>
            <a:endParaRPr lang="en-US" sz="3200" i="1" dirty="0" smtClean="0">
              <a:cs typeface="Arial" pitchFamily="34" charset="0"/>
            </a:endParaRPr>
          </a:p>
          <a:p>
            <a:pPr marL="514350" indent="-514350" algn="just" rtl="0" fontAlgn="auto">
              <a:lnSpc>
                <a:spcPts val="3100"/>
              </a:lnSpc>
              <a:spcAft>
                <a:spcPts val="0"/>
              </a:spcAft>
              <a:buFont typeface="+mj-lt"/>
              <a:buAutoNum type="arabicPeriod" startAt="2"/>
              <a:defRPr/>
            </a:pPr>
            <a:r>
              <a:rPr lang="en-US" i="1" dirty="0" err="1" smtClean="0">
                <a:solidFill>
                  <a:srgbClr val="7030A0"/>
                </a:solidFill>
                <a:cs typeface="Arial" pitchFamily="34" charset="0"/>
              </a:rPr>
              <a:t>Microsporum</a:t>
            </a:r>
            <a:r>
              <a:rPr lang="en-US" dirty="0" smtClean="0">
                <a:solidFill>
                  <a:srgbClr val="7030A0"/>
                </a:solidFill>
                <a:cs typeface="Arial" pitchFamily="34" charset="0"/>
              </a:rPr>
              <a:t> (</a:t>
            </a:r>
            <a:r>
              <a:rPr lang="en-US" dirty="0"/>
              <a:t>13 </a:t>
            </a:r>
            <a:r>
              <a:rPr lang="en-US" dirty="0" smtClean="0"/>
              <a:t>species)</a:t>
            </a:r>
          </a:p>
          <a:p>
            <a:pPr lvl="1" algn="just" rtl="0" fontAlgn="auto">
              <a:lnSpc>
                <a:spcPts val="3100"/>
              </a:lnSpc>
              <a:spcAft>
                <a:spcPts val="0"/>
              </a:spcAft>
              <a:buFont typeface="Wingdings 2"/>
              <a:buChar char=""/>
              <a:defRPr/>
            </a:pPr>
            <a:r>
              <a:rPr lang="en-US" sz="3200" dirty="0" smtClean="0"/>
              <a:t>Affect</a:t>
            </a:r>
            <a:r>
              <a:rPr lang="en-US" sz="3200" dirty="0" smtClean="0">
                <a:cs typeface="Arial" pitchFamily="34" charset="0"/>
              </a:rPr>
              <a:t> </a:t>
            </a:r>
            <a:r>
              <a:rPr lang="en-US" sz="3200" dirty="0">
                <a:cs typeface="Arial" pitchFamily="34" charset="0"/>
              </a:rPr>
              <a:t>hair, </a:t>
            </a:r>
            <a:r>
              <a:rPr lang="en-US" sz="3200" dirty="0" smtClean="0">
                <a:cs typeface="Arial" pitchFamily="34" charset="0"/>
              </a:rPr>
              <a:t>skin (rarely nails)</a:t>
            </a:r>
          </a:p>
          <a:p>
            <a:pPr lvl="1" algn="just" rtl="0" fontAlgn="auto">
              <a:lnSpc>
                <a:spcPts val="3100"/>
              </a:lnSpc>
              <a:spcAft>
                <a:spcPts val="0"/>
              </a:spcAft>
              <a:buFont typeface="Wingdings 2"/>
              <a:buChar char=""/>
              <a:defRPr/>
            </a:pPr>
            <a:r>
              <a:rPr lang="en-US" sz="3200" dirty="0" smtClean="0">
                <a:cs typeface="Arial" pitchFamily="34" charset="0"/>
              </a:rPr>
              <a:t>Frequently </a:t>
            </a:r>
            <a:r>
              <a:rPr lang="en-US" sz="3200" dirty="0">
                <a:cs typeface="Arial" pitchFamily="34" charset="0"/>
              </a:rPr>
              <a:t>in children, rarely in </a:t>
            </a:r>
            <a:r>
              <a:rPr lang="en-US" sz="3200" dirty="0" smtClean="0">
                <a:cs typeface="Arial" pitchFamily="34" charset="0"/>
              </a:rPr>
              <a:t>adults</a:t>
            </a:r>
          </a:p>
          <a:p>
            <a:pPr lvl="1" algn="just" rtl="0" fontAlgn="auto">
              <a:lnSpc>
                <a:spcPts val="3100"/>
              </a:lnSpc>
              <a:spcAft>
                <a:spcPts val="0"/>
              </a:spcAft>
              <a:buFont typeface="Wingdings 2"/>
              <a:buChar char=""/>
              <a:defRPr/>
            </a:pPr>
            <a:r>
              <a:rPr lang="en-US" sz="3200" i="1" dirty="0" smtClean="0"/>
              <a:t>M. </a:t>
            </a:r>
            <a:r>
              <a:rPr lang="en-US" sz="3200" i="1" dirty="0" err="1"/>
              <a:t>canis</a:t>
            </a:r>
            <a:r>
              <a:rPr lang="en-US" sz="3200" dirty="0"/>
              <a:t> is </a:t>
            </a:r>
            <a:r>
              <a:rPr lang="en-US" sz="3200" dirty="0" smtClean="0"/>
              <a:t>the </a:t>
            </a:r>
            <a:r>
              <a:rPr lang="en-US" sz="3200" dirty="0"/>
              <a:t>most common </a:t>
            </a:r>
            <a:r>
              <a:rPr lang="en-US" sz="3200" dirty="0" smtClean="0"/>
              <a:t>infect man</a:t>
            </a:r>
            <a:endParaRPr lang="en-US" sz="3200" dirty="0"/>
          </a:p>
          <a:p>
            <a:pPr algn="just" fontAlgn="auto">
              <a:lnSpc>
                <a:spcPts val="3100"/>
              </a:lnSpc>
              <a:spcAft>
                <a:spcPts val="0"/>
              </a:spcAft>
              <a:buFont typeface="Wingdings 2"/>
              <a:buChar char=""/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7EF3D-C1FC-4F10-AE9B-1D6812EA5E84}" type="slidenum">
              <a:rPr lang="ar-SA" altLang="en-US" smtClean="0"/>
              <a:pPr>
                <a:defRPr/>
              </a:pPr>
              <a:t>34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421762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86800" cy="838200"/>
          </a:xfrm>
        </p:spPr>
        <p:txBody>
          <a:bodyPr>
            <a:noAutofit/>
          </a:bodyPr>
          <a:lstStyle/>
          <a:p>
            <a:pPr algn="ctr" rtl="0" fontAlgn="auto">
              <a:spcAft>
                <a:spcPts val="0"/>
              </a:spcAft>
              <a:defRPr/>
            </a:pPr>
            <a:r>
              <a:rPr lang="en-US" altLang="en-US" b="1" dirty="0">
                <a:solidFill>
                  <a:srgbClr val="FF0000"/>
                </a:solidFill>
              </a:rPr>
              <a:t>Ecology </a:t>
            </a:r>
            <a:r>
              <a:rPr lang="en-US" altLang="en-US" b="1" dirty="0" smtClean="0">
                <a:solidFill>
                  <a:srgbClr val="FF0000"/>
                </a:solidFill>
              </a:rPr>
              <a:t>and Mode of transmission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608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686800" cy="5334000"/>
          </a:xfrm>
        </p:spPr>
        <p:txBody>
          <a:bodyPr/>
          <a:lstStyle/>
          <a:p>
            <a:pPr algn="l" rtl="0">
              <a:lnSpc>
                <a:spcPts val="3000"/>
              </a:lnSpc>
            </a:pPr>
            <a:r>
              <a:rPr lang="en-US" altLang="en-US" smtClean="0">
                <a:cs typeface="Tahoma" pitchFamily="34" charset="0"/>
              </a:rPr>
              <a:t>To determine the source of infection</a:t>
            </a:r>
          </a:p>
          <a:p>
            <a:pPr algn="just" rtl="0">
              <a:lnSpc>
                <a:spcPts val="3000"/>
              </a:lnSpc>
            </a:pPr>
            <a:r>
              <a:rPr lang="en-US" b="1" smtClean="0">
                <a:solidFill>
                  <a:srgbClr val="7030A0"/>
                </a:solidFill>
                <a:cs typeface="Tahoma" pitchFamily="34" charset="0"/>
              </a:rPr>
              <a:t>Anthrophilic</a:t>
            </a:r>
          </a:p>
          <a:p>
            <a:pPr lvl="1" algn="just" rtl="0">
              <a:lnSpc>
                <a:spcPts val="3000"/>
              </a:lnSpc>
            </a:pPr>
            <a:r>
              <a:rPr lang="en-US" sz="3200" smtClean="0">
                <a:cs typeface="Tahoma" pitchFamily="34" charset="0"/>
              </a:rPr>
              <a:t>Some Dermatophytes affect man only</a:t>
            </a:r>
          </a:p>
          <a:p>
            <a:pPr lvl="1" algn="just" rtl="0">
              <a:lnSpc>
                <a:spcPts val="3000"/>
              </a:lnSpc>
            </a:pPr>
            <a:r>
              <a:rPr lang="en-US" altLang="en-US" sz="3200" b="1" smtClean="0">
                <a:solidFill>
                  <a:srgbClr val="0070C0"/>
                </a:solidFill>
                <a:cs typeface="Tahoma" pitchFamily="34" charset="0"/>
              </a:rPr>
              <a:t>Person -to-person transmission</a:t>
            </a:r>
            <a:r>
              <a:rPr lang="en-US" altLang="en-US" sz="3200" smtClean="0">
                <a:cs typeface="Tahoma" pitchFamily="34" charset="0"/>
              </a:rPr>
              <a:t> through contaminated objects (comb, hat, etc.)</a:t>
            </a:r>
          </a:p>
          <a:p>
            <a:pPr lvl="1" algn="just" rtl="0">
              <a:lnSpc>
                <a:spcPts val="3000"/>
              </a:lnSpc>
            </a:pPr>
            <a:r>
              <a:rPr lang="en-US" sz="3200" i="1" smtClean="0">
                <a:cs typeface="Tahoma" pitchFamily="34" charset="0"/>
              </a:rPr>
              <a:t>T. rubrum </a:t>
            </a:r>
            <a:r>
              <a:rPr lang="en-US" sz="3200" smtClean="0">
                <a:cs typeface="Tahoma" pitchFamily="34" charset="0"/>
              </a:rPr>
              <a:t>and </a:t>
            </a:r>
            <a:r>
              <a:rPr lang="en-US" sz="3200" i="1" smtClean="0">
                <a:cs typeface="Tahoma" pitchFamily="34" charset="0"/>
              </a:rPr>
              <a:t>T. mentagrophytes </a:t>
            </a:r>
            <a:endParaRPr lang="en-US" sz="3200" b="1" smtClean="0">
              <a:solidFill>
                <a:srgbClr val="7030A0"/>
              </a:solidFill>
              <a:cs typeface="Tahoma" pitchFamily="34" charset="0"/>
            </a:endParaRPr>
          </a:p>
          <a:p>
            <a:pPr algn="just" rtl="0">
              <a:lnSpc>
                <a:spcPts val="3000"/>
              </a:lnSpc>
            </a:pPr>
            <a:r>
              <a:rPr lang="en-US" b="1" smtClean="0">
                <a:solidFill>
                  <a:srgbClr val="7030A0"/>
                </a:solidFill>
                <a:cs typeface="Tahoma" pitchFamily="34" charset="0"/>
              </a:rPr>
              <a:t>Zoophilic </a:t>
            </a:r>
          </a:p>
          <a:p>
            <a:pPr lvl="1" algn="just" rtl="0">
              <a:lnSpc>
                <a:spcPts val="3000"/>
              </a:lnSpc>
            </a:pPr>
            <a:r>
              <a:rPr lang="en-US" sz="3200" smtClean="0">
                <a:cs typeface="Tahoma" pitchFamily="34" charset="0"/>
              </a:rPr>
              <a:t>Other affect animal mainly </a:t>
            </a:r>
          </a:p>
          <a:p>
            <a:pPr lvl="1" algn="just" rtl="0">
              <a:lnSpc>
                <a:spcPts val="3000"/>
              </a:lnSpc>
            </a:pPr>
            <a:r>
              <a:rPr lang="en-US" altLang="en-US" sz="3200" smtClean="0">
                <a:cs typeface="Tahoma" pitchFamily="34" charset="0"/>
              </a:rPr>
              <a:t>Direct transmission to humans by close contact with animals</a:t>
            </a:r>
          </a:p>
          <a:p>
            <a:pPr lvl="1" algn="just" rtl="0">
              <a:lnSpc>
                <a:spcPts val="3000"/>
              </a:lnSpc>
            </a:pPr>
            <a:r>
              <a:rPr lang="en-US" sz="3200" i="1" smtClean="0">
                <a:cs typeface="Tahoma" pitchFamily="34" charset="0"/>
              </a:rPr>
              <a:t>M. canis</a:t>
            </a:r>
            <a:r>
              <a:rPr lang="en-US" sz="3200" smtClean="0">
                <a:cs typeface="Tahoma" pitchFamily="34" charset="0"/>
              </a:rPr>
              <a:t> and </a:t>
            </a:r>
            <a:r>
              <a:rPr lang="en-US" sz="3200" i="1" smtClean="0">
                <a:cs typeface="Tahoma" pitchFamily="34" charset="0"/>
              </a:rPr>
              <a:t>T. verrucosum</a:t>
            </a:r>
            <a:endParaRPr lang="en-US" sz="3200" b="1" smtClean="0">
              <a:solidFill>
                <a:srgbClr val="7030A0"/>
              </a:solidFill>
              <a:cs typeface="Tahoma" pitchFamily="34" charset="0"/>
            </a:endParaRPr>
          </a:p>
          <a:p>
            <a:pPr algn="l" rtl="0">
              <a:lnSpc>
                <a:spcPts val="3000"/>
              </a:lnSpc>
            </a:pPr>
            <a:endParaRPr lang="en-US" altLang="en-US" smtClean="0">
              <a:cs typeface="Tahoma" pitchFamily="34" charset="0"/>
            </a:endParaRPr>
          </a:p>
          <a:p>
            <a:pPr algn="l" rtl="0">
              <a:lnSpc>
                <a:spcPts val="3000"/>
              </a:lnSpc>
            </a:pPr>
            <a:endParaRPr lang="en-US" smtClean="0">
              <a:cs typeface="Tahoma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7EF3D-C1FC-4F10-AE9B-1D6812EA5E84}" type="slidenum">
              <a:rPr lang="ar-SA" altLang="en-US" smtClean="0"/>
              <a:pPr>
                <a:defRPr/>
              </a:pPr>
              <a:t>35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45422351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86800" cy="838200"/>
          </a:xfrm>
        </p:spPr>
        <p:txBody>
          <a:bodyPr>
            <a:noAutofit/>
          </a:bodyPr>
          <a:lstStyle/>
          <a:p>
            <a:pPr algn="ctr" rtl="0" fontAlgn="auto">
              <a:spcAft>
                <a:spcPts val="0"/>
              </a:spcAft>
              <a:defRPr/>
            </a:pPr>
            <a:r>
              <a:rPr lang="en-US" altLang="en-US" sz="3800" b="1" dirty="0">
                <a:solidFill>
                  <a:srgbClr val="FF0000"/>
                </a:solidFill>
              </a:rPr>
              <a:t>Ecology and Mode of transmission</a:t>
            </a:r>
            <a:endParaRPr lang="en-US" sz="3800" b="1" dirty="0">
              <a:solidFill>
                <a:srgbClr val="FF0000"/>
              </a:solidFill>
            </a:endParaRPr>
          </a:p>
        </p:txBody>
      </p:sp>
      <p:sp>
        <p:nvSpPr>
          <p:cNvPr id="47107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686800" cy="5334000"/>
          </a:xfrm>
        </p:spPr>
        <p:txBody>
          <a:bodyPr/>
          <a:lstStyle/>
          <a:p>
            <a:pPr algn="just" rtl="0"/>
            <a:r>
              <a:rPr lang="en-US" b="1" smtClean="0">
                <a:solidFill>
                  <a:srgbClr val="7030A0"/>
                </a:solidFill>
                <a:cs typeface="Tahoma" pitchFamily="34" charset="0"/>
              </a:rPr>
              <a:t>Geophilic</a:t>
            </a:r>
          </a:p>
          <a:p>
            <a:pPr lvl="1" algn="just" rtl="0"/>
            <a:r>
              <a:rPr lang="en-US" sz="3200" smtClean="0">
                <a:cs typeface="Tahoma" pitchFamily="34" charset="0"/>
              </a:rPr>
              <a:t>Other live in soil and can affect man </a:t>
            </a:r>
            <a:endParaRPr lang="en-US" sz="3200" smtClean="0">
              <a:cs typeface="Tahoma" pitchFamily="34" charset="0"/>
              <a:sym typeface="Symbol" pitchFamily="18" charset="2"/>
            </a:endParaRPr>
          </a:p>
          <a:p>
            <a:pPr lvl="1" algn="just" rtl="0"/>
            <a:r>
              <a:rPr lang="en-US" altLang="en-US" sz="3200" smtClean="0">
                <a:cs typeface="Tahoma" pitchFamily="34" charset="0"/>
              </a:rPr>
              <a:t>Transmitted to humans by direct exposure</a:t>
            </a:r>
          </a:p>
          <a:p>
            <a:pPr lvl="1" algn="just" rtl="0"/>
            <a:r>
              <a:rPr lang="en-US" sz="3200" i="1" smtClean="0">
                <a:cs typeface="Tahoma" pitchFamily="34" charset="0"/>
              </a:rPr>
              <a:t>M. gypseum</a:t>
            </a:r>
            <a:endParaRPr lang="en-US" sz="3200" b="1" smtClean="0">
              <a:solidFill>
                <a:srgbClr val="7030A0"/>
              </a:solidFill>
              <a:cs typeface="Tahoma" pitchFamily="34" charset="0"/>
            </a:endParaRPr>
          </a:p>
          <a:p>
            <a:pPr algn="just" rtl="0"/>
            <a:r>
              <a:rPr lang="en-US" smtClean="0">
                <a:cs typeface="Tahoma" pitchFamily="34" charset="0"/>
              </a:rPr>
              <a:t>Each geographic locality has its own dermatophyton</a:t>
            </a:r>
          </a:p>
          <a:p>
            <a:pPr lvl="1" algn="just" rtl="0"/>
            <a:r>
              <a:rPr lang="en-US" sz="3200" b="1" i="1" smtClean="0">
                <a:solidFill>
                  <a:srgbClr val="7030A0"/>
                </a:solidFill>
                <a:cs typeface="Tahoma" pitchFamily="34" charset="0"/>
              </a:rPr>
              <a:t>T. violacium</a:t>
            </a:r>
            <a:r>
              <a:rPr lang="en-US" sz="3200" b="1" smtClean="0">
                <a:solidFill>
                  <a:srgbClr val="7030A0"/>
                </a:solidFill>
                <a:cs typeface="Tahoma" pitchFamily="34" charset="0"/>
              </a:rPr>
              <a:t> </a:t>
            </a:r>
            <a:r>
              <a:rPr lang="en-US" sz="3200" smtClean="0">
                <a:cs typeface="Tahoma" pitchFamily="34" charset="0"/>
              </a:rPr>
              <a:t>is the prevalent causative organism of Tinea capitis in Egypt</a:t>
            </a:r>
          </a:p>
          <a:p>
            <a:pPr lvl="1" algn="just" rtl="0"/>
            <a:r>
              <a:rPr lang="en-US" sz="3200" b="1" i="1" smtClean="0">
                <a:solidFill>
                  <a:srgbClr val="7030A0"/>
                </a:solidFill>
                <a:cs typeface="Tahoma" pitchFamily="34" charset="0"/>
              </a:rPr>
              <a:t>M. audouini</a:t>
            </a:r>
            <a:r>
              <a:rPr lang="en-US" sz="3200" b="1" smtClean="0">
                <a:solidFill>
                  <a:srgbClr val="7030A0"/>
                </a:solidFill>
                <a:cs typeface="Tahoma" pitchFamily="34" charset="0"/>
              </a:rPr>
              <a:t> </a:t>
            </a:r>
            <a:r>
              <a:rPr lang="en-US" sz="3200" smtClean="0">
                <a:cs typeface="Tahoma" pitchFamily="34" charset="0"/>
              </a:rPr>
              <a:t>is prevalent cause in England</a:t>
            </a:r>
          </a:p>
          <a:p>
            <a:pPr algn="l" rtl="0"/>
            <a:endParaRPr lang="en-US" altLang="en-US" smtClean="0">
              <a:cs typeface="Tahoma" pitchFamily="34" charset="0"/>
            </a:endParaRPr>
          </a:p>
          <a:p>
            <a:pPr algn="l" rtl="0"/>
            <a:endParaRPr lang="en-US" smtClean="0">
              <a:cs typeface="Tahoma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7EF3D-C1FC-4F10-AE9B-1D6812EA5E84}" type="slidenum">
              <a:rPr lang="ar-SA" altLang="en-US" smtClean="0"/>
              <a:pPr>
                <a:defRPr/>
              </a:pPr>
              <a:t>36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231650107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86800" cy="838200"/>
          </a:xfrm>
        </p:spPr>
        <p:txBody>
          <a:bodyPr>
            <a:noAutofit/>
          </a:bodyPr>
          <a:lstStyle/>
          <a:p>
            <a:pPr marL="514350" indent="-514350" algn="ctr" rtl="0" fontAlgn="auto">
              <a:lnSpc>
                <a:spcPts val="4000"/>
              </a:lnSpc>
              <a:spcAft>
                <a:spcPts val="0"/>
              </a:spcAft>
              <a:defRPr/>
            </a:pPr>
            <a:r>
              <a:rPr lang="en-US" sz="6000" b="1" dirty="0" err="1">
                <a:solidFill>
                  <a:srgbClr val="FF0000"/>
                </a:solidFill>
              </a:rPr>
              <a:t>Tinea</a:t>
            </a:r>
            <a:r>
              <a:rPr lang="en-US" sz="6000" b="1" dirty="0">
                <a:solidFill>
                  <a:srgbClr val="FF0000"/>
                </a:solidFill>
              </a:rPr>
              <a:t> </a:t>
            </a:r>
            <a:r>
              <a:rPr lang="en-US" sz="6000" b="1" dirty="0" err="1" smtClean="0">
                <a:solidFill>
                  <a:srgbClr val="FF0000"/>
                </a:solidFill>
              </a:rPr>
              <a:t>corporis</a:t>
            </a:r>
            <a:endParaRPr lang="en-US" sz="60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763000" cy="5410200"/>
          </a:xfrm>
        </p:spPr>
        <p:txBody>
          <a:bodyPr>
            <a:noAutofit/>
          </a:bodyPr>
          <a:lstStyle/>
          <a:p>
            <a:pPr marL="342900" lvl="1" indent="-342900" algn="just" rtl="0"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en-US" sz="3200" dirty="0" smtClean="0"/>
              <a:t>Small </a:t>
            </a:r>
            <a:r>
              <a:rPr lang="en-US" sz="3200" dirty="0"/>
              <a:t>lesions occurring anywhere </a:t>
            </a:r>
            <a:r>
              <a:rPr lang="en-US" sz="3200" b="1" dirty="0">
                <a:solidFill>
                  <a:srgbClr val="0070C0"/>
                </a:solidFill>
              </a:rPr>
              <a:t>on the </a:t>
            </a:r>
            <a:r>
              <a:rPr lang="en-US" sz="3200" b="1" dirty="0" smtClean="0">
                <a:solidFill>
                  <a:srgbClr val="0070C0"/>
                </a:solidFill>
              </a:rPr>
              <a:t>body</a:t>
            </a:r>
          </a:p>
          <a:p>
            <a:pPr marL="342900" lvl="1" indent="-342900" algn="just" rtl="0"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en-US" sz="3200" b="1" dirty="0" smtClean="0">
                <a:solidFill>
                  <a:srgbClr val="0070C0"/>
                </a:solidFill>
              </a:rPr>
              <a:t>Causative agent: </a:t>
            </a:r>
          </a:p>
          <a:p>
            <a:pPr marL="742950" lvl="2" indent="-342900" algn="just" rtl="0"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en-US" sz="3200" b="1" i="1" dirty="0" err="1" smtClean="0">
                <a:solidFill>
                  <a:srgbClr val="7030A0"/>
                </a:solidFill>
              </a:rPr>
              <a:t>Trichophyton</a:t>
            </a:r>
            <a:r>
              <a:rPr lang="en-US" sz="3200" b="1" i="1" dirty="0" smtClean="0">
                <a:solidFill>
                  <a:srgbClr val="7030A0"/>
                </a:solidFill>
              </a:rPr>
              <a:t> </a:t>
            </a:r>
            <a:r>
              <a:rPr lang="en-US" sz="3200" b="1" i="1" dirty="0" err="1" smtClean="0">
                <a:solidFill>
                  <a:srgbClr val="7030A0"/>
                </a:solidFill>
              </a:rPr>
              <a:t>rubrum</a:t>
            </a:r>
            <a:r>
              <a:rPr lang="en-US" sz="3200" b="1" i="1" dirty="0" smtClean="0">
                <a:solidFill>
                  <a:srgbClr val="7030A0"/>
                </a:solidFill>
              </a:rPr>
              <a:t>, T. </a:t>
            </a:r>
            <a:r>
              <a:rPr lang="en-US" sz="3200" b="1" i="1" dirty="0" err="1" smtClean="0">
                <a:solidFill>
                  <a:srgbClr val="7030A0"/>
                </a:solidFill>
              </a:rPr>
              <a:t>mentagrophytes</a:t>
            </a:r>
            <a:r>
              <a:rPr lang="en-US" sz="3200" i="1" dirty="0" smtClean="0"/>
              <a:t>, M</a:t>
            </a:r>
            <a:r>
              <a:rPr lang="en-US" altLang="en-US" sz="3200" i="1" dirty="0" smtClean="0"/>
              <a:t>. </a:t>
            </a:r>
            <a:r>
              <a:rPr lang="en-US" altLang="en-US" sz="3200" i="1" dirty="0" err="1"/>
              <a:t>canis</a:t>
            </a:r>
            <a:r>
              <a:rPr lang="en-US" altLang="en-US" sz="3200" dirty="0"/>
              <a:t>, and  </a:t>
            </a:r>
            <a:r>
              <a:rPr lang="en-US" altLang="en-US" sz="3200" i="1" dirty="0"/>
              <a:t>M. </a:t>
            </a:r>
            <a:r>
              <a:rPr lang="en-US" altLang="en-US" sz="3200" i="1" dirty="0" err="1"/>
              <a:t>audouinii</a:t>
            </a:r>
            <a:r>
              <a:rPr lang="en-US" altLang="en-US" sz="3200" dirty="0"/>
              <a:t> </a:t>
            </a:r>
            <a:endParaRPr lang="en-US" sz="3200" dirty="0" smtClean="0"/>
          </a:p>
          <a:p>
            <a:pPr lvl="1" algn="just" rtl="0" fontAlgn="auto">
              <a:spcAft>
                <a:spcPts val="0"/>
              </a:spcAft>
              <a:buFont typeface="Wingdings 2"/>
              <a:buChar char=""/>
              <a:defRPr/>
            </a:pPr>
            <a:r>
              <a:rPr lang="en-US" sz="3200" dirty="0" smtClean="0"/>
              <a:t>Live </a:t>
            </a:r>
            <a:r>
              <a:rPr lang="en-US" sz="3200" dirty="0"/>
              <a:t>on the </a:t>
            </a:r>
            <a:r>
              <a:rPr lang="en-US" sz="3200" dirty="0" smtClean="0"/>
              <a:t>skin surface (opportunistic)</a:t>
            </a:r>
          </a:p>
          <a:p>
            <a:pPr algn="just" rtl="0"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en-US" b="1" dirty="0" smtClean="0">
                <a:solidFill>
                  <a:srgbClr val="0070C0"/>
                </a:solidFill>
              </a:rPr>
              <a:t>Reservoir: </a:t>
            </a:r>
            <a:r>
              <a:rPr lang="en-US" dirty="0" smtClean="0"/>
              <a:t>Humans, soil &amp; animals </a:t>
            </a:r>
          </a:p>
          <a:p>
            <a:pPr algn="just" rtl="0"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en-US" dirty="0" smtClean="0"/>
              <a:t>Acquired </a:t>
            </a:r>
            <a:r>
              <a:rPr lang="en-US" dirty="0"/>
              <a:t>by </a:t>
            </a:r>
            <a:r>
              <a:rPr lang="en-US" b="1" dirty="0">
                <a:solidFill>
                  <a:srgbClr val="0070C0"/>
                </a:solidFill>
              </a:rPr>
              <a:t>person-to-person transfer usually via direct skin contact </a:t>
            </a:r>
            <a:r>
              <a:rPr lang="en-US" dirty="0"/>
              <a:t>with </a:t>
            </a:r>
            <a:r>
              <a:rPr lang="en-US" dirty="0" smtClean="0"/>
              <a:t>infected individual</a:t>
            </a:r>
          </a:p>
          <a:p>
            <a:pPr lvl="1" algn="just" rtl="0" fontAlgn="auto">
              <a:spcAft>
                <a:spcPts val="0"/>
              </a:spcAft>
              <a:buFont typeface="Wingdings 2"/>
              <a:buChar char=""/>
              <a:defRPr/>
            </a:pPr>
            <a:r>
              <a:rPr lang="en-US" sz="3200" dirty="0" smtClean="0"/>
              <a:t>Animal-to-human </a:t>
            </a:r>
            <a:r>
              <a:rPr lang="en-US" sz="3200" dirty="0"/>
              <a:t>transmission is </a:t>
            </a:r>
            <a:r>
              <a:rPr lang="en-US" sz="3200" dirty="0" smtClean="0"/>
              <a:t>common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7EF3D-C1FC-4F10-AE9B-1D6812EA5E84}" type="slidenum">
              <a:rPr lang="ar-SA" altLang="en-US" smtClean="0"/>
              <a:pPr>
                <a:defRPr/>
              </a:pPr>
              <a:t>37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328586251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86800" cy="838200"/>
          </a:xfrm>
        </p:spPr>
        <p:txBody>
          <a:bodyPr>
            <a:noAutofit/>
          </a:bodyPr>
          <a:lstStyle/>
          <a:p>
            <a:pPr marL="514350" indent="-514350" algn="ctr" rtl="0" fontAlgn="auto">
              <a:lnSpc>
                <a:spcPts val="4200"/>
              </a:lnSpc>
              <a:spcAft>
                <a:spcPts val="0"/>
              </a:spcAft>
              <a:defRPr/>
            </a:pPr>
            <a:r>
              <a:rPr lang="en-US" sz="4800" b="1" dirty="0" err="1">
                <a:solidFill>
                  <a:srgbClr val="FF0000"/>
                </a:solidFill>
              </a:rPr>
              <a:t>Tinea</a:t>
            </a:r>
            <a:r>
              <a:rPr lang="en-US" sz="4800" b="1" dirty="0">
                <a:solidFill>
                  <a:srgbClr val="FF0000"/>
                </a:solidFill>
              </a:rPr>
              <a:t> </a:t>
            </a:r>
            <a:r>
              <a:rPr lang="en-US" sz="4800" b="1" dirty="0" err="1">
                <a:solidFill>
                  <a:srgbClr val="FF0000"/>
                </a:solidFill>
              </a:rPr>
              <a:t>pedis</a:t>
            </a:r>
            <a:r>
              <a:rPr lang="en-US" sz="4800" b="1" dirty="0">
                <a:solidFill>
                  <a:srgbClr val="FF0000"/>
                </a:solidFill>
              </a:rPr>
              <a:t> </a:t>
            </a:r>
            <a:r>
              <a:rPr lang="en-US" sz="4800" b="1" dirty="0" smtClean="0">
                <a:solidFill>
                  <a:srgbClr val="FF0000"/>
                </a:solidFill>
              </a:rPr>
              <a:t>"</a:t>
            </a:r>
            <a:r>
              <a:rPr lang="en-US" sz="4800" b="1" dirty="0">
                <a:solidFill>
                  <a:srgbClr val="FF0000"/>
                </a:solidFill>
              </a:rPr>
              <a:t>athlete's foot"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839200" cy="5638800"/>
          </a:xfrm>
        </p:spPr>
        <p:txBody>
          <a:bodyPr>
            <a:noAutofit/>
          </a:bodyPr>
          <a:lstStyle/>
          <a:p>
            <a:pPr algn="just" rtl="0"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en-US" dirty="0" smtClean="0"/>
              <a:t>Infection </a:t>
            </a:r>
            <a:r>
              <a:rPr lang="en-US" dirty="0"/>
              <a:t>of toe webs and soles of </a:t>
            </a:r>
            <a:r>
              <a:rPr lang="en-US" dirty="0" smtClean="0"/>
              <a:t>feet</a:t>
            </a:r>
          </a:p>
          <a:p>
            <a:pPr marL="342900" lvl="1" indent="-342900" algn="just" rtl="0"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en-US" b="1" dirty="0">
                <a:solidFill>
                  <a:srgbClr val="0070C0"/>
                </a:solidFill>
              </a:rPr>
              <a:t>Causative agent: </a:t>
            </a:r>
            <a:endParaRPr lang="en-US" b="1" i="1" dirty="0" smtClean="0">
              <a:solidFill>
                <a:srgbClr val="00B0F0"/>
              </a:solidFill>
            </a:endParaRPr>
          </a:p>
          <a:p>
            <a:pPr marL="742950" lvl="2" indent="-342900" algn="just" rtl="0"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en-US" sz="2800" b="1" i="1" dirty="0" err="1" smtClean="0">
                <a:solidFill>
                  <a:srgbClr val="00B0F0"/>
                </a:solidFill>
              </a:rPr>
              <a:t>Trichophyton</a:t>
            </a:r>
            <a:r>
              <a:rPr lang="en-US" sz="2800" b="1" i="1" dirty="0" smtClean="0">
                <a:solidFill>
                  <a:srgbClr val="00B0F0"/>
                </a:solidFill>
              </a:rPr>
              <a:t> </a:t>
            </a:r>
            <a:r>
              <a:rPr lang="en-US" sz="2800" b="1" i="1" dirty="0" err="1" smtClean="0">
                <a:solidFill>
                  <a:srgbClr val="00B0F0"/>
                </a:solidFill>
              </a:rPr>
              <a:t>rubrum</a:t>
            </a:r>
            <a:r>
              <a:rPr lang="en-US" sz="2800" b="1" dirty="0">
                <a:solidFill>
                  <a:srgbClr val="00B0F0"/>
                </a:solidFill>
              </a:rPr>
              <a:t>, </a:t>
            </a:r>
            <a:r>
              <a:rPr lang="en-US" sz="2800" b="1" i="1" dirty="0">
                <a:solidFill>
                  <a:srgbClr val="00B0F0"/>
                </a:solidFill>
              </a:rPr>
              <a:t>T. </a:t>
            </a:r>
            <a:r>
              <a:rPr lang="en-US" sz="2800" b="1" i="1" dirty="0" err="1" smtClean="0">
                <a:solidFill>
                  <a:srgbClr val="00B0F0"/>
                </a:solidFill>
              </a:rPr>
              <a:t>mentagrophytes</a:t>
            </a:r>
            <a:r>
              <a:rPr lang="en-US" altLang="en-US" sz="2800" dirty="0" smtClean="0"/>
              <a:t> </a:t>
            </a:r>
            <a:r>
              <a:rPr lang="en-US" altLang="en-US" sz="2800" dirty="0"/>
              <a:t>and </a:t>
            </a:r>
            <a:r>
              <a:rPr lang="en-US" altLang="en-US" sz="2800" i="1" dirty="0" err="1">
                <a:solidFill>
                  <a:srgbClr val="00B0F0"/>
                </a:solidFill>
              </a:rPr>
              <a:t>Epidermophyton</a:t>
            </a:r>
            <a:r>
              <a:rPr lang="en-US" altLang="en-US" sz="2800" i="1" dirty="0">
                <a:solidFill>
                  <a:srgbClr val="00B0F0"/>
                </a:solidFill>
              </a:rPr>
              <a:t> </a:t>
            </a:r>
            <a:r>
              <a:rPr lang="en-US" altLang="en-US" sz="2800" i="1" dirty="0" err="1">
                <a:solidFill>
                  <a:srgbClr val="00B0F0"/>
                </a:solidFill>
              </a:rPr>
              <a:t>floccosum</a:t>
            </a:r>
            <a:endParaRPr lang="en-US" sz="2800" dirty="0" smtClean="0">
              <a:solidFill>
                <a:srgbClr val="00B0F0"/>
              </a:solidFill>
            </a:endParaRPr>
          </a:p>
          <a:p>
            <a:pPr marL="742950" lvl="2" indent="-342900" algn="just" rtl="0"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en-US" sz="2800" dirty="0"/>
              <a:t>Requires warmth and moisture to survive and </a:t>
            </a:r>
            <a:r>
              <a:rPr lang="en-US" sz="2800" dirty="0" smtClean="0"/>
              <a:t>grow</a:t>
            </a:r>
          </a:p>
          <a:p>
            <a:pPr lvl="1" algn="just" rtl="0" fontAlgn="auto">
              <a:spcAft>
                <a:spcPts val="0"/>
              </a:spcAft>
              <a:buFont typeface="Wingdings 2"/>
              <a:buChar char=""/>
              <a:defRPr/>
            </a:pPr>
            <a:r>
              <a:rPr lang="en-US" dirty="0" smtClean="0"/>
              <a:t>Causes </a:t>
            </a:r>
            <a:r>
              <a:rPr lang="en-US" dirty="0"/>
              <a:t>scaling, </a:t>
            </a:r>
            <a:r>
              <a:rPr lang="en-US" dirty="0" smtClean="0"/>
              <a:t>flaking &amp; </a:t>
            </a:r>
            <a:r>
              <a:rPr lang="en-US" dirty="0"/>
              <a:t>itch of affected </a:t>
            </a:r>
            <a:r>
              <a:rPr lang="en-US" dirty="0" smtClean="0"/>
              <a:t>areas</a:t>
            </a:r>
          </a:p>
          <a:p>
            <a:pPr algn="just" rtl="0"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en-US" b="1" dirty="0" smtClean="0">
                <a:solidFill>
                  <a:srgbClr val="0070C0"/>
                </a:solidFill>
              </a:rPr>
              <a:t>Reservoirs: </a:t>
            </a:r>
            <a:r>
              <a:rPr lang="en-US" dirty="0" smtClean="0"/>
              <a:t>Humans</a:t>
            </a:r>
          </a:p>
          <a:p>
            <a:pPr lvl="1" algn="just" rtl="0" fontAlgn="auto">
              <a:spcAft>
                <a:spcPts val="0"/>
              </a:spcAft>
              <a:buFont typeface="Wingdings 2"/>
              <a:buChar char=""/>
              <a:defRPr/>
            </a:pPr>
            <a:r>
              <a:rPr lang="en-US" dirty="0" smtClean="0"/>
              <a:t>Athlete's </a:t>
            </a:r>
            <a:r>
              <a:rPr lang="en-US" dirty="0"/>
              <a:t>foot is a communicable </a:t>
            </a:r>
            <a:r>
              <a:rPr lang="en-US" dirty="0" smtClean="0"/>
              <a:t>disease</a:t>
            </a:r>
          </a:p>
          <a:p>
            <a:pPr algn="just" rtl="0"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en-US" b="1" dirty="0" smtClean="0">
                <a:solidFill>
                  <a:srgbClr val="0070C0"/>
                </a:solidFill>
              </a:rPr>
              <a:t>Transmission:</a:t>
            </a:r>
            <a:r>
              <a:rPr lang="en-US" dirty="0" smtClean="0"/>
              <a:t> when </a:t>
            </a:r>
            <a:r>
              <a:rPr lang="en-US" dirty="0"/>
              <a:t>people who regularly wear shoes go </a:t>
            </a:r>
            <a:r>
              <a:rPr lang="en-US" dirty="0" smtClean="0"/>
              <a:t>barefoot in </a:t>
            </a:r>
            <a:r>
              <a:rPr lang="en-US" dirty="0"/>
              <a:t>a moist </a:t>
            </a:r>
            <a:r>
              <a:rPr lang="en-US" dirty="0" smtClean="0"/>
              <a:t>environment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7EF3D-C1FC-4F10-AE9B-1D6812EA5E84}" type="slidenum">
              <a:rPr lang="ar-SA" altLang="en-US" smtClean="0"/>
              <a:pPr>
                <a:defRPr/>
              </a:pPr>
              <a:t>38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91642232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86800" cy="838200"/>
          </a:xfrm>
        </p:spPr>
        <p:txBody>
          <a:bodyPr>
            <a:noAutofit/>
          </a:bodyPr>
          <a:lstStyle/>
          <a:p>
            <a:pPr marL="514350" indent="-514350" algn="ctr" rtl="0" fontAlgn="auto">
              <a:lnSpc>
                <a:spcPct val="120000"/>
              </a:lnSpc>
              <a:spcAft>
                <a:spcPts val="0"/>
              </a:spcAft>
              <a:defRPr/>
            </a:pPr>
            <a:r>
              <a:rPr lang="en-US" sz="6000" b="1" dirty="0" err="1">
                <a:solidFill>
                  <a:srgbClr val="FF0000"/>
                </a:solidFill>
              </a:rPr>
              <a:t>Tinea</a:t>
            </a:r>
            <a:r>
              <a:rPr lang="en-US" sz="6000" b="1" dirty="0">
                <a:solidFill>
                  <a:srgbClr val="FF0000"/>
                </a:solidFill>
              </a:rPr>
              <a:t> </a:t>
            </a:r>
            <a:r>
              <a:rPr lang="en-US" sz="6000" b="1" dirty="0" err="1">
                <a:solidFill>
                  <a:srgbClr val="FF0000"/>
                </a:solidFill>
              </a:rPr>
              <a:t>capitis</a:t>
            </a:r>
            <a:r>
              <a:rPr lang="en-US" sz="6000" b="1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839200" cy="5638800"/>
          </a:xfrm>
        </p:spPr>
        <p:txBody>
          <a:bodyPr>
            <a:noAutofit/>
          </a:bodyPr>
          <a:lstStyle/>
          <a:p>
            <a:pPr algn="just" rtl="0" fontAlgn="auto">
              <a:lnSpc>
                <a:spcPct val="120000"/>
              </a:lnSpc>
              <a:spcAft>
                <a:spcPts val="0"/>
              </a:spcAft>
              <a:buFont typeface="Wingdings 2"/>
              <a:buChar char=""/>
              <a:defRPr/>
            </a:pPr>
            <a:r>
              <a:rPr lang="en-US" dirty="0" smtClean="0"/>
              <a:t>Infection of the scalp</a:t>
            </a:r>
          </a:p>
          <a:p>
            <a:pPr marL="342900" lvl="1" indent="-342900" algn="just" rtl="0" fontAlgn="auto">
              <a:lnSpc>
                <a:spcPct val="120000"/>
              </a:lnSpc>
              <a:spcAft>
                <a:spcPts val="0"/>
              </a:spcAft>
              <a:buFont typeface="Wingdings 2"/>
              <a:buChar char=""/>
              <a:defRPr/>
            </a:pPr>
            <a:r>
              <a:rPr lang="en-US" b="1" dirty="0">
                <a:solidFill>
                  <a:srgbClr val="0070C0"/>
                </a:solidFill>
              </a:rPr>
              <a:t>Causative agent: </a:t>
            </a:r>
            <a:endParaRPr lang="en-US" i="1" dirty="0" smtClean="0"/>
          </a:p>
          <a:p>
            <a:pPr lvl="1" algn="just" rtl="0" fontAlgn="auto">
              <a:lnSpc>
                <a:spcPct val="120000"/>
              </a:lnSpc>
              <a:spcAft>
                <a:spcPts val="0"/>
              </a:spcAft>
              <a:buFont typeface="Wingdings 2"/>
              <a:buChar char=""/>
              <a:defRPr/>
            </a:pPr>
            <a:r>
              <a:rPr lang="en-US" i="1" dirty="0" err="1" smtClean="0"/>
              <a:t>Trichophyton</a:t>
            </a:r>
            <a:r>
              <a:rPr lang="en-US" dirty="0"/>
              <a:t> and </a:t>
            </a:r>
            <a:r>
              <a:rPr lang="en-US" i="1" dirty="0" err="1" smtClean="0"/>
              <a:t>Microsporum</a:t>
            </a:r>
            <a:r>
              <a:rPr lang="en-US" dirty="0" smtClean="0"/>
              <a:t> invade </a:t>
            </a:r>
            <a:r>
              <a:rPr lang="en-US" dirty="0"/>
              <a:t>the hair </a:t>
            </a:r>
            <a:r>
              <a:rPr lang="en-US" dirty="0" smtClean="0"/>
              <a:t>shaft</a:t>
            </a:r>
          </a:p>
          <a:p>
            <a:pPr lvl="1" algn="just" rtl="0" fontAlgn="auto">
              <a:lnSpc>
                <a:spcPct val="120000"/>
              </a:lnSpc>
              <a:spcAft>
                <a:spcPts val="0"/>
              </a:spcAft>
              <a:buFont typeface="Wingdings 2"/>
              <a:buChar char=""/>
              <a:defRPr/>
            </a:pPr>
            <a:r>
              <a:rPr lang="en-US" i="1" dirty="0" err="1" smtClean="0"/>
              <a:t>Trichophyton</a:t>
            </a:r>
            <a:r>
              <a:rPr lang="en-US" dirty="0"/>
              <a:t> </a:t>
            </a:r>
            <a:r>
              <a:rPr lang="en-US" dirty="0" smtClean="0"/>
              <a:t> infection prevail in </a:t>
            </a:r>
            <a:r>
              <a:rPr lang="en-US" dirty="0"/>
              <a:t>Central America to </a:t>
            </a:r>
            <a:r>
              <a:rPr lang="en-US" dirty="0" smtClean="0"/>
              <a:t>USA &amp; </a:t>
            </a:r>
            <a:r>
              <a:rPr lang="en-US" dirty="0"/>
              <a:t>in parts of Western </a:t>
            </a:r>
            <a:r>
              <a:rPr lang="en-US" dirty="0" smtClean="0"/>
              <a:t>Europe</a:t>
            </a:r>
          </a:p>
          <a:p>
            <a:pPr lvl="1" algn="just" rtl="0" fontAlgn="auto">
              <a:lnSpc>
                <a:spcPct val="120000"/>
              </a:lnSpc>
              <a:spcAft>
                <a:spcPts val="0"/>
              </a:spcAft>
              <a:buFont typeface="Wingdings 2"/>
              <a:buChar char=""/>
              <a:defRPr/>
            </a:pPr>
            <a:r>
              <a:rPr lang="en-US" i="1" dirty="0" err="1" smtClean="0"/>
              <a:t>Microsporum</a:t>
            </a:r>
            <a:r>
              <a:rPr lang="en-US" dirty="0"/>
              <a:t> </a:t>
            </a:r>
            <a:r>
              <a:rPr lang="en-US" dirty="0" smtClean="0"/>
              <a:t>infection are in </a:t>
            </a:r>
            <a:r>
              <a:rPr lang="en-US" dirty="0"/>
              <a:t>South America, Southern </a:t>
            </a:r>
            <a:r>
              <a:rPr lang="en-US" dirty="0" smtClean="0"/>
              <a:t>&amp; </a:t>
            </a:r>
            <a:r>
              <a:rPr lang="en-US" dirty="0"/>
              <a:t>Central Europe, Africa </a:t>
            </a:r>
            <a:r>
              <a:rPr lang="en-US" dirty="0" smtClean="0"/>
              <a:t>&amp; Middle East</a:t>
            </a:r>
          </a:p>
          <a:p>
            <a:pPr algn="just" rtl="0" fontAlgn="auto">
              <a:lnSpc>
                <a:spcPct val="120000"/>
              </a:lnSpc>
              <a:spcAft>
                <a:spcPts val="0"/>
              </a:spcAft>
              <a:buFont typeface="Wingdings 2"/>
              <a:buChar char=""/>
              <a:defRPr/>
            </a:pPr>
            <a:r>
              <a:rPr lang="en-US" sz="2800" b="1" dirty="0" smtClean="0">
                <a:solidFill>
                  <a:srgbClr val="0070C0"/>
                </a:solidFill>
              </a:rPr>
              <a:t>Reservoirs:</a:t>
            </a:r>
            <a:r>
              <a:rPr lang="en-US" sz="2800" dirty="0" smtClean="0"/>
              <a:t> Humans &amp; </a:t>
            </a:r>
            <a:r>
              <a:rPr lang="en-US" sz="2800" dirty="0"/>
              <a:t>animals (dogs, cats and </a:t>
            </a:r>
            <a:r>
              <a:rPr lang="en-US" sz="2800" dirty="0" smtClean="0"/>
              <a:t>cattle)</a:t>
            </a:r>
          </a:p>
          <a:p>
            <a:pPr algn="just" rtl="0" fontAlgn="auto">
              <a:lnSpc>
                <a:spcPct val="120000"/>
              </a:lnSpc>
              <a:spcAft>
                <a:spcPts val="0"/>
              </a:spcAft>
              <a:buFont typeface="Wingdings 2"/>
              <a:buChar char=""/>
              <a:defRPr/>
            </a:pPr>
            <a:r>
              <a:rPr lang="en-US" sz="2800" b="1" dirty="0" smtClean="0">
                <a:solidFill>
                  <a:srgbClr val="0070C0"/>
                </a:solidFill>
              </a:rPr>
              <a:t>Transmitted</a:t>
            </a:r>
            <a:r>
              <a:rPr lang="en-US" sz="2800" dirty="0" smtClean="0"/>
              <a:t> </a:t>
            </a:r>
            <a:r>
              <a:rPr lang="en-US" sz="2800" dirty="0"/>
              <a:t>by humans, </a:t>
            </a:r>
            <a:r>
              <a:rPr lang="en-US" sz="2800" dirty="0" smtClean="0"/>
              <a:t>animals or </a:t>
            </a:r>
            <a:r>
              <a:rPr lang="en-US" sz="2800" dirty="0"/>
              <a:t>objects that harbor </a:t>
            </a:r>
            <a:r>
              <a:rPr lang="en-US" sz="2800" dirty="0" smtClean="0"/>
              <a:t>the fungus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7EF3D-C1FC-4F10-AE9B-1D6812EA5E84}" type="slidenum">
              <a:rPr lang="ar-SA" altLang="en-US" smtClean="0"/>
              <a:pPr>
                <a:defRPr/>
              </a:pPr>
              <a:t>39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68060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86800" cy="838200"/>
          </a:xfrm>
        </p:spPr>
        <p:txBody>
          <a:bodyPr>
            <a:noAutofit/>
          </a:bodyPr>
          <a:lstStyle/>
          <a:p>
            <a:pPr algn="ctr" rtl="0" fontAlgn="auto">
              <a:spcAft>
                <a:spcPts val="0"/>
              </a:spcAft>
              <a:defRPr/>
            </a:pPr>
            <a:r>
              <a:rPr lang="en-US" sz="5600" b="1" dirty="0" smtClean="0">
                <a:solidFill>
                  <a:srgbClr val="FF0000"/>
                </a:solidFill>
              </a:rPr>
              <a:t>What are </a:t>
            </a:r>
            <a:r>
              <a:rPr lang="en-US" sz="5600" b="1" dirty="0" err="1" smtClean="0">
                <a:solidFill>
                  <a:srgbClr val="FF0000"/>
                </a:solidFill>
              </a:rPr>
              <a:t>Actinomyces</a:t>
            </a:r>
            <a:r>
              <a:rPr lang="en-US" sz="5600" b="1" dirty="0">
                <a:solidFill>
                  <a:srgbClr val="FF0000"/>
                </a:solidFill>
              </a:rPr>
              <a:t>?</a:t>
            </a:r>
            <a:endParaRPr lang="ar-SA" sz="56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686800" cy="5715000"/>
          </a:xfrm>
        </p:spPr>
        <p:txBody>
          <a:bodyPr>
            <a:noAutofit/>
          </a:bodyPr>
          <a:lstStyle/>
          <a:p>
            <a:pPr algn="just" rtl="0" fontAlgn="auto">
              <a:lnSpc>
                <a:spcPts val="4400"/>
              </a:lnSpc>
              <a:spcAft>
                <a:spcPts val="0"/>
              </a:spcAft>
              <a:buFont typeface="Wingdings 2"/>
              <a:buChar char=""/>
              <a:defRPr/>
            </a:pPr>
            <a:r>
              <a:rPr lang="en-US" dirty="0" smtClean="0"/>
              <a:t>True Bacteria (Prokaryotic)</a:t>
            </a:r>
          </a:p>
          <a:p>
            <a:pPr algn="just" rtl="0" fontAlgn="auto">
              <a:lnSpc>
                <a:spcPts val="4400"/>
              </a:lnSpc>
              <a:spcAft>
                <a:spcPts val="0"/>
              </a:spcAft>
              <a:buFont typeface="Wingdings 2"/>
              <a:buChar char=""/>
              <a:defRPr/>
            </a:pPr>
            <a:r>
              <a:rPr lang="en-US" b="1" dirty="0" smtClean="0">
                <a:solidFill>
                  <a:srgbClr val="00B0F0"/>
                </a:solidFill>
              </a:rPr>
              <a:t>Similar to fungi (fungi-like bacteria) </a:t>
            </a:r>
            <a:r>
              <a:rPr lang="en-US" b="1" u="sng" dirty="0" smtClean="0">
                <a:solidFill>
                  <a:srgbClr val="7030A0"/>
                </a:solidFill>
              </a:rPr>
              <a:t>WHY?</a:t>
            </a:r>
          </a:p>
          <a:p>
            <a:pPr marL="514350" indent="-514350" algn="just" rtl="0" fontAlgn="auto">
              <a:lnSpc>
                <a:spcPts val="44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Clinical infection resembles mycoses</a:t>
            </a:r>
          </a:p>
          <a:p>
            <a:pPr marL="514350" indent="-514350" algn="just" rtl="0" fontAlgn="auto">
              <a:lnSpc>
                <a:spcPts val="44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Grow on </a:t>
            </a:r>
            <a:r>
              <a:rPr lang="en-US" dirty="0" err="1" smtClean="0"/>
              <a:t>mycotic</a:t>
            </a:r>
            <a:r>
              <a:rPr lang="en-US" dirty="0" smtClean="0"/>
              <a:t> media</a:t>
            </a:r>
          </a:p>
          <a:p>
            <a:pPr marL="514350" indent="-514350" algn="just" rtl="0" fontAlgn="auto">
              <a:lnSpc>
                <a:spcPts val="44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Grow slowly &gt;48 h</a:t>
            </a:r>
          </a:p>
          <a:p>
            <a:pPr marL="514350" indent="-514350" algn="just" rtl="0" fontAlgn="auto">
              <a:lnSpc>
                <a:spcPts val="44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Gross colonies resemble fungi</a:t>
            </a:r>
          </a:p>
          <a:p>
            <a:pPr lvl="1" algn="just" rtl="0" fontAlgn="auto">
              <a:lnSpc>
                <a:spcPts val="4400"/>
              </a:lnSpc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3200" dirty="0" smtClean="0"/>
              <a:t>(rough, heaped, short aerial filaments)</a:t>
            </a:r>
          </a:p>
          <a:p>
            <a:pPr marL="514350" indent="-514350" algn="just" rtl="0" fontAlgn="auto">
              <a:lnSpc>
                <a:spcPts val="44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Resemble mycelia microscopically, with branched mycelia in tissue and smears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7EF3D-C1FC-4F10-AE9B-1D6812EA5E84}" type="slidenum">
              <a:rPr lang="ar-SA" altLang="en-US" smtClean="0"/>
              <a:pPr>
                <a:defRPr/>
              </a:pPr>
              <a:t>4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1693156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686800" cy="838200"/>
          </a:xfrm>
        </p:spPr>
        <p:txBody>
          <a:bodyPr>
            <a:noAutofit/>
          </a:bodyPr>
          <a:lstStyle/>
          <a:p>
            <a:pPr algn="ctr" rtl="0" fontAlgn="auto">
              <a:spcAft>
                <a:spcPts val="0"/>
              </a:spcAft>
              <a:defRPr/>
            </a:pPr>
            <a:r>
              <a:rPr lang="en-US" sz="6000" b="1" dirty="0" err="1" smtClean="0">
                <a:solidFill>
                  <a:srgbClr val="FF0000"/>
                </a:solidFill>
              </a:rPr>
              <a:t>Dermatophytes</a:t>
            </a:r>
            <a:endParaRPr lang="en-US" sz="60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686800" cy="3429000"/>
          </a:xfrm>
        </p:spPr>
        <p:txBody>
          <a:bodyPr>
            <a:normAutofit fontScale="92500" lnSpcReduction="20000"/>
          </a:bodyPr>
          <a:lstStyle/>
          <a:p>
            <a:pPr marL="514350" indent="-514350" algn="just" rtl="0" fontAlgn="auto">
              <a:spcAft>
                <a:spcPts val="0"/>
              </a:spcAft>
              <a:buFont typeface="+mj-lt"/>
              <a:buAutoNum type="arabicPeriod" startAt="4"/>
              <a:defRPr/>
            </a:pPr>
            <a:r>
              <a:rPr lang="en-US" sz="3500" b="1" dirty="0" err="1" smtClean="0">
                <a:solidFill>
                  <a:srgbClr val="7030A0"/>
                </a:solidFill>
              </a:rPr>
              <a:t>Tinea</a:t>
            </a:r>
            <a:r>
              <a:rPr lang="en-US" sz="3500" b="1" dirty="0" smtClean="0">
                <a:solidFill>
                  <a:srgbClr val="7030A0"/>
                </a:solidFill>
              </a:rPr>
              <a:t> </a:t>
            </a:r>
            <a:r>
              <a:rPr lang="en-US" sz="3500" b="1" dirty="0" err="1">
                <a:solidFill>
                  <a:srgbClr val="7030A0"/>
                </a:solidFill>
              </a:rPr>
              <a:t>cruris</a:t>
            </a:r>
            <a:r>
              <a:rPr lang="en-US" sz="3500" b="1" dirty="0">
                <a:solidFill>
                  <a:srgbClr val="7030A0"/>
                </a:solidFill>
              </a:rPr>
              <a:t> - "jock itch</a:t>
            </a:r>
            <a:r>
              <a:rPr lang="en-US" sz="3500" b="1" dirty="0" smtClean="0">
                <a:solidFill>
                  <a:srgbClr val="7030A0"/>
                </a:solidFill>
              </a:rPr>
              <a:t>"</a:t>
            </a:r>
            <a:r>
              <a:rPr lang="en-US" sz="3500" dirty="0" smtClean="0">
                <a:solidFill>
                  <a:srgbClr val="7030A0"/>
                </a:solidFill>
              </a:rPr>
              <a:t> </a:t>
            </a:r>
          </a:p>
          <a:p>
            <a:pPr lvl="1" algn="just" rtl="0" fontAlgn="auto">
              <a:spcAft>
                <a:spcPts val="0"/>
              </a:spcAft>
              <a:buFont typeface="Wingdings 2"/>
              <a:buChar char=""/>
              <a:defRPr/>
            </a:pPr>
            <a:r>
              <a:rPr lang="en-US" dirty="0" smtClean="0"/>
              <a:t>Infection </a:t>
            </a:r>
            <a:r>
              <a:rPr lang="en-US" dirty="0"/>
              <a:t>of the groin, perineum or perianal </a:t>
            </a:r>
            <a:r>
              <a:rPr lang="en-US" dirty="0" smtClean="0"/>
              <a:t>area</a:t>
            </a:r>
          </a:p>
          <a:p>
            <a:pPr lvl="1" algn="just" rtl="0" fontAlgn="auto">
              <a:spcAft>
                <a:spcPts val="0"/>
              </a:spcAft>
              <a:buFont typeface="Wingdings 2"/>
              <a:buChar char=""/>
              <a:defRPr/>
            </a:pPr>
            <a:r>
              <a:rPr lang="en-US" i="1" dirty="0" err="1">
                <a:solidFill>
                  <a:srgbClr val="00B0F0"/>
                </a:solidFill>
              </a:rPr>
              <a:t>Trichophyton</a:t>
            </a:r>
            <a:r>
              <a:rPr lang="en-US" i="1" dirty="0">
                <a:solidFill>
                  <a:srgbClr val="00B0F0"/>
                </a:solidFill>
              </a:rPr>
              <a:t> </a:t>
            </a:r>
            <a:r>
              <a:rPr lang="en-US" i="1" dirty="0" err="1" smtClean="0">
                <a:solidFill>
                  <a:srgbClr val="00B0F0"/>
                </a:solidFill>
              </a:rPr>
              <a:t>rubrum</a:t>
            </a:r>
            <a:endParaRPr lang="en-US" dirty="0" smtClean="0">
              <a:solidFill>
                <a:srgbClr val="00B0F0"/>
              </a:solidFill>
            </a:endParaRPr>
          </a:p>
          <a:p>
            <a:pPr lvl="1" algn="just" rtl="0" fontAlgn="auto">
              <a:spcAft>
                <a:spcPts val="0"/>
              </a:spcAft>
              <a:buFont typeface="Wingdings 2"/>
              <a:buChar char=""/>
              <a:defRPr/>
            </a:pPr>
            <a:r>
              <a:rPr lang="en-US" dirty="0" smtClean="0"/>
              <a:t>Some </a:t>
            </a:r>
            <a:r>
              <a:rPr lang="en-US" dirty="0"/>
              <a:t>other contributing fungi are </a:t>
            </a:r>
            <a:r>
              <a:rPr lang="en-US" i="1" dirty="0">
                <a:solidFill>
                  <a:srgbClr val="00B0F0"/>
                </a:solidFill>
              </a:rPr>
              <a:t>Candida </a:t>
            </a:r>
            <a:r>
              <a:rPr lang="en-US" i="1" dirty="0" err="1">
                <a:solidFill>
                  <a:srgbClr val="00B0F0"/>
                </a:solidFill>
              </a:rPr>
              <a:t>albicans</a:t>
            </a:r>
            <a:r>
              <a:rPr lang="en-US" dirty="0">
                <a:solidFill>
                  <a:srgbClr val="00B0F0"/>
                </a:solidFill>
              </a:rPr>
              <a:t>, </a:t>
            </a:r>
            <a:r>
              <a:rPr lang="en-US" i="1" dirty="0" smtClean="0">
                <a:solidFill>
                  <a:srgbClr val="00B0F0"/>
                </a:solidFill>
              </a:rPr>
              <a:t>T. </a:t>
            </a:r>
            <a:r>
              <a:rPr lang="en-US" i="1" dirty="0" err="1" smtClean="0">
                <a:solidFill>
                  <a:srgbClr val="00B0F0"/>
                </a:solidFill>
              </a:rPr>
              <a:t>mentagrophytes</a:t>
            </a:r>
            <a:r>
              <a:rPr lang="en-US" dirty="0">
                <a:solidFill>
                  <a:srgbClr val="00B0F0"/>
                </a:solidFill>
              </a:rPr>
              <a:t> and </a:t>
            </a:r>
            <a:r>
              <a:rPr lang="en-US" i="1" dirty="0" err="1">
                <a:solidFill>
                  <a:srgbClr val="00B0F0"/>
                </a:solidFill>
              </a:rPr>
              <a:t>Epidermophyton</a:t>
            </a:r>
            <a:r>
              <a:rPr lang="en-US" i="1" dirty="0">
                <a:solidFill>
                  <a:srgbClr val="00B0F0"/>
                </a:solidFill>
              </a:rPr>
              <a:t> </a:t>
            </a:r>
            <a:r>
              <a:rPr lang="en-US" i="1" dirty="0" err="1" smtClean="0">
                <a:solidFill>
                  <a:srgbClr val="00B0F0"/>
                </a:solidFill>
              </a:rPr>
              <a:t>floccosum</a:t>
            </a:r>
            <a:r>
              <a:rPr lang="en-US" dirty="0" smtClean="0"/>
              <a:t>.</a:t>
            </a:r>
          </a:p>
          <a:p>
            <a:pPr marL="514350" indent="-514350" algn="just" rtl="0" fontAlgn="auto">
              <a:spcAft>
                <a:spcPts val="0"/>
              </a:spcAft>
              <a:buFont typeface="+mj-lt"/>
              <a:buAutoNum type="arabicPeriod" startAt="5"/>
              <a:defRPr/>
            </a:pPr>
            <a:r>
              <a:rPr lang="en-US" sz="3500" b="1" dirty="0" err="1" smtClean="0">
                <a:solidFill>
                  <a:srgbClr val="7030A0"/>
                </a:solidFill>
              </a:rPr>
              <a:t>Tinea</a:t>
            </a:r>
            <a:r>
              <a:rPr lang="en-US" sz="3500" b="1" dirty="0" smtClean="0">
                <a:solidFill>
                  <a:srgbClr val="7030A0"/>
                </a:solidFill>
              </a:rPr>
              <a:t> </a:t>
            </a:r>
            <a:r>
              <a:rPr lang="en-US" sz="3500" b="1" dirty="0" err="1">
                <a:solidFill>
                  <a:srgbClr val="7030A0"/>
                </a:solidFill>
              </a:rPr>
              <a:t>barbae</a:t>
            </a:r>
            <a:r>
              <a:rPr lang="en-US" sz="3500" b="1" dirty="0">
                <a:solidFill>
                  <a:srgbClr val="7030A0"/>
                </a:solidFill>
              </a:rPr>
              <a:t> </a:t>
            </a:r>
            <a:r>
              <a:rPr lang="en-US" sz="3500" dirty="0" smtClean="0">
                <a:solidFill>
                  <a:srgbClr val="7030A0"/>
                </a:solidFill>
              </a:rPr>
              <a:t> </a:t>
            </a:r>
          </a:p>
          <a:p>
            <a:pPr lvl="1" algn="just" rtl="0" fontAlgn="auto">
              <a:spcAft>
                <a:spcPts val="0"/>
              </a:spcAft>
              <a:buFont typeface="Wingdings 2"/>
              <a:buChar char=""/>
              <a:defRPr/>
            </a:pPr>
            <a:r>
              <a:rPr lang="en-US" dirty="0" smtClean="0"/>
              <a:t>Ringworm </a:t>
            </a:r>
            <a:r>
              <a:rPr lang="en-US" dirty="0"/>
              <a:t>of the bearded areas of the face and </a:t>
            </a:r>
            <a:r>
              <a:rPr lang="en-US" dirty="0" smtClean="0"/>
              <a:t>neck</a:t>
            </a:r>
          </a:p>
          <a:p>
            <a:pPr lvl="1" algn="just" rtl="0" fontAlgn="auto">
              <a:spcAft>
                <a:spcPts val="0"/>
              </a:spcAft>
              <a:buFont typeface="Wingdings 2"/>
              <a:buChar char=""/>
              <a:defRPr/>
            </a:pPr>
            <a:r>
              <a:rPr lang="en-US" dirty="0"/>
              <a:t> </a:t>
            </a:r>
            <a:r>
              <a:rPr lang="en-US" i="1" dirty="0" err="1"/>
              <a:t>Trichophyton</a:t>
            </a:r>
            <a:r>
              <a:rPr lang="en-US" i="1" dirty="0"/>
              <a:t> </a:t>
            </a:r>
            <a:r>
              <a:rPr lang="en-US" i="1" dirty="0" err="1"/>
              <a:t>mentagrophytes</a:t>
            </a:r>
            <a:r>
              <a:rPr lang="en-US" dirty="0"/>
              <a:t> and </a:t>
            </a:r>
            <a:r>
              <a:rPr lang="en-US" i="1" dirty="0"/>
              <a:t>T. </a:t>
            </a:r>
            <a:r>
              <a:rPr lang="en-US" i="1" dirty="0" err="1"/>
              <a:t>verrucosum</a:t>
            </a:r>
            <a:r>
              <a:rPr lang="en-US" dirty="0" smtClean="0"/>
              <a:t> </a:t>
            </a:r>
          </a:p>
        </p:txBody>
      </p:sp>
      <p:pic>
        <p:nvPicPr>
          <p:cNvPr id="51204" name="Picture 2" descr="http://pathmicro.med.sc.edu/mycology/tinea1x_sma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4572000"/>
            <a:ext cx="29083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5" name="Picture 4" descr="http://www.globalskinatlas.com/upload/lg1339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4572000"/>
            <a:ext cx="33147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7EF3D-C1FC-4F10-AE9B-1D6812EA5E84}" type="slidenum">
              <a:rPr lang="ar-SA" altLang="en-US" smtClean="0"/>
              <a:pPr>
                <a:defRPr/>
              </a:pPr>
              <a:t>40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3566182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86800" cy="838200"/>
          </a:xfrm>
        </p:spPr>
        <p:txBody>
          <a:bodyPr>
            <a:noAutofit/>
          </a:bodyPr>
          <a:lstStyle/>
          <a:p>
            <a:pPr algn="ctr" rtl="0" fontAlgn="auto">
              <a:spcAft>
                <a:spcPts val="0"/>
              </a:spcAft>
              <a:defRPr/>
            </a:pPr>
            <a:r>
              <a:rPr lang="en-US" sz="6000" b="1" dirty="0" err="1" smtClean="0">
                <a:solidFill>
                  <a:srgbClr val="FF0000"/>
                </a:solidFill>
              </a:rPr>
              <a:t>Dermatophytes</a:t>
            </a:r>
            <a:endParaRPr lang="en-US" sz="6000" dirty="0">
              <a:solidFill>
                <a:srgbClr val="FF0000"/>
              </a:solidFill>
            </a:endParaRPr>
          </a:p>
        </p:txBody>
      </p:sp>
      <p:sp>
        <p:nvSpPr>
          <p:cNvPr id="52227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8686800" cy="5486400"/>
          </a:xfrm>
        </p:spPr>
        <p:txBody>
          <a:bodyPr/>
          <a:lstStyle/>
          <a:p>
            <a:pPr marL="514350" indent="-514350" algn="just" rtl="0">
              <a:lnSpc>
                <a:spcPct val="150000"/>
              </a:lnSpc>
              <a:buFont typeface="Franklin Gothic Medium" pitchFamily="34" charset="0"/>
              <a:buAutoNum type="arabicPeriod" startAt="6"/>
            </a:pPr>
            <a:r>
              <a:rPr lang="en-US" sz="2800" b="1" smtClean="0">
                <a:solidFill>
                  <a:srgbClr val="7030A0"/>
                </a:solidFill>
                <a:cs typeface="Tahoma" pitchFamily="34" charset="0"/>
              </a:rPr>
              <a:t>Tinea unguium (onychomycosis)</a:t>
            </a:r>
          </a:p>
          <a:p>
            <a:pPr lvl="1" algn="just" rtl="0">
              <a:lnSpc>
                <a:spcPct val="150000"/>
              </a:lnSpc>
            </a:pPr>
            <a:r>
              <a:rPr lang="en-US" smtClean="0">
                <a:cs typeface="Tahoma" pitchFamily="34" charset="0"/>
              </a:rPr>
              <a:t>Infection of nails</a:t>
            </a:r>
          </a:p>
          <a:p>
            <a:pPr lvl="1" algn="just" rtl="0">
              <a:lnSpc>
                <a:spcPct val="150000"/>
              </a:lnSpc>
            </a:pPr>
            <a:r>
              <a:rPr lang="en-US" smtClean="0">
                <a:cs typeface="Tahoma" pitchFamily="34" charset="0"/>
              </a:rPr>
              <a:t>Common - </a:t>
            </a:r>
            <a:r>
              <a:rPr lang="en-US" b="1" i="1" u="sng" smtClean="0">
                <a:solidFill>
                  <a:srgbClr val="7030A0"/>
                </a:solidFill>
                <a:cs typeface="Tahoma" pitchFamily="34" charset="0"/>
              </a:rPr>
              <a:t>Trichophyton rubrum</a:t>
            </a:r>
          </a:p>
          <a:p>
            <a:pPr lvl="1" algn="just" rtl="0">
              <a:lnSpc>
                <a:spcPct val="150000"/>
              </a:lnSpc>
            </a:pPr>
            <a:r>
              <a:rPr lang="en-US" smtClean="0">
                <a:cs typeface="Tahoma" pitchFamily="34" charset="0"/>
              </a:rPr>
              <a:t>Less common-</a:t>
            </a:r>
            <a:r>
              <a:rPr lang="en-US" i="1" smtClean="0">
                <a:cs typeface="Tahoma" pitchFamily="34" charset="0"/>
              </a:rPr>
              <a:t> T. interdigitale</a:t>
            </a:r>
            <a:r>
              <a:rPr lang="en-US" smtClean="0">
                <a:cs typeface="Tahoma" pitchFamily="34" charset="0"/>
              </a:rPr>
              <a:t>, </a:t>
            </a:r>
            <a:r>
              <a:rPr lang="en-US" i="1" smtClean="0">
                <a:solidFill>
                  <a:srgbClr val="7030A0"/>
                </a:solidFill>
                <a:cs typeface="Tahoma" pitchFamily="34" charset="0"/>
              </a:rPr>
              <a:t>Epidermophyton floccosum</a:t>
            </a:r>
            <a:r>
              <a:rPr lang="en-US" smtClean="0">
                <a:cs typeface="Tahoma" pitchFamily="34" charset="0"/>
              </a:rPr>
              <a:t>, </a:t>
            </a:r>
            <a:r>
              <a:rPr lang="en-US" i="1" smtClean="0">
                <a:cs typeface="Tahoma" pitchFamily="34" charset="0"/>
              </a:rPr>
              <a:t>T. violaceum</a:t>
            </a:r>
            <a:r>
              <a:rPr lang="en-US" smtClean="0">
                <a:cs typeface="Tahoma" pitchFamily="34" charset="0"/>
              </a:rPr>
              <a:t>, </a:t>
            </a:r>
            <a:r>
              <a:rPr lang="en-US" i="1" smtClean="0">
                <a:solidFill>
                  <a:srgbClr val="7030A0"/>
                </a:solidFill>
                <a:cs typeface="Tahoma" pitchFamily="34" charset="0"/>
              </a:rPr>
              <a:t>Microsporum gypseum</a:t>
            </a:r>
            <a:r>
              <a:rPr lang="en-US" smtClean="0">
                <a:cs typeface="Tahoma" pitchFamily="34" charset="0"/>
              </a:rPr>
              <a:t>, </a:t>
            </a:r>
            <a:r>
              <a:rPr lang="en-US" i="1" smtClean="0">
                <a:cs typeface="Tahoma" pitchFamily="34" charset="0"/>
              </a:rPr>
              <a:t>T. tonsurans</a:t>
            </a:r>
            <a:r>
              <a:rPr lang="en-US" smtClean="0">
                <a:cs typeface="Tahoma" pitchFamily="34" charset="0"/>
              </a:rPr>
              <a:t>, </a:t>
            </a:r>
            <a:r>
              <a:rPr lang="en-US" i="1" smtClean="0">
                <a:cs typeface="Tahoma" pitchFamily="34" charset="0"/>
              </a:rPr>
              <a:t>T. soudanense</a:t>
            </a:r>
          </a:p>
          <a:p>
            <a:pPr lvl="1" algn="just" rtl="0">
              <a:lnSpc>
                <a:spcPct val="150000"/>
              </a:lnSpc>
            </a:pPr>
            <a:r>
              <a:rPr lang="en-US" smtClean="0">
                <a:cs typeface="Tahoma" pitchFamily="34" charset="0"/>
              </a:rPr>
              <a:t>Reservoirs: Humans and rarely animals or soil</a:t>
            </a:r>
          </a:p>
        </p:txBody>
      </p:sp>
      <p:pic>
        <p:nvPicPr>
          <p:cNvPr id="52228" name="Picture 2" descr="tinea1.jpg (43982 bytes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1219200"/>
            <a:ext cx="33528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7EF3D-C1FC-4F10-AE9B-1D6812EA5E84}" type="slidenum">
              <a:rPr lang="ar-SA" altLang="en-US" smtClean="0"/>
              <a:pPr>
                <a:defRPr/>
              </a:pPr>
              <a:t>41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884600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686800" cy="838200"/>
          </a:xfrm>
        </p:spPr>
        <p:txBody>
          <a:bodyPr/>
          <a:lstStyle/>
          <a:p>
            <a:pPr algn="ctr" rtl="0" fontAlgn="auto">
              <a:spcAft>
                <a:spcPts val="0"/>
              </a:spcAft>
              <a:defRPr/>
            </a:pPr>
            <a:r>
              <a:rPr lang="en-US" sz="4400" b="1" dirty="0" smtClean="0">
                <a:solidFill>
                  <a:srgbClr val="FF0000"/>
                </a:solidFill>
              </a:rPr>
              <a:t>Treatment of </a:t>
            </a:r>
            <a:r>
              <a:rPr lang="en-US" sz="4400" b="1" dirty="0" err="1" smtClean="0">
                <a:solidFill>
                  <a:srgbClr val="FF0000"/>
                </a:solidFill>
              </a:rPr>
              <a:t>Dermatophytes</a:t>
            </a:r>
            <a:endParaRPr lang="en-US" sz="44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686800" cy="5410200"/>
          </a:xfrm>
        </p:spPr>
        <p:txBody>
          <a:bodyPr>
            <a:normAutofit lnSpcReduction="10000"/>
          </a:bodyPr>
          <a:lstStyle/>
          <a:p>
            <a:pPr algn="just" rtl="0" fontAlgn="auto">
              <a:lnSpc>
                <a:spcPct val="150000"/>
              </a:lnSpc>
              <a:spcAft>
                <a:spcPts val="0"/>
              </a:spcAft>
              <a:buFont typeface="Wingdings 2"/>
              <a:buChar char=""/>
              <a:defRPr/>
            </a:pPr>
            <a:r>
              <a:rPr lang="en-US" dirty="0"/>
              <a:t>All </a:t>
            </a:r>
            <a:r>
              <a:rPr lang="en-US" dirty="0" smtClean="0"/>
              <a:t>are </a:t>
            </a:r>
            <a:r>
              <a:rPr lang="en-US" dirty="0"/>
              <a:t>sensitive to </a:t>
            </a:r>
            <a:r>
              <a:rPr lang="en-US" dirty="0" err="1" smtClean="0">
                <a:solidFill>
                  <a:srgbClr val="7030A0"/>
                </a:solidFill>
              </a:rPr>
              <a:t>grisofulvin</a:t>
            </a:r>
            <a:endParaRPr lang="en-US" dirty="0" smtClean="0">
              <a:solidFill>
                <a:srgbClr val="7030A0"/>
              </a:solidFill>
            </a:endParaRPr>
          </a:p>
          <a:p>
            <a:pPr algn="just" rtl="0" fontAlgn="auto">
              <a:lnSpc>
                <a:spcPct val="150000"/>
              </a:lnSpc>
              <a:spcAft>
                <a:spcPts val="0"/>
              </a:spcAft>
              <a:buFont typeface="Wingdings 2"/>
              <a:buChar char=""/>
              <a:defRPr/>
            </a:pPr>
            <a:r>
              <a:rPr lang="en-US" dirty="0" err="1" smtClean="0">
                <a:solidFill>
                  <a:srgbClr val="7030A0"/>
                </a:solidFill>
              </a:rPr>
              <a:t>Tolfnatate</a:t>
            </a:r>
            <a:r>
              <a:rPr lang="en-US" dirty="0" smtClean="0"/>
              <a:t> available </a:t>
            </a:r>
            <a:r>
              <a:rPr lang="en-US" dirty="0"/>
              <a:t>over the counter </a:t>
            </a:r>
            <a:r>
              <a:rPr lang="en-US" dirty="0" smtClean="0"/>
              <a:t>– Topical</a:t>
            </a:r>
          </a:p>
          <a:p>
            <a:pPr algn="just" rtl="0" fontAlgn="auto">
              <a:lnSpc>
                <a:spcPct val="150000"/>
              </a:lnSpc>
              <a:spcAft>
                <a:spcPts val="0"/>
              </a:spcAft>
              <a:buFont typeface="Wingdings 2"/>
              <a:buChar char=""/>
              <a:defRPr/>
            </a:pPr>
            <a:r>
              <a:rPr lang="en-US" dirty="0" err="1" smtClean="0">
                <a:solidFill>
                  <a:srgbClr val="7030A0"/>
                </a:solidFill>
              </a:rPr>
              <a:t>Terbinifine</a:t>
            </a:r>
            <a:r>
              <a:rPr lang="en-US" dirty="0" smtClean="0"/>
              <a:t> (</a:t>
            </a:r>
            <a:r>
              <a:rPr lang="en-US" dirty="0" err="1" smtClean="0"/>
              <a:t>Lamisil</a:t>
            </a:r>
            <a:r>
              <a:rPr lang="en-US" dirty="0" smtClean="0"/>
              <a:t>) - oral, topical. </a:t>
            </a:r>
            <a:r>
              <a:rPr lang="en-US" dirty="0"/>
              <a:t> </a:t>
            </a:r>
          </a:p>
          <a:p>
            <a:pPr algn="just" rtl="0" fontAlgn="auto">
              <a:lnSpc>
                <a:spcPct val="150000"/>
              </a:lnSpc>
              <a:spcAft>
                <a:spcPts val="0"/>
              </a:spcAft>
              <a:buFont typeface="Wingdings 2"/>
              <a:buChar char=""/>
              <a:defRPr/>
            </a:pPr>
            <a:r>
              <a:rPr lang="en-US" dirty="0">
                <a:solidFill>
                  <a:srgbClr val="7030A0"/>
                </a:solidFill>
              </a:rPr>
              <a:t>Ketoconazole</a:t>
            </a:r>
            <a:r>
              <a:rPr lang="en-US" dirty="0"/>
              <a:t> seems to be most effective for </a:t>
            </a:r>
            <a:r>
              <a:rPr lang="en-US" dirty="0" err="1"/>
              <a:t>tinea</a:t>
            </a:r>
            <a:r>
              <a:rPr lang="en-US" dirty="0"/>
              <a:t> </a:t>
            </a:r>
            <a:r>
              <a:rPr lang="en-US" dirty="0" err="1"/>
              <a:t>versicolor</a:t>
            </a:r>
            <a:r>
              <a:rPr lang="en-US" dirty="0"/>
              <a:t> and other </a:t>
            </a:r>
            <a:r>
              <a:rPr lang="en-US" dirty="0" err="1" smtClean="0"/>
              <a:t>dermatophytes</a:t>
            </a:r>
            <a:r>
              <a:rPr lang="en-US" dirty="0"/>
              <a:t> </a:t>
            </a:r>
          </a:p>
          <a:p>
            <a:pPr algn="just" rtl="0" fontAlgn="auto">
              <a:lnSpc>
                <a:spcPct val="150000"/>
              </a:lnSpc>
              <a:spcAft>
                <a:spcPts val="0"/>
              </a:spcAft>
              <a:buFont typeface="Wingdings 2"/>
              <a:buChar char=""/>
              <a:defRPr/>
            </a:pPr>
            <a:r>
              <a:rPr lang="en-US" dirty="0" err="1">
                <a:solidFill>
                  <a:srgbClr val="7030A0"/>
                </a:solidFill>
              </a:rPr>
              <a:t>Itraconazole</a:t>
            </a:r>
            <a:r>
              <a:rPr lang="en-US" dirty="0"/>
              <a:t> - </a:t>
            </a:r>
            <a:r>
              <a:rPr lang="en-US" dirty="0" smtClean="0"/>
              <a:t>oral</a:t>
            </a:r>
            <a:r>
              <a:rPr lang="en-US" dirty="0"/>
              <a:t> </a:t>
            </a:r>
          </a:p>
          <a:p>
            <a:pPr algn="just" rtl="0" fontAlgn="auto">
              <a:lnSpc>
                <a:spcPct val="150000"/>
              </a:lnSpc>
              <a:spcAft>
                <a:spcPts val="0"/>
              </a:spcAft>
              <a:buFont typeface="Wingdings 2"/>
              <a:buChar char=""/>
              <a:defRPr/>
            </a:pPr>
            <a:r>
              <a:rPr lang="en-US" dirty="0" err="1">
                <a:solidFill>
                  <a:srgbClr val="7030A0"/>
                </a:solidFill>
              </a:rPr>
              <a:t>Echinocandins</a:t>
            </a:r>
            <a:r>
              <a:rPr lang="en-US" dirty="0"/>
              <a:t> (</a:t>
            </a:r>
            <a:r>
              <a:rPr lang="en-US" dirty="0" err="1"/>
              <a:t>caspofungin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7EF3D-C1FC-4F10-AE9B-1D6812EA5E84}" type="slidenum">
              <a:rPr lang="ar-SA" altLang="en-US" smtClean="0"/>
              <a:pPr>
                <a:defRPr/>
              </a:pPr>
              <a:t>42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3370249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686800" cy="838200"/>
          </a:xfrm>
        </p:spPr>
        <p:txBody>
          <a:bodyPr/>
          <a:lstStyle/>
          <a:p>
            <a:pPr algn="ctr" rtl="0" fontAlgn="auto">
              <a:spcAft>
                <a:spcPts val="0"/>
              </a:spcAft>
              <a:defRPr/>
            </a:pPr>
            <a:r>
              <a:rPr lang="en-US" sz="4000" b="1" dirty="0" smtClean="0">
                <a:solidFill>
                  <a:srgbClr val="FF0000"/>
                </a:solidFill>
              </a:rPr>
              <a:t>Lab diagnosis of </a:t>
            </a:r>
            <a:r>
              <a:rPr lang="en-US" sz="4000" b="1" dirty="0" err="1" smtClean="0">
                <a:solidFill>
                  <a:srgbClr val="FF0000"/>
                </a:solidFill>
              </a:rPr>
              <a:t>Dermatophytes</a:t>
            </a:r>
            <a:endParaRPr lang="en-US" sz="4000" dirty="0"/>
          </a:p>
        </p:txBody>
      </p:sp>
      <p:sp>
        <p:nvSpPr>
          <p:cNvPr id="54275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8686800" cy="4525963"/>
          </a:xfrm>
        </p:spPr>
        <p:txBody>
          <a:bodyPr/>
          <a:lstStyle/>
          <a:p>
            <a:pPr algn="just" rtl="0"/>
            <a:r>
              <a:rPr lang="en-US" altLang="en-US" b="1" smtClean="0">
                <a:solidFill>
                  <a:srgbClr val="7030A0"/>
                </a:solidFill>
                <a:cs typeface="Tahoma" pitchFamily="34" charset="0"/>
              </a:rPr>
              <a:t>Specimen collection</a:t>
            </a:r>
          </a:p>
          <a:p>
            <a:pPr lvl="1" algn="just" rtl="0">
              <a:lnSpc>
                <a:spcPct val="150000"/>
              </a:lnSpc>
            </a:pPr>
            <a:r>
              <a:rPr lang="en-US" sz="3000" smtClean="0">
                <a:cs typeface="Tahoma" pitchFamily="34" charset="0"/>
              </a:rPr>
              <a:t>Skin Scrapings, nail scrapings and epilated hairs</a:t>
            </a:r>
          </a:p>
          <a:p>
            <a:pPr algn="just" rtl="0"/>
            <a:r>
              <a:rPr lang="en-US" sz="3500" b="1" smtClean="0">
                <a:solidFill>
                  <a:srgbClr val="7030A0"/>
                </a:solidFill>
                <a:cs typeface="Tahoma" pitchFamily="34" charset="0"/>
              </a:rPr>
              <a:t>Direct Microscopy</a:t>
            </a:r>
          </a:p>
          <a:p>
            <a:pPr lvl="1" algn="just" rtl="0"/>
            <a:r>
              <a:rPr lang="en-US" sz="3000" smtClean="0">
                <a:cs typeface="Tahoma" pitchFamily="34" charset="0"/>
              </a:rPr>
              <a:t>Specimens should be examined using 10% KOH and Parker ink or calcofluor white mounts</a:t>
            </a:r>
          </a:p>
          <a:p>
            <a:pPr lvl="1" algn="just" rtl="0"/>
            <a:r>
              <a:rPr lang="en-US" sz="3000" smtClean="0">
                <a:cs typeface="Tahoma" pitchFamily="34" charset="0"/>
              </a:rPr>
              <a:t>Characteristic hyphae can be seen </a:t>
            </a:r>
            <a:endParaRPr lang="en-US" altLang="en-US" smtClean="0">
              <a:cs typeface="Tahoma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7EF3D-C1FC-4F10-AE9B-1D6812EA5E84}" type="slidenum">
              <a:rPr lang="ar-SA" altLang="en-US" smtClean="0"/>
              <a:pPr>
                <a:defRPr/>
              </a:pPr>
              <a:t>43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226338882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686800" cy="838200"/>
          </a:xfrm>
        </p:spPr>
        <p:txBody>
          <a:bodyPr/>
          <a:lstStyle/>
          <a:p>
            <a:pPr algn="ctr" rtl="0" fontAlgn="auto">
              <a:spcAft>
                <a:spcPts val="0"/>
              </a:spcAft>
              <a:defRPr/>
            </a:pPr>
            <a:r>
              <a:rPr lang="en-US" sz="4000" b="1" dirty="0" smtClean="0">
                <a:solidFill>
                  <a:srgbClr val="FF0000"/>
                </a:solidFill>
              </a:rPr>
              <a:t>Lab diagnosis of </a:t>
            </a:r>
            <a:r>
              <a:rPr lang="en-US" sz="4000" b="1" dirty="0" err="1" smtClean="0">
                <a:solidFill>
                  <a:srgbClr val="FF0000"/>
                </a:solidFill>
              </a:rPr>
              <a:t>Dermatophytes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55299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686800" cy="5410200"/>
          </a:xfrm>
        </p:spPr>
        <p:txBody>
          <a:bodyPr/>
          <a:lstStyle/>
          <a:p>
            <a:pPr algn="just" rtl="0"/>
            <a:r>
              <a:rPr lang="en-US" b="1" smtClean="0">
                <a:solidFill>
                  <a:srgbClr val="7030A0"/>
                </a:solidFill>
                <a:cs typeface="Tahoma" pitchFamily="34" charset="0"/>
              </a:rPr>
              <a:t>Culture</a:t>
            </a:r>
          </a:p>
          <a:p>
            <a:pPr algn="just" rtl="0"/>
            <a:r>
              <a:rPr lang="en-US" smtClean="0">
                <a:cs typeface="Tahoma" pitchFamily="34" charset="0"/>
              </a:rPr>
              <a:t>Specimens should be inoculated onto </a:t>
            </a:r>
          </a:p>
          <a:p>
            <a:pPr algn="just" rtl="0"/>
            <a:r>
              <a:rPr lang="en-US" smtClean="0">
                <a:cs typeface="Tahoma" pitchFamily="34" charset="0"/>
              </a:rPr>
              <a:t>Sabouraud's dextrose agar (</a:t>
            </a:r>
            <a:r>
              <a:rPr lang="en-US" altLang="en-US" smtClean="0">
                <a:cs typeface="Times New Roman" pitchFamily="18" charset="0"/>
              </a:rPr>
              <a:t>General purpose)</a:t>
            </a:r>
          </a:p>
          <a:p>
            <a:pPr algn="just" rtl="0"/>
            <a:r>
              <a:rPr lang="en-US" altLang="en-US" smtClean="0">
                <a:cs typeface="Times New Roman" pitchFamily="18" charset="0"/>
              </a:rPr>
              <a:t>Selective – Mycosel agar</a:t>
            </a:r>
          </a:p>
          <a:p>
            <a:pPr lvl="1" algn="just" rtl="0"/>
            <a:r>
              <a:rPr lang="en-US" altLang="en-US" sz="3200" b="1" smtClean="0">
                <a:solidFill>
                  <a:srgbClr val="002060"/>
                </a:solidFill>
                <a:cs typeface="Times New Roman" pitchFamily="18" charset="0"/>
              </a:rPr>
              <a:t>Gentamicin</a:t>
            </a:r>
            <a:r>
              <a:rPr lang="en-US" altLang="en-US" sz="3200" smtClean="0">
                <a:cs typeface="Times New Roman" pitchFamily="18" charset="0"/>
              </a:rPr>
              <a:t>: inhibits normal bacterial flora</a:t>
            </a:r>
          </a:p>
          <a:p>
            <a:pPr lvl="1" algn="just" rtl="0"/>
            <a:r>
              <a:rPr lang="en-US" altLang="en-US" sz="3200" b="1" smtClean="0">
                <a:solidFill>
                  <a:srgbClr val="002060"/>
                </a:solidFill>
                <a:cs typeface="Times New Roman" pitchFamily="18" charset="0"/>
              </a:rPr>
              <a:t>Cycloheximide</a:t>
            </a:r>
            <a:r>
              <a:rPr lang="en-US" altLang="en-US" sz="3200" smtClean="0">
                <a:cs typeface="Times New Roman" pitchFamily="18" charset="0"/>
              </a:rPr>
              <a:t>: inhibits saprophytic fungi</a:t>
            </a:r>
          </a:p>
          <a:p>
            <a:pPr lvl="1" algn="just" rtl="0"/>
            <a:r>
              <a:rPr lang="en-US" sz="3200" smtClean="0">
                <a:cs typeface="Tahoma" pitchFamily="34" charset="0"/>
              </a:rPr>
              <a:t>containing cycloheximide and incubated at 25</a:t>
            </a:r>
            <a:r>
              <a:rPr lang="en-US" sz="3200" baseline="30000" smtClean="0">
                <a:cs typeface="Tahoma" pitchFamily="34" charset="0"/>
              </a:rPr>
              <a:t>0</a:t>
            </a:r>
            <a:r>
              <a:rPr lang="en-US" sz="3200" smtClean="0">
                <a:cs typeface="Tahoma" pitchFamily="34" charset="0"/>
              </a:rPr>
              <a:t>C for 4 weeks</a:t>
            </a:r>
          </a:p>
          <a:p>
            <a:pPr lvl="1" algn="just" rtl="0"/>
            <a:r>
              <a:rPr lang="en-US" sz="3200" smtClean="0">
                <a:cs typeface="Tahoma" pitchFamily="34" charset="0"/>
              </a:rPr>
              <a:t>The growth of any dermatophyte is significant</a:t>
            </a:r>
          </a:p>
          <a:p>
            <a:pPr algn="just" rtl="0"/>
            <a:endParaRPr lang="en-US" smtClean="0">
              <a:cs typeface="Tahoma" pitchFamily="34" charset="0"/>
            </a:endParaRPr>
          </a:p>
          <a:p>
            <a:pPr algn="just" rtl="0">
              <a:lnSpc>
                <a:spcPct val="150000"/>
              </a:lnSpc>
            </a:pPr>
            <a:endParaRPr lang="en-US" smtClean="0">
              <a:cs typeface="Tahoma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7EF3D-C1FC-4F10-AE9B-1D6812EA5E84}" type="slidenum">
              <a:rPr lang="ar-SA" altLang="en-US" smtClean="0"/>
              <a:pPr>
                <a:defRPr/>
              </a:pPr>
              <a:t>44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936885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86800" cy="838200"/>
          </a:xfrm>
        </p:spPr>
        <p:txBody>
          <a:bodyPr>
            <a:noAutofit/>
          </a:bodyPr>
          <a:lstStyle/>
          <a:p>
            <a:pPr algn="ctr" rtl="0" fontAlgn="auto">
              <a:spcAft>
                <a:spcPts val="0"/>
              </a:spcAft>
              <a:defRPr/>
            </a:pPr>
            <a:r>
              <a:rPr lang="en-US" sz="6000" b="1" dirty="0" smtClean="0">
                <a:solidFill>
                  <a:srgbClr val="FF0000"/>
                </a:solidFill>
              </a:rPr>
              <a:t>II. Candida</a:t>
            </a:r>
            <a:endParaRPr lang="en-US" sz="6000" b="1" dirty="0">
              <a:solidFill>
                <a:srgbClr val="FF0000"/>
              </a:solidFill>
            </a:endParaRPr>
          </a:p>
        </p:txBody>
      </p:sp>
      <p:sp>
        <p:nvSpPr>
          <p:cNvPr id="56323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763000" cy="5638800"/>
          </a:xfrm>
        </p:spPr>
        <p:txBody>
          <a:bodyPr>
            <a:normAutofit fontScale="85000" lnSpcReduction="10000"/>
          </a:bodyPr>
          <a:lstStyle/>
          <a:p>
            <a:pPr algn="just" rtl="0">
              <a:lnSpc>
                <a:spcPts val="4100"/>
              </a:lnSpc>
            </a:pPr>
            <a:r>
              <a:rPr lang="en-US" sz="2600" smtClean="0">
                <a:cs typeface="Tahoma" pitchFamily="34" charset="0"/>
              </a:rPr>
              <a:t>Yeast-like organism that lives as a commensal in oral mucosa, </a:t>
            </a:r>
            <a:r>
              <a:rPr lang="en-AU" sz="2600" smtClean="0">
                <a:cs typeface="Tahoma" pitchFamily="34" charset="0"/>
              </a:rPr>
              <a:t>throat, skin, scalp, vagina, fingers, nails, bronchi, lungs, or </a:t>
            </a:r>
            <a:r>
              <a:rPr lang="en-US" sz="2600" smtClean="0">
                <a:cs typeface="Tahoma" pitchFamily="34" charset="0"/>
              </a:rPr>
              <a:t>intestine and vagina </a:t>
            </a:r>
          </a:p>
          <a:p>
            <a:pPr algn="just" rtl="0">
              <a:lnSpc>
                <a:spcPts val="4100"/>
              </a:lnSpc>
            </a:pPr>
            <a:r>
              <a:rPr lang="en-US" sz="2600" smtClean="0">
                <a:cs typeface="Tahoma" pitchFamily="34" charset="0"/>
              </a:rPr>
              <a:t>Opportunistic organism</a:t>
            </a:r>
            <a:endParaRPr lang="en-US" sz="2400" smtClean="0">
              <a:cs typeface="Tahoma" pitchFamily="34" charset="0"/>
            </a:endParaRPr>
          </a:p>
          <a:p>
            <a:pPr algn="just" rtl="0">
              <a:lnSpc>
                <a:spcPts val="4100"/>
              </a:lnSpc>
            </a:pPr>
            <a:r>
              <a:rPr lang="en-AU" sz="2600" smtClean="0">
                <a:cs typeface="Tahoma" pitchFamily="34" charset="0"/>
              </a:rPr>
              <a:t>The causative agent of candidiasis</a:t>
            </a:r>
          </a:p>
          <a:p>
            <a:pPr lvl="1" algn="just" rtl="0">
              <a:lnSpc>
                <a:spcPts val="4100"/>
              </a:lnSpc>
            </a:pPr>
            <a:r>
              <a:rPr lang="en-US" i="1" smtClean="0">
                <a:cs typeface="Tahoma" pitchFamily="34" charset="0"/>
              </a:rPr>
              <a:t>C. albicans</a:t>
            </a:r>
            <a:r>
              <a:rPr lang="en-US" smtClean="0">
                <a:cs typeface="Tahoma" pitchFamily="34" charset="0"/>
              </a:rPr>
              <a:t>, </a:t>
            </a:r>
            <a:r>
              <a:rPr lang="en-US" i="1" smtClean="0">
                <a:cs typeface="Tahoma" pitchFamily="34" charset="0"/>
              </a:rPr>
              <a:t>C. tropicalis </a:t>
            </a:r>
            <a:r>
              <a:rPr lang="en-US" smtClean="0">
                <a:cs typeface="Tahoma" pitchFamily="34" charset="0"/>
              </a:rPr>
              <a:t>&amp; </a:t>
            </a:r>
            <a:r>
              <a:rPr lang="en-US" i="1" smtClean="0">
                <a:cs typeface="Tahoma" pitchFamily="34" charset="0"/>
              </a:rPr>
              <a:t>C. glabrata</a:t>
            </a:r>
            <a:endParaRPr lang="en-US" smtClean="0">
              <a:cs typeface="Tahoma" pitchFamily="34" charset="0"/>
            </a:endParaRPr>
          </a:p>
          <a:p>
            <a:pPr algn="just" rtl="0">
              <a:lnSpc>
                <a:spcPts val="4100"/>
              </a:lnSpc>
            </a:pPr>
            <a:r>
              <a:rPr lang="en-US" sz="2800" smtClean="0">
                <a:cs typeface="Tahoma" pitchFamily="34" charset="0"/>
              </a:rPr>
              <a:t>Candidiasis encompasses infections that range from superficial such as thrush and vaginitis</a:t>
            </a:r>
            <a:endParaRPr lang="en-US" sz="2600" smtClean="0">
              <a:cs typeface="Tahoma" pitchFamily="34" charset="0"/>
            </a:endParaRPr>
          </a:p>
          <a:p>
            <a:pPr algn="just" rtl="0">
              <a:lnSpc>
                <a:spcPts val="4100"/>
              </a:lnSpc>
            </a:pPr>
            <a:r>
              <a:rPr lang="en-US" sz="2600" smtClean="0">
                <a:cs typeface="Tahoma" pitchFamily="34" charset="0"/>
              </a:rPr>
              <a:t>Rarely </a:t>
            </a:r>
            <a:r>
              <a:rPr lang="en-AU" sz="2600" smtClean="0">
                <a:cs typeface="Tahoma" pitchFamily="34" charset="0"/>
              </a:rPr>
              <a:t>become systemic i</a:t>
            </a:r>
            <a:r>
              <a:rPr lang="en-US" sz="2600" smtClean="0">
                <a:cs typeface="Tahoma" pitchFamily="34" charset="0"/>
              </a:rPr>
              <a:t>n immunocompromised patients</a:t>
            </a:r>
          </a:p>
          <a:p>
            <a:pPr lvl="1" algn="just" rtl="0">
              <a:lnSpc>
                <a:spcPts val="4100"/>
              </a:lnSpc>
            </a:pPr>
            <a:r>
              <a:rPr lang="en-AU" sz="2600" smtClean="0">
                <a:cs typeface="Tahoma" pitchFamily="34" charset="0"/>
              </a:rPr>
              <a:t>Septicaemia, endocarditis and meningitis</a:t>
            </a:r>
            <a:endParaRPr lang="en-US" sz="2600" smtClean="0">
              <a:cs typeface="Tahoma" pitchFamily="34" charset="0"/>
            </a:endParaRPr>
          </a:p>
          <a:p>
            <a:pPr algn="just" rtl="0">
              <a:lnSpc>
                <a:spcPts val="4100"/>
              </a:lnSpc>
            </a:pPr>
            <a:endParaRPr lang="ar-SA" sz="260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7EF3D-C1FC-4F10-AE9B-1D6812EA5E84}" type="slidenum">
              <a:rPr lang="ar-SA" altLang="en-US" smtClean="0"/>
              <a:pPr>
                <a:defRPr/>
              </a:pPr>
              <a:t>45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1140647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686800" cy="838200"/>
          </a:xfrm>
        </p:spPr>
        <p:txBody>
          <a:bodyPr/>
          <a:lstStyle/>
          <a:p>
            <a:pPr algn="ctr" rtl="0" fontAlgn="auto">
              <a:spcAft>
                <a:spcPts val="0"/>
              </a:spcAft>
              <a:defRPr/>
            </a:pPr>
            <a:r>
              <a:rPr lang="en-US" sz="4000" b="1" dirty="0" smtClean="0">
                <a:solidFill>
                  <a:srgbClr val="FF0000"/>
                </a:solidFill>
              </a:rPr>
              <a:t>Symptoms of Candida </a:t>
            </a:r>
            <a:r>
              <a:rPr lang="en-US" sz="4000" b="1" dirty="0" err="1" smtClean="0">
                <a:solidFill>
                  <a:srgbClr val="FF0000"/>
                </a:solidFill>
              </a:rPr>
              <a:t>albicans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57347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763000" cy="5334000"/>
          </a:xfrm>
        </p:spPr>
        <p:txBody>
          <a:bodyPr>
            <a:normAutofit fontScale="92500"/>
          </a:bodyPr>
          <a:lstStyle/>
          <a:p>
            <a:pPr algn="just" rtl="0">
              <a:lnSpc>
                <a:spcPts val="3200"/>
              </a:lnSpc>
            </a:pPr>
            <a:r>
              <a:rPr lang="en-US" sz="2800" b="1" smtClean="0">
                <a:solidFill>
                  <a:srgbClr val="7030A0"/>
                </a:solidFill>
                <a:cs typeface="Tahoma" pitchFamily="34" charset="0"/>
              </a:rPr>
              <a:t>Thrush</a:t>
            </a:r>
            <a:r>
              <a:rPr lang="en-US" sz="2800" smtClean="0">
                <a:cs typeface="Tahoma" pitchFamily="34" charset="0"/>
              </a:rPr>
              <a:t> appears as </a:t>
            </a:r>
            <a:r>
              <a:rPr lang="en-US" sz="2800" b="1" smtClean="0">
                <a:solidFill>
                  <a:srgbClr val="7030A0"/>
                </a:solidFill>
                <a:cs typeface="Tahoma" pitchFamily="34" charset="0"/>
              </a:rPr>
              <a:t>creamy-white or bluish-white patches on the tongue</a:t>
            </a:r>
            <a:r>
              <a:rPr lang="en-US" sz="2800" smtClean="0">
                <a:cs typeface="Tahoma" pitchFamily="34" charset="0"/>
              </a:rPr>
              <a:t> - which is inflamed and sometimes-beefy red - and on the lining of the mouth, or in the throat.</a:t>
            </a:r>
          </a:p>
          <a:p>
            <a:pPr algn="just" rtl="0">
              <a:lnSpc>
                <a:spcPts val="3200"/>
              </a:lnSpc>
            </a:pPr>
            <a:r>
              <a:rPr lang="en-US" sz="2800" smtClean="0">
                <a:cs typeface="Tahoma" pitchFamily="34" charset="0"/>
              </a:rPr>
              <a:t> </a:t>
            </a:r>
            <a:r>
              <a:rPr lang="en-US" sz="2800" b="1" smtClean="0">
                <a:solidFill>
                  <a:srgbClr val="7030A0"/>
                </a:solidFill>
                <a:cs typeface="Tahoma" pitchFamily="34" charset="0"/>
              </a:rPr>
              <a:t>Diaper rash </a:t>
            </a:r>
            <a:r>
              <a:rPr lang="en-US" sz="2800" smtClean="0">
                <a:cs typeface="Tahoma" pitchFamily="34" charset="0"/>
              </a:rPr>
              <a:t>caused by candida is an inflammation of the skin, usually red and sometimes scaly. </a:t>
            </a:r>
          </a:p>
          <a:p>
            <a:pPr algn="just" rtl="0">
              <a:lnSpc>
                <a:spcPts val="3200"/>
              </a:lnSpc>
            </a:pPr>
            <a:r>
              <a:rPr lang="en-US" sz="2800" b="1" smtClean="0">
                <a:solidFill>
                  <a:srgbClr val="7030A0"/>
                </a:solidFill>
                <a:cs typeface="Tahoma" pitchFamily="34" charset="0"/>
              </a:rPr>
              <a:t>Vaginitis</a:t>
            </a:r>
            <a:r>
              <a:rPr lang="en-US" sz="2800" smtClean="0">
                <a:solidFill>
                  <a:srgbClr val="7030A0"/>
                </a:solidFill>
                <a:cs typeface="Tahoma" pitchFamily="34" charset="0"/>
              </a:rPr>
              <a:t> </a:t>
            </a:r>
            <a:r>
              <a:rPr lang="en-US" sz="2700" smtClean="0">
                <a:cs typeface="Tahoma" pitchFamily="34" charset="0"/>
              </a:rPr>
              <a:t>is characterized by a white or yellow discharge. </a:t>
            </a:r>
          </a:p>
          <a:p>
            <a:pPr lvl="1" algn="just" rtl="0">
              <a:lnSpc>
                <a:spcPts val="3200"/>
              </a:lnSpc>
            </a:pPr>
            <a:r>
              <a:rPr lang="en-US" smtClean="0">
                <a:cs typeface="Tahoma" pitchFamily="34" charset="0"/>
              </a:rPr>
              <a:t>Inflammation of the walls of vagina and of the vulva (external genital area) causes burning and itching.</a:t>
            </a:r>
          </a:p>
          <a:p>
            <a:pPr algn="just" rtl="0">
              <a:lnSpc>
                <a:spcPts val="3200"/>
              </a:lnSpc>
            </a:pPr>
            <a:r>
              <a:rPr lang="en-US" sz="2800" b="1" smtClean="0">
                <a:solidFill>
                  <a:srgbClr val="7030A0"/>
                </a:solidFill>
                <a:cs typeface="Tahoma" pitchFamily="34" charset="0"/>
              </a:rPr>
              <a:t>Infections of the fingernails and toenails </a:t>
            </a:r>
            <a:r>
              <a:rPr lang="en-US" sz="2800" smtClean="0">
                <a:cs typeface="Tahoma" pitchFamily="34" charset="0"/>
              </a:rPr>
              <a:t>appear as red, painful swelling around the nail. </a:t>
            </a:r>
          </a:p>
          <a:p>
            <a:pPr algn="just" rtl="0">
              <a:lnSpc>
                <a:spcPts val="3200"/>
              </a:lnSpc>
            </a:pPr>
            <a:r>
              <a:rPr lang="en-US" sz="2800" smtClean="0">
                <a:cs typeface="Tahoma" pitchFamily="34" charset="0"/>
              </a:rPr>
              <a:t>Later, pus may develop. </a:t>
            </a:r>
          </a:p>
          <a:p>
            <a:pPr algn="just" rtl="0">
              <a:lnSpc>
                <a:spcPts val="3200"/>
              </a:lnSpc>
            </a:pPr>
            <a:endParaRPr lang="ar-SA" sz="280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7EF3D-C1FC-4F10-AE9B-1D6812EA5E84}" type="slidenum">
              <a:rPr lang="ar-SA" altLang="en-US" smtClean="0"/>
              <a:pPr>
                <a:defRPr/>
              </a:pPr>
              <a:t>46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3131948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686800" cy="838200"/>
          </a:xfrm>
        </p:spPr>
        <p:txBody>
          <a:bodyPr/>
          <a:lstStyle/>
          <a:p>
            <a:pPr algn="ctr" rtl="0" fontAlgn="auto">
              <a:spcAft>
                <a:spcPts val="0"/>
              </a:spcAft>
              <a:defRPr/>
            </a:pPr>
            <a:r>
              <a:rPr lang="en-US" sz="4000" b="1" dirty="0" smtClean="0">
                <a:solidFill>
                  <a:srgbClr val="FF0000"/>
                </a:solidFill>
              </a:rPr>
              <a:t>Laboratory diagnosis of candida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58371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686800" cy="5638800"/>
          </a:xfrm>
        </p:spPr>
        <p:txBody>
          <a:bodyPr/>
          <a:lstStyle/>
          <a:p>
            <a:pPr algn="just" rtl="0">
              <a:lnSpc>
                <a:spcPts val="2900"/>
              </a:lnSpc>
            </a:pPr>
            <a:r>
              <a:rPr lang="en-US" b="1" smtClean="0">
                <a:solidFill>
                  <a:srgbClr val="7030A0"/>
                </a:solidFill>
                <a:cs typeface="Tahoma" pitchFamily="34" charset="0"/>
              </a:rPr>
              <a:t>Specimen: </a:t>
            </a:r>
          </a:p>
          <a:p>
            <a:pPr lvl="1" algn="just" rtl="0">
              <a:lnSpc>
                <a:spcPts val="2900"/>
              </a:lnSpc>
            </a:pPr>
            <a:r>
              <a:rPr lang="en-US" sz="2600" smtClean="0">
                <a:cs typeface="Tahoma" pitchFamily="34" charset="0"/>
              </a:rPr>
              <a:t>A scraping or swab of the affected area or blood (candidemia) is placed on a microscope slide</a:t>
            </a:r>
          </a:p>
          <a:p>
            <a:pPr algn="just" rtl="0">
              <a:lnSpc>
                <a:spcPts val="2900"/>
              </a:lnSpc>
            </a:pPr>
            <a:r>
              <a:rPr lang="en-US" b="1" smtClean="0">
                <a:solidFill>
                  <a:srgbClr val="7030A0"/>
                </a:solidFill>
                <a:cs typeface="Tahoma" pitchFamily="34" charset="0"/>
              </a:rPr>
              <a:t>Microscopic examination </a:t>
            </a:r>
          </a:p>
          <a:p>
            <a:pPr lvl="1" algn="just" rtl="0">
              <a:lnSpc>
                <a:spcPts val="2900"/>
              </a:lnSpc>
            </a:pPr>
            <a:r>
              <a:rPr lang="en-US" sz="2600" smtClean="0">
                <a:cs typeface="Tahoma" pitchFamily="34" charset="0"/>
              </a:rPr>
              <a:t>A drop of 10% KOH solution is added to the specimen.</a:t>
            </a:r>
          </a:p>
          <a:p>
            <a:pPr lvl="1" algn="just" rtl="0">
              <a:lnSpc>
                <a:spcPts val="2900"/>
              </a:lnSpc>
            </a:pPr>
            <a:r>
              <a:rPr lang="en-US" sz="2600" smtClean="0">
                <a:cs typeface="Tahoma" pitchFamily="34" charset="0"/>
              </a:rPr>
              <a:t>KOH dissolves the skin cells, but leaves  </a:t>
            </a:r>
            <a:r>
              <a:rPr lang="en-US" sz="2600" i="1" smtClean="0">
                <a:cs typeface="Tahoma" pitchFamily="34" charset="0"/>
              </a:rPr>
              <a:t>Candida</a:t>
            </a:r>
            <a:r>
              <a:rPr lang="en-US" sz="2600" smtClean="0">
                <a:cs typeface="Tahoma" pitchFamily="34" charset="0"/>
              </a:rPr>
              <a:t> intact, permitting visualization of pseudohyphae and budding yeast cells typical of many </a:t>
            </a:r>
            <a:r>
              <a:rPr lang="en-US" sz="2600" i="1" smtClean="0">
                <a:cs typeface="Tahoma" pitchFamily="34" charset="0"/>
              </a:rPr>
              <a:t>Candida</a:t>
            </a:r>
            <a:r>
              <a:rPr lang="en-US" sz="2600" smtClean="0">
                <a:cs typeface="Tahoma" pitchFamily="34" charset="0"/>
              </a:rPr>
              <a:t> species.</a:t>
            </a:r>
          </a:p>
          <a:p>
            <a:pPr algn="just" rtl="0">
              <a:lnSpc>
                <a:spcPts val="2900"/>
              </a:lnSpc>
            </a:pPr>
            <a:r>
              <a:rPr lang="en-US" b="1" smtClean="0">
                <a:solidFill>
                  <a:srgbClr val="7030A0"/>
                </a:solidFill>
                <a:cs typeface="Tahoma" pitchFamily="34" charset="0"/>
              </a:rPr>
              <a:t>Culture</a:t>
            </a:r>
          </a:p>
          <a:p>
            <a:pPr lvl="1" algn="just" rtl="0">
              <a:lnSpc>
                <a:spcPts val="2900"/>
              </a:lnSpc>
            </a:pPr>
            <a:r>
              <a:rPr lang="en-US" smtClean="0">
                <a:cs typeface="Tahoma" pitchFamily="34" charset="0"/>
              </a:rPr>
              <a:t>Swab/blood is streaked on a culture SDA medium</a:t>
            </a:r>
          </a:p>
          <a:p>
            <a:pPr lvl="1" algn="just" rtl="0">
              <a:lnSpc>
                <a:spcPts val="2900"/>
              </a:lnSpc>
            </a:pPr>
            <a:r>
              <a:rPr lang="en-US" smtClean="0">
                <a:cs typeface="Tahoma" pitchFamily="34" charset="0"/>
              </a:rPr>
              <a:t>The culture is incubated at 37°C for several days</a:t>
            </a:r>
          </a:p>
          <a:p>
            <a:pPr lvl="1" algn="just" rtl="0">
              <a:lnSpc>
                <a:spcPts val="2900"/>
              </a:lnSpc>
            </a:pPr>
            <a:r>
              <a:rPr lang="en-US" smtClean="0">
                <a:cs typeface="Tahoma" pitchFamily="34" charset="0"/>
              </a:rPr>
              <a:t>The characteristics of colonies may allow initial diagnosis of organism causing disease symptom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7EF3D-C1FC-4F10-AE9B-1D6812EA5E84}" type="slidenum">
              <a:rPr lang="ar-SA" altLang="en-US" smtClean="0"/>
              <a:pPr>
                <a:defRPr/>
              </a:pPr>
              <a:t>47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3129676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686800" cy="838200"/>
          </a:xfrm>
        </p:spPr>
        <p:txBody>
          <a:bodyPr/>
          <a:lstStyle/>
          <a:p>
            <a:pPr algn="ctr" rtl="0" fontAlgn="auto">
              <a:spcAft>
                <a:spcPts val="0"/>
              </a:spcAft>
              <a:defRPr/>
            </a:pPr>
            <a:r>
              <a:rPr lang="en-US" sz="4000" b="1" dirty="0" smtClean="0">
                <a:solidFill>
                  <a:srgbClr val="FF0000"/>
                </a:solidFill>
              </a:rPr>
              <a:t>Laboratory diagnosis of candida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59395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686800" cy="5181600"/>
          </a:xfrm>
        </p:spPr>
        <p:txBody>
          <a:bodyPr/>
          <a:lstStyle/>
          <a:p>
            <a:pPr algn="just" rtl="0">
              <a:lnSpc>
                <a:spcPts val="4700"/>
              </a:lnSpc>
            </a:pPr>
            <a:r>
              <a:rPr lang="en-US" b="1" smtClean="0">
                <a:solidFill>
                  <a:srgbClr val="7030A0"/>
                </a:solidFill>
                <a:cs typeface="Tahoma" pitchFamily="34" charset="0"/>
              </a:rPr>
              <a:t>A germ tube test</a:t>
            </a:r>
            <a:r>
              <a:rPr lang="en-US" smtClean="0">
                <a:cs typeface="Tahoma" pitchFamily="34" charset="0"/>
              </a:rPr>
              <a:t> is a diagnostic test in which a sample of fungal spores are suspended in serum and examined by microscopy for the detection of any germ tubes</a:t>
            </a:r>
          </a:p>
          <a:p>
            <a:pPr algn="just" rtl="0">
              <a:lnSpc>
                <a:spcPts val="4700"/>
              </a:lnSpc>
            </a:pPr>
            <a:r>
              <a:rPr lang="en-US" smtClean="0">
                <a:cs typeface="Tahoma" pitchFamily="34" charset="0"/>
              </a:rPr>
              <a:t>It is particularly indicated for colonies of white or cream color on fungal culture, where a positive germ tube test is strongly indicative of </a:t>
            </a:r>
            <a:r>
              <a:rPr lang="en-US" b="1" i="1" smtClean="0">
                <a:solidFill>
                  <a:srgbClr val="7030A0"/>
                </a:solidFill>
                <a:cs typeface="Tahoma" pitchFamily="34" charset="0"/>
              </a:rPr>
              <a:t>Candida albicans</a:t>
            </a:r>
            <a:endParaRPr lang="en-US" b="1" smtClean="0">
              <a:solidFill>
                <a:srgbClr val="7030A0"/>
              </a:solidFill>
              <a:cs typeface="Tahoma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7EF3D-C1FC-4F10-AE9B-1D6812EA5E84}" type="slidenum">
              <a:rPr lang="ar-SA" altLang="en-US" smtClean="0"/>
              <a:pPr>
                <a:defRPr/>
              </a:pPr>
              <a:t>48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1649860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686800" cy="838200"/>
          </a:xfrm>
        </p:spPr>
        <p:txBody>
          <a:bodyPr/>
          <a:lstStyle/>
          <a:p>
            <a:pPr algn="ctr" rtl="0" fontAlgn="auto">
              <a:spcAft>
                <a:spcPts val="0"/>
              </a:spcAft>
              <a:defRPr/>
            </a:pPr>
            <a:r>
              <a:rPr lang="en-US" sz="4800" b="1" dirty="0" smtClean="0">
                <a:solidFill>
                  <a:srgbClr val="FF0000"/>
                </a:solidFill>
              </a:rPr>
              <a:t>Treatment of candidacies</a:t>
            </a:r>
            <a:endParaRPr lang="ar-SA" sz="4800" dirty="0">
              <a:solidFill>
                <a:srgbClr val="FF0000"/>
              </a:solidFill>
            </a:endParaRPr>
          </a:p>
        </p:txBody>
      </p:sp>
      <p:sp>
        <p:nvSpPr>
          <p:cNvPr id="60419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686800" cy="5151438"/>
          </a:xfrm>
        </p:spPr>
        <p:txBody>
          <a:bodyPr>
            <a:normAutofit lnSpcReduction="10000"/>
          </a:bodyPr>
          <a:lstStyle/>
          <a:p>
            <a:pPr lvl="1" algn="just" rtl="0">
              <a:lnSpc>
                <a:spcPct val="150000"/>
              </a:lnSpc>
            </a:pPr>
            <a:r>
              <a:rPr lang="en-US" sz="3200" smtClean="0">
                <a:cs typeface="Tahoma" pitchFamily="34" charset="0"/>
              </a:rPr>
              <a:t>Oral drugs: Amphotericin B, fluconazole, and ketoconazole, are the drugs most commonly used to treat candidiasis</a:t>
            </a:r>
          </a:p>
          <a:p>
            <a:pPr lvl="1" algn="just" rtl="0">
              <a:lnSpc>
                <a:spcPct val="150000"/>
              </a:lnSpc>
            </a:pPr>
            <a:r>
              <a:rPr lang="en-US" sz="3200" smtClean="0">
                <a:cs typeface="Tahoma" pitchFamily="34" charset="0"/>
              </a:rPr>
              <a:t>Topical administration of antifungal drugs such as clotrimazole, miconazole , tioconazole, and nystatin </a:t>
            </a:r>
          </a:p>
          <a:p>
            <a:pPr lvl="1" algn="just" rtl="0">
              <a:lnSpc>
                <a:spcPct val="150000"/>
              </a:lnSpc>
            </a:pPr>
            <a:r>
              <a:rPr lang="en-US" sz="3200" b="1" smtClean="0">
                <a:solidFill>
                  <a:srgbClr val="7030A0"/>
                </a:solidFill>
                <a:cs typeface="Tahoma" pitchFamily="34" charset="0"/>
              </a:rPr>
              <a:t>The drug of choice is nystatin</a:t>
            </a:r>
          </a:p>
          <a:p>
            <a:pPr algn="just">
              <a:lnSpc>
                <a:spcPct val="150000"/>
              </a:lnSpc>
            </a:pPr>
            <a:endParaRPr lang="ar-SA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7EF3D-C1FC-4F10-AE9B-1D6812EA5E84}" type="slidenum">
              <a:rPr lang="ar-SA" altLang="en-US" smtClean="0"/>
              <a:pPr>
                <a:defRPr/>
              </a:pPr>
              <a:t>49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459341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76200"/>
            <a:ext cx="8686800" cy="838200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6000" b="1" dirty="0" smtClean="0">
                <a:solidFill>
                  <a:srgbClr val="FF0000"/>
                </a:solidFill>
              </a:rPr>
              <a:t>Fungi vs. Bacteria</a:t>
            </a:r>
            <a:endParaRPr lang="ar-SA" sz="60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52401" y="1490663"/>
          <a:ext cx="8839199" cy="4148098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1568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137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6858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50948">
                <a:tc>
                  <a:txBody>
                    <a:bodyPr/>
                    <a:lstStyle/>
                    <a:p>
                      <a:pPr algn="just" rtl="0"/>
                      <a:r>
                        <a:rPr lang="en-US" sz="3600" dirty="0" smtClean="0"/>
                        <a:t>Fungi</a:t>
                      </a:r>
                      <a:endParaRPr lang="ar-SA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/>
                      <a:r>
                        <a:rPr lang="en-US" sz="3600" dirty="0" smtClean="0"/>
                        <a:t>Bacteria</a:t>
                      </a:r>
                      <a:endParaRPr lang="ar-SA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/>
                      <a:endParaRPr lang="ar-SA" sz="3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79430">
                <a:tc>
                  <a:txBody>
                    <a:bodyPr/>
                    <a:lstStyle/>
                    <a:p>
                      <a:pPr algn="just" rtl="0"/>
                      <a:r>
                        <a:rPr lang="en-US" sz="2800" dirty="0" smtClean="0"/>
                        <a:t>Eukaryotes</a:t>
                      </a:r>
                      <a:endParaRPr lang="ar-S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/>
                      <a:r>
                        <a:rPr lang="en-US" sz="2800" dirty="0" smtClean="0"/>
                        <a:t>Prokaryotes</a:t>
                      </a:r>
                      <a:endParaRPr lang="ar-S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/>
                      <a:r>
                        <a:rPr lang="en-US" sz="3000" dirty="0" smtClean="0"/>
                        <a:t>Nucleus</a:t>
                      </a:r>
                      <a:endParaRPr lang="ar-SA" sz="3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79430">
                <a:tc>
                  <a:txBody>
                    <a:bodyPr/>
                    <a:lstStyle/>
                    <a:p>
                      <a:pPr algn="just" rtl="0"/>
                      <a:r>
                        <a:rPr lang="en-US" sz="2800" baseline="30000" dirty="0" smtClean="0"/>
                        <a:t>*</a:t>
                      </a:r>
                      <a:r>
                        <a:rPr lang="en-US" sz="2800" dirty="0" smtClean="0"/>
                        <a:t>Chitin</a:t>
                      </a:r>
                      <a:endParaRPr lang="ar-S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/>
                      <a:r>
                        <a:rPr lang="en-US" sz="2800" dirty="0" smtClean="0"/>
                        <a:t>Peptidoglycan</a:t>
                      </a:r>
                      <a:endParaRPr lang="ar-S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/>
                      <a:r>
                        <a:rPr lang="en-US" sz="3000" dirty="0" smtClean="0"/>
                        <a:t>Cell</a:t>
                      </a:r>
                      <a:r>
                        <a:rPr lang="en-US" sz="3000" baseline="0" dirty="0" smtClean="0"/>
                        <a:t> Wall</a:t>
                      </a:r>
                      <a:endParaRPr lang="ar-SA" sz="3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79430">
                <a:tc>
                  <a:txBody>
                    <a:bodyPr/>
                    <a:lstStyle/>
                    <a:p>
                      <a:pPr algn="just" rtl="0"/>
                      <a:r>
                        <a:rPr kumimoji="0" lang="en-US" sz="28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Heterotrophs</a:t>
                      </a:r>
                      <a:endParaRPr lang="ar-S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/>
                      <a:r>
                        <a:rPr kumimoji="0" lang="en-US" sz="2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Auto- or </a:t>
                      </a:r>
                      <a:r>
                        <a:rPr kumimoji="0" lang="en-US" sz="28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Heterotrophs</a:t>
                      </a:r>
                      <a:endParaRPr lang="ar-S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/>
                      <a:r>
                        <a:rPr lang="en-US" sz="3000" dirty="0" smtClean="0"/>
                        <a:t>Nutrition</a:t>
                      </a:r>
                      <a:endParaRPr lang="ar-SA" sz="3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79430">
                <a:tc>
                  <a:txBody>
                    <a:bodyPr/>
                    <a:lstStyle/>
                    <a:p>
                      <a:pPr algn="just" rtl="0"/>
                      <a:r>
                        <a:rPr kumimoji="0" lang="en-US" sz="27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Sexually &amp; asexually</a:t>
                      </a:r>
                      <a:endParaRPr lang="ar-SA" sz="2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/>
                      <a:r>
                        <a:rPr kumimoji="0" lang="en-US" sz="2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Binary fission</a:t>
                      </a:r>
                      <a:endParaRPr lang="ar-S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/>
                      <a:r>
                        <a:rPr lang="en-US" sz="2900" dirty="0" smtClean="0"/>
                        <a:t>Reproduction</a:t>
                      </a:r>
                      <a:endParaRPr lang="ar-SA" sz="2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79430">
                <a:tc>
                  <a:txBody>
                    <a:bodyPr/>
                    <a:lstStyle/>
                    <a:p>
                      <a:pPr algn="just" rtl="0"/>
                      <a:r>
                        <a:rPr lang="en-US" sz="2800" dirty="0" err="1" smtClean="0"/>
                        <a:t>Aspergillus</a:t>
                      </a:r>
                      <a:endParaRPr lang="ar-S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/>
                      <a:r>
                        <a:rPr lang="en-US" sz="2800" dirty="0" smtClean="0"/>
                        <a:t>E. coli</a:t>
                      </a:r>
                      <a:endParaRPr lang="ar-S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/>
                      <a:r>
                        <a:rPr lang="en-US" sz="3000" dirty="0" smtClean="0"/>
                        <a:t>Example</a:t>
                      </a:r>
                      <a:endParaRPr lang="ar-SA" sz="3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5393" name="Rectangle 4"/>
          <p:cNvSpPr>
            <a:spLocks noChangeArrowheads="1"/>
          </p:cNvSpPr>
          <p:nvPr/>
        </p:nvSpPr>
        <p:spPr bwMode="auto">
          <a:xfrm>
            <a:off x="381000" y="5953125"/>
            <a:ext cx="7848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 algn="just" rtl="0">
              <a:buFont typeface="Arial" pitchFamily="34" charset="0"/>
              <a:buChar char="•"/>
            </a:pPr>
            <a:r>
              <a:rPr lang="en-US" sz="2800">
                <a:latin typeface="Franklin Gothic Book" pitchFamily="34" charset="0"/>
                <a:cs typeface="Tahoma" pitchFamily="34" charset="0"/>
              </a:rPr>
              <a:t>Chitin is not found in any other microorganisms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7EF3D-C1FC-4F10-AE9B-1D6812EA5E84}" type="slidenum">
              <a:rPr lang="ar-SA" altLang="en-US" smtClean="0"/>
              <a:pPr>
                <a:defRPr/>
              </a:pPr>
              <a:t>5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2892397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686800" cy="838200"/>
          </a:xfrm>
        </p:spPr>
        <p:txBody>
          <a:bodyPr>
            <a:noAutofit/>
          </a:bodyPr>
          <a:lstStyle/>
          <a:p>
            <a:pPr algn="ctr" rtl="0" fontAlgn="auto">
              <a:spcAft>
                <a:spcPts val="0"/>
              </a:spcAft>
              <a:defRPr/>
            </a:pPr>
            <a:r>
              <a:rPr lang="en-US" sz="5200" dirty="0" smtClean="0">
                <a:solidFill>
                  <a:srgbClr val="FF0000"/>
                </a:solidFill>
              </a:rPr>
              <a:t>c. Subcutaneous </a:t>
            </a:r>
            <a:r>
              <a:rPr lang="en-US" sz="5200" dirty="0">
                <a:solidFill>
                  <a:srgbClr val="FF0000"/>
                </a:solidFill>
              </a:rPr>
              <a:t>Mycoses</a:t>
            </a:r>
          </a:p>
        </p:txBody>
      </p:sp>
      <p:sp>
        <p:nvSpPr>
          <p:cNvPr id="112643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219200"/>
            <a:ext cx="8534400" cy="5410200"/>
          </a:xfrm>
        </p:spPr>
        <p:txBody>
          <a:bodyPr>
            <a:noAutofit/>
          </a:bodyPr>
          <a:lstStyle/>
          <a:p>
            <a:pPr algn="just" rtl="0"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en-US" sz="2800" dirty="0" smtClean="0"/>
              <a:t>Rare </a:t>
            </a:r>
            <a:endParaRPr lang="en-US" sz="28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just" rtl="0"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en-US" sz="2800" dirty="0" smtClean="0"/>
              <a:t>Confined to subcutaneous tissue &amp; rarely spread systemically</a:t>
            </a:r>
          </a:p>
          <a:p>
            <a:pPr algn="just" rtl="0"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en-US" sz="2800" dirty="0" smtClean="0"/>
              <a:t>Confined mainly to tropical regions</a:t>
            </a:r>
            <a:endParaRPr lang="en-US" sz="28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just" rtl="0"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en-US" sz="2800" dirty="0" smtClean="0"/>
              <a:t>Include heterogeneous group of soil fungal infections</a:t>
            </a: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  <a:p>
            <a:pPr algn="just" rtl="0"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en-US" sz="2800" b="1" dirty="0" smtClean="0">
                <a:solidFill>
                  <a:srgbClr val="7030A0"/>
                </a:solidFill>
              </a:rPr>
              <a:t>Introduced into the extremities by trauma/wound</a:t>
            </a:r>
          </a:p>
          <a:p>
            <a:pPr algn="just" rtl="0"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en-US" sz="2800" dirty="0" smtClean="0"/>
              <a:t>Tend to be slow in onset and chronic in duration</a:t>
            </a:r>
          </a:p>
          <a:p>
            <a:pPr algn="just" rtl="0"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en-US" sz="2800" dirty="0" smtClean="0"/>
              <a:t>The main subcutaneous fungal infections include</a:t>
            </a:r>
          </a:p>
          <a:p>
            <a:pPr lvl="1" algn="just" rtl="0" fontAlgn="auto">
              <a:spcAft>
                <a:spcPts val="0"/>
              </a:spcAft>
              <a:buFont typeface="Wingdings 2"/>
              <a:buChar char=""/>
              <a:defRPr/>
            </a:pPr>
            <a:r>
              <a:rPr lang="en-US" b="1" u="sng" dirty="0" err="1" smtClean="0"/>
              <a:t>Sporotrichosis</a:t>
            </a:r>
            <a:r>
              <a:rPr lang="en-US" dirty="0" smtClean="0"/>
              <a:t>, </a:t>
            </a:r>
            <a:r>
              <a:rPr lang="en-US" dirty="0" err="1" smtClean="0"/>
              <a:t>chromoblastomycosis</a:t>
            </a:r>
            <a:r>
              <a:rPr lang="en-US" dirty="0" smtClean="0"/>
              <a:t>, </a:t>
            </a:r>
            <a:r>
              <a:rPr lang="en-US" b="1" u="sng" dirty="0" smtClean="0"/>
              <a:t>MYCETOMA</a:t>
            </a:r>
            <a:r>
              <a:rPr lang="en-US" dirty="0" smtClean="0"/>
              <a:t>, </a:t>
            </a:r>
            <a:r>
              <a:rPr lang="en-US" dirty="0" err="1" smtClean="0"/>
              <a:t>lobomycosis</a:t>
            </a:r>
            <a:r>
              <a:rPr lang="en-US" dirty="0" smtClean="0"/>
              <a:t>, </a:t>
            </a:r>
            <a:r>
              <a:rPr lang="en-US" dirty="0" err="1" smtClean="0"/>
              <a:t>rhinosporidiosis</a:t>
            </a:r>
            <a:r>
              <a:rPr lang="en-US" dirty="0" smtClean="0"/>
              <a:t>, subcutaneous </a:t>
            </a:r>
            <a:r>
              <a:rPr lang="en-US" dirty="0" err="1" smtClean="0"/>
              <a:t>zygomycosis</a:t>
            </a:r>
            <a:r>
              <a:rPr lang="en-US" dirty="0" smtClean="0"/>
              <a:t>, &amp; subcutaneous </a:t>
            </a:r>
            <a:r>
              <a:rPr lang="en-US" dirty="0" err="1" smtClean="0"/>
              <a:t>phaeohyphomycosis</a:t>
            </a:r>
            <a:endParaRPr lang="en-US" dirty="0" smtClean="0"/>
          </a:p>
          <a:p>
            <a:pPr algn="just" rtl="0" fontAlgn="auto">
              <a:spcAft>
                <a:spcPts val="0"/>
              </a:spcAft>
              <a:buFont typeface="Wingdings 2"/>
              <a:buChar char=""/>
              <a:defRPr/>
            </a:pPr>
            <a:endParaRPr lang="en-US" sz="2800" dirty="0" smtClean="0"/>
          </a:p>
          <a:p>
            <a:pPr algn="just" rtl="0" fontAlgn="auto">
              <a:spcAft>
                <a:spcPts val="0"/>
              </a:spcAft>
              <a:buFont typeface="Wingdings 2"/>
              <a:buChar char=""/>
              <a:defRPr/>
            </a:pPr>
            <a:endParaRPr lang="en-US" sz="2800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7EF3D-C1FC-4F10-AE9B-1D6812EA5E84}" type="slidenum">
              <a:rPr lang="ar-SA" altLang="en-US" smtClean="0"/>
              <a:pPr>
                <a:defRPr/>
              </a:pPr>
              <a:t>50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849556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686800" cy="838200"/>
          </a:xfrm>
        </p:spPr>
        <p:txBody>
          <a:bodyPr>
            <a:noAutofit/>
          </a:bodyPr>
          <a:lstStyle/>
          <a:p>
            <a:pPr algn="ctr" rtl="0" fontAlgn="auto">
              <a:spcAft>
                <a:spcPts val="0"/>
              </a:spcAft>
              <a:defRPr/>
            </a:pPr>
            <a:r>
              <a:rPr lang="en-US" sz="5200" b="1" dirty="0" smtClean="0">
                <a:solidFill>
                  <a:srgbClr val="FF0000"/>
                </a:solidFill>
              </a:rPr>
              <a:t>C. Subcutaneous Mycoses</a:t>
            </a:r>
            <a:endParaRPr lang="ar-SA" sz="52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686800" cy="5638800"/>
          </a:xfrm>
        </p:spPr>
        <p:txBody>
          <a:bodyPr>
            <a:noAutofit/>
          </a:bodyPr>
          <a:lstStyle/>
          <a:p>
            <a:pPr marL="514350" indent="-514350" algn="just" rtl="0" fontAlgn="auto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b="1" dirty="0" err="1">
                <a:solidFill>
                  <a:srgbClr val="7030A0"/>
                </a:solidFill>
              </a:rPr>
              <a:t>Sporotrichosis</a:t>
            </a:r>
            <a:r>
              <a:rPr lang="en-US" b="1" dirty="0">
                <a:solidFill>
                  <a:srgbClr val="7030A0"/>
                </a:solidFill>
              </a:rPr>
              <a:t> </a:t>
            </a:r>
            <a:r>
              <a:rPr lang="en-US" sz="2800" dirty="0"/>
              <a:t>caused by </a:t>
            </a:r>
            <a:r>
              <a:rPr lang="en-US" sz="2800" b="1" i="1" u="sng" dirty="0" err="1">
                <a:solidFill>
                  <a:srgbClr val="0070C0"/>
                </a:solidFill>
              </a:rPr>
              <a:t>Sporothrix</a:t>
            </a:r>
            <a:r>
              <a:rPr lang="en-US" sz="2800" b="1" i="1" u="sng" dirty="0">
                <a:solidFill>
                  <a:srgbClr val="0070C0"/>
                </a:solidFill>
              </a:rPr>
              <a:t> </a:t>
            </a:r>
            <a:r>
              <a:rPr lang="en-US" sz="2800" b="1" i="1" u="sng" dirty="0" err="1" smtClean="0">
                <a:solidFill>
                  <a:srgbClr val="0070C0"/>
                </a:solidFill>
              </a:rPr>
              <a:t>schenckii</a:t>
            </a:r>
            <a:endParaRPr lang="en-US" sz="2800" b="1" i="1" u="sng" dirty="0" smtClean="0">
              <a:solidFill>
                <a:srgbClr val="0070C0"/>
              </a:solidFill>
            </a:endParaRPr>
          </a:p>
          <a:p>
            <a:pPr algn="just" rtl="0" fontAlgn="auto">
              <a:lnSpc>
                <a:spcPct val="150000"/>
              </a:lnSpc>
              <a:spcAft>
                <a:spcPts val="0"/>
              </a:spcAft>
              <a:buFont typeface="Wingdings 2"/>
              <a:buChar char=""/>
              <a:defRPr/>
            </a:pPr>
            <a:r>
              <a:rPr lang="en-US" sz="2800" dirty="0"/>
              <a:t>The fungus </a:t>
            </a:r>
            <a:r>
              <a:rPr lang="en-US" sz="2800" dirty="0" smtClean="0"/>
              <a:t>is saprophyte </a:t>
            </a:r>
            <a:r>
              <a:rPr lang="en-US" sz="2800" dirty="0"/>
              <a:t>on </a:t>
            </a:r>
            <a:r>
              <a:rPr lang="en-US" sz="2800" dirty="0" smtClean="0"/>
              <a:t>dead plant </a:t>
            </a:r>
            <a:r>
              <a:rPr lang="en-US" sz="2800" dirty="0"/>
              <a:t>material</a:t>
            </a:r>
          </a:p>
          <a:p>
            <a:pPr algn="just" rtl="0" fontAlgn="auto">
              <a:lnSpc>
                <a:spcPct val="150000"/>
              </a:lnSpc>
              <a:spcAft>
                <a:spcPts val="0"/>
              </a:spcAft>
              <a:buFont typeface="Wingdings 2"/>
              <a:buChar char=""/>
              <a:defRPr/>
            </a:pPr>
            <a:r>
              <a:rPr lang="en-US" sz="2800" dirty="0" smtClean="0"/>
              <a:t>Dimorphic fungi</a:t>
            </a:r>
          </a:p>
          <a:p>
            <a:pPr algn="just" rtl="0" fontAlgn="auto">
              <a:lnSpc>
                <a:spcPct val="150000"/>
              </a:lnSpc>
              <a:spcAft>
                <a:spcPts val="0"/>
              </a:spcAft>
              <a:buFont typeface="Wingdings 2"/>
              <a:buChar char=""/>
              <a:defRPr/>
            </a:pPr>
            <a:r>
              <a:rPr lang="en-US" sz="2800" dirty="0" smtClean="0"/>
              <a:t>Colonies of media at 25</a:t>
            </a:r>
            <a:r>
              <a:rPr lang="en-US" sz="2800" baseline="30000" dirty="0" smtClean="0"/>
              <a:t>0</a:t>
            </a:r>
            <a:r>
              <a:rPr lang="en-US" sz="2800" dirty="0" smtClean="0"/>
              <a:t>C have delicate radiating forms that appear as white at first but turned black with prolonged incubation</a:t>
            </a:r>
          </a:p>
          <a:p>
            <a:pPr algn="just" rtl="0" fontAlgn="auto">
              <a:lnSpc>
                <a:spcPct val="150000"/>
              </a:lnSpc>
              <a:spcAft>
                <a:spcPts val="0"/>
              </a:spcAft>
              <a:buFont typeface="Wingdings 2"/>
              <a:buChar char=""/>
              <a:defRPr/>
            </a:pPr>
            <a:r>
              <a:rPr lang="en-US" sz="2800" dirty="0" smtClean="0"/>
              <a:t>Microscopic examination reveals branched hyphae with numerous conidia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7EF3D-C1FC-4F10-AE9B-1D6812EA5E84}" type="slidenum">
              <a:rPr lang="ar-SA" altLang="en-US" smtClean="0"/>
              <a:pPr>
                <a:defRPr/>
              </a:pPr>
              <a:t>51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1660456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86800" cy="838200"/>
          </a:xfrm>
        </p:spPr>
        <p:txBody>
          <a:bodyPr>
            <a:noAutofit/>
          </a:bodyPr>
          <a:lstStyle/>
          <a:p>
            <a:pPr algn="ctr" rtl="0" fontAlgn="auto">
              <a:spcAft>
                <a:spcPts val="0"/>
              </a:spcAft>
              <a:defRPr/>
            </a:pPr>
            <a:r>
              <a:rPr lang="en-US" sz="6000" b="1" dirty="0" err="1" smtClean="0">
                <a:solidFill>
                  <a:srgbClr val="FF0000"/>
                </a:solidFill>
              </a:rPr>
              <a:t>Sporotrichosis</a:t>
            </a:r>
            <a:endParaRPr lang="ar-SA" sz="6000" dirty="0">
              <a:solidFill>
                <a:srgbClr val="FF0000"/>
              </a:solidFill>
            </a:endParaRPr>
          </a:p>
        </p:txBody>
      </p:sp>
      <p:sp>
        <p:nvSpPr>
          <p:cNvPr id="63491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686800" cy="5410200"/>
          </a:xfrm>
        </p:spPr>
        <p:txBody>
          <a:bodyPr/>
          <a:lstStyle/>
          <a:p>
            <a:pPr algn="just" rtl="0"/>
            <a:r>
              <a:rPr lang="en-US" sz="2800" dirty="0" smtClean="0">
                <a:cs typeface="Tahoma" pitchFamily="34" charset="0"/>
              </a:rPr>
              <a:t>It was once common in Europe but cases are now rare </a:t>
            </a:r>
          </a:p>
          <a:p>
            <a:pPr algn="just" rtl="0"/>
            <a:r>
              <a:rPr lang="en-US" sz="2800" dirty="0" smtClean="0">
                <a:cs typeface="Tahoma" pitchFamily="34" charset="0"/>
              </a:rPr>
              <a:t>Most prevalent in Americas, South Africa &amp; Australia</a:t>
            </a:r>
          </a:p>
          <a:p>
            <a:pPr algn="just" rtl="0"/>
            <a:r>
              <a:rPr lang="en-US" sz="2800" dirty="0" smtClean="0">
                <a:cs typeface="Tahoma" pitchFamily="34" charset="0"/>
              </a:rPr>
              <a:t>Infection usually follows and insect bite, thorn pricks or scratches from a fish spine. </a:t>
            </a:r>
          </a:p>
          <a:p>
            <a:pPr algn="just" rtl="0"/>
            <a:r>
              <a:rPr lang="en-US" sz="2800" dirty="0" smtClean="0">
                <a:cs typeface="Tahoma" pitchFamily="34" charset="0"/>
              </a:rPr>
              <a:t>Certain occupation groups appear to have increased risk from infection </a:t>
            </a:r>
          </a:p>
          <a:p>
            <a:pPr algn="just" rtl="0"/>
            <a:r>
              <a:rPr lang="en-US" sz="2800" dirty="0" smtClean="0">
                <a:cs typeface="Tahoma" pitchFamily="34" charset="0"/>
              </a:rPr>
              <a:t>These include florists, farm workers and others who handle hay and moss </a:t>
            </a:r>
          </a:p>
          <a:p>
            <a:pPr algn="just" rtl="0"/>
            <a:r>
              <a:rPr lang="en-US" sz="2800" dirty="0" smtClean="0">
                <a:cs typeface="Tahoma" pitchFamily="34" charset="0"/>
              </a:rPr>
              <a:t>The most common symptom is an </a:t>
            </a:r>
            <a:r>
              <a:rPr lang="en-US" sz="2800" b="1" dirty="0" smtClean="0">
                <a:solidFill>
                  <a:srgbClr val="7030A0"/>
                </a:solidFill>
                <a:cs typeface="Tahoma" pitchFamily="34" charset="0"/>
              </a:rPr>
              <a:t>ulcerative lesion that may develop into </a:t>
            </a:r>
            <a:r>
              <a:rPr lang="en-US" sz="2800" b="1" dirty="0" err="1" smtClean="0">
                <a:solidFill>
                  <a:srgbClr val="7030A0"/>
                </a:solidFill>
                <a:cs typeface="Tahoma" pitchFamily="34" charset="0"/>
              </a:rPr>
              <a:t>lymphangitis</a:t>
            </a:r>
            <a:endParaRPr lang="en-US" sz="2800" b="1" dirty="0" smtClean="0">
              <a:solidFill>
                <a:srgbClr val="7030A0"/>
              </a:solidFill>
              <a:cs typeface="Tahoma" pitchFamily="34" charset="0"/>
            </a:endParaRPr>
          </a:p>
          <a:p>
            <a:pPr algn="just" rtl="0"/>
            <a:r>
              <a:rPr lang="en-US" sz="2800" dirty="0" smtClean="0">
                <a:cs typeface="Tahoma" pitchFamily="34" charset="0"/>
              </a:rPr>
              <a:t>Treated by saturated solution of KI and </a:t>
            </a:r>
            <a:r>
              <a:rPr lang="en-US" sz="2800" dirty="0" err="1" smtClean="0">
                <a:cs typeface="Tahoma" pitchFamily="34" charset="0"/>
              </a:rPr>
              <a:t>Amphotericin</a:t>
            </a:r>
            <a:r>
              <a:rPr lang="en-US" sz="2800" dirty="0" smtClean="0">
                <a:cs typeface="Tahoma" pitchFamily="34" charset="0"/>
              </a:rPr>
              <a:t> B</a:t>
            </a:r>
          </a:p>
          <a:p>
            <a:pPr algn="just"/>
            <a:endParaRPr lang="ar-SA" sz="28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7EF3D-C1FC-4F10-AE9B-1D6812EA5E84}" type="slidenum">
              <a:rPr lang="ar-SA" altLang="en-US" smtClean="0"/>
              <a:pPr>
                <a:defRPr/>
              </a:pPr>
              <a:t>52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3387107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991600" cy="838200"/>
          </a:xfrm>
        </p:spPr>
        <p:txBody>
          <a:bodyPr>
            <a:noAutofit/>
          </a:bodyPr>
          <a:lstStyle/>
          <a:p>
            <a:pPr algn="ctr" rtl="0" fontAlgn="auto">
              <a:spcAft>
                <a:spcPts val="0"/>
              </a:spcAft>
              <a:defRPr/>
            </a:pPr>
            <a:r>
              <a:rPr lang="en-US" sz="5200" b="1" dirty="0" smtClean="0">
                <a:solidFill>
                  <a:srgbClr val="FF0000"/>
                </a:solidFill>
              </a:rPr>
              <a:t>2. </a:t>
            </a:r>
            <a:r>
              <a:rPr lang="en-US" sz="5400" b="1" dirty="0" err="1" smtClean="0">
                <a:solidFill>
                  <a:srgbClr val="FF0000"/>
                </a:solidFill>
              </a:rPr>
              <a:t>Chromoblastomycosis</a:t>
            </a:r>
            <a:r>
              <a:rPr lang="en-US" sz="4800" dirty="0" smtClean="0">
                <a:solidFill>
                  <a:srgbClr val="FF0000"/>
                </a:solidFill>
              </a:rPr>
              <a:t> </a:t>
            </a:r>
            <a:endParaRPr lang="ar-SA" sz="52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686800" cy="5638800"/>
          </a:xfrm>
        </p:spPr>
        <p:txBody>
          <a:bodyPr>
            <a:noAutofit/>
          </a:bodyPr>
          <a:lstStyle/>
          <a:p>
            <a:pPr marL="514350" indent="-514350" algn="just" rtl="0"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en-US" dirty="0" smtClean="0"/>
              <a:t>Chronic, localized, </a:t>
            </a:r>
            <a:r>
              <a:rPr lang="en-AU" dirty="0" smtClean="0"/>
              <a:t>slowly progressive</a:t>
            </a:r>
            <a:r>
              <a:rPr lang="en-US" dirty="0" smtClean="0"/>
              <a:t> infection of the subcutaneous tissue caused by several species of </a:t>
            </a:r>
            <a:r>
              <a:rPr lang="en-US" dirty="0" err="1" smtClean="0"/>
              <a:t>dematiaceous</a:t>
            </a:r>
            <a:r>
              <a:rPr lang="en-US" dirty="0" smtClean="0"/>
              <a:t> fungi</a:t>
            </a:r>
            <a:endParaRPr lang="en-AU" dirty="0" smtClean="0"/>
          </a:p>
          <a:p>
            <a:pPr marL="514350" indent="-514350" algn="just" rtl="0"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en-AU" dirty="0" smtClean="0"/>
              <a:t>Tissue proliferation occurs around the area of inoculation producing crusted, </a:t>
            </a:r>
            <a:r>
              <a:rPr lang="en-AU" dirty="0" err="1" smtClean="0"/>
              <a:t>verrucose</a:t>
            </a:r>
            <a:r>
              <a:rPr lang="en-AU" dirty="0" smtClean="0"/>
              <a:t>, wart-like lesions</a:t>
            </a:r>
            <a:endParaRPr lang="en-US" b="1" dirty="0" smtClean="0"/>
          </a:p>
          <a:p>
            <a:pPr marL="514350" indent="-514350" algn="just" rtl="0"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en-US" b="1" dirty="0" smtClean="0">
                <a:solidFill>
                  <a:srgbClr val="7030A0"/>
                </a:solidFill>
              </a:rPr>
              <a:t>Causative agent</a:t>
            </a:r>
          </a:p>
          <a:p>
            <a:pPr lvl="1" algn="just" rtl="0" fontAlgn="auto">
              <a:spcAft>
                <a:spcPts val="0"/>
              </a:spcAft>
              <a:buFont typeface="Wingdings 2"/>
              <a:buChar char=""/>
              <a:defRPr/>
            </a:pPr>
            <a:r>
              <a:rPr lang="en-US" dirty="0" smtClean="0"/>
              <a:t>Most common: </a:t>
            </a:r>
            <a:r>
              <a:rPr lang="en-US" i="1" dirty="0" err="1" smtClean="0"/>
              <a:t>Cladophialophora</a:t>
            </a:r>
            <a:r>
              <a:rPr lang="en-US" i="1" dirty="0" smtClean="0"/>
              <a:t> </a:t>
            </a:r>
            <a:r>
              <a:rPr lang="en-US" i="1" dirty="0" err="1" smtClean="0"/>
              <a:t>carrionii</a:t>
            </a:r>
            <a:r>
              <a:rPr lang="en-US" i="1" dirty="0" smtClean="0"/>
              <a:t> </a:t>
            </a:r>
            <a:r>
              <a:rPr lang="en-US" dirty="0" smtClean="0"/>
              <a:t>&amp; </a:t>
            </a:r>
            <a:r>
              <a:rPr lang="en-US" i="1" dirty="0" err="1" smtClean="0"/>
              <a:t>Fonsecaea</a:t>
            </a:r>
            <a:r>
              <a:rPr lang="en-US" i="1" dirty="0" smtClean="0"/>
              <a:t> </a:t>
            </a:r>
            <a:r>
              <a:rPr lang="en-US" i="1" dirty="0" err="1" smtClean="0"/>
              <a:t>pedrosoi</a:t>
            </a:r>
            <a:endParaRPr lang="en-US" dirty="0" smtClean="0"/>
          </a:p>
          <a:p>
            <a:pPr lvl="1" algn="just" rtl="0" fontAlgn="auto">
              <a:spcAft>
                <a:spcPts val="0"/>
              </a:spcAft>
              <a:buFont typeface="Wingdings 2"/>
              <a:buChar char=""/>
              <a:defRPr/>
            </a:pPr>
            <a:r>
              <a:rPr lang="en-US" dirty="0" smtClean="0"/>
              <a:t>Less common: </a:t>
            </a:r>
            <a:r>
              <a:rPr lang="en-US" i="1" dirty="0" err="1" smtClean="0"/>
              <a:t>Fonsecaea</a:t>
            </a:r>
            <a:r>
              <a:rPr lang="en-US" i="1" dirty="0" smtClean="0"/>
              <a:t> </a:t>
            </a:r>
            <a:r>
              <a:rPr lang="en-US" i="1" dirty="0" err="1" smtClean="0"/>
              <a:t>compactum</a:t>
            </a:r>
            <a:r>
              <a:rPr lang="en-US" i="1" dirty="0" smtClean="0"/>
              <a:t>, </a:t>
            </a:r>
            <a:r>
              <a:rPr lang="en-US" i="1" dirty="0" err="1" smtClean="0"/>
              <a:t>Phialophora</a:t>
            </a:r>
            <a:r>
              <a:rPr lang="en-US" i="1" dirty="0" smtClean="0"/>
              <a:t> </a:t>
            </a:r>
            <a:r>
              <a:rPr lang="en-US" i="1" dirty="0" err="1" smtClean="0"/>
              <a:t>verrucosa</a:t>
            </a:r>
            <a:endParaRPr lang="en-US" dirty="0" smtClean="0"/>
          </a:p>
          <a:p>
            <a:pPr algn="just" rtl="0" fontAlgn="auto">
              <a:spcAft>
                <a:spcPts val="0"/>
              </a:spcAft>
              <a:buFont typeface="Wingdings 2"/>
              <a:buChar char=""/>
              <a:defRPr/>
            </a:pPr>
            <a:endParaRPr lang="ar-SA" sz="2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7EF3D-C1FC-4F10-AE9B-1D6812EA5E84}" type="slidenum">
              <a:rPr lang="ar-SA" altLang="en-US" smtClean="0"/>
              <a:pPr>
                <a:defRPr/>
              </a:pPr>
              <a:t>53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3714089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763000" cy="838200"/>
          </a:xfrm>
        </p:spPr>
        <p:txBody>
          <a:bodyPr>
            <a:noAutofit/>
          </a:bodyPr>
          <a:lstStyle/>
          <a:p>
            <a:pPr algn="ctr" rtl="0" fontAlgn="auto">
              <a:spcAft>
                <a:spcPts val="0"/>
              </a:spcAft>
              <a:defRPr/>
            </a:pPr>
            <a:r>
              <a:rPr lang="en-US" sz="5800" b="1" dirty="0" err="1" smtClean="0">
                <a:solidFill>
                  <a:srgbClr val="FF0000"/>
                </a:solidFill>
              </a:rPr>
              <a:t>Chromoblastomycosis</a:t>
            </a:r>
            <a:endParaRPr lang="ar-SA" sz="5800" dirty="0">
              <a:solidFill>
                <a:srgbClr val="FF0000"/>
              </a:solidFill>
            </a:endParaRPr>
          </a:p>
        </p:txBody>
      </p:sp>
      <p:sp>
        <p:nvSpPr>
          <p:cNvPr id="65539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686800" cy="5410200"/>
          </a:xfrm>
        </p:spPr>
        <p:txBody>
          <a:bodyPr>
            <a:normAutofit lnSpcReduction="10000"/>
          </a:bodyPr>
          <a:lstStyle/>
          <a:p>
            <a:pPr algn="just" rtl="0">
              <a:lnSpc>
                <a:spcPct val="150000"/>
              </a:lnSpc>
            </a:pPr>
            <a:r>
              <a:rPr lang="en-US" b="1" smtClean="0">
                <a:solidFill>
                  <a:srgbClr val="7030A0"/>
                </a:solidFill>
                <a:cs typeface="Tahoma" pitchFamily="34" charset="0"/>
              </a:rPr>
              <a:t>Mode of Transmission</a:t>
            </a:r>
          </a:p>
          <a:p>
            <a:pPr algn="just" rtl="0">
              <a:lnSpc>
                <a:spcPct val="150000"/>
              </a:lnSpc>
            </a:pPr>
            <a:r>
              <a:rPr lang="en-AU" sz="2900" smtClean="0">
                <a:cs typeface="Tahoma" pitchFamily="34" charset="0"/>
              </a:rPr>
              <a:t>Traumatic implantation of fungal elements into skin</a:t>
            </a:r>
            <a:endParaRPr lang="en-US" sz="2900" smtClean="0">
              <a:cs typeface="Tahoma" pitchFamily="34" charset="0"/>
            </a:endParaRPr>
          </a:p>
          <a:p>
            <a:pPr algn="just" rtl="0">
              <a:lnSpc>
                <a:spcPct val="150000"/>
              </a:lnSpc>
            </a:pPr>
            <a:r>
              <a:rPr lang="en-US" smtClean="0">
                <a:cs typeface="Tahoma" pitchFamily="34" charset="0"/>
              </a:rPr>
              <a:t>The infection occurs in tropical or subtropical climates, often in rural areas.</a:t>
            </a:r>
          </a:p>
          <a:p>
            <a:pPr algn="just" rtl="0">
              <a:lnSpc>
                <a:spcPct val="150000"/>
              </a:lnSpc>
            </a:pPr>
            <a:r>
              <a:rPr lang="en-US" b="1" smtClean="0">
                <a:solidFill>
                  <a:srgbClr val="7030A0"/>
                </a:solidFill>
                <a:cs typeface="Tahoma" pitchFamily="34" charset="0"/>
              </a:rPr>
              <a:t>Traetment</a:t>
            </a:r>
          </a:p>
          <a:p>
            <a:pPr algn="just" rtl="0">
              <a:lnSpc>
                <a:spcPct val="150000"/>
              </a:lnSpc>
            </a:pPr>
            <a:r>
              <a:rPr lang="en-US" smtClean="0">
                <a:cs typeface="Tahoma" pitchFamily="34" charset="0"/>
              </a:rPr>
              <a:t>Chromoblastomycosis treated by surgical removal and 5-flurocytosine </a:t>
            </a:r>
          </a:p>
          <a:p>
            <a:pPr algn="just" rtl="0">
              <a:lnSpc>
                <a:spcPct val="150000"/>
              </a:lnSpc>
            </a:pPr>
            <a:endParaRPr lang="en-US" smtClean="0">
              <a:cs typeface="Tahoma" pitchFamily="34" charset="0"/>
            </a:endParaRPr>
          </a:p>
          <a:p>
            <a:pPr algn="just">
              <a:lnSpc>
                <a:spcPct val="150000"/>
              </a:lnSpc>
            </a:pPr>
            <a:endParaRPr lang="ar-SA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7EF3D-C1FC-4F10-AE9B-1D6812EA5E84}" type="slidenum">
              <a:rPr lang="ar-SA" altLang="en-US" smtClean="0"/>
              <a:pPr>
                <a:defRPr/>
              </a:pPr>
              <a:t>54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1624360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76200"/>
            <a:ext cx="8686800" cy="838200"/>
          </a:xfrm>
        </p:spPr>
        <p:txBody>
          <a:bodyPr>
            <a:noAutofit/>
          </a:bodyPr>
          <a:lstStyle/>
          <a:p>
            <a:pPr marL="514350" indent="-514350" algn="ctr" rtl="0" fontAlgn="auto">
              <a:spcAft>
                <a:spcPts val="0"/>
              </a:spcAft>
              <a:defRPr/>
            </a:pPr>
            <a:r>
              <a:rPr lang="en-US" sz="6000" b="1" dirty="0" err="1" smtClean="0">
                <a:solidFill>
                  <a:srgbClr val="FF0000"/>
                </a:solidFill>
              </a:rPr>
              <a:t>Mycetoma</a:t>
            </a:r>
            <a:r>
              <a:rPr lang="en-US" sz="6000" b="1" dirty="0" smtClean="0">
                <a:solidFill>
                  <a:srgbClr val="FF0000"/>
                </a:solidFill>
              </a:rPr>
              <a:t> </a:t>
            </a:r>
            <a:endParaRPr lang="en-US" sz="6000" dirty="0" smtClean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763000" cy="5334000"/>
          </a:xfrm>
        </p:spPr>
        <p:txBody>
          <a:bodyPr>
            <a:noAutofit/>
          </a:bodyPr>
          <a:lstStyle/>
          <a:p>
            <a:pPr algn="just" rtl="0" fontAlgn="auto">
              <a:lnSpc>
                <a:spcPts val="3900"/>
              </a:lnSpc>
              <a:spcAft>
                <a:spcPts val="0"/>
              </a:spcAft>
              <a:buFont typeface="Wingdings 2"/>
              <a:buChar char=""/>
              <a:defRPr/>
            </a:pPr>
            <a:r>
              <a:rPr lang="en-US" sz="3000" b="1" dirty="0" smtClean="0">
                <a:solidFill>
                  <a:srgbClr val="7030A0"/>
                </a:solidFill>
              </a:rPr>
              <a:t>Also called </a:t>
            </a:r>
            <a:r>
              <a:rPr lang="en-US" sz="3000" b="1" dirty="0" err="1" smtClean="0">
                <a:solidFill>
                  <a:srgbClr val="7030A0"/>
                </a:solidFill>
              </a:rPr>
              <a:t>Maduromycosis</a:t>
            </a:r>
            <a:r>
              <a:rPr lang="en-US" sz="3000" b="1" dirty="0" smtClean="0">
                <a:solidFill>
                  <a:srgbClr val="7030A0"/>
                </a:solidFill>
              </a:rPr>
              <a:t> or Madura foot</a:t>
            </a:r>
            <a:endParaRPr lang="en-US" sz="3000" dirty="0" smtClean="0">
              <a:solidFill>
                <a:srgbClr val="7030A0"/>
              </a:solidFill>
            </a:endParaRPr>
          </a:p>
          <a:p>
            <a:pPr algn="just" rtl="0" fontAlgn="auto">
              <a:lnSpc>
                <a:spcPts val="3900"/>
              </a:lnSpc>
              <a:spcAft>
                <a:spcPts val="0"/>
              </a:spcAft>
              <a:buFont typeface="Wingdings 2"/>
              <a:buChar char=""/>
              <a:defRPr/>
            </a:pPr>
            <a:r>
              <a:rPr lang="en-US" sz="3000" dirty="0" smtClean="0"/>
              <a:t>Madura foot referring to first case seen in Madura region of India which was in the foot of patient </a:t>
            </a:r>
          </a:p>
          <a:p>
            <a:pPr algn="just" rtl="0" fontAlgn="auto">
              <a:lnSpc>
                <a:spcPts val="3900"/>
              </a:lnSpc>
              <a:spcAft>
                <a:spcPts val="0"/>
              </a:spcAft>
              <a:buFont typeface="Wingdings 2"/>
              <a:buChar char=""/>
              <a:defRPr/>
            </a:pPr>
            <a:r>
              <a:rPr lang="en-US" sz="3000" dirty="0" smtClean="0"/>
              <a:t>Syndrome </a:t>
            </a:r>
            <a:r>
              <a:rPr lang="en-US" sz="3000" dirty="0"/>
              <a:t>involving cutaneous </a:t>
            </a:r>
            <a:r>
              <a:rPr lang="en-US" sz="3000" dirty="0" smtClean="0"/>
              <a:t>&amp; </a:t>
            </a:r>
            <a:r>
              <a:rPr lang="en-US" sz="3000" dirty="0"/>
              <a:t>subcutaneous tissues, fascia, and </a:t>
            </a:r>
            <a:r>
              <a:rPr lang="en-US" sz="3000" dirty="0" smtClean="0"/>
              <a:t>bone</a:t>
            </a:r>
          </a:p>
          <a:p>
            <a:pPr algn="just" rtl="0" fontAlgn="auto">
              <a:lnSpc>
                <a:spcPts val="3900"/>
              </a:lnSpc>
              <a:spcAft>
                <a:spcPts val="0"/>
              </a:spcAft>
              <a:buFont typeface="Wingdings 2"/>
              <a:buChar char=""/>
              <a:defRPr/>
            </a:pPr>
            <a:r>
              <a:rPr lang="en-US" sz="3000" dirty="0" smtClean="0"/>
              <a:t>Infection focused </a:t>
            </a:r>
            <a:r>
              <a:rPr lang="en-US" sz="3000" dirty="0"/>
              <a:t>in one area of the </a:t>
            </a:r>
            <a:r>
              <a:rPr lang="en-US" sz="3000" dirty="0" smtClean="0"/>
              <a:t>body (Foot)</a:t>
            </a:r>
          </a:p>
          <a:p>
            <a:pPr algn="just" rtl="0" fontAlgn="auto">
              <a:lnSpc>
                <a:spcPts val="3900"/>
              </a:lnSpc>
              <a:spcAft>
                <a:spcPts val="0"/>
              </a:spcAft>
              <a:buFont typeface="Wingdings 2"/>
              <a:buChar char=""/>
              <a:defRPr/>
            </a:pPr>
            <a:r>
              <a:rPr lang="en-AU" altLang="en-US" sz="3000" b="1" u="sng" dirty="0" smtClean="0">
                <a:solidFill>
                  <a:srgbClr val="7030A0"/>
                </a:solidFill>
              </a:rPr>
              <a:t>Distribution:</a:t>
            </a:r>
            <a:r>
              <a:rPr lang="en-AU" altLang="en-US" sz="3000" b="1" dirty="0" smtClean="0">
                <a:solidFill>
                  <a:srgbClr val="7030A0"/>
                </a:solidFill>
              </a:rPr>
              <a:t> </a:t>
            </a:r>
            <a:r>
              <a:rPr lang="en-AU" altLang="en-US" sz="3000" dirty="0" smtClean="0"/>
              <a:t>World-wide but most common in bare-footed populations in tropical sub- or regions</a:t>
            </a:r>
            <a:endParaRPr lang="en-US" sz="3000" dirty="0" smtClean="0"/>
          </a:p>
          <a:p>
            <a:pPr algn="just" rtl="0" fontAlgn="auto">
              <a:lnSpc>
                <a:spcPts val="3900"/>
              </a:lnSpc>
              <a:spcAft>
                <a:spcPts val="0"/>
              </a:spcAft>
              <a:buFont typeface="Wingdings 2"/>
              <a:buChar char=""/>
              <a:defRPr/>
            </a:pPr>
            <a:r>
              <a:rPr lang="en-AU" altLang="en-US" sz="3000" dirty="0" smtClean="0"/>
              <a:t>Characterized </a:t>
            </a:r>
            <a:r>
              <a:rPr lang="en-AU" altLang="en-US" sz="3000" dirty="0"/>
              <a:t>by draining sinuses, </a:t>
            </a:r>
            <a:r>
              <a:rPr lang="en-AU" altLang="en-US" sz="3000" dirty="0" smtClean="0"/>
              <a:t>granules (vary in size, colour &amp; degree of hardness) </a:t>
            </a:r>
            <a:r>
              <a:rPr lang="en-AU" altLang="en-US" sz="3000" dirty="0"/>
              <a:t>&amp; </a:t>
            </a:r>
            <a:r>
              <a:rPr lang="en-AU" altLang="en-US" sz="3000" dirty="0" smtClean="0"/>
              <a:t>tumefaction</a:t>
            </a:r>
            <a:endParaRPr lang="en-US" sz="3000" dirty="0" smtClean="0"/>
          </a:p>
          <a:p>
            <a:pPr marL="0" indent="0" algn="just" rtl="0" fontAlgn="auto">
              <a:lnSpc>
                <a:spcPts val="3900"/>
              </a:lnSpc>
              <a:spcAft>
                <a:spcPts val="0"/>
              </a:spcAft>
              <a:buFont typeface="Wingdings 2"/>
              <a:buNone/>
              <a:defRPr/>
            </a:pPr>
            <a:endParaRPr lang="en-US" sz="30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7EF3D-C1FC-4F10-AE9B-1D6812EA5E84}" type="slidenum">
              <a:rPr lang="ar-SA" altLang="en-US" smtClean="0"/>
              <a:pPr>
                <a:defRPr/>
              </a:pPr>
              <a:t>55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582662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763000" cy="838200"/>
          </a:xfrm>
        </p:spPr>
        <p:txBody>
          <a:bodyPr>
            <a:noAutofit/>
          </a:bodyPr>
          <a:lstStyle/>
          <a:p>
            <a:pPr algn="ctr" rtl="0" fontAlgn="auto">
              <a:spcAft>
                <a:spcPts val="0"/>
              </a:spcAft>
              <a:defRPr/>
            </a:pPr>
            <a:r>
              <a:rPr lang="en-US" sz="6000" b="1" dirty="0" err="1" smtClean="0">
                <a:solidFill>
                  <a:srgbClr val="FF0000"/>
                </a:solidFill>
              </a:rPr>
              <a:t>Mycetoma</a:t>
            </a:r>
            <a:endParaRPr lang="ar-SA" sz="6000" b="1" dirty="0">
              <a:solidFill>
                <a:srgbClr val="FF0000"/>
              </a:solidFill>
            </a:endParaRPr>
          </a:p>
        </p:txBody>
      </p:sp>
      <p:sp>
        <p:nvSpPr>
          <p:cNvPr id="67587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686800" cy="5410200"/>
          </a:xfrm>
        </p:spPr>
        <p:txBody>
          <a:bodyPr/>
          <a:lstStyle/>
          <a:p>
            <a:pPr algn="just" rtl="0"/>
            <a:r>
              <a:rPr lang="en-AU" altLang="en-US" b="1" smtClean="0">
                <a:solidFill>
                  <a:srgbClr val="7030A0"/>
                </a:solidFill>
                <a:cs typeface="Tahoma" pitchFamily="34" charset="0"/>
              </a:rPr>
              <a:t>Mode of transmission</a:t>
            </a:r>
          </a:p>
          <a:p>
            <a:pPr lvl="1" algn="just" rtl="0"/>
            <a:r>
              <a:rPr lang="en-AU" altLang="en-US" sz="3200" smtClean="0">
                <a:cs typeface="Tahoma" pitchFamily="34" charset="0"/>
              </a:rPr>
              <a:t>Traumatic implantation of causative agent </a:t>
            </a:r>
          </a:p>
          <a:p>
            <a:pPr algn="just" rtl="0"/>
            <a:r>
              <a:rPr lang="en-US" b="1" smtClean="0">
                <a:solidFill>
                  <a:srgbClr val="7030A0"/>
                </a:solidFill>
                <a:cs typeface="Tahoma" pitchFamily="34" charset="0"/>
              </a:rPr>
              <a:t>Causative agent </a:t>
            </a:r>
            <a:r>
              <a:rPr lang="en-US" smtClean="0">
                <a:solidFill>
                  <a:schemeClr val="tx1"/>
                </a:solidFill>
                <a:cs typeface="Tahoma" pitchFamily="34" charset="0"/>
              </a:rPr>
              <a:t>(</a:t>
            </a:r>
            <a:r>
              <a:rPr lang="en-US" smtClean="0">
                <a:cs typeface="Tahoma" pitchFamily="34" charset="0"/>
              </a:rPr>
              <a:t>50% bacteria &amp; 50% fungi)</a:t>
            </a:r>
          </a:p>
          <a:p>
            <a:pPr algn="just" rtl="0"/>
            <a:r>
              <a:rPr lang="en-US" smtClean="0">
                <a:cs typeface="Tahoma" pitchFamily="34" charset="0"/>
              </a:rPr>
              <a:t>Soil-inhabiting bacteria (actinomycotic mycetoma or actinomycosis)</a:t>
            </a:r>
          </a:p>
          <a:p>
            <a:pPr lvl="1" algn="just" rtl="0"/>
            <a:r>
              <a:rPr lang="en-US" sz="3200" i="1" smtClean="0">
                <a:solidFill>
                  <a:srgbClr val="7030A0"/>
                </a:solidFill>
                <a:cs typeface="Tahoma" pitchFamily="34" charset="0"/>
              </a:rPr>
              <a:t>Actinomadura madurae, </a:t>
            </a:r>
            <a:r>
              <a:rPr lang="en-US" altLang="en-US" sz="3200" i="1" smtClean="0">
                <a:cs typeface="Tahoma" pitchFamily="34" charset="0"/>
              </a:rPr>
              <a:t>Actinomyces israelii</a:t>
            </a:r>
            <a:r>
              <a:rPr lang="en-US" sz="3200" smtClean="0">
                <a:cs typeface="Tahoma" pitchFamily="34" charset="0"/>
              </a:rPr>
              <a:t> and </a:t>
            </a:r>
            <a:r>
              <a:rPr lang="en-US" sz="3200" i="1" smtClean="0">
                <a:cs typeface="Tahoma" pitchFamily="34" charset="0"/>
              </a:rPr>
              <a:t>Nocardia brasiliensis</a:t>
            </a:r>
            <a:endParaRPr lang="en-US" sz="3200" smtClean="0">
              <a:cs typeface="Tahoma" pitchFamily="34" charset="0"/>
            </a:endParaRPr>
          </a:p>
          <a:p>
            <a:pPr algn="just" rtl="0"/>
            <a:r>
              <a:rPr lang="en-US" smtClean="0">
                <a:cs typeface="Tahoma" pitchFamily="34" charset="0"/>
              </a:rPr>
              <a:t>Soil-inhabiting fungi (eumycetoma)</a:t>
            </a:r>
          </a:p>
          <a:p>
            <a:pPr marL="800100" lvl="3" indent="-342900" algn="just" rtl="0">
              <a:buFont typeface="Wingdings 2" pitchFamily="18" charset="2"/>
              <a:buChar char=""/>
            </a:pPr>
            <a:r>
              <a:rPr lang="fr-FR" sz="3200" i="1" smtClean="0">
                <a:solidFill>
                  <a:srgbClr val="7030A0"/>
                </a:solidFill>
                <a:cs typeface="Tahoma" pitchFamily="34" charset="0"/>
              </a:rPr>
              <a:t>Madurella mycetomatis</a:t>
            </a:r>
            <a:r>
              <a:rPr lang="fr-FR" sz="3200" smtClean="0">
                <a:solidFill>
                  <a:srgbClr val="7030A0"/>
                </a:solidFill>
                <a:cs typeface="Tahoma" pitchFamily="34" charset="0"/>
              </a:rPr>
              <a:t> &amp; </a:t>
            </a:r>
            <a:r>
              <a:rPr lang="fr-FR" sz="3200" i="1" smtClean="0">
                <a:solidFill>
                  <a:srgbClr val="7030A0"/>
                </a:solidFill>
                <a:cs typeface="Tahoma" pitchFamily="34" charset="0"/>
              </a:rPr>
              <a:t>Madurella grisea</a:t>
            </a:r>
            <a:endParaRPr lang="en-US" sz="3200" smtClean="0">
              <a:cs typeface="Tahoma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7EF3D-C1FC-4F10-AE9B-1D6812EA5E84}" type="slidenum">
              <a:rPr lang="ar-SA" altLang="en-US" smtClean="0"/>
              <a:pPr>
                <a:defRPr/>
              </a:pPr>
              <a:t>56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122735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8686800" cy="838200"/>
          </a:xfrm>
        </p:spPr>
        <p:txBody>
          <a:bodyPr>
            <a:noAutofit/>
          </a:bodyPr>
          <a:lstStyle/>
          <a:p>
            <a:pPr algn="ctr" rtl="0" fontAlgn="auto">
              <a:spcAft>
                <a:spcPts val="0"/>
              </a:spcAft>
              <a:defRPr/>
            </a:pPr>
            <a:r>
              <a:rPr lang="en-AU" sz="6000" b="1" dirty="0" smtClean="0">
                <a:solidFill>
                  <a:srgbClr val="FF0000"/>
                </a:solidFill>
                <a:latin typeface="Franklin Gothic Book" panose="020B0503020102020204" pitchFamily="34" charset="0"/>
              </a:rPr>
              <a:t>Treatment</a:t>
            </a:r>
            <a:endParaRPr lang="en-AU" sz="6000" b="1" dirty="0">
              <a:solidFill>
                <a:srgbClr val="FF0000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64515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143000"/>
            <a:ext cx="8686800" cy="5486400"/>
          </a:xfrm>
        </p:spPr>
        <p:txBody>
          <a:bodyPr>
            <a:noAutofit/>
          </a:bodyPr>
          <a:lstStyle/>
          <a:p>
            <a:pPr marL="342900" lvl="1" indent="-342900" algn="just" rtl="0" fontAlgn="auto">
              <a:lnSpc>
                <a:spcPts val="3100"/>
              </a:lnSpc>
              <a:spcAft>
                <a:spcPts val="0"/>
              </a:spcAft>
              <a:buFont typeface="Wingdings 2"/>
              <a:buChar char=""/>
              <a:defRPr/>
            </a:pPr>
            <a:r>
              <a:rPr lang="en-US" sz="3000" dirty="0" smtClean="0"/>
              <a:t>Treatment for </a:t>
            </a:r>
            <a:r>
              <a:rPr lang="en-US" sz="3000" dirty="0" err="1" smtClean="0"/>
              <a:t>eumycetoma</a:t>
            </a:r>
            <a:r>
              <a:rPr lang="en-US" sz="3000" dirty="0" smtClean="0"/>
              <a:t> is less successful than for </a:t>
            </a:r>
            <a:r>
              <a:rPr lang="en-US" sz="3000" dirty="0" err="1" smtClean="0"/>
              <a:t>actinomycetoma</a:t>
            </a:r>
            <a:endParaRPr lang="en-AU" sz="3000" b="1" dirty="0" smtClean="0">
              <a:solidFill>
                <a:srgbClr val="7030A0"/>
              </a:solidFill>
            </a:endParaRPr>
          </a:p>
          <a:p>
            <a:pPr algn="just" rtl="0" fontAlgn="auto">
              <a:lnSpc>
                <a:spcPts val="3100"/>
              </a:lnSpc>
              <a:spcAft>
                <a:spcPts val="0"/>
              </a:spcAft>
              <a:buFont typeface="Wingdings 2"/>
              <a:buChar char=""/>
              <a:defRPr/>
            </a:pPr>
            <a:r>
              <a:rPr lang="en-AU" b="1" dirty="0" smtClean="0">
                <a:solidFill>
                  <a:srgbClr val="7030A0"/>
                </a:solidFill>
              </a:rPr>
              <a:t>EUMYCETOMA</a:t>
            </a:r>
          </a:p>
          <a:p>
            <a:pPr lvl="1" algn="just" rtl="0" fontAlgn="auto">
              <a:lnSpc>
                <a:spcPts val="3100"/>
              </a:lnSpc>
              <a:spcAft>
                <a:spcPts val="0"/>
              </a:spcAft>
              <a:buFont typeface="Wingdings 2"/>
              <a:buChar char=""/>
              <a:defRPr/>
            </a:pPr>
            <a:r>
              <a:rPr lang="en-US" sz="3000" dirty="0" smtClean="0"/>
              <a:t>surgical treatment is still usually required</a:t>
            </a:r>
          </a:p>
          <a:p>
            <a:pPr lvl="1" algn="just" rtl="0" fontAlgn="auto">
              <a:lnSpc>
                <a:spcPts val="3100"/>
              </a:lnSpc>
              <a:spcAft>
                <a:spcPts val="0"/>
              </a:spcAft>
              <a:buFont typeface="Wingdings 2"/>
              <a:buChar char=""/>
              <a:defRPr/>
            </a:pPr>
            <a:r>
              <a:rPr lang="en-US" sz="3000" dirty="0" err="1" smtClean="0"/>
              <a:t>Ketoconazole</a:t>
            </a:r>
            <a:r>
              <a:rPr lang="en-US" sz="3000" dirty="0" smtClean="0"/>
              <a:t> 400mg daily, </a:t>
            </a:r>
            <a:r>
              <a:rPr lang="en-US" sz="3000" dirty="0" err="1" smtClean="0"/>
              <a:t>itraconazole</a:t>
            </a:r>
            <a:r>
              <a:rPr lang="en-US" sz="3000" dirty="0" smtClean="0"/>
              <a:t> 300 mg daily &amp; IV </a:t>
            </a:r>
            <a:r>
              <a:rPr lang="en-US" sz="3000" dirty="0" err="1" smtClean="0"/>
              <a:t>amphotericin</a:t>
            </a:r>
            <a:r>
              <a:rPr lang="en-US" sz="3000" dirty="0" smtClean="0"/>
              <a:t> B 50 mg daily</a:t>
            </a:r>
          </a:p>
          <a:p>
            <a:pPr lvl="1" algn="just" rtl="0" fontAlgn="auto">
              <a:lnSpc>
                <a:spcPts val="3100"/>
              </a:lnSpc>
              <a:spcAft>
                <a:spcPts val="0"/>
              </a:spcAft>
              <a:buFont typeface="Wingdings 2"/>
              <a:buChar char=""/>
              <a:defRPr/>
            </a:pPr>
            <a:r>
              <a:rPr lang="en-US" sz="3000" dirty="0" smtClean="0"/>
              <a:t>Therapy is suggested for 1-2 years</a:t>
            </a:r>
            <a:endParaRPr lang="en-AU" sz="3000" dirty="0" smtClean="0"/>
          </a:p>
          <a:p>
            <a:pPr lvl="1" algn="just" rtl="0" fontAlgn="auto">
              <a:lnSpc>
                <a:spcPts val="3100"/>
              </a:lnSpc>
              <a:spcAft>
                <a:spcPts val="0"/>
              </a:spcAft>
              <a:buFont typeface="Wingdings 2"/>
              <a:buChar char=""/>
              <a:defRPr/>
            </a:pPr>
            <a:r>
              <a:rPr lang="en-AU" sz="3000" dirty="0" err="1" smtClean="0"/>
              <a:t>Flucytosine</a:t>
            </a:r>
            <a:r>
              <a:rPr lang="en-AU" sz="3000" dirty="0" smtClean="0"/>
              <a:t>, Topical </a:t>
            </a:r>
            <a:r>
              <a:rPr lang="en-AU" sz="3000" dirty="0" err="1"/>
              <a:t>nystatin</a:t>
            </a:r>
            <a:r>
              <a:rPr lang="en-AU" sz="3000" dirty="0"/>
              <a:t> </a:t>
            </a:r>
            <a:r>
              <a:rPr lang="en-AU" sz="3000" dirty="0" smtClean="0"/>
              <a:t>&amp; potassium iodide</a:t>
            </a:r>
            <a:endParaRPr lang="en-AU" sz="3000" dirty="0"/>
          </a:p>
          <a:p>
            <a:pPr marL="0" indent="0" algn="just" rtl="0" fontAlgn="auto">
              <a:lnSpc>
                <a:spcPts val="3100"/>
              </a:lnSpc>
              <a:spcAft>
                <a:spcPts val="0"/>
              </a:spcAft>
              <a:buFont typeface="Wingdings 2"/>
              <a:buChar char=""/>
              <a:defRPr/>
            </a:pPr>
            <a:r>
              <a:rPr lang="en-US" b="1" dirty="0" smtClean="0">
                <a:solidFill>
                  <a:srgbClr val="7030A0"/>
                </a:solidFill>
              </a:rPr>
              <a:t>ACTINOMYCOTIC MYCETOMA</a:t>
            </a:r>
          </a:p>
          <a:p>
            <a:pPr marL="0" indent="0" algn="just" rtl="0" fontAlgn="auto">
              <a:lnSpc>
                <a:spcPts val="3100"/>
              </a:lnSpc>
              <a:spcAft>
                <a:spcPts val="0"/>
              </a:spcAft>
              <a:buFont typeface="Wingdings 2"/>
              <a:buChar char=""/>
              <a:defRPr/>
            </a:pPr>
            <a:r>
              <a:rPr lang="en-US" sz="3000" dirty="0" smtClean="0"/>
              <a:t>Penicillin, gentamicin &amp; co-</a:t>
            </a:r>
            <a:r>
              <a:rPr lang="en-US" sz="3000" dirty="0" err="1" smtClean="0"/>
              <a:t>trimoxazole</a:t>
            </a:r>
            <a:r>
              <a:rPr lang="en-US" sz="3000" dirty="0" smtClean="0"/>
              <a:t> for 5 weeks</a:t>
            </a:r>
          </a:p>
          <a:p>
            <a:pPr marL="0" indent="0" algn="just" rtl="0" fontAlgn="auto">
              <a:lnSpc>
                <a:spcPts val="3100"/>
              </a:lnSpc>
              <a:spcAft>
                <a:spcPts val="0"/>
              </a:spcAft>
              <a:buFont typeface="Wingdings 2"/>
              <a:buChar char=""/>
              <a:defRPr/>
            </a:pPr>
            <a:r>
              <a:rPr lang="en-US" sz="3000" dirty="0" smtClean="0"/>
              <a:t>Followed by maintenance therapy with amoxicillin &amp; co-</a:t>
            </a:r>
            <a:r>
              <a:rPr lang="en-US" sz="3000" dirty="0" err="1" smtClean="0"/>
              <a:t>trimoxazole</a:t>
            </a:r>
            <a:endParaRPr lang="en-AU" sz="3000" dirty="0"/>
          </a:p>
          <a:p>
            <a:pPr algn="just" rtl="0" fontAlgn="auto">
              <a:lnSpc>
                <a:spcPts val="3100"/>
              </a:lnSpc>
              <a:spcAft>
                <a:spcPts val="0"/>
              </a:spcAft>
              <a:buFont typeface="Wingdings 2"/>
              <a:buChar char=""/>
              <a:defRPr/>
            </a:pPr>
            <a:endParaRPr lang="en-AU" sz="30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7EF3D-C1FC-4F10-AE9B-1D6812EA5E84}" type="slidenum">
              <a:rPr lang="ar-SA" altLang="en-US" smtClean="0"/>
              <a:pPr>
                <a:defRPr/>
              </a:pPr>
              <a:t>57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4293049746"/>
      </p:ext>
    </p:extLst>
  </p:cSld>
  <p:clrMapOvr>
    <a:masterClrMapping/>
  </p:clrMapOvr>
  <p:transition spd="slow"/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686800" cy="838200"/>
          </a:xfrm>
        </p:spPr>
        <p:txBody>
          <a:bodyPr>
            <a:noAutofit/>
          </a:bodyPr>
          <a:lstStyle/>
          <a:p>
            <a:pPr algn="ctr" rtl="0" fontAlgn="auto">
              <a:spcAft>
                <a:spcPts val="0"/>
              </a:spcAft>
              <a:defRPr/>
            </a:pPr>
            <a:r>
              <a:rPr lang="en-US" sz="6000" b="1" dirty="0" smtClean="0">
                <a:solidFill>
                  <a:srgbClr val="FF0000"/>
                </a:solidFill>
              </a:rPr>
              <a:t>Systemic Mycoses </a:t>
            </a:r>
            <a:endParaRPr lang="ar-SA" sz="60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8686800" cy="5257800"/>
          </a:xfrm>
        </p:spPr>
        <p:txBody>
          <a:bodyPr>
            <a:noAutofit/>
          </a:bodyPr>
          <a:lstStyle/>
          <a:p>
            <a:pPr algn="just" rtl="0" fontAlgn="auto">
              <a:lnSpc>
                <a:spcPts val="4700"/>
              </a:lnSpc>
              <a:spcAft>
                <a:spcPts val="0"/>
              </a:spcAft>
              <a:buFont typeface="Wingdings 2"/>
              <a:buChar char=""/>
              <a:defRPr/>
            </a:pPr>
            <a:r>
              <a:rPr lang="en-US" dirty="0" smtClean="0"/>
              <a:t>Invasive infections of the internal organs with the organism gaining entry by;</a:t>
            </a:r>
          </a:p>
          <a:p>
            <a:pPr lvl="1" algn="just" rtl="0" fontAlgn="auto">
              <a:lnSpc>
                <a:spcPts val="4700"/>
              </a:lnSpc>
              <a:spcAft>
                <a:spcPts val="0"/>
              </a:spcAft>
              <a:buFont typeface="Wingdings 2"/>
              <a:buChar char=""/>
              <a:defRPr/>
            </a:pPr>
            <a:r>
              <a:rPr lang="en-US" sz="3200" dirty="0" smtClean="0"/>
              <a:t>Lungs, GIT or through intravenous lines</a:t>
            </a:r>
          </a:p>
          <a:p>
            <a:pPr algn="just" rtl="0" fontAlgn="auto">
              <a:lnSpc>
                <a:spcPts val="4700"/>
              </a:lnSpc>
              <a:spcAft>
                <a:spcPts val="0"/>
              </a:spcAft>
              <a:buFont typeface="Wingdings 2"/>
              <a:buChar char=""/>
              <a:defRPr/>
            </a:pPr>
            <a:r>
              <a:rPr lang="en-US" dirty="0" smtClean="0"/>
              <a:t>They may be caused by: </a:t>
            </a:r>
          </a:p>
          <a:p>
            <a:pPr marL="971550" lvl="1" indent="-514350" algn="just" rtl="0" fontAlgn="auto">
              <a:lnSpc>
                <a:spcPts val="47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3200" b="1" dirty="0" smtClean="0">
                <a:solidFill>
                  <a:srgbClr val="7030A0"/>
                </a:solidFill>
              </a:rPr>
              <a:t>Primary (TRUE) pathogenic fungi</a:t>
            </a:r>
          </a:p>
          <a:p>
            <a:pPr marL="971550" lvl="1" indent="-514350" algn="just" rtl="0" fontAlgn="auto">
              <a:lnSpc>
                <a:spcPts val="47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3200" b="1" dirty="0" smtClean="0">
                <a:solidFill>
                  <a:srgbClr val="7030A0"/>
                </a:solidFill>
              </a:rPr>
              <a:t>Opportunistic fungi </a:t>
            </a:r>
            <a:r>
              <a:rPr lang="en-US" sz="3200" dirty="0" smtClean="0"/>
              <a:t>that are of marginal pathogenicity but can infect the </a:t>
            </a:r>
            <a:r>
              <a:rPr lang="en-US" sz="3200" dirty="0" err="1" smtClean="0"/>
              <a:t>immunocompromised</a:t>
            </a:r>
            <a:r>
              <a:rPr lang="en-US" sz="3200" dirty="0" smtClean="0"/>
              <a:t> host</a:t>
            </a:r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7EF3D-C1FC-4F10-AE9B-1D6812EA5E84}" type="slidenum">
              <a:rPr lang="ar-SA" altLang="en-US" smtClean="0"/>
              <a:pPr>
                <a:defRPr/>
              </a:pPr>
              <a:t>58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2874384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686800" cy="838200"/>
          </a:xfrm>
        </p:spPr>
        <p:txBody>
          <a:bodyPr/>
          <a:lstStyle/>
          <a:p>
            <a:pPr algn="ctr" rtl="0" fontAlgn="auto">
              <a:spcAft>
                <a:spcPts val="0"/>
              </a:spcAft>
              <a:defRPr/>
            </a:pPr>
            <a:r>
              <a:rPr lang="en-US" sz="4800" b="1" dirty="0" smtClean="0">
                <a:solidFill>
                  <a:srgbClr val="FF0000"/>
                </a:solidFill>
              </a:rPr>
              <a:t>I. Primary Pathogenic Fungi</a:t>
            </a:r>
            <a:endParaRPr lang="ar-SA" sz="4800" dirty="0">
              <a:solidFill>
                <a:srgbClr val="FF0000"/>
              </a:solidFill>
            </a:endParaRPr>
          </a:p>
        </p:txBody>
      </p:sp>
      <p:sp>
        <p:nvSpPr>
          <p:cNvPr id="70659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763000" cy="4953000"/>
          </a:xfrm>
        </p:spPr>
        <p:txBody>
          <a:bodyPr/>
          <a:lstStyle/>
          <a:p>
            <a:pPr algn="just" rtl="0">
              <a:lnSpc>
                <a:spcPts val="4300"/>
              </a:lnSpc>
            </a:pPr>
            <a:r>
              <a:rPr lang="en-US" sz="3000" b="1" smtClean="0">
                <a:solidFill>
                  <a:srgbClr val="7030A0"/>
                </a:solidFill>
                <a:cs typeface="Tahoma" pitchFamily="34" charset="0"/>
              </a:rPr>
              <a:t>Histoplasma capsulatum </a:t>
            </a:r>
            <a:r>
              <a:rPr lang="en-US" sz="3000" b="1" smtClean="0">
                <a:solidFill>
                  <a:srgbClr val="00B0F0"/>
                </a:solidFill>
                <a:cs typeface="Tahoma" pitchFamily="34" charset="0"/>
              </a:rPr>
              <a:t>(Histoplasmosis )</a:t>
            </a:r>
          </a:p>
          <a:p>
            <a:pPr algn="just" rtl="0">
              <a:lnSpc>
                <a:spcPts val="4300"/>
              </a:lnSpc>
            </a:pPr>
            <a:r>
              <a:rPr lang="en-US" sz="3000" b="1" smtClean="0">
                <a:solidFill>
                  <a:srgbClr val="7030A0"/>
                </a:solidFill>
                <a:cs typeface="Tahoma" pitchFamily="34" charset="0"/>
              </a:rPr>
              <a:t>Blastomyces dermatidis </a:t>
            </a:r>
            <a:r>
              <a:rPr lang="en-US" sz="3000" b="1" smtClean="0">
                <a:solidFill>
                  <a:srgbClr val="00B0F0"/>
                </a:solidFill>
                <a:cs typeface="Tahoma" pitchFamily="34" charset="0"/>
              </a:rPr>
              <a:t>(Blastomycosis )</a:t>
            </a:r>
          </a:p>
          <a:p>
            <a:pPr algn="just" rtl="0">
              <a:lnSpc>
                <a:spcPts val="4300"/>
              </a:lnSpc>
            </a:pPr>
            <a:r>
              <a:rPr lang="en-US" sz="3000" b="1" smtClean="0">
                <a:solidFill>
                  <a:srgbClr val="7030A0"/>
                </a:solidFill>
                <a:cs typeface="Tahoma" pitchFamily="34" charset="0"/>
              </a:rPr>
              <a:t>Coccidioides immitis </a:t>
            </a:r>
            <a:r>
              <a:rPr lang="en-US" sz="3000" b="1" smtClean="0">
                <a:solidFill>
                  <a:srgbClr val="00B0F0"/>
                </a:solidFill>
                <a:cs typeface="Tahoma" pitchFamily="34" charset="0"/>
              </a:rPr>
              <a:t>(Coccidiomycosis)</a:t>
            </a:r>
          </a:p>
          <a:p>
            <a:pPr algn="just" rtl="0">
              <a:lnSpc>
                <a:spcPts val="4300"/>
              </a:lnSpc>
            </a:pPr>
            <a:r>
              <a:rPr lang="en-US" sz="2800" b="1" smtClean="0">
                <a:solidFill>
                  <a:srgbClr val="7030A0"/>
                </a:solidFill>
                <a:cs typeface="Tahoma" pitchFamily="34" charset="0"/>
              </a:rPr>
              <a:t>Paracoccidioides brasiliensis </a:t>
            </a:r>
            <a:r>
              <a:rPr lang="en-US" sz="2800" b="1" smtClean="0">
                <a:solidFill>
                  <a:srgbClr val="00B0F0"/>
                </a:solidFill>
                <a:cs typeface="Tahoma" pitchFamily="34" charset="0"/>
              </a:rPr>
              <a:t>(</a:t>
            </a:r>
            <a:r>
              <a:rPr lang="en-US" sz="2800" smtClean="0">
                <a:solidFill>
                  <a:srgbClr val="00B0F0"/>
                </a:solidFill>
                <a:cs typeface="Tahoma" pitchFamily="34" charset="0"/>
              </a:rPr>
              <a:t>paracoccidioidomycosis)</a:t>
            </a:r>
          </a:p>
          <a:p>
            <a:pPr algn="just" rtl="0">
              <a:lnSpc>
                <a:spcPts val="4300"/>
              </a:lnSpc>
            </a:pPr>
            <a:r>
              <a:rPr lang="en-US" altLang="en-US" smtClean="0">
                <a:cs typeface="Tahoma" pitchFamily="34" charset="0"/>
              </a:rPr>
              <a:t>Dimorphic fungi normally found in soil</a:t>
            </a:r>
          </a:p>
          <a:p>
            <a:pPr algn="just" rtl="0">
              <a:lnSpc>
                <a:spcPts val="4300"/>
              </a:lnSpc>
            </a:pPr>
            <a:r>
              <a:rPr lang="en-US" smtClean="0">
                <a:cs typeface="Tahoma" pitchFamily="34" charset="0"/>
              </a:rPr>
              <a:t>Infection occurs in previously healthy persons</a:t>
            </a:r>
          </a:p>
          <a:p>
            <a:pPr algn="just" rtl="0">
              <a:lnSpc>
                <a:spcPts val="4300"/>
              </a:lnSpc>
            </a:pPr>
            <a:r>
              <a:rPr lang="en-US" smtClean="0">
                <a:cs typeface="Tahoma" pitchFamily="34" charset="0"/>
              </a:rPr>
              <a:t>Arises through the respiratory route (inhalation)</a:t>
            </a:r>
          </a:p>
          <a:p>
            <a:pPr algn="just" rtl="0">
              <a:lnSpc>
                <a:spcPts val="4300"/>
              </a:lnSpc>
            </a:pPr>
            <a:endParaRPr lang="en-US" smtClean="0">
              <a:cs typeface="Tahoma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7EF3D-C1FC-4F10-AE9B-1D6812EA5E84}" type="slidenum">
              <a:rPr lang="ar-SA" altLang="en-US" smtClean="0"/>
              <a:pPr>
                <a:defRPr/>
              </a:pPr>
              <a:t>59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1628131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86800" cy="838200"/>
          </a:xfrm>
        </p:spPr>
        <p:txBody>
          <a:bodyPr>
            <a:noAutofit/>
          </a:bodyPr>
          <a:lstStyle/>
          <a:p>
            <a:pPr algn="ctr" rtl="0" fontAlgn="auto">
              <a:spcAft>
                <a:spcPts val="0"/>
              </a:spcAft>
              <a:defRPr/>
            </a:pPr>
            <a:r>
              <a:rPr lang="en-US" sz="6000" b="1" dirty="0" smtClean="0">
                <a:solidFill>
                  <a:srgbClr val="FF0000"/>
                </a:solidFill>
              </a:rPr>
              <a:t>Types of fungi</a:t>
            </a:r>
            <a:endParaRPr lang="ar-SA" sz="60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686800" cy="5257800"/>
          </a:xfrm>
        </p:spPr>
        <p:txBody>
          <a:bodyPr>
            <a:noAutofit/>
          </a:bodyPr>
          <a:lstStyle/>
          <a:p>
            <a:pPr marL="514350" indent="-514350" algn="just" rtl="0" fontAlgn="auto">
              <a:lnSpc>
                <a:spcPts val="58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4000" b="1" dirty="0" err="1" smtClean="0">
                <a:solidFill>
                  <a:srgbClr val="7030A0"/>
                </a:solidFill>
              </a:rPr>
              <a:t>Multicellular</a:t>
            </a:r>
            <a:r>
              <a:rPr lang="en-US" sz="4000" b="1" dirty="0" smtClean="0">
                <a:solidFill>
                  <a:srgbClr val="7030A0"/>
                </a:solidFill>
              </a:rPr>
              <a:t>: </a:t>
            </a:r>
            <a:r>
              <a:rPr lang="en-US" sz="4000" b="1" dirty="0" smtClean="0">
                <a:solidFill>
                  <a:schemeClr val="accent2"/>
                </a:solidFill>
              </a:rPr>
              <a:t>Molds</a:t>
            </a:r>
            <a:r>
              <a:rPr lang="en-US" sz="4000" dirty="0" smtClean="0"/>
              <a:t>- filamentous</a:t>
            </a:r>
          </a:p>
          <a:p>
            <a:pPr lvl="1" algn="just" rtl="0" fontAlgn="auto">
              <a:lnSpc>
                <a:spcPts val="5800"/>
              </a:lnSpc>
              <a:spcAft>
                <a:spcPts val="0"/>
              </a:spcAft>
              <a:buFont typeface="Wingdings 2"/>
              <a:buChar char=""/>
              <a:defRPr/>
            </a:pPr>
            <a:r>
              <a:rPr lang="en-US" sz="4000" i="1" dirty="0" err="1" smtClean="0"/>
              <a:t>Penicillium</a:t>
            </a:r>
            <a:r>
              <a:rPr lang="en-US" sz="4000" dirty="0" smtClean="0"/>
              <a:t>, </a:t>
            </a:r>
            <a:r>
              <a:rPr lang="en-US" sz="4000" i="1" dirty="0" err="1" smtClean="0"/>
              <a:t>Aspergillus</a:t>
            </a:r>
            <a:endParaRPr lang="en-US" sz="4000" dirty="0" smtClean="0"/>
          </a:p>
          <a:p>
            <a:pPr marL="514350" indent="-514350" algn="just" rtl="0" fontAlgn="auto">
              <a:lnSpc>
                <a:spcPts val="58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4000" b="1" dirty="0" smtClean="0">
                <a:solidFill>
                  <a:srgbClr val="7030A0"/>
                </a:solidFill>
              </a:rPr>
              <a:t>Unicellular: </a:t>
            </a:r>
            <a:r>
              <a:rPr lang="en-US" sz="4000" b="1" dirty="0" smtClean="0">
                <a:solidFill>
                  <a:schemeClr val="accent2"/>
                </a:solidFill>
              </a:rPr>
              <a:t>Yeasts</a:t>
            </a:r>
          </a:p>
          <a:p>
            <a:pPr marL="914400" lvl="1" indent="-514350" algn="just" rtl="0" fontAlgn="auto">
              <a:lnSpc>
                <a:spcPts val="5800"/>
              </a:lnSpc>
              <a:spcAft>
                <a:spcPts val="0"/>
              </a:spcAft>
              <a:buFont typeface="Wingdings 2"/>
              <a:buChar char=""/>
              <a:defRPr/>
            </a:pPr>
            <a:r>
              <a:rPr lang="en-US" sz="3600" b="1" dirty="0" smtClean="0"/>
              <a:t>Candida, Cryptococcus</a:t>
            </a:r>
          </a:p>
          <a:p>
            <a:pPr marL="514350" indent="-514350" algn="just" rtl="0" fontAlgn="auto">
              <a:lnSpc>
                <a:spcPts val="58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4000" b="1" dirty="0" smtClean="0">
                <a:solidFill>
                  <a:srgbClr val="7030A0"/>
                </a:solidFill>
              </a:rPr>
              <a:t>Dimorphic Fungi</a:t>
            </a:r>
          </a:p>
          <a:p>
            <a:pPr marL="914400" lvl="1" indent="-514350" algn="just" rtl="0" fontAlgn="auto">
              <a:lnSpc>
                <a:spcPts val="5800"/>
              </a:lnSpc>
              <a:spcAft>
                <a:spcPts val="0"/>
              </a:spcAft>
              <a:buFont typeface="Wingdings 2"/>
              <a:buChar char=""/>
              <a:defRPr/>
            </a:pPr>
            <a:r>
              <a:rPr lang="en-US" sz="3600" b="1" dirty="0" err="1" smtClean="0"/>
              <a:t>Dermatophytes</a:t>
            </a:r>
            <a:r>
              <a:rPr lang="en-US" sz="3600" b="1" dirty="0" smtClean="0"/>
              <a:t>, </a:t>
            </a:r>
            <a:r>
              <a:rPr lang="en-US" sz="3600" b="1" i="1" dirty="0" err="1" smtClean="0"/>
              <a:t>Histoplasma</a:t>
            </a:r>
            <a:endParaRPr lang="en-US" sz="3600" b="1" i="1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7EF3D-C1FC-4F10-AE9B-1D6812EA5E84}" type="slidenum">
              <a:rPr lang="ar-SA" altLang="en-US" smtClean="0"/>
              <a:pPr>
                <a:defRPr/>
              </a:pPr>
              <a:t>6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2547612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86800" cy="838200"/>
          </a:xfrm>
        </p:spPr>
        <p:txBody>
          <a:bodyPr>
            <a:noAutofit/>
          </a:bodyPr>
          <a:lstStyle/>
          <a:p>
            <a:pPr algn="ctr" rtl="0" fontAlgn="auto">
              <a:spcAft>
                <a:spcPts val="0"/>
              </a:spcAft>
              <a:defRPr/>
            </a:pPr>
            <a:r>
              <a:rPr lang="en-US" sz="6000" b="1" dirty="0" err="1" smtClean="0">
                <a:solidFill>
                  <a:srgbClr val="FF0000"/>
                </a:solidFill>
              </a:rPr>
              <a:t>Histoplasmosis</a:t>
            </a:r>
            <a:endParaRPr lang="ar-SA" sz="6000" dirty="0">
              <a:solidFill>
                <a:srgbClr val="FF0000"/>
              </a:solidFill>
            </a:endParaRPr>
          </a:p>
        </p:txBody>
      </p:sp>
      <p:sp>
        <p:nvSpPr>
          <p:cNvPr id="7168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686800" cy="5638800"/>
          </a:xfrm>
        </p:spPr>
        <p:txBody>
          <a:bodyPr/>
          <a:lstStyle/>
          <a:p>
            <a:pPr algn="just" rtl="0">
              <a:lnSpc>
                <a:spcPct val="150000"/>
              </a:lnSpc>
            </a:pPr>
            <a:r>
              <a:rPr lang="en-US" smtClean="0">
                <a:cs typeface="Tahoma" pitchFamily="34" charset="0"/>
              </a:rPr>
              <a:t>Caused by dimorphic </a:t>
            </a:r>
            <a:r>
              <a:rPr lang="en-US" b="1" i="1" smtClean="0">
                <a:solidFill>
                  <a:srgbClr val="7030A0"/>
                </a:solidFill>
                <a:cs typeface="Tahoma" pitchFamily="34" charset="0"/>
              </a:rPr>
              <a:t>Histoplasma capsulatum</a:t>
            </a:r>
            <a:endParaRPr lang="en-US" sz="2800" b="1" smtClean="0">
              <a:solidFill>
                <a:srgbClr val="7030A0"/>
              </a:solidFill>
              <a:cs typeface="Tahoma" pitchFamily="34" charset="0"/>
            </a:endParaRPr>
          </a:p>
          <a:p>
            <a:pPr algn="just" rtl="0">
              <a:lnSpc>
                <a:spcPct val="150000"/>
              </a:lnSpc>
            </a:pPr>
            <a:r>
              <a:rPr lang="en-US" i="1" smtClean="0">
                <a:cs typeface="Tahoma" pitchFamily="34" charset="0"/>
              </a:rPr>
              <a:t>H. capsulatum </a:t>
            </a:r>
            <a:r>
              <a:rPr lang="en-US" smtClean="0">
                <a:cs typeface="Tahoma" pitchFamily="34" charset="0"/>
              </a:rPr>
              <a:t>is endemic in many parts of the world including North and South America</a:t>
            </a:r>
            <a:endParaRPr lang="en-US" sz="2800" smtClean="0">
              <a:cs typeface="Tahoma" pitchFamily="34" charset="0"/>
            </a:endParaRPr>
          </a:p>
          <a:p>
            <a:pPr algn="just" rtl="0">
              <a:lnSpc>
                <a:spcPct val="150000"/>
              </a:lnSpc>
            </a:pPr>
            <a:r>
              <a:rPr lang="en-US" smtClean="0">
                <a:cs typeface="Tahoma" pitchFamily="34" charset="0"/>
              </a:rPr>
              <a:t>It is found in the soil and growth is enhanced by the presence of bird and bat excreta</a:t>
            </a:r>
          </a:p>
          <a:p>
            <a:pPr algn="just" rtl="0">
              <a:lnSpc>
                <a:spcPct val="150000"/>
              </a:lnSpc>
            </a:pPr>
            <a:r>
              <a:rPr lang="en-US" smtClean="0">
                <a:cs typeface="Tahoma" pitchFamily="34" charset="0"/>
              </a:rPr>
              <a:t>Environments containing such material are often implicated as sources of human infection </a:t>
            </a:r>
            <a:endParaRPr lang="en-US" sz="2800" smtClean="0">
              <a:cs typeface="Tahoma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7EF3D-C1FC-4F10-AE9B-1D6812EA5E84}" type="slidenum">
              <a:rPr lang="ar-SA" altLang="en-US" smtClean="0"/>
              <a:pPr>
                <a:defRPr/>
              </a:pPr>
              <a:t>60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2656762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686800" cy="838200"/>
          </a:xfrm>
        </p:spPr>
        <p:txBody>
          <a:bodyPr>
            <a:noAutofit/>
          </a:bodyPr>
          <a:lstStyle/>
          <a:p>
            <a:pPr algn="ctr" rtl="0" fontAlgn="auto">
              <a:spcAft>
                <a:spcPts val="0"/>
              </a:spcAft>
              <a:defRPr/>
            </a:pPr>
            <a:r>
              <a:rPr lang="en-US" sz="6000" b="1" dirty="0" err="1" smtClean="0">
                <a:solidFill>
                  <a:srgbClr val="FF0000"/>
                </a:solidFill>
              </a:rPr>
              <a:t>Histoplasmosis</a:t>
            </a:r>
            <a:endParaRPr lang="ar-SA" sz="6000" dirty="0">
              <a:solidFill>
                <a:srgbClr val="FF0000"/>
              </a:solidFill>
            </a:endParaRPr>
          </a:p>
        </p:txBody>
      </p:sp>
      <p:sp>
        <p:nvSpPr>
          <p:cNvPr id="72707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686800" cy="5638800"/>
          </a:xfrm>
        </p:spPr>
        <p:txBody>
          <a:bodyPr/>
          <a:lstStyle/>
          <a:p>
            <a:pPr algn="just" rtl="0">
              <a:lnSpc>
                <a:spcPct val="150000"/>
              </a:lnSpc>
            </a:pPr>
            <a:r>
              <a:rPr lang="en-US" smtClean="0">
                <a:cs typeface="Tahoma" pitchFamily="34" charset="0"/>
              </a:rPr>
              <a:t>Lungs are the main site of infection but dissemination to liver, heart &amp; CNS can occur. </a:t>
            </a:r>
          </a:p>
          <a:p>
            <a:pPr algn="just" rtl="0">
              <a:lnSpc>
                <a:spcPct val="150000"/>
              </a:lnSpc>
            </a:pPr>
            <a:r>
              <a:rPr lang="en-US" smtClean="0">
                <a:cs typeface="Tahoma" pitchFamily="34" charset="0"/>
              </a:rPr>
              <a:t>Pulmonary infection can resemble symptoms seen in tuberculosis</a:t>
            </a:r>
          </a:p>
          <a:p>
            <a:pPr algn="just" rtl="0">
              <a:lnSpc>
                <a:spcPct val="150000"/>
              </a:lnSpc>
            </a:pPr>
            <a:r>
              <a:rPr lang="en-US" b="1" smtClean="0">
                <a:solidFill>
                  <a:srgbClr val="7030A0"/>
                </a:solidFill>
                <a:cs typeface="Tahoma" pitchFamily="34" charset="0"/>
              </a:rPr>
              <a:t>Treatment:</a:t>
            </a:r>
          </a:p>
          <a:p>
            <a:pPr lvl="1" algn="just" rtl="0">
              <a:lnSpc>
                <a:spcPct val="150000"/>
              </a:lnSpc>
            </a:pPr>
            <a:r>
              <a:rPr lang="en-US" sz="3200" smtClean="0">
                <a:cs typeface="Tahoma" pitchFamily="34" charset="0"/>
              </a:rPr>
              <a:t>Amphotericin B</a:t>
            </a:r>
          </a:p>
          <a:p>
            <a:pPr lvl="1" algn="just" rtl="0">
              <a:lnSpc>
                <a:spcPct val="150000"/>
              </a:lnSpc>
            </a:pPr>
            <a:r>
              <a:rPr lang="en-US" sz="3200" smtClean="0">
                <a:cs typeface="Tahoma" pitchFamily="34" charset="0"/>
              </a:rPr>
              <a:t>Ketoconazole and other new azoles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7EF3D-C1FC-4F10-AE9B-1D6812EA5E84}" type="slidenum">
              <a:rPr lang="ar-SA" altLang="en-US" smtClean="0"/>
              <a:pPr>
                <a:defRPr/>
              </a:pPr>
              <a:t>61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2529537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76200"/>
            <a:ext cx="8686800" cy="838200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6000" b="1" dirty="0" smtClean="0">
                <a:solidFill>
                  <a:srgbClr val="FF0000"/>
                </a:solidFill>
              </a:rPr>
              <a:t>II. Opportunistic Fungi</a:t>
            </a:r>
            <a:endParaRPr lang="ar-SA" sz="6000" dirty="0">
              <a:solidFill>
                <a:srgbClr val="FF0000"/>
              </a:solidFill>
            </a:endParaRPr>
          </a:p>
        </p:txBody>
      </p:sp>
      <p:sp>
        <p:nvSpPr>
          <p:cNvPr id="73731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686800" cy="5638800"/>
          </a:xfrm>
        </p:spPr>
        <p:txBody>
          <a:bodyPr/>
          <a:lstStyle/>
          <a:p>
            <a:pPr algn="just" rtl="0">
              <a:lnSpc>
                <a:spcPct val="150000"/>
              </a:lnSpc>
            </a:pPr>
            <a:r>
              <a:rPr lang="en-US" sz="3000" smtClean="0">
                <a:cs typeface="Tahoma" pitchFamily="34" charset="0"/>
              </a:rPr>
              <a:t> Patients usually have some serious immune or metabolic defect, or have undergone surgery </a:t>
            </a:r>
          </a:p>
          <a:p>
            <a:pPr algn="just" rtl="0"/>
            <a:r>
              <a:rPr lang="en-US" sz="3000" smtClean="0">
                <a:cs typeface="Tahoma" pitchFamily="34" charset="0"/>
              </a:rPr>
              <a:t>The diseases include aspergillosis, systemic </a:t>
            </a:r>
            <a:r>
              <a:rPr lang="en-US" altLang="en-US" sz="2800" smtClean="0">
                <a:cs typeface="Tahoma" pitchFamily="34" charset="0"/>
              </a:rPr>
              <a:t>Candidiasis</a:t>
            </a:r>
            <a:r>
              <a:rPr lang="en-US" altLang="en-US" sz="3000" smtClean="0">
                <a:cs typeface="Tahoma" pitchFamily="34" charset="0"/>
              </a:rPr>
              <a:t>, </a:t>
            </a:r>
            <a:r>
              <a:rPr lang="en-US" sz="3000" smtClean="0">
                <a:cs typeface="Tahoma" pitchFamily="34" charset="0"/>
              </a:rPr>
              <a:t>cryptococcosis, </a:t>
            </a:r>
            <a:r>
              <a:rPr lang="en-US" altLang="en-US" sz="2800" smtClean="0">
                <a:cs typeface="Tahoma" pitchFamily="34" charset="0"/>
              </a:rPr>
              <a:t>Zygomycosis, Pneumocystis carinii</a:t>
            </a:r>
            <a:endParaRPr lang="en-US" sz="3000" smtClean="0">
              <a:cs typeface="Tahoma" pitchFamily="34" charset="0"/>
            </a:endParaRPr>
          </a:p>
          <a:p>
            <a:pPr algn="just" rtl="0">
              <a:lnSpc>
                <a:spcPct val="150000"/>
              </a:lnSpc>
            </a:pPr>
            <a:r>
              <a:rPr lang="en-US" sz="3000" smtClean="0">
                <a:cs typeface="Tahoma" pitchFamily="34" charset="0"/>
              </a:rPr>
              <a:t>Exceptionally, other fungi that are normally not pathogenic, such as Trichosporon, Fusarium or Penicillium, may cause systemic infections.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7EF3D-C1FC-4F10-AE9B-1D6812EA5E84}" type="slidenum">
              <a:rPr lang="ar-SA" altLang="en-US" smtClean="0"/>
              <a:pPr>
                <a:defRPr/>
              </a:pPr>
              <a:t>62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683304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76200"/>
            <a:ext cx="8686800" cy="838200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6000" b="1" dirty="0" smtClean="0">
                <a:solidFill>
                  <a:srgbClr val="FF0000"/>
                </a:solidFill>
              </a:rPr>
              <a:t>Cryptococcosis</a:t>
            </a:r>
            <a:endParaRPr lang="ar-SA" sz="6000" dirty="0">
              <a:solidFill>
                <a:srgbClr val="FF0000"/>
              </a:solidFill>
            </a:endParaRPr>
          </a:p>
        </p:txBody>
      </p:sp>
      <p:sp>
        <p:nvSpPr>
          <p:cNvPr id="74755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8839200" cy="5638800"/>
          </a:xfrm>
        </p:spPr>
        <p:txBody>
          <a:bodyPr>
            <a:normAutofit fontScale="85000" lnSpcReduction="10000"/>
          </a:bodyPr>
          <a:lstStyle/>
          <a:p>
            <a:pPr algn="just" rtl="0">
              <a:lnSpc>
                <a:spcPts val="3200"/>
              </a:lnSpc>
            </a:pPr>
            <a:r>
              <a:rPr lang="en-US" smtClean="0">
                <a:cs typeface="Tahoma" pitchFamily="34" charset="0"/>
              </a:rPr>
              <a:t>Systemic infection caused by encapsulated yeast - </a:t>
            </a:r>
            <a:r>
              <a:rPr lang="en-US" b="1" smtClean="0">
                <a:solidFill>
                  <a:srgbClr val="7030A0"/>
                </a:solidFill>
                <a:cs typeface="Tahoma" pitchFamily="34" charset="0"/>
              </a:rPr>
              <a:t>Cryptococcus neoformans</a:t>
            </a:r>
          </a:p>
          <a:p>
            <a:pPr algn="just" rtl="0">
              <a:lnSpc>
                <a:spcPts val="3200"/>
              </a:lnSpc>
            </a:pPr>
            <a:r>
              <a:rPr lang="en-US" altLang="en-US" sz="2800" smtClean="0">
                <a:cs typeface="Tahoma" pitchFamily="34" charset="0"/>
              </a:rPr>
              <a:t>Inhabits soil around pigeon roosts </a:t>
            </a:r>
          </a:p>
          <a:p>
            <a:pPr algn="just" rtl="0">
              <a:lnSpc>
                <a:spcPts val="3200"/>
              </a:lnSpc>
            </a:pPr>
            <a:r>
              <a:rPr lang="en-US" sz="2800" smtClean="0">
                <a:cs typeface="Tahoma" pitchFamily="34" charset="0"/>
              </a:rPr>
              <a:t>Host defense is CMI</a:t>
            </a:r>
          </a:p>
          <a:p>
            <a:pPr algn="just" rtl="0">
              <a:lnSpc>
                <a:spcPts val="3200"/>
              </a:lnSpc>
            </a:pPr>
            <a:r>
              <a:rPr lang="en-US" sz="2800" smtClean="0">
                <a:cs typeface="Tahoma" pitchFamily="34" charset="0"/>
              </a:rPr>
              <a:t>Affects both healthy &amp; immunosuppressed individuals</a:t>
            </a:r>
            <a:endParaRPr lang="en-US" altLang="en-US" sz="2800" smtClean="0">
              <a:cs typeface="Tahoma" pitchFamily="34" charset="0"/>
            </a:endParaRPr>
          </a:p>
          <a:p>
            <a:pPr algn="just" rtl="0">
              <a:lnSpc>
                <a:spcPts val="3200"/>
              </a:lnSpc>
            </a:pPr>
            <a:r>
              <a:rPr lang="en-US" altLang="en-US" sz="2800" smtClean="0">
                <a:cs typeface="Tahoma" pitchFamily="34" charset="0"/>
              </a:rPr>
              <a:t>Common infection of AIDS, cancer or diabetic</a:t>
            </a:r>
          </a:p>
          <a:p>
            <a:pPr algn="just" rtl="0">
              <a:lnSpc>
                <a:spcPts val="3200"/>
              </a:lnSpc>
            </a:pPr>
            <a:r>
              <a:rPr lang="en-US" altLang="en-US" sz="2800" smtClean="0">
                <a:cs typeface="Times New Roman" pitchFamily="18" charset="0"/>
              </a:rPr>
              <a:t>Primary infection in lungs via inhalation</a:t>
            </a:r>
          </a:p>
          <a:p>
            <a:pPr algn="just" rtl="0">
              <a:lnSpc>
                <a:spcPts val="3200"/>
              </a:lnSpc>
            </a:pPr>
            <a:r>
              <a:rPr lang="en-US" sz="2700" smtClean="0">
                <a:cs typeface="Tahoma" pitchFamily="34" charset="0"/>
              </a:rPr>
              <a:t>Pulmonary infection </a:t>
            </a:r>
            <a:r>
              <a:rPr lang="en-US" altLang="en-US" sz="2700" smtClean="0">
                <a:cs typeface="Tahoma" pitchFamily="34" charset="0"/>
              </a:rPr>
              <a:t>leads to cough, fever &amp; lung nodules</a:t>
            </a:r>
          </a:p>
          <a:p>
            <a:pPr algn="just" rtl="0">
              <a:lnSpc>
                <a:spcPts val="3200"/>
              </a:lnSpc>
            </a:pPr>
            <a:r>
              <a:rPr lang="en-US" sz="2800" smtClean="0">
                <a:cs typeface="Tahoma" pitchFamily="34" charset="0"/>
              </a:rPr>
              <a:t>Polysaccharide capsule resists phagocytosis</a:t>
            </a:r>
            <a:endParaRPr lang="en-US" altLang="en-US" sz="2800" smtClean="0">
              <a:cs typeface="Tahoma" pitchFamily="34" charset="0"/>
            </a:endParaRPr>
          </a:p>
          <a:p>
            <a:pPr algn="just" rtl="0">
              <a:lnSpc>
                <a:spcPts val="3200"/>
              </a:lnSpc>
            </a:pPr>
            <a:r>
              <a:rPr lang="en-US" altLang="en-US" sz="2700" i="1" smtClean="0">
                <a:cs typeface="Times New Roman" pitchFamily="18" charset="0"/>
              </a:rPr>
              <a:t>Cryptococcal </a:t>
            </a:r>
            <a:r>
              <a:rPr lang="en-US" altLang="en-US" sz="2700" smtClean="0">
                <a:cs typeface="Times New Roman" pitchFamily="18" charset="0"/>
              </a:rPr>
              <a:t>meningitis is most common disseminated manifestation</a:t>
            </a:r>
          </a:p>
          <a:p>
            <a:pPr algn="just" rtl="0">
              <a:lnSpc>
                <a:spcPts val="3200"/>
              </a:lnSpc>
            </a:pPr>
            <a:r>
              <a:rPr lang="en-US" altLang="en-US" sz="2800" smtClean="0">
                <a:cs typeface="Times New Roman" pitchFamily="18" charset="0"/>
              </a:rPr>
              <a:t>Can spread to skin, bone and prostate </a:t>
            </a:r>
          </a:p>
          <a:p>
            <a:pPr algn="just" rtl="0">
              <a:lnSpc>
                <a:spcPts val="3200"/>
              </a:lnSpc>
            </a:pPr>
            <a:endParaRPr lang="en-US" sz="3100" smtClean="0">
              <a:cs typeface="Tahoma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7EF3D-C1FC-4F10-AE9B-1D6812EA5E84}" type="slidenum">
              <a:rPr lang="ar-SA" altLang="en-US" smtClean="0"/>
              <a:pPr>
                <a:defRPr/>
              </a:pPr>
              <a:t>63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1698148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76200"/>
            <a:ext cx="8686800" cy="838200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6000" b="1" dirty="0" smtClean="0">
                <a:solidFill>
                  <a:srgbClr val="FF0000"/>
                </a:solidFill>
              </a:rPr>
              <a:t>Cryptococcosis</a:t>
            </a:r>
            <a:endParaRPr lang="ar-SA" sz="60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458200" cy="5562600"/>
          </a:xfrm>
        </p:spPr>
        <p:txBody>
          <a:bodyPr>
            <a:noAutofit/>
          </a:bodyPr>
          <a:lstStyle/>
          <a:p>
            <a:pPr algn="just" rtl="0" fontAlgn="auto">
              <a:lnSpc>
                <a:spcPts val="3000"/>
              </a:lnSpc>
              <a:spcAft>
                <a:spcPts val="0"/>
              </a:spcAft>
              <a:buFont typeface="Wingdings 2"/>
              <a:buChar char=""/>
              <a:defRPr/>
            </a:pPr>
            <a:r>
              <a:rPr lang="en-US" altLang="en-US" b="1" dirty="0" smtClean="0">
                <a:solidFill>
                  <a:srgbClr val="7030A0"/>
                </a:solidFill>
                <a:cs typeface="Times New Roman" pitchFamily="18" charset="0"/>
              </a:rPr>
              <a:t>Lab. Diagnosis</a:t>
            </a:r>
          </a:p>
          <a:p>
            <a:pPr algn="just" rtl="0" fontAlgn="auto">
              <a:lnSpc>
                <a:spcPts val="3000"/>
              </a:lnSpc>
              <a:spcAft>
                <a:spcPts val="0"/>
              </a:spcAft>
              <a:buFont typeface="Wingdings 2"/>
              <a:buChar char=""/>
              <a:defRPr/>
            </a:pPr>
            <a:r>
              <a:rPr lang="en-US" altLang="en-US" dirty="0" smtClean="0">
                <a:cs typeface="Times New Roman" pitchFamily="18" charset="0"/>
              </a:rPr>
              <a:t>Lumbar puncture and microscopic examination of cerebrospinal fluid is diagnostic</a:t>
            </a:r>
          </a:p>
          <a:p>
            <a:pPr algn="just" rtl="0" fontAlgn="auto">
              <a:lnSpc>
                <a:spcPts val="3000"/>
              </a:lnSpc>
              <a:spcAft>
                <a:spcPts val="0"/>
              </a:spcAft>
              <a:buFont typeface="Wingdings 2"/>
              <a:buChar char=""/>
              <a:defRPr/>
            </a:pPr>
            <a:r>
              <a:rPr lang="en-US" dirty="0" smtClean="0"/>
              <a:t>India Ink for CSF </a:t>
            </a:r>
          </a:p>
          <a:p>
            <a:pPr marL="342900" lvl="1" indent="-342900" algn="just" rtl="0" fontAlgn="auto">
              <a:lnSpc>
                <a:spcPts val="3000"/>
              </a:lnSpc>
              <a:spcAft>
                <a:spcPts val="0"/>
              </a:spcAft>
              <a:buFont typeface="Wingdings 2"/>
              <a:buChar char=""/>
              <a:defRPr/>
            </a:pPr>
            <a:r>
              <a:rPr lang="en-US" sz="3200" dirty="0" smtClean="0"/>
              <a:t>Culture on SDA</a:t>
            </a:r>
          </a:p>
          <a:p>
            <a:pPr marL="742950" lvl="2" indent="-342900" algn="just" rtl="0" fontAlgn="auto">
              <a:lnSpc>
                <a:spcPts val="3000"/>
              </a:lnSpc>
              <a:spcAft>
                <a:spcPts val="0"/>
              </a:spcAft>
              <a:buFont typeface="Wingdings 2"/>
              <a:buChar char=""/>
              <a:defRPr/>
            </a:pPr>
            <a:r>
              <a:rPr lang="en-US" sz="3200" dirty="0" smtClean="0"/>
              <a:t>White </a:t>
            </a:r>
            <a:r>
              <a:rPr lang="en-US" sz="3200" dirty="0" err="1" smtClean="0"/>
              <a:t>mucoid</a:t>
            </a:r>
            <a:r>
              <a:rPr lang="en-US" sz="3200" dirty="0" smtClean="0"/>
              <a:t> colonies within 48hours</a:t>
            </a:r>
          </a:p>
          <a:p>
            <a:pPr algn="just" rtl="0" fontAlgn="auto">
              <a:lnSpc>
                <a:spcPts val="3000"/>
              </a:lnSpc>
              <a:spcAft>
                <a:spcPts val="0"/>
              </a:spcAft>
              <a:buFont typeface="Wingdings 2"/>
              <a:buChar char=""/>
              <a:defRPr/>
            </a:pPr>
            <a:r>
              <a:rPr lang="en-US" dirty="0" err="1" smtClean="0"/>
              <a:t>Cryptococcal</a:t>
            </a:r>
            <a:r>
              <a:rPr lang="en-US" dirty="0" smtClean="0"/>
              <a:t> antigen</a:t>
            </a:r>
          </a:p>
          <a:p>
            <a:pPr lvl="1" algn="just" rtl="0" fontAlgn="auto">
              <a:lnSpc>
                <a:spcPts val="3000"/>
              </a:lnSpc>
              <a:spcAft>
                <a:spcPts val="0"/>
              </a:spcAft>
              <a:buFont typeface="Wingdings 2"/>
              <a:buChar char=""/>
              <a:defRPr/>
            </a:pPr>
            <a:r>
              <a:rPr lang="en-US" sz="3200" dirty="0" smtClean="0"/>
              <a:t>Serum and CSF are 99% sensitive in AIDS</a:t>
            </a:r>
          </a:p>
          <a:p>
            <a:pPr lvl="1" algn="just" rtl="0" fontAlgn="auto">
              <a:lnSpc>
                <a:spcPts val="3000"/>
              </a:lnSpc>
              <a:spcAft>
                <a:spcPts val="0"/>
              </a:spcAft>
              <a:buFont typeface="Wingdings 2"/>
              <a:buChar char=""/>
              <a:defRPr/>
            </a:pPr>
            <a:r>
              <a:rPr lang="en-US" sz="3200" dirty="0" smtClean="0"/>
              <a:t>Serum is less sensitive in normal hosts</a:t>
            </a:r>
            <a:endParaRPr lang="en-US" altLang="en-US" dirty="0" smtClean="0"/>
          </a:p>
          <a:p>
            <a:pPr algn="just" rtl="0" fontAlgn="auto">
              <a:lnSpc>
                <a:spcPts val="3000"/>
              </a:lnSpc>
              <a:spcAft>
                <a:spcPts val="0"/>
              </a:spcAft>
              <a:buFont typeface="Wingdings 2"/>
              <a:buChar char=""/>
              <a:defRPr/>
            </a:pPr>
            <a:r>
              <a:rPr lang="en-US" altLang="en-US" b="1" dirty="0" smtClean="0">
                <a:solidFill>
                  <a:srgbClr val="7030A0"/>
                </a:solidFill>
              </a:rPr>
              <a:t>Treatment</a:t>
            </a:r>
          </a:p>
          <a:p>
            <a:pPr algn="just" rtl="0" fontAlgn="auto">
              <a:lnSpc>
                <a:spcPts val="3000"/>
              </a:lnSpc>
              <a:spcAft>
                <a:spcPts val="0"/>
              </a:spcAft>
              <a:buFont typeface="Wingdings 2"/>
              <a:buChar char=""/>
              <a:defRPr/>
            </a:pPr>
            <a:r>
              <a:rPr lang="en-US" altLang="en-US" dirty="0" err="1" smtClean="0"/>
              <a:t>Amphotericin</a:t>
            </a:r>
            <a:r>
              <a:rPr lang="en-US" altLang="en-US" dirty="0" smtClean="0"/>
              <a:t> B and </a:t>
            </a:r>
            <a:r>
              <a:rPr lang="en-US" altLang="en-US" dirty="0" err="1" smtClean="0"/>
              <a:t>fluconazole</a:t>
            </a:r>
            <a:endParaRPr lang="en-US" altLang="en-US" dirty="0" smtClean="0"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7EF3D-C1FC-4F10-AE9B-1D6812EA5E84}" type="slidenum">
              <a:rPr lang="ar-SA" altLang="en-US" smtClean="0"/>
              <a:pPr>
                <a:defRPr/>
              </a:pPr>
              <a:t>64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2820909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86800" cy="838200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6000" b="1" dirty="0" err="1" smtClean="0">
                <a:solidFill>
                  <a:srgbClr val="FF0000"/>
                </a:solidFill>
              </a:rPr>
              <a:t>Aspergillosis</a:t>
            </a:r>
            <a:endParaRPr lang="ar-SA" sz="6000" dirty="0">
              <a:solidFill>
                <a:srgbClr val="FF0000"/>
              </a:solidFill>
            </a:endParaRPr>
          </a:p>
        </p:txBody>
      </p:sp>
      <p:sp>
        <p:nvSpPr>
          <p:cNvPr id="7680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8839200" cy="5486400"/>
          </a:xfrm>
        </p:spPr>
        <p:txBody>
          <a:bodyPr/>
          <a:lstStyle/>
          <a:p>
            <a:pPr algn="just" rtl="0">
              <a:lnSpc>
                <a:spcPts val="2800"/>
              </a:lnSpc>
            </a:pPr>
            <a:r>
              <a:rPr lang="en-US" i="1" smtClean="0">
                <a:cs typeface="Tahoma" pitchFamily="34" charset="0"/>
              </a:rPr>
              <a:t>Aspergillus</a:t>
            </a:r>
            <a:r>
              <a:rPr lang="en-US" smtClean="0">
                <a:cs typeface="Tahoma" pitchFamily="34" charset="0"/>
              </a:rPr>
              <a:t> is found in soil, on plants &amp; in decaying organic matter.</a:t>
            </a:r>
          </a:p>
          <a:p>
            <a:pPr algn="just" rtl="0">
              <a:lnSpc>
                <a:spcPts val="2800"/>
              </a:lnSpc>
            </a:pPr>
            <a:r>
              <a:rPr lang="en-US" altLang="en-US" smtClean="0">
                <a:cs typeface="Tahoma" pitchFamily="34" charset="0"/>
              </a:rPr>
              <a:t>600 species, </a:t>
            </a:r>
            <a:r>
              <a:rPr lang="en-US" i="1" smtClean="0">
                <a:cs typeface="Tahoma" pitchFamily="34" charset="0"/>
              </a:rPr>
              <a:t>A. fumigatus </a:t>
            </a:r>
            <a:r>
              <a:rPr lang="en-US" smtClean="0">
                <a:cs typeface="Tahoma" pitchFamily="34" charset="0"/>
              </a:rPr>
              <a:t>is one of the most ubiquitous of the airborne saprophytic fungi</a:t>
            </a:r>
          </a:p>
          <a:p>
            <a:pPr algn="just" rtl="0">
              <a:lnSpc>
                <a:spcPts val="2800"/>
              </a:lnSpc>
            </a:pPr>
            <a:r>
              <a:rPr lang="en-US" b="1" i="1" smtClean="0">
                <a:solidFill>
                  <a:srgbClr val="7030A0"/>
                </a:solidFill>
                <a:cs typeface="Tahoma" pitchFamily="34" charset="0"/>
              </a:rPr>
              <a:t>A. fumigatus </a:t>
            </a:r>
            <a:r>
              <a:rPr lang="en-US" smtClean="0">
                <a:cs typeface="Tahoma" pitchFamily="34" charset="0"/>
              </a:rPr>
              <a:t>is the main causative agent of Aspergillosis</a:t>
            </a:r>
            <a:endParaRPr lang="en-US" altLang="en-US" smtClean="0">
              <a:cs typeface="Tahoma" pitchFamily="34" charset="0"/>
            </a:endParaRPr>
          </a:p>
          <a:p>
            <a:pPr algn="just" rtl="0">
              <a:lnSpc>
                <a:spcPts val="2800"/>
              </a:lnSpc>
            </a:pPr>
            <a:r>
              <a:rPr lang="en-US" altLang="en-US" smtClean="0">
                <a:cs typeface="Tahoma" pitchFamily="34" charset="0"/>
              </a:rPr>
              <a:t>Diseases of the soil fungus</a:t>
            </a:r>
            <a:r>
              <a:rPr lang="en-US" smtClean="0">
                <a:cs typeface="Tahoma" pitchFamily="34" charset="0"/>
              </a:rPr>
              <a:t> called </a:t>
            </a:r>
            <a:r>
              <a:rPr lang="en-US" altLang="en-US" i="1" smtClean="0">
                <a:cs typeface="Tahoma" pitchFamily="34" charset="0"/>
              </a:rPr>
              <a:t>Aspergillus</a:t>
            </a:r>
          </a:p>
          <a:p>
            <a:pPr algn="just" rtl="0">
              <a:lnSpc>
                <a:spcPts val="2800"/>
              </a:lnSpc>
            </a:pPr>
            <a:r>
              <a:rPr lang="en-US" altLang="en-US" smtClean="0">
                <a:cs typeface="Tahoma" pitchFamily="34" charset="0"/>
              </a:rPr>
              <a:t>Major portal of entry is the respiratory tract</a:t>
            </a:r>
          </a:p>
          <a:p>
            <a:pPr lvl="1" algn="just" rtl="0">
              <a:lnSpc>
                <a:spcPts val="2800"/>
              </a:lnSpc>
            </a:pPr>
            <a:r>
              <a:rPr lang="en-US" sz="3200" smtClean="0">
                <a:cs typeface="Tahoma" pitchFamily="34" charset="0"/>
              </a:rPr>
              <a:t>Via inhalation of conidia</a:t>
            </a:r>
          </a:p>
          <a:p>
            <a:pPr algn="just" rtl="0">
              <a:lnSpc>
                <a:spcPts val="2800"/>
              </a:lnSpc>
            </a:pPr>
            <a:r>
              <a:rPr lang="en-US" smtClean="0">
                <a:cs typeface="Tahoma" pitchFamily="34" charset="0"/>
              </a:rPr>
              <a:t>Conidia are eliminated in immunocompetent host by innate immune mechanism</a:t>
            </a:r>
          </a:p>
          <a:p>
            <a:pPr algn="just" rtl="0">
              <a:lnSpc>
                <a:spcPts val="2800"/>
              </a:lnSpc>
            </a:pPr>
            <a:r>
              <a:rPr lang="en-US" smtClean="0">
                <a:cs typeface="Tahoma" pitchFamily="34" charset="0"/>
              </a:rPr>
              <a:t>For people with weakened immune systems, breathing in conidia can lead to infection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7EF3D-C1FC-4F10-AE9B-1D6812EA5E84}" type="slidenum">
              <a:rPr lang="ar-SA" altLang="en-US" smtClean="0"/>
              <a:pPr>
                <a:defRPr/>
              </a:pPr>
              <a:t>65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1307544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86800" cy="838200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6000" b="1" dirty="0" err="1" smtClean="0">
                <a:solidFill>
                  <a:srgbClr val="FF0000"/>
                </a:solidFill>
              </a:rPr>
              <a:t>Aspergillosis</a:t>
            </a:r>
            <a:endParaRPr lang="ar-SA" sz="6000" dirty="0">
              <a:solidFill>
                <a:srgbClr val="FF0000"/>
              </a:solidFill>
            </a:endParaRPr>
          </a:p>
        </p:txBody>
      </p:sp>
      <p:sp>
        <p:nvSpPr>
          <p:cNvPr id="77827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839200" cy="5486400"/>
          </a:xfrm>
        </p:spPr>
        <p:txBody>
          <a:bodyPr/>
          <a:lstStyle/>
          <a:p>
            <a:pPr algn="just" rtl="0">
              <a:lnSpc>
                <a:spcPts val="3700"/>
              </a:lnSpc>
            </a:pPr>
            <a:r>
              <a:rPr lang="en-US" smtClean="0">
                <a:cs typeface="Tahoma" pitchFamily="34" charset="0"/>
              </a:rPr>
              <a:t>Most commonly affects the sinuses or lungs </a:t>
            </a:r>
          </a:p>
          <a:p>
            <a:pPr algn="just" rtl="0">
              <a:lnSpc>
                <a:spcPts val="3700"/>
              </a:lnSpc>
            </a:pPr>
            <a:r>
              <a:rPr lang="en-US" smtClean="0">
                <a:cs typeface="Tahoma" pitchFamily="34" charset="0"/>
              </a:rPr>
              <a:t>Symptoms of sinus infections include fever, headache, and sinus pain</a:t>
            </a:r>
          </a:p>
          <a:p>
            <a:pPr algn="just" rtl="0">
              <a:lnSpc>
                <a:spcPts val="3700"/>
              </a:lnSpc>
            </a:pPr>
            <a:r>
              <a:rPr lang="en-US" smtClean="0">
                <a:cs typeface="Tahoma" pitchFamily="34" charset="0"/>
              </a:rPr>
              <a:t>Lung infections can cause fever and cough</a:t>
            </a:r>
          </a:p>
          <a:p>
            <a:pPr algn="just" rtl="0">
              <a:lnSpc>
                <a:spcPts val="3700"/>
              </a:lnSpc>
            </a:pPr>
            <a:r>
              <a:rPr lang="en-US" smtClean="0">
                <a:cs typeface="Tahoma" pitchFamily="34" charset="0"/>
              </a:rPr>
              <a:t>In the immunosuppressed host, Aspergillus can disseminate throughout the body.</a:t>
            </a:r>
          </a:p>
          <a:p>
            <a:pPr algn="just" rtl="0">
              <a:lnSpc>
                <a:spcPts val="3700"/>
              </a:lnSpc>
            </a:pPr>
            <a:r>
              <a:rPr lang="en-US" altLang="en-US" b="1" smtClean="0">
                <a:solidFill>
                  <a:srgbClr val="7030A0"/>
                </a:solidFill>
                <a:cs typeface="Tahoma" pitchFamily="34" charset="0"/>
              </a:rPr>
              <a:t>Treatment</a:t>
            </a:r>
          </a:p>
          <a:p>
            <a:pPr algn="just" rtl="0">
              <a:lnSpc>
                <a:spcPts val="3700"/>
              </a:lnSpc>
            </a:pPr>
            <a:r>
              <a:rPr lang="en-US" altLang="en-US" smtClean="0">
                <a:cs typeface="Tahoma" pitchFamily="34" charset="0"/>
              </a:rPr>
              <a:t>Amphotericin B and nystatin</a:t>
            </a:r>
          </a:p>
          <a:p>
            <a:pPr algn="just" rtl="0">
              <a:lnSpc>
                <a:spcPts val="3700"/>
              </a:lnSpc>
            </a:pPr>
            <a:r>
              <a:rPr lang="en-US" smtClean="0">
                <a:cs typeface="Tahoma" pitchFamily="34" charset="0"/>
              </a:rPr>
              <a:t>Voriconazole is currently the first-line treatment for invasive aspergillosis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7EF3D-C1FC-4F10-AE9B-1D6812EA5E84}" type="slidenum">
              <a:rPr lang="ar-SA" altLang="en-US" smtClean="0"/>
              <a:pPr>
                <a:defRPr/>
              </a:pPr>
              <a:t>66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3170054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86800" cy="838200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6000" b="1" dirty="0" err="1" smtClean="0">
                <a:solidFill>
                  <a:srgbClr val="FF0000"/>
                </a:solidFill>
              </a:rPr>
              <a:t>Candidiasis</a:t>
            </a:r>
            <a:endParaRPr lang="ar-SA" sz="6000" dirty="0">
              <a:solidFill>
                <a:srgbClr val="FF0000"/>
              </a:solidFill>
            </a:endParaRPr>
          </a:p>
        </p:txBody>
      </p:sp>
      <p:sp>
        <p:nvSpPr>
          <p:cNvPr id="78851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686800" cy="5638800"/>
          </a:xfrm>
        </p:spPr>
        <p:txBody>
          <a:bodyPr/>
          <a:lstStyle/>
          <a:p>
            <a:pPr algn="just" rtl="0">
              <a:lnSpc>
                <a:spcPct val="150000"/>
              </a:lnSpc>
            </a:pPr>
            <a:r>
              <a:rPr lang="en-US" smtClean="0">
                <a:cs typeface="Tahoma" pitchFamily="34" charset="0"/>
              </a:rPr>
              <a:t> In severely immunocompromised patients, </a:t>
            </a:r>
            <a:r>
              <a:rPr lang="en-US" i="1" smtClean="0">
                <a:cs typeface="Tahoma" pitchFamily="34" charset="0"/>
              </a:rPr>
              <a:t>C. albicans</a:t>
            </a:r>
            <a:r>
              <a:rPr lang="en-US" smtClean="0">
                <a:cs typeface="Tahoma" pitchFamily="34" charset="0"/>
              </a:rPr>
              <a:t> can proliferate and disseminate throughout the body.</a:t>
            </a:r>
          </a:p>
          <a:p>
            <a:pPr algn="just" rtl="0">
              <a:lnSpc>
                <a:spcPct val="150000"/>
              </a:lnSpc>
            </a:pPr>
            <a:r>
              <a:rPr lang="en-US" smtClean="0">
                <a:cs typeface="Tahoma" pitchFamily="34" charset="0"/>
              </a:rPr>
              <a:t>An infection in the bloodstream can affect the kidneys, heart, lungs, eyes, or other organs causing high fever, chills, anemia, and sometimes a rash or shock </a:t>
            </a:r>
          </a:p>
          <a:p>
            <a:pPr algn="just" rtl="0">
              <a:lnSpc>
                <a:spcPct val="150000"/>
              </a:lnSpc>
            </a:pPr>
            <a:endParaRPr lang="en-US" smtClean="0">
              <a:cs typeface="Tahoma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7EF3D-C1FC-4F10-AE9B-1D6812EA5E84}" type="slidenum">
              <a:rPr lang="ar-SA" altLang="en-US" smtClean="0"/>
              <a:pPr>
                <a:defRPr/>
              </a:pPr>
              <a:t>67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3193834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686800" cy="838200"/>
          </a:xfrm>
        </p:spPr>
        <p:txBody>
          <a:bodyPr/>
          <a:lstStyle/>
          <a:p>
            <a:pPr algn="ctr" rtl="0" fontAlgn="auto">
              <a:spcAft>
                <a:spcPts val="0"/>
              </a:spcAft>
              <a:defRPr/>
            </a:pPr>
            <a:r>
              <a:rPr lang="en-US" sz="4000" b="1" dirty="0" smtClean="0">
                <a:solidFill>
                  <a:srgbClr val="FF0000"/>
                </a:solidFill>
              </a:rPr>
              <a:t>Symptoms of Candida </a:t>
            </a:r>
            <a:r>
              <a:rPr lang="en-US" sz="4000" b="1" dirty="0" err="1" smtClean="0">
                <a:solidFill>
                  <a:srgbClr val="FF0000"/>
                </a:solidFill>
              </a:rPr>
              <a:t>albicans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79875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763000" cy="5334000"/>
          </a:xfrm>
        </p:spPr>
        <p:txBody>
          <a:bodyPr/>
          <a:lstStyle/>
          <a:p>
            <a:pPr algn="just" rtl="0">
              <a:lnSpc>
                <a:spcPts val="4400"/>
              </a:lnSpc>
            </a:pPr>
            <a:r>
              <a:rPr lang="en-US" dirty="0" smtClean="0">
                <a:cs typeface="Tahoma" pitchFamily="34" charset="0"/>
              </a:rPr>
              <a:t>Candida can cause the following problems depending upon the organ infected: </a:t>
            </a:r>
          </a:p>
          <a:p>
            <a:pPr lvl="1" algn="just" rtl="0">
              <a:lnSpc>
                <a:spcPts val="4400"/>
              </a:lnSpc>
            </a:pPr>
            <a:r>
              <a:rPr lang="en-US" sz="3200" dirty="0" smtClean="0">
                <a:cs typeface="Tahoma" pitchFamily="34" charset="0"/>
              </a:rPr>
              <a:t>in kidneys can cause blood in the urine </a:t>
            </a:r>
          </a:p>
          <a:p>
            <a:pPr lvl="1" algn="just" rtl="0">
              <a:lnSpc>
                <a:spcPts val="4400"/>
              </a:lnSpc>
            </a:pPr>
            <a:r>
              <a:rPr lang="en-US" sz="3200" dirty="0" smtClean="0">
                <a:cs typeface="Tahoma" pitchFamily="34" charset="0"/>
              </a:rPr>
              <a:t>in heart can cause murmurs &amp; valve damage </a:t>
            </a:r>
          </a:p>
          <a:p>
            <a:pPr lvl="1" algn="just" rtl="0">
              <a:lnSpc>
                <a:spcPts val="4400"/>
              </a:lnSpc>
            </a:pPr>
            <a:r>
              <a:rPr lang="en-US" sz="3200" dirty="0" smtClean="0">
                <a:cs typeface="Tahoma" pitchFamily="34" charset="0"/>
              </a:rPr>
              <a:t>in the lungs can cause bloody sputum</a:t>
            </a:r>
          </a:p>
          <a:p>
            <a:pPr lvl="1" algn="just" rtl="0">
              <a:lnSpc>
                <a:spcPts val="4400"/>
              </a:lnSpc>
            </a:pPr>
            <a:r>
              <a:rPr lang="en-US" sz="3200" dirty="0" smtClean="0">
                <a:cs typeface="Tahoma" pitchFamily="34" charset="0"/>
              </a:rPr>
              <a:t>in the eyes can cause pain and blurred vision </a:t>
            </a:r>
          </a:p>
          <a:p>
            <a:pPr lvl="1" algn="just" rtl="0">
              <a:lnSpc>
                <a:spcPts val="4400"/>
              </a:lnSpc>
            </a:pPr>
            <a:r>
              <a:rPr lang="en-US" sz="3200" dirty="0" smtClean="0">
                <a:cs typeface="Tahoma" pitchFamily="34" charset="0"/>
              </a:rPr>
              <a:t>in the brain can cause seizures and acute changes in mental function or behavior</a:t>
            </a:r>
          </a:p>
          <a:p>
            <a:pPr algn="just" rtl="0">
              <a:lnSpc>
                <a:spcPts val="4400"/>
              </a:lnSpc>
            </a:pPr>
            <a:endParaRPr lang="ar-SA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7EF3D-C1FC-4F10-AE9B-1D6812EA5E84}" type="slidenum">
              <a:rPr lang="ar-SA" altLang="en-US" smtClean="0"/>
              <a:pPr>
                <a:defRPr/>
              </a:pPr>
              <a:t>68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868041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Franklin Gothic Book" pitchFamily="34" charset="0"/>
              <a:cs typeface="Tahoma" pitchFamily="34" charset="0"/>
            </a:endParaRP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Franklin Gothic Book" pitchFamily="34" charset="0"/>
              <a:cs typeface="Tahoma" pitchFamily="34" charset="0"/>
            </a:endParaRPr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Franklin Gothic Book" pitchFamily="34" charset="0"/>
              <a:cs typeface="Tahoma" pitchFamily="34" charset="0"/>
            </a:endParaRP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Franklin Gothic Book" pitchFamily="34" charset="0"/>
              <a:cs typeface="Tahoma" pitchFamily="34" charset="0"/>
            </a:endParaRP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686800" cy="838200"/>
          </a:xfrm>
        </p:spPr>
        <p:txBody>
          <a:bodyPr>
            <a:noAutofit/>
          </a:bodyPr>
          <a:lstStyle/>
          <a:p>
            <a:pPr algn="ctr" rtl="0" fontAlgn="auto">
              <a:spcAft>
                <a:spcPts val="0"/>
              </a:spcAft>
              <a:defRPr/>
            </a:pPr>
            <a:r>
              <a:rPr lang="en-US" altLang="en-US" sz="6000" dirty="0">
                <a:solidFill>
                  <a:srgbClr val="FF0000"/>
                </a:solidFill>
              </a:rPr>
              <a:t>YEAST</a:t>
            </a:r>
          </a:p>
        </p:txBody>
      </p:sp>
      <p:sp>
        <p:nvSpPr>
          <p:cNvPr id="34823" name="Rectangle 7"/>
          <p:cNvSpPr>
            <a:spLocks noGrp="1" noChangeArrowheads="1"/>
          </p:cNvSpPr>
          <p:nvPr>
            <p:ph idx="1"/>
          </p:nvPr>
        </p:nvSpPr>
        <p:spPr>
          <a:xfrm>
            <a:off x="304800" y="1143000"/>
            <a:ext cx="8686800" cy="5410200"/>
          </a:xfrm>
        </p:spPr>
        <p:txBody>
          <a:bodyPr>
            <a:normAutofit lnSpcReduction="10000"/>
          </a:bodyPr>
          <a:lstStyle/>
          <a:p>
            <a:pPr algn="just" rtl="0" fontAlgn="auto">
              <a:lnSpc>
                <a:spcPct val="150000"/>
              </a:lnSpc>
              <a:spcAft>
                <a:spcPts val="0"/>
              </a:spcAft>
              <a:buFont typeface="Wingdings 2"/>
              <a:buChar char=""/>
              <a:defRPr/>
            </a:pPr>
            <a:r>
              <a:rPr lang="en-US" altLang="en-US" sz="3600" dirty="0"/>
              <a:t>Facultative Anaerobes</a:t>
            </a:r>
          </a:p>
          <a:p>
            <a:pPr algn="just" rtl="0" fontAlgn="auto">
              <a:lnSpc>
                <a:spcPct val="150000"/>
              </a:lnSpc>
              <a:spcAft>
                <a:spcPts val="0"/>
              </a:spcAft>
              <a:buFont typeface="Wingdings 2"/>
              <a:buChar char=""/>
              <a:defRPr/>
            </a:pPr>
            <a:r>
              <a:rPr lang="en-US" altLang="en-US" sz="3600" dirty="0"/>
              <a:t>Fermentation=ethanol and CO</a:t>
            </a:r>
            <a:r>
              <a:rPr lang="en-US" altLang="en-US" sz="3600" baseline="-25000" dirty="0"/>
              <a:t>2</a:t>
            </a:r>
          </a:p>
          <a:p>
            <a:pPr algn="just" rtl="0" fontAlgn="auto">
              <a:lnSpc>
                <a:spcPct val="150000"/>
              </a:lnSpc>
              <a:spcAft>
                <a:spcPts val="0"/>
              </a:spcAft>
              <a:buFont typeface="Wingdings 2"/>
              <a:buChar char=""/>
              <a:defRPr/>
            </a:pPr>
            <a:r>
              <a:rPr lang="en-US" altLang="en-US" sz="3600" dirty="0"/>
              <a:t>Non-filamentous unicellular fungi</a:t>
            </a:r>
          </a:p>
          <a:p>
            <a:pPr lvl="1" algn="just" rtl="0" fontAlgn="auto">
              <a:lnSpc>
                <a:spcPct val="150000"/>
              </a:lnSpc>
              <a:spcAft>
                <a:spcPts val="0"/>
              </a:spcAft>
              <a:buFont typeface="Wingdings 2"/>
              <a:buChar char=""/>
              <a:defRPr/>
            </a:pPr>
            <a:r>
              <a:rPr lang="en-US" altLang="en-US" sz="3600" dirty="0"/>
              <a:t>Spherical or oval</a:t>
            </a:r>
          </a:p>
          <a:p>
            <a:pPr algn="just" rtl="0" fontAlgn="auto">
              <a:lnSpc>
                <a:spcPct val="150000"/>
              </a:lnSpc>
              <a:spcAft>
                <a:spcPts val="0"/>
              </a:spcAft>
              <a:buFont typeface="Wingdings 2"/>
              <a:buChar char=""/>
              <a:defRPr/>
            </a:pPr>
            <a:r>
              <a:rPr lang="en-US" altLang="en-US" sz="3600" dirty="0" smtClean="0"/>
              <a:t>Reproduction by</a:t>
            </a:r>
            <a:endParaRPr lang="en-US" altLang="en-US" sz="3600" dirty="0"/>
          </a:p>
          <a:p>
            <a:pPr lvl="1" algn="just" rtl="0" fontAlgn="auto">
              <a:lnSpc>
                <a:spcPct val="150000"/>
              </a:lnSpc>
              <a:spcAft>
                <a:spcPts val="0"/>
              </a:spcAft>
              <a:buFont typeface="Wingdings 2"/>
              <a:buChar char=""/>
              <a:defRPr/>
            </a:pPr>
            <a:r>
              <a:rPr lang="en-US" altLang="en-US" sz="3600" dirty="0" smtClean="0"/>
              <a:t>Fission </a:t>
            </a:r>
            <a:r>
              <a:rPr lang="en-US" altLang="en-US" sz="3600" dirty="0"/>
              <a:t>or </a:t>
            </a:r>
            <a:r>
              <a:rPr lang="en-US" altLang="en-US" sz="3600" dirty="0" smtClean="0"/>
              <a:t>budding</a:t>
            </a:r>
            <a:endParaRPr lang="en-US" altLang="en-US" sz="3600" dirty="0"/>
          </a:p>
          <a:p>
            <a:pPr lvl="1" algn="just" rtl="0" fontAlgn="auto">
              <a:lnSpc>
                <a:spcPct val="150000"/>
              </a:lnSpc>
              <a:spcAft>
                <a:spcPts val="0"/>
              </a:spcAft>
              <a:buFont typeface="Wingdings 2"/>
              <a:buChar char=""/>
              <a:defRPr/>
            </a:pPr>
            <a:endParaRPr lang="en-US" altLang="en-US" sz="36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7EF3D-C1FC-4F10-AE9B-1D6812EA5E84}" type="slidenum">
              <a:rPr lang="ar-SA" altLang="en-US" smtClean="0"/>
              <a:pPr>
                <a:defRPr/>
              </a:pPr>
              <a:t>7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137528287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Franklin Gothic Book" pitchFamily="34" charset="0"/>
              <a:cs typeface="Tahoma" pitchFamily="34" charset="0"/>
            </a:endParaRP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Franklin Gothic Book" pitchFamily="34" charset="0"/>
              <a:cs typeface="Tahoma" pitchFamily="34" charset="0"/>
            </a:endParaRP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Franklin Gothic Book" pitchFamily="34" charset="0"/>
              <a:cs typeface="Tahoma" pitchFamily="34" charset="0"/>
            </a:endParaRPr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Franklin Gothic Book" pitchFamily="34" charset="0"/>
              <a:cs typeface="Tahoma" pitchFamily="34" charset="0"/>
            </a:endParaRPr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686800" cy="838200"/>
          </a:xfrm>
        </p:spPr>
        <p:txBody>
          <a:bodyPr>
            <a:noAutofit/>
          </a:bodyPr>
          <a:lstStyle/>
          <a:p>
            <a:pPr algn="ctr" rtl="0" fontAlgn="auto">
              <a:spcAft>
                <a:spcPts val="0"/>
              </a:spcAft>
              <a:defRPr/>
            </a:pPr>
            <a:r>
              <a:rPr lang="en-US" altLang="en-US" sz="6000" dirty="0">
                <a:solidFill>
                  <a:srgbClr val="FF0000"/>
                </a:solidFill>
              </a:rPr>
              <a:t>DIMORPHIC FUNGI</a:t>
            </a:r>
          </a:p>
        </p:txBody>
      </p:sp>
      <p:sp>
        <p:nvSpPr>
          <p:cNvPr id="18439" name="Rectangle 7"/>
          <p:cNvSpPr>
            <a:spLocks noGrp="1" noChangeArrowheads="1"/>
          </p:cNvSpPr>
          <p:nvPr>
            <p:ph idx="1"/>
          </p:nvPr>
        </p:nvSpPr>
        <p:spPr>
          <a:xfrm>
            <a:off x="304800" y="1219200"/>
            <a:ext cx="8686800" cy="5334000"/>
          </a:xfrm>
        </p:spPr>
        <p:txBody>
          <a:bodyPr/>
          <a:lstStyle/>
          <a:p>
            <a:pPr algn="just" rtl="0">
              <a:lnSpc>
                <a:spcPts val="4900"/>
              </a:lnSpc>
              <a:buFont typeface="Wingdings" pitchFamily="2" charset="2"/>
              <a:buChar char="§"/>
            </a:pPr>
            <a:r>
              <a:rPr lang="en-US" altLang="en-US" sz="3600" smtClean="0">
                <a:cs typeface="Tahoma" pitchFamily="34" charset="0"/>
              </a:rPr>
              <a:t>Growth as a mold or as a yeast</a:t>
            </a:r>
          </a:p>
          <a:p>
            <a:pPr algn="just" rtl="0">
              <a:lnSpc>
                <a:spcPts val="4900"/>
              </a:lnSpc>
              <a:buFont typeface="Wingdings" pitchFamily="2" charset="2"/>
              <a:buChar char="§"/>
            </a:pPr>
            <a:r>
              <a:rPr lang="en-US" altLang="en-US" sz="3600" smtClean="0">
                <a:cs typeface="Tahoma" pitchFamily="34" charset="0"/>
              </a:rPr>
              <a:t>Most pathogenic fungi are dimorphic fungi</a:t>
            </a:r>
          </a:p>
          <a:p>
            <a:pPr algn="just" rtl="0">
              <a:lnSpc>
                <a:spcPts val="4900"/>
              </a:lnSpc>
              <a:buFont typeface="Wingdings" pitchFamily="2" charset="2"/>
              <a:buChar char="§"/>
            </a:pPr>
            <a:r>
              <a:rPr lang="en-US" altLang="en-US" sz="3600" smtClean="0">
                <a:cs typeface="Tahoma" pitchFamily="34" charset="0"/>
              </a:rPr>
              <a:t>At 37</a:t>
            </a:r>
            <a:r>
              <a:rPr lang="en-US" altLang="en-US" sz="3600" b="1" baseline="30000" smtClean="0">
                <a:cs typeface="Tahoma" pitchFamily="34" charset="0"/>
              </a:rPr>
              <a:t>o</a:t>
            </a:r>
            <a:r>
              <a:rPr lang="en-US" altLang="en-US" sz="3600" smtClean="0">
                <a:cs typeface="Tahoma" pitchFamily="34" charset="0"/>
              </a:rPr>
              <a:t> C yeast-like</a:t>
            </a:r>
          </a:p>
          <a:p>
            <a:pPr algn="just" rtl="0">
              <a:lnSpc>
                <a:spcPts val="4900"/>
              </a:lnSpc>
              <a:buFont typeface="Wingdings" pitchFamily="2" charset="2"/>
              <a:buChar char="§"/>
            </a:pPr>
            <a:r>
              <a:rPr lang="en-US" altLang="en-US" sz="3600" smtClean="0">
                <a:cs typeface="Tahoma" pitchFamily="34" charset="0"/>
              </a:rPr>
              <a:t>At 25</a:t>
            </a:r>
            <a:r>
              <a:rPr lang="en-US" altLang="en-US" sz="3600" b="1" baseline="30000" smtClean="0">
                <a:cs typeface="Tahoma" pitchFamily="34" charset="0"/>
              </a:rPr>
              <a:t>o </a:t>
            </a:r>
            <a:r>
              <a:rPr lang="en-US" altLang="en-US" sz="3600" smtClean="0">
                <a:cs typeface="Tahoma" pitchFamily="34" charset="0"/>
              </a:rPr>
              <a:t>C mold-like</a:t>
            </a:r>
          </a:p>
          <a:p>
            <a:pPr algn="just" rtl="0">
              <a:lnSpc>
                <a:spcPts val="4900"/>
              </a:lnSpc>
              <a:buFont typeface="Wingdings" pitchFamily="2" charset="2"/>
              <a:buChar char="§"/>
            </a:pPr>
            <a:r>
              <a:rPr lang="en-US" altLang="en-US" sz="3600" smtClean="0">
                <a:cs typeface="Tahoma" pitchFamily="34" charset="0"/>
              </a:rPr>
              <a:t>Can also occur with changes in CO</a:t>
            </a:r>
            <a:r>
              <a:rPr lang="en-US" altLang="en-US" sz="3600" baseline="-25000" smtClean="0">
                <a:cs typeface="Tahoma" pitchFamily="34" charset="0"/>
              </a:rPr>
              <a:t>2</a:t>
            </a:r>
          </a:p>
          <a:p>
            <a:pPr algn="just" rtl="0">
              <a:lnSpc>
                <a:spcPts val="4900"/>
              </a:lnSpc>
              <a:buFont typeface="Wingdings" pitchFamily="2" charset="2"/>
              <a:buChar char="§"/>
            </a:pPr>
            <a:r>
              <a:rPr lang="en-US" altLang="en-US" sz="3600" smtClean="0">
                <a:cs typeface="Tahoma" pitchFamily="34" charset="0"/>
              </a:rPr>
              <a:t>Fungi grow differently in tissue vs nature/culture; often dictated by temp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7EF3D-C1FC-4F10-AE9B-1D6812EA5E84}" type="slidenum">
              <a:rPr lang="ar-SA" altLang="en-US" smtClean="0"/>
              <a:pPr>
                <a:defRPr/>
              </a:pPr>
              <a:t>8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289008816"/>
      </p:ext>
    </p:extLst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86800" cy="838200"/>
          </a:xfrm>
        </p:spPr>
        <p:txBody>
          <a:bodyPr>
            <a:noAutofit/>
          </a:bodyPr>
          <a:lstStyle/>
          <a:p>
            <a:pPr algn="ctr" rtl="0" fontAlgn="auto">
              <a:spcAft>
                <a:spcPts val="0"/>
              </a:spcAft>
              <a:defRPr/>
            </a:pPr>
            <a:r>
              <a:rPr lang="en-US" sz="5400" b="1" dirty="0" smtClean="0">
                <a:solidFill>
                  <a:srgbClr val="FF0000"/>
                </a:solidFill>
              </a:rPr>
              <a:t>Basic structure of fungi</a:t>
            </a:r>
            <a:endParaRPr lang="ar-SA" sz="54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839200" cy="5257800"/>
          </a:xfrm>
        </p:spPr>
        <p:txBody>
          <a:bodyPr>
            <a:noAutofit/>
          </a:bodyPr>
          <a:lstStyle/>
          <a:p>
            <a:pPr marL="514350" indent="-514350" algn="just" rtl="0" fontAlgn="auto">
              <a:lnSpc>
                <a:spcPts val="27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b="1" dirty="0" err="1" smtClean="0">
                <a:solidFill>
                  <a:srgbClr val="7030A0"/>
                </a:solidFill>
                <a:cs typeface="Times New Roman" pitchFamily="18" charset="0"/>
              </a:rPr>
              <a:t>Hyphae</a:t>
            </a:r>
            <a:endParaRPr lang="en-US" b="1" dirty="0" smtClean="0">
              <a:solidFill>
                <a:srgbClr val="7030A0"/>
              </a:solidFill>
              <a:cs typeface="Times New Roman" pitchFamily="18" charset="0"/>
            </a:endParaRPr>
          </a:p>
          <a:p>
            <a:pPr algn="just" rtl="0" fontAlgn="auto">
              <a:lnSpc>
                <a:spcPts val="2700"/>
              </a:lnSpc>
              <a:spcAft>
                <a:spcPts val="0"/>
              </a:spcAft>
              <a:buFont typeface="Wingdings 2"/>
              <a:buChar char=""/>
              <a:defRPr/>
            </a:pPr>
            <a:r>
              <a:rPr lang="en-US" dirty="0" smtClean="0"/>
              <a:t>Main body of most fungi is made up of fine, </a:t>
            </a:r>
            <a:r>
              <a:rPr lang="en-US" dirty="0" smtClean="0">
                <a:cs typeface="Times New Roman" pitchFamily="18" charset="0"/>
              </a:rPr>
              <a:t>Cylindrical, </a:t>
            </a:r>
            <a:r>
              <a:rPr lang="en-US" dirty="0" smtClean="0"/>
              <a:t>branching threads called </a:t>
            </a:r>
            <a:r>
              <a:rPr lang="en-US" b="1" dirty="0" err="1" smtClean="0"/>
              <a:t>hyphae</a:t>
            </a:r>
            <a:endParaRPr lang="en-US" dirty="0" smtClean="0"/>
          </a:p>
          <a:p>
            <a:pPr algn="just" rtl="0" fontAlgn="auto">
              <a:lnSpc>
                <a:spcPts val="2700"/>
              </a:lnSpc>
              <a:spcAft>
                <a:spcPts val="0"/>
              </a:spcAft>
              <a:buFont typeface="Wingdings 2"/>
              <a:buChar char=""/>
              <a:defRPr/>
            </a:pPr>
            <a:r>
              <a:rPr lang="en-US" sz="3100" dirty="0" smtClean="0">
                <a:cs typeface="Times New Roman" pitchFamily="18" charset="0"/>
              </a:rPr>
              <a:t>Tubular cell wall filled with cytoplasm &amp; organelles  </a:t>
            </a:r>
          </a:p>
          <a:p>
            <a:pPr algn="just" rtl="0" fontAlgn="auto">
              <a:lnSpc>
                <a:spcPts val="2700"/>
              </a:lnSpc>
              <a:spcAft>
                <a:spcPts val="0"/>
              </a:spcAft>
              <a:buFont typeface="Wingdings 2"/>
              <a:buChar char=""/>
              <a:defRPr/>
            </a:pPr>
            <a:r>
              <a:rPr lang="en-US" dirty="0" smtClean="0">
                <a:cs typeface="Times New Roman" pitchFamily="18" charset="0"/>
              </a:rPr>
              <a:t>Most </a:t>
            </a:r>
            <a:r>
              <a:rPr lang="en-US" dirty="0" err="1" smtClean="0">
                <a:cs typeface="Times New Roman" pitchFamily="18" charset="0"/>
              </a:rPr>
              <a:t>hyphae</a:t>
            </a:r>
            <a:r>
              <a:rPr lang="en-US" dirty="0" smtClean="0">
                <a:cs typeface="Times New Roman" pitchFamily="18" charset="0"/>
              </a:rPr>
              <a:t> are 2-10 </a:t>
            </a:r>
            <a:r>
              <a:rPr lang="en-US" dirty="0" smtClean="0">
                <a:cs typeface="Times New Roman" pitchFamily="18" charset="0"/>
                <a:sym typeface="Symbol" pitchFamily="18" charset="2"/>
              </a:rPr>
              <a:t>m </a:t>
            </a:r>
            <a:r>
              <a:rPr lang="en-US" dirty="0" smtClean="0">
                <a:cs typeface="Times New Roman" pitchFamily="18" charset="0"/>
              </a:rPr>
              <a:t>diameter</a:t>
            </a:r>
            <a:endParaRPr lang="en-US" dirty="0" smtClean="0"/>
          </a:p>
          <a:p>
            <a:pPr marL="514350" indent="-514350" algn="just" rtl="0" fontAlgn="auto">
              <a:lnSpc>
                <a:spcPts val="2700"/>
              </a:lnSpc>
              <a:spcAft>
                <a:spcPts val="0"/>
              </a:spcAft>
              <a:buFont typeface="+mj-lt"/>
              <a:buAutoNum type="arabicPeriod" startAt="2"/>
              <a:defRPr/>
            </a:pPr>
            <a:r>
              <a:rPr lang="en-US" b="1" dirty="0" smtClean="0">
                <a:solidFill>
                  <a:srgbClr val="7030A0"/>
                </a:solidFill>
              </a:rPr>
              <a:t>Mycelia</a:t>
            </a:r>
          </a:p>
          <a:p>
            <a:pPr algn="just" rtl="0" fontAlgn="auto">
              <a:lnSpc>
                <a:spcPts val="2700"/>
              </a:lnSpc>
              <a:spcAft>
                <a:spcPts val="0"/>
              </a:spcAft>
              <a:buFont typeface="Wingdings 2"/>
              <a:buChar char=""/>
              <a:defRPr/>
            </a:pPr>
            <a:r>
              <a:rPr lang="en-US" sz="2900" dirty="0" smtClean="0"/>
              <a:t>When formed of many cells, cellular units connect together (intertwining) to form long filamentous</a:t>
            </a:r>
          </a:p>
          <a:p>
            <a:pPr marL="571500" indent="-514350" algn="just" rtl="0" fontAlgn="auto">
              <a:lnSpc>
                <a:spcPts val="2700"/>
              </a:lnSpc>
              <a:spcAft>
                <a:spcPts val="0"/>
              </a:spcAft>
              <a:buFont typeface="+mj-lt"/>
              <a:buAutoNum type="alphaUcPeriod"/>
              <a:defRPr/>
            </a:pPr>
            <a:r>
              <a:rPr lang="en-US" b="1" dirty="0" smtClean="0">
                <a:solidFill>
                  <a:srgbClr val="7030A0"/>
                </a:solidFill>
              </a:rPr>
              <a:t>Aerial mycelium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</a:p>
          <a:p>
            <a:pPr lvl="1" algn="just" rtl="0" fontAlgn="auto">
              <a:lnSpc>
                <a:spcPts val="2700"/>
              </a:lnSpc>
              <a:spcAft>
                <a:spcPts val="0"/>
              </a:spcAft>
              <a:buFont typeface="Wingdings 2"/>
              <a:buChar char=""/>
              <a:defRPr/>
            </a:pPr>
            <a:r>
              <a:rPr lang="en-US" sz="3200" dirty="0" smtClean="0"/>
              <a:t>Part projects above the surface of medium</a:t>
            </a:r>
          </a:p>
          <a:p>
            <a:pPr marL="571500" indent="-514350" algn="just" rtl="0" fontAlgn="auto">
              <a:lnSpc>
                <a:spcPts val="2700"/>
              </a:lnSpc>
              <a:spcAft>
                <a:spcPts val="0"/>
              </a:spcAft>
              <a:buFont typeface="+mj-lt"/>
              <a:buAutoNum type="alphaUcPeriod"/>
              <a:defRPr/>
            </a:pPr>
            <a:r>
              <a:rPr lang="en-US" b="1" dirty="0" smtClean="0">
                <a:solidFill>
                  <a:srgbClr val="7030A0"/>
                </a:solidFill>
              </a:rPr>
              <a:t>Vegetative mycelium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endParaRPr lang="en-US" b="1" dirty="0" smtClean="0">
              <a:solidFill>
                <a:srgbClr val="7030A0"/>
              </a:solidFill>
            </a:endParaRPr>
          </a:p>
          <a:p>
            <a:pPr lvl="1" algn="just" rtl="0" fontAlgn="auto">
              <a:lnSpc>
                <a:spcPts val="2700"/>
              </a:lnSpc>
              <a:spcAft>
                <a:spcPts val="0"/>
              </a:spcAft>
              <a:buFont typeface="Wingdings 2"/>
              <a:buChar char=""/>
              <a:defRPr/>
            </a:pPr>
            <a:r>
              <a:rPr lang="en-US" sz="3200" dirty="0" smtClean="0"/>
              <a:t>Part penetrate into medium and absorb food</a:t>
            </a:r>
          </a:p>
          <a:p>
            <a:pPr algn="just" rtl="0" fontAlgn="auto">
              <a:lnSpc>
                <a:spcPts val="2700"/>
              </a:lnSpc>
              <a:spcAft>
                <a:spcPts val="0"/>
              </a:spcAft>
              <a:buFont typeface="Wingdings 2"/>
              <a:buChar char=""/>
              <a:defRPr/>
            </a:pPr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7EF3D-C1FC-4F10-AE9B-1D6812EA5E84}" type="slidenum">
              <a:rPr lang="ar-SA" altLang="en-US" smtClean="0"/>
              <a:pPr>
                <a:defRPr/>
              </a:pPr>
              <a:t>9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1538893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</TotalTime>
  <Words>3175</Words>
  <Application>Microsoft Office PowerPoint</Application>
  <PresentationFormat>On-screen Show (4:3)</PresentationFormat>
  <Paragraphs>623</Paragraphs>
  <Slides>68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68</vt:i4>
      </vt:variant>
    </vt:vector>
  </HeadingPairs>
  <TitlesOfParts>
    <vt:vector size="79" baseType="lpstr">
      <vt:lpstr>Arial</vt:lpstr>
      <vt:lpstr>Arial Narrow</vt:lpstr>
      <vt:lpstr>Calibri</vt:lpstr>
      <vt:lpstr>Franklin Gothic Book</vt:lpstr>
      <vt:lpstr>Franklin Gothic Medium</vt:lpstr>
      <vt:lpstr>Symbol</vt:lpstr>
      <vt:lpstr>Tahoma</vt:lpstr>
      <vt:lpstr>Times New Roman</vt:lpstr>
      <vt:lpstr>Wingdings</vt:lpstr>
      <vt:lpstr>Wingdings 2</vt:lpstr>
      <vt:lpstr>Office Theme</vt:lpstr>
      <vt:lpstr>Objectives</vt:lpstr>
      <vt:lpstr>Medical Mycology</vt:lpstr>
      <vt:lpstr>What is the FUNGUS?</vt:lpstr>
      <vt:lpstr>What are Actinomyces?</vt:lpstr>
      <vt:lpstr>Fungi vs. Bacteria</vt:lpstr>
      <vt:lpstr>Types of fungi</vt:lpstr>
      <vt:lpstr>YEAST</vt:lpstr>
      <vt:lpstr>DIMORPHIC FUNGI</vt:lpstr>
      <vt:lpstr>Basic structure of fungi</vt:lpstr>
      <vt:lpstr>Basic structure of fungi</vt:lpstr>
      <vt:lpstr>Reproduction</vt:lpstr>
      <vt:lpstr>Asexual spore</vt:lpstr>
      <vt:lpstr>ConidioSpores</vt:lpstr>
      <vt:lpstr>Chlamydospores</vt:lpstr>
      <vt:lpstr>Sporangiospore</vt:lpstr>
      <vt:lpstr>Sexual spores</vt:lpstr>
      <vt:lpstr>Classification of Fungi</vt:lpstr>
      <vt:lpstr>ZYGOMYCETES</vt:lpstr>
      <vt:lpstr>Ascomycetes</vt:lpstr>
      <vt:lpstr>Basidomycetes</vt:lpstr>
      <vt:lpstr>Septate mycelium: Deutromycetes:</vt:lpstr>
      <vt:lpstr>Fungal cell wall composition </vt:lpstr>
      <vt:lpstr>Fungal cell wall composition </vt:lpstr>
      <vt:lpstr>Structure of cell membrane</vt:lpstr>
      <vt:lpstr>Medical Effect of Fungi </vt:lpstr>
      <vt:lpstr>Medical Effect of Fungi</vt:lpstr>
      <vt:lpstr>Medical Effect of Fungi</vt:lpstr>
      <vt:lpstr>Medical Effect of Fungi</vt:lpstr>
      <vt:lpstr>A. Superfacial mycosis</vt:lpstr>
      <vt:lpstr>Tinea versicolor  (Pityriasis versicolor)</vt:lpstr>
      <vt:lpstr>Pityriasis versicolor</vt:lpstr>
      <vt:lpstr>B. cutaneous Mycoses</vt:lpstr>
      <vt:lpstr>i. Dermatophytes</vt:lpstr>
      <vt:lpstr>I. dermatophytes</vt:lpstr>
      <vt:lpstr>Ecology and Mode of transmission</vt:lpstr>
      <vt:lpstr>Ecology and Mode of transmission</vt:lpstr>
      <vt:lpstr>Tinea corporis</vt:lpstr>
      <vt:lpstr>Tinea pedis "athlete's foot"</vt:lpstr>
      <vt:lpstr>Tinea capitis </vt:lpstr>
      <vt:lpstr>Dermatophytes</vt:lpstr>
      <vt:lpstr>Dermatophytes</vt:lpstr>
      <vt:lpstr>Treatment of Dermatophytes</vt:lpstr>
      <vt:lpstr>Lab diagnosis of Dermatophytes</vt:lpstr>
      <vt:lpstr>Lab diagnosis of Dermatophytes</vt:lpstr>
      <vt:lpstr>II. Candida</vt:lpstr>
      <vt:lpstr>Symptoms of Candida albicans</vt:lpstr>
      <vt:lpstr>Laboratory diagnosis of candida</vt:lpstr>
      <vt:lpstr>Laboratory diagnosis of candida</vt:lpstr>
      <vt:lpstr>Treatment of candidacies</vt:lpstr>
      <vt:lpstr>c. Subcutaneous Mycoses</vt:lpstr>
      <vt:lpstr>C. Subcutaneous Mycoses</vt:lpstr>
      <vt:lpstr>Sporotrichosis</vt:lpstr>
      <vt:lpstr>2. Chromoblastomycosis </vt:lpstr>
      <vt:lpstr>Chromoblastomycosis</vt:lpstr>
      <vt:lpstr>Mycetoma </vt:lpstr>
      <vt:lpstr>Mycetoma</vt:lpstr>
      <vt:lpstr>Treatment</vt:lpstr>
      <vt:lpstr>Systemic Mycoses </vt:lpstr>
      <vt:lpstr>I. Primary Pathogenic Fungi</vt:lpstr>
      <vt:lpstr>Histoplasmosis</vt:lpstr>
      <vt:lpstr>Histoplasmosis</vt:lpstr>
      <vt:lpstr>II. Opportunistic Fungi</vt:lpstr>
      <vt:lpstr>Cryptococcosis</vt:lpstr>
      <vt:lpstr>Cryptococcosis</vt:lpstr>
      <vt:lpstr>Aspergillosis</vt:lpstr>
      <vt:lpstr>Aspergillosis</vt:lpstr>
      <vt:lpstr>Candidiasis</vt:lpstr>
      <vt:lpstr>Symptoms of Candida albicans</vt:lpstr>
    </vt:vector>
  </TitlesOfParts>
  <Company>King Saud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Objectives</dc:title>
  <dc:creator>User</dc:creator>
  <cp:lastModifiedBy>user</cp:lastModifiedBy>
  <cp:revision>28</cp:revision>
  <dcterms:created xsi:type="dcterms:W3CDTF">2016-04-03T08:34:27Z</dcterms:created>
  <dcterms:modified xsi:type="dcterms:W3CDTF">2016-05-01T11:44:04Z</dcterms:modified>
</cp:coreProperties>
</file>