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74" r:id="rId3"/>
    <p:sldId id="304" r:id="rId4"/>
    <p:sldId id="275" r:id="rId5"/>
    <p:sldId id="305" r:id="rId6"/>
    <p:sldId id="276" r:id="rId7"/>
    <p:sldId id="306" r:id="rId8"/>
    <p:sldId id="277" r:id="rId9"/>
    <p:sldId id="30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308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4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6FD68-5602-4736-82C8-1D3729D1124C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C07A3-F682-44C0-9989-8F4AAAD7A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70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C07A3-F682-44C0-9989-8F4AAAD7ACE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835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3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8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14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0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15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34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92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3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53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16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436ED-1FFC-4A04-AB1D-557A69A46E1D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itrate" TargetMode="External"/><Relationship Id="rId2" Type="http://schemas.openxmlformats.org/officeDocument/2006/relationships/hyperlink" Target="https://en.wikipedia.org/wiki/Deoxycholat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Agar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pathmicro.med.sc.edu/fox/0157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http://www3.umdnj.edu/micrsweb/case2gramnegatives/images/introimage4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0.jpe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8303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en-US" altLang="en-US" sz="9600" dirty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en-US" altLang="en-US" sz="9600" dirty="0">
                <a:solidFill>
                  <a:srgbClr val="002060"/>
                </a:solidFill>
                <a:cs typeface="Times New Roman" pitchFamily="18" charset="0"/>
              </a:rPr>
            </a:br>
            <a: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  <a:t>PHT313</a:t>
            </a:r>
            <a:b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  <a:t>Lecture 2</a:t>
            </a:r>
            <a:b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en-US" altLang="en-US" sz="31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en-US" altLang="en-US" sz="3100" baseline="30000" dirty="0" smtClean="0">
                <a:solidFill>
                  <a:srgbClr val="002060"/>
                </a:solidFill>
                <a:cs typeface="Times New Roman" pitchFamily="18" charset="0"/>
              </a:rPr>
              <a:t>nd</a:t>
            </a:r>
            <a:r>
              <a:rPr lang="en-US" altLang="en-US" sz="3100" dirty="0" smtClean="0">
                <a:solidFill>
                  <a:srgbClr val="002060"/>
                </a:solidFill>
                <a:cs typeface="Times New Roman" pitchFamily="18" charset="0"/>
              </a:rPr>
              <a:t> Term 1436-1437</a:t>
            </a:r>
            <a:r>
              <a:rPr lang="en-US" altLang="en-US" sz="3100" dirty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en-US" altLang="en-US" sz="3100" dirty="0">
                <a:solidFill>
                  <a:srgbClr val="002060"/>
                </a:solidFill>
                <a:cs typeface="Times New Roman" pitchFamily="18" charset="0"/>
              </a:rPr>
            </a:br>
            <a:endParaRPr lang="en-US" altLang="en-US" sz="31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Dr. </a:t>
            </a:r>
            <a:r>
              <a:rPr lang="en-US" sz="4800" b="1" dirty="0" err="1" smtClean="0">
                <a:solidFill>
                  <a:schemeClr val="tx1"/>
                </a:solidFill>
              </a:rPr>
              <a:t>Hesham</a:t>
            </a:r>
            <a:r>
              <a:rPr lang="en-US" sz="4800" b="1" dirty="0" smtClean="0">
                <a:solidFill>
                  <a:schemeClr val="tx1"/>
                </a:solidFill>
              </a:rPr>
              <a:t> </a:t>
            </a:r>
            <a:r>
              <a:rPr lang="en-US" sz="4800" b="1" dirty="0" err="1" smtClean="0">
                <a:solidFill>
                  <a:schemeClr val="tx1"/>
                </a:solidFill>
              </a:rPr>
              <a:t>Radwan</a:t>
            </a:r>
            <a:endParaRPr lang="en-US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71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Virulence factors</a:t>
            </a:r>
            <a:endParaRPr lang="ar-SA" sz="54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25395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5105400"/>
          </a:xfrm>
        </p:spPr>
        <p:txBody>
          <a:bodyPr>
            <a:normAutofit fontScale="92500"/>
          </a:bodyPr>
          <a:lstStyle/>
          <a:p>
            <a:pPr marL="596900" indent="-514350" algn="just" eaLnBrk="1" hangingPunct="1">
              <a:lnSpc>
                <a:spcPts val="2800"/>
              </a:lnSpc>
              <a:buFont typeface="Gill Sans MT" pitchFamily="34" charset="0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Adhesions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 Narrow" pitchFamily="34" charset="0"/>
                <a:cs typeface="Arial" pitchFamily="34" charset="0"/>
              </a:rPr>
              <a:t>(Colonization factors)</a:t>
            </a:r>
          </a:p>
          <a:p>
            <a:pPr marL="596900" indent="-514350" algn="just" eaLnBrk="1" hangingPunct="1">
              <a:lnSpc>
                <a:spcPts val="2800"/>
              </a:lnSpc>
            </a:pPr>
            <a:r>
              <a:rPr lang="en-US" dirty="0" err="1" smtClean="0">
                <a:latin typeface="Arial Narrow" pitchFamily="34" charset="0"/>
                <a:cs typeface="Arial" pitchFamily="34" charset="0"/>
              </a:rPr>
              <a:t>Pili</a:t>
            </a:r>
            <a:r>
              <a:rPr lang="en-US" dirty="0" smtClean="0">
                <a:latin typeface="Arial Narrow" pitchFamily="34" charset="0"/>
                <a:cs typeface="Arial" pitchFamily="34" charset="0"/>
              </a:rPr>
              <a:t> or fimbriae &amp; </a:t>
            </a:r>
            <a:r>
              <a:rPr lang="en-US" dirty="0" err="1" smtClean="0">
                <a:latin typeface="Arial Narrow" pitchFamily="34" charset="0"/>
                <a:cs typeface="Arial" pitchFamily="34" charset="0"/>
              </a:rPr>
              <a:t>nonfimbrial</a:t>
            </a:r>
            <a:r>
              <a:rPr lang="en-US" dirty="0" smtClean="0">
                <a:latin typeface="Arial Narrow" pitchFamily="34" charset="0"/>
                <a:cs typeface="Arial" pitchFamily="34" charset="0"/>
              </a:rPr>
              <a:t> factors</a:t>
            </a:r>
            <a:endParaRPr lang="en-US" b="1" dirty="0" smtClean="0">
              <a:solidFill>
                <a:srgbClr val="0070C0"/>
              </a:solidFill>
              <a:latin typeface="Arial Narrow" pitchFamily="34" charset="0"/>
              <a:cs typeface="Arial" pitchFamily="34" charset="0"/>
            </a:endParaRPr>
          </a:p>
          <a:p>
            <a:pPr marL="596900" indent="-514350" algn="just" eaLnBrk="1" hangingPunct="1">
              <a:lnSpc>
                <a:spcPts val="2800"/>
              </a:lnSpc>
              <a:buFont typeface="Gill Sans MT" pitchFamily="34" charset="0"/>
              <a:buAutoNum type="arabicPeriod" startAt="2"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Host defense</a:t>
            </a:r>
          </a:p>
          <a:p>
            <a:pPr marL="596900" indent="-514350" algn="just" eaLnBrk="1" hangingPunct="1">
              <a:lnSpc>
                <a:spcPts val="2800"/>
              </a:lnSpc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Capsule</a:t>
            </a:r>
          </a:p>
          <a:p>
            <a:pPr marL="596900" indent="-514350" algn="just" eaLnBrk="1" hangingPunct="1">
              <a:lnSpc>
                <a:spcPts val="2800"/>
              </a:lnSpc>
            </a:pPr>
            <a:r>
              <a:rPr lang="en-US" b="1" dirty="0" smtClean="0">
                <a:latin typeface="Arial Narrow" pitchFamily="34" charset="0"/>
                <a:cs typeface="Arial" pitchFamily="34" charset="0"/>
              </a:rPr>
              <a:t>OMPs</a:t>
            </a:r>
            <a:r>
              <a:rPr lang="en-US" dirty="0" smtClean="0">
                <a:latin typeface="Arial Narrow" pitchFamily="34" charset="0"/>
                <a:cs typeface="Arial" pitchFamily="34" charset="0"/>
              </a:rPr>
              <a:t> are involved in helping the organism to invade by helping in attachment and in initiating endocytosis</a:t>
            </a:r>
            <a:endParaRPr lang="en-US" b="1" dirty="0" smtClean="0">
              <a:solidFill>
                <a:srgbClr val="0070C0"/>
              </a:solidFill>
              <a:latin typeface="Arial Narrow" pitchFamily="34" charset="0"/>
              <a:cs typeface="Arial" pitchFamily="34" charset="0"/>
            </a:endParaRPr>
          </a:p>
          <a:p>
            <a:pPr marL="596900" indent="-514350" algn="just" eaLnBrk="1" hangingPunct="1">
              <a:lnSpc>
                <a:spcPts val="2800"/>
              </a:lnSpc>
              <a:buFont typeface="Gill Sans MT" pitchFamily="34" charset="0"/>
              <a:buAutoNum type="arabicPeriod" startAt="3"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Exotoxin production (Enterotoxin)</a:t>
            </a:r>
          </a:p>
          <a:p>
            <a:pPr marL="596900" indent="-514350" algn="just" eaLnBrk="1" hangingPunct="1">
              <a:lnSpc>
                <a:spcPts val="2800"/>
              </a:lnSpc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Heat-Labile (LT) &amp; Heat-Stable  Toxin (ST) (ETEC)</a:t>
            </a:r>
          </a:p>
          <a:p>
            <a:pPr marL="596900" indent="-514350" algn="just" eaLnBrk="1" hangingPunct="1">
              <a:lnSpc>
                <a:spcPts val="2800"/>
              </a:lnSpc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Shiga-like toxin (</a:t>
            </a:r>
            <a:r>
              <a:rPr lang="en-US" dirty="0" err="1" smtClean="0">
                <a:latin typeface="Arial Narrow" pitchFamily="34" charset="0"/>
                <a:cs typeface="Arial" pitchFamily="34" charset="0"/>
              </a:rPr>
              <a:t>Verotoxin</a:t>
            </a:r>
            <a:r>
              <a:rPr lang="en-US" dirty="0" smtClean="0">
                <a:latin typeface="Arial Narrow" pitchFamily="34" charset="0"/>
                <a:cs typeface="Arial" pitchFamily="34" charset="0"/>
              </a:rPr>
              <a:t>) (EHEC) </a:t>
            </a:r>
          </a:p>
          <a:p>
            <a:pPr marL="596900" indent="-514350" algn="just" eaLnBrk="1" hangingPunct="1">
              <a:lnSpc>
                <a:spcPts val="2800"/>
              </a:lnSpc>
              <a:buFont typeface="Gill Sans MT" pitchFamily="34" charset="0"/>
              <a:buAutoNum type="arabicPeriod" startAt="4"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Endotoxin (Pyrogen)</a:t>
            </a:r>
          </a:p>
          <a:p>
            <a:pPr lvl="1" algn="just" eaLnBrk="1" hangingPunct="1">
              <a:lnSpc>
                <a:spcPts val="2800"/>
              </a:lnSpc>
            </a:pPr>
            <a:r>
              <a:rPr lang="en-US" sz="3200" dirty="0" smtClean="0">
                <a:latin typeface="Arial Narrow" pitchFamily="34" charset="0"/>
                <a:cs typeface="Arial" pitchFamily="34" charset="0"/>
              </a:rPr>
              <a:t> Lipid A of LPS causes fever and </a:t>
            </a:r>
            <a:r>
              <a:rPr lang="en-US" sz="3200" dirty="0" err="1" smtClean="0">
                <a:latin typeface="Arial Narrow" pitchFamily="34" charset="0"/>
                <a:cs typeface="Arial" pitchFamily="34" charset="0"/>
              </a:rPr>
              <a:t>endotoxic</a:t>
            </a:r>
            <a:r>
              <a:rPr lang="en-US" sz="3200" dirty="0" smtClean="0">
                <a:latin typeface="Arial Narrow" pitchFamily="34" charset="0"/>
                <a:cs typeface="Arial" pitchFamily="34" charset="0"/>
              </a:rPr>
              <a:t> shock</a:t>
            </a:r>
            <a:endParaRPr lang="ar-SA" sz="3200" dirty="0" smtClean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10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4239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itle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576263"/>
          </a:xfrm>
        </p:spPr>
        <p:txBody>
          <a:bodyPr>
            <a:normAutofit fontScale="90000"/>
          </a:bodyPr>
          <a:lstStyle/>
          <a:p>
            <a:pPr marL="514350" indent="-514350" eaLnBrk="1" hangingPunct="1"/>
            <a:r>
              <a:rPr lang="en-US" sz="54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Diseases caused by </a:t>
            </a:r>
            <a:r>
              <a:rPr lang="en-US" sz="5400" b="1" i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E. coli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79388" y="692150"/>
            <a:ext cx="8713787" cy="6067425"/>
          </a:xfrm>
        </p:spPr>
        <p:txBody>
          <a:bodyPr>
            <a:noAutofit/>
          </a:bodyPr>
          <a:lstStyle/>
          <a:p>
            <a:pPr marL="914400" lvl="1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  <a:cs typeface="Arial" charset="0"/>
              </a:rPr>
              <a:t>Intestinal: </a:t>
            </a: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cs typeface="Arial" charset="0"/>
              </a:rPr>
              <a:t>Diarrhea (Toxin and/or adhesion)</a:t>
            </a:r>
          </a:p>
          <a:p>
            <a:pPr marL="1314450" lvl="2" indent="-514350" algn="just" eaLnBrk="1" fontAlgn="auto" hangingPunct="1">
              <a:lnSpc>
                <a:spcPts val="3000"/>
              </a:lnSpc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en-US" sz="2800" u="sng" dirty="0" err="1" smtClean="0">
                <a:latin typeface="Arial Narrow" pitchFamily="34" charset="0"/>
                <a:cs typeface="Arial" charset="0"/>
              </a:rPr>
              <a:t>Enterotoxegenic</a:t>
            </a:r>
            <a:r>
              <a:rPr lang="en-US" sz="2800" u="sng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sz="2800" i="1" u="sng" dirty="0" smtClean="0">
                <a:latin typeface="Arial Narrow" pitchFamily="34" charset="0"/>
                <a:cs typeface="Arial" charset="0"/>
              </a:rPr>
              <a:t>E. coli </a:t>
            </a:r>
            <a:r>
              <a:rPr lang="en-US" sz="2800" u="sng" dirty="0" smtClean="0">
                <a:latin typeface="Arial Narrow" pitchFamily="34" charset="0"/>
                <a:cs typeface="Arial" charset="0"/>
              </a:rPr>
              <a:t>(ETEC)</a:t>
            </a:r>
          </a:p>
          <a:p>
            <a:pPr marL="1314450" lvl="2" indent="-514350" algn="just" eaLnBrk="1" fontAlgn="auto" hangingPunct="1">
              <a:lnSpc>
                <a:spcPts val="3000"/>
              </a:lnSpc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en-US" sz="2800" dirty="0" err="1" smtClean="0">
                <a:latin typeface="Arial Narrow" pitchFamily="34" charset="0"/>
                <a:cs typeface="Arial" charset="0"/>
              </a:rPr>
              <a:t>Enteropathogenic</a:t>
            </a:r>
            <a:r>
              <a:rPr lang="en-US" sz="2800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sz="2800" i="1" dirty="0" smtClean="0">
                <a:latin typeface="Arial Narrow" pitchFamily="34" charset="0"/>
                <a:cs typeface="Arial" charset="0"/>
              </a:rPr>
              <a:t>E. coli </a:t>
            </a:r>
            <a:r>
              <a:rPr lang="en-US" sz="2800" dirty="0" smtClean="0">
                <a:latin typeface="Arial Narrow" pitchFamily="34" charset="0"/>
                <a:cs typeface="Arial" charset="0"/>
              </a:rPr>
              <a:t>(EPEC)</a:t>
            </a:r>
          </a:p>
          <a:p>
            <a:pPr marL="1314450" lvl="2" indent="-514350" algn="just" eaLnBrk="1" fontAlgn="auto" hangingPunct="1">
              <a:lnSpc>
                <a:spcPts val="3000"/>
              </a:lnSpc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en-US" sz="2800" dirty="0" err="1" smtClean="0">
                <a:latin typeface="Arial Narrow" pitchFamily="34" charset="0"/>
                <a:cs typeface="Arial" charset="0"/>
              </a:rPr>
              <a:t>Enteroinvasive</a:t>
            </a:r>
            <a:r>
              <a:rPr lang="en-US" sz="2800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sz="2800" i="1" dirty="0" smtClean="0">
                <a:latin typeface="Arial Narrow" pitchFamily="34" charset="0"/>
                <a:cs typeface="Arial" charset="0"/>
              </a:rPr>
              <a:t>E. coli </a:t>
            </a:r>
            <a:r>
              <a:rPr lang="en-US" sz="2800" dirty="0" smtClean="0">
                <a:latin typeface="Arial Narrow" pitchFamily="34" charset="0"/>
                <a:cs typeface="Arial" charset="0"/>
              </a:rPr>
              <a:t>(EIEC) </a:t>
            </a:r>
          </a:p>
          <a:p>
            <a:pPr marL="1314450" lvl="2" indent="-514350" algn="just" eaLnBrk="1" fontAlgn="auto" hangingPunct="1">
              <a:lnSpc>
                <a:spcPts val="3000"/>
              </a:lnSpc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en-US" sz="2800" u="sng" dirty="0" err="1" smtClean="0">
                <a:latin typeface="Arial Narrow" pitchFamily="34" charset="0"/>
                <a:cs typeface="Arial" charset="0"/>
              </a:rPr>
              <a:t>Enterohemorrhagic</a:t>
            </a:r>
            <a:r>
              <a:rPr lang="en-US" sz="2800" u="sng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sz="2800" i="1" u="sng" dirty="0" smtClean="0">
                <a:latin typeface="Arial Narrow" pitchFamily="34" charset="0"/>
                <a:cs typeface="Arial" charset="0"/>
              </a:rPr>
              <a:t>E. coli </a:t>
            </a:r>
            <a:r>
              <a:rPr lang="en-US" sz="2800" u="sng" dirty="0" smtClean="0">
                <a:latin typeface="Arial Narrow" pitchFamily="34" charset="0"/>
                <a:cs typeface="Arial" charset="0"/>
              </a:rPr>
              <a:t>(EHEC</a:t>
            </a:r>
            <a:r>
              <a:rPr lang="en-US" sz="2800" dirty="0" smtClean="0">
                <a:latin typeface="Arial Narrow" pitchFamily="34" charset="0"/>
                <a:cs typeface="Arial" charset="0"/>
              </a:rPr>
              <a:t>)</a:t>
            </a:r>
          </a:p>
          <a:p>
            <a:pPr marL="1314450" lvl="2" indent="-514350" algn="just" eaLnBrk="1" fontAlgn="auto" hangingPunct="1">
              <a:lnSpc>
                <a:spcPts val="3000"/>
              </a:lnSpc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en-US" sz="2800" u="sng" dirty="0" err="1" smtClean="0">
                <a:latin typeface="Arial Narrow" pitchFamily="34" charset="0"/>
                <a:cs typeface="Arial" charset="0"/>
              </a:rPr>
              <a:t>Enteroaggregative</a:t>
            </a:r>
            <a:r>
              <a:rPr lang="en-US" sz="2800" u="sng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sz="2800" i="1" u="sng" dirty="0" smtClean="0">
                <a:latin typeface="Arial Narrow" pitchFamily="34" charset="0"/>
                <a:cs typeface="Arial" charset="0"/>
              </a:rPr>
              <a:t>E. coli </a:t>
            </a:r>
            <a:r>
              <a:rPr lang="en-US" sz="2800" u="sng" dirty="0" smtClean="0">
                <a:latin typeface="Arial Narrow" pitchFamily="34" charset="0"/>
                <a:cs typeface="Arial" charset="0"/>
              </a:rPr>
              <a:t>(EAEC)</a:t>
            </a:r>
          </a:p>
          <a:p>
            <a:pPr marL="914400" lvl="1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b="1" dirty="0" err="1" smtClean="0">
                <a:solidFill>
                  <a:srgbClr val="0070C0"/>
                </a:solidFill>
                <a:latin typeface="Arial Narrow" pitchFamily="34" charset="0"/>
                <a:cs typeface="Arial" charset="0"/>
              </a:rPr>
              <a:t>Extraintestinal</a:t>
            </a:r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  <a:cs typeface="Arial" charset="0"/>
              </a:rPr>
              <a:t>:</a:t>
            </a:r>
          </a:p>
          <a:p>
            <a:pPr marL="914400" lvl="1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Calibri" pitchFamily="34" charset="0"/>
              <a:buAutoNum type="arabicPeriod"/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cs typeface="Arial" charset="0"/>
              </a:rPr>
              <a:t>Urinary Tract Infections [UTI] (</a:t>
            </a:r>
            <a:r>
              <a:rPr lang="en-US" b="1" dirty="0" err="1" smtClean="0">
                <a:solidFill>
                  <a:srgbClr val="7030A0"/>
                </a:solidFill>
                <a:latin typeface="Arial Narrow" pitchFamily="34" charset="0"/>
                <a:cs typeface="Arial" charset="0"/>
              </a:rPr>
              <a:t>Pili</a:t>
            </a: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cs typeface="Arial" charset="0"/>
              </a:rPr>
              <a:t>)</a:t>
            </a:r>
          </a:p>
          <a:p>
            <a:pPr marL="914400" lvl="1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Calibri" pitchFamily="34" charset="0"/>
              <a:buAutoNum type="arabicPeriod"/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cs typeface="Arial" charset="0"/>
              </a:rPr>
              <a:t>Neonatal meningitis (K1 antigen)</a:t>
            </a:r>
          </a:p>
          <a:p>
            <a:pPr marL="914400" lvl="1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Calibri" pitchFamily="34" charset="0"/>
              <a:buAutoNum type="arabicPeriod"/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cs typeface="Arial" charset="0"/>
              </a:rPr>
              <a:t>Sepsis</a:t>
            </a:r>
            <a:r>
              <a:rPr lang="en-US" dirty="0" smtClean="0">
                <a:latin typeface="Arial Narrow" pitchFamily="34" charset="0"/>
                <a:cs typeface="Arial" charset="0"/>
              </a:rPr>
              <a:t> (commonly in debilitated hospitalized patients)</a:t>
            </a:r>
          </a:p>
          <a:p>
            <a:pPr marL="1314450" lvl="2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err="1" smtClean="0">
                <a:latin typeface="Arial Narrow" pitchFamily="34" charset="0"/>
                <a:cs typeface="Arial" charset="0"/>
              </a:rPr>
              <a:t>Endotoxic</a:t>
            </a:r>
            <a:r>
              <a:rPr lang="en-US" sz="2800" dirty="0" smtClean="0">
                <a:latin typeface="Arial Narrow" pitchFamily="34" charset="0"/>
                <a:cs typeface="Arial" charset="0"/>
              </a:rPr>
              <a:t> shock</a:t>
            </a:r>
          </a:p>
          <a:p>
            <a:pPr marL="1314450" lvl="2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 Narrow" pitchFamily="34" charset="0"/>
                <a:cs typeface="Arial" charset="0"/>
              </a:rPr>
              <a:t>Due to lipid A (</a:t>
            </a:r>
            <a:r>
              <a:rPr lang="en-US" sz="2800" dirty="0" err="1" smtClean="0">
                <a:latin typeface="Arial Narrow" pitchFamily="34" charset="0"/>
                <a:cs typeface="Arial" charset="0"/>
              </a:rPr>
              <a:t>Pyrogen</a:t>
            </a:r>
            <a:r>
              <a:rPr lang="en-US" sz="2800" dirty="0" smtClean="0">
                <a:latin typeface="Arial Narrow" pitchFamily="34" charset="0"/>
                <a:cs typeface="Arial" charset="0"/>
              </a:rPr>
              <a:t>)</a:t>
            </a:r>
          </a:p>
          <a:p>
            <a:pPr marL="1314450" lvl="2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 Narrow" pitchFamily="34" charset="0"/>
                <a:cs typeface="Arial" charset="0"/>
              </a:rPr>
              <a:t>Fever and sudden hypotension</a:t>
            </a:r>
          </a:p>
        </p:txBody>
      </p:sp>
      <p:sp>
        <p:nvSpPr>
          <p:cNvPr id="5" name="Right Brace 4"/>
          <p:cNvSpPr/>
          <p:nvPr/>
        </p:nvSpPr>
        <p:spPr>
          <a:xfrm>
            <a:off x="6000750" y="1285875"/>
            <a:ext cx="714375" cy="221456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43688" y="1500188"/>
            <a:ext cx="2286000" cy="1816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rtl="0">
              <a:defRPr/>
            </a:pPr>
            <a:r>
              <a:rPr lang="en-US" sz="2800" b="1" dirty="0">
                <a:latin typeface="Arial Narrow" pitchFamily="34" charset="0"/>
              </a:rPr>
              <a:t>Acquired by ingestion of </a:t>
            </a:r>
          </a:p>
          <a:p>
            <a:pPr algn="just" rtl="0">
              <a:defRPr/>
            </a:pPr>
            <a:r>
              <a:rPr lang="en-US" sz="2800" b="1" dirty="0">
                <a:latin typeface="Arial Narrow" pitchFamily="34" charset="0"/>
              </a:rPr>
              <a:t>contaminated food and water</a:t>
            </a:r>
            <a:endParaRPr lang="en-US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11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06499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Summary of </a:t>
            </a:r>
            <a:r>
              <a:rPr lang="en-US" b="1" i="1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E. coli </a:t>
            </a: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gastroenteritis</a:t>
            </a:r>
            <a:endParaRPr lang="ar-SA" dirty="0" smtClean="0">
              <a:solidFill>
                <a:schemeClr val="tx2">
                  <a:satMod val="13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7627" y="836613"/>
          <a:ext cx="8856986" cy="58647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55216"/>
                <a:gridCol w="1501613"/>
                <a:gridCol w="1038788"/>
                <a:gridCol w="2564147"/>
                <a:gridCol w="915282"/>
                <a:gridCol w="681940"/>
              </a:tblGrid>
              <a:tr h="659698"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Symptoms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Diseases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Invasion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Pathogenesis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Site 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M.O.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953078"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Watery diarrhea, cramps, nausea, low grade fever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Traveler's diarrhea </a:t>
                      </a:r>
                    </a:p>
                    <a:p>
                      <a:pPr algn="just" rtl="0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Infant diarrhea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  <a:buFont typeface="Arial" pitchFamily="34" charset="0"/>
                        <a:buNone/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Non invasive </a:t>
                      </a:r>
                      <a:b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</a:b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LT + ST</a:t>
                      </a:r>
                      <a:r>
                        <a:rPr lang="en-US" sz="1700" b="1" dirty="0" smtClean="0">
                          <a:latin typeface="Arial Narrow" pitchFamily="34" charset="0"/>
                          <a:sym typeface="Symbol"/>
                        </a:rPr>
                        <a:t></a:t>
                      </a:r>
                      <a:r>
                        <a:rPr lang="en-US" sz="1700" b="1" dirty="0" err="1" smtClean="0">
                          <a:latin typeface="Arial Narrow" pitchFamily="34" charset="0"/>
                          <a:sym typeface="Symbol"/>
                        </a:rPr>
                        <a:t>cAMP</a:t>
                      </a:r>
                      <a:r>
                        <a:rPr lang="en-US" sz="1700" b="1" dirty="0" smtClean="0">
                          <a:latin typeface="Arial Narrow" pitchFamily="34" charset="0"/>
                          <a:sym typeface="Symbol"/>
                        </a:rPr>
                        <a:t> + </a:t>
                      </a:r>
                      <a:r>
                        <a:rPr lang="en-US" sz="1700" b="1" dirty="0" err="1" smtClean="0">
                          <a:latin typeface="Arial Narrow" pitchFamily="34" charset="0"/>
                          <a:sym typeface="Symbol"/>
                        </a:rPr>
                        <a:t>cGMP</a:t>
                      </a:r>
                      <a:r>
                        <a:rPr lang="en-US" sz="1700" b="1" dirty="0" smtClean="0">
                          <a:latin typeface="Arial Narrow" pitchFamily="34" charset="0"/>
                          <a:sym typeface="Symbol"/>
                        </a:rPr>
                        <a:t>  Fluid + electrolyte loss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Small intestine</a:t>
                      </a:r>
                      <a:endParaRPr lang="ar-SA" sz="1700" b="1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ETEC</a:t>
                      </a:r>
                      <a:endParaRPr lang="ar-SA" sz="1700" b="1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659698"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dysentery-like diarrhea, severe inflammation, fever 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Dysentery</a:t>
                      </a:r>
                      <a:endParaRPr lang="ar-SA" sz="1700" b="1" dirty="0" smtClean="0">
                        <a:latin typeface="Arial Narrow" pitchFamily="34" charset="0"/>
                      </a:endParaRPr>
                    </a:p>
                    <a:p>
                      <a:pPr algn="just" rtl="0">
                        <a:lnSpc>
                          <a:spcPts val="1700"/>
                        </a:lnSpc>
                      </a:pP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Invasive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fr-FR" sz="1700" b="1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nonfimbrial</a:t>
                      </a:r>
                      <a:r>
                        <a:rPr lang="fr-FR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700" b="1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adhesin</a:t>
                      </a:r>
                      <a:r>
                        <a:rPr lang="fr-FR" sz="1700" b="1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 (NFA): </a:t>
                      </a:r>
                      <a:r>
                        <a:rPr lang="fr-FR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OMP</a:t>
                      </a:r>
                      <a:br>
                        <a:rPr lang="fr-FR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</a:b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Large intestine</a:t>
                      </a:r>
                      <a:endParaRPr lang="ar-SA" sz="1700" b="1" dirty="0" smtClean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EIEC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659698"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Watery diarrhea</a:t>
                      </a:r>
                    </a:p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With</a:t>
                      </a:r>
                      <a:r>
                        <a:rPr lang="en-US" sz="1700" b="1" baseline="0" dirty="0" smtClean="0">
                          <a:latin typeface="Arial Narrow" pitchFamily="34" charset="0"/>
                        </a:rPr>
                        <a:t> mucous</a:t>
                      </a:r>
                    </a:p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  <a:cs typeface="Arial" pitchFamily="34" charset="0"/>
                        </a:rPr>
                        <a:t>without blood or pus </a:t>
                      </a:r>
                    </a:p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  <a:cs typeface="Arial" pitchFamily="34" charset="0"/>
                        </a:rPr>
                        <a:t>With</a:t>
                      </a:r>
                      <a:r>
                        <a:rPr lang="en-US" sz="1700" b="1" baseline="0" dirty="0" smtClean="0">
                          <a:latin typeface="Arial Narrow" pitchFamily="34" charset="0"/>
                          <a:cs typeface="Arial" pitchFamily="34" charset="0"/>
                        </a:rPr>
                        <a:t> fever &amp; vomiting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Infantile diarrhea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Poorly invasive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NFA: </a:t>
                      </a:r>
                      <a:r>
                        <a:rPr lang="en-US" sz="1700" b="1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intimin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/>
                      </a:r>
                      <a:b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</a:b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EPEC adherence factor</a:t>
                      </a:r>
                    </a:p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Some reports of </a:t>
                      </a:r>
                      <a:r>
                        <a:rPr lang="en-US" sz="1700" b="1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shiga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-like toxin  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Small intestine</a:t>
                      </a:r>
                      <a:endParaRPr lang="ar-SA" sz="1700" b="1" dirty="0" smtClean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EPEC</a:t>
                      </a:r>
                      <a:endParaRPr lang="ar-SA" sz="1700" b="1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65969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Hemorrhagic</a:t>
                      </a:r>
                      <a:r>
                        <a:rPr lang="en-US" sz="1700" b="1" baseline="0" dirty="0" smtClean="0">
                          <a:latin typeface="Arial Narrow" pitchFamily="34" charset="0"/>
                        </a:rPr>
                        <a:t> colitis with sever abdominal cramps, watery diarrhea followed by blood, no fever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700" b="1" baseline="0" dirty="0" smtClean="0">
                          <a:latin typeface="Arial Narrow" pitchFamily="34" charset="0"/>
                        </a:rPr>
                        <a:t>HUS</a:t>
                      </a:r>
                      <a:endParaRPr lang="ar-SA" sz="1700" b="1" dirty="0" smtClean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Bloody diarrhoea and haemolytic </a:t>
                      </a:r>
                      <a:r>
                        <a:rPr lang="en-GB" sz="1800" b="1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uraemic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syndrome 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Poorly invasive</a:t>
                      </a:r>
                      <a:endParaRPr lang="ar-SA" sz="1700" b="1" dirty="0" smtClean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err="1" smtClean="0">
                          <a:latin typeface="Arial Narrow" pitchFamily="34" charset="0"/>
                        </a:rPr>
                        <a:t>Cytotoxic</a:t>
                      </a:r>
                      <a:r>
                        <a:rPr lang="en-US" sz="1700" b="1" baseline="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US" sz="1700" b="1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shiga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-like toxin (</a:t>
                      </a:r>
                      <a:r>
                        <a:rPr lang="en-US" sz="1700" b="1" dirty="0" err="1" smtClean="0">
                          <a:latin typeface="Arial Narrow" pitchFamily="34" charset="0"/>
                        </a:rPr>
                        <a:t>verotoxin</a:t>
                      </a:r>
                      <a:r>
                        <a:rPr lang="en-US" sz="1700" b="1" dirty="0" smtClean="0">
                          <a:latin typeface="Arial Narrow" pitchFamily="34" charset="0"/>
                        </a:rPr>
                        <a:t>)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Large intestine</a:t>
                      </a:r>
                      <a:endParaRPr lang="ar-SA" sz="1700" b="1" dirty="0" smtClean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EHEC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659698"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US" sz="1700" b="1" dirty="0" smtClean="0">
                          <a:latin typeface="Arial Narrow" pitchFamily="34" charset="0"/>
                          <a:cs typeface="Arial" pitchFamily="34" charset="0"/>
                        </a:rPr>
                        <a:t>Watery diarrhea</a:t>
                      </a:r>
                    </a:p>
                    <a:p>
                      <a:pPr algn="just" rtl="0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US" sz="1700" b="1" dirty="0" smtClean="0">
                          <a:latin typeface="Arial Narrow" pitchFamily="34" charset="0"/>
                          <a:cs typeface="Arial" pitchFamily="34" charset="0"/>
                        </a:rPr>
                        <a:t>Vomiting</a:t>
                      </a:r>
                    </a:p>
                    <a:p>
                      <a:pPr algn="just" rtl="0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US" sz="1700" b="1" dirty="0" smtClean="0">
                          <a:latin typeface="Arial Narrow" pitchFamily="34" charset="0"/>
                          <a:cs typeface="Arial" pitchFamily="34" charset="0"/>
                        </a:rPr>
                        <a:t>Abdominal pain</a:t>
                      </a:r>
                    </a:p>
                    <a:p>
                      <a:pPr algn="just" rtl="0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US" sz="1700" b="1" dirty="0" smtClean="0">
                          <a:latin typeface="Arial Narrow" pitchFamily="34" charset="0"/>
                          <a:cs typeface="Arial" pitchFamily="34" charset="0"/>
                        </a:rPr>
                        <a:t>Without inflammation or fever 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GB" sz="1800" b="1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Aute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and persistent diarrhoea in children and adults 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Non invasive 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latin typeface="Arial Narrow" pitchFamily="34" charset="0"/>
                        </a:rPr>
                        <a:t>Production of </a:t>
                      </a:r>
                      <a:r>
                        <a:rPr lang="en-US" sz="1700" b="1" dirty="0" err="1" smtClean="0">
                          <a:latin typeface="Arial Narrow" pitchFamily="34" charset="0"/>
                        </a:rPr>
                        <a:t>enterotoxin</a:t>
                      </a:r>
                      <a:r>
                        <a:rPr lang="en-US" sz="1700" b="1" baseline="0" dirty="0" smtClean="0">
                          <a:latin typeface="Arial Narrow" pitchFamily="34" charset="0"/>
                        </a:rPr>
                        <a:t> that similar to ETEC</a:t>
                      </a:r>
                      <a:endParaRPr lang="ar-SA" sz="17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Small intestine</a:t>
                      </a:r>
                      <a:endParaRPr lang="ar-SA" sz="1700" b="1" dirty="0" smtClean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ts val="1700"/>
                        </a:lnSpc>
                      </a:pPr>
                      <a:r>
                        <a:rPr lang="en-US" sz="17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EAEC</a:t>
                      </a:r>
                      <a:endParaRPr lang="ar-SA" sz="1700" b="1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74743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Urinary Tract Infection (UTI)</a:t>
            </a:r>
            <a:endParaRPr lang="ar-SA" sz="54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>
            <a:noAutofit/>
          </a:bodyPr>
          <a:lstStyle/>
          <a:p>
            <a:pPr marL="365760" indent="-283464" algn="just" eaLnBrk="1" fontAlgn="auto" hangingPunct="1">
              <a:lnSpc>
                <a:spcPts val="4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i="1" dirty="0" smtClean="0">
                <a:latin typeface="Arial Narrow" pitchFamily="34" charset="0"/>
                <a:cs typeface="Arial" charset="0"/>
              </a:rPr>
              <a:t>E. coli </a:t>
            </a:r>
            <a:r>
              <a:rPr lang="en-US" dirty="0" smtClean="0">
                <a:latin typeface="Arial Narrow" pitchFamily="34" charset="0"/>
                <a:cs typeface="Arial" charset="0"/>
              </a:rPr>
              <a:t>is the most common organism causing UTI</a:t>
            </a:r>
          </a:p>
          <a:p>
            <a:pPr marL="640080" lvl="1" indent="-237744" algn="just" eaLnBrk="1" fontAlgn="auto" hangingPunct="1">
              <a:lnSpc>
                <a:spcPts val="41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sz="3200" dirty="0" smtClean="0">
                <a:latin typeface="Arial Narrow" pitchFamily="34" charset="0"/>
                <a:cs typeface="Arial" charset="0"/>
              </a:rPr>
              <a:t>Community acquired 90%</a:t>
            </a:r>
          </a:p>
          <a:p>
            <a:pPr marL="640080" lvl="1" indent="-237744" algn="just" eaLnBrk="1" fontAlgn="auto" hangingPunct="1">
              <a:lnSpc>
                <a:spcPts val="41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sz="3200" dirty="0" smtClean="0">
                <a:latin typeface="Arial Narrow" pitchFamily="34" charset="0"/>
                <a:cs typeface="Arial" charset="0"/>
              </a:rPr>
              <a:t>Hospital acquired (50%)</a:t>
            </a:r>
          </a:p>
          <a:p>
            <a:pPr marL="640080" lvl="1" indent="-237744" algn="just" eaLnBrk="1" fontAlgn="auto" hangingPunct="1">
              <a:lnSpc>
                <a:spcPts val="41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sz="3200" dirty="0" smtClean="0">
                <a:latin typeface="Arial Narrow" pitchFamily="34" charset="0"/>
                <a:cs typeface="Arial" charset="0"/>
              </a:rPr>
              <a:t>UTI is the disease of female (Short urethra)</a:t>
            </a:r>
          </a:p>
          <a:p>
            <a:pPr marL="365760" indent="-283464" algn="just" eaLnBrk="1" fontAlgn="auto" hangingPunct="1">
              <a:lnSpc>
                <a:spcPts val="4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  <a:cs typeface="Arial" charset="0"/>
              </a:rPr>
              <a:t>Fecal </a:t>
            </a:r>
            <a:r>
              <a:rPr lang="en-US" i="1" dirty="0" smtClean="0">
                <a:latin typeface="Arial Narrow" pitchFamily="34" charset="0"/>
                <a:cs typeface="Arial" charset="0"/>
              </a:rPr>
              <a:t>E. coli </a:t>
            </a:r>
            <a:r>
              <a:rPr lang="en-US" dirty="0" smtClean="0">
                <a:latin typeface="Arial Narrow" pitchFamily="34" charset="0"/>
                <a:cs typeface="Arial" charset="0"/>
              </a:rPr>
              <a:t>acquires</a:t>
            </a:r>
            <a:r>
              <a:rPr lang="en-US" i="1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dirty="0" err="1" smtClean="0">
                <a:latin typeface="Arial Narrow" pitchFamily="34" charset="0"/>
                <a:cs typeface="Arial" charset="0"/>
              </a:rPr>
              <a:t>pili</a:t>
            </a:r>
            <a:r>
              <a:rPr lang="en-US" dirty="0" smtClean="0">
                <a:latin typeface="Arial Narrow" pitchFamily="34" charset="0"/>
                <a:cs typeface="Arial" charset="0"/>
              </a:rPr>
              <a:t> to colonize mucosa of UT</a:t>
            </a:r>
          </a:p>
          <a:p>
            <a:pPr marL="365760" indent="-283464" algn="just" eaLnBrk="1" fontAlgn="auto" hangingPunct="1">
              <a:lnSpc>
                <a:spcPts val="4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  <a:cs typeface="Arial" charset="0"/>
              </a:rPr>
              <a:t>Travel up urethra &amp; infect balder (Cystitis)&amp; sometimes move further up to infect kidney (pyelonephritis)</a:t>
            </a:r>
          </a:p>
          <a:p>
            <a:pPr marL="365760" indent="-283464" algn="just" eaLnBrk="1" fontAlgn="auto" hangingPunct="1">
              <a:lnSpc>
                <a:spcPts val="4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3100" b="1" dirty="0" err="1" smtClean="0">
                <a:solidFill>
                  <a:srgbClr val="7030A0"/>
                </a:solidFill>
                <a:latin typeface="Arial Narrow" pitchFamily="34" charset="0"/>
                <a:cs typeface="Arial" charset="0"/>
              </a:rPr>
              <a:t>Symptoms:</a:t>
            </a:r>
            <a:r>
              <a:rPr lang="en-US" sz="3100" dirty="0" err="1" smtClean="0">
                <a:latin typeface="Arial Narrow" pitchFamily="34" charset="0"/>
                <a:cs typeface="Arial" charset="0"/>
              </a:rPr>
              <a:t>urinary</a:t>
            </a:r>
            <a:r>
              <a:rPr lang="en-US" sz="3100" dirty="0" smtClean="0">
                <a:latin typeface="Arial Narrow" pitchFamily="34" charset="0"/>
                <a:cs typeface="Arial" charset="0"/>
              </a:rPr>
              <a:t> frequency, dysuria, hematuria, </a:t>
            </a:r>
            <a:r>
              <a:rPr lang="en-US" sz="3100" dirty="0" err="1" smtClean="0">
                <a:latin typeface="Arial Narrow" pitchFamily="34" charset="0"/>
                <a:cs typeface="Arial" charset="0"/>
              </a:rPr>
              <a:t>pyuria</a:t>
            </a:r>
            <a:endParaRPr lang="en-US" sz="3100" dirty="0" smtClean="0">
              <a:latin typeface="Arial Narrow" pitchFamily="34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7996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Diagnosis of UTI</a:t>
            </a:r>
            <a:endParaRPr lang="ar-SA" sz="60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25907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 algn="just" eaLnBrk="1" hangingPunct="1"/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Specimen</a:t>
            </a:r>
          </a:p>
          <a:p>
            <a:pPr lvl="1" algn="just" eaLnBrk="1" hangingPunct="1"/>
            <a:r>
              <a:rPr lang="en-US" sz="3200" dirty="0" smtClean="0">
                <a:latin typeface="Arial Narrow" pitchFamily="34" charset="0"/>
                <a:cs typeface="Arial" pitchFamily="34" charset="0"/>
              </a:rPr>
              <a:t>MSU (Mid-Stream Urine)</a:t>
            </a:r>
          </a:p>
          <a:p>
            <a:pPr algn="just" eaLnBrk="1" hangingPunct="1"/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Culture</a:t>
            </a:r>
          </a:p>
          <a:p>
            <a:pPr algn="just" eaLnBrk="1" hangingPunct="1"/>
            <a:r>
              <a:rPr lang="en-US" dirty="0" smtClean="0">
                <a:latin typeface="Arial Narrow" pitchFamily="34" charset="0"/>
                <a:cs typeface="Arial" pitchFamily="34" charset="0"/>
              </a:rPr>
              <a:t>On </a:t>
            </a:r>
            <a:r>
              <a:rPr lang="en-US" dirty="0" err="1" smtClean="0">
                <a:latin typeface="Arial Narrow" pitchFamily="34" charset="0"/>
                <a:cs typeface="Arial" pitchFamily="34" charset="0"/>
              </a:rPr>
              <a:t>MacConkey</a:t>
            </a:r>
            <a:r>
              <a:rPr lang="en-US" dirty="0" smtClean="0">
                <a:latin typeface="Arial Narrow" pitchFamily="34" charset="0"/>
                <a:cs typeface="Arial" pitchFamily="34" charset="0"/>
              </a:rPr>
              <a:t> agar</a:t>
            </a:r>
          </a:p>
          <a:p>
            <a:pPr lvl="1" algn="just" eaLnBrk="1" hangingPunct="1"/>
            <a:r>
              <a:rPr lang="en-US" sz="3200" dirty="0" smtClean="0">
                <a:latin typeface="Arial Narrow" pitchFamily="34" charset="0"/>
                <a:cs typeface="Arial" pitchFamily="34" charset="0"/>
              </a:rPr>
              <a:t>Gram negative, Lactose fermented (Pink colonies)</a:t>
            </a:r>
          </a:p>
          <a:p>
            <a:pPr algn="just" eaLnBrk="1" hangingPunct="1"/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Viable count </a:t>
            </a:r>
          </a:p>
          <a:p>
            <a:pPr lvl="1" algn="just" eaLnBrk="1" hangingPunct="1"/>
            <a:r>
              <a:rPr lang="en-US" sz="3200" dirty="0" smtClean="0">
                <a:latin typeface="Arial Narrow" pitchFamily="34" charset="0"/>
                <a:cs typeface="Arial" pitchFamily="34" charset="0"/>
              </a:rPr>
              <a:t>≥100,000 (10</a:t>
            </a:r>
            <a:r>
              <a:rPr lang="en-US" sz="3200" baseline="30000" dirty="0" smtClean="0">
                <a:latin typeface="Arial Narrow" pitchFamily="34" charset="0"/>
                <a:cs typeface="Arial" pitchFamily="34" charset="0"/>
              </a:rPr>
              <a:t>5</a:t>
            </a:r>
            <a:r>
              <a:rPr lang="en-US" sz="3200" dirty="0" smtClean="0">
                <a:latin typeface="Arial Narrow" pitchFamily="34" charset="0"/>
                <a:cs typeface="Arial" pitchFamily="34" charset="0"/>
              </a:rPr>
              <a:t>) </a:t>
            </a:r>
            <a:r>
              <a:rPr lang="en-US" sz="3200" dirty="0" err="1" smtClean="0">
                <a:latin typeface="Arial Narrow" pitchFamily="34" charset="0"/>
                <a:cs typeface="Arial" pitchFamily="34" charset="0"/>
              </a:rPr>
              <a:t>cfu</a:t>
            </a:r>
            <a:r>
              <a:rPr lang="en-US" sz="3200" dirty="0" smtClean="0">
                <a:latin typeface="Arial Narrow" pitchFamily="34" charset="0"/>
                <a:cs typeface="Arial" pitchFamily="34" charset="0"/>
              </a:rPr>
              <a:t>/ml urine</a:t>
            </a:r>
          </a:p>
          <a:p>
            <a:pPr algn="just" eaLnBrk="1" hangingPunct="1"/>
            <a:r>
              <a:rPr lang="en-US" b="1" dirty="0" err="1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IMViC</a:t>
            </a: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 + + - -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89026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dirty="0" smtClean="0">
                <a:solidFill>
                  <a:srgbClr val="002060"/>
                </a:solidFill>
                <a:latin typeface="Arial Narrow" pitchFamily="34" charset="0"/>
              </a:rPr>
              <a:t>Neonatal meningitis  </a:t>
            </a:r>
            <a:endParaRPr lang="ar-SA" sz="60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 rtlCol="1">
            <a:noAutofit/>
          </a:bodyPr>
          <a:lstStyle/>
          <a:p>
            <a:pPr marL="365760" indent="-283464"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i="1" dirty="0" smtClean="0">
                <a:latin typeface="Arial Narrow" pitchFamily="34" charset="0"/>
              </a:rPr>
              <a:t>E. coli </a:t>
            </a:r>
            <a:r>
              <a:rPr lang="en-US" dirty="0" smtClean="0">
                <a:latin typeface="Arial Narrow" pitchFamily="34" charset="0"/>
              </a:rPr>
              <a:t>is the second most common cause</a:t>
            </a:r>
          </a:p>
          <a:p>
            <a:pPr marL="365760" indent="-283464"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i="1" dirty="0" smtClean="0">
                <a:latin typeface="Arial Narrow" pitchFamily="34" charset="0"/>
              </a:rPr>
              <a:t>S. </a:t>
            </a:r>
            <a:r>
              <a:rPr lang="en-US" i="1" dirty="0" err="1" smtClean="0">
                <a:latin typeface="Arial Narrow" pitchFamily="34" charset="0"/>
              </a:rPr>
              <a:t>galactaiae</a:t>
            </a:r>
            <a:r>
              <a:rPr lang="en-US" i="1" dirty="0" smtClean="0">
                <a:latin typeface="Arial Narrow" pitchFamily="34" charset="0"/>
              </a:rPr>
              <a:t> </a:t>
            </a:r>
            <a:r>
              <a:rPr lang="en-US" dirty="0" smtClean="0">
                <a:latin typeface="Arial Narrow" pitchFamily="34" charset="0"/>
              </a:rPr>
              <a:t>(Group B) is the first</a:t>
            </a:r>
          </a:p>
          <a:p>
            <a:pPr marL="365760" indent="-283464"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dirty="0" smtClean="0">
                <a:latin typeface="Arial Narrow" pitchFamily="34" charset="0"/>
              </a:rPr>
              <a:t>Occur during the first month of life</a:t>
            </a:r>
          </a:p>
          <a:p>
            <a:pPr marL="365760" indent="-283464"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</a:rPr>
              <a:t>Lab diagnosis</a:t>
            </a:r>
          </a:p>
          <a:p>
            <a:pPr marL="365760" indent="-283464"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</a:rPr>
              <a:t>Specimen: </a:t>
            </a:r>
            <a:r>
              <a:rPr lang="en-US" sz="3200" dirty="0" smtClean="0">
                <a:latin typeface="Arial Narrow" pitchFamily="34" charset="0"/>
              </a:rPr>
              <a:t>CSF</a:t>
            </a:r>
          </a:p>
          <a:p>
            <a:pPr marL="365760" indent="-283464"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</a:rPr>
              <a:t>Culture: </a:t>
            </a:r>
            <a:r>
              <a:rPr lang="en-US" sz="3200" dirty="0" smtClean="0">
                <a:latin typeface="Arial Narrow" pitchFamily="34" charset="0"/>
              </a:rPr>
              <a:t>Pink colonies on </a:t>
            </a:r>
            <a:r>
              <a:rPr lang="en-US" sz="3200" dirty="0" err="1" smtClean="0">
                <a:latin typeface="Arial Narrow" pitchFamily="34" charset="0"/>
              </a:rPr>
              <a:t>MacConkey</a:t>
            </a:r>
            <a:r>
              <a:rPr lang="en-US" sz="3200" dirty="0" smtClean="0">
                <a:latin typeface="Arial Narrow" pitchFamily="34" charset="0"/>
              </a:rPr>
              <a:t> agar (LF)</a:t>
            </a:r>
            <a:endParaRPr lang="ar-SA" sz="3200" dirty="0">
              <a:latin typeface="Arial Narrow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15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2126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II- Salmonella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382000" cy="5029200"/>
          </a:xfrm>
        </p:spPr>
        <p:txBody>
          <a:bodyPr/>
          <a:lstStyle/>
          <a:p>
            <a:pPr algn="just" eaLnBrk="1" hangingPunct="1">
              <a:lnSpc>
                <a:spcPts val="4700"/>
              </a:lnSpc>
              <a:buSzPct val="145000"/>
              <a:buFont typeface="Wingdings" pitchFamily="2" charset="2"/>
              <a:buChar char="§"/>
            </a:pPr>
            <a:r>
              <a:rPr lang="en-US" altLang="en-US" sz="3600" b="1" u="sng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General characteristics:</a:t>
            </a:r>
            <a:endParaRPr lang="en-US" altLang="en-US" sz="3600" b="1" dirty="0" smtClean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  <a:p>
            <a:pPr algn="just" eaLnBrk="1" hangingPunct="1">
              <a:lnSpc>
                <a:spcPts val="4700"/>
              </a:lnSpc>
              <a:buClr>
                <a:srgbClr val="FF0000"/>
              </a:buClr>
              <a:buSzPct val="145000"/>
              <a:buFont typeface="Wingdings" pitchFamily="2" charset="2"/>
              <a:buChar char="§"/>
            </a:pP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Gram-negative rods </a:t>
            </a:r>
            <a:r>
              <a:rPr lang="en-US" altLang="en-US" dirty="0" smtClean="0">
                <a:latin typeface="Arial Narrow" pitchFamily="34" charset="0"/>
              </a:rPr>
              <a:t>belonging to </a:t>
            </a:r>
            <a:r>
              <a:rPr lang="en-US" altLang="en-US" b="1" i="1" dirty="0" err="1" smtClean="0">
                <a:latin typeface="Arial Narrow" pitchFamily="34" charset="0"/>
              </a:rPr>
              <a:t>Enterobacteriaceae</a:t>
            </a:r>
            <a:endParaRPr lang="en-US" altLang="en-US" dirty="0" smtClean="0">
              <a:latin typeface="Arial Narrow" pitchFamily="34" charset="0"/>
              <a:cs typeface="Arial" pitchFamily="34" charset="0"/>
            </a:endParaRPr>
          </a:p>
          <a:p>
            <a:pPr algn="just" eaLnBrk="1" hangingPunct="1">
              <a:lnSpc>
                <a:spcPts val="4700"/>
              </a:lnSpc>
              <a:buClr>
                <a:srgbClr val="FF0000"/>
              </a:buClr>
              <a:buSzPct val="145000"/>
              <a:buFont typeface="Wingdings" pitchFamily="2" charset="2"/>
              <a:buChar char="§"/>
            </a:pP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Do not ferment lactose and H</a:t>
            </a:r>
            <a:r>
              <a:rPr lang="en-US" altLang="en-US" baseline="-25000" dirty="0" smtClean="0">
                <a:latin typeface="Arial Narrow" pitchFamily="34" charset="0"/>
                <a:cs typeface="Arial" pitchFamily="34" charset="0"/>
              </a:rPr>
              <a:t>2</a:t>
            </a: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S positive</a:t>
            </a:r>
          </a:p>
          <a:p>
            <a:pPr algn="just" eaLnBrk="1" hangingPunct="1">
              <a:lnSpc>
                <a:spcPts val="4700"/>
              </a:lnSpc>
              <a:buClr>
                <a:srgbClr val="FF0000"/>
              </a:buClr>
              <a:buSzPct val="145000"/>
              <a:buFont typeface="Wingdings" pitchFamily="2" charset="2"/>
              <a:buChar char="§"/>
            </a:pPr>
            <a:r>
              <a:rPr lang="en-US" altLang="en-US" i="1" dirty="0" smtClean="0">
                <a:latin typeface="Arial Narrow" pitchFamily="34" charset="0"/>
              </a:rPr>
              <a:t>Salmonellae</a:t>
            </a:r>
            <a:r>
              <a:rPr lang="en-US" altLang="en-US" dirty="0" smtClean="0">
                <a:latin typeface="Arial Narrow" pitchFamily="34" charset="0"/>
              </a:rPr>
              <a:t> live in the intestinal tracts of animals </a:t>
            </a:r>
          </a:p>
          <a:p>
            <a:pPr algn="just" eaLnBrk="1" hangingPunct="1">
              <a:lnSpc>
                <a:spcPts val="4700"/>
              </a:lnSpc>
              <a:buClr>
                <a:srgbClr val="FF0000"/>
              </a:buClr>
              <a:buSzPct val="145000"/>
              <a:buFont typeface="Wingdings" pitchFamily="2" charset="2"/>
              <a:buChar char="§"/>
            </a:pPr>
            <a:r>
              <a:rPr lang="en-US" altLang="en-US" sz="3000" dirty="0" smtClean="0">
                <a:latin typeface="Arial Narrow" pitchFamily="34" charset="0"/>
              </a:rPr>
              <a:t>Not  considered part of normal intestinal flora in human</a:t>
            </a:r>
          </a:p>
          <a:p>
            <a:pPr algn="just" eaLnBrk="1" hangingPunct="1">
              <a:lnSpc>
                <a:spcPts val="4700"/>
              </a:lnSpc>
              <a:buClr>
                <a:srgbClr val="FF0000"/>
              </a:buClr>
              <a:buSzPct val="145000"/>
              <a:buFont typeface="Wingdings" pitchFamily="2" charset="2"/>
              <a:buChar char="§"/>
            </a:pPr>
            <a:r>
              <a:rPr lang="en-US" altLang="en-US" b="1" dirty="0" smtClean="0">
                <a:latin typeface="Arial Narrow" pitchFamily="34" charset="0"/>
                <a:cs typeface="Arial" pitchFamily="34" charset="0"/>
              </a:rPr>
              <a:t>Always </a:t>
            </a: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PATHOGENIC</a:t>
            </a:r>
            <a:r>
              <a:rPr lang="en-US" altLang="en-US" b="1" dirty="0" smtClean="0">
                <a:latin typeface="Arial Narrow" pitchFamily="34" charset="0"/>
                <a:cs typeface="Arial" pitchFamily="34" charset="0"/>
              </a:rPr>
              <a:t> to human</a:t>
            </a:r>
          </a:p>
        </p:txBody>
      </p:sp>
      <p:sp>
        <p:nvSpPr>
          <p:cNvPr id="32256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2256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CEC95F-57D0-4B7D-A043-C807E576BA67}" type="slidenum">
              <a:rPr lang="ar-SA" altLang="en-US" smtClean="0"/>
              <a:pPr/>
              <a:t>16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1540621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Classification of Salmonella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610600" cy="4876800"/>
          </a:xfrm>
        </p:spPr>
        <p:txBody>
          <a:bodyPr>
            <a:normAutofit lnSpcReduction="10000"/>
          </a:bodyPr>
          <a:lstStyle/>
          <a:p>
            <a:pPr marL="514350" indent="-514350" algn="just" eaLnBrk="1" hangingPunct="1">
              <a:buFont typeface="+mj-lt"/>
              <a:buAutoNum type="alphaUcPeriod"/>
              <a:defRPr/>
            </a:pPr>
            <a:r>
              <a:rPr lang="en-US" sz="3600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Arial" pitchFamily="34" charset="0"/>
              </a:rPr>
              <a:t>Kaufman-White-</a:t>
            </a:r>
            <a:r>
              <a:rPr lang="en-US" sz="3600" dirty="0" smtClean="0">
                <a:solidFill>
                  <a:srgbClr val="7030A0"/>
                </a:solidFill>
                <a:latin typeface="Arial Narrow" pitchFamily="34" charset="0"/>
              </a:rPr>
              <a:t> Le Minor</a:t>
            </a:r>
            <a:r>
              <a:rPr lang="en-US" sz="3600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Arial" pitchFamily="34" charset="0"/>
              </a:rPr>
              <a:t> Classification</a:t>
            </a:r>
          </a:p>
          <a:p>
            <a:pPr algn="just" eaLnBrk="1" hangingPunct="1">
              <a:defRPr/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Based on O and H antigen serotyping</a:t>
            </a:r>
            <a:endParaRPr lang="en-US" dirty="0">
              <a:latin typeface="Arial Narrow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en-US" dirty="0" smtClean="0">
                <a:latin typeface="Arial Narrow" pitchFamily="34" charset="0"/>
              </a:rPr>
              <a:t>64 O and 114 H variants identified</a:t>
            </a:r>
            <a:endParaRPr lang="en-US" dirty="0">
              <a:latin typeface="Arial Narrow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Classified into 9 groups (A-I) according to O antigen </a:t>
            </a:r>
          </a:p>
          <a:p>
            <a:pPr algn="just" eaLnBrk="1" hangingPunct="1">
              <a:defRPr/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Each group can be classified into subgroups according to H Ag</a:t>
            </a:r>
          </a:p>
          <a:p>
            <a:pPr algn="just" eaLnBrk="1" hangingPunct="1">
              <a:defRPr/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Salmonella can be detected by its group O antigen and then by its type specific H antigen</a:t>
            </a:r>
          </a:p>
          <a:p>
            <a:pPr algn="just" eaLnBrk="1" hangingPunct="1">
              <a:defRPr/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&gt;2500 known </a:t>
            </a:r>
            <a:r>
              <a:rPr lang="en-US" dirty="0" err="1" smtClean="0">
                <a:latin typeface="Arial Narrow" pitchFamily="34" charset="0"/>
                <a:cs typeface="Arial" pitchFamily="34" charset="0"/>
              </a:rPr>
              <a:t>serovars</a:t>
            </a:r>
            <a:endParaRPr lang="en-US" dirty="0" smtClean="0">
              <a:latin typeface="Arial Narrow" pitchFamily="34" charset="0"/>
              <a:ea typeface="+mn-ea"/>
              <a:cs typeface="Arial" pitchFamily="34" charset="0"/>
            </a:endParaRPr>
          </a:p>
        </p:txBody>
      </p:sp>
      <p:sp>
        <p:nvSpPr>
          <p:cNvPr id="32358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2359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8428AB-39DD-4EBE-9942-68FED760327D}" type="slidenum">
              <a:rPr lang="ar-SA" altLang="en-US" smtClean="0"/>
              <a:pPr/>
              <a:t>17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4262563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Classification of Salmonella</a:t>
            </a:r>
            <a:endParaRPr lang="ar-SA" altLang="en-US" sz="5400" dirty="0" smtClean="0"/>
          </a:p>
        </p:txBody>
      </p:sp>
      <p:sp>
        <p:nvSpPr>
          <p:cNvPr id="324611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00600"/>
          </a:xfrm>
        </p:spPr>
        <p:txBody>
          <a:bodyPr/>
          <a:lstStyle/>
          <a:p>
            <a:pPr marL="514350" indent="-514350" algn="just" eaLnBrk="1" hangingPunct="1">
              <a:lnSpc>
                <a:spcPts val="3100"/>
              </a:lnSpc>
              <a:buFont typeface="Calibri" pitchFamily="34" charset="0"/>
              <a:buAutoNum type="alphaUcPeriod" startAt="2"/>
            </a:pPr>
            <a:r>
              <a:rPr lang="en-US" altLang="en-US" sz="3600" b="1" dirty="0" smtClean="0">
                <a:solidFill>
                  <a:srgbClr val="7030A0"/>
                </a:solidFill>
                <a:latin typeface="Arial Narrow" pitchFamily="34" charset="0"/>
              </a:rPr>
              <a:t>US CDC (Center for Disease Control)</a:t>
            </a:r>
            <a:endParaRPr lang="ar-SA" altLang="en-US" sz="3600" b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marL="514350" indent="-514350" algn="just" eaLnBrk="1" hangingPunct="1">
              <a:lnSpc>
                <a:spcPts val="3100"/>
              </a:lnSpc>
              <a:buFont typeface="Calibri" pitchFamily="34" charset="0"/>
              <a:buAutoNum type="arabicPeriod"/>
            </a:pPr>
            <a:r>
              <a:rPr lang="ar-SA" altLang="en-US" sz="3600" b="1" i="1" dirty="0" smtClean="0">
                <a:solidFill>
                  <a:srgbClr val="FF0000"/>
                </a:solidFill>
                <a:latin typeface="Arial Narrow" pitchFamily="34" charset="0"/>
              </a:rPr>
              <a:t>S</a:t>
            </a:r>
            <a:r>
              <a:rPr lang="en-US" altLang="en-US" sz="3600" b="1" i="1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  <a:r>
              <a:rPr lang="ar-SA" altLang="en-US" sz="3600" b="1" i="1" dirty="0" smtClean="0">
                <a:solidFill>
                  <a:srgbClr val="FF0000"/>
                </a:solidFill>
                <a:latin typeface="Arial Narrow" pitchFamily="34" charset="0"/>
              </a:rPr>
              <a:t> enterica</a:t>
            </a:r>
            <a:endParaRPr lang="en-US" altLang="en-US" sz="3600" dirty="0" smtClean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  <a:p>
            <a:pPr marL="514350" indent="-514350" algn="just" eaLnBrk="1" hangingPunct="1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Subdivided into 6 subspecies</a:t>
            </a: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n-US" altLang="en-US" i="1" dirty="0" err="1" smtClean="0">
                <a:latin typeface="Arial Narrow" pitchFamily="34" charset="0"/>
              </a:rPr>
              <a:t>enterica</a:t>
            </a:r>
            <a:r>
              <a:rPr lang="en-US" altLang="en-US" i="1" dirty="0" smtClean="0">
                <a:latin typeface="Arial Narrow" pitchFamily="34" charset="0"/>
              </a:rPr>
              <a:t>, </a:t>
            </a:r>
            <a:r>
              <a:rPr lang="en-US" altLang="en-US" i="1" dirty="0" err="1" smtClean="0">
                <a:latin typeface="Arial Narrow" pitchFamily="34" charset="0"/>
              </a:rPr>
              <a:t>salamae</a:t>
            </a:r>
            <a:r>
              <a:rPr lang="en-US" altLang="en-US" i="1" dirty="0" smtClean="0">
                <a:latin typeface="Arial Narrow" pitchFamily="34" charset="0"/>
              </a:rPr>
              <a:t>, </a:t>
            </a:r>
            <a:r>
              <a:rPr lang="en-US" altLang="en-US" i="1" dirty="0" err="1" smtClean="0">
                <a:latin typeface="Arial Narrow" pitchFamily="34" charset="0"/>
              </a:rPr>
              <a:t>arizonae</a:t>
            </a:r>
            <a:r>
              <a:rPr lang="en-US" altLang="en-US" i="1" dirty="0" smtClean="0">
                <a:latin typeface="Arial Narrow" pitchFamily="34" charset="0"/>
              </a:rPr>
              <a:t>, </a:t>
            </a:r>
            <a:r>
              <a:rPr lang="en-US" altLang="en-US" i="1" dirty="0" err="1" smtClean="0">
                <a:latin typeface="Arial Narrow" pitchFamily="34" charset="0"/>
              </a:rPr>
              <a:t>diarizonae</a:t>
            </a:r>
            <a:r>
              <a:rPr lang="en-US" altLang="en-US" i="1" dirty="0" smtClean="0">
                <a:latin typeface="Arial Narrow" pitchFamily="34" charset="0"/>
              </a:rPr>
              <a:t>, </a:t>
            </a:r>
            <a:r>
              <a:rPr lang="en-US" altLang="en-US" i="1" dirty="0" err="1" smtClean="0">
                <a:latin typeface="Arial Narrow" pitchFamily="34" charset="0"/>
              </a:rPr>
              <a:t>indica</a:t>
            </a:r>
            <a:r>
              <a:rPr lang="en-US" altLang="en-US" i="1" dirty="0" smtClean="0">
                <a:latin typeface="Arial Narrow" pitchFamily="34" charset="0"/>
              </a:rPr>
              <a:t>, </a:t>
            </a:r>
            <a:r>
              <a:rPr lang="en-US" altLang="en-US" i="1" dirty="0" err="1" smtClean="0">
                <a:latin typeface="Arial Narrow" pitchFamily="34" charset="0"/>
              </a:rPr>
              <a:t>houtanae</a:t>
            </a:r>
            <a:r>
              <a:rPr lang="en-US" altLang="en-US" i="1" dirty="0" smtClean="0">
                <a:latin typeface="Arial Narrow" pitchFamily="34" charset="0"/>
              </a:rPr>
              <a:t> </a:t>
            </a:r>
          </a:p>
          <a:p>
            <a:pPr marL="514350" indent="-514350" algn="just" eaLnBrk="1" hangingPunct="1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Of these six subspecies, only subspecies </a:t>
            </a:r>
            <a:r>
              <a:rPr lang="en-US" altLang="en-US" i="1" dirty="0" err="1">
                <a:latin typeface="Arial Narrow" pitchFamily="34" charset="0"/>
              </a:rPr>
              <a:t>enterica</a:t>
            </a:r>
            <a:r>
              <a:rPr lang="en-US" altLang="en-US" dirty="0" smtClean="0">
                <a:latin typeface="Arial Narrow" pitchFamily="34" charset="0"/>
              </a:rPr>
              <a:t> is associated with disease in warm-blooded animals</a:t>
            </a:r>
            <a:endParaRPr lang="en-US" altLang="en-US" dirty="0" smtClean="0">
              <a:latin typeface="Arial Narrow" pitchFamily="34" charset="0"/>
              <a:cs typeface="Arial" pitchFamily="34" charset="0"/>
            </a:endParaRPr>
          </a:p>
          <a:p>
            <a:pPr marL="514350" indent="-514350" algn="just" eaLnBrk="1" hangingPunct="1">
              <a:lnSpc>
                <a:spcPts val="3100"/>
              </a:lnSpc>
            </a:pPr>
            <a:r>
              <a:rPr lang="ro-RO" altLang="en-US" i="1" dirty="0" smtClean="0">
                <a:latin typeface="Arial Narrow" pitchFamily="34" charset="0"/>
              </a:rPr>
              <a:t>S</a:t>
            </a:r>
            <a:r>
              <a:rPr lang="en-US" altLang="en-US" i="1" dirty="0" smtClean="0">
                <a:latin typeface="Arial Narrow" pitchFamily="34" charset="0"/>
              </a:rPr>
              <a:t>.</a:t>
            </a:r>
            <a:r>
              <a:rPr lang="ro-RO" altLang="en-US" i="1" dirty="0" smtClean="0">
                <a:latin typeface="Arial Narrow" pitchFamily="34" charset="0"/>
              </a:rPr>
              <a:t> enterica </a:t>
            </a: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subsp.</a:t>
            </a:r>
            <a:r>
              <a:rPr lang="ro-RO" altLang="en-US" dirty="0" smtClean="0">
                <a:latin typeface="Arial Narrow" pitchFamily="34" charset="0"/>
              </a:rPr>
              <a:t> </a:t>
            </a:r>
            <a:r>
              <a:rPr lang="ro-RO" altLang="en-US" i="1" dirty="0" smtClean="0">
                <a:latin typeface="Arial Narrow" pitchFamily="34" charset="0"/>
              </a:rPr>
              <a:t>enterica </a:t>
            </a:r>
            <a:r>
              <a:rPr lang="ro-RO" altLang="en-US" dirty="0" smtClean="0">
                <a:latin typeface="Arial Narrow" pitchFamily="34" charset="0"/>
              </a:rPr>
              <a:t>serovar Typhi </a:t>
            </a:r>
            <a:r>
              <a:rPr lang="en-US" altLang="en-US" dirty="0" smtClean="0">
                <a:latin typeface="Arial Narrow" pitchFamily="34" charset="0"/>
              </a:rPr>
              <a:t>or</a:t>
            </a:r>
            <a:r>
              <a:rPr lang="ro-RO" altLang="en-US" dirty="0" smtClean="0">
                <a:latin typeface="Arial Narrow" pitchFamily="34" charset="0"/>
              </a:rPr>
              <a:t> </a:t>
            </a:r>
            <a:r>
              <a:rPr lang="ro-RO" altLang="en-US" i="1" dirty="0" smtClean="0">
                <a:latin typeface="Arial Narrow" pitchFamily="34" charset="0"/>
              </a:rPr>
              <a:t>S</a:t>
            </a:r>
            <a:r>
              <a:rPr lang="en-US" altLang="en-US" i="1" dirty="0" smtClean="0">
                <a:latin typeface="Arial Narrow" pitchFamily="34" charset="0"/>
              </a:rPr>
              <a:t>.</a:t>
            </a:r>
            <a:r>
              <a:rPr lang="ro-RO" altLang="en-US" i="1" dirty="0" smtClean="0">
                <a:latin typeface="Arial Narrow" pitchFamily="34" charset="0"/>
              </a:rPr>
              <a:t> </a:t>
            </a:r>
            <a:r>
              <a:rPr lang="ro-RO" altLang="en-US" dirty="0" smtClean="0">
                <a:latin typeface="Arial Narrow" pitchFamily="34" charset="0"/>
              </a:rPr>
              <a:t>Typhi</a:t>
            </a:r>
            <a:endParaRPr lang="en-US" altLang="en-US" dirty="0" smtClean="0">
              <a:latin typeface="Arial Narrow" pitchFamily="34" charset="0"/>
            </a:endParaRPr>
          </a:p>
          <a:p>
            <a:pPr marL="514350" indent="-514350" algn="just" eaLnBrk="1" hangingPunct="1">
              <a:lnSpc>
                <a:spcPts val="3100"/>
              </a:lnSpc>
            </a:pPr>
            <a:r>
              <a:rPr lang="en-US" altLang="en-US" sz="2800" i="1" dirty="0" smtClean="0">
                <a:latin typeface="Arial Narrow" pitchFamily="34" charset="0"/>
              </a:rPr>
              <a:t>S. </a:t>
            </a:r>
            <a:r>
              <a:rPr lang="en-US" altLang="en-US" sz="2800" i="1" dirty="0" err="1" smtClean="0">
                <a:latin typeface="Arial Narrow" pitchFamily="34" charset="0"/>
              </a:rPr>
              <a:t>enterica</a:t>
            </a:r>
            <a:r>
              <a:rPr lang="en-US" altLang="en-US" sz="2800" i="1" dirty="0" smtClean="0">
                <a:latin typeface="Arial Narrow" pitchFamily="34" charset="0"/>
              </a:rPr>
              <a:t> </a:t>
            </a:r>
            <a:r>
              <a:rPr lang="en-US" altLang="en-US" sz="2800" dirty="0" smtClean="0">
                <a:latin typeface="Arial Narrow" pitchFamily="34" charset="0"/>
                <a:cs typeface="Arial" pitchFamily="34" charset="0"/>
              </a:rPr>
              <a:t>subsp.</a:t>
            </a:r>
            <a:r>
              <a:rPr lang="ro-RO" altLang="en-US" sz="2800" dirty="0" smtClean="0">
                <a:latin typeface="Arial Narrow" pitchFamily="34" charset="0"/>
              </a:rPr>
              <a:t> </a:t>
            </a:r>
            <a:r>
              <a:rPr lang="ro-RO" altLang="en-US" sz="2800" i="1" dirty="0" smtClean="0">
                <a:latin typeface="Arial Narrow" pitchFamily="34" charset="0"/>
              </a:rPr>
              <a:t>enterica </a:t>
            </a:r>
            <a:r>
              <a:rPr lang="en-US" altLang="en-US" sz="2800" dirty="0" err="1" smtClean="0">
                <a:latin typeface="Arial Narrow" pitchFamily="34" charset="0"/>
              </a:rPr>
              <a:t>ser.Typhimurium</a:t>
            </a:r>
            <a:r>
              <a:rPr lang="en-US" altLang="en-US" sz="2800" dirty="0" smtClean="0">
                <a:latin typeface="Arial Narrow" pitchFamily="34" charset="0"/>
              </a:rPr>
              <a:t> or</a:t>
            </a:r>
            <a:r>
              <a:rPr lang="ro-RO" altLang="en-US" sz="2800" dirty="0" smtClean="0">
                <a:latin typeface="Arial Narrow" pitchFamily="34" charset="0"/>
              </a:rPr>
              <a:t> </a:t>
            </a:r>
            <a:r>
              <a:rPr lang="ro-RO" altLang="en-US" sz="2800" i="1" dirty="0" smtClean="0">
                <a:latin typeface="Arial Narrow" pitchFamily="34" charset="0"/>
              </a:rPr>
              <a:t>S</a:t>
            </a:r>
            <a:r>
              <a:rPr lang="en-US" altLang="en-US" sz="2800" i="1" dirty="0" smtClean="0">
                <a:latin typeface="Arial Narrow" pitchFamily="34" charset="0"/>
              </a:rPr>
              <a:t>.</a:t>
            </a:r>
            <a:r>
              <a:rPr lang="ro-RO" altLang="en-US" sz="2800" i="1" dirty="0" smtClean="0">
                <a:latin typeface="Arial Narrow" pitchFamily="34" charset="0"/>
              </a:rPr>
              <a:t> </a:t>
            </a:r>
            <a:r>
              <a:rPr lang="ro-RO" altLang="en-US" sz="2800" dirty="0" smtClean="0">
                <a:latin typeface="Arial Narrow" pitchFamily="34" charset="0"/>
              </a:rPr>
              <a:t>Typhi</a:t>
            </a:r>
            <a:r>
              <a:rPr lang="en-US" altLang="en-US" sz="2800" dirty="0" err="1" smtClean="0">
                <a:latin typeface="Arial Narrow" pitchFamily="34" charset="0"/>
              </a:rPr>
              <a:t>murium</a:t>
            </a:r>
            <a:endParaRPr lang="en-US" altLang="en-US" sz="2800" dirty="0" smtClean="0">
              <a:latin typeface="Arial Narrow" pitchFamily="34" charset="0"/>
            </a:endParaRPr>
          </a:p>
          <a:p>
            <a:pPr marL="514350" indent="-514350" algn="just" eaLnBrk="1" hangingPunct="1">
              <a:lnSpc>
                <a:spcPts val="3100"/>
              </a:lnSpc>
            </a:pPr>
            <a:r>
              <a:rPr lang="en-US" altLang="en-US" sz="3000" dirty="0" smtClean="0">
                <a:latin typeface="Arial Narrow" pitchFamily="34" charset="0"/>
                <a:cs typeface="Arial" pitchFamily="34" charset="0"/>
              </a:rPr>
              <a:t>S. </a:t>
            </a:r>
            <a:r>
              <a:rPr lang="en-US" altLang="en-US" sz="3000" dirty="0" err="1" smtClean="0">
                <a:latin typeface="Arial Narrow" pitchFamily="34" charset="0"/>
                <a:cs typeface="Arial" pitchFamily="34" charset="0"/>
              </a:rPr>
              <a:t>enterica</a:t>
            </a:r>
            <a:r>
              <a:rPr lang="en-US" altLang="en-US" sz="3000" dirty="0" smtClean="0">
                <a:latin typeface="Arial Narrow" pitchFamily="34" charset="0"/>
                <a:cs typeface="Arial" pitchFamily="34" charset="0"/>
              </a:rPr>
              <a:t> subsp. </a:t>
            </a:r>
            <a:r>
              <a:rPr lang="en-US" altLang="en-US" sz="3000" dirty="0" err="1" smtClean="0">
                <a:latin typeface="Arial Narrow" pitchFamily="34" charset="0"/>
                <a:cs typeface="Arial" pitchFamily="34" charset="0"/>
              </a:rPr>
              <a:t>enterica</a:t>
            </a:r>
            <a:r>
              <a:rPr lang="en-US" altLang="en-US" sz="3000" dirty="0" smtClean="0">
                <a:latin typeface="Arial Narrow" pitchFamily="34" charset="0"/>
                <a:cs typeface="Arial" pitchFamily="34" charset="0"/>
              </a:rPr>
              <a:t> ser. </a:t>
            </a:r>
            <a:r>
              <a:rPr lang="en-US" altLang="en-US" sz="3000" dirty="0" err="1" smtClean="0">
                <a:latin typeface="Arial Narrow" pitchFamily="34" charset="0"/>
                <a:cs typeface="Arial" pitchFamily="34" charset="0"/>
              </a:rPr>
              <a:t>Enteritidis</a:t>
            </a:r>
            <a:r>
              <a:rPr lang="en-US" altLang="en-US" sz="3000" dirty="0" smtClean="0">
                <a:latin typeface="Arial Narrow" pitchFamily="34" charset="0"/>
                <a:cs typeface="Arial" pitchFamily="34" charset="0"/>
              </a:rPr>
              <a:t> or S. </a:t>
            </a:r>
            <a:r>
              <a:rPr lang="en-US" altLang="en-US" sz="3000" dirty="0" err="1" smtClean="0">
                <a:latin typeface="Arial Narrow" pitchFamily="34" charset="0"/>
                <a:cs typeface="Arial" pitchFamily="34" charset="0"/>
              </a:rPr>
              <a:t>Enteritidis</a:t>
            </a:r>
            <a:endParaRPr lang="en-US" altLang="en-US" sz="3000" dirty="0" smtClean="0">
              <a:latin typeface="Arial Narrow" pitchFamily="34" charset="0"/>
              <a:cs typeface="Arial" pitchFamily="34" charset="0"/>
            </a:endParaRPr>
          </a:p>
          <a:p>
            <a:pPr marL="571500" indent="-514350" algn="just" eaLnBrk="1" hangingPunct="1">
              <a:lnSpc>
                <a:spcPts val="3100"/>
              </a:lnSpc>
              <a:buFont typeface="Calibri" pitchFamily="34" charset="0"/>
              <a:buAutoNum type="arabicPeriod" startAt="2"/>
            </a:pPr>
            <a:r>
              <a:rPr lang="ar-SA" altLang="en-US" sz="3600" b="1" dirty="0" smtClean="0">
                <a:solidFill>
                  <a:srgbClr val="FF0000"/>
                </a:solidFill>
                <a:latin typeface="Arial Narrow" pitchFamily="34" charset="0"/>
              </a:rPr>
              <a:t>Salmonella bongori</a:t>
            </a:r>
            <a:r>
              <a:rPr lang="en-US" altLang="en-US" sz="3600" b="1" dirty="0" smtClean="0">
                <a:solidFill>
                  <a:srgbClr val="FF0000"/>
                </a:solidFill>
                <a:latin typeface="Arial Narrow" pitchFamily="34" charset="0"/>
              </a:rPr>
              <a:t> (Subspecies V)</a:t>
            </a:r>
            <a:endParaRPr lang="en-US" altLang="en-US" sz="3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514350" indent="-514350" algn="just">
              <a:lnSpc>
                <a:spcPts val="3100"/>
              </a:lnSpc>
            </a:pPr>
            <a:endParaRPr lang="ar-SA" altLang="en-US" dirty="0" smtClean="0">
              <a:latin typeface="Arial Narrow" pitchFamily="34" charset="0"/>
            </a:endParaRPr>
          </a:p>
        </p:txBody>
      </p:sp>
      <p:sp>
        <p:nvSpPr>
          <p:cNvPr id="32461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246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F3CBFE-E63B-4499-8807-E416AC05D4B7}" type="slidenum">
              <a:rPr lang="ar-SA" altLang="en-US" smtClean="0"/>
              <a:pPr/>
              <a:t>18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819130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Species of Salmonella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en-US" altLang="en-US" sz="2800" b="1" u="sng" dirty="0" smtClean="0">
                <a:latin typeface="Arial Narrow" pitchFamily="34" charset="0"/>
                <a:cs typeface="Arial" pitchFamily="34" charset="0"/>
              </a:rPr>
              <a:t>Two important members of </a:t>
            </a:r>
            <a:r>
              <a:rPr lang="en-US" altLang="en-US" sz="2800" b="1" i="1" u="sng" dirty="0" smtClean="0">
                <a:latin typeface="Arial Narrow" pitchFamily="34" charset="0"/>
                <a:cs typeface="Arial" pitchFamily="34" charset="0"/>
              </a:rPr>
              <a:t>Salmonella</a:t>
            </a:r>
            <a:r>
              <a:rPr lang="en-US" altLang="en-US" sz="2800" b="1" u="sng" dirty="0" smtClean="0">
                <a:latin typeface="Arial Narrow" pitchFamily="34" charset="0"/>
                <a:cs typeface="Arial" pitchFamily="34" charset="0"/>
              </a:rPr>
              <a:t> causing diseases:</a:t>
            </a:r>
            <a:endParaRPr lang="en-US" altLang="en-US" sz="2800" dirty="0" smtClean="0">
              <a:latin typeface="Arial Narrow" pitchFamily="34" charset="0"/>
              <a:cs typeface="Arial" pitchFamily="34" charset="0"/>
            </a:endParaRPr>
          </a:p>
          <a:p>
            <a:pPr algn="just" eaLnBrk="1" hangingPunct="1">
              <a:buFont typeface="Calibri" pitchFamily="34" charset="0"/>
              <a:buAutoNum type="alphaUcPeriod"/>
            </a:pPr>
            <a:r>
              <a:rPr lang="en-US" altLang="en-US" sz="2800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Salmonella causing enteric fever</a:t>
            </a:r>
          </a:p>
          <a:p>
            <a:pPr lvl="1" algn="just" eaLnBrk="1" hangingPunct="1"/>
            <a:r>
              <a:rPr lang="en-US" altLang="en-US" i="1" dirty="0" smtClean="0">
                <a:latin typeface="Arial Narrow" pitchFamily="34" charset="0"/>
                <a:cs typeface="Arial" pitchFamily="34" charset="0"/>
              </a:rPr>
              <a:t>Salmonella </a:t>
            </a:r>
            <a:r>
              <a:rPr lang="en-US" altLang="en-US" dirty="0" err="1" smtClean="0">
                <a:latin typeface="Arial Narrow" pitchFamily="34" charset="0"/>
                <a:cs typeface="Arial" pitchFamily="34" charset="0"/>
              </a:rPr>
              <a:t>Typhi</a:t>
            </a: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 or </a:t>
            </a:r>
            <a:r>
              <a:rPr lang="en-US" altLang="en-US" i="1" dirty="0" smtClean="0">
                <a:latin typeface="Arial Narrow" pitchFamily="34" charset="0"/>
                <a:cs typeface="Arial" pitchFamily="34" charset="0"/>
              </a:rPr>
              <a:t>Salmonella </a:t>
            </a:r>
            <a:r>
              <a:rPr lang="en-US" altLang="en-US" dirty="0" err="1" smtClean="0">
                <a:latin typeface="Arial Narrow" pitchFamily="34" charset="0"/>
                <a:cs typeface="Arial" pitchFamily="34" charset="0"/>
              </a:rPr>
              <a:t>Paratyphi</a:t>
            </a:r>
            <a:r>
              <a:rPr lang="en-US" altLang="en-US" i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A,B, and C</a:t>
            </a:r>
          </a:p>
          <a:p>
            <a:pPr lvl="1" algn="just" eaLnBrk="1" hangingPunct="1"/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These organisms penetrate intestinal mucosa</a:t>
            </a:r>
          </a:p>
          <a:p>
            <a:pPr lvl="1" algn="just" eaLnBrk="1" hangingPunct="1"/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Detected in blood, urine and stool</a:t>
            </a:r>
          </a:p>
          <a:p>
            <a:pPr algn="just" eaLnBrk="1" hangingPunct="1">
              <a:buFont typeface="Calibri" pitchFamily="34" charset="0"/>
              <a:buAutoNum type="alphaUcPeriod"/>
            </a:pPr>
            <a:r>
              <a:rPr lang="en-US" altLang="en-US" sz="2800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Salmonella causing food poisoning</a:t>
            </a:r>
            <a:r>
              <a:rPr lang="en-US" altLang="en-US" sz="28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 </a:t>
            </a:r>
          </a:p>
          <a:p>
            <a:pPr lvl="1" algn="just" eaLnBrk="1" hangingPunct="1"/>
            <a:r>
              <a:rPr lang="en-US" altLang="en-US" i="1" dirty="0" smtClean="0">
                <a:latin typeface="Arial Narrow" pitchFamily="34" charset="0"/>
                <a:cs typeface="Arial" pitchFamily="34" charset="0"/>
              </a:rPr>
              <a:t>Salmonella </a:t>
            </a:r>
            <a:r>
              <a:rPr lang="en-US" altLang="en-US" dirty="0" err="1" smtClean="0">
                <a:latin typeface="Arial Narrow" pitchFamily="34" charset="0"/>
                <a:cs typeface="Arial" pitchFamily="34" charset="0"/>
              </a:rPr>
              <a:t>Enteritidis</a:t>
            </a: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 and </a:t>
            </a:r>
            <a:r>
              <a:rPr lang="en-US" altLang="en-US" i="1" dirty="0" smtClean="0">
                <a:latin typeface="Arial Narrow" pitchFamily="34" charset="0"/>
                <a:cs typeface="Arial" pitchFamily="34" charset="0"/>
              </a:rPr>
              <a:t>Salmonella </a:t>
            </a:r>
            <a:r>
              <a:rPr lang="en-US" altLang="en-US" dirty="0" err="1" smtClean="0">
                <a:latin typeface="Arial Narrow" pitchFamily="34" charset="0"/>
                <a:cs typeface="Arial" pitchFamily="34" charset="0"/>
              </a:rPr>
              <a:t>Typhimurium</a:t>
            </a:r>
            <a:endParaRPr lang="en-US" altLang="en-US" dirty="0" smtClean="0">
              <a:latin typeface="Arial Narrow" pitchFamily="34" charset="0"/>
              <a:cs typeface="Arial" pitchFamily="34" charset="0"/>
            </a:endParaRPr>
          </a:p>
          <a:p>
            <a:pPr lvl="1" algn="just" eaLnBrk="1" hangingPunct="1"/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These organisms do not penetrate intestinal mucosa</a:t>
            </a:r>
          </a:p>
          <a:p>
            <a:pPr lvl="1" algn="just" eaLnBrk="1" hangingPunct="1"/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Detected in stool</a:t>
            </a:r>
            <a:r>
              <a:rPr lang="ar-SA" altLang="en-US" dirty="0" smtClean="0">
                <a:latin typeface="Arial Narrow" pitchFamily="34" charset="0"/>
              </a:rPr>
              <a:t> </a:t>
            </a: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only</a:t>
            </a:r>
          </a:p>
        </p:txBody>
      </p:sp>
      <p:sp>
        <p:nvSpPr>
          <p:cNvPr id="32563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2563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3658B7-743D-42BB-B6EC-FF82E070BCEF}" type="slidenum">
              <a:rPr lang="ar-SA" altLang="en-US" smtClean="0"/>
              <a:pPr/>
              <a:t>19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1762212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this lecture the student must be:</a:t>
            </a:r>
          </a:p>
          <a:p>
            <a:r>
              <a:rPr lang="en-US" dirty="0" smtClean="0"/>
              <a:t>A) Identify the genus of </a:t>
            </a:r>
            <a:r>
              <a:rPr lang="en-US" dirty="0" err="1" smtClean="0"/>
              <a:t>Enterobacteriaceae</a:t>
            </a:r>
            <a:endParaRPr lang="en-US" dirty="0" smtClean="0"/>
          </a:p>
          <a:p>
            <a:r>
              <a:rPr lang="en-US" dirty="0" smtClean="0"/>
              <a:t>B) describe the chemical tests for Family</a:t>
            </a:r>
          </a:p>
          <a:p>
            <a:r>
              <a:rPr lang="en-US" dirty="0" smtClean="0"/>
              <a:t>C) Differentiate between different </a:t>
            </a:r>
            <a:r>
              <a:rPr lang="en-US" dirty="0" err="1" smtClean="0"/>
              <a:t>genuses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D) List and match the symptoms, diagnosis and treatment for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E) Recognize the differences between </a:t>
            </a:r>
            <a:r>
              <a:rPr lang="en-US" dirty="0">
                <a:latin typeface="Arial Narrow" pitchFamily="34" charset="0"/>
              </a:rPr>
              <a:t>lactose </a:t>
            </a:r>
            <a:r>
              <a:rPr lang="en-US" dirty="0" smtClean="0">
                <a:latin typeface="Arial Narrow" pitchFamily="34" charset="0"/>
              </a:rPr>
              <a:t>fermenters and </a:t>
            </a:r>
            <a:r>
              <a:rPr lang="en-US" dirty="0">
                <a:latin typeface="Arial Narrow" pitchFamily="34" charset="0"/>
              </a:rPr>
              <a:t>lactose </a:t>
            </a:r>
            <a:r>
              <a:rPr lang="en-US" dirty="0" smtClean="0">
                <a:latin typeface="Arial Narrow" pitchFamily="34" charset="0"/>
              </a:rPr>
              <a:t>non-fermenters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00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44450"/>
            <a:ext cx="8610600" cy="4905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latin typeface="Arial Narrow" pitchFamily="34" charset="0"/>
              </a:rPr>
              <a:t>Enteric Fever “Typhoid”</a:t>
            </a:r>
            <a:endParaRPr lang="ar-SA" dirty="0"/>
          </a:p>
        </p:txBody>
      </p:sp>
      <p:sp>
        <p:nvSpPr>
          <p:cNvPr id="265219" name="Content Placeholder 2"/>
          <p:cNvSpPr>
            <a:spLocks noGrp="1"/>
          </p:cNvSpPr>
          <p:nvPr>
            <p:ph idx="1"/>
          </p:nvPr>
        </p:nvSpPr>
        <p:spPr>
          <a:xfrm>
            <a:off x="30163" y="476250"/>
            <a:ext cx="8934450" cy="6237288"/>
          </a:xfrm>
        </p:spPr>
        <p:txBody>
          <a:bodyPr/>
          <a:lstStyle/>
          <a:p>
            <a:pPr algn="just">
              <a:lnSpc>
                <a:spcPts val="2800"/>
              </a:lnSpc>
            </a:pPr>
            <a:r>
              <a:rPr lang="en-US" sz="2600" smtClean="0">
                <a:latin typeface="Arial Narrow" pitchFamily="34" charset="0"/>
                <a:cs typeface="Arial" pitchFamily="34" charset="0"/>
              </a:rPr>
              <a:t>Enteric fevers are severe systemic forms of salmonellosis.</a:t>
            </a:r>
          </a:p>
          <a:p>
            <a:pPr algn="just">
              <a:lnSpc>
                <a:spcPts val="2800"/>
              </a:lnSpc>
            </a:pPr>
            <a:r>
              <a:rPr lang="en-US" sz="2600" smtClean="0">
                <a:latin typeface="Arial Narrow" pitchFamily="34" charset="0"/>
                <a:cs typeface="Arial" pitchFamily="34" charset="0"/>
              </a:rPr>
              <a:t>Caused by </a:t>
            </a:r>
            <a:r>
              <a:rPr lang="en-US" sz="2600" i="1" smtClean="0">
                <a:latin typeface="Arial Narrow" pitchFamily="34" charset="0"/>
                <a:cs typeface="Arial" pitchFamily="34" charset="0"/>
              </a:rPr>
              <a:t>S. typhi</a:t>
            </a:r>
            <a:r>
              <a:rPr lang="en-US" sz="2600" smtClean="0">
                <a:latin typeface="Arial Narrow" pitchFamily="34" charset="0"/>
                <a:cs typeface="Arial" pitchFamily="34" charset="0"/>
              </a:rPr>
              <a:t> whereas a milder form “Paratyphoid” caused by </a:t>
            </a:r>
            <a:r>
              <a:rPr lang="en-US" sz="2600" i="1" smtClean="0">
                <a:latin typeface="Arial Narrow" pitchFamily="34" charset="0"/>
                <a:cs typeface="Arial" pitchFamily="34" charset="0"/>
              </a:rPr>
              <a:t>S. paratyphi </a:t>
            </a:r>
            <a:r>
              <a:rPr lang="en-US" sz="2600" smtClean="0">
                <a:latin typeface="Arial Narrow" pitchFamily="34" charset="0"/>
                <a:cs typeface="Arial" pitchFamily="34" charset="0"/>
              </a:rPr>
              <a:t>A, B or C</a:t>
            </a:r>
          </a:p>
          <a:p>
            <a:pPr algn="just">
              <a:lnSpc>
                <a:spcPts val="2800"/>
              </a:lnSpc>
            </a:pPr>
            <a:r>
              <a:rPr lang="en-US" sz="2800" b="1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Mode of Transmission</a:t>
            </a:r>
          </a:p>
          <a:p>
            <a:pPr algn="just">
              <a:lnSpc>
                <a:spcPts val="2800"/>
              </a:lnSpc>
            </a:pPr>
            <a:r>
              <a:rPr lang="en-US" sz="2600" smtClean="0">
                <a:latin typeface="Arial Narrow" pitchFamily="34" charset="0"/>
                <a:cs typeface="Arial" pitchFamily="34" charset="0"/>
              </a:rPr>
              <a:t>Via fecal-oral route through fecally-contaminated food or water from either </a:t>
            </a:r>
            <a:r>
              <a:rPr lang="en-US" sz="2600" b="1" smtClean="0">
                <a:latin typeface="Arial Narrow" pitchFamily="34" charset="0"/>
                <a:cs typeface="Arial" pitchFamily="34" charset="0"/>
              </a:rPr>
              <a:t>chronic carrier or case</a:t>
            </a:r>
            <a:r>
              <a:rPr lang="en-US" sz="2600" smtClean="0">
                <a:latin typeface="Arial Narrow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ts val="2800"/>
              </a:lnSpc>
            </a:pPr>
            <a:r>
              <a:rPr lang="en-US" sz="2600" smtClean="0">
                <a:latin typeface="Arial Narrow" pitchFamily="34" charset="0"/>
                <a:cs typeface="Arial" pitchFamily="34" charset="0"/>
              </a:rPr>
              <a:t>A few individuals continue to harbour Salmonella in their gall-bladders and intermittently excrete organisms in their faces</a:t>
            </a:r>
          </a:p>
          <a:p>
            <a:pPr algn="just">
              <a:lnSpc>
                <a:spcPts val="2800"/>
              </a:lnSpc>
            </a:pPr>
            <a:r>
              <a:rPr lang="en-US" sz="2600" b="1" smtClean="0">
                <a:latin typeface="Arial Narrow" pitchFamily="34" charset="0"/>
                <a:cs typeface="Arial" pitchFamily="34" charset="0"/>
              </a:rPr>
              <a:t>Temporary excretors:</a:t>
            </a:r>
            <a:r>
              <a:rPr lang="en-US" sz="2600" smtClean="0">
                <a:latin typeface="Arial Narrow" pitchFamily="34" charset="0"/>
                <a:cs typeface="Arial" pitchFamily="34" charset="0"/>
              </a:rPr>
              <a:t> Patients who excrete bacteria for &lt;year</a:t>
            </a:r>
          </a:p>
          <a:p>
            <a:pPr algn="just">
              <a:lnSpc>
                <a:spcPts val="2800"/>
              </a:lnSpc>
            </a:pPr>
            <a:r>
              <a:rPr lang="en-US" sz="2600" b="1" smtClean="0">
                <a:latin typeface="Arial Narrow" pitchFamily="34" charset="0"/>
                <a:cs typeface="Arial" pitchFamily="34" charset="0"/>
              </a:rPr>
              <a:t>Chronic carrier:</a:t>
            </a:r>
            <a:r>
              <a:rPr lang="en-US" sz="2600" smtClean="0">
                <a:latin typeface="Arial Narrow" pitchFamily="34" charset="0"/>
                <a:cs typeface="Arial" pitchFamily="34" charset="0"/>
              </a:rPr>
              <a:t> Patients who excrete bacteria for &gt; year</a:t>
            </a:r>
          </a:p>
          <a:p>
            <a:pPr algn="just">
              <a:lnSpc>
                <a:spcPts val="2800"/>
              </a:lnSpc>
            </a:pPr>
            <a:r>
              <a:rPr lang="en-US" sz="2800" b="1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Incubation Period</a:t>
            </a:r>
          </a:p>
          <a:p>
            <a:pPr algn="just">
              <a:lnSpc>
                <a:spcPts val="2800"/>
              </a:lnSpc>
            </a:pPr>
            <a:r>
              <a:rPr lang="en-US" sz="2600" smtClean="0">
                <a:latin typeface="Arial Narrow" pitchFamily="34" charset="0"/>
                <a:cs typeface="Arial" pitchFamily="34" charset="0"/>
              </a:rPr>
              <a:t>10-14 day during which bacteria multiplies in Peyer’s patches</a:t>
            </a:r>
          </a:p>
          <a:p>
            <a:pPr algn="just">
              <a:lnSpc>
                <a:spcPts val="2800"/>
              </a:lnSpc>
            </a:pPr>
            <a:r>
              <a:rPr lang="en-US" sz="2600" smtClean="0">
                <a:latin typeface="Arial Narrow" pitchFamily="34" charset="0"/>
                <a:cs typeface="Arial" pitchFamily="34" charset="0"/>
              </a:rPr>
              <a:t>Pass to blood via lymphatics resulting in bacteriaemia in 1</a:t>
            </a:r>
            <a:r>
              <a:rPr lang="en-US" sz="2600" baseline="30000" smtClean="0">
                <a:latin typeface="Arial Narrow" pitchFamily="34" charset="0"/>
                <a:cs typeface="Arial" pitchFamily="34" charset="0"/>
              </a:rPr>
              <a:t>st</a:t>
            </a:r>
            <a:r>
              <a:rPr lang="en-US" sz="2600" smtClean="0">
                <a:latin typeface="Arial Narrow" pitchFamily="34" charset="0"/>
                <a:cs typeface="Arial" pitchFamily="34" charset="0"/>
              </a:rPr>
              <a:t> week</a:t>
            </a:r>
          </a:p>
          <a:p>
            <a:pPr algn="just">
              <a:lnSpc>
                <a:spcPts val="2800"/>
              </a:lnSpc>
            </a:pPr>
            <a:r>
              <a:rPr lang="en-US" sz="2600" smtClean="0">
                <a:latin typeface="Arial Narrow" pitchFamily="34" charset="0"/>
                <a:cs typeface="Arial" pitchFamily="34" charset="0"/>
              </a:rPr>
              <a:t>In 2</a:t>
            </a:r>
            <a:r>
              <a:rPr lang="en-US" sz="2600" baseline="30000" smtClean="0">
                <a:latin typeface="Arial Narrow" pitchFamily="34" charset="0"/>
                <a:cs typeface="Arial" pitchFamily="34" charset="0"/>
              </a:rPr>
              <a:t>nd</a:t>
            </a:r>
            <a:r>
              <a:rPr lang="en-US" sz="2600" smtClean="0">
                <a:latin typeface="Arial Narrow" pitchFamily="34" charset="0"/>
                <a:cs typeface="Arial" pitchFamily="34" charset="0"/>
              </a:rPr>
              <a:t> week M.O. passes to different organs including peyer’s patches causing ulcers, gall bladder, liver, kidney &amp; rarely menings</a:t>
            </a:r>
          </a:p>
          <a:p>
            <a:pPr algn="just">
              <a:lnSpc>
                <a:spcPts val="2800"/>
              </a:lnSpc>
            </a:pPr>
            <a:endParaRPr lang="ar-SA" sz="260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F9B58-936A-41AA-97B5-7A87340C6C8D}" type="slidenum">
              <a:rPr lang="ar-SA" smtClean="0"/>
              <a:pPr>
                <a:defRPr/>
              </a:pPr>
              <a:t>20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8387377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Title 1"/>
          <p:cNvSpPr>
            <a:spLocks noGrp="1"/>
          </p:cNvSpPr>
          <p:nvPr>
            <p:ph type="title"/>
          </p:nvPr>
        </p:nvSpPr>
        <p:spPr>
          <a:xfrm>
            <a:off x="1435100" y="115888"/>
            <a:ext cx="7499350" cy="850900"/>
          </a:xfrm>
        </p:spPr>
        <p:txBody>
          <a:bodyPr/>
          <a:lstStyle/>
          <a:p>
            <a:r>
              <a:rPr lang="en-US" sz="4000" b="1" smtClean="0">
                <a:solidFill>
                  <a:srgbClr val="FF0000"/>
                </a:solidFill>
                <a:latin typeface="Arial Narrow" pitchFamily="34" charset="0"/>
              </a:rPr>
              <a:t>Symptoms of Enteric Fever</a:t>
            </a:r>
            <a:endParaRPr lang="ar-SA" smtClean="0"/>
          </a:p>
        </p:txBody>
      </p:sp>
      <p:sp>
        <p:nvSpPr>
          <p:cNvPr id="266243" name="Content Placeholder 2"/>
          <p:cNvSpPr>
            <a:spLocks noGrp="1"/>
          </p:cNvSpPr>
          <p:nvPr>
            <p:ph idx="1"/>
          </p:nvPr>
        </p:nvSpPr>
        <p:spPr>
          <a:xfrm>
            <a:off x="323850" y="981075"/>
            <a:ext cx="8610600" cy="5472113"/>
          </a:xfrm>
        </p:spPr>
        <p:txBody>
          <a:bodyPr/>
          <a:lstStyle/>
          <a:p>
            <a:pPr algn="just"/>
            <a:r>
              <a:rPr lang="en-US" smtClean="0">
                <a:latin typeface="Arial Narrow" pitchFamily="34" charset="0"/>
                <a:cs typeface="Arial" pitchFamily="34" charset="0"/>
              </a:rPr>
              <a:t>Symptoms begin after an incubation period of 2 weeks</a:t>
            </a:r>
          </a:p>
          <a:p>
            <a:pPr algn="just"/>
            <a:r>
              <a:rPr lang="en-US" smtClean="0">
                <a:latin typeface="Arial Narrow" pitchFamily="34" charset="0"/>
                <a:cs typeface="Arial" pitchFamily="34" charset="0"/>
              </a:rPr>
              <a:t>Enteric fevers may be preceded by gastroenteritis, which usually resolves before the onset of systemic disease</a:t>
            </a:r>
          </a:p>
          <a:p>
            <a:pPr algn="just"/>
            <a:r>
              <a:rPr lang="en-US" smtClean="0">
                <a:latin typeface="Arial Narrow" pitchFamily="34" charset="0"/>
                <a:cs typeface="Arial" pitchFamily="34" charset="0"/>
              </a:rPr>
              <a:t>The symptoms of enteric fevers are nonspecific and include</a:t>
            </a:r>
          </a:p>
          <a:p>
            <a:pPr algn="just"/>
            <a:r>
              <a:rPr lang="en-US" smtClean="0">
                <a:latin typeface="Arial Narrow" pitchFamily="34" charset="0"/>
                <a:cs typeface="Arial" pitchFamily="34" charset="0"/>
              </a:rPr>
              <a:t>Fever, headache, delirium (sustained fever), malaise and tender abdomen</a:t>
            </a:r>
          </a:p>
          <a:p>
            <a:pPr algn="just"/>
            <a:r>
              <a:rPr lang="en-US" smtClean="0">
                <a:latin typeface="Arial Narrow" pitchFamily="34" charset="0"/>
                <a:cs typeface="Arial" pitchFamily="34" charset="0"/>
              </a:rPr>
              <a:t>Complications include intestinal hemorrhage and perforation</a:t>
            </a:r>
            <a:endParaRPr lang="en-US" smtClean="0">
              <a:cs typeface="Arial" pitchFamily="34" charset="0"/>
            </a:endParaRPr>
          </a:p>
          <a:p>
            <a:pPr algn="just"/>
            <a:endParaRPr lang="en-US" smtClean="0">
              <a:ea typeface="Majalla UI"/>
              <a:cs typeface="Majalla UI"/>
            </a:endParaRPr>
          </a:p>
          <a:p>
            <a:pPr algn="just"/>
            <a:endParaRPr lang="ar-SA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05871-5D52-4081-8204-87DD4135A38D}" type="slidenum">
              <a:rPr lang="ar-SA" smtClean="0"/>
              <a:pPr>
                <a:defRPr/>
              </a:pPr>
              <a:t>21</a:t>
            </a:fld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154454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5"/>
          <a:stretch>
            <a:fillRect/>
          </a:stretch>
        </p:blipFill>
        <p:spPr bwMode="auto">
          <a:xfrm>
            <a:off x="1905000" y="762000"/>
            <a:ext cx="4508500" cy="535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602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334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latin typeface="Arial Narrow" pitchFamily="34" charset="0"/>
              </a:rPr>
              <a:t>Laboratory diagnosis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981075"/>
            <a:ext cx="8323262" cy="5221288"/>
          </a:xfrm>
        </p:spPr>
        <p:txBody>
          <a:bodyPr>
            <a:normAutofit lnSpcReduction="10000"/>
          </a:bodyPr>
          <a:lstStyle/>
          <a:p>
            <a:pPr marL="596900" indent="-514350" algn="just">
              <a:buFont typeface="+mj-lt"/>
              <a:buAutoNum type="alphaUcPeriod"/>
              <a:defRPr/>
            </a:pP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Direct diagnosis:</a:t>
            </a:r>
          </a:p>
          <a:p>
            <a:pPr marL="596900" indent="-514350" algn="just">
              <a:buFont typeface="+mj-lt"/>
              <a:buAutoNum type="arabicPeriod"/>
              <a:defRPr/>
            </a:pP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Specimen: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Blood during 1st week, urine during 2nd week and stool during 3rd week</a:t>
            </a:r>
          </a:p>
          <a:p>
            <a:pPr marL="596900" indent="-514350" algn="just">
              <a:buFont typeface="+mj-lt"/>
              <a:buAutoNum type="arabicPeriod"/>
              <a:defRPr/>
            </a:pP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Isolation of microorganism:</a:t>
            </a:r>
          </a:p>
          <a:p>
            <a:pPr marL="654050" indent="-571500" algn="just">
              <a:buFont typeface="+mj-lt"/>
              <a:buAutoNum type="romanUcPeriod"/>
              <a:defRPr/>
            </a:pPr>
            <a:r>
              <a:rPr lang="en-US" sz="2800" b="1" u="sng" dirty="0" smtClean="0">
                <a:latin typeface="Arial Narrow" pitchFamily="34" charset="0"/>
                <a:cs typeface="Arial" pitchFamily="34" charset="0"/>
              </a:rPr>
              <a:t>From blood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 using blood culture</a:t>
            </a:r>
            <a:endParaRPr lang="en-US" sz="2800" dirty="0" smtClean="0">
              <a:latin typeface="Arial Narrow" pitchFamily="34" charset="0"/>
              <a:cs typeface="Arial" pitchFamily="34" charset="0"/>
            </a:endParaRPr>
          </a:p>
          <a:p>
            <a:pPr lvl="1" algn="just">
              <a:defRPr/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Five to 10 ml of blood is taken during the 1st week of infection,</a:t>
            </a:r>
          </a:p>
          <a:p>
            <a:pPr lvl="1" algn="just">
              <a:defRPr/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Add to 50-100 ml sterile nutrient broth and incubate at 37</a:t>
            </a:r>
            <a:r>
              <a:rPr lang="en-US" baseline="30000" dirty="0" smtClean="0">
                <a:latin typeface="Arial Narrow" pitchFamily="34" charset="0"/>
                <a:cs typeface="Arial" pitchFamily="34" charset="0"/>
              </a:rPr>
              <a:t>0</a:t>
            </a:r>
            <a:r>
              <a:rPr lang="en-US" dirty="0" smtClean="0">
                <a:latin typeface="Arial Narrow" pitchFamily="34" charset="0"/>
                <a:cs typeface="Arial" pitchFamily="34" charset="0"/>
              </a:rPr>
              <a:t>C for 24 hrs.</a:t>
            </a:r>
          </a:p>
          <a:p>
            <a:pPr lvl="1" algn="just">
              <a:defRPr/>
            </a:pPr>
            <a:r>
              <a:rPr lang="en-US" dirty="0" smtClean="0">
                <a:latin typeface="Arial Narrow" pitchFamily="34" charset="0"/>
                <a:cs typeface="Arial" pitchFamily="34" charset="0"/>
              </a:rPr>
              <a:t>Subculture is done on </a:t>
            </a:r>
            <a:r>
              <a:rPr lang="en-US" dirty="0" err="1" smtClean="0">
                <a:latin typeface="Arial Narrow" pitchFamily="34" charset="0"/>
                <a:cs typeface="Arial" pitchFamily="34" charset="0"/>
              </a:rPr>
              <a:t>MacConkey's</a:t>
            </a:r>
            <a:r>
              <a:rPr lang="en-US" dirty="0" smtClean="0">
                <a:latin typeface="Arial Narrow" pitchFamily="34" charset="0"/>
                <a:cs typeface="Arial" pitchFamily="34" charset="0"/>
              </a:rPr>
              <a:t> agar which shows colorless colonies in positive case</a:t>
            </a:r>
          </a:p>
          <a:p>
            <a:pPr algn="just">
              <a:defRPr/>
            </a:pPr>
            <a:endParaRPr lang="ar-S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4CEA10-C223-46F6-9779-9CAF29506CCD}" type="slidenum">
              <a:rPr lang="ar-SA" smtClean="0"/>
              <a:pPr>
                <a:defRPr/>
              </a:pPr>
              <a:t>23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6500718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334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latin typeface="Arial Narrow" pitchFamily="34" charset="0"/>
              </a:rPr>
              <a:t>Laboratory diagnosis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908050"/>
            <a:ext cx="8755062" cy="5689600"/>
          </a:xfrm>
        </p:spPr>
        <p:txBody>
          <a:bodyPr>
            <a:normAutofit fontScale="77500" lnSpcReduction="20000"/>
          </a:bodyPr>
          <a:lstStyle/>
          <a:p>
            <a:pPr marL="654050" indent="-571500" algn="just">
              <a:lnSpc>
                <a:spcPts val="3500"/>
              </a:lnSpc>
              <a:buFont typeface="+mj-lt"/>
              <a:buAutoNum type="romanUcPeriod" startAt="2"/>
              <a:defRPr/>
            </a:pP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From stool</a:t>
            </a:r>
            <a:r>
              <a:rPr lang="en-US" sz="28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 </a:t>
            </a:r>
          </a:p>
          <a:p>
            <a:pPr marL="654050" indent="-571500" algn="just">
              <a:lnSpc>
                <a:spcPts val="3500"/>
              </a:lnSpc>
              <a:defRPr/>
            </a:pP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By culture on enrichment medium such as </a:t>
            </a:r>
            <a:r>
              <a:rPr lang="en-US" sz="2800" dirty="0" err="1" smtClean="0">
                <a:latin typeface="Arial Narrow" pitchFamily="34" charset="0"/>
                <a:cs typeface="Arial" pitchFamily="34" charset="0"/>
              </a:rPr>
              <a:t>selenite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F or </a:t>
            </a:r>
            <a:r>
              <a:rPr lang="en-US" sz="2800" dirty="0" err="1" smtClean="0">
                <a:latin typeface="Arial Narrow" pitchFamily="34" charset="0"/>
                <a:cs typeface="Arial" pitchFamily="34" charset="0"/>
              </a:rPr>
              <a:t>tetrathionate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broth which inhibits the growth of </a:t>
            </a:r>
            <a:r>
              <a:rPr lang="en-US" sz="2800" dirty="0" err="1" smtClean="0">
                <a:latin typeface="Arial Narrow" pitchFamily="34" charset="0"/>
                <a:cs typeface="Arial" pitchFamily="34" charset="0"/>
              </a:rPr>
              <a:t>coliform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and allow the growth of </a:t>
            </a:r>
            <a:r>
              <a:rPr lang="en-US" sz="2800" i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Salmonella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and </a:t>
            </a:r>
            <a:r>
              <a:rPr lang="en-US" sz="2800" i="1" dirty="0" err="1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Shigella</a:t>
            </a:r>
            <a:endParaRPr lang="en-US" sz="2800" dirty="0" smtClean="0">
              <a:latin typeface="Arial Narrow" pitchFamily="34" charset="0"/>
              <a:cs typeface="Arial" pitchFamily="34" charset="0"/>
            </a:endParaRPr>
          </a:p>
          <a:p>
            <a:pPr marL="654050" indent="-571500" algn="just">
              <a:lnSpc>
                <a:spcPts val="3500"/>
              </a:lnSpc>
              <a:defRPr/>
            </a:pP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Subculture on </a:t>
            </a:r>
            <a:r>
              <a:rPr lang="en-US" sz="2800" dirty="0" err="1" smtClean="0">
                <a:latin typeface="Arial Narrow" pitchFamily="34" charset="0"/>
                <a:cs typeface="Arial" pitchFamily="34" charset="0"/>
              </a:rPr>
              <a:t>MacConkey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, SS or DCA agar(</a:t>
            </a:r>
            <a:r>
              <a:rPr lang="en-US" sz="2800" dirty="0" err="1">
                <a:hlinkClick r:id="rId2" tooltip="Deoxycholate"/>
              </a:rPr>
              <a:t>Deoxycholate</a:t>
            </a:r>
            <a:r>
              <a:rPr lang="en-US" sz="2800" dirty="0"/>
              <a:t> </a:t>
            </a:r>
            <a:r>
              <a:rPr lang="en-US" sz="2800" dirty="0">
                <a:hlinkClick r:id="rId3" tooltip="Citrate"/>
              </a:rPr>
              <a:t>Citrate</a:t>
            </a:r>
            <a:r>
              <a:rPr lang="en-US" sz="2800" dirty="0"/>
              <a:t> </a:t>
            </a:r>
            <a:r>
              <a:rPr lang="en-US" sz="2800" u="sng" dirty="0">
                <a:hlinkClick r:id="rId4" tooltip="Agar"/>
              </a:rPr>
              <a:t>Agar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)</a:t>
            </a:r>
          </a:p>
          <a:p>
            <a:pPr marL="654050" indent="-571500" algn="just">
              <a:lnSpc>
                <a:spcPts val="35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On </a:t>
            </a:r>
            <a:r>
              <a:rPr lang="en-US" sz="2800" b="1" dirty="0" err="1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MacConkey's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agar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they give colorless colonies</a:t>
            </a:r>
          </a:p>
          <a:p>
            <a:pPr marL="654050" indent="-571500" algn="just">
              <a:lnSpc>
                <a:spcPts val="35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On SS agar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they give colorless colonies with black edges due to H</a:t>
            </a:r>
            <a:r>
              <a:rPr lang="en-US" sz="2800" baseline="-25000" dirty="0" smtClean="0">
                <a:latin typeface="Arial Narrow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S production</a:t>
            </a:r>
          </a:p>
          <a:p>
            <a:pPr marL="654050" indent="-571500" algn="just">
              <a:lnSpc>
                <a:spcPts val="3500"/>
              </a:lnSpc>
              <a:buFont typeface="+mj-lt"/>
              <a:buAutoNum type="arabicPeriod" startAt="3"/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Biochemical Reactions:</a:t>
            </a:r>
          </a:p>
          <a:p>
            <a:pPr marL="654050" indent="-571500" algn="just">
              <a:lnSpc>
                <a:spcPts val="3500"/>
              </a:lnSpc>
              <a:defRPr/>
            </a:pPr>
            <a:r>
              <a:rPr lang="en-US" sz="2600" dirty="0" smtClean="0">
                <a:latin typeface="Arial Narrow" pitchFamily="34" charset="0"/>
                <a:cs typeface="Arial" pitchFamily="34" charset="0"/>
              </a:rPr>
              <a:t>The suspected colonies were subjected to biochemical reactions</a:t>
            </a:r>
          </a:p>
          <a:p>
            <a:pPr marL="654050" indent="-571500" algn="just">
              <a:lnSpc>
                <a:spcPts val="3500"/>
              </a:lnSpc>
              <a:defRPr/>
            </a:pPr>
            <a:r>
              <a:rPr lang="en-US" sz="2600" dirty="0" err="1" smtClean="0">
                <a:latin typeface="Arial Narrow" pitchFamily="34" charset="0"/>
                <a:cs typeface="Arial" pitchFamily="34" charset="0"/>
              </a:rPr>
              <a:t>Oxidase</a:t>
            </a:r>
            <a:r>
              <a:rPr lang="en-US" sz="2600" dirty="0" smtClean="0">
                <a:latin typeface="Arial Narrow" pitchFamily="34" charset="0"/>
                <a:cs typeface="Arial" pitchFamily="34" charset="0"/>
              </a:rPr>
              <a:t> negative, not ferment lactose and sucrose, H</a:t>
            </a:r>
            <a:r>
              <a:rPr lang="en-US" sz="2600" baseline="-25000" dirty="0" smtClean="0">
                <a:latin typeface="Arial Narrow" pitchFamily="34" charset="0"/>
                <a:cs typeface="Arial" pitchFamily="34" charset="0"/>
              </a:rPr>
              <a:t>2</a:t>
            </a:r>
            <a:r>
              <a:rPr lang="en-US" sz="2600" dirty="0" smtClean="0">
                <a:latin typeface="Arial Narrow" pitchFamily="34" charset="0"/>
                <a:cs typeface="Arial" pitchFamily="34" charset="0"/>
              </a:rPr>
              <a:t>S positive </a:t>
            </a:r>
          </a:p>
          <a:p>
            <a:pPr algn="just">
              <a:lnSpc>
                <a:spcPts val="3500"/>
              </a:lnSpc>
              <a:defRPr/>
            </a:pPr>
            <a:endParaRPr lang="ar-S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C7B47-525E-4741-9F91-F597109E30EC}" type="slidenum">
              <a:rPr lang="ar-SA" smtClean="0"/>
              <a:pPr>
                <a:defRPr/>
              </a:pPr>
              <a:t>24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416956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334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latin typeface="Arial Narrow" pitchFamily="34" charset="0"/>
              </a:rPr>
              <a:t>Laboratory diagnosis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981075"/>
            <a:ext cx="8323262" cy="5221288"/>
          </a:xfrm>
        </p:spPr>
        <p:txBody>
          <a:bodyPr/>
          <a:lstStyle/>
          <a:p>
            <a:pPr marL="596900" indent="-514350" algn="just">
              <a:lnSpc>
                <a:spcPts val="4000"/>
              </a:lnSpc>
              <a:buFont typeface="+mj-lt"/>
              <a:buAutoNum type="alphaUcPeriod"/>
              <a:defRPr/>
            </a:pP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Indirect: Serological diagnosis (</a:t>
            </a:r>
            <a:r>
              <a:rPr lang="en-US" sz="2800" b="1" u="sng" dirty="0" err="1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Widal</a:t>
            </a: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 Test):</a:t>
            </a:r>
          </a:p>
          <a:p>
            <a:pPr marL="596900" indent="-514350" algn="just">
              <a:lnSpc>
                <a:spcPts val="4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In the 2</a:t>
            </a:r>
            <a:r>
              <a:rPr lang="en-US" sz="2800" b="1" baseline="300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nd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week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of the disease, antibodies against Salmonella are present in the patient's serum and can be detected serologically by </a:t>
            </a:r>
            <a:r>
              <a:rPr lang="en-US" sz="2800" b="1" u="sng" dirty="0" err="1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Widal</a:t>
            </a:r>
            <a:r>
              <a:rPr lang="en-US" sz="2800" b="1" u="sng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test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(agglutination test)</a:t>
            </a:r>
            <a:endParaRPr lang="en-US" sz="2800" u="sng" dirty="0" smtClean="0">
              <a:latin typeface="Arial Narrow" pitchFamily="34" charset="0"/>
              <a:cs typeface="Arial" pitchFamily="34" charset="0"/>
            </a:endParaRPr>
          </a:p>
          <a:p>
            <a:pPr marL="596900" indent="-514350" algn="just">
              <a:lnSpc>
                <a:spcPts val="4000"/>
              </a:lnSpc>
              <a:defRPr/>
            </a:pPr>
            <a:r>
              <a:rPr lang="en-US" sz="2800" b="1" dirty="0" err="1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Widal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test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is positive and valid during 2</a:t>
            </a:r>
            <a:r>
              <a:rPr lang="en-US" sz="2800" baseline="30000" dirty="0" smtClean="0">
                <a:latin typeface="Arial Narrow" pitchFamily="34" charset="0"/>
                <a:cs typeface="Arial" pitchFamily="34" charset="0"/>
              </a:rPr>
              <a:t>nd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 week</a:t>
            </a:r>
          </a:p>
          <a:p>
            <a:pPr marL="596900" indent="-514350" algn="just">
              <a:lnSpc>
                <a:spcPts val="4000"/>
              </a:lnSpc>
              <a:defRPr/>
            </a:pP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Serial dilutions of patient's serum are added to an equal volume of common O and specific H antigens</a:t>
            </a:r>
          </a:p>
          <a:p>
            <a:pPr marL="596900" indent="-514350" algn="just">
              <a:lnSpc>
                <a:spcPts val="4000"/>
              </a:lnSpc>
              <a:defRPr/>
            </a:pP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Agglutination of O- antigen and one only of the H-antigens at a titer 1/80 or above is diagnostic</a:t>
            </a:r>
          </a:p>
          <a:p>
            <a:pPr algn="just">
              <a:lnSpc>
                <a:spcPts val="4000"/>
              </a:lnSpc>
              <a:defRPr/>
            </a:pPr>
            <a:endParaRPr lang="ar-S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7F242-6FC9-45C9-B2C5-4BDDDE848291}" type="slidenum">
              <a:rPr lang="ar-SA" smtClean="0"/>
              <a:pPr>
                <a:defRPr/>
              </a:pPr>
              <a:t>25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6085472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450" y="188913"/>
            <a:ext cx="7499350" cy="6334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latin typeface="Arial Narrow" pitchFamily="34" charset="0"/>
              </a:rPr>
              <a:t>Salmonella causing food poisoning</a:t>
            </a:r>
            <a:endParaRPr lang="ar-SA" dirty="0"/>
          </a:p>
        </p:txBody>
      </p:sp>
      <p:sp>
        <p:nvSpPr>
          <p:cNvPr id="270339" name="Content Placeholder 2"/>
          <p:cNvSpPr>
            <a:spLocks noGrp="1"/>
          </p:cNvSpPr>
          <p:nvPr>
            <p:ph idx="1"/>
          </p:nvPr>
        </p:nvSpPr>
        <p:spPr>
          <a:xfrm>
            <a:off x="395288" y="908050"/>
            <a:ext cx="8539162" cy="5689600"/>
          </a:xfrm>
        </p:spPr>
        <p:txBody>
          <a:bodyPr>
            <a:normAutofit fontScale="92500"/>
          </a:bodyPr>
          <a:lstStyle/>
          <a:p>
            <a:pPr algn="just">
              <a:lnSpc>
                <a:spcPts val="2700"/>
              </a:lnSpc>
            </a:pPr>
            <a:r>
              <a:rPr lang="en-US" sz="2800" b="1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The causative agent</a:t>
            </a:r>
            <a:r>
              <a:rPr lang="en-US" sz="280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en-US" sz="2800" smtClean="0">
                <a:latin typeface="Arial Narrow" pitchFamily="34" charset="0"/>
                <a:cs typeface="Arial" pitchFamily="34" charset="0"/>
              </a:rPr>
              <a:t>: </a:t>
            </a:r>
            <a:r>
              <a:rPr lang="en-US" sz="2800" i="1" smtClean="0">
                <a:latin typeface="Arial Narrow" pitchFamily="34" charset="0"/>
                <a:cs typeface="Arial" pitchFamily="34" charset="0"/>
              </a:rPr>
              <a:t>S. typhimurium </a:t>
            </a:r>
            <a:r>
              <a:rPr lang="en-US" sz="2800" smtClean="0">
                <a:latin typeface="Arial Narrow" pitchFamily="34" charset="0"/>
                <a:cs typeface="Arial" pitchFamily="34" charset="0"/>
              </a:rPr>
              <a:t>&amp; </a:t>
            </a:r>
            <a:r>
              <a:rPr lang="en-US" sz="2800" i="1" smtClean="0">
                <a:latin typeface="Arial Narrow" pitchFamily="34" charset="0"/>
                <a:cs typeface="Arial" pitchFamily="34" charset="0"/>
              </a:rPr>
              <a:t>S. enteritidis</a:t>
            </a:r>
          </a:p>
          <a:p>
            <a:pPr algn="just">
              <a:lnSpc>
                <a:spcPts val="2700"/>
              </a:lnSpc>
            </a:pPr>
            <a:r>
              <a:rPr lang="en-US" sz="2800" b="1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Mode of infection:</a:t>
            </a:r>
          </a:p>
          <a:p>
            <a:pPr algn="just">
              <a:lnSpc>
                <a:spcPts val="2700"/>
              </a:lnSpc>
            </a:pPr>
            <a:r>
              <a:rPr lang="en-US" sz="2800" smtClean="0">
                <a:latin typeface="Arial Narrow" pitchFamily="34" charset="0"/>
                <a:cs typeface="Arial" pitchFamily="34" charset="0"/>
              </a:rPr>
              <a:t>Consumption of contaminated food</a:t>
            </a:r>
          </a:p>
          <a:p>
            <a:pPr algn="just">
              <a:lnSpc>
                <a:spcPts val="2700"/>
              </a:lnSpc>
            </a:pPr>
            <a:r>
              <a:rPr lang="en-US" sz="2800" smtClean="0">
                <a:latin typeface="Arial Narrow" pitchFamily="34" charset="0"/>
                <a:cs typeface="Arial" pitchFamily="34" charset="0"/>
              </a:rPr>
              <a:t>Food as cakes, pastries and various milk and egg dishes</a:t>
            </a:r>
          </a:p>
          <a:p>
            <a:pPr algn="just">
              <a:lnSpc>
                <a:spcPts val="2700"/>
              </a:lnSpc>
            </a:pPr>
            <a:r>
              <a:rPr lang="en-US" sz="2800" smtClean="0">
                <a:latin typeface="Arial Narrow" pitchFamily="34" charset="0"/>
                <a:cs typeface="Arial" pitchFamily="34" charset="0"/>
              </a:rPr>
              <a:t>Cattle, sheep, hens, ducks and turkeys are often infected and the organism may contaminate meat and meat products</a:t>
            </a:r>
          </a:p>
          <a:p>
            <a:pPr algn="just">
              <a:lnSpc>
                <a:spcPts val="2700"/>
              </a:lnSpc>
            </a:pPr>
            <a:r>
              <a:rPr lang="en-US" sz="2800" smtClean="0">
                <a:latin typeface="Arial Narrow" pitchFamily="34" charset="0"/>
                <a:cs typeface="Arial" pitchFamily="34" charset="0"/>
              </a:rPr>
              <a:t>Infective dose 100,000 bacteria</a:t>
            </a:r>
          </a:p>
          <a:p>
            <a:pPr algn="just">
              <a:lnSpc>
                <a:spcPts val="2700"/>
              </a:lnSpc>
            </a:pPr>
            <a:r>
              <a:rPr lang="en-US" sz="2800" smtClean="0">
                <a:latin typeface="Arial Narrow" pitchFamily="34" charset="0"/>
                <a:cs typeface="Arial" pitchFamily="34" charset="0"/>
              </a:rPr>
              <a:t>Gastric juice is the an important host defense and decreased acidity is a predisposing factor</a:t>
            </a:r>
          </a:p>
          <a:p>
            <a:pPr algn="just">
              <a:lnSpc>
                <a:spcPts val="2700"/>
              </a:lnSpc>
            </a:pPr>
            <a:r>
              <a:rPr lang="en-US" sz="2800" b="1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Incubation period</a:t>
            </a:r>
            <a:r>
              <a:rPr lang="en-US" sz="280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en-US" sz="2800" smtClean="0">
                <a:latin typeface="Arial Narrow" pitchFamily="34" charset="0"/>
                <a:cs typeface="Arial" pitchFamily="34" charset="0"/>
              </a:rPr>
              <a:t>is 12-24 hrs and recovery within 4-7 days</a:t>
            </a:r>
          </a:p>
          <a:p>
            <a:pPr algn="just">
              <a:lnSpc>
                <a:spcPts val="2700"/>
              </a:lnSpc>
            </a:pPr>
            <a:r>
              <a:rPr lang="en-US" sz="2800" smtClean="0">
                <a:latin typeface="Arial Narrow" pitchFamily="34" charset="0"/>
                <a:cs typeface="Arial" pitchFamily="34" charset="0"/>
              </a:rPr>
              <a:t>It is self limiting disease</a:t>
            </a:r>
          </a:p>
          <a:p>
            <a:pPr algn="just">
              <a:lnSpc>
                <a:spcPts val="2700"/>
              </a:lnSpc>
            </a:pPr>
            <a:r>
              <a:rPr lang="en-US" sz="2800" b="1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Manifestations include</a:t>
            </a:r>
          </a:p>
          <a:p>
            <a:pPr algn="just">
              <a:lnSpc>
                <a:spcPts val="2700"/>
              </a:lnSpc>
            </a:pPr>
            <a:r>
              <a:rPr lang="en-US" sz="2800" smtClean="0">
                <a:latin typeface="Arial Narrow" pitchFamily="34" charset="0"/>
                <a:cs typeface="Arial" pitchFamily="34" charset="0"/>
              </a:rPr>
              <a:t>Nausea, vomiting, and abdominal discomfort, non-bloody diarrhea and slight fever</a:t>
            </a:r>
          </a:p>
          <a:p>
            <a:pPr algn="just">
              <a:lnSpc>
                <a:spcPts val="2700"/>
              </a:lnSpc>
            </a:pPr>
            <a:endParaRPr lang="en-US" sz="2800" smtClean="0">
              <a:latin typeface="Arial Narrow" pitchFamily="34" charset="0"/>
              <a:ea typeface="Majalla UI"/>
              <a:cs typeface="Majalla UI"/>
            </a:endParaRPr>
          </a:p>
          <a:p>
            <a:pPr algn="just">
              <a:lnSpc>
                <a:spcPts val="2700"/>
              </a:lnSpc>
            </a:pPr>
            <a:endParaRPr lang="ar-SA" sz="2800" smtClean="0">
              <a:latin typeface="Arial Narrow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92798-7749-4A96-BF1B-08E247EB5F84}" type="slidenum">
              <a:rPr lang="ar-SA" smtClean="0"/>
              <a:pPr>
                <a:defRPr/>
              </a:pPr>
              <a:t>26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6893303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72488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I- </a:t>
            </a:r>
            <a:r>
              <a:rPr lang="en-US" b="1" dirty="0" err="1" smtClean="0">
                <a:solidFill>
                  <a:srgbClr val="FF0000"/>
                </a:solidFill>
                <a:latin typeface="Arial Narrow" pitchFamily="34" charset="0"/>
              </a:rPr>
              <a:t>Shigella</a:t>
            </a:r>
            <a:endParaRPr lang="en-US" b="1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85813"/>
            <a:ext cx="8229600" cy="5715000"/>
          </a:xfrm>
        </p:spPr>
        <p:txBody>
          <a:bodyPr>
            <a:normAutofit fontScale="85000" lnSpcReduction="10000"/>
          </a:bodyPr>
          <a:lstStyle/>
          <a:p>
            <a:pPr marL="276225" lvl="1" indent="0" algn="just" eaLnBrk="1" hangingPunct="1">
              <a:lnSpc>
                <a:spcPts val="4400"/>
              </a:lnSpc>
              <a:buSzPct val="145000"/>
              <a:buFont typeface="Wingdings" pitchFamily="2" charset="2"/>
              <a:buChar char="§"/>
            </a:pPr>
            <a:r>
              <a:rPr lang="en-US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General Characteristics</a:t>
            </a:r>
          </a:p>
          <a:p>
            <a:pPr marL="276225" lvl="1" indent="0" algn="just" eaLnBrk="1" hangingPunct="1">
              <a:lnSpc>
                <a:spcPts val="4400"/>
              </a:lnSpc>
              <a:buClr>
                <a:srgbClr val="FF0000"/>
              </a:buClr>
              <a:buSzPct val="145000"/>
              <a:buFont typeface="Wingdings" pitchFamily="2" charset="2"/>
              <a:buChar char="Ø"/>
            </a:pPr>
            <a:r>
              <a:rPr lang="en-US" smtClean="0">
                <a:latin typeface="Arial Narrow" pitchFamily="34" charset="0"/>
                <a:ea typeface="Majalla UI"/>
                <a:cs typeface="Majalla UI"/>
              </a:rPr>
              <a:t>Gram negative rods</a:t>
            </a:r>
          </a:p>
          <a:p>
            <a:pPr marL="276225" lvl="1" indent="0" algn="just" eaLnBrk="1" hangingPunct="1">
              <a:lnSpc>
                <a:spcPts val="4400"/>
              </a:lnSpc>
              <a:buClr>
                <a:srgbClr val="FF0000"/>
              </a:buClr>
              <a:buSzPct val="145000"/>
              <a:buFont typeface="Wingdings" pitchFamily="2" charset="2"/>
              <a:buChar char="Ø"/>
            </a:pPr>
            <a:r>
              <a:rPr lang="en-US" b="1" u="sng" smtClean="0">
                <a:solidFill>
                  <a:srgbClr val="002060"/>
                </a:solidFill>
                <a:latin typeface="Arial Narrow" pitchFamily="34" charset="0"/>
                <a:ea typeface="Majalla UI"/>
                <a:cs typeface="Majalla UI"/>
              </a:rPr>
              <a:t>Non motile</a:t>
            </a:r>
          </a:p>
          <a:p>
            <a:pPr marL="276225" lvl="1" indent="0" algn="just" eaLnBrk="1" hangingPunct="1">
              <a:lnSpc>
                <a:spcPts val="4400"/>
              </a:lnSpc>
              <a:buClr>
                <a:srgbClr val="FF0000"/>
              </a:buClr>
              <a:buSzPct val="145000"/>
              <a:buFont typeface="Wingdings" pitchFamily="2" charset="2"/>
              <a:buChar char="Ø"/>
            </a:pPr>
            <a:r>
              <a:rPr lang="en-US" smtClean="0">
                <a:latin typeface="Arial Narrow" pitchFamily="34" charset="0"/>
                <a:ea typeface="Majalla UI"/>
                <a:cs typeface="Majalla UI"/>
              </a:rPr>
              <a:t>Non spore-forming</a:t>
            </a:r>
          </a:p>
          <a:p>
            <a:pPr marL="276225" lvl="1" indent="0" algn="just" eaLnBrk="1" hangingPunct="1">
              <a:lnSpc>
                <a:spcPts val="4400"/>
              </a:lnSpc>
              <a:buClr>
                <a:srgbClr val="FF0000"/>
              </a:buClr>
              <a:buSzPct val="145000"/>
              <a:buFont typeface="Wingdings" pitchFamily="2" charset="2"/>
              <a:buChar char="Ø"/>
            </a:pPr>
            <a:r>
              <a:rPr lang="en-US" smtClean="0">
                <a:latin typeface="Arial Narrow" pitchFamily="34" charset="0"/>
                <a:ea typeface="Majalla UI"/>
                <a:cs typeface="Majalla UI"/>
              </a:rPr>
              <a:t>Non capsulated</a:t>
            </a:r>
          </a:p>
          <a:p>
            <a:pPr marL="276225" lvl="1" indent="0" algn="just" eaLnBrk="1" hangingPunct="1">
              <a:lnSpc>
                <a:spcPts val="4400"/>
              </a:lnSpc>
              <a:buClr>
                <a:srgbClr val="FF0000"/>
              </a:buClr>
              <a:buSzPct val="145000"/>
              <a:buFont typeface="Wingdings" pitchFamily="2" charset="2"/>
              <a:buChar char="Ø"/>
            </a:pPr>
            <a:r>
              <a:rPr lang="en-US" smtClean="0">
                <a:latin typeface="Arial Narrow" pitchFamily="34" charset="0"/>
                <a:ea typeface="Majalla UI"/>
                <a:cs typeface="Majalla UI"/>
              </a:rPr>
              <a:t>Oxidase negative</a:t>
            </a:r>
          </a:p>
          <a:p>
            <a:pPr marL="276225" lvl="1" indent="0" algn="just" eaLnBrk="1" hangingPunct="1">
              <a:lnSpc>
                <a:spcPts val="4400"/>
              </a:lnSpc>
              <a:buClr>
                <a:srgbClr val="FF0000"/>
              </a:buClr>
              <a:buSzPct val="145000"/>
              <a:buFont typeface="Wingdings" pitchFamily="2" charset="2"/>
              <a:buChar char="Ø"/>
            </a:pPr>
            <a:r>
              <a:rPr lang="en-US" smtClean="0">
                <a:latin typeface="Arial Narrow" pitchFamily="34" charset="0"/>
                <a:ea typeface="Majalla UI"/>
                <a:cs typeface="Majalla UI"/>
              </a:rPr>
              <a:t>Ferment glucose with acid only</a:t>
            </a:r>
          </a:p>
          <a:p>
            <a:pPr marL="276225" lvl="1" indent="0" algn="just" eaLnBrk="1" hangingPunct="1">
              <a:lnSpc>
                <a:spcPts val="4400"/>
              </a:lnSpc>
              <a:buClr>
                <a:srgbClr val="FF0000"/>
              </a:buClr>
              <a:buSzPct val="145000"/>
              <a:buFont typeface="Wingdings" pitchFamily="2" charset="2"/>
              <a:buChar char="Ø"/>
            </a:pPr>
            <a:r>
              <a:rPr lang="en-US" smtClean="0">
                <a:latin typeface="Arial Narrow" pitchFamily="34" charset="0"/>
                <a:ea typeface="Majalla UI"/>
                <a:cs typeface="Majalla UI"/>
              </a:rPr>
              <a:t>Non lactose fermentating organism</a:t>
            </a:r>
          </a:p>
          <a:p>
            <a:pPr marL="276225" lvl="1" indent="0" algn="just" eaLnBrk="1" hangingPunct="1">
              <a:lnSpc>
                <a:spcPts val="4400"/>
              </a:lnSpc>
              <a:buClr>
                <a:srgbClr val="FF0000"/>
              </a:buClr>
              <a:buSzPct val="145000"/>
              <a:buFont typeface="Wingdings" pitchFamily="2" charset="2"/>
              <a:buChar char="Ø"/>
            </a:pPr>
            <a:r>
              <a:rPr lang="en-US" smtClean="0">
                <a:latin typeface="Arial Narrow" pitchFamily="34" charset="0"/>
                <a:ea typeface="Majalla UI"/>
                <a:cs typeface="Majalla UI"/>
              </a:rPr>
              <a:t>H</a:t>
            </a:r>
            <a:r>
              <a:rPr lang="en-US" baseline="-25000" smtClean="0">
                <a:latin typeface="Arial Narrow" pitchFamily="34" charset="0"/>
                <a:ea typeface="Majalla UI"/>
                <a:cs typeface="Majalla UI"/>
              </a:rPr>
              <a:t>2</a:t>
            </a:r>
            <a:r>
              <a:rPr lang="en-US" smtClean="0">
                <a:latin typeface="Arial Narrow" pitchFamily="34" charset="0"/>
                <a:ea typeface="Majalla UI"/>
                <a:cs typeface="Majalla UI"/>
              </a:rPr>
              <a:t>S negative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27</a:t>
            </a:fld>
            <a:endParaRPr lang="ar-SA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2"/>
          <a:stretch>
            <a:fillRect/>
          </a:stretch>
        </p:blipFill>
        <p:spPr bwMode="auto">
          <a:xfrm>
            <a:off x="5181600" y="990600"/>
            <a:ext cx="3910013" cy="460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174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</a:rPr>
              <a:t>Shigella species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lnSpcReduction="10000"/>
          </a:bodyPr>
          <a:lstStyle/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Disease: </a:t>
            </a: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Bacillary dysentery (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Shigellosis)</a:t>
            </a:r>
            <a:endParaRPr lang="en-US" altLang="en-US" sz="2800" dirty="0" smtClean="0">
              <a:latin typeface="Arial Narrow" pitchFamily="34" charset="0"/>
              <a:ea typeface="Majalla UI"/>
              <a:cs typeface="Majalla UI"/>
            </a:endParaRP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i="1" dirty="0" smtClean="0">
                <a:latin typeface="Arial Narrow" pitchFamily="34" charset="0"/>
                <a:ea typeface="Majalla UI"/>
                <a:cs typeface="Majalla UI"/>
              </a:rPr>
              <a:t>S. </a:t>
            </a:r>
            <a:r>
              <a:rPr lang="en-US" altLang="en-US" sz="2800" i="1" dirty="0" err="1" smtClean="0">
                <a:latin typeface="Arial Narrow" pitchFamily="34" charset="0"/>
                <a:ea typeface="Majalla UI"/>
                <a:cs typeface="Majalla UI"/>
              </a:rPr>
              <a:t>sonnei</a:t>
            </a: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 is the most common, followed by </a:t>
            </a:r>
            <a:r>
              <a:rPr lang="en-US" altLang="en-US" sz="2800" i="1" dirty="0" smtClean="0">
                <a:latin typeface="Arial Narrow" pitchFamily="34" charset="0"/>
                <a:ea typeface="Majalla UI"/>
                <a:cs typeface="Majalla UI"/>
              </a:rPr>
              <a:t>S. </a:t>
            </a:r>
            <a:r>
              <a:rPr lang="en-US" altLang="en-US" sz="2800" i="1" dirty="0" err="1" smtClean="0">
                <a:latin typeface="Arial Narrow" pitchFamily="34" charset="0"/>
                <a:ea typeface="Majalla UI"/>
                <a:cs typeface="Majalla UI"/>
              </a:rPr>
              <a:t>flexneri</a:t>
            </a:r>
            <a:endParaRPr lang="en-US" altLang="en-US" sz="2800" dirty="0" smtClean="0">
              <a:latin typeface="Arial Narrow" pitchFamily="34" charset="0"/>
              <a:ea typeface="Majalla UI"/>
              <a:cs typeface="Majalla UI"/>
            </a:endParaRP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Mode of Transmission</a:t>
            </a: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Oral-fecal transmission</a:t>
            </a: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&lt;200 bacilli are needed for infection in health individuals</a:t>
            </a:r>
            <a:endParaRPr lang="en-US" altLang="en-US" sz="2800" b="1" dirty="0" smtClean="0">
              <a:solidFill>
                <a:schemeClr val="accent2"/>
              </a:solidFill>
              <a:latin typeface="Arial Narrow" pitchFamily="34" charset="0"/>
              <a:ea typeface="Majalla UI"/>
              <a:cs typeface="Majalla UI"/>
            </a:endParaRP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Incubation periods </a:t>
            </a: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It varies between 1-3 days</a:t>
            </a: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Symptoms</a:t>
            </a: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Ranges from asymptomatic to severe bacillary dysentery</a:t>
            </a: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Watery diarrhea changing to dysentery with frequent small stools with blood, pus and mucus</a:t>
            </a:r>
          </a:p>
          <a:p>
            <a:pPr marL="533400" indent="-533400" algn="just" eaLnBrk="1" hangingPunct="1">
              <a:lnSpc>
                <a:spcPct val="80000"/>
              </a:lnSpc>
              <a:buSzPct val="145000"/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Fever, </a:t>
            </a:r>
            <a:r>
              <a:rPr lang="en-US" altLang="en-US" sz="2800" dirty="0" err="1" smtClean="0">
                <a:latin typeface="Arial Narrow" pitchFamily="34" charset="0"/>
                <a:ea typeface="Majalla UI"/>
                <a:cs typeface="Majalla UI"/>
              </a:rPr>
              <a:t>tenesmus</a:t>
            </a: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 and abdominal cramps</a:t>
            </a:r>
          </a:p>
        </p:txBody>
      </p:sp>
      <p:sp>
        <p:nvSpPr>
          <p:cNvPr id="34611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4611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FE775D-F348-40B6-8CD7-46E8F21E5F50}" type="slidenum">
              <a:rPr lang="ar-SA" altLang="en-US" smtClean="0"/>
              <a:pPr/>
              <a:t>28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316191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  <a:ea typeface="Majalla UI"/>
                <a:cs typeface="Majalla UI"/>
              </a:rPr>
              <a:t>Stages of shigellosis</a:t>
            </a:r>
            <a:endParaRPr lang="ar-SA" altLang="en-US" smtClean="0">
              <a:solidFill>
                <a:srgbClr val="002060"/>
              </a:solidFill>
            </a:endParaRPr>
          </a:p>
        </p:txBody>
      </p:sp>
      <p:sp>
        <p:nvSpPr>
          <p:cNvPr id="3471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85000" lnSpcReduction="10000"/>
          </a:bodyPr>
          <a:lstStyle/>
          <a:p>
            <a:pPr marL="533400" indent="-533400" algn="just" eaLnBrk="1" hangingPunct="1">
              <a:lnSpc>
                <a:spcPts val="3200"/>
              </a:lnSpc>
              <a:buFont typeface="Gill Sans MT" pitchFamily="34" charset="0"/>
              <a:buAutoNum type="alphaUcPeriod"/>
            </a:pPr>
            <a:r>
              <a:rPr lang="en-US" altLang="en-US" sz="2800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Early stage</a:t>
            </a:r>
            <a:r>
              <a:rPr lang="en-US" altLang="en-US" sz="280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: </a:t>
            </a:r>
          </a:p>
          <a:p>
            <a:pPr marL="808038" lvl="1" indent="-533400" algn="just" eaLnBrk="1" hangingPunct="1">
              <a:lnSpc>
                <a:spcPts val="3200"/>
              </a:lnSpc>
              <a:buFont typeface="Gill Sans MT" pitchFamily="34" charset="0"/>
              <a:buAutoNum type="arabicPeriod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Ingestion of contaminated food or water</a:t>
            </a:r>
          </a:p>
          <a:p>
            <a:pPr marL="808038" lvl="1" indent="-533400" algn="just" eaLnBrk="1" hangingPunct="1">
              <a:lnSpc>
                <a:spcPts val="3200"/>
              </a:lnSpc>
              <a:buFont typeface="Gill Sans MT" pitchFamily="34" charset="0"/>
              <a:buAutoNum type="arabicPeriod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Noninvasive colonization and cell multiplication </a:t>
            </a:r>
          </a:p>
          <a:p>
            <a:pPr marL="808038" lvl="1" indent="-533400" algn="just" eaLnBrk="1" hangingPunct="1">
              <a:lnSpc>
                <a:spcPts val="3200"/>
              </a:lnSpc>
              <a:buFont typeface="Gill Sans MT" pitchFamily="34" charset="0"/>
              <a:buAutoNum type="arabicPeriod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Production of the </a:t>
            </a: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enterotoxin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 in the </a:t>
            </a: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small intestine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 </a:t>
            </a:r>
          </a:p>
          <a:p>
            <a:pPr marL="808038" lvl="1" indent="-533400" algn="just" eaLnBrk="1" hangingPunct="1">
              <a:lnSpc>
                <a:spcPts val="3200"/>
              </a:lnSpc>
              <a:buFont typeface="Gill Sans MT" pitchFamily="34" charset="0"/>
              <a:buAutoNum type="arabicPeriod"/>
            </a:pPr>
            <a:r>
              <a:rPr lang="en-US" altLang="en-US" b="1" smtClean="0">
                <a:latin typeface="Arial Narrow" pitchFamily="34" charset="0"/>
                <a:ea typeface="Majalla UI"/>
                <a:cs typeface="Majalla UI"/>
              </a:rPr>
              <a:t>Watery diarrhea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 attributed to </a:t>
            </a: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enterotoxic</a:t>
            </a:r>
            <a:r>
              <a:rPr lang="en-US" altLang="en-US" b="1" smtClean="0"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activity of </a:t>
            </a:r>
            <a:r>
              <a:rPr lang="en-US" altLang="en-US" b="1" smtClean="0">
                <a:latin typeface="Arial Narrow" pitchFamily="34" charset="0"/>
                <a:ea typeface="Majalla UI"/>
                <a:cs typeface="Majalla UI"/>
              </a:rPr>
              <a:t>Shiga toxin (similar to LT of ETEC)</a:t>
            </a:r>
          </a:p>
          <a:p>
            <a:pPr marL="808038" lvl="1" indent="-533400" algn="just" eaLnBrk="1" hangingPunct="1">
              <a:lnSpc>
                <a:spcPts val="3200"/>
              </a:lnSpc>
              <a:buFont typeface="Gill Sans MT" pitchFamily="34" charset="0"/>
              <a:buAutoNum type="arabicPeriod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 Fever attributed to </a:t>
            </a: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neurotoxic</a:t>
            </a:r>
            <a:r>
              <a:rPr lang="en-US" altLang="en-US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activity of toxin</a:t>
            </a:r>
            <a:endParaRPr lang="en-US" altLang="en-US" b="1" smtClean="0">
              <a:latin typeface="Arial Narrow" pitchFamily="34" charset="0"/>
              <a:ea typeface="Majalla UI"/>
              <a:cs typeface="Majalla UI"/>
            </a:endParaRPr>
          </a:p>
          <a:p>
            <a:pPr marL="533400" indent="-533400" algn="just" eaLnBrk="1" hangingPunct="1">
              <a:lnSpc>
                <a:spcPts val="3200"/>
              </a:lnSpc>
              <a:buFont typeface="Gill Sans MT" pitchFamily="34" charset="0"/>
              <a:buAutoNum type="alphaUcPeriod" startAt="2"/>
            </a:pPr>
            <a:r>
              <a:rPr lang="en-US" altLang="en-US" sz="2800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Second stage: </a:t>
            </a:r>
          </a:p>
          <a:p>
            <a:pPr marL="808038" lvl="1" indent="-533400" algn="just" eaLnBrk="1" hangingPunct="1">
              <a:lnSpc>
                <a:spcPts val="3200"/>
              </a:lnSpc>
              <a:buFont typeface="Gill Sans MT" pitchFamily="34" charset="0"/>
              <a:buAutoNum type="arabicPeriod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Adherence to and tissue invasion of </a:t>
            </a: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large intestine </a:t>
            </a:r>
          </a:p>
          <a:p>
            <a:pPr marL="808038" lvl="1" indent="-533400" algn="just" eaLnBrk="1" hangingPunct="1">
              <a:lnSpc>
                <a:spcPts val="3200"/>
              </a:lnSpc>
              <a:buFont typeface="Gill Sans MT" pitchFamily="34" charset="0"/>
              <a:buAutoNum type="arabicPeriod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Typical symptoms of dysentery </a:t>
            </a:r>
          </a:p>
          <a:p>
            <a:pPr marL="808038" lvl="1" indent="-533400" algn="just" eaLnBrk="1" hangingPunct="1">
              <a:lnSpc>
                <a:spcPts val="3200"/>
              </a:lnSpc>
              <a:buFont typeface="Gill Sans MT" pitchFamily="34" charset="0"/>
              <a:buAutoNum type="arabicPeriod"/>
            </a:pP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Cytotoxic activity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 of Shiga toxin increases severity</a:t>
            </a:r>
          </a:p>
        </p:txBody>
      </p:sp>
      <p:sp>
        <p:nvSpPr>
          <p:cNvPr id="34714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4714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B055865-1131-4694-A602-19784A996FCA}" type="slidenum">
              <a:rPr lang="ar-SA" altLang="en-US" smtClean="0"/>
              <a:pPr/>
              <a:t>29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231956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000" b="1" dirty="0"/>
              <a:t>The Gram-negative cell wall is composed of a thin, inner layer of peptidoglycan and an outer membrane consisting of molecules of phospholipids, lipopolysaccharides (LPS), lipoproteins and </a:t>
            </a:r>
            <a:r>
              <a:rPr lang="en-US" sz="2000" b="1" dirty="0" err="1"/>
              <a:t>sutface</a:t>
            </a:r>
            <a:r>
              <a:rPr lang="en-US" sz="2000" b="1" dirty="0"/>
              <a:t> proteins. The lipopolysaccharide consists of lipid A and O polysaccharide.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u1fig10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599"/>
            <a:ext cx="5867400" cy="4289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59833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smtClean="0">
                <a:solidFill>
                  <a:srgbClr val="002060"/>
                </a:solidFill>
                <a:latin typeface="Arial Narrow" pitchFamily="34" charset="0"/>
                <a:ea typeface="Majalla UI"/>
                <a:cs typeface="Majalla UI"/>
              </a:rPr>
              <a:t>Laboratory identification</a:t>
            </a:r>
            <a:endParaRPr lang="en-US" altLang="en-US" smtClean="0">
              <a:solidFill>
                <a:srgbClr val="002060"/>
              </a:solidFill>
              <a:ea typeface="Majalla UI"/>
              <a:cs typeface="Majalla UI"/>
            </a:endParaRPr>
          </a:p>
        </p:txBody>
      </p:sp>
      <p:sp>
        <p:nvSpPr>
          <p:cNvPr id="34816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ts val="2900"/>
              </a:lnSpc>
            </a:pPr>
            <a:r>
              <a:rPr lang="en-US" altLang="en-US" sz="2800" b="1" u="sng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Specimen:</a:t>
            </a:r>
            <a:r>
              <a:rPr lang="en-US" altLang="en-US" sz="2800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</a:p>
          <a:p>
            <a:pPr lvl="1" algn="just">
              <a:lnSpc>
                <a:spcPts val="2900"/>
              </a:lnSpc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Stool (mucous bloody part of stool) or rectal swap</a:t>
            </a:r>
          </a:p>
          <a:p>
            <a:pPr algn="just">
              <a:lnSpc>
                <a:spcPts val="2900"/>
              </a:lnSpc>
            </a:pPr>
            <a:r>
              <a:rPr lang="en-US" altLang="en-US" sz="2800" b="1" u="sng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Stool culture</a:t>
            </a:r>
            <a:r>
              <a:rPr lang="en-US" altLang="en-US" sz="2800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</a:p>
          <a:p>
            <a:pPr lvl="1" algn="just">
              <a:lnSpc>
                <a:spcPts val="2900"/>
              </a:lnSpc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Specimen is inoculated in Selenite broth at 37</a:t>
            </a:r>
            <a:r>
              <a:rPr lang="en-US" altLang="en-US" baseline="30000" smtClean="0">
                <a:latin typeface="Arial Narrow" pitchFamily="34" charset="0"/>
                <a:ea typeface="Majalla UI"/>
                <a:cs typeface="Majalla UI"/>
              </a:rPr>
              <a:t>0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C for 24 h</a:t>
            </a:r>
          </a:p>
          <a:p>
            <a:pPr lvl="1" algn="just">
              <a:lnSpc>
                <a:spcPts val="2900"/>
              </a:lnSpc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Then subculture on MacConkey or SS</a:t>
            </a:r>
          </a:p>
          <a:p>
            <a:pPr lvl="1" algn="just">
              <a:lnSpc>
                <a:spcPts val="2900"/>
              </a:lnSpc>
            </a:pPr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  <a:ea typeface="Majalla UI"/>
                <a:cs typeface="Majalla UI"/>
              </a:rPr>
              <a:t>On MacConkey agar:</a:t>
            </a:r>
            <a:r>
              <a:rPr lang="en-US" altLang="en-US" smtClean="0">
                <a:solidFill>
                  <a:srgbClr val="00206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they give colorless colonies</a:t>
            </a:r>
          </a:p>
          <a:p>
            <a:pPr lvl="1" algn="just">
              <a:lnSpc>
                <a:spcPts val="2900"/>
              </a:lnSpc>
            </a:pPr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  <a:ea typeface="Majalla UI"/>
                <a:cs typeface="Majalla UI"/>
              </a:rPr>
              <a:t>On SS agar:</a:t>
            </a:r>
            <a:r>
              <a:rPr lang="en-US" altLang="en-US" smtClean="0">
                <a:solidFill>
                  <a:srgbClr val="00206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they give colorless colonies</a:t>
            </a:r>
          </a:p>
          <a:p>
            <a:pPr algn="just">
              <a:lnSpc>
                <a:spcPts val="2900"/>
              </a:lnSpc>
            </a:pPr>
            <a:r>
              <a:rPr lang="en-US" altLang="en-US" sz="2800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Gram stain</a:t>
            </a:r>
            <a:r>
              <a:rPr lang="en-US" altLang="en-US" sz="280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</a:p>
          <a:p>
            <a:pPr lvl="1" algn="just">
              <a:lnSpc>
                <a:spcPts val="2900"/>
              </a:lnSpc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Gram negative bacilli, </a:t>
            </a: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NON MOTILE</a:t>
            </a:r>
            <a:endParaRPr lang="en-US" altLang="en-US" smtClean="0">
              <a:latin typeface="Arial Narrow" pitchFamily="34" charset="0"/>
              <a:ea typeface="Majalla UI"/>
              <a:cs typeface="Majalla UI"/>
            </a:endParaRPr>
          </a:p>
          <a:p>
            <a:pPr algn="just">
              <a:lnSpc>
                <a:spcPts val="2900"/>
              </a:lnSpc>
            </a:pPr>
            <a:r>
              <a:rPr lang="en-US" altLang="en-US" sz="2800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Biochemical reactions</a:t>
            </a:r>
            <a:endParaRPr lang="en-US" altLang="en-US" sz="2800" smtClean="0">
              <a:solidFill>
                <a:srgbClr val="7030A0"/>
              </a:solidFill>
              <a:latin typeface="Arial Narrow" pitchFamily="34" charset="0"/>
              <a:ea typeface="Majalla UI"/>
              <a:cs typeface="Majalla UI"/>
            </a:endParaRPr>
          </a:p>
          <a:p>
            <a:pPr lvl="1" algn="just">
              <a:lnSpc>
                <a:spcPts val="2900"/>
              </a:lnSpc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Oxidase negative, ferment glucose, non ferment lactose and </a:t>
            </a: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H</a:t>
            </a:r>
            <a:r>
              <a:rPr lang="en-US" altLang="en-US" b="1" baseline="-2500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2</a:t>
            </a: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S NEGATIVE</a:t>
            </a:r>
          </a:p>
          <a:p>
            <a:pPr algn="just">
              <a:lnSpc>
                <a:spcPts val="2900"/>
              </a:lnSpc>
            </a:pPr>
            <a:endParaRPr lang="en-US" altLang="en-US" sz="2800" smtClean="0">
              <a:ea typeface="Majalla UI"/>
              <a:cs typeface="Majalla UI"/>
            </a:endParaRPr>
          </a:p>
          <a:p>
            <a:pPr algn="just">
              <a:lnSpc>
                <a:spcPts val="2900"/>
              </a:lnSpc>
            </a:pPr>
            <a:endParaRPr lang="en-US" altLang="en-US" sz="2800" smtClean="0">
              <a:ea typeface="Majalla UI"/>
              <a:cs typeface="Majalla UI"/>
            </a:endParaRPr>
          </a:p>
        </p:txBody>
      </p:sp>
      <p:sp>
        <p:nvSpPr>
          <p:cNvPr id="34816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4816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682AF8-66E7-499F-91C5-97FD733278BD}" type="slidenum">
              <a:rPr lang="ar-SA" altLang="en-US" smtClean="0"/>
              <a:pPr/>
              <a:t>30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35644940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</a:rPr>
              <a:t>COMMENSAL ENTEROBACTERIAE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en-US" sz="3600" b="1" u="sng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Opportunistic pathogens </a:t>
            </a:r>
            <a:r>
              <a:rPr lang="en-US" altLang="en-US" sz="3600" dirty="0" smtClean="0">
                <a:latin typeface="Arial Narrow" panose="020B0606020202030204" pitchFamily="34" charset="0"/>
              </a:rPr>
              <a:t>and are common cause of </a:t>
            </a:r>
            <a:r>
              <a:rPr lang="en-US" altLang="en-US" sz="3600" b="1" u="sng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nosocomial infections </a:t>
            </a:r>
          </a:p>
          <a:p>
            <a:pPr marL="742950" indent="-742950" algn="just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en-US" sz="3600" dirty="0" err="1" smtClean="0">
                <a:latin typeface="Arial Narrow" panose="020B0606020202030204" pitchFamily="34" charset="0"/>
              </a:rPr>
              <a:t>Klebsiella</a:t>
            </a:r>
            <a:endParaRPr lang="ro-RO" altLang="en-US" sz="3600" dirty="0">
              <a:latin typeface="Arial Narrow" panose="020B0606020202030204" pitchFamily="34" charset="0"/>
            </a:endParaRPr>
          </a:p>
          <a:p>
            <a:pPr marL="742950" indent="-742950" algn="just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en-US" sz="3600" dirty="0" err="1" smtClean="0">
                <a:latin typeface="Arial Narrow" panose="020B0606020202030204" pitchFamily="34" charset="0"/>
              </a:rPr>
              <a:t>Enterobacter</a:t>
            </a:r>
            <a:r>
              <a:rPr lang="en-US" altLang="en-US" sz="3600" dirty="0" smtClean="0">
                <a:latin typeface="Arial Narrow" panose="020B0606020202030204" pitchFamily="34" charset="0"/>
              </a:rPr>
              <a:t> </a:t>
            </a:r>
            <a:endParaRPr lang="ro-RO" altLang="en-US" sz="3600" dirty="0">
              <a:latin typeface="Arial Narrow" panose="020B0606020202030204" pitchFamily="34" charset="0"/>
            </a:endParaRPr>
          </a:p>
          <a:p>
            <a:pPr marL="742950" indent="-742950" algn="just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en-US" sz="3600" dirty="0" err="1" smtClean="0">
                <a:latin typeface="Arial Narrow" panose="020B0606020202030204" pitchFamily="34" charset="0"/>
              </a:rPr>
              <a:t>Serratia</a:t>
            </a:r>
            <a:endParaRPr lang="ro-RO" altLang="en-US" sz="3600" dirty="0">
              <a:latin typeface="Arial Narrow" panose="020B0606020202030204" pitchFamily="34" charset="0"/>
            </a:endParaRPr>
          </a:p>
          <a:p>
            <a:pPr marL="742950" indent="-742950" algn="just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en-US" sz="3600" dirty="0" smtClean="0">
                <a:latin typeface="Arial Narrow" panose="020B0606020202030204" pitchFamily="34" charset="0"/>
              </a:rPr>
              <a:t>Proteus </a:t>
            </a:r>
            <a:endParaRPr lang="ro-RO" altLang="en-US" sz="3600" dirty="0">
              <a:latin typeface="Arial Narrow" panose="020B0606020202030204" pitchFamily="34" charset="0"/>
            </a:endParaRPr>
          </a:p>
          <a:p>
            <a:pPr marL="742950" indent="-742950" algn="just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en-US" sz="3600" dirty="0" err="1" smtClean="0">
                <a:latin typeface="Arial Narrow" panose="020B0606020202030204" pitchFamily="34" charset="0"/>
              </a:rPr>
              <a:t>Morganella</a:t>
            </a:r>
            <a:endParaRPr lang="ro-RO" altLang="en-US" sz="3600" dirty="0">
              <a:latin typeface="Arial Narrow" panose="020B0606020202030204" pitchFamily="34" charset="0"/>
            </a:endParaRPr>
          </a:p>
          <a:p>
            <a:pPr marL="742950" indent="-742950" algn="just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en-US" sz="3600" dirty="0" err="1" smtClean="0">
                <a:latin typeface="Arial Narrow" panose="020B0606020202030204" pitchFamily="34" charset="0"/>
              </a:rPr>
              <a:t>Providencia</a:t>
            </a:r>
            <a:endParaRPr lang="en-US" altLang="en-US" sz="2800" dirty="0" smtClean="0">
              <a:latin typeface="Arial Narrow" panose="020B0606020202030204" pitchFamily="34" charset="0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3352800" y="3200400"/>
            <a:ext cx="12954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ar-SA" altLang="en-US" smtClean="0">
              <a:latin typeface="Calibri" pitchFamily="34" charset="0"/>
            </a:endParaRPr>
          </a:p>
        </p:txBody>
      </p:sp>
      <p:sp>
        <p:nvSpPr>
          <p:cNvPr id="377861" name="TextBox 4"/>
          <p:cNvSpPr txBox="1">
            <a:spLocks noChangeArrowheads="1"/>
          </p:cNvSpPr>
          <p:nvPr/>
        </p:nvSpPr>
        <p:spPr bwMode="auto">
          <a:xfrm>
            <a:off x="4603750" y="3652838"/>
            <a:ext cx="2940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7030A0"/>
                </a:solidFill>
              </a:rPr>
              <a:t>Lactose Fermnters</a:t>
            </a:r>
            <a:endParaRPr lang="ar-SA" altLang="en-US" sz="2400" b="1">
              <a:solidFill>
                <a:srgbClr val="7030A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3429000" y="4876800"/>
            <a:ext cx="12954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ar-SA" altLang="en-US" smtClean="0">
              <a:latin typeface="Calibri" pitchFamily="34" charset="0"/>
            </a:endParaRPr>
          </a:p>
        </p:txBody>
      </p:sp>
      <p:sp>
        <p:nvSpPr>
          <p:cNvPr id="377863" name="TextBox 6"/>
          <p:cNvSpPr txBox="1">
            <a:spLocks noChangeArrowheads="1"/>
          </p:cNvSpPr>
          <p:nvPr/>
        </p:nvSpPr>
        <p:spPr bwMode="auto">
          <a:xfrm>
            <a:off x="4495800" y="5329238"/>
            <a:ext cx="3725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7030A0"/>
                </a:solidFill>
              </a:rPr>
              <a:t>Non-Lactose Fermnters</a:t>
            </a:r>
            <a:endParaRPr lang="ar-SA" altLang="en-US" sz="2400" b="1">
              <a:solidFill>
                <a:srgbClr val="7030A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31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4920872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err="1" smtClean="0">
                <a:solidFill>
                  <a:srgbClr val="FF0000"/>
                </a:solidFill>
                <a:latin typeface="Arial Narrow" pitchFamily="34" charset="0"/>
              </a:rPr>
              <a:t>Klebsiella-Enterobacter-Serratia</a:t>
            </a: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 group</a:t>
            </a:r>
            <a:endParaRPr lang="en-US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85225" cy="5334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cs typeface="Majalla UI"/>
              </a:rPr>
              <a:t>General characteristics: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>
                <a:latin typeface="Arial Narrow" pitchFamily="34" charset="0"/>
                <a:cs typeface="Majalla UI"/>
              </a:rPr>
              <a:t>These organisms are very similar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>
                <a:latin typeface="Arial Narrow" pitchFamily="34" charset="0"/>
                <a:cs typeface="Majalla UI"/>
              </a:rPr>
              <a:t>All are motile except Klebsiella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>
                <a:latin typeface="Arial Narrow" pitchFamily="34" charset="0"/>
                <a:cs typeface="Majalla UI"/>
              </a:rPr>
              <a:t>MR negative; VP positive, Lactose Fermenter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>
                <a:latin typeface="Arial Narrow" pitchFamily="34" charset="0"/>
                <a:cs typeface="Majalla UI"/>
              </a:rPr>
              <a:t>Simmons citrate positive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>
                <a:latin typeface="Arial Narrow" pitchFamily="34" charset="0"/>
                <a:cs typeface="Majalla UI"/>
              </a:rPr>
              <a:t>H</a:t>
            </a:r>
            <a:r>
              <a:rPr lang="en-US" baseline="-25000" dirty="0" smtClean="0">
                <a:latin typeface="Arial Narrow" pitchFamily="34" charset="0"/>
                <a:cs typeface="Majalla UI"/>
              </a:rPr>
              <a:t>2</a:t>
            </a:r>
            <a:r>
              <a:rPr lang="en-US" dirty="0" smtClean="0">
                <a:latin typeface="Arial Narrow" pitchFamily="34" charset="0"/>
                <a:cs typeface="Majalla UI"/>
              </a:rPr>
              <a:t>S negative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>
                <a:latin typeface="Arial Narrow" pitchFamily="34" charset="0"/>
                <a:cs typeface="Majalla UI"/>
              </a:rPr>
              <a:t>Some weakly </a:t>
            </a:r>
            <a:r>
              <a:rPr lang="en-US" dirty="0" err="1" smtClean="0">
                <a:latin typeface="Arial Narrow" pitchFamily="34" charset="0"/>
                <a:cs typeface="Majalla UI"/>
              </a:rPr>
              <a:t>urease</a:t>
            </a:r>
            <a:r>
              <a:rPr lang="en-US" dirty="0" smtClean="0">
                <a:latin typeface="Arial Narrow" pitchFamily="34" charset="0"/>
                <a:cs typeface="Majalla UI"/>
              </a:rPr>
              <a:t> positive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>
                <a:latin typeface="Arial Narrow" pitchFamily="34" charset="0"/>
                <a:cs typeface="Majalla UI"/>
              </a:rPr>
              <a:t>Phenylalanine </a:t>
            </a:r>
            <a:r>
              <a:rPr lang="en-US" dirty="0" err="1" smtClean="0">
                <a:latin typeface="Arial Narrow" pitchFamily="34" charset="0"/>
                <a:cs typeface="Majalla UI"/>
              </a:rPr>
              <a:t>deaminase</a:t>
            </a:r>
            <a:r>
              <a:rPr lang="en-US" dirty="0" smtClean="0">
                <a:latin typeface="Arial Narrow" pitchFamily="34" charset="0"/>
                <a:cs typeface="Majalla UI"/>
              </a:rPr>
              <a:t> negative</a:t>
            </a:r>
          </a:p>
          <a:p>
            <a:pPr algn="just">
              <a:lnSpc>
                <a:spcPct val="110000"/>
              </a:lnSpc>
              <a:defRPr/>
            </a:pPr>
            <a:r>
              <a:rPr lang="en-US" sz="2800" dirty="0" smtClean="0">
                <a:latin typeface="Arial Narrow" pitchFamily="34" charset="0"/>
              </a:rPr>
              <a:t>These organisms belonging to </a:t>
            </a:r>
            <a:r>
              <a:rPr lang="en-US" sz="2800" i="1" dirty="0" smtClean="0">
                <a:latin typeface="Arial Narrow" pitchFamily="34" charset="0"/>
              </a:rPr>
              <a:t>Enterobacteriaceae</a:t>
            </a:r>
            <a:endParaRPr lang="en-US" sz="2800" i="1" dirty="0" smtClean="0">
              <a:latin typeface="Arial Narrow" pitchFamily="34" charset="0"/>
              <a:cs typeface="Majalla UI"/>
            </a:endParaRPr>
          </a:p>
          <a:p>
            <a:pPr algn="just">
              <a:lnSpc>
                <a:spcPct val="110000"/>
              </a:lnSpc>
              <a:defRPr/>
            </a:pPr>
            <a:r>
              <a:rPr lang="en-US" sz="2800" dirty="0" smtClean="0">
                <a:latin typeface="Arial Narrow" pitchFamily="34" charset="0"/>
                <a:cs typeface="Majalla UI"/>
              </a:rPr>
              <a:t>Frequently in large intestine but also found in soil and water</a:t>
            </a:r>
          </a:p>
          <a:p>
            <a:pPr algn="just">
              <a:lnSpc>
                <a:spcPct val="110000"/>
              </a:lnSpc>
              <a:defRPr/>
            </a:pPr>
            <a:r>
              <a:rPr lang="en-US" sz="2800" dirty="0" smtClean="0">
                <a:latin typeface="Arial Narrow" pitchFamily="34" charset="0"/>
                <a:cs typeface="Majalla UI"/>
              </a:rPr>
              <a:t>Usually opportunistic pathogens</a:t>
            </a:r>
          </a:p>
          <a:p>
            <a:pPr algn="just">
              <a:lnSpc>
                <a:spcPct val="110000"/>
              </a:lnSpc>
              <a:defRPr/>
            </a:pPr>
            <a:r>
              <a:rPr lang="en-US" sz="2800" dirty="0" smtClean="0">
                <a:latin typeface="Arial Narrow" pitchFamily="34" charset="0"/>
                <a:cs typeface="Majalla UI"/>
              </a:rPr>
              <a:t>Wide variety of infections: primarily pneumonia, wound and UTI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9AD199-B8F4-475E-B94B-D382317DF7DC}" type="slidenum">
              <a:rPr lang="ar-SA" smtClean="0"/>
              <a:pPr>
                <a:defRPr/>
              </a:pPr>
              <a:t>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19200"/>
            <a:ext cx="2381250" cy="2724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3615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457200" y="180975"/>
            <a:ext cx="822960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i="1" dirty="0" err="1" smtClean="0">
                <a:solidFill>
                  <a:srgbClr val="FF0000"/>
                </a:solidFill>
                <a:latin typeface="Arial Narrow" pitchFamily="34" charset="0"/>
                <a:cs typeface="Majalla UI"/>
              </a:rPr>
              <a:t>Klebsiella</a:t>
            </a:r>
            <a:r>
              <a:rPr lang="en-US" b="1" i="1" dirty="0" smtClean="0">
                <a:solidFill>
                  <a:srgbClr val="FF0000"/>
                </a:solidFill>
                <a:latin typeface="Arial Narrow" pitchFamily="34" charset="0"/>
                <a:cs typeface="Majalla UI"/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  <a:latin typeface="Arial Narrow" pitchFamily="34" charset="0"/>
                <a:cs typeface="Majalla UI"/>
              </a:rPr>
              <a:t>pneumoniae</a:t>
            </a:r>
            <a:endParaRPr lang="ar-SA" b="1" i="1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50825" y="812800"/>
            <a:ext cx="8642350" cy="5664200"/>
          </a:xfrm>
        </p:spPr>
        <p:txBody>
          <a:bodyPr>
            <a:noAutofit/>
          </a:bodyPr>
          <a:lstStyle/>
          <a:p>
            <a:pPr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cs typeface="Arial" charset="0"/>
              </a:rPr>
              <a:t>Virulence factors</a:t>
            </a:r>
          </a:p>
          <a:p>
            <a:pPr marL="514350" indent="-514350" algn="just">
              <a:lnSpc>
                <a:spcPts val="3100"/>
              </a:lnSpc>
              <a:buFont typeface="+mj-lt"/>
              <a:buAutoNum type="arabicPeriod"/>
              <a:defRPr/>
            </a:pPr>
            <a:r>
              <a:rPr lang="en-US" sz="2800" dirty="0" smtClean="0">
                <a:latin typeface="Arial Narrow" pitchFamily="34" charset="0"/>
                <a:cs typeface="Arial" charset="0"/>
              </a:rPr>
              <a:t>P</a:t>
            </a:r>
            <a:r>
              <a:rPr lang="en-US" sz="2800" dirty="0" smtClean="0">
                <a:latin typeface="Arial Narrow" pitchFamily="34" charset="0"/>
              </a:rPr>
              <a:t>olysaccharide capsule</a:t>
            </a:r>
          </a:p>
          <a:p>
            <a:pPr lvl="1"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dirty="0" smtClean="0">
                <a:latin typeface="Arial Narrow" pitchFamily="34" charset="0"/>
              </a:rPr>
              <a:t>Protects against </a:t>
            </a:r>
            <a:r>
              <a:rPr lang="en-US" dirty="0" err="1" smtClean="0">
                <a:latin typeface="Arial Narrow" pitchFamily="34" charset="0"/>
              </a:rPr>
              <a:t>phagocytosis</a:t>
            </a:r>
            <a:r>
              <a:rPr lang="en-US" dirty="0" smtClean="0">
                <a:latin typeface="Arial Narrow" pitchFamily="34" charset="0"/>
              </a:rPr>
              <a:t> and antibiotics </a:t>
            </a:r>
          </a:p>
          <a:p>
            <a:pPr lvl="1"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dirty="0" smtClean="0">
                <a:latin typeface="Arial Narrow" pitchFamily="34" charset="0"/>
              </a:rPr>
              <a:t>Makes the colonies moist and </a:t>
            </a:r>
            <a:r>
              <a:rPr lang="en-US" dirty="0" err="1" smtClean="0">
                <a:latin typeface="Arial Narrow" pitchFamily="34" charset="0"/>
              </a:rPr>
              <a:t>mucoid</a:t>
            </a:r>
            <a:endParaRPr lang="en-US" dirty="0" smtClean="0">
              <a:latin typeface="Arial Narrow" pitchFamily="34" charset="0"/>
              <a:cs typeface="Arial" charset="0"/>
            </a:endParaRPr>
          </a:p>
          <a:p>
            <a:pPr marL="514350" indent="-514350" algn="just">
              <a:lnSpc>
                <a:spcPts val="3100"/>
              </a:lnSpc>
              <a:buFont typeface="+mj-lt"/>
              <a:buAutoNum type="arabicPeriod"/>
              <a:defRPr/>
            </a:pPr>
            <a:r>
              <a:rPr lang="en-US" sz="2800" dirty="0" smtClean="0">
                <a:latin typeface="Arial Narrow" pitchFamily="34" charset="0"/>
                <a:cs typeface="Arial" charset="0"/>
              </a:rPr>
              <a:t>Adhesions</a:t>
            </a:r>
          </a:p>
          <a:p>
            <a:pPr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cs typeface="Arial" charset="0"/>
              </a:rPr>
              <a:t>Clinical significance</a:t>
            </a:r>
          </a:p>
          <a:p>
            <a:pPr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Arial Narrow" pitchFamily="34" charset="0"/>
                <a:cs typeface="Arial" charset="0"/>
              </a:rPr>
              <a:t>Major cause of nosocomial infections  </a:t>
            </a:r>
          </a:p>
          <a:p>
            <a:pPr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Nosocomial Pneumonia</a:t>
            </a:r>
          </a:p>
          <a:p>
            <a:pPr lvl="1"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dirty="0" smtClean="0">
                <a:latin typeface="Arial Narrow" pitchFamily="34" charset="0"/>
              </a:rPr>
              <a:t>Important respiratory tract pathogen outside hospitals</a:t>
            </a:r>
            <a:endParaRPr lang="en-US" dirty="0" smtClean="0">
              <a:latin typeface="Arial Narrow" pitchFamily="34" charset="0"/>
              <a:cs typeface="Arial" charset="0"/>
            </a:endParaRPr>
          </a:p>
          <a:p>
            <a:pPr lvl="1"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dirty="0" smtClean="0">
                <a:latin typeface="Arial Narrow" pitchFamily="34" charset="0"/>
                <a:cs typeface="Arial" charset="0"/>
              </a:rPr>
              <a:t>3% of bacterial pneumonia </a:t>
            </a:r>
          </a:p>
          <a:p>
            <a:pPr lvl="1"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dirty="0" smtClean="0">
                <a:latin typeface="Arial Narrow" pitchFamily="34" charset="0"/>
                <a:cs typeface="Arial" charset="0"/>
              </a:rPr>
              <a:t>Bloody sputum (50%) (Thick, Jelly and Red Sputum)</a:t>
            </a:r>
          </a:p>
          <a:p>
            <a:pPr algn="just">
              <a:lnSpc>
                <a:spcPts val="3100"/>
              </a:lnSpc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Arial Narrow" pitchFamily="34" charset="0"/>
                <a:cs typeface="Arial" charset="0"/>
              </a:rPr>
              <a:t>Septicemia, Meningitis and UTI</a:t>
            </a:r>
          </a:p>
          <a:p>
            <a:pPr marL="514350" indent="-514350" algn="just" eaLnBrk="1" hangingPunct="1">
              <a:lnSpc>
                <a:spcPts val="3100"/>
              </a:lnSpc>
              <a:buFont typeface="Wingdings" pitchFamily="2" charset="2"/>
              <a:buChar char="§"/>
              <a:defRPr/>
            </a:pPr>
            <a:endParaRPr lang="en-US" sz="2800" dirty="0" smtClean="0">
              <a:latin typeface="Arial Narrow" pitchFamily="34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56C96D-ADC5-4ADF-84D7-BE55847CA818}" type="slidenum">
              <a:rPr lang="ar-SA" smtClean="0"/>
              <a:pPr>
                <a:defRPr/>
              </a:pPr>
              <a:t>33</a:t>
            </a:fld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66115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Proteus-</a:t>
            </a:r>
            <a:r>
              <a:rPr lang="en-US" b="1" dirty="0" err="1" smtClean="0">
                <a:solidFill>
                  <a:srgbClr val="FF0000"/>
                </a:solidFill>
                <a:latin typeface="Arial Narrow" pitchFamily="34" charset="0"/>
              </a:rPr>
              <a:t>Providencia</a:t>
            </a: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-</a:t>
            </a:r>
            <a:r>
              <a:rPr lang="en-US" b="1" dirty="0" err="1" smtClean="0">
                <a:solidFill>
                  <a:srgbClr val="FF0000"/>
                </a:solidFill>
                <a:latin typeface="Arial Narrow" pitchFamily="34" charset="0"/>
              </a:rPr>
              <a:t>Morganella</a:t>
            </a:r>
            <a:endParaRPr lang="en-US" b="1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03107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839200" cy="5562600"/>
          </a:xfrm>
        </p:spPr>
        <p:txBody>
          <a:bodyPr/>
          <a:lstStyle/>
          <a:p>
            <a:pPr algn="just">
              <a:lnSpc>
                <a:spcPts val="3700"/>
              </a:lnSpc>
            </a:pPr>
            <a:r>
              <a:rPr lang="en-US" sz="2800" dirty="0" smtClean="0">
                <a:latin typeface="Arial Narrow" pitchFamily="34" charset="0"/>
              </a:rPr>
              <a:t>These organisms belonging to Enterobacteriaceae</a:t>
            </a:r>
          </a:p>
          <a:p>
            <a:pPr>
              <a:lnSpc>
                <a:spcPts val="3700"/>
              </a:lnSpc>
            </a:pPr>
            <a:r>
              <a:rPr lang="en-US" sz="2800" dirty="0" smtClean="0">
                <a:latin typeface="Arial Narrow" pitchFamily="34" charset="0"/>
              </a:rPr>
              <a:t>All are normal intestinal flora but also found in soil and water</a:t>
            </a:r>
          </a:p>
          <a:p>
            <a:pPr>
              <a:lnSpc>
                <a:spcPts val="3700"/>
              </a:lnSpc>
            </a:pPr>
            <a:r>
              <a:rPr lang="en-US" sz="2800" dirty="0" smtClean="0">
                <a:latin typeface="Arial Narrow" pitchFamily="34" charset="0"/>
              </a:rPr>
              <a:t>Opportunistic pathogens</a:t>
            </a:r>
          </a:p>
          <a:p>
            <a:pPr algn="just">
              <a:lnSpc>
                <a:spcPts val="3700"/>
              </a:lnSpc>
            </a:pPr>
            <a:r>
              <a:rPr lang="en-US" sz="2800" dirty="0" smtClean="0">
                <a:latin typeface="Arial Narrow" pitchFamily="34" charset="0"/>
              </a:rPr>
              <a:t>Non-lactose </a:t>
            </a:r>
            <a:r>
              <a:rPr lang="en-US" sz="2800" dirty="0" err="1" smtClean="0">
                <a:latin typeface="Arial Narrow" pitchFamily="34" charset="0"/>
              </a:rPr>
              <a:t>fermenters</a:t>
            </a:r>
            <a:endParaRPr lang="en-US" sz="2800" dirty="0" smtClean="0">
              <a:latin typeface="Arial Narrow" pitchFamily="34" charset="0"/>
            </a:endParaRPr>
          </a:p>
          <a:p>
            <a:pPr algn="just">
              <a:lnSpc>
                <a:spcPts val="3700"/>
              </a:lnSpc>
            </a:pPr>
            <a:r>
              <a:rPr lang="en-US" sz="2800" dirty="0" smtClean="0">
                <a:latin typeface="Arial Narrow" pitchFamily="34" charset="0"/>
              </a:rPr>
              <a:t>Phenylalanine </a:t>
            </a:r>
            <a:r>
              <a:rPr lang="en-US" sz="2800" dirty="0" err="1" smtClean="0">
                <a:latin typeface="Arial Narrow" pitchFamily="34" charset="0"/>
              </a:rPr>
              <a:t>deaminase</a:t>
            </a:r>
            <a:r>
              <a:rPr lang="en-US" sz="2800" dirty="0" smtClean="0">
                <a:latin typeface="Arial Narrow" pitchFamily="34" charset="0"/>
              </a:rPr>
              <a:t> and </a:t>
            </a:r>
            <a:r>
              <a:rPr lang="en-US" sz="2800" dirty="0" err="1" smtClean="0">
                <a:latin typeface="Arial Narrow" pitchFamily="34" charset="0"/>
              </a:rPr>
              <a:t>urease</a:t>
            </a:r>
            <a:r>
              <a:rPr lang="en-US" sz="2800" dirty="0" smtClean="0">
                <a:latin typeface="Arial Narrow" pitchFamily="34" charset="0"/>
              </a:rPr>
              <a:t> positive</a:t>
            </a:r>
          </a:p>
          <a:p>
            <a:pPr algn="just">
              <a:lnSpc>
                <a:spcPts val="3700"/>
              </a:lnSpc>
            </a:pPr>
            <a:r>
              <a:rPr lang="en-US" sz="2800" dirty="0" err="1" smtClean="0">
                <a:latin typeface="Arial Narrow" pitchFamily="34" charset="0"/>
              </a:rPr>
              <a:t>Urease</a:t>
            </a:r>
            <a:r>
              <a:rPr lang="en-US" sz="2800" dirty="0" smtClean="0">
                <a:latin typeface="Arial Narrow" pitchFamily="34" charset="0"/>
              </a:rPr>
              <a:t> positive after 2-6 hrs (urea → NH</a:t>
            </a:r>
            <a:r>
              <a:rPr lang="en-US" sz="2800" baseline="-25000" dirty="0" smtClean="0">
                <a:latin typeface="Arial Narrow" pitchFamily="34" charset="0"/>
              </a:rPr>
              <a:t>3</a:t>
            </a:r>
            <a:r>
              <a:rPr lang="en-US" sz="2800" dirty="0" smtClean="0">
                <a:latin typeface="Arial Narrow" pitchFamily="34" charset="0"/>
              </a:rPr>
              <a:t>+ CO</a:t>
            </a:r>
            <a:r>
              <a:rPr lang="en-US" sz="2800" baseline="-25000" dirty="0" smtClean="0">
                <a:latin typeface="Arial Narrow" pitchFamily="34" charset="0"/>
              </a:rPr>
              <a:t>2</a:t>
            </a:r>
            <a:r>
              <a:rPr lang="en-US" sz="2800" dirty="0" smtClean="0">
                <a:latin typeface="Arial Narrow" pitchFamily="34" charset="0"/>
              </a:rPr>
              <a:t>)</a:t>
            </a:r>
          </a:p>
          <a:p>
            <a:pPr algn="just">
              <a:lnSpc>
                <a:spcPts val="3700"/>
              </a:lnSpc>
            </a:pPr>
            <a:r>
              <a:rPr lang="en-US" sz="2800" dirty="0" smtClean="0">
                <a:latin typeface="Arial Narrow" pitchFamily="34" charset="0"/>
              </a:rPr>
              <a:t>All are highly motile </a:t>
            </a:r>
          </a:p>
          <a:p>
            <a:pPr algn="just">
              <a:lnSpc>
                <a:spcPts val="3700"/>
              </a:lnSpc>
            </a:pPr>
            <a:r>
              <a:rPr lang="en-US" sz="2800" i="1" dirty="0" smtClean="0">
                <a:latin typeface="Arial Narrow" pitchFamily="34" charset="0"/>
              </a:rPr>
              <a:t>Proteus sp. </a:t>
            </a:r>
            <a:r>
              <a:rPr lang="en-US" sz="2800" dirty="0" smtClean="0">
                <a:latin typeface="Arial Narrow" pitchFamily="34" charset="0"/>
              </a:rPr>
              <a:t>swarming on blood agar</a:t>
            </a:r>
          </a:p>
          <a:p>
            <a:pPr algn="just">
              <a:lnSpc>
                <a:spcPts val="3700"/>
              </a:lnSpc>
            </a:pPr>
            <a:r>
              <a:rPr lang="en-US" sz="2800" dirty="0" smtClean="0">
                <a:latin typeface="Arial Narrow" pitchFamily="34" charset="0"/>
              </a:rPr>
              <a:t>Swarming characterized by expanding waves (rings) of organisms over the surface of blood agar</a:t>
            </a:r>
          </a:p>
          <a:p>
            <a:pPr algn="just">
              <a:lnSpc>
                <a:spcPts val="3700"/>
              </a:lnSpc>
            </a:pPr>
            <a:endParaRPr lang="en-US" sz="2800" dirty="0" smtClean="0">
              <a:latin typeface="Arial Narrow" pitchFamily="34" charset="0"/>
            </a:endParaRPr>
          </a:p>
          <a:p>
            <a:pPr algn="just">
              <a:lnSpc>
                <a:spcPts val="3700"/>
              </a:lnSpc>
            </a:pPr>
            <a:endParaRPr lang="en-US" sz="2800" dirty="0" smtClean="0">
              <a:latin typeface="Arial Narrow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B356EB-C201-4F32-BD6D-EE9FBA426490}" type="slidenum">
              <a:rPr lang="ar-SA" smtClean="0"/>
              <a:pPr>
                <a:defRPr/>
              </a:pPr>
              <a:t>34</a:t>
            </a:fld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pic>
        <p:nvPicPr>
          <p:cNvPr id="1026" name="Picture 2" descr="Proteus mirabil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133600"/>
            <a:ext cx="1652081" cy="137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peritrich1_scale_f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581401"/>
            <a:ext cx="1717675" cy="1345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3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i="1" smtClean="0">
                <a:solidFill>
                  <a:srgbClr val="FF0000"/>
                </a:solidFill>
                <a:latin typeface="Arial Narrow" pitchFamily="34" charset="0"/>
              </a:rPr>
              <a:t>Proteus</a:t>
            </a:r>
            <a:r>
              <a:rPr lang="en-US" b="1" smtClean="0">
                <a:solidFill>
                  <a:srgbClr val="FF0000"/>
                </a:solidFill>
                <a:latin typeface="Arial Narrow" pitchFamily="34" charset="0"/>
              </a:rPr>
              <a:t> species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3" y="836613"/>
            <a:ext cx="8736012" cy="5545137"/>
          </a:xfrm>
        </p:spPr>
        <p:txBody>
          <a:bodyPr>
            <a:normAutofit fontScale="85000" lnSpcReduction="10000"/>
          </a:bodyPr>
          <a:lstStyle/>
          <a:p>
            <a:pPr marL="265113" indent="-265113" algn="just" defTabSz="360363" eaLnBrk="1" hangingPunct="1">
              <a:lnSpc>
                <a:spcPct val="150000"/>
              </a:lnSpc>
              <a:buClr>
                <a:schemeClr val="accent2"/>
              </a:buClr>
              <a:buSzPct val="145000"/>
              <a:buFont typeface="Wingdings" pitchFamily="2" charset="2"/>
              <a:buChar char="§"/>
              <a:tabLst>
                <a:tab pos="265113" algn="l"/>
              </a:tabLst>
              <a:defRPr/>
            </a:pPr>
            <a:r>
              <a:rPr lang="en-US" sz="3000" i="1" dirty="0" smtClean="0">
                <a:latin typeface="Arial Narrow" pitchFamily="34" charset="0"/>
              </a:rPr>
              <a:t>P. mirabilis</a:t>
            </a:r>
            <a:r>
              <a:rPr lang="en-US" sz="3000" dirty="0" smtClean="0">
                <a:latin typeface="Arial Narrow" pitchFamily="34" charset="0"/>
              </a:rPr>
              <a:t> and </a:t>
            </a:r>
            <a:r>
              <a:rPr lang="en-US" sz="3000" i="1" dirty="0" smtClean="0">
                <a:latin typeface="Arial Narrow" pitchFamily="34" charset="0"/>
              </a:rPr>
              <a:t>P. </a:t>
            </a:r>
            <a:r>
              <a:rPr lang="en-US" sz="3000" i="1" dirty="0" err="1" smtClean="0">
                <a:latin typeface="Arial Narrow" pitchFamily="34" charset="0"/>
              </a:rPr>
              <a:t>vulgaris</a:t>
            </a:r>
            <a:r>
              <a:rPr lang="en-US" sz="3000" dirty="0" smtClean="0">
                <a:latin typeface="Arial Narrow" pitchFamily="34" charset="0"/>
              </a:rPr>
              <a:t> are widely recognized human pathogens</a:t>
            </a:r>
          </a:p>
          <a:p>
            <a:pPr marL="265113" indent="-265113" algn="just" defTabSz="360363" eaLnBrk="1" hangingPunct="1">
              <a:lnSpc>
                <a:spcPct val="150000"/>
              </a:lnSpc>
              <a:buClr>
                <a:schemeClr val="accent2"/>
              </a:buClr>
              <a:buSzPct val="145000"/>
              <a:buFont typeface="Wingdings" pitchFamily="2" charset="2"/>
              <a:buChar char="§"/>
              <a:tabLst>
                <a:tab pos="265113" algn="l"/>
              </a:tabLst>
              <a:defRPr/>
            </a:pPr>
            <a:r>
              <a:rPr lang="en-US" sz="3000" dirty="0" smtClean="0">
                <a:latin typeface="Arial Narrow" pitchFamily="34" charset="0"/>
              </a:rPr>
              <a:t>Isolated from urine, wounds and ear and </a:t>
            </a:r>
            <a:r>
              <a:rPr lang="en-US" sz="3000" dirty="0" err="1" smtClean="0">
                <a:latin typeface="Arial Narrow" pitchFamily="34" charset="0"/>
              </a:rPr>
              <a:t>bacteremic</a:t>
            </a:r>
            <a:r>
              <a:rPr lang="en-US" sz="3000" dirty="0" smtClean="0">
                <a:latin typeface="Arial Narrow" pitchFamily="34" charset="0"/>
              </a:rPr>
              <a:t> infections</a:t>
            </a:r>
          </a:p>
          <a:p>
            <a:pPr marL="265113" indent="-265113" algn="just" defTabSz="360363" eaLnBrk="1" hangingPunct="1">
              <a:lnSpc>
                <a:spcPct val="150000"/>
              </a:lnSpc>
              <a:buClr>
                <a:schemeClr val="accent2"/>
              </a:buClr>
              <a:buSzPct val="145000"/>
              <a:buFont typeface="Wingdings" pitchFamily="2" charset="2"/>
              <a:buChar char="§"/>
              <a:tabLst>
                <a:tab pos="265113" algn="l"/>
              </a:tabLst>
              <a:defRPr/>
            </a:pPr>
            <a:r>
              <a:rPr lang="en-US" sz="3000" dirty="0" smtClean="0">
                <a:latin typeface="Arial Narrow" pitchFamily="34" charset="0"/>
              </a:rPr>
              <a:t>They found in colon and able to colonize urethra especially in female</a:t>
            </a:r>
            <a:endParaRPr lang="en-US" sz="3000" i="1" dirty="0" smtClean="0">
              <a:latin typeface="Arial Narrow" pitchFamily="34" charset="0"/>
            </a:endParaRPr>
          </a:p>
          <a:p>
            <a:pPr marL="514350" indent="-514350" algn="just" defTabSz="360363" eaLnBrk="1" hangingPunct="1">
              <a:lnSpc>
                <a:spcPct val="150000"/>
              </a:lnSpc>
              <a:buClr>
                <a:schemeClr val="accent2"/>
              </a:buClr>
              <a:buSzPct val="145000"/>
              <a:buFont typeface="+mj-lt"/>
              <a:buAutoNum type="arabicPeriod"/>
              <a:tabLst>
                <a:tab pos="265113" algn="l"/>
              </a:tabLst>
              <a:defRPr/>
            </a:pPr>
            <a:r>
              <a:rPr lang="en-US" sz="2800" b="1" i="1" dirty="0" smtClean="0">
                <a:solidFill>
                  <a:srgbClr val="7030A0"/>
                </a:solidFill>
                <a:latin typeface="Arial Narrow" pitchFamily="34" charset="0"/>
              </a:rPr>
              <a:t>P. mirabilis</a:t>
            </a: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latin typeface="Arial Narrow" pitchFamily="34" charset="0"/>
              </a:rPr>
              <a:t>causes 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</a:rPr>
              <a:t>urinary tract infections (UTI):</a:t>
            </a:r>
            <a:endParaRPr lang="en-US" sz="2800" dirty="0" smtClean="0">
              <a:latin typeface="Arial Narrow" pitchFamily="34" charset="0"/>
            </a:endParaRPr>
          </a:p>
          <a:p>
            <a:pPr marL="522288" lvl="1" indent="-77788" algn="just" defTabSz="360363" eaLnBrk="1" hangingPunct="1">
              <a:lnSpc>
                <a:spcPct val="150000"/>
              </a:lnSpc>
              <a:buClr>
                <a:schemeClr val="accent2"/>
              </a:buClr>
              <a:buSzPct val="145000"/>
              <a:buFont typeface="Wingdings" pitchFamily="2" charset="2"/>
              <a:buChar char="§"/>
              <a:tabLst>
                <a:tab pos="265113" algn="l"/>
              </a:tabLst>
              <a:defRPr/>
            </a:pPr>
            <a:r>
              <a:rPr lang="en-US" sz="3000" i="1" dirty="0" smtClean="0">
                <a:latin typeface="Arial Narrow" pitchFamily="34" charset="0"/>
              </a:rPr>
              <a:t>Proteus sp</a:t>
            </a:r>
            <a:r>
              <a:rPr lang="en-US" sz="3000" dirty="0" smtClean="0">
                <a:latin typeface="Arial Narrow" pitchFamily="34" charset="0"/>
              </a:rPr>
              <a:t>. produces </a:t>
            </a:r>
            <a:r>
              <a:rPr lang="en-US" sz="3000" dirty="0" err="1" smtClean="0">
                <a:latin typeface="Arial Narrow" pitchFamily="34" charset="0"/>
              </a:rPr>
              <a:t>urease</a:t>
            </a:r>
            <a:r>
              <a:rPr lang="en-US" sz="3000" dirty="0" smtClean="0">
                <a:latin typeface="Arial Narrow" pitchFamily="34" charset="0"/>
              </a:rPr>
              <a:t> which alkalinizes urine →precipitation of calcium and magnesium salts → stone formation →renal epithelium damage</a:t>
            </a:r>
          </a:p>
          <a:p>
            <a:pPr marL="514350" indent="-514350" algn="just" defTabSz="360363" eaLnBrk="1" hangingPunct="1">
              <a:lnSpc>
                <a:spcPct val="150000"/>
              </a:lnSpc>
              <a:buClr>
                <a:schemeClr val="accent2"/>
              </a:buClr>
              <a:buSzPct val="145000"/>
              <a:buFont typeface="+mj-lt"/>
              <a:buAutoNum type="arabicPeriod"/>
              <a:tabLst>
                <a:tab pos="265113" algn="l"/>
              </a:tabLst>
              <a:defRPr/>
            </a:pPr>
            <a:r>
              <a:rPr lang="en-US" sz="3000" dirty="0" smtClean="0">
                <a:latin typeface="Arial Narrow" pitchFamily="34" charset="0"/>
              </a:rPr>
              <a:t> </a:t>
            </a:r>
            <a:r>
              <a:rPr lang="en-US" sz="3000" b="1" i="1" dirty="0" smtClean="0">
                <a:solidFill>
                  <a:srgbClr val="7030A0"/>
                </a:solidFill>
                <a:latin typeface="Arial Narrow" pitchFamily="34" charset="0"/>
              </a:rPr>
              <a:t>P. </a:t>
            </a:r>
            <a:r>
              <a:rPr lang="en-US" sz="3000" b="1" i="1" dirty="0" err="1" smtClean="0">
                <a:solidFill>
                  <a:srgbClr val="7030A0"/>
                </a:solidFill>
                <a:latin typeface="Arial Narrow" pitchFamily="34" charset="0"/>
              </a:rPr>
              <a:t>vulgaris</a:t>
            </a:r>
            <a:r>
              <a:rPr lang="en-US" sz="30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US" sz="3000" dirty="0" smtClean="0">
                <a:latin typeface="Arial Narrow" pitchFamily="34" charset="0"/>
              </a:rPr>
              <a:t>causes nosocomial infections (pneumonia, </a:t>
            </a:r>
            <a:r>
              <a:rPr lang="en-US" sz="3000" dirty="0" err="1" smtClean="0">
                <a:latin typeface="Arial Narrow" pitchFamily="34" charset="0"/>
              </a:rPr>
              <a:t>bacteremia</a:t>
            </a:r>
            <a:r>
              <a:rPr lang="en-US" sz="3000" dirty="0" smtClean="0">
                <a:latin typeface="Arial Narrow" pitchFamily="34" charset="0"/>
              </a:rPr>
              <a:t>) and UTIs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788F5-1B08-445B-B09A-43E5476F423E}" type="slidenum">
              <a:rPr lang="ar-SA" smtClean="0"/>
              <a:pPr>
                <a:defRPr/>
              </a:pPr>
              <a:t>35</a:t>
            </a:fld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0936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  <a:latin typeface="Arial Narrow" pitchFamily="34" charset="0"/>
              </a:rPr>
              <a:t>Laboratory diagnosis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82000" cy="5732463"/>
          </a:xfrm>
        </p:spPr>
        <p:txBody>
          <a:bodyPr>
            <a:normAutofit fontScale="92500"/>
          </a:bodyPr>
          <a:lstStyle/>
          <a:p>
            <a:pPr algn="just" eaLnBrk="1" hangingPunct="1">
              <a:buClr>
                <a:schemeClr val="accent2"/>
              </a:buClr>
              <a:buSzPct val="145000"/>
              <a:buFont typeface="Wingdings" pitchFamily="2" charset="2"/>
              <a:buChar char="§"/>
            </a:pP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Specimen:</a:t>
            </a: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</a:p>
          <a:p>
            <a:pPr lvl="1" algn="just" eaLnBrk="1" hangingPunct="1">
              <a:buClr>
                <a:schemeClr val="accent2"/>
              </a:buClr>
              <a:buSzPct val="145000"/>
              <a:buFont typeface="Wingdings" pitchFamily="2" charset="2"/>
              <a:buChar char="§"/>
            </a:pPr>
            <a:r>
              <a:rPr lang="en-US" sz="2400" dirty="0" smtClean="0">
                <a:latin typeface="Arial Narrow" pitchFamily="34" charset="0"/>
                <a:ea typeface="Majalla UI"/>
                <a:cs typeface="Majalla UI"/>
              </a:rPr>
              <a:t>Urine or Stool.</a:t>
            </a:r>
          </a:p>
          <a:p>
            <a:pPr algn="just" eaLnBrk="1" hangingPunct="1">
              <a:buClr>
                <a:schemeClr val="accent2"/>
              </a:buClr>
              <a:buSzPct val="145000"/>
              <a:buFont typeface="Wingdings" pitchFamily="2" charset="2"/>
              <a:buChar char="§"/>
            </a:pPr>
            <a:r>
              <a:rPr lang="en-US" sz="2800" b="1" u="sng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Culture</a:t>
            </a: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:</a:t>
            </a:r>
            <a:r>
              <a:rPr lang="en-US" sz="2800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</a:p>
          <a:p>
            <a:pPr algn="just" eaLnBrk="1" hangingPunct="1">
              <a:buClr>
                <a:schemeClr val="accent2"/>
              </a:buClr>
              <a:buSzPct val="145000"/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On </a:t>
            </a:r>
            <a:r>
              <a:rPr lang="en-US" sz="2800" b="1" dirty="0" err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MacConkey</a:t>
            </a: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 agar</a:t>
            </a:r>
            <a:r>
              <a:rPr lang="en-US" sz="2800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sz="2800" dirty="0" smtClean="0">
                <a:latin typeface="Arial Narrow" pitchFamily="34" charset="0"/>
                <a:ea typeface="Majalla UI"/>
                <a:cs typeface="Majalla UI"/>
              </a:rPr>
              <a:t>→non lactose fermenters→ colorless colonies</a:t>
            </a:r>
          </a:p>
          <a:p>
            <a:pPr algn="just" eaLnBrk="1" hangingPunct="1">
              <a:buClr>
                <a:schemeClr val="accent2"/>
              </a:buClr>
              <a:buSzPct val="145000"/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On SS agar</a:t>
            </a:r>
            <a:r>
              <a:rPr lang="en-US" sz="2800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sz="2800" dirty="0" smtClean="0">
                <a:latin typeface="Arial Narrow" pitchFamily="34" charset="0"/>
                <a:ea typeface="Majalla UI"/>
                <a:cs typeface="Majalla UI"/>
              </a:rPr>
              <a:t>→non lactose fermenters → colorless colonies with black center</a:t>
            </a:r>
          </a:p>
          <a:p>
            <a:pPr algn="just" eaLnBrk="1" hangingPunct="1">
              <a:buClr>
                <a:schemeClr val="accent2"/>
              </a:buClr>
              <a:buSzPct val="145000"/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On ordinary media</a:t>
            </a:r>
            <a:r>
              <a:rPr lang="en-US" sz="2800" dirty="0" smtClean="0">
                <a:latin typeface="Arial Narrow" pitchFamily="34" charset="0"/>
                <a:ea typeface="Majalla UI"/>
                <a:cs typeface="Majalla UI"/>
              </a:rPr>
              <a:t>, such as nutrient agar, blood agar, show swarming (successive waves on the surface) due to high motility of</a:t>
            </a:r>
            <a:r>
              <a:rPr lang="en-US" sz="2800" i="1" dirty="0" smtClean="0">
                <a:latin typeface="Arial Narrow" pitchFamily="34" charset="0"/>
                <a:ea typeface="Majalla UI"/>
                <a:cs typeface="Majalla UI"/>
              </a:rPr>
              <a:t> Proteus</a:t>
            </a:r>
          </a:p>
          <a:p>
            <a:pPr algn="just">
              <a:buClr>
                <a:schemeClr val="accent2"/>
              </a:buClr>
              <a:buSzPct val="145000"/>
              <a:buFont typeface="Wingdings" pitchFamily="2" charset="2"/>
              <a:buChar char="§"/>
            </a:pPr>
            <a:r>
              <a:rPr lang="en-US" sz="2800" dirty="0"/>
              <a:t>The </a:t>
            </a:r>
            <a:r>
              <a:rPr lang="en-US" sz="2800" b="1" dirty="0"/>
              <a:t>Weil-Felix</a:t>
            </a:r>
            <a:r>
              <a:rPr lang="en-US" sz="2800" dirty="0"/>
              <a:t> test which is an antigen antibody </a:t>
            </a:r>
            <a:r>
              <a:rPr lang="en-US" sz="2800" dirty="0" smtClean="0"/>
              <a:t>reaction</a:t>
            </a:r>
            <a:endParaRPr lang="en-US" sz="2800" i="1" dirty="0" smtClean="0"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buClr>
                <a:schemeClr val="accent2"/>
              </a:buClr>
              <a:buSzPct val="145000"/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Biochemical reactions:</a:t>
            </a:r>
            <a:r>
              <a:rPr lang="en-US" sz="2800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sz="2800" dirty="0" smtClean="0">
                <a:latin typeface="Arial Narrow" pitchFamily="34" charset="0"/>
                <a:ea typeface="Majalla UI"/>
                <a:cs typeface="Majalla UI"/>
              </a:rPr>
              <a:t>Urease , </a:t>
            </a:r>
            <a:r>
              <a:rPr lang="en-US" sz="2800" dirty="0" err="1" smtClean="0">
                <a:latin typeface="Arial Narrow" pitchFamily="34" charset="0"/>
                <a:ea typeface="Majalla UI"/>
                <a:cs typeface="Majalla UI"/>
              </a:rPr>
              <a:t>phenyldeaminase</a:t>
            </a:r>
            <a:r>
              <a:rPr lang="en-US" sz="2800" dirty="0" smtClean="0">
                <a:latin typeface="Arial Narrow" pitchFamily="34" charset="0"/>
                <a:ea typeface="Majalla UI"/>
                <a:cs typeface="Majalla UI"/>
              </a:rPr>
              <a:t> and H</a:t>
            </a:r>
            <a:r>
              <a:rPr lang="en-US" sz="2800" baseline="-25000" dirty="0" smtClean="0">
                <a:latin typeface="Arial Narrow" pitchFamily="34" charset="0"/>
                <a:ea typeface="Majalla UI"/>
                <a:cs typeface="Majalla UI"/>
              </a:rPr>
              <a:t>2</a:t>
            </a:r>
            <a:r>
              <a:rPr lang="en-US" sz="2800" dirty="0" smtClean="0">
                <a:latin typeface="Arial Narrow" pitchFamily="34" charset="0"/>
                <a:ea typeface="Majalla UI"/>
                <a:cs typeface="Majalla UI"/>
              </a:rPr>
              <a:t>S positive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1CA84-2890-4D65-903C-27CFB44D450A}" type="slidenum">
              <a:rPr lang="ar-SA" smtClean="0"/>
              <a:pPr>
                <a:defRPr/>
              </a:pPr>
              <a:t>36</a:t>
            </a:fld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pic>
        <p:nvPicPr>
          <p:cNvPr id="2050" name="Picture 2" descr="Ur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24800" y="990600"/>
            <a:ext cx="10630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37-10-14cN-PR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154" y="762000"/>
            <a:ext cx="586645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669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i="1" dirty="0" err="1" smtClean="0">
                <a:solidFill>
                  <a:srgbClr val="002060"/>
                </a:solidFill>
                <a:latin typeface="Arial Narrow" pitchFamily="34" charset="0"/>
              </a:rPr>
              <a:t>Enterobacteriaceae</a:t>
            </a:r>
            <a:endParaRPr lang="en-US" sz="6000" b="1" i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686800" cy="5029200"/>
          </a:xfrm>
        </p:spPr>
        <p:txBody>
          <a:bodyPr rtlCol="1">
            <a:noAutofit/>
          </a:bodyPr>
          <a:lstStyle/>
          <a:p>
            <a:pPr marL="596646" indent="-514350" algn="just" eaLnBrk="1" fontAlgn="auto" hangingPunct="1">
              <a:lnSpc>
                <a:spcPts val="32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Coliforms (lactose fermenters)</a:t>
            </a:r>
          </a:p>
          <a:p>
            <a:pPr marL="539496" indent="-457200" algn="just" eaLnBrk="1" fontAlgn="auto" hangingPunct="1">
              <a:lnSpc>
                <a:spcPts val="32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dirty="0" smtClean="0">
                <a:latin typeface="Arial Narrow" pitchFamily="34" charset="0"/>
              </a:rPr>
              <a:t>Normal inhabitants of GIT  of human and animals</a:t>
            </a:r>
          </a:p>
          <a:p>
            <a:pPr marL="539496" indent="-457200" algn="just" eaLnBrk="1" fontAlgn="auto" hangingPunct="1">
              <a:lnSpc>
                <a:spcPts val="32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b="1" dirty="0" smtClean="0">
                <a:latin typeface="Arial Narrow" pitchFamily="34" charset="0"/>
              </a:rPr>
              <a:t>Source of </a:t>
            </a:r>
            <a:r>
              <a:rPr lang="en-US" sz="3200" b="1" dirty="0" err="1" smtClean="0">
                <a:latin typeface="Arial Narrow" pitchFamily="34" charset="0"/>
              </a:rPr>
              <a:t>noscomial</a:t>
            </a:r>
            <a:r>
              <a:rPr lang="en-US" sz="3200" b="1" dirty="0" smtClean="0">
                <a:latin typeface="Arial Narrow" pitchFamily="34" charset="0"/>
              </a:rPr>
              <a:t> infections</a:t>
            </a:r>
          </a:p>
          <a:p>
            <a:pPr marL="539496" indent="-457200" algn="just" eaLnBrk="1" fontAlgn="auto" hangingPunct="1">
              <a:lnSpc>
                <a:spcPts val="32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dirty="0" smtClean="0">
                <a:latin typeface="Arial Narrow" pitchFamily="34" charset="0"/>
              </a:rPr>
              <a:t>Opportunistic or cause secondary infections of wounds, urinary and respiratory tracts and the circulatory system e.g. </a:t>
            </a:r>
            <a:r>
              <a:rPr lang="en-US" sz="3200" i="1" dirty="0" smtClean="0">
                <a:latin typeface="Arial Narrow" pitchFamily="34" charset="0"/>
              </a:rPr>
              <a:t>E. coli, </a:t>
            </a:r>
            <a:r>
              <a:rPr lang="en-US" sz="3200" i="1" dirty="0" err="1" smtClean="0">
                <a:latin typeface="Arial Narrow" pitchFamily="34" charset="0"/>
              </a:rPr>
              <a:t>Klebsiella</a:t>
            </a:r>
            <a:endParaRPr lang="en-US" dirty="0">
              <a:latin typeface="Arial Narrow" pitchFamily="34" charset="0"/>
            </a:endParaRPr>
          </a:p>
          <a:p>
            <a:pPr marL="539496" indent="-457200" algn="just" eaLnBrk="1" fontAlgn="auto" hangingPunct="1">
              <a:lnSpc>
                <a:spcPts val="32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i="1" dirty="0">
                <a:latin typeface="Arial Narrow" pitchFamily="34" charset="0"/>
              </a:rPr>
              <a:t>E. </a:t>
            </a:r>
            <a:r>
              <a:rPr lang="en-US" i="1" dirty="0" smtClean="0">
                <a:latin typeface="Arial Narrow" pitchFamily="34" charset="0"/>
              </a:rPr>
              <a:t>coli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sz="3200" dirty="0" smtClean="0">
                <a:latin typeface="Arial Narrow" pitchFamily="34" charset="0"/>
              </a:rPr>
              <a:t>used as biological indicator in water pollution</a:t>
            </a:r>
          </a:p>
          <a:p>
            <a:pPr marL="596646" indent="-514350" algn="just" eaLnBrk="1" fontAlgn="auto" hangingPunct="1">
              <a:lnSpc>
                <a:spcPts val="32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True pathogens (Lactose non-fermenters)</a:t>
            </a:r>
          </a:p>
          <a:p>
            <a:pPr marL="459486" indent="-457200" algn="just" eaLnBrk="1" fontAlgn="auto" hangingPunct="1">
              <a:lnSpc>
                <a:spcPts val="32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i="1" dirty="0" smtClean="0">
                <a:latin typeface="Arial Narrow" pitchFamily="34" charset="0"/>
              </a:rPr>
              <a:t>Salmonella</a:t>
            </a:r>
            <a:r>
              <a:rPr lang="en-US" dirty="0" smtClean="0">
                <a:latin typeface="Arial Narrow" pitchFamily="34" charset="0"/>
              </a:rPr>
              <a:t> spp., </a:t>
            </a:r>
            <a:r>
              <a:rPr lang="en-US" i="1" dirty="0" err="1" smtClean="0">
                <a:latin typeface="Arial Narrow" pitchFamily="34" charset="0"/>
              </a:rPr>
              <a:t>Shigella</a:t>
            </a:r>
            <a:r>
              <a:rPr lang="en-US" dirty="0" smtClean="0">
                <a:latin typeface="Arial Narrow" pitchFamily="34" charset="0"/>
              </a:rPr>
              <a:t> spp., </a:t>
            </a:r>
            <a:r>
              <a:rPr lang="en-US" i="1" dirty="0" smtClean="0">
                <a:latin typeface="Arial Narrow" pitchFamily="34" charset="0"/>
              </a:rPr>
              <a:t>Yersinia </a:t>
            </a:r>
            <a:r>
              <a:rPr lang="en-US" dirty="0" smtClean="0">
                <a:latin typeface="Arial Narrow" pitchFamily="34" charset="0"/>
              </a:rPr>
              <a:t>spp.</a:t>
            </a:r>
          </a:p>
          <a:p>
            <a:pPr marL="459486" indent="-457200" algn="just" eaLnBrk="1" fontAlgn="auto" hangingPunct="1">
              <a:lnSpc>
                <a:spcPts val="32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latin typeface="Arial Narrow" pitchFamily="34" charset="0"/>
              </a:rPr>
              <a:t>Certain strains of </a:t>
            </a:r>
            <a:r>
              <a:rPr lang="en-US" i="1" dirty="0" smtClean="0">
                <a:latin typeface="Arial Narrow" pitchFamily="34" charset="0"/>
              </a:rPr>
              <a:t>E. coli </a:t>
            </a:r>
            <a:r>
              <a:rPr lang="en-US" dirty="0" smtClean="0">
                <a:latin typeface="Arial Narrow" pitchFamily="34" charset="0"/>
              </a:rPr>
              <a:t>(ETEC, EPEC, EIEC, EHEC)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46934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General characteristics of most </a:t>
            </a:r>
            <a:r>
              <a:rPr lang="en-US" b="1" dirty="0" err="1"/>
              <a:t>Enterobacteriaceae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Gram </a:t>
            </a:r>
            <a:r>
              <a:rPr lang="en-US" dirty="0"/>
              <a:t>negative rods</a:t>
            </a:r>
          </a:p>
          <a:p>
            <a:r>
              <a:rPr lang="en-US" dirty="0"/>
              <a:t>Non-spore forming</a:t>
            </a:r>
          </a:p>
          <a:p>
            <a:r>
              <a:rPr lang="en-US" dirty="0"/>
              <a:t>Grow in simple media</a:t>
            </a:r>
          </a:p>
          <a:p>
            <a:r>
              <a:rPr lang="en-US" dirty="0"/>
              <a:t>Ferment glucose and produce acid</a:t>
            </a:r>
          </a:p>
          <a:p>
            <a:r>
              <a:rPr lang="en-US" dirty="0"/>
              <a:t>Have </a:t>
            </a:r>
            <a:r>
              <a:rPr lang="en-US" dirty="0" err="1"/>
              <a:t>peritrichous</a:t>
            </a:r>
            <a:r>
              <a:rPr lang="en-US" dirty="0"/>
              <a:t> flagella and are motile</a:t>
            </a:r>
          </a:p>
          <a:p>
            <a:r>
              <a:rPr lang="en-US" dirty="0"/>
              <a:t>Possess a capsule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dirty="0" smtClean="0">
                <a:solidFill>
                  <a:srgbClr val="002060"/>
                </a:solidFill>
                <a:latin typeface="Arial Narrow" pitchFamily="34" charset="0"/>
              </a:rPr>
              <a:t>Media for isolation</a:t>
            </a:r>
            <a:endParaRPr lang="en-US" sz="6000" b="1" i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686800" cy="4953000"/>
          </a:xfrm>
        </p:spPr>
        <p:txBody>
          <a:bodyPr rtlCol="1">
            <a:noAutofit/>
          </a:bodyPr>
          <a:lstStyle/>
          <a:p>
            <a:pPr marL="457200" lvl="1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dirty="0" smtClean="0">
                <a:latin typeface="Arial Narrow" pitchFamily="34" charset="0"/>
              </a:rPr>
              <a:t>Selective differential media for enteric pathogens</a:t>
            </a:r>
          </a:p>
          <a:p>
            <a:pPr marL="857250" lvl="2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b="1" dirty="0" err="1" smtClean="0">
                <a:solidFill>
                  <a:srgbClr val="7030A0"/>
                </a:solidFill>
                <a:latin typeface="Arial Narrow" pitchFamily="34" charset="0"/>
              </a:rPr>
              <a:t>MacConkey</a:t>
            </a:r>
            <a:r>
              <a:rPr lang="en-US" sz="3200" b="1" dirty="0" smtClean="0">
                <a:solidFill>
                  <a:srgbClr val="7030A0"/>
                </a:solidFill>
                <a:latin typeface="Arial Narrow" pitchFamily="34" charset="0"/>
              </a:rPr>
              <a:t> agar</a:t>
            </a:r>
            <a:endParaRPr lang="en-US" sz="3200" b="1" dirty="0" smtClean="0">
              <a:latin typeface="Arial Narrow" pitchFamily="34" charset="0"/>
            </a:endParaRPr>
          </a:p>
          <a:p>
            <a:pPr marL="857250" lvl="2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b="1" dirty="0" smtClean="0">
                <a:solidFill>
                  <a:srgbClr val="7030A0"/>
                </a:solidFill>
                <a:latin typeface="Arial Narrow" pitchFamily="34" charset="0"/>
              </a:rPr>
              <a:t>EMB agar</a:t>
            </a:r>
          </a:p>
          <a:p>
            <a:pPr marL="857250" lvl="2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b="1" dirty="0" smtClean="0">
                <a:solidFill>
                  <a:srgbClr val="7030A0"/>
                </a:solidFill>
                <a:latin typeface="Arial Narrow" pitchFamily="34" charset="0"/>
              </a:rPr>
              <a:t>SS agar</a:t>
            </a:r>
            <a:endParaRPr lang="en-US" sz="3200" dirty="0" smtClean="0">
              <a:latin typeface="Arial Narrow" pitchFamily="34" charset="0"/>
            </a:endParaRPr>
          </a:p>
          <a:p>
            <a:pPr marL="457200" lvl="1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dirty="0" smtClean="0">
                <a:latin typeface="Arial Narrow" pitchFamily="34" charset="0"/>
              </a:rPr>
              <a:t>Selective by incorporation of </a:t>
            </a:r>
            <a:r>
              <a:rPr lang="en-US" sz="3200" b="1" u="sng" dirty="0" smtClean="0">
                <a:solidFill>
                  <a:srgbClr val="7030A0"/>
                </a:solidFill>
                <a:latin typeface="Arial Narrow" pitchFamily="34" charset="0"/>
              </a:rPr>
              <a:t>dyes and bile salts</a:t>
            </a:r>
            <a:endParaRPr lang="en-US" sz="3200" b="1" i="1" u="sng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marL="457200" lvl="1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dirty="0" smtClean="0">
                <a:latin typeface="Arial Narrow" pitchFamily="34" charset="0"/>
              </a:rPr>
              <a:t>Differential by incorporation of </a:t>
            </a:r>
            <a:r>
              <a:rPr lang="en-US" sz="3200" dirty="0" smtClean="0">
                <a:solidFill>
                  <a:schemeClr val="accent2"/>
                </a:solidFill>
                <a:latin typeface="Arial Narrow" pitchFamily="34" charset="0"/>
              </a:rPr>
              <a:t> </a:t>
            </a:r>
            <a:r>
              <a:rPr lang="en-US" sz="3200" b="1" u="sng" dirty="0" smtClean="0">
                <a:solidFill>
                  <a:srgbClr val="7030A0"/>
                </a:solidFill>
                <a:latin typeface="Arial Narrow" pitchFamily="34" charset="0"/>
              </a:rPr>
              <a:t>lactose and/or Fe</a:t>
            </a:r>
            <a:r>
              <a:rPr lang="en-US" sz="3200" b="1" u="sng" baseline="30000" dirty="0" smtClean="0">
                <a:solidFill>
                  <a:srgbClr val="7030A0"/>
                </a:solidFill>
                <a:latin typeface="Arial Narrow" pitchFamily="34" charset="0"/>
              </a:rPr>
              <a:t>+3</a:t>
            </a:r>
            <a:endParaRPr lang="en-US" sz="3200" b="1" u="sng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marL="857250" lvl="2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200" dirty="0" smtClean="0">
                <a:latin typeface="Arial Narrow" pitchFamily="34" charset="0"/>
              </a:rPr>
              <a:t>Fe</a:t>
            </a:r>
            <a:r>
              <a:rPr lang="en-US" sz="3200" baseline="30000" dirty="0" smtClean="0">
                <a:latin typeface="Arial Narrow" pitchFamily="34" charset="0"/>
              </a:rPr>
              <a:t>+3 </a:t>
            </a:r>
            <a:r>
              <a:rPr lang="en-US" sz="3200" dirty="0" smtClean="0">
                <a:latin typeface="Arial Narrow" pitchFamily="34" charset="0"/>
              </a:rPr>
              <a:t>is incorporated to detect H</a:t>
            </a:r>
            <a:r>
              <a:rPr lang="en-US" sz="3200" baseline="-25000" dirty="0" smtClean="0">
                <a:latin typeface="Arial Narrow" pitchFamily="34" charset="0"/>
              </a:rPr>
              <a:t>2</a:t>
            </a:r>
            <a:r>
              <a:rPr lang="en-US" sz="3200" dirty="0" smtClean="0">
                <a:latin typeface="Arial Narrow" pitchFamily="34" charset="0"/>
              </a:rPr>
              <a:t>S </a:t>
            </a:r>
          </a:p>
          <a:p>
            <a:pPr marL="457200" lvl="1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3000" dirty="0" smtClean="0">
                <a:latin typeface="Arial Narrow" pitchFamily="34" charset="0"/>
              </a:rPr>
              <a:t>Classified as lactose fermenters &amp; non-lactose fermenters</a:t>
            </a:r>
          </a:p>
          <a:p>
            <a:pPr marL="457200" lvl="1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3200" dirty="0" smtClean="0">
              <a:latin typeface="Arial Narrow" pitchFamily="34" charset="0"/>
            </a:endParaRPr>
          </a:p>
          <a:p>
            <a:pPr marL="457200" lvl="1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3200" dirty="0" smtClean="0">
              <a:latin typeface="Arial Narrow" pitchFamily="34" charset="0"/>
            </a:endParaRPr>
          </a:p>
          <a:p>
            <a:pPr marL="539496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i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pPr marL="859536" lvl="1" indent="-45720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3200" dirty="0" smtClean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98307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</a:t>
            </a:r>
            <a:r>
              <a:rPr lang="en-US" b="1" dirty="0" err="1"/>
              <a:t>Enterotube</a:t>
            </a:r>
            <a:r>
              <a:rPr lang="en-US" b="1" dirty="0"/>
              <a:t>® II contains 12 different agars enabling the performance of a total of 15 biochemical tests as well as an enclosed inoculating wire.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 descr="ent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447" y="3890961"/>
            <a:ext cx="9182071" cy="159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5898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I- </a:t>
            </a:r>
            <a:r>
              <a:rPr lang="en-US" sz="6000" b="1" i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Escherichia coli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8839200" cy="4953000"/>
          </a:xfrm>
        </p:spPr>
        <p:txBody>
          <a:bodyPr>
            <a:normAutofit fontScale="85000" lnSpcReduction="10000"/>
          </a:bodyPr>
          <a:lstStyle/>
          <a:p>
            <a:pPr marL="539750" indent="-457200" algn="just" eaLnBrk="1" hangingPunct="1">
              <a:lnSpc>
                <a:spcPts val="3840"/>
              </a:lnSpc>
              <a:buSzPct val="145000"/>
              <a:buFont typeface="Wingdings" panose="05000000000000000000" pitchFamily="2" charset="2"/>
              <a:buChar char="§"/>
            </a:pPr>
            <a:r>
              <a:rPr lang="en-US" sz="3600" b="1" u="sng" dirty="0" smtClean="0">
                <a:solidFill>
                  <a:srgbClr val="0070C0"/>
                </a:solidFill>
                <a:latin typeface="Arial Narrow" pitchFamily="34" charset="0"/>
              </a:rPr>
              <a:t>General characteristics:</a:t>
            </a:r>
            <a:endParaRPr lang="en-US" sz="3600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marL="539750" indent="-457200" algn="just" eaLnBrk="1" hangingPunct="1">
              <a:lnSpc>
                <a:spcPts val="3840"/>
              </a:lnSpc>
              <a:buClr>
                <a:srgbClr val="FF0000"/>
              </a:buClr>
              <a:buSzPct val="145000"/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itchFamily="34" charset="0"/>
              </a:rPr>
              <a:t>Gram-negative </a:t>
            </a: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</a:rPr>
              <a:t>Motile </a:t>
            </a:r>
            <a:r>
              <a:rPr lang="en-US" dirty="0" smtClean="0">
                <a:latin typeface="Arial Narrow" pitchFamily="34" charset="0"/>
              </a:rPr>
              <a:t>rods </a:t>
            </a:r>
          </a:p>
          <a:p>
            <a:pPr marL="539750" indent="-457200" algn="just" eaLnBrk="1" hangingPunct="1">
              <a:lnSpc>
                <a:spcPts val="3840"/>
              </a:lnSpc>
              <a:buClr>
                <a:srgbClr val="FF0000"/>
              </a:buClr>
              <a:buSzPct val="145000"/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itchFamily="34" charset="0"/>
              </a:rPr>
              <a:t>Non-spore </a:t>
            </a:r>
            <a:r>
              <a:rPr lang="en-US" dirty="0" err="1" smtClean="0">
                <a:latin typeface="Arial Narrow" pitchFamily="34" charset="0"/>
              </a:rPr>
              <a:t>forming,Facultative</a:t>
            </a:r>
            <a:r>
              <a:rPr lang="en-US" dirty="0" smtClean="0">
                <a:latin typeface="Arial Narrow" pitchFamily="34" charset="0"/>
              </a:rPr>
              <a:t> anaerobic, Oxidase -</a:t>
            </a:r>
            <a:r>
              <a:rPr lang="en-US" dirty="0" err="1" smtClean="0">
                <a:latin typeface="Arial Narrow" pitchFamily="34" charset="0"/>
              </a:rPr>
              <a:t>ve</a:t>
            </a:r>
            <a:endParaRPr lang="en-US" dirty="0" smtClean="0">
              <a:latin typeface="Arial Narrow" pitchFamily="34" charset="0"/>
            </a:endParaRPr>
          </a:p>
          <a:p>
            <a:pPr marL="539750" indent="-457200" algn="just" eaLnBrk="1" hangingPunct="1">
              <a:lnSpc>
                <a:spcPts val="3840"/>
              </a:lnSpc>
              <a:buClr>
                <a:srgbClr val="FF0000"/>
              </a:buClr>
              <a:buSzPct val="145000"/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</a:rPr>
              <a:t>Ferment glucose and lactose</a:t>
            </a:r>
          </a:p>
          <a:p>
            <a:pPr marL="539750" indent="-457200" algn="just" eaLnBrk="1" hangingPunct="1">
              <a:lnSpc>
                <a:spcPts val="3840"/>
              </a:lnSpc>
              <a:buClr>
                <a:srgbClr val="FF0000"/>
              </a:buClr>
              <a:buSzPct val="145000"/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itchFamily="34" charset="0"/>
              </a:rPr>
              <a:t>Normal flora of intestine</a:t>
            </a:r>
          </a:p>
          <a:p>
            <a:pPr marL="539750" indent="-457200" algn="just" eaLnBrk="1" hangingPunct="1">
              <a:lnSpc>
                <a:spcPts val="3840"/>
              </a:lnSpc>
              <a:buClr>
                <a:srgbClr val="FF0000"/>
              </a:buClr>
              <a:buSzPct val="145000"/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itchFamily="34" charset="0"/>
              </a:rPr>
              <a:t>Opportunistic pathogens</a:t>
            </a:r>
          </a:p>
          <a:p>
            <a:pPr marL="457200" lvl="1" indent="-457200" algn="just" eaLnBrk="1" hangingPunct="1">
              <a:lnSpc>
                <a:spcPts val="3840"/>
              </a:lnSpc>
              <a:buClr>
                <a:srgbClr val="FF0000"/>
              </a:buClr>
              <a:buSzPct val="145000"/>
              <a:buFont typeface="Wingdings" panose="05000000000000000000" pitchFamily="2" charset="2"/>
              <a:buChar char="§"/>
            </a:pPr>
            <a:r>
              <a:rPr lang="en-US" sz="3200" i="1" dirty="0" smtClean="0">
                <a:latin typeface="Arial Narrow" pitchFamily="34" charset="0"/>
              </a:rPr>
              <a:t>E. coli </a:t>
            </a:r>
            <a:r>
              <a:rPr lang="en-US" sz="3200" dirty="0" smtClean="0">
                <a:latin typeface="Arial Narrow" pitchFamily="34" charset="0"/>
              </a:rPr>
              <a:t>may be pathogenic inside or outside Intestine</a:t>
            </a:r>
          </a:p>
          <a:p>
            <a:pPr marL="457200" lvl="1" indent="-457200" algn="just" eaLnBrk="1" hangingPunct="1">
              <a:lnSpc>
                <a:spcPts val="3840"/>
              </a:lnSpc>
              <a:buClr>
                <a:srgbClr val="FF0000"/>
              </a:buClr>
              <a:buSzPct val="145000"/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Arial Narrow" pitchFamily="34" charset="0"/>
              </a:rPr>
              <a:t>Some strains (Pathogenic) cause various forms of gastroenteritis</a:t>
            </a:r>
          </a:p>
          <a:p>
            <a:pPr marL="539750" indent="-457200" algn="just" eaLnBrk="1" hangingPunct="1">
              <a:lnSpc>
                <a:spcPts val="3840"/>
              </a:lnSpc>
              <a:buClr>
                <a:srgbClr val="FF0000"/>
              </a:buClr>
              <a:buSzPct val="145000"/>
              <a:buFont typeface="Wingdings" panose="05000000000000000000" pitchFamily="2" charset="2"/>
              <a:buChar char="§"/>
            </a:pPr>
            <a:endParaRPr lang="en-US" dirty="0" smtClean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8</a:t>
            </a:fld>
            <a:endParaRPr lang="ar-SA" altLang="en-US"/>
          </a:p>
        </p:txBody>
      </p:sp>
      <p:pic>
        <p:nvPicPr>
          <p:cNvPr id="3074" name="Picture 2" descr="http://pathmicro.med.sc.edu/fox/0157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295400"/>
            <a:ext cx="16002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18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PHIL Image 21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2519362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286" y="458056"/>
            <a:ext cx="2466667" cy="253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888206"/>
            <a:ext cx="2316162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http://www3.umdnj.edu/micrsweb/case2gramnegatives/images/introimage4.jpg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45" y="3913598"/>
            <a:ext cx="1485900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rId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86200"/>
            <a:ext cx="13589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22570" y="2875002"/>
            <a:ext cx="1243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Gram </a:t>
            </a:r>
            <a:r>
              <a:rPr lang="en-US" b="1" dirty="0" smtClean="0"/>
              <a:t>Stain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70964" y="3059668"/>
            <a:ext cx="1759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MacConkey</a:t>
            </a:r>
            <a:r>
              <a:rPr lang="en-US" b="1" dirty="0"/>
              <a:t> agar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6337687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Indole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7400" y="6199188"/>
            <a:ext cx="2049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Methyl </a:t>
            </a:r>
            <a:r>
              <a:rPr lang="en-US" b="1" dirty="0"/>
              <a:t>Red +</a:t>
            </a:r>
            <a:r>
              <a:rPr lang="en-US" b="1" dirty="0" err="1"/>
              <a:t>ve</a:t>
            </a:r>
            <a:r>
              <a:rPr lang="en-US" b="1" dirty="0"/>
              <a:t> and VP -</a:t>
            </a:r>
            <a:r>
              <a:rPr lang="en-US" b="1" dirty="0" err="1"/>
              <a:t>ve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2590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EMB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293510"/>
            <a:ext cx="133350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itrate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14800"/>
            <a:ext cx="1514475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276600" y="5791200"/>
            <a:ext cx="823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Citrate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3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2190</Words>
  <Application>Microsoft Office PowerPoint</Application>
  <PresentationFormat>On-screen Show (4:3)</PresentationFormat>
  <Paragraphs>375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  PHT313 Lecture 2 2nd Term 1436-1437 </vt:lpstr>
      <vt:lpstr>Objectives</vt:lpstr>
      <vt:lpstr>The Gram-negative cell wall is composed of a thin, inner layer of peptidoglycan and an outer membrane consisting of molecules of phospholipids, lipopolysaccharides (LPS), lipoproteins and sutface proteins. The lipopolysaccharide consists of lipid A and O polysaccharide. </vt:lpstr>
      <vt:lpstr>Enterobacteriaceae</vt:lpstr>
      <vt:lpstr>General characteristics of most Enterobacteriaceae </vt:lpstr>
      <vt:lpstr>Media for isolation</vt:lpstr>
      <vt:lpstr>PowerPoint Presentation</vt:lpstr>
      <vt:lpstr>I- Escherichia coli</vt:lpstr>
      <vt:lpstr>PowerPoint Presentation</vt:lpstr>
      <vt:lpstr>Virulence factors</vt:lpstr>
      <vt:lpstr>Diseases caused by E. coli</vt:lpstr>
      <vt:lpstr>Summary of E. coli gastroenteritis</vt:lpstr>
      <vt:lpstr>Urinary Tract Infection (UTI)</vt:lpstr>
      <vt:lpstr>Diagnosis of UTI</vt:lpstr>
      <vt:lpstr>Neonatal meningitis  </vt:lpstr>
      <vt:lpstr>II- Salmonella</vt:lpstr>
      <vt:lpstr>Classification of Salmonella</vt:lpstr>
      <vt:lpstr>Classification of Salmonella</vt:lpstr>
      <vt:lpstr>Species of Salmonella</vt:lpstr>
      <vt:lpstr>Enteric Fever “Typhoid”</vt:lpstr>
      <vt:lpstr>Symptoms of Enteric Fever</vt:lpstr>
      <vt:lpstr>PowerPoint Presentation</vt:lpstr>
      <vt:lpstr>Laboratory diagnosis</vt:lpstr>
      <vt:lpstr>Laboratory diagnosis</vt:lpstr>
      <vt:lpstr>Laboratory diagnosis</vt:lpstr>
      <vt:lpstr>Salmonella causing food poisoning</vt:lpstr>
      <vt:lpstr>I- Shigella</vt:lpstr>
      <vt:lpstr>Shigella species</vt:lpstr>
      <vt:lpstr>Stages of shigellosis</vt:lpstr>
      <vt:lpstr>Laboratory identification</vt:lpstr>
      <vt:lpstr>COMMENSAL ENTEROBACTERIAE</vt:lpstr>
      <vt:lpstr>Klebsiella-Enterobacter-Serratia group</vt:lpstr>
      <vt:lpstr>Klebsiella pneumoniae</vt:lpstr>
      <vt:lpstr>Proteus-Providencia-Morganella</vt:lpstr>
      <vt:lpstr>Proteus species</vt:lpstr>
      <vt:lpstr>Laboratory diagnosis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PHT313 Lecture 1 2nd Term 1436-1437</dc:title>
  <dc:creator>User</dc:creator>
  <cp:lastModifiedBy>User</cp:lastModifiedBy>
  <cp:revision>22</cp:revision>
  <dcterms:created xsi:type="dcterms:W3CDTF">2016-03-20T06:49:31Z</dcterms:created>
  <dcterms:modified xsi:type="dcterms:W3CDTF">2016-04-06T06:51:42Z</dcterms:modified>
</cp:coreProperties>
</file>