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062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201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48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6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328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352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310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41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544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642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181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34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Cholera_files/V.cholerae1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http://service.merck.de/microbiology/tedisdata/prods/4973-1_10263_0500-1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the end of this lecture the student must be: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smtClean="0"/>
              <a:t>A) Identify the genus </a:t>
            </a:r>
            <a:r>
              <a:rPr lang="en-US" altLang="en-US" b="1" i="1" dirty="0" err="1" smtClean="0">
                <a:latin typeface="Arial Narrow" pitchFamily="34" charset="0"/>
                <a:ea typeface="Majalla UI"/>
                <a:cs typeface="Majalla UI"/>
              </a:rPr>
              <a:t>Pseudomonadaceae</a:t>
            </a:r>
            <a:r>
              <a:rPr lang="en-US" altLang="en-US" b="1" i="1" dirty="0" smtClean="0">
                <a:latin typeface="Arial Narrow" pitchFamily="34" charset="0"/>
                <a:ea typeface="Majalla UI"/>
                <a:cs typeface="Majalla UI"/>
              </a:rPr>
              <a:t> &amp; </a:t>
            </a:r>
            <a:r>
              <a:rPr lang="en-US" b="1" i="1" dirty="0" err="1" smtClean="0">
                <a:latin typeface="Arial Narrow" pitchFamily="34" charset="0"/>
                <a:cs typeface="Majalla UI"/>
              </a:rPr>
              <a:t>Vibrionaceae</a:t>
            </a:r>
            <a:endParaRPr lang="en-US" altLang="en-US" b="1" dirty="0" smtClean="0">
              <a:latin typeface="Arial Narrow" pitchFamily="34" charset="0"/>
              <a:ea typeface="Majalla UI"/>
              <a:cs typeface="Majalla UI"/>
            </a:endParaRPr>
          </a:p>
          <a:p>
            <a:r>
              <a:rPr lang="en-US" dirty="0" smtClean="0"/>
              <a:t>B) describe the chemical tests for this genus</a:t>
            </a:r>
          </a:p>
          <a:p>
            <a:r>
              <a:rPr lang="en-US" dirty="0" smtClean="0"/>
              <a:t>C</a:t>
            </a:r>
            <a:r>
              <a:rPr lang="en-US" dirty="0" smtClean="0"/>
              <a:t>) Differentiate between different </a:t>
            </a:r>
            <a:r>
              <a:rPr lang="en-US" dirty="0" err="1" smtClean="0"/>
              <a:t>sps</a:t>
            </a:r>
            <a:r>
              <a:rPr lang="en-US" dirty="0" smtClean="0"/>
              <a:t>.</a:t>
            </a:r>
          </a:p>
          <a:p>
            <a:r>
              <a:rPr lang="en-US" dirty="0" smtClean="0"/>
              <a:t>D) List and match the symptoms, diagnosis and treatment for different </a:t>
            </a:r>
            <a:r>
              <a:rPr lang="en-US" dirty="0" err="1" smtClean="0"/>
              <a:t>sps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515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 bIns="91440" anchor="b">
            <a:noAutofit/>
          </a:bodyPr>
          <a:lstStyle/>
          <a:p>
            <a:pPr eaLnBrk="1" hangingPunct="1">
              <a:defRPr/>
            </a:pPr>
            <a:r>
              <a:rPr lang="en-US" sz="5400" b="1" i="1" dirty="0" err="1" smtClean="0">
                <a:solidFill>
                  <a:srgbClr val="002060"/>
                </a:solidFill>
                <a:latin typeface="Arial Narrow" pitchFamily="34" charset="0"/>
                <a:cs typeface="Majalla UI"/>
              </a:rPr>
              <a:t>Vibrionaceae</a:t>
            </a:r>
            <a:endParaRPr lang="en-US" sz="5400" b="1" i="1" dirty="0" smtClean="0">
              <a:solidFill>
                <a:srgbClr val="002060"/>
              </a:solidFill>
              <a:latin typeface="Arial Narrow" pitchFamily="34" charset="0"/>
              <a:cs typeface="Majalla UI"/>
            </a:endParaRPr>
          </a:p>
        </p:txBody>
      </p:sp>
      <p:sp>
        <p:nvSpPr>
          <p:cNvPr id="19251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458200" cy="4876800"/>
          </a:xfrm>
        </p:spPr>
        <p:txBody>
          <a:bodyPr/>
          <a:lstStyle/>
          <a:p>
            <a:pPr marL="609600" indent="-609600" algn="just" eaLnBrk="1" hangingPunct="1">
              <a:lnSpc>
                <a:spcPts val="3500"/>
              </a:lnSpc>
            </a:pPr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General characteristics</a:t>
            </a:r>
          </a:p>
          <a:p>
            <a:pPr marL="609600" indent="-609600" algn="just" eaLnBrk="1" hangingPunct="1">
              <a:lnSpc>
                <a:spcPts val="3500"/>
              </a:lnSpc>
            </a:pPr>
            <a:r>
              <a:rPr lang="en-US" dirty="0" smtClean="0">
                <a:latin typeface="Arial Narrow" pitchFamily="34" charset="0"/>
                <a:ea typeface="Majalla UI"/>
                <a:cs typeface="Majalla UI"/>
              </a:rPr>
              <a:t>Gram negative, curved, comma shaped bacilli</a:t>
            </a:r>
          </a:p>
          <a:p>
            <a:pPr marL="609600" indent="-609600" algn="just" eaLnBrk="1" hangingPunct="1">
              <a:lnSpc>
                <a:spcPts val="3500"/>
              </a:lnSpc>
            </a:pPr>
            <a:r>
              <a:rPr lang="en-US" dirty="0" smtClean="0">
                <a:latin typeface="Arial Narrow" pitchFamily="34" charset="0"/>
                <a:ea typeface="Majalla UI"/>
                <a:cs typeface="Majalla UI"/>
              </a:rPr>
              <a:t>Motile by single polar flagella</a:t>
            </a:r>
          </a:p>
          <a:p>
            <a:pPr marL="609600" indent="-609600" algn="just" eaLnBrk="1" hangingPunct="1">
              <a:lnSpc>
                <a:spcPts val="3500"/>
              </a:lnSpc>
            </a:pPr>
            <a:r>
              <a:rPr lang="en-US" dirty="0" smtClean="0">
                <a:latin typeface="Arial Narrow" pitchFamily="34" charset="0"/>
                <a:ea typeface="Majalla UI"/>
                <a:cs typeface="Majalla UI"/>
              </a:rPr>
              <a:t>Non spore, Non capsulated</a:t>
            </a:r>
          </a:p>
          <a:p>
            <a:pPr marL="609600" indent="-609600" algn="just" eaLnBrk="1" hangingPunct="1">
              <a:lnSpc>
                <a:spcPts val="3500"/>
              </a:lnSpc>
            </a:pPr>
            <a:r>
              <a:rPr lang="en-US" dirty="0">
                <a:latin typeface="Arial Narrow" pitchFamily="34" charset="0"/>
                <a:ea typeface="Majalla UI"/>
                <a:cs typeface="Majalla UI"/>
              </a:rPr>
              <a:t>Facultative anaerobes, </a:t>
            </a:r>
            <a:r>
              <a:rPr lang="en-US" dirty="0" smtClean="0">
                <a:latin typeface="Arial Narrow" pitchFamily="34" charset="0"/>
                <a:ea typeface="Majalla UI"/>
                <a:cs typeface="Majalla UI"/>
              </a:rPr>
              <a:t>Fermentative</a:t>
            </a:r>
            <a:endParaRPr lang="en-US" dirty="0">
              <a:latin typeface="Arial Narrow" pitchFamily="34" charset="0"/>
              <a:ea typeface="Majalla UI"/>
              <a:cs typeface="Majalla UI"/>
            </a:endParaRPr>
          </a:p>
          <a:p>
            <a:pPr marL="609600" indent="-609600" algn="just" eaLnBrk="1" hangingPunct="1">
              <a:lnSpc>
                <a:spcPts val="3500"/>
              </a:lnSpc>
            </a:pPr>
            <a:r>
              <a:rPr lang="en-US" dirty="0">
                <a:latin typeface="Arial Narrow" pitchFamily="34" charset="0"/>
                <a:ea typeface="Majalla UI"/>
                <a:cs typeface="Majalla UI"/>
              </a:rPr>
              <a:t>Oxidase and catalase </a:t>
            </a:r>
            <a:r>
              <a:rPr lang="en-US" dirty="0" smtClean="0">
                <a:latin typeface="Arial Narrow" pitchFamily="34" charset="0"/>
                <a:ea typeface="Majalla UI"/>
                <a:cs typeface="Majalla UI"/>
              </a:rPr>
              <a:t>positive</a:t>
            </a:r>
          </a:p>
          <a:p>
            <a:pPr marL="609600" indent="-609600" algn="just" eaLnBrk="1" hangingPunct="1">
              <a:lnSpc>
                <a:spcPts val="3500"/>
              </a:lnSpc>
            </a:pPr>
            <a:r>
              <a:rPr lang="en-US" dirty="0" smtClean="0">
                <a:latin typeface="Arial Narrow" pitchFamily="34" charset="0"/>
                <a:ea typeface="Majalla UI"/>
                <a:cs typeface="Majalla UI"/>
              </a:rPr>
              <a:t>Most </a:t>
            </a:r>
            <a:r>
              <a:rPr lang="en-US" dirty="0" err="1" smtClean="0">
                <a:latin typeface="Arial Narrow" pitchFamily="34" charset="0"/>
                <a:ea typeface="Majalla UI"/>
                <a:cs typeface="Majalla UI"/>
              </a:rPr>
              <a:t>vibrios</a:t>
            </a:r>
            <a:r>
              <a:rPr lang="en-US" dirty="0" smtClean="0">
                <a:latin typeface="Arial Narrow" pitchFamily="34" charset="0"/>
                <a:ea typeface="Majalla UI"/>
                <a:cs typeface="Majalla UI"/>
              </a:rPr>
              <a:t> have relatively simple growth factor requirements and grow well in alkaline pH </a:t>
            </a:r>
          </a:p>
          <a:p>
            <a:pPr marL="609600" indent="-609600" algn="just" eaLnBrk="1" hangingPunct="1">
              <a:lnSpc>
                <a:spcPts val="3500"/>
              </a:lnSpc>
            </a:pPr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Natural inhabitants : </a:t>
            </a:r>
            <a:r>
              <a:rPr lang="en-US" sz="3200" dirty="0" smtClean="0">
                <a:latin typeface="Arial Narrow" pitchFamily="34" charset="0"/>
                <a:ea typeface="Majalla UI"/>
                <a:cs typeface="Majalla UI"/>
              </a:rPr>
              <a:t>Aquatic environment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10</a:t>
            </a:fld>
            <a:endParaRPr lang="ar-SA" altLang="en-US"/>
          </a:p>
        </p:txBody>
      </p:sp>
      <p:pic>
        <p:nvPicPr>
          <p:cNvPr id="1026" name="Picture 2" descr="Cholera_files/V.cholerae1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895600"/>
            <a:ext cx="19558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992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2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2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2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2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2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2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2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4" grpId="0"/>
      <p:bldP spid="19251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 bIns="91440" anchor="b">
            <a:noAutofit/>
          </a:bodyPr>
          <a:lstStyle/>
          <a:p>
            <a:pPr eaLnBrk="1" hangingPunct="1">
              <a:lnSpc>
                <a:spcPct val="140000"/>
              </a:lnSpc>
              <a:defRPr/>
            </a:pPr>
            <a:r>
              <a:rPr lang="en-US" sz="6000" b="1" i="1" dirty="0" err="1" smtClean="0">
                <a:solidFill>
                  <a:srgbClr val="002060"/>
                </a:solidFill>
                <a:latin typeface="Arial Narrow" pitchFamily="34" charset="0"/>
                <a:ea typeface="+mj-ea"/>
                <a:cs typeface="Majalla UI"/>
              </a:rPr>
              <a:t>Vibrio</a:t>
            </a:r>
            <a:r>
              <a:rPr lang="en-US" sz="6000" b="1" i="1" dirty="0" smtClean="0">
                <a:solidFill>
                  <a:srgbClr val="002060"/>
                </a:solidFill>
                <a:latin typeface="Arial Narrow" pitchFamily="34" charset="0"/>
                <a:ea typeface="+mj-ea"/>
                <a:cs typeface="Majalla UI"/>
              </a:rPr>
              <a:t> </a:t>
            </a:r>
            <a:r>
              <a:rPr lang="en-US" sz="6000" b="1" i="1" dirty="0" err="1" smtClean="0">
                <a:solidFill>
                  <a:srgbClr val="002060"/>
                </a:solidFill>
                <a:latin typeface="Arial Narrow" pitchFamily="34" charset="0"/>
                <a:ea typeface="+mj-ea"/>
                <a:cs typeface="Majalla UI"/>
              </a:rPr>
              <a:t>cholerae</a:t>
            </a:r>
            <a:endParaRPr lang="en-US" sz="6000" b="1" i="1" dirty="0" smtClean="0">
              <a:solidFill>
                <a:srgbClr val="002060"/>
              </a:solidFill>
              <a:latin typeface="Arial Narrow" pitchFamily="34" charset="0"/>
              <a:ea typeface="+mj-ea"/>
              <a:cs typeface="Majalla UI"/>
            </a:endParaRPr>
          </a:p>
        </p:txBody>
      </p:sp>
      <p:sp>
        <p:nvSpPr>
          <p:cNvPr id="1955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305800" cy="5334000"/>
          </a:xfrm>
        </p:spPr>
        <p:txBody>
          <a:bodyPr>
            <a:normAutofit lnSpcReduction="10000"/>
          </a:bodyPr>
          <a:lstStyle/>
          <a:p>
            <a:pPr marL="273050" indent="-273050" algn="just" eaLnBrk="1" hangingPunct="1"/>
            <a:r>
              <a:rPr lang="en-US" altLang="en-US" dirty="0" smtClean="0">
                <a:latin typeface="Arial Narrow" pitchFamily="34" charset="0"/>
              </a:rPr>
              <a:t>&gt;200 serogroups based on O-antigen</a:t>
            </a:r>
            <a:endParaRPr lang="en-GB" altLang="en-US" b="1" i="1" dirty="0" smtClean="0">
              <a:latin typeface="Arial Narrow" pitchFamily="34" charset="0"/>
            </a:endParaRPr>
          </a:p>
          <a:p>
            <a:pPr marL="273050" indent="-273050" algn="just" eaLnBrk="1" hangingPunct="1"/>
            <a:r>
              <a:rPr lang="en-GB" altLang="en-US" b="1" i="1" dirty="0" smtClean="0">
                <a:latin typeface="Arial Narrow" pitchFamily="34" charset="0"/>
              </a:rPr>
              <a:t>V. </a:t>
            </a:r>
            <a:r>
              <a:rPr lang="en-GB" altLang="en-US" b="1" i="1" dirty="0" err="1" smtClean="0">
                <a:latin typeface="Arial Narrow" pitchFamily="34" charset="0"/>
              </a:rPr>
              <a:t>cholerae</a:t>
            </a:r>
            <a:r>
              <a:rPr lang="en-GB" altLang="en-US" b="1" dirty="0" smtClean="0">
                <a:latin typeface="Arial Narrow" pitchFamily="34" charset="0"/>
              </a:rPr>
              <a:t> O1 </a:t>
            </a:r>
            <a:r>
              <a:rPr lang="en-US" altLang="en-US" dirty="0" smtClean="0">
                <a:latin typeface="Arial Narrow" pitchFamily="34" charset="0"/>
              </a:rPr>
              <a:t>(classical and El Tor biotypes)</a:t>
            </a:r>
            <a:r>
              <a:rPr lang="en-GB" altLang="en-US" dirty="0" smtClean="0">
                <a:latin typeface="Arial Narrow" pitchFamily="34" charset="0"/>
              </a:rPr>
              <a:t> and </a:t>
            </a:r>
            <a:r>
              <a:rPr lang="en-GB" altLang="en-US" b="1" dirty="0" smtClean="0">
                <a:latin typeface="Arial Narrow" pitchFamily="34" charset="0"/>
              </a:rPr>
              <a:t>O139</a:t>
            </a:r>
            <a:r>
              <a:rPr lang="en-GB" altLang="en-US" dirty="0" smtClean="0">
                <a:latin typeface="Arial Narrow" pitchFamily="34" charset="0"/>
              </a:rPr>
              <a:t> are </a:t>
            </a:r>
            <a:r>
              <a:rPr lang="en-US" altLang="en-US" dirty="0" smtClean="0">
                <a:latin typeface="Arial Narrow" pitchFamily="34" charset="0"/>
              </a:rPr>
              <a:t>primarily responsible for cholera outbreaks</a:t>
            </a:r>
            <a:endParaRPr lang="en-GB" altLang="en-US" dirty="0" smtClean="0">
              <a:latin typeface="Arial Narrow" pitchFamily="34" charset="0"/>
            </a:endParaRPr>
          </a:p>
          <a:p>
            <a:pPr marL="673100" lvl="1" indent="-273050" algn="just" eaLnBrk="1" hangingPunct="1"/>
            <a:r>
              <a:rPr lang="en-US" altLang="en-US" sz="3200" dirty="0" smtClean="0">
                <a:latin typeface="Arial Narrow" pitchFamily="34" charset="0"/>
              </a:rPr>
              <a:t>V. El Tor biotype causes cholera-like but milder</a:t>
            </a:r>
          </a:p>
          <a:p>
            <a:pPr marL="273050" indent="-273050" algn="just" eaLnBrk="1" hangingPunct="1"/>
            <a:r>
              <a:rPr lang="en-US" altLang="en-US" dirty="0" smtClean="0">
                <a:latin typeface="Arial Narrow" pitchFamily="34" charset="0"/>
              </a:rPr>
              <a:t>Recently, </a:t>
            </a:r>
            <a:r>
              <a:rPr lang="en-US" altLang="en-US" i="1" dirty="0" smtClean="0">
                <a:latin typeface="Arial Narrow" pitchFamily="34" charset="0"/>
              </a:rPr>
              <a:t>V. </a:t>
            </a:r>
            <a:r>
              <a:rPr lang="en-US" altLang="en-US" i="1" dirty="0" err="1" smtClean="0">
                <a:latin typeface="Arial Narrow" pitchFamily="34" charset="0"/>
              </a:rPr>
              <a:t>cholerae</a:t>
            </a:r>
            <a:r>
              <a:rPr lang="en-US" altLang="en-US" dirty="0" smtClean="0">
                <a:latin typeface="Arial Narrow" pitchFamily="34" charset="0"/>
              </a:rPr>
              <a:t> O75 and O141 strains has been associated with cholera-like diarrhea</a:t>
            </a:r>
          </a:p>
          <a:p>
            <a:pPr marL="273050" indent="-273050" algn="just" eaLnBrk="1" hangingPunct="1"/>
            <a:r>
              <a:rPr lang="en-US" altLang="en-US" dirty="0" smtClean="0">
                <a:latin typeface="Arial Narrow" pitchFamily="34" charset="0"/>
              </a:rPr>
              <a:t>Some O1 strains do not produce cholera enterotoxin (atypical or </a:t>
            </a:r>
            <a:r>
              <a:rPr lang="en-US" altLang="en-US" dirty="0" err="1" smtClean="0">
                <a:latin typeface="Arial Narrow" pitchFamily="34" charset="0"/>
              </a:rPr>
              <a:t>nontoxigenic</a:t>
            </a:r>
            <a:r>
              <a:rPr lang="en-US" altLang="en-US" dirty="0" smtClean="0">
                <a:latin typeface="Arial Narrow" pitchFamily="34" charset="0"/>
              </a:rPr>
              <a:t> O1 </a:t>
            </a:r>
            <a:r>
              <a:rPr lang="en-US" altLang="en-US" i="1" dirty="0" smtClean="0">
                <a:latin typeface="Arial Narrow" pitchFamily="34" charset="0"/>
              </a:rPr>
              <a:t>V. </a:t>
            </a:r>
            <a:r>
              <a:rPr lang="en-US" altLang="en-US" i="1" dirty="0" err="1" smtClean="0">
                <a:latin typeface="Arial Narrow" pitchFamily="34" charset="0"/>
              </a:rPr>
              <a:t>cholerae</a:t>
            </a:r>
            <a:r>
              <a:rPr lang="en-US" altLang="en-US" dirty="0" smtClean="0">
                <a:latin typeface="Arial Narrow" pitchFamily="34" charset="0"/>
              </a:rPr>
              <a:t>)</a:t>
            </a:r>
            <a:endParaRPr lang="en-US" altLang="en-US" b="1" dirty="0" smtClean="0">
              <a:solidFill>
                <a:srgbClr val="7030A0"/>
              </a:solidFill>
              <a:latin typeface="Arial Narrow" pitchFamily="34" charset="0"/>
            </a:endParaRPr>
          </a:p>
          <a:p>
            <a:pPr marL="273050" indent="-273050" algn="just" eaLnBrk="1" hangingPunct="1"/>
            <a:r>
              <a:rPr lang="en-US" altLang="en-US" dirty="0" smtClean="0">
                <a:latin typeface="Arial Narrow" pitchFamily="34" charset="0"/>
                <a:ea typeface="Majalla UI"/>
                <a:cs typeface="Majalla UI"/>
              </a:rPr>
              <a:t>Cholera is endemic in southern Asia (India, Pakistan and Bangladesh), Latin America</a:t>
            </a:r>
          </a:p>
        </p:txBody>
      </p:sp>
      <p:sp>
        <p:nvSpPr>
          <p:cNvPr id="352261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5226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9B41C1-6215-4281-AFFF-42C49F490132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11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48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5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5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95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5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5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5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6" grpId="0"/>
      <p:bldP spid="19558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 bIns="91440" anchor="b"/>
          <a:lstStyle/>
          <a:p>
            <a:pPr eaLnBrk="1" hangingPunct="1"/>
            <a:r>
              <a:rPr lang="en-GB" altLang="en-US" b="1" smtClean="0">
                <a:solidFill>
                  <a:srgbClr val="002060"/>
                </a:solidFill>
                <a:latin typeface="Arial Narrow" pitchFamily="34" charset="0"/>
              </a:rPr>
              <a:t>Pathogenesis</a:t>
            </a:r>
          </a:p>
        </p:txBody>
      </p:sp>
      <p:sp>
        <p:nvSpPr>
          <p:cNvPr id="196611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610600" cy="5562600"/>
          </a:xfrm>
        </p:spPr>
        <p:txBody>
          <a:bodyPr>
            <a:noAutofit/>
          </a:bodyPr>
          <a:lstStyle/>
          <a:p>
            <a:pPr marL="273050" indent="-273050" algn="just" eaLnBrk="1" hangingPunct="1">
              <a:lnSpc>
                <a:spcPts val="3100"/>
              </a:lnSpc>
              <a:defRPr/>
            </a:pPr>
            <a:r>
              <a:rPr lang="en-US" altLang="en-US" b="1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Mode of Transmission</a:t>
            </a:r>
          </a:p>
          <a:p>
            <a:pPr marL="673100" lvl="1" indent="-273050" algn="just" eaLnBrk="1" hangingPunct="1">
              <a:lnSpc>
                <a:spcPts val="3100"/>
              </a:lnSpc>
              <a:defRPr/>
            </a:pPr>
            <a:r>
              <a:rPr lang="en-US" altLang="en-US" sz="3200" dirty="0" smtClean="0">
                <a:latin typeface="Arial Narrow" pitchFamily="34" charset="0"/>
                <a:ea typeface="Majalla UI"/>
                <a:cs typeface="Majalla UI"/>
              </a:rPr>
              <a:t>Consumption of contaminated water or food</a:t>
            </a:r>
          </a:p>
          <a:p>
            <a:pPr marL="273050" indent="-273050" algn="just" eaLnBrk="1" hangingPunct="1">
              <a:lnSpc>
                <a:spcPts val="3100"/>
              </a:lnSpc>
              <a:defRPr/>
            </a:pPr>
            <a:r>
              <a:rPr lang="en-US" altLang="en-US" b="1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Incubation period:</a:t>
            </a:r>
            <a:r>
              <a:rPr lang="en-US" altLang="en-US" dirty="0" smtClean="0">
                <a:latin typeface="Arial Narrow" pitchFamily="34" charset="0"/>
                <a:ea typeface="Majalla UI"/>
                <a:cs typeface="Majalla UI"/>
              </a:rPr>
              <a:t>1-4 days</a:t>
            </a:r>
            <a:endParaRPr lang="en-US" altLang="en-US" dirty="0" smtClean="0">
              <a:latin typeface="Arial Narrow" panose="020B0606020202030204" pitchFamily="34" charset="0"/>
            </a:endParaRPr>
          </a:p>
          <a:p>
            <a:pPr marL="273050" lvl="1" indent="-273050" algn="just" eaLnBrk="1" fontAlgn="auto" hangingPunct="1">
              <a:lnSpc>
                <a:spcPts val="31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3200" dirty="0" smtClean="0">
                <a:latin typeface="Arial Narrow" panose="020B0606020202030204" pitchFamily="34" charset="0"/>
              </a:rPr>
              <a:t>High </a:t>
            </a:r>
            <a:r>
              <a:rPr lang="en-US" altLang="en-US" sz="3200" dirty="0">
                <a:latin typeface="Arial Narrow" panose="020B0606020202030204" pitchFamily="34" charset="0"/>
              </a:rPr>
              <a:t>infectious dose: &gt;10</a:t>
            </a:r>
            <a:r>
              <a:rPr lang="en-US" altLang="en-US" sz="3200" baseline="30000" dirty="0">
                <a:latin typeface="Arial Narrow" panose="020B0606020202030204" pitchFamily="34" charset="0"/>
              </a:rPr>
              <a:t>8</a:t>
            </a:r>
            <a:r>
              <a:rPr lang="en-US" altLang="en-US" sz="3200" dirty="0">
                <a:latin typeface="Arial Narrow" panose="020B0606020202030204" pitchFamily="34" charset="0"/>
              </a:rPr>
              <a:t> CFU </a:t>
            </a:r>
            <a:endParaRPr lang="en-GB" sz="3200" i="1" dirty="0" smtClean="0">
              <a:latin typeface="Arial Narrow" pitchFamily="34" charset="0"/>
            </a:endParaRPr>
          </a:p>
          <a:p>
            <a:pPr marL="273050" indent="-273050" algn="just" eaLnBrk="1" fontAlgn="auto" hangingPunct="1">
              <a:lnSpc>
                <a:spcPts val="31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GB" i="1" dirty="0" smtClean="0">
                <a:latin typeface="Arial Narrow" pitchFamily="34" charset="0"/>
              </a:rPr>
              <a:t>V. cholerae </a:t>
            </a:r>
            <a:r>
              <a:rPr lang="en-GB" dirty="0" smtClean="0">
                <a:latin typeface="Arial Narrow" pitchFamily="34" charset="0"/>
              </a:rPr>
              <a:t>attach to mucosa of small intestine</a:t>
            </a:r>
            <a:endParaRPr lang="en-GB" i="1" dirty="0" smtClean="0">
              <a:latin typeface="Arial Narrow" pitchFamily="34" charset="0"/>
              <a:ea typeface="+mn-ea"/>
            </a:endParaRPr>
          </a:p>
          <a:p>
            <a:pPr marL="273050" indent="-273050" algn="just" eaLnBrk="1" fontAlgn="auto" hangingPunct="1">
              <a:lnSpc>
                <a:spcPts val="31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GB" i="1" dirty="0" smtClean="0">
                <a:latin typeface="Arial Narrow" pitchFamily="34" charset="0"/>
                <a:ea typeface="+mn-ea"/>
              </a:rPr>
              <a:t>V. cholerae </a:t>
            </a:r>
            <a:r>
              <a:rPr lang="en-GB" dirty="0" smtClean="0">
                <a:latin typeface="Arial Narrow" pitchFamily="34" charset="0"/>
                <a:ea typeface="+mn-ea"/>
              </a:rPr>
              <a:t>multiply &amp; secrete enterotoxin (</a:t>
            </a:r>
            <a:r>
              <a:rPr lang="en-GB" dirty="0" err="1" smtClean="0">
                <a:latin typeface="Arial Narrow" pitchFamily="34" charset="0"/>
                <a:ea typeface="+mn-ea"/>
              </a:rPr>
              <a:t>cholargen</a:t>
            </a:r>
            <a:r>
              <a:rPr lang="en-GB" dirty="0" smtClean="0">
                <a:latin typeface="Arial Narrow" pitchFamily="34" charset="0"/>
                <a:ea typeface="+mn-ea"/>
              </a:rPr>
              <a:t>)</a:t>
            </a:r>
          </a:p>
          <a:p>
            <a:pPr marL="273050" indent="-273050" algn="just" eaLnBrk="1" fontAlgn="auto" hangingPunct="1">
              <a:lnSpc>
                <a:spcPts val="31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GB" dirty="0" smtClean="0">
                <a:latin typeface="Arial Narrow" pitchFamily="34" charset="0"/>
                <a:ea typeface="+mn-ea"/>
              </a:rPr>
              <a:t>Toxin binds to specific receptor on the intestinal mucosal cell</a:t>
            </a:r>
          </a:p>
          <a:p>
            <a:pPr marL="273050" indent="-273050" algn="just" eaLnBrk="1" fontAlgn="auto" hangingPunct="1">
              <a:lnSpc>
                <a:spcPts val="31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GB" dirty="0" smtClean="0">
                <a:latin typeface="Arial Narrow" pitchFamily="34" charset="0"/>
                <a:ea typeface="+mn-ea"/>
              </a:rPr>
              <a:t>Toxin stimulates activity of </a:t>
            </a:r>
            <a:r>
              <a:rPr lang="en-GB" dirty="0" err="1" smtClean="0">
                <a:latin typeface="Arial Narrow" pitchFamily="34" charset="0"/>
                <a:ea typeface="+mn-ea"/>
              </a:rPr>
              <a:t>cAMP</a:t>
            </a:r>
            <a:r>
              <a:rPr lang="en-GB" dirty="0" smtClean="0">
                <a:latin typeface="Arial Narrow" pitchFamily="34" charset="0"/>
                <a:ea typeface="+mn-ea"/>
              </a:rPr>
              <a:t>, resulting in active secretion of chloride &amp; secondary loss of Na and H</a:t>
            </a:r>
            <a:r>
              <a:rPr lang="en-GB" baseline="-25000" dirty="0" smtClean="0">
                <a:latin typeface="Arial Narrow" pitchFamily="34" charset="0"/>
                <a:ea typeface="+mn-ea"/>
              </a:rPr>
              <a:t>2</a:t>
            </a:r>
            <a:r>
              <a:rPr lang="en-GB" dirty="0" smtClean="0">
                <a:latin typeface="Arial Narrow" pitchFamily="34" charset="0"/>
                <a:ea typeface="+mn-ea"/>
              </a:rPr>
              <a:t>O</a:t>
            </a:r>
          </a:p>
          <a:p>
            <a:pPr marL="273050" indent="-273050" algn="just" eaLnBrk="1" fontAlgn="auto" hangingPunct="1">
              <a:lnSpc>
                <a:spcPts val="31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GB" dirty="0" smtClean="0">
                <a:latin typeface="Arial Narrow" pitchFamily="34" charset="0"/>
                <a:ea typeface="+mn-ea"/>
              </a:rPr>
              <a:t>The patient loss 20 Litre fluids/day</a:t>
            </a:r>
          </a:p>
          <a:p>
            <a:pPr marL="273050" indent="-273050" algn="just" eaLnBrk="1" fontAlgn="auto" hangingPunct="1">
              <a:lnSpc>
                <a:spcPts val="31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GB" sz="3000" i="1" dirty="0" smtClean="0">
                <a:latin typeface="Arial Narrow" pitchFamily="34" charset="0"/>
              </a:rPr>
              <a:t>V. cholerae</a:t>
            </a:r>
            <a:r>
              <a:rPr lang="en-GB" sz="3000" dirty="0" smtClean="0">
                <a:latin typeface="Arial Narrow" pitchFamily="34" charset="0"/>
              </a:rPr>
              <a:t> cause same disease as ETEC but more severe  </a:t>
            </a:r>
          </a:p>
        </p:txBody>
      </p:sp>
      <p:sp>
        <p:nvSpPr>
          <p:cNvPr id="353285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5328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0459E19-1905-4A77-815C-2C9A82917316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12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245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6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6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96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6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6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6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96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6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96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966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0" grpId="0"/>
      <p:bldP spid="19661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3"/>
          </a:xfrm>
        </p:spPr>
        <p:txBody>
          <a:bodyPr bIns="91440" anchor="b">
            <a:normAutofit fontScale="90000"/>
          </a:bodyPr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rgbClr val="002060"/>
                </a:solidFill>
                <a:latin typeface="Arial Narrow" pitchFamily="34" charset="0"/>
                <a:ea typeface="+mj-ea"/>
                <a:cs typeface="Majalla UI"/>
              </a:rPr>
              <a:t>Diagnosis of </a:t>
            </a:r>
            <a:r>
              <a:rPr lang="en-US" sz="4800" b="1" i="1" dirty="0" smtClean="0">
                <a:solidFill>
                  <a:srgbClr val="002060"/>
                </a:solidFill>
                <a:latin typeface="Arial Narrow" pitchFamily="34" charset="0"/>
                <a:ea typeface="+mj-ea"/>
                <a:cs typeface="Majalla UI"/>
              </a:rPr>
              <a:t>V. cholerae</a:t>
            </a:r>
            <a:endParaRPr lang="en-US" sz="4800" dirty="0" smtClean="0">
              <a:solidFill>
                <a:srgbClr val="002060"/>
              </a:solidFill>
              <a:latin typeface="Arial Narrow" pitchFamily="34" charset="0"/>
              <a:ea typeface="+mj-ea"/>
              <a:cs typeface="Majalla UI"/>
            </a:endParaRPr>
          </a:p>
        </p:txBody>
      </p:sp>
      <p:sp>
        <p:nvSpPr>
          <p:cNvPr id="2027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14400"/>
            <a:ext cx="8305800" cy="5638800"/>
          </a:xfrm>
        </p:spPr>
        <p:txBody>
          <a:bodyPr>
            <a:noAutofit/>
          </a:bodyPr>
          <a:lstStyle/>
          <a:p>
            <a:pPr marL="273050" indent="-273050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Specimen: </a:t>
            </a:r>
            <a:r>
              <a:rPr lang="en-US" sz="3200" dirty="0" smtClean="0">
                <a:latin typeface="Arial Narrow" pitchFamily="34" charset="0"/>
                <a:ea typeface="+mn-ea"/>
              </a:rPr>
              <a:t>Rice watery stool or rectal swab</a:t>
            </a:r>
          </a:p>
          <a:p>
            <a:pPr marL="273050" indent="-273050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Culture on </a:t>
            </a:r>
            <a:r>
              <a:rPr lang="en-US" dirty="0" smtClean="0">
                <a:latin typeface="Arial Narrow" pitchFamily="34" charset="0"/>
                <a:ea typeface="+mn-ea"/>
              </a:rPr>
              <a:t>Alkaline Peptone Water (APW) then subculture on </a:t>
            </a:r>
            <a:r>
              <a:rPr lang="en-US" dirty="0" smtClean="0">
                <a:latin typeface="Arial Narrow" pitchFamily="34" charset="0"/>
              </a:rPr>
              <a:t>selective </a:t>
            </a:r>
            <a:r>
              <a:rPr lang="en-US" dirty="0">
                <a:latin typeface="Arial Narrow" pitchFamily="34" charset="0"/>
              </a:rPr>
              <a:t>differential medium </a:t>
            </a:r>
            <a:r>
              <a:rPr lang="en-US" dirty="0" smtClean="0">
                <a:latin typeface="Arial Narrow" pitchFamily="34" charset="0"/>
                <a:ea typeface="+mn-ea"/>
              </a:rPr>
              <a:t>Thiosulfate Citrate Bile Salts Sucrose agar</a:t>
            </a:r>
          </a:p>
          <a:p>
            <a:pPr marL="273050" indent="-273050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Arial Narrow" pitchFamily="34" charset="0"/>
                <a:ea typeface="+mn-ea"/>
              </a:rPr>
              <a:t>Selective due to alkalinity pH9 &amp; contains bile salts</a:t>
            </a:r>
          </a:p>
          <a:p>
            <a:pPr marL="273050" indent="-273050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Differential because c</a:t>
            </a:r>
            <a:r>
              <a:rPr lang="en-US" sz="3200" dirty="0" smtClean="0">
                <a:latin typeface="Arial Narrow" pitchFamily="34" charset="0"/>
                <a:ea typeface="+mn-ea"/>
              </a:rPr>
              <a:t>ontains sucrose</a:t>
            </a:r>
          </a:p>
          <a:p>
            <a:pPr marL="273050" indent="-273050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Arial Narrow" pitchFamily="34" charset="0"/>
                <a:ea typeface="+mn-ea"/>
              </a:rPr>
              <a:t>Sucrose fermenting </a:t>
            </a:r>
            <a:r>
              <a:rPr lang="en-US" i="1" dirty="0" smtClean="0">
                <a:latin typeface="Arial Narrow" pitchFamily="34" charset="0"/>
                <a:ea typeface="+mn-ea"/>
              </a:rPr>
              <a:t>V. </a:t>
            </a:r>
            <a:r>
              <a:rPr lang="en-US" i="1" dirty="0" err="1" smtClean="0">
                <a:latin typeface="Arial Narrow" pitchFamily="34" charset="0"/>
                <a:ea typeface="+mn-ea"/>
              </a:rPr>
              <a:t>cholerae</a:t>
            </a:r>
            <a:r>
              <a:rPr lang="en-US" dirty="0" smtClean="0">
                <a:latin typeface="Arial Narrow" pitchFamily="34" charset="0"/>
                <a:ea typeface="+mn-ea"/>
              </a:rPr>
              <a:t> </a:t>
            </a:r>
            <a:r>
              <a:rPr lang="en-US" dirty="0" smtClean="0">
                <a:latin typeface="Arial Narrow" pitchFamily="34" charset="0"/>
                <a:ea typeface="+mn-ea"/>
                <a:sym typeface="Symbol"/>
              </a:rPr>
              <a:t></a:t>
            </a:r>
            <a:r>
              <a:rPr lang="en-US" dirty="0" smtClean="0">
                <a:latin typeface="Arial Narrow" pitchFamily="34" charset="0"/>
                <a:ea typeface="+mn-ea"/>
              </a:rPr>
              <a:t>yellow colonies</a:t>
            </a:r>
          </a:p>
          <a:p>
            <a:pPr marL="273050" indent="-273050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Arial Narrow" pitchFamily="34" charset="0"/>
                <a:ea typeface="+mn-ea"/>
              </a:rPr>
              <a:t>Sucrose non fermenting </a:t>
            </a:r>
            <a:r>
              <a:rPr lang="en-US" i="1" dirty="0" smtClean="0">
                <a:latin typeface="Arial Narrow" pitchFamily="34" charset="0"/>
                <a:ea typeface="+mn-ea"/>
              </a:rPr>
              <a:t>V. </a:t>
            </a:r>
            <a:r>
              <a:rPr lang="en-US" i="1" dirty="0" err="1" smtClean="0">
                <a:latin typeface="Arial Narrow" pitchFamily="34" charset="0"/>
                <a:ea typeface="+mn-ea"/>
              </a:rPr>
              <a:t>parahemolyticus</a:t>
            </a:r>
            <a:r>
              <a:rPr lang="en-US" i="1" dirty="0" smtClean="0">
                <a:latin typeface="Arial Narrow" pitchFamily="34" charset="0"/>
                <a:ea typeface="+mn-ea"/>
              </a:rPr>
              <a:t> </a:t>
            </a:r>
            <a:r>
              <a:rPr lang="en-US" dirty="0" smtClean="0">
                <a:latin typeface="Arial Narrow" pitchFamily="34" charset="0"/>
                <a:ea typeface="+mn-ea"/>
              </a:rPr>
              <a:t>appears as blue to green colonies</a:t>
            </a:r>
          </a:p>
          <a:p>
            <a:pPr marL="273050" indent="-273050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3100" dirty="0" smtClean="0">
                <a:latin typeface="Arial Narrow" pitchFamily="34" charset="0"/>
                <a:ea typeface="+mn-ea"/>
              </a:rPr>
              <a:t>Sucrose fermentation is gold standard in identification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latin typeface="Arial Narrow" pitchFamily="34" charset="0"/>
              <a:ea typeface="+mn-ea"/>
            </a:endParaRPr>
          </a:p>
          <a:p>
            <a:pPr marL="273050" indent="-273050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>
              <a:latin typeface="Arial Narrow" pitchFamily="34" charset="0"/>
              <a:ea typeface="+mn-ea"/>
            </a:endParaRPr>
          </a:p>
          <a:p>
            <a:pPr marL="547688" lvl="1" indent="-228600" algn="just" eaLnBrk="1" fontAlgn="auto" hangingPunct="1">
              <a:spcAft>
                <a:spcPts val="0"/>
              </a:spcAft>
              <a:buFont typeface="Verdana"/>
              <a:buChar char="◦"/>
              <a:defRPr/>
            </a:pPr>
            <a:endParaRPr lang="en-US" sz="3200" dirty="0" smtClean="0">
              <a:solidFill>
                <a:srgbClr val="FF0000"/>
              </a:solidFill>
              <a:latin typeface="Arial Narrow" pitchFamily="34" charset="0"/>
              <a:ea typeface="+mn-ea"/>
            </a:endParaRPr>
          </a:p>
        </p:txBody>
      </p:sp>
      <p:sp>
        <p:nvSpPr>
          <p:cNvPr id="355333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5533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2BCF9198-FF74-4C97-923E-11A314216ACF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13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265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2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2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2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2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2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20275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 bIns="91440" anchor="b">
            <a:normAutofit/>
          </a:bodyPr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rgbClr val="002060"/>
                </a:solidFill>
                <a:latin typeface="Arial Narrow" pitchFamily="34" charset="0"/>
                <a:ea typeface="+mj-ea"/>
                <a:cs typeface="Majalla UI"/>
              </a:rPr>
              <a:t>Diagnosis of </a:t>
            </a:r>
            <a:r>
              <a:rPr lang="en-US" sz="4800" b="1" i="1" dirty="0" smtClean="0">
                <a:solidFill>
                  <a:srgbClr val="002060"/>
                </a:solidFill>
                <a:latin typeface="Arial Narrow" pitchFamily="34" charset="0"/>
                <a:ea typeface="+mj-ea"/>
                <a:cs typeface="Majalla UI"/>
              </a:rPr>
              <a:t>V. cholerae</a:t>
            </a:r>
            <a:endParaRPr lang="en-US" sz="4800" dirty="0" smtClean="0">
              <a:solidFill>
                <a:srgbClr val="002060"/>
              </a:solidFill>
              <a:latin typeface="Arial Narrow" pitchFamily="34" charset="0"/>
              <a:ea typeface="+mj-ea"/>
              <a:cs typeface="Majalla UI"/>
            </a:endParaRPr>
          </a:p>
        </p:txBody>
      </p:sp>
      <p:sp>
        <p:nvSpPr>
          <p:cNvPr id="20275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382000" cy="4953000"/>
          </a:xfrm>
        </p:spPr>
        <p:txBody>
          <a:bodyPr>
            <a:normAutofit fontScale="62500" lnSpcReduction="20000"/>
          </a:bodyPr>
          <a:lstStyle/>
          <a:p>
            <a:pPr marL="273050" lvl="3" indent="-273050" algn="just" eaLnBrk="1" hangingPunct="1">
              <a:lnSpc>
                <a:spcPts val="3000"/>
              </a:lnSpc>
              <a:buFont typeface="Arial" pitchFamily="34" charset="0"/>
              <a:buChar char="•"/>
            </a:pPr>
            <a:r>
              <a:rPr lang="en-US" altLang="en-US" sz="3200" dirty="0" smtClean="0">
                <a:latin typeface="Arial Narrow" pitchFamily="34" charset="0"/>
                <a:ea typeface="Majalla UI"/>
                <a:cs typeface="Majalla UI"/>
              </a:rPr>
              <a:t>Any sucrose fermenting colonies were subjected to Gram stain and oxidase test</a:t>
            </a:r>
            <a:endParaRPr lang="en-US" altLang="en-US" sz="3200" b="1" dirty="0" smtClean="0">
              <a:solidFill>
                <a:srgbClr val="7030A0"/>
              </a:solidFill>
              <a:latin typeface="Arial Narrow" pitchFamily="34" charset="0"/>
              <a:ea typeface="Majalla UI"/>
              <a:cs typeface="Majalla UI"/>
            </a:endParaRPr>
          </a:p>
          <a:p>
            <a:pPr marL="273050" indent="-273050" algn="just" eaLnBrk="1" hangingPunct="1">
              <a:lnSpc>
                <a:spcPts val="3000"/>
              </a:lnSpc>
            </a:pPr>
            <a:r>
              <a:rPr lang="en-US" altLang="en-US" b="1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Gram stain</a:t>
            </a:r>
          </a:p>
          <a:p>
            <a:pPr marL="273050" lvl="3" indent="-273050" algn="just" eaLnBrk="1" hangingPunct="1">
              <a:lnSpc>
                <a:spcPts val="3000"/>
              </a:lnSpc>
              <a:spcBef>
                <a:spcPts val="575"/>
              </a:spcBef>
              <a:buClr>
                <a:schemeClr val="accent1"/>
              </a:buClr>
            </a:pPr>
            <a:r>
              <a:rPr lang="en-US" altLang="en-US" sz="3200" dirty="0" smtClean="0">
                <a:latin typeface="Arial Narrow" pitchFamily="34" charset="0"/>
                <a:ea typeface="Majalla UI"/>
                <a:cs typeface="Majalla UI"/>
              </a:rPr>
              <a:t>Gram negative short rods, comma shaped, motile</a:t>
            </a:r>
            <a:endParaRPr lang="en-US" altLang="en-US" sz="3200" dirty="0" smtClean="0">
              <a:solidFill>
                <a:srgbClr val="FF0000"/>
              </a:solidFill>
              <a:latin typeface="Arial Narrow" pitchFamily="34" charset="0"/>
              <a:ea typeface="Majalla UI"/>
              <a:cs typeface="Majalla UI"/>
            </a:endParaRPr>
          </a:p>
          <a:p>
            <a:pPr marL="273050" indent="-273050" algn="just" eaLnBrk="1" hangingPunct="1">
              <a:lnSpc>
                <a:spcPts val="3000"/>
              </a:lnSpc>
            </a:pPr>
            <a:r>
              <a:rPr lang="en-US" altLang="en-US" b="1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Biochemical reactions:</a:t>
            </a:r>
          </a:p>
          <a:p>
            <a:pPr marL="547688" lvl="1" indent="-228600" algn="just" eaLnBrk="1" hangingPunct="1">
              <a:lnSpc>
                <a:spcPts val="3000"/>
              </a:lnSpc>
            </a:pPr>
            <a:r>
              <a:rPr lang="en-US" altLang="en-US" sz="3200" dirty="0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Oxidase positive</a:t>
            </a:r>
          </a:p>
          <a:p>
            <a:pPr marL="547688" lvl="1" indent="-228600" algn="just" eaLnBrk="1" hangingPunct="1">
              <a:lnSpc>
                <a:spcPts val="3000"/>
              </a:lnSpc>
            </a:pPr>
            <a:r>
              <a:rPr lang="en-US" altLang="en-US" sz="3200" dirty="0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O+/F+</a:t>
            </a:r>
          </a:p>
          <a:p>
            <a:pPr marL="547688" lvl="1" indent="-228600" algn="just" eaLnBrk="1" hangingPunct="1">
              <a:lnSpc>
                <a:spcPts val="3000"/>
              </a:lnSpc>
            </a:pPr>
            <a:r>
              <a:rPr lang="en-US" altLang="en-US" sz="3200" dirty="0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Cholera red reaction</a:t>
            </a:r>
          </a:p>
          <a:p>
            <a:pPr marL="547688" lvl="1" indent="-228600" algn="just">
              <a:lnSpc>
                <a:spcPts val="3000"/>
              </a:lnSpc>
            </a:pP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TCBS agar (</a:t>
            </a:r>
            <a:r>
              <a:rPr lang="en-US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Figure)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Thiosulfate-citrate-bile salts-sucrose agar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 </a:t>
            </a:r>
            <a:endParaRPr lang="en-US" altLang="en-US" sz="3200" dirty="0" smtClean="0">
              <a:solidFill>
                <a:srgbClr val="FF0000"/>
              </a:solidFill>
              <a:latin typeface="Arial" pitchFamily="34" charset="0"/>
              <a:ea typeface="Majalla UI"/>
              <a:cs typeface="Arial" pitchFamily="34" charset="0"/>
            </a:endParaRPr>
          </a:p>
          <a:p>
            <a:pPr marL="273050" indent="-273050" algn="just" eaLnBrk="1" hangingPunct="1">
              <a:lnSpc>
                <a:spcPts val="3000"/>
              </a:lnSpc>
            </a:pPr>
            <a:r>
              <a:rPr lang="en-US" altLang="en-US" b="1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Serology:</a:t>
            </a:r>
          </a:p>
          <a:p>
            <a:pPr marL="547688" lvl="1" indent="-228600" algn="just" eaLnBrk="1" hangingPunct="1">
              <a:lnSpc>
                <a:spcPts val="3000"/>
              </a:lnSpc>
            </a:pPr>
            <a:r>
              <a:rPr lang="en-US" altLang="en-US" sz="3200" dirty="0" smtClean="0">
                <a:latin typeface="Arial Narrow" pitchFamily="34" charset="0"/>
                <a:ea typeface="Majalla UI"/>
                <a:cs typeface="Majalla UI"/>
              </a:rPr>
              <a:t>Diagnosis confirmed &amp; serotyping done by agglutination</a:t>
            </a:r>
            <a:r>
              <a:rPr lang="ar-SA" altLang="en-US" sz="3200" dirty="0" smtClean="0">
                <a:latin typeface="Arial Narrow" pitchFamily="34" charset="0"/>
              </a:rPr>
              <a:t> </a:t>
            </a:r>
            <a:r>
              <a:rPr lang="en-US" altLang="en-US" sz="3200" dirty="0" smtClean="0">
                <a:latin typeface="Arial Narrow" pitchFamily="34" charset="0"/>
                <a:ea typeface="Majalla UI"/>
                <a:cs typeface="Majalla UI"/>
              </a:rPr>
              <a:t>with specific antisera (O1, O139)</a:t>
            </a:r>
          </a:p>
          <a:p>
            <a:pPr marL="547688" lvl="1" indent="-228600" algn="just" eaLnBrk="1" hangingPunct="1">
              <a:lnSpc>
                <a:spcPts val="3000"/>
              </a:lnSpc>
            </a:pPr>
            <a:endParaRPr lang="en-US" altLang="en-US" sz="3200" dirty="0" smtClean="0">
              <a:solidFill>
                <a:srgbClr val="FF0000"/>
              </a:solidFill>
              <a:latin typeface="Arial Narrow" pitchFamily="34" charset="0"/>
              <a:ea typeface="Majalla UI"/>
              <a:cs typeface="Majalla UI"/>
            </a:endParaRPr>
          </a:p>
        </p:txBody>
      </p:sp>
      <p:sp>
        <p:nvSpPr>
          <p:cNvPr id="356357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5635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99651D7-32F6-4390-8F0E-9040ECEA663D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14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2050" name="Picture 2" descr="http://service.merck.de/microbiology/tedisdata/prods/4973-1_10263_0500-1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981200"/>
            <a:ext cx="2159000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3435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2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02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02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2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2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2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2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027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27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20275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 bIns="91440" anchor="b"/>
          <a:lstStyle/>
          <a:p>
            <a:pPr marL="514350" indent="-514350" eaLnBrk="1" hangingPunct="1">
              <a:lnSpc>
                <a:spcPts val="2700"/>
              </a:lnSpc>
            </a:pPr>
            <a:r>
              <a:rPr lang="en-US" altLang="en-US" sz="6000" b="1" i="1" smtClean="0">
                <a:solidFill>
                  <a:srgbClr val="002060"/>
                </a:solidFill>
                <a:latin typeface="Arial Narrow" pitchFamily="34" charset="0"/>
              </a:rPr>
              <a:t>V. parahaemolyticus</a:t>
            </a:r>
            <a:r>
              <a:rPr lang="en-US" altLang="en-US" sz="6000" b="1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447800"/>
            <a:ext cx="8915400" cy="5029200"/>
          </a:xfrm>
        </p:spPr>
        <p:txBody>
          <a:bodyPr>
            <a:noAutofit/>
          </a:bodyPr>
          <a:lstStyle/>
          <a:p>
            <a:pPr marL="273050" indent="-273050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Arial Narrow" pitchFamily="34" charset="0"/>
              </a:rPr>
              <a:t>It is the cause of </a:t>
            </a:r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</a:rPr>
              <a:t>acute gastroenteritis </a:t>
            </a:r>
            <a:r>
              <a:rPr lang="en-US" dirty="0" smtClean="0">
                <a:latin typeface="Arial Narrow" pitchFamily="34" charset="0"/>
              </a:rPr>
              <a:t>following ingestion of contaminated sea-food such as raw fish</a:t>
            </a:r>
          </a:p>
          <a:p>
            <a:pPr marL="273050" indent="-273050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Arial Narrow" pitchFamily="34" charset="0"/>
              </a:rPr>
              <a:t>Marine organism which live in high salt conc.</a:t>
            </a:r>
          </a:p>
          <a:p>
            <a:pPr marL="273050" indent="-273050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Arial Narrow" pitchFamily="34" charset="0"/>
                <a:ea typeface="+mn-ea"/>
              </a:rPr>
              <a:t>So it requires </a:t>
            </a:r>
            <a:r>
              <a:rPr lang="en-US" dirty="0" smtClean="0">
                <a:latin typeface="Arial Narrow" pitchFamily="34" charset="0"/>
                <a:ea typeface="+mn-ea"/>
                <a:sym typeface="Symbol"/>
              </a:rPr>
              <a:t></a:t>
            </a:r>
            <a:r>
              <a:rPr lang="en-US" dirty="0" smtClean="0">
                <a:latin typeface="Arial Narrow" pitchFamily="34" charset="0"/>
                <a:ea typeface="+mn-ea"/>
              </a:rPr>
              <a:t>2% Na </a:t>
            </a:r>
            <a:r>
              <a:rPr lang="en-US" dirty="0" err="1" smtClean="0">
                <a:latin typeface="Arial Narrow" pitchFamily="34" charset="0"/>
                <a:ea typeface="+mn-ea"/>
              </a:rPr>
              <a:t>Cl</a:t>
            </a:r>
            <a:r>
              <a:rPr lang="en-US" dirty="0" smtClean="0">
                <a:latin typeface="Arial Narrow" pitchFamily="34" charset="0"/>
                <a:ea typeface="+mn-ea"/>
              </a:rPr>
              <a:t> in the isolation medium</a:t>
            </a:r>
          </a:p>
          <a:p>
            <a:pPr marL="547688" lvl="1" indent="-228600" algn="just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sz="3200" dirty="0" smtClean="0">
                <a:latin typeface="Arial Narrow" pitchFamily="34" charset="0"/>
                <a:ea typeface="+mn-ea"/>
              </a:rPr>
              <a:t>It is </a:t>
            </a:r>
            <a:r>
              <a:rPr lang="en-US" sz="3200" b="1" u="sng" dirty="0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invasive</a:t>
            </a:r>
            <a:r>
              <a:rPr lang="en-US" sz="3200" dirty="0" smtClean="0">
                <a:latin typeface="Arial Narrow" pitchFamily="34" charset="0"/>
                <a:ea typeface="+mn-ea"/>
              </a:rPr>
              <a:t> affecting the colon</a:t>
            </a:r>
            <a:endParaRPr lang="en-US" sz="3200" i="1" dirty="0" smtClean="0">
              <a:latin typeface="Arial Narrow" pitchFamily="34" charset="0"/>
              <a:ea typeface="+mn-ea"/>
            </a:endParaRPr>
          </a:p>
          <a:p>
            <a:pPr marL="547688" lvl="1" indent="-228600" algn="just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sz="3200" i="1" dirty="0" smtClean="0">
                <a:latin typeface="Arial Narrow" pitchFamily="34" charset="0"/>
                <a:ea typeface="+mn-ea"/>
              </a:rPr>
              <a:t>V. cholerae</a:t>
            </a:r>
            <a:r>
              <a:rPr lang="en-US" sz="3200" dirty="0" smtClean="0">
                <a:latin typeface="Arial Narrow" pitchFamily="34" charset="0"/>
                <a:ea typeface="+mn-ea"/>
              </a:rPr>
              <a:t> is </a:t>
            </a:r>
            <a:r>
              <a:rPr lang="en-US" sz="3200" b="1" u="sng" dirty="0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noninvasive</a:t>
            </a:r>
            <a:r>
              <a:rPr lang="en-US" sz="3200" dirty="0" smtClean="0">
                <a:latin typeface="Arial Narrow" pitchFamily="34" charset="0"/>
                <a:ea typeface="+mn-ea"/>
              </a:rPr>
              <a:t>, affecting the small intestine through secretion of an </a:t>
            </a:r>
            <a:r>
              <a:rPr lang="en-US" sz="3200" dirty="0" err="1" smtClean="0">
                <a:latin typeface="Arial Narrow" pitchFamily="34" charset="0"/>
                <a:ea typeface="+mn-ea"/>
              </a:rPr>
              <a:t>enterotoxin</a:t>
            </a:r>
            <a:endParaRPr lang="en-US" sz="3200" dirty="0" smtClean="0">
              <a:latin typeface="Arial Narrow" pitchFamily="34" charset="0"/>
              <a:ea typeface="+mn-ea"/>
            </a:endParaRP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Allied </a:t>
            </a:r>
            <a:r>
              <a:rPr lang="en-US" b="1" dirty="0" err="1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Vibrios</a:t>
            </a:r>
            <a:r>
              <a:rPr lang="en-US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 </a:t>
            </a:r>
            <a:r>
              <a:rPr lang="en-US" dirty="0" smtClean="0">
                <a:latin typeface="Arial Narrow" pitchFamily="34" charset="0"/>
                <a:ea typeface="+mn-ea"/>
              </a:rPr>
              <a:t>are large group of organisms; some are saprophytic while others cause disease in animals</a:t>
            </a:r>
          </a:p>
        </p:txBody>
      </p:sp>
      <p:sp>
        <p:nvSpPr>
          <p:cNvPr id="351237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5123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CF44E99-774D-4B98-B3E6-DB07557D4069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15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1026" name="Picture 2" descr="http://www.harusushi.com/images/gallery/hires/Sushi-and-Sashimi-for-Two_10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438400"/>
            <a:ext cx="990600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883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4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4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4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4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9456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44563"/>
          </a:xfrm>
        </p:spPr>
        <p:txBody>
          <a:bodyPr/>
          <a:lstStyle/>
          <a:p>
            <a:pPr eaLnBrk="1" hangingPunct="1"/>
            <a:r>
              <a:rPr lang="en-US" altLang="en-US" sz="4800" b="1" i="1" dirty="0" smtClean="0">
                <a:solidFill>
                  <a:srgbClr val="002060"/>
                </a:solidFill>
                <a:latin typeface="Arial Narrow" pitchFamily="34" charset="0"/>
              </a:rPr>
              <a:t>Pseudomonas </a:t>
            </a:r>
            <a:r>
              <a:rPr lang="en-US" altLang="en-US" sz="4800" b="1" i="1" dirty="0" err="1" smtClean="0">
                <a:solidFill>
                  <a:srgbClr val="002060"/>
                </a:solidFill>
                <a:latin typeface="Arial Narrow" pitchFamily="34" charset="0"/>
              </a:rPr>
              <a:t>aeruginosa</a:t>
            </a:r>
            <a:endParaRPr lang="en-US" altLang="en-US" sz="4800" b="1" i="1" dirty="0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9014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382000" cy="52578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Char char="§"/>
            </a:pPr>
            <a:r>
              <a:rPr lang="en-US" altLang="en-US" sz="2800" dirty="0" smtClean="0">
                <a:latin typeface="Arial Narrow" pitchFamily="34" charset="0"/>
                <a:ea typeface="Majalla UI"/>
                <a:cs typeface="Majalla UI"/>
              </a:rPr>
              <a:t>Gram-negative bacilli belonging to</a:t>
            </a:r>
            <a:r>
              <a:rPr lang="en-US" altLang="en-US" sz="2800" b="1" dirty="0" smtClean="0">
                <a:latin typeface="Arial Narrow" pitchFamily="34" charset="0"/>
                <a:ea typeface="Majalla UI"/>
                <a:cs typeface="Majalla UI"/>
              </a:rPr>
              <a:t> </a:t>
            </a:r>
            <a:r>
              <a:rPr lang="en-US" altLang="en-US" sz="2800" i="1" dirty="0" err="1" smtClean="0">
                <a:latin typeface="Arial Narrow" pitchFamily="34" charset="0"/>
                <a:ea typeface="Majalla UI"/>
                <a:cs typeface="Majalla UI"/>
              </a:rPr>
              <a:t>Pseudomonadaceae</a:t>
            </a:r>
            <a:endParaRPr lang="en-US" altLang="en-US" sz="2800" dirty="0" smtClean="0">
              <a:latin typeface="Arial Narrow" pitchFamily="34" charset="0"/>
              <a:ea typeface="Majalla UI"/>
              <a:cs typeface="Majalla UI"/>
            </a:endParaRPr>
          </a:p>
          <a:p>
            <a:pPr algn="just" eaLnBrk="1" hangingPunct="1">
              <a:buFont typeface="Wingdings" pitchFamily="2" charset="2"/>
              <a:buChar char="§"/>
            </a:pPr>
            <a:r>
              <a:rPr lang="en-US" altLang="en-US" sz="2800" dirty="0" smtClean="0">
                <a:latin typeface="Arial Narrow" pitchFamily="34" charset="0"/>
                <a:ea typeface="Majalla UI"/>
                <a:cs typeface="Majalla UI"/>
              </a:rPr>
              <a:t>Motile by </a:t>
            </a:r>
            <a:r>
              <a:rPr lang="en-US" altLang="en-US" sz="2800" dirty="0" smtClean="0">
                <a:latin typeface="Arial Narrow" pitchFamily="34" charset="0"/>
              </a:rPr>
              <a:t>single polar flagellum, </a:t>
            </a:r>
            <a:r>
              <a:rPr lang="en-US" altLang="en-US" sz="2800" dirty="0" smtClean="0">
                <a:latin typeface="Arial Narrow" pitchFamily="34" charset="0"/>
                <a:ea typeface="Majalla UI"/>
                <a:cs typeface="Majalla UI"/>
              </a:rPr>
              <a:t>non spore</a:t>
            </a:r>
            <a:endParaRPr lang="en-US" altLang="en-US" dirty="0" smtClean="0">
              <a:solidFill>
                <a:srgbClr val="7030A0"/>
              </a:solidFill>
              <a:latin typeface="Arial Narrow" pitchFamily="34" charset="0"/>
              <a:ea typeface="Majalla UI"/>
              <a:cs typeface="Majalla UI"/>
            </a:endParaRPr>
          </a:p>
          <a:p>
            <a:pPr algn="just" eaLnBrk="1" hangingPunct="1">
              <a:buFont typeface="Wingdings" pitchFamily="2" charset="2"/>
              <a:buChar char="§"/>
            </a:pPr>
            <a:r>
              <a:rPr lang="en-US" altLang="en-US" sz="2800" dirty="0" smtClean="0">
                <a:latin typeface="Arial Narrow" pitchFamily="34" charset="0"/>
                <a:ea typeface="Majalla UI"/>
                <a:cs typeface="Majalla UI"/>
              </a:rPr>
              <a:t>Non fastidious- </a:t>
            </a:r>
            <a:r>
              <a:rPr lang="en-US" altLang="en-US" sz="2800" dirty="0" smtClean="0">
                <a:latin typeface="Arial Narrow" pitchFamily="34" charset="0"/>
              </a:rPr>
              <a:t>Minimal nutritional requirements </a:t>
            </a:r>
            <a:endParaRPr lang="en-US" altLang="en-US" sz="2800" dirty="0" smtClean="0">
              <a:latin typeface="Arial Narrow" pitchFamily="34" charset="0"/>
              <a:ea typeface="Majalla UI"/>
              <a:cs typeface="Majalla UI"/>
            </a:endParaRPr>
          </a:p>
          <a:p>
            <a:pPr algn="just" eaLnBrk="1" hangingPunct="1">
              <a:buFont typeface="Wingdings" pitchFamily="2" charset="2"/>
              <a:buChar char="§"/>
            </a:pPr>
            <a:r>
              <a:rPr lang="en-US" altLang="en-US" sz="2800" dirty="0" smtClean="0">
                <a:latin typeface="Arial Narrow" pitchFamily="34" charset="0"/>
                <a:ea typeface="Majalla UI"/>
                <a:cs typeface="Majalla UI"/>
              </a:rPr>
              <a:t>Produces </a:t>
            </a:r>
            <a:r>
              <a:rPr lang="en-US" altLang="en-US" sz="2800" dirty="0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grape-like odor </a:t>
            </a:r>
            <a:r>
              <a:rPr lang="en-US" altLang="en-US" sz="2800" dirty="0" smtClean="0">
                <a:latin typeface="Arial Narrow" pitchFamily="34" charset="0"/>
                <a:ea typeface="Majalla UI"/>
                <a:cs typeface="Majalla UI"/>
              </a:rPr>
              <a:t>and </a:t>
            </a:r>
            <a:r>
              <a:rPr lang="en-US" altLang="en-US" sz="2800" dirty="0" smtClean="0">
                <a:solidFill>
                  <a:srgbClr val="0070C0"/>
                </a:solidFill>
                <a:latin typeface="Arial Narrow" pitchFamily="34" charset="0"/>
                <a:ea typeface="Majalla UI"/>
                <a:cs typeface="Majalla UI"/>
              </a:rPr>
              <a:t>blue</a:t>
            </a:r>
            <a:r>
              <a:rPr lang="en-US" altLang="en-US" sz="2800" dirty="0" smtClean="0">
                <a:latin typeface="Arial Narrow" pitchFamily="34" charset="0"/>
                <a:ea typeface="Majalla UI"/>
                <a:cs typeface="Majalla UI"/>
              </a:rPr>
              <a:t>-</a:t>
            </a:r>
            <a:r>
              <a:rPr lang="en-US" altLang="en-US" sz="2800" dirty="0" smtClean="0">
                <a:solidFill>
                  <a:srgbClr val="00B050"/>
                </a:solidFill>
                <a:latin typeface="Arial Narrow" pitchFamily="34" charset="0"/>
                <a:ea typeface="Majalla UI"/>
                <a:cs typeface="Majalla UI"/>
              </a:rPr>
              <a:t>green</a:t>
            </a:r>
            <a:r>
              <a:rPr lang="en-US" altLang="en-US" sz="2800" dirty="0" smtClean="0">
                <a:latin typeface="Arial Narrow" pitchFamily="34" charset="0"/>
                <a:ea typeface="Majalla UI"/>
                <a:cs typeface="Majalla UI"/>
              </a:rPr>
              <a:t> pus and colonies</a:t>
            </a:r>
            <a:endParaRPr lang="en-US" altLang="en-US" sz="2800" i="1" dirty="0" smtClean="0">
              <a:latin typeface="Arial Narrow" pitchFamily="34" charset="0"/>
              <a:ea typeface="Majalla UI"/>
              <a:cs typeface="Majalla UI"/>
            </a:endParaRPr>
          </a:p>
          <a:p>
            <a:pPr algn="just" eaLnBrk="1" hangingPunct="1">
              <a:buFont typeface="Wingdings" pitchFamily="2" charset="2"/>
              <a:buChar char="§"/>
            </a:pPr>
            <a:r>
              <a:rPr lang="en-US" altLang="en-US" sz="2800" b="1" dirty="0" smtClean="0">
                <a:latin typeface="Arial Narrow" pitchFamily="34" charset="0"/>
                <a:ea typeface="Majalla UI"/>
                <a:cs typeface="Majalla UI"/>
              </a:rPr>
              <a:t>Two types of soluble pigments:</a:t>
            </a:r>
          </a:p>
          <a:p>
            <a:pPr marL="917575" lvl="1" indent="-514350" algn="just" eaLnBrk="1" hangingPunct="1">
              <a:buFont typeface="Calibri" pitchFamily="34" charset="0"/>
              <a:buAutoNum type="arabicPeriod"/>
            </a:pPr>
            <a:r>
              <a:rPr lang="en-US" altLang="en-US" b="1" dirty="0" err="1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Pyoverdin</a:t>
            </a:r>
            <a:r>
              <a:rPr lang="en-US" altLang="en-US" b="1" dirty="0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 </a:t>
            </a:r>
            <a:r>
              <a:rPr lang="en-US" altLang="en-US" b="1" dirty="0" smtClean="0">
                <a:latin typeface="Arial Narrow" pitchFamily="34" charset="0"/>
                <a:ea typeface="Majalla UI"/>
                <a:cs typeface="Majalla UI"/>
              </a:rPr>
              <a:t>: </a:t>
            </a:r>
            <a:r>
              <a:rPr lang="en-US" altLang="en-US" dirty="0" smtClean="0">
                <a:latin typeface="Arial Narrow" pitchFamily="34" charset="0"/>
                <a:ea typeface="Majalla UI"/>
                <a:cs typeface="Majalla UI"/>
              </a:rPr>
              <a:t>Yellow-green pigment &amp; fluorescent</a:t>
            </a:r>
          </a:p>
          <a:p>
            <a:pPr marL="917575" lvl="1" indent="-514350" algn="just" eaLnBrk="1" hangingPunct="1">
              <a:buFont typeface="Calibri" pitchFamily="34" charset="0"/>
              <a:buAutoNum type="arabicPeriod"/>
            </a:pPr>
            <a:r>
              <a:rPr lang="en-US" altLang="en-US" b="1" dirty="0" err="1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Pyocyanin</a:t>
            </a:r>
            <a:r>
              <a:rPr lang="en-US" altLang="en-US" dirty="0" smtClean="0">
                <a:latin typeface="Arial Narrow" pitchFamily="34" charset="0"/>
                <a:ea typeface="Majalla UI"/>
                <a:cs typeface="Majalla UI"/>
              </a:rPr>
              <a:t>: Blue-green pigment and non-fluorescent</a:t>
            </a:r>
            <a:endParaRPr lang="en-US" altLang="en-US" dirty="0" smtClean="0">
              <a:solidFill>
                <a:srgbClr val="FF0000"/>
              </a:solidFill>
              <a:latin typeface="Arial Narrow" pitchFamily="34" charset="0"/>
              <a:ea typeface="Majalla UI"/>
              <a:cs typeface="Majalla UI"/>
            </a:endParaRPr>
          </a:p>
          <a:p>
            <a:pPr algn="just" eaLnBrk="1" hangingPunct="1">
              <a:buFont typeface="Wingdings" pitchFamily="2" charset="2"/>
              <a:buChar char="§"/>
            </a:pPr>
            <a:r>
              <a:rPr lang="en-US" altLang="en-US" sz="2800" dirty="0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Strict aerobic, O+/F-, Oxidase and catalase positive</a:t>
            </a:r>
          </a:p>
          <a:p>
            <a:pPr algn="just" eaLnBrk="1" hangingPunct="1">
              <a:buFont typeface="Wingdings" pitchFamily="2" charset="2"/>
              <a:buChar char="§"/>
            </a:pPr>
            <a:r>
              <a:rPr lang="en-US" altLang="en-US" sz="2800" dirty="0" smtClean="0">
                <a:latin typeface="Arial Narrow" pitchFamily="34" charset="0"/>
                <a:ea typeface="Majalla UI"/>
                <a:cs typeface="Majalla UI"/>
              </a:rPr>
              <a:t>Optimum temperature is 37 </a:t>
            </a:r>
            <a:r>
              <a:rPr lang="en-US" altLang="en-US" sz="2800" baseline="30000" dirty="0" smtClean="0">
                <a:latin typeface="Arial Narrow" pitchFamily="34" charset="0"/>
                <a:ea typeface="Majalla UI"/>
                <a:cs typeface="Majalla UI"/>
              </a:rPr>
              <a:t>0</a:t>
            </a:r>
            <a:r>
              <a:rPr lang="en-US" altLang="en-US" sz="2800" dirty="0" smtClean="0">
                <a:latin typeface="Arial Narrow" pitchFamily="34" charset="0"/>
                <a:ea typeface="Majalla UI"/>
                <a:cs typeface="Majalla UI"/>
              </a:rPr>
              <a:t>C &amp; able to grow at  42 </a:t>
            </a:r>
            <a:r>
              <a:rPr lang="en-US" altLang="en-US" sz="2800" baseline="30000" dirty="0" smtClean="0">
                <a:latin typeface="Arial Narrow" pitchFamily="34" charset="0"/>
                <a:ea typeface="Majalla UI"/>
                <a:cs typeface="Majalla UI"/>
              </a:rPr>
              <a:t>0</a:t>
            </a:r>
            <a:r>
              <a:rPr lang="en-US" altLang="en-US" sz="2800" dirty="0" smtClean="0">
                <a:latin typeface="Arial Narrow" pitchFamily="34" charset="0"/>
                <a:ea typeface="Majalla UI"/>
                <a:cs typeface="Majalla UI"/>
              </a:rPr>
              <a:t>C</a:t>
            </a:r>
          </a:p>
          <a:p>
            <a:pPr algn="just" eaLnBrk="1" hangingPunct="1">
              <a:buFont typeface="Wingdings" pitchFamily="2" charset="2"/>
              <a:buChar char="§"/>
            </a:pPr>
            <a:r>
              <a:rPr lang="en-US" altLang="en-US" sz="2800" dirty="0" smtClean="0">
                <a:latin typeface="Arial Narrow" pitchFamily="34" charset="0"/>
                <a:ea typeface="Majalla UI"/>
                <a:cs typeface="Majalla UI"/>
              </a:rPr>
              <a:t>Resistant to dyes, weak antiseptics and many antibiotics</a:t>
            </a:r>
          </a:p>
        </p:txBody>
      </p:sp>
      <p:sp>
        <p:nvSpPr>
          <p:cNvPr id="390149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ar-SA" altLang="en-US" smtClean="0"/>
          </a:p>
        </p:txBody>
      </p:sp>
      <p:sp>
        <p:nvSpPr>
          <p:cNvPr id="39015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0BBE299-4320-4B82-A128-B11D3907F692}" type="slidenum">
              <a:rPr lang="ar-SA" altLang="en-US" smtClean="0"/>
              <a:pPr/>
              <a:t>2</a:t>
            </a:fld>
            <a:endParaRPr lang="ar-SA" altLang="en-US" smtClean="0"/>
          </a:p>
        </p:txBody>
      </p:sp>
      <p:pic>
        <p:nvPicPr>
          <p:cNvPr id="3074" name="Picture 2" descr="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700" y="1823378"/>
            <a:ext cx="12827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79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b="1" smtClean="0">
                <a:solidFill>
                  <a:srgbClr val="002060"/>
                </a:solidFill>
                <a:latin typeface="Arial Narrow" pitchFamily="34" charset="0"/>
              </a:rPr>
              <a:t>Epidemiology</a:t>
            </a:r>
            <a:endParaRPr lang="ar-SA" altLang="en-US" sz="4800" b="1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91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/>
          <a:lstStyle/>
          <a:p>
            <a:pPr algn="just" eaLnBrk="1" hangingPunct="1">
              <a:lnSpc>
                <a:spcPts val="3100"/>
              </a:lnSpc>
              <a:buFont typeface="Wingdings" pitchFamily="2" charset="2"/>
              <a:buChar char="§"/>
            </a:pPr>
            <a:r>
              <a:rPr lang="en-US" altLang="en-US" sz="2800" smtClean="0">
                <a:latin typeface="Arial Narrow" pitchFamily="34" charset="0"/>
                <a:ea typeface="Majalla UI"/>
                <a:cs typeface="Majalla UI"/>
              </a:rPr>
              <a:t>The most important pathogenic  is </a:t>
            </a:r>
            <a:r>
              <a:rPr lang="en-US" altLang="en-US" b="1" i="1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Ps. aeruginosa</a:t>
            </a:r>
          </a:p>
          <a:p>
            <a:pPr algn="just" eaLnBrk="1" hangingPunct="1">
              <a:lnSpc>
                <a:spcPts val="3100"/>
              </a:lnSpc>
              <a:buFont typeface="Wingdings" pitchFamily="2" charset="2"/>
              <a:buChar char="§"/>
            </a:pPr>
            <a:r>
              <a:rPr lang="en-US" altLang="en-US" sz="2800" b="1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Opportunistic pathogen</a:t>
            </a:r>
            <a:endParaRPr lang="en-US" altLang="en-US" sz="2800" smtClean="0">
              <a:latin typeface="Arial Narrow" pitchFamily="34" charset="0"/>
            </a:endParaRPr>
          </a:p>
          <a:p>
            <a:pPr algn="just" eaLnBrk="1" hangingPunct="1">
              <a:lnSpc>
                <a:spcPts val="3100"/>
              </a:lnSpc>
              <a:buFont typeface="Wingdings" pitchFamily="2" charset="2"/>
              <a:buChar char="§"/>
            </a:pPr>
            <a:r>
              <a:rPr lang="en-US" altLang="en-US" sz="2800" smtClean="0">
                <a:latin typeface="Arial Narrow" pitchFamily="34" charset="0"/>
              </a:rPr>
              <a:t>Important agent in causing nosocomial infections</a:t>
            </a:r>
            <a:endParaRPr lang="en-US" altLang="en-US" sz="2800" smtClean="0">
              <a:latin typeface="Arial Narrow" pitchFamily="34" charset="0"/>
              <a:ea typeface="Majalla UI"/>
              <a:cs typeface="Majalla UI"/>
            </a:endParaRPr>
          </a:p>
          <a:p>
            <a:pPr algn="just" eaLnBrk="1" hangingPunct="1">
              <a:lnSpc>
                <a:spcPts val="3100"/>
              </a:lnSpc>
              <a:buFont typeface="Wingdings" pitchFamily="2" charset="2"/>
              <a:buChar char="§"/>
            </a:pPr>
            <a:r>
              <a:rPr lang="en-US" altLang="en-US" sz="2800" smtClean="0">
                <a:latin typeface="Arial Narrow" pitchFamily="34" charset="0"/>
                <a:ea typeface="Majalla UI"/>
                <a:cs typeface="Majalla UI"/>
              </a:rPr>
              <a:t>Ubiquitous in moist environment, hospital, in soil and water</a:t>
            </a:r>
          </a:p>
          <a:p>
            <a:pPr algn="just" eaLnBrk="1" hangingPunct="1">
              <a:lnSpc>
                <a:spcPts val="3100"/>
              </a:lnSpc>
              <a:buFont typeface="Wingdings" pitchFamily="2" charset="2"/>
              <a:buChar char="§"/>
            </a:pPr>
            <a:r>
              <a:rPr lang="en-US" altLang="en-US" sz="2800" b="1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Colonized in the intestine in10% of human</a:t>
            </a:r>
          </a:p>
          <a:p>
            <a:pPr algn="just" eaLnBrk="1" hangingPunct="1">
              <a:lnSpc>
                <a:spcPts val="3100"/>
              </a:lnSpc>
              <a:buFont typeface="Wingdings" pitchFamily="2" charset="2"/>
              <a:buChar char="§"/>
            </a:pPr>
            <a:r>
              <a:rPr lang="en-US" altLang="en-US" sz="2800" smtClean="0">
                <a:latin typeface="Arial Narrow" pitchFamily="34" charset="0"/>
                <a:ea typeface="Majalla UI"/>
                <a:cs typeface="Majalla UI"/>
              </a:rPr>
              <a:t>Represents 10-20% of hospital-acquired infections</a:t>
            </a:r>
            <a:endParaRPr lang="en-US" altLang="en-US" sz="2800" u="sng" smtClean="0">
              <a:solidFill>
                <a:srgbClr val="7030A0"/>
              </a:solidFill>
              <a:latin typeface="Arial Narrow" pitchFamily="34" charset="0"/>
              <a:ea typeface="Majalla UI"/>
              <a:cs typeface="Majalla UI"/>
            </a:endParaRPr>
          </a:p>
          <a:p>
            <a:pPr algn="just" eaLnBrk="1" hangingPunct="1">
              <a:lnSpc>
                <a:spcPts val="3100"/>
              </a:lnSpc>
              <a:buFont typeface="Wingdings" pitchFamily="2" charset="2"/>
              <a:buChar char="§"/>
            </a:pPr>
            <a:r>
              <a:rPr lang="en-US" altLang="en-US" sz="2800" u="sng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Transiently colonize respiratory &amp; GIT of hospitalized patients:</a:t>
            </a:r>
          </a:p>
          <a:p>
            <a:pPr marL="917575" lvl="1" indent="-514350" algn="just" eaLnBrk="1" hangingPunct="1">
              <a:lnSpc>
                <a:spcPts val="3100"/>
              </a:lnSpc>
              <a:buFont typeface="Calibri" pitchFamily="34" charset="0"/>
              <a:buAutoNum type="arabicPeriod"/>
            </a:pP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Treated with broad-spectrum antibiotics</a:t>
            </a:r>
          </a:p>
          <a:p>
            <a:pPr marL="917575" lvl="1" indent="-514350" algn="just" eaLnBrk="1" hangingPunct="1">
              <a:lnSpc>
                <a:spcPts val="3100"/>
              </a:lnSpc>
              <a:buFont typeface="Calibri" pitchFamily="34" charset="0"/>
              <a:buAutoNum type="arabicPeriod"/>
            </a:pP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Exposed to respiratory therapy equipment</a:t>
            </a:r>
          </a:p>
          <a:p>
            <a:pPr marL="917575" lvl="1" indent="-514350" algn="just" eaLnBrk="1" hangingPunct="1">
              <a:lnSpc>
                <a:spcPts val="3100"/>
              </a:lnSpc>
              <a:buFont typeface="Calibri" pitchFamily="34" charset="0"/>
              <a:buAutoNum type="arabicPeriod"/>
            </a:pP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Hospitalized for long periods</a:t>
            </a:r>
            <a:endParaRPr lang="en-US" altLang="en-US" b="1" i="1" smtClean="0">
              <a:latin typeface="Arial Narrow" pitchFamily="34" charset="0"/>
              <a:ea typeface="Majalla UI"/>
              <a:cs typeface="Majalla UI"/>
            </a:endParaRPr>
          </a:p>
        </p:txBody>
      </p:sp>
      <p:sp>
        <p:nvSpPr>
          <p:cNvPr id="39117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ar-SA" altLang="en-US" smtClean="0"/>
          </a:p>
        </p:txBody>
      </p:sp>
      <p:sp>
        <p:nvSpPr>
          <p:cNvPr id="39117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4D5F9AB-7A5C-4282-86D5-5A5EEF611EEB}" type="slidenum">
              <a:rPr lang="ar-SA" altLang="en-US" smtClean="0"/>
              <a:pPr/>
              <a:t>3</a:t>
            </a:fld>
            <a:endParaRPr lang="ar-SA" altLang="en-US" smtClean="0"/>
          </a:p>
        </p:txBody>
      </p:sp>
    </p:spTree>
    <p:extLst>
      <p:ext uri="{BB962C8B-B14F-4D97-AF65-F5344CB8AC3E}">
        <p14:creationId xmlns:p14="http://schemas.microsoft.com/office/powerpoint/2010/main" val="73218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altLang="en-US" sz="4800" b="1" smtClean="0">
                <a:solidFill>
                  <a:srgbClr val="002060"/>
                </a:solidFill>
                <a:latin typeface="Arial Narrow" pitchFamily="34" charset="0"/>
              </a:rPr>
              <a:t>Pathogenesis</a:t>
            </a:r>
            <a:endParaRPr lang="ar-SA" altLang="en-US" sz="4800" b="1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9424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534400" cy="5486400"/>
          </a:xfrm>
        </p:spPr>
        <p:txBody>
          <a:bodyPr>
            <a:normAutofit fontScale="70000" lnSpcReduction="20000"/>
          </a:bodyPr>
          <a:lstStyle/>
          <a:p>
            <a:pPr marL="514350" indent="-514350" algn="just">
              <a:lnSpc>
                <a:spcPts val="2500"/>
              </a:lnSpc>
              <a:buFont typeface="Arial" pitchFamily="34" charset="0"/>
              <a:buNone/>
            </a:pPr>
            <a:r>
              <a:rPr lang="en-US" altLang="en-US" sz="3600" b="1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1. Adhesins</a:t>
            </a:r>
          </a:p>
          <a:p>
            <a:pPr marL="514350" indent="-514350" algn="just">
              <a:lnSpc>
                <a:spcPts val="2500"/>
              </a:lnSpc>
              <a:buFont typeface="Wingdings" pitchFamily="2" charset="2"/>
              <a:buChar char="§"/>
            </a:pPr>
            <a:r>
              <a:rPr lang="en-US" altLang="en-US" sz="2800" smtClean="0">
                <a:latin typeface="Arial Narrow" pitchFamily="34" charset="0"/>
                <a:ea typeface="Majalla UI"/>
                <a:cs typeface="Majalla UI"/>
              </a:rPr>
              <a:t>Fimbriae, Pilli, Alginate (</a:t>
            </a:r>
            <a:r>
              <a:rPr lang="en-US" altLang="en-US" sz="2800" smtClean="0">
                <a:latin typeface="Arial Narrow" pitchFamily="34" charset="0"/>
              </a:rPr>
              <a:t>mucoid exo-polysaccharide)</a:t>
            </a:r>
            <a:endParaRPr lang="en-US" altLang="en-US" sz="2800" smtClean="0">
              <a:latin typeface="Arial Narrow" pitchFamily="34" charset="0"/>
              <a:ea typeface="Majalla UI"/>
              <a:cs typeface="Majalla UI"/>
            </a:endParaRPr>
          </a:p>
          <a:p>
            <a:pPr marL="914400" lvl="1" indent="-514350" algn="just">
              <a:lnSpc>
                <a:spcPts val="2500"/>
              </a:lnSpc>
              <a:buFont typeface="Wingdings" pitchFamily="2" charset="2"/>
              <a:buChar char="§"/>
            </a:pPr>
            <a:r>
              <a:rPr lang="en-US" altLang="en-US" smtClean="0">
                <a:latin typeface="Arial Narrow" pitchFamily="34" charset="0"/>
              </a:rPr>
              <a:t>Alginate slim forms biofilm that protect from antibodies, complement, phagocytosis &amp; antibiotic</a:t>
            </a:r>
            <a:endParaRPr lang="en-US" altLang="en-US" smtClean="0">
              <a:latin typeface="Arial Narrow" pitchFamily="34" charset="0"/>
              <a:ea typeface="Majalla UI"/>
              <a:cs typeface="Majalla UI"/>
            </a:endParaRPr>
          </a:p>
          <a:p>
            <a:pPr marL="514350" indent="-514350" algn="just">
              <a:lnSpc>
                <a:spcPts val="2500"/>
              </a:lnSpc>
              <a:buFont typeface="Calibri" pitchFamily="34" charset="0"/>
              <a:buAutoNum type="arabicPeriod" startAt="2"/>
            </a:pPr>
            <a:r>
              <a:rPr lang="en-US" altLang="en-US" sz="3600" b="1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Invasins</a:t>
            </a:r>
          </a:p>
          <a:p>
            <a:pPr marL="342900" lvl="2" indent="-342900" algn="just">
              <a:lnSpc>
                <a:spcPts val="2500"/>
              </a:lnSpc>
              <a:buFont typeface="Calibri" pitchFamily="34" charset="0"/>
              <a:buAutoNum type="alphaLcPeriod"/>
            </a:pPr>
            <a:r>
              <a:rPr lang="en-US" altLang="en-US" sz="3200" b="1" smtClean="0">
                <a:solidFill>
                  <a:srgbClr val="0070C0"/>
                </a:solidFill>
                <a:latin typeface="Arial Narrow" pitchFamily="34" charset="0"/>
                <a:ea typeface="Majalla UI"/>
                <a:cs typeface="Majalla UI"/>
              </a:rPr>
              <a:t>Proteases</a:t>
            </a:r>
            <a:r>
              <a:rPr lang="en-US" altLang="en-US" sz="3200" b="1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 </a:t>
            </a:r>
            <a:r>
              <a:rPr lang="en-US" altLang="en-US" sz="2800" smtClean="0">
                <a:latin typeface="Arial Narrow" pitchFamily="34" charset="0"/>
                <a:ea typeface="Majalla UI"/>
                <a:cs typeface="Majalla UI"/>
              </a:rPr>
              <a:t>- Inactivate IFN and TNF</a:t>
            </a:r>
          </a:p>
          <a:p>
            <a:pPr marL="514350" indent="-514350" algn="just">
              <a:lnSpc>
                <a:spcPts val="2500"/>
              </a:lnSpc>
              <a:buFont typeface="Calibri" pitchFamily="34" charset="0"/>
              <a:buAutoNum type="romanLcPeriod"/>
            </a:pPr>
            <a:r>
              <a:rPr lang="en-US" altLang="en-US" b="1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Elastase</a:t>
            </a: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 </a:t>
            </a:r>
          </a:p>
          <a:p>
            <a:pPr marL="914400" lvl="1" indent="-514350" algn="just">
              <a:lnSpc>
                <a:spcPts val="2500"/>
              </a:lnSpc>
              <a:buFont typeface="Wingdings" pitchFamily="2" charset="2"/>
              <a:buChar char="ü"/>
            </a:pPr>
            <a:r>
              <a:rPr lang="en-US" altLang="en-US" smtClean="0">
                <a:latin typeface="Arial Narrow" pitchFamily="34" charset="0"/>
              </a:rPr>
              <a:t>Break down of elastin-containing tissues e.g. blood vessels, lung tissue, skin</a:t>
            </a:r>
          </a:p>
          <a:p>
            <a:pPr marL="914400" lvl="1" indent="-514350" algn="just">
              <a:lnSpc>
                <a:spcPts val="2500"/>
              </a:lnSpc>
              <a:buFont typeface="Wingdings" pitchFamily="2" charset="2"/>
              <a:buChar char="ü"/>
            </a:pP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Cleaves collagen, IgG, IgA and complement)</a:t>
            </a:r>
          </a:p>
          <a:p>
            <a:pPr marL="914400" lvl="1" indent="-514350" algn="just">
              <a:lnSpc>
                <a:spcPts val="2500"/>
              </a:lnSpc>
              <a:buFont typeface="Wingdings" pitchFamily="2" charset="2"/>
              <a:buChar char="ü"/>
            </a:pPr>
            <a:r>
              <a:rPr lang="en-US" altLang="en-US" smtClean="0">
                <a:latin typeface="Arial Narrow" pitchFamily="34" charset="0"/>
              </a:rPr>
              <a:t>Produce hemorrhagic lesions associated with disseminated infection</a:t>
            </a:r>
            <a:endParaRPr lang="en-US" altLang="en-US" smtClean="0">
              <a:latin typeface="Arial Narrow" pitchFamily="34" charset="0"/>
              <a:ea typeface="Majalla UI"/>
              <a:cs typeface="Majalla UI"/>
            </a:endParaRPr>
          </a:p>
          <a:p>
            <a:pPr marL="514350" indent="-514350" algn="just">
              <a:lnSpc>
                <a:spcPts val="2500"/>
              </a:lnSpc>
              <a:buFont typeface="Calibri" pitchFamily="34" charset="0"/>
              <a:buAutoNum type="romanLcPeriod"/>
            </a:pPr>
            <a:r>
              <a:rPr lang="en-US" altLang="en-US" b="1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Alkaline protease </a:t>
            </a: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>(lyses fibrin)</a:t>
            </a:r>
          </a:p>
          <a:p>
            <a:pPr marL="514350" indent="-514350" algn="just">
              <a:lnSpc>
                <a:spcPts val="2500"/>
              </a:lnSpc>
              <a:buFont typeface="Wingdings" pitchFamily="2" charset="2"/>
              <a:buAutoNum type="alphaLcPeriod" startAt="2"/>
            </a:pPr>
            <a:r>
              <a:rPr lang="en-US" altLang="en-US" sz="2800" smtClean="0">
                <a:solidFill>
                  <a:srgbClr val="0070C0"/>
                </a:solidFill>
                <a:latin typeface="Arial Narrow" pitchFamily="34" charset="0"/>
                <a:ea typeface="Majalla UI"/>
                <a:cs typeface="Majalla UI"/>
              </a:rPr>
              <a:t>Hemolysins (phospholipase &amp; lecithinase) &amp; Leukocidin</a:t>
            </a: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/>
            </a:r>
            <a:br>
              <a:rPr lang="en-US" altLang="en-US" smtClean="0">
                <a:latin typeface="Arial Narrow" pitchFamily="34" charset="0"/>
                <a:ea typeface="Majalla UI"/>
                <a:cs typeface="Majalla UI"/>
              </a:rPr>
            </a:br>
            <a:r>
              <a:rPr lang="en-US" altLang="en-US" smtClean="0">
                <a:latin typeface="Arial Narrow" pitchFamily="34" charset="0"/>
                <a:ea typeface="Majalla UI"/>
                <a:cs typeface="Majalla UI"/>
              </a:rPr>
              <a:t/>
            </a:r>
            <a:br>
              <a:rPr lang="en-US" altLang="en-US" smtClean="0">
                <a:latin typeface="Arial Narrow" pitchFamily="34" charset="0"/>
                <a:ea typeface="Majalla UI"/>
                <a:cs typeface="Majalla UI"/>
              </a:rPr>
            </a:br>
            <a:endParaRPr lang="ar-SA" altLang="en-US" smtClean="0">
              <a:latin typeface="Arial Narrow" pitchFamily="34" charset="0"/>
            </a:endParaRPr>
          </a:p>
        </p:txBody>
      </p:sp>
      <p:sp>
        <p:nvSpPr>
          <p:cNvPr id="394245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ar-SA" altLang="en-US" smtClean="0"/>
          </a:p>
        </p:txBody>
      </p:sp>
      <p:sp>
        <p:nvSpPr>
          <p:cNvPr id="39424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C32D776-954A-429C-89B7-8972D854FF18}" type="slidenum">
              <a:rPr lang="ar-SA" altLang="en-US" smtClean="0"/>
              <a:pPr/>
              <a:t>4</a:t>
            </a:fld>
            <a:endParaRPr lang="ar-SA" altLang="en-US" smtClean="0"/>
          </a:p>
        </p:txBody>
      </p:sp>
    </p:spTree>
    <p:extLst>
      <p:ext uri="{BB962C8B-B14F-4D97-AF65-F5344CB8AC3E}">
        <p14:creationId xmlns:p14="http://schemas.microsoft.com/office/powerpoint/2010/main" val="4126362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altLang="en-US" sz="4800" b="1" smtClean="0">
                <a:solidFill>
                  <a:srgbClr val="002060"/>
                </a:solidFill>
                <a:latin typeface="Arial Narrow" pitchFamily="34" charset="0"/>
              </a:rPr>
              <a:t>Pathogenesis</a:t>
            </a:r>
            <a:endParaRPr lang="ar-SA" altLang="en-US" sz="4800" b="1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95267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5486400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Calibri" pitchFamily="34" charset="0"/>
              <a:buAutoNum type="arabicPeriod" startAt="3"/>
            </a:pPr>
            <a:r>
              <a:rPr lang="en-US" altLang="en-US" sz="3600" b="1" dirty="0" smtClean="0">
                <a:solidFill>
                  <a:srgbClr val="7030A0"/>
                </a:solidFill>
                <a:latin typeface="Arial Narrow" pitchFamily="34" charset="0"/>
                <a:ea typeface="Majalla UI"/>
                <a:cs typeface="Majalla UI"/>
              </a:rPr>
              <a:t>Toxins</a:t>
            </a:r>
            <a:endParaRPr lang="en-US" altLang="en-US" sz="3600" dirty="0" smtClean="0">
              <a:solidFill>
                <a:srgbClr val="7030A0"/>
              </a:solidFill>
              <a:latin typeface="Arial Narrow" pitchFamily="34" charset="0"/>
              <a:ea typeface="Majalla UI"/>
              <a:cs typeface="Majalla UI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altLang="en-US" b="1" dirty="0" err="1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Exotoxin</a:t>
            </a:r>
            <a:r>
              <a:rPr lang="en-US" altLang="en-US" b="1" dirty="0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 A &amp; S 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altLang="en-US" dirty="0" smtClean="0">
                <a:latin typeface="Arial Narrow" pitchFamily="34" charset="0"/>
                <a:ea typeface="Majalla UI"/>
                <a:cs typeface="Majalla UI"/>
              </a:rPr>
              <a:t>Inhibit protein synthesis (Like diphtheria toxin)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altLang="en-US" dirty="0" smtClean="0">
                <a:latin typeface="Arial Narrow" pitchFamily="34" charset="0"/>
                <a:ea typeface="Majalla UI"/>
                <a:cs typeface="Majalla UI"/>
              </a:rPr>
              <a:t>Immunosuppressive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altLang="en-US" dirty="0" smtClean="0">
                <a:latin typeface="Arial Narrow" pitchFamily="34" charset="0"/>
              </a:rPr>
              <a:t>Causes </a:t>
            </a:r>
            <a:r>
              <a:rPr lang="en-US" altLang="en-US" b="1" u="sng" dirty="0" err="1" smtClean="0">
                <a:solidFill>
                  <a:srgbClr val="0070C0"/>
                </a:solidFill>
                <a:latin typeface="Arial Narrow" pitchFamily="34" charset="0"/>
              </a:rPr>
              <a:t>dermatonecrosis</a:t>
            </a:r>
            <a:r>
              <a:rPr lang="en-US" altLang="en-US" dirty="0" smtClean="0">
                <a:latin typeface="Arial Narrow" pitchFamily="34" charset="0"/>
              </a:rPr>
              <a:t> in burn wounds, corneal damage in ocular infections, and tissue damage in chronic pulmonary infections</a:t>
            </a:r>
            <a:endParaRPr lang="en-US" altLang="en-US" dirty="0" smtClean="0">
              <a:latin typeface="Arial Narrow" pitchFamily="34" charset="0"/>
              <a:ea typeface="Majalla UI"/>
              <a:cs typeface="Majalla UI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altLang="en-US" b="1" dirty="0" err="1" smtClean="0">
                <a:solidFill>
                  <a:srgbClr val="FF0000"/>
                </a:solidFill>
                <a:latin typeface="Arial Narrow" pitchFamily="34" charset="0"/>
              </a:rPr>
              <a:t>Pyocyanin</a:t>
            </a:r>
            <a:r>
              <a:rPr lang="en-US" altLang="en-US" dirty="0" smtClean="0">
                <a:latin typeface="Arial Narrow" pitchFamily="34" charset="0"/>
              </a:rPr>
              <a:t> – inhibits mitochondrial enzymes, impairs </a:t>
            </a:r>
            <a:r>
              <a:rPr lang="en-US" altLang="en-US" dirty="0" err="1" smtClean="0">
                <a:latin typeface="Arial Narrow" pitchFamily="34" charset="0"/>
              </a:rPr>
              <a:t>ciliary</a:t>
            </a:r>
            <a:r>
              <a:rPr lang="en-US" altLang="en-US" dirty="0" smtClean="0">
                <a:latin typeface="Arial Narrow" pitchFamily="34" charset="0"/>
              </a:rPr>
              <a:t> function, mediates tissue damage</a:t>
            </a:r>
          </a:p>
          <a:p>
            <a:pPr algn="just">
              <a:buFont typeface="Wingdings" pitchFamily="2" charset="2"/>
              <a:buChar char="§"/>
            </a:pPr>
            <a:r>
              <a:rPr lang="en-US" altLang="en-US" b="1" dirty="0" smtClean="0">
                <a:solidFill>
                  <a:srgbClr val="FF0000"/>
                </a:solidFill>
                <a:latin typeface="Arial Narrow" pitchFamily="34" charset="0"/>
                <a:ea typeface="Majalla UI"/>
                <a:cs typeface="Majalla UI"/>
              </a:rPr>
              <a:t>LPS (endotoxin)</a:t>
            </a:r>
            <a:endParaRPr lang="en-US" altLang="en-US" dirty="0" smtClean="0">
              <a:latin typeface="Arial Narrow" pitchFamily="34" charset="0"/>
            </a:endParaRPr>
          </a:p>
          <a:p>
            <a:pPr lvl="1" algn="just">
              <a:buFont typeface="Arial" pitchFamily="34" charset="0"/>
              <a:buNone/>
            </a:pPr>
            <a:r>
              <a:rPr lang="en-US" altLang="en-US" dirty="0" smtClean="0">
                <a:latin typeface="Arial Narrow" pitchFamily="34" charset="0"/>
                <a:ea typeface="Majalla UI"/>
                <a:cs typeface="Majalla UI"/>
              </a:rPr>
              <a:t/>
            </a:r>
            <a:br>
              <a:rPr lang="en-US" altLang="en-US" dirty="0" smtClean="0">
                <a:latin typeface="Arial Narrow" pitchFamily="34" charset="0"/>
                <a:ea typeface="Majalla UI"/>
                <a:cs typeface="Majalla UI"/>
              </a:rPr>
            </a:br>
            <a:r>
              <a:rPr lang="en-US" altLang="en-US" dirty="0" smtClean="0">
                <a:latin typeface="Arial Narrow" pitchFamily="34" charset="0"/>
                <a:ea typeface="Majalla UI"/>
                <a:cs typeface="Majalla UI"/>
              </a:rPr>
              <a:t/>
            </a:r>
            <a:br>
              <a:rPr lang="en-US" altLang="en-US" dirty="0" smtClean="0">
                <a:latin typeface="Arial Narrow" pitchFamily="34" charset="0"/>
                <a:ea typeface="Majalla UI"/>
                <a:cs typeface="Majalla UI"/>
              </a:rPr>
            </a:br>
            <a:endParaRPr lang="ar-SA" altLang="en-US" dirty="0" smtClean="0">
              <a:latin typeface="Arial Narrow" pitchFamily="34" charset="0"/>
            </a:endParaRPr>
          </a:p>
        </p:txBody>
      </p:sp>
      <p:sp>
        <p:nvSpPr>
          <p:cNvPr id="395269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ar-SA" altLang="en-US" smtClean="0"/>
          </a:p>
        </p:txBody>
      </p:sp>
      <p:sp>
        <p:nvSpPr>
          <p:cNvPr id="39527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6CC64EF-380A-499B-95CD-CCB0D8F5C9FC}" type="slidenum">
              <a:rPr lang="ar-SA" altLang="en-US" smtClean="0"/>
              <a:pPr/>
              <a:t>5</a:t>
            </a:fld>
            <a:endParaRPr lang="ar-SA" altLang="en-US" smtClean="0"/>
          </a:p>
        </p:txBody>
      </p:sp>
    </p:spTree>
    <p:extLst>
      <p:ext uri="{BB962C8B-B14F-4D97-AF65-F5344CB8AC3E}">
        <p14:creationId xmlns:p14="http://schemas.microsoft.com/office/powerpoint/2010/main" val="4046193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400" b="1" smtClean="0">
                <a:solidFill>
                  <a:srgbClr val="002060"/>
                </a:solidFill>
              </a:rPr>
              <a:t>Clinical Finding</a:t>
            </a:r>
            <a:endParaRPr lang="ar-SA" altLang="en-US" sz="5400" b="1" smtClean="0">
              <a:solidFill>
                <a:srgbClr val="002060"/>
              </a:solidFill>
            </a:endParaRPr>
          </a:p>
        </p:txBody>
      </p:sp>
      <p:sp>
        <p:nvSpPr>
          <p:cNvPr id="396291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610600" cy="5029200"/>
          </a:xfrm>
        </p:spPr>
        <p:txBody>
          <a:bodyPr/>
          <a:lstStyle/>
          <a:p>
            <a:pPr marL="517525" indent="-514350" algn="just" eaLnBrk="1" hangingPunct="1">
              <a:buFont typeface="Calibri" pitchFamily="34" charset="0"/>
              <a:buAutoNum type="arabicPeriod"/>
            </a:pPr>
            <a:r>
              <a:rPr lang="en-US" altLang="en-US" sz="3000" smtClean="0">
                <a:latin typeface="Arial Narrow" pitchFamily="34" charset="0"/>
                <a:ea typeface="Majalla UI"/>
                <a:cs typeface="Majalla UI"/>
              </a:rPr>
              <a:t>UTIs (Catheterized patients)</a:t>
            </a:r>
          </a:p>
          <a:p>
            <a:pPr marL="517525" indent="-514350" algn="just" eaLnBrk="1" hangingPunct="1">
              <a:buFont typeface="Calibri" pitchFamily="34" charset="0"/>
              <a:buAutoNum type="arabicPeriod"/>
            </a:pPr>
            <a:r>
              <a:rPr lang="en-US" altLang="en-US" sz="3000" smtClean="0">
                <a:latin typeface="Arial Narrow" pitchFamily="34" charset="0"/>
                <a:ea typeface="Majalla UI"/>
                <a:cs typeface="Majalla UI"/>
              </a:rPr>
              <a:t>Wound, burn &amp; other skin &amp; soft tissues infections</a:t>
            </a:r>
          </a:p>
          <a:p>
            <a:pPr marL="917575" lvl="1" indent="-514350" algn="just" eaLnBrk="1" hangingPunct="1">
              <a:buFont typeface="Wingdings" pitchFamily="2" charset="2"/>
              <a:buChar char="§"/>
            </a:pPr>
            <a:r>
              <a:rPr lang="en-US" altLang="en-US" sz="3000" b="1" smtClean="0">
                <a:solidFill>
                  <a:srgbClr val="7030A0"/>
                </a:solidFill>
                <a:latin typeface="Arial Narrow" pitchFamily="34" charset="0"/>
              </a:rPr>
              <a:t>Echtyma Gangrenosum</a:t>
            </a:r>
            <a:endParaRPr lang="en-US" altLang="en-US" sz="3000" b="1" smtClean="0">
              <a:solidFill>
                <a:srgbClr val="7030A0"/>
              </a:solidFill>
              <a:latin typeface="Arial Narrow" pitchFamily="34" charset="0"/>
              <a:ea typeface="Majalla UI"/>
              <a:cs typeface="Majalla UI"/>
            </a:endParaRPr>
          </a:p>
          <a:p>
            <a:pPr marL="517525" indent="-514350" algn="just" eaLnBrk="1" hangingPunct="1">
              <a:buFont typeface="Calibri" pitchFamily="34" charset="0"/>
              <a:buAutoNum type="arabicPeriod"/>
            </a:pPr>
            <a:r>
              <a:rPr lang="en-US" altLang="en-US" sz="3000" smtClean="0">
                <a:latin typeface="Arial Narrow" pitchFamily="34" charset="0"/>
                <a:ea typeface="Majalla UI"/>
                <a:cs typeface="Majalla UI"/>
              </a:rPr>
              <a:t>Pneumonia (Cystic Fibrosis)</a:t>
            </a:r>
          </a:p>
          <a:p>
            <a:pPr marL="517525" indent="-514350" algn="just" eaLnBrk="1" hangingPunct="1">
              <a:buFont typeface="Calibri" pitchFamily="34" charset="0"/>
              <a:buAutoNum type="arabicPeriod"/>
            </a:pPr>
            <a:r>
              <a:rPr lang="en-US" altLang="en-US" sz="3000" smtClean="0">
                <a:latin typeface="Arial Narrow" pitchFamily="34" charset="0"/>
                <a:ea typeface="Majalla UI"/>
                <a:cs typeface="Majalla UI"/>
              </a:rPr>
              <a:t>Eye infection- Contaminated contact lens clearing fluids</a:t>
            </a:r>
          </a:p>
          <a:p>
            <a:pPr marL="517525" indent="-514350" algn="just" eaLnBrk="1" hangingPunct="1">
              <a:buFont typeface="Calibri" pitchFamily="34" charset="0"/>
              <a:buAutoNum type="arabicPeriod"/>
            </a:pPr>
            <a:r>
              <a:rPr lang="en-US" altLang="en-US" sz="3000" smtClean="0">
                <a:latin typeface="Arial Narrow" pitchFamily="34" charset="0"/>
              </a:rPr>
              <a:t>Chronic otitis media &amp; otitis externa</a:t>
            </a:r>
            <a:r>
              <a:rPr lang="en-US" altLang="en-US" sz="3000" smtClean="0">
                <a:latin typeface="Arial Narrow" pitchFamily="34" charset="0"/>
                <a:ea typeface="Majalla UI"/>
                <a:cs typeface="Majalla UI"/>
              </a:rPr>
              <a:t> (swimming pool)</a:t>
            </a:r>
          </a:p>
          <a:p>
            <a:pPr marL="517525" indent="-514350" algn="just" eaLnBrk="1" hangingPunct="1">
              <a:buFont typeface="Calibri" pitchFamily="34" charset="0"/>
              <a:buAutoNum type="arabicPeriod"/>
            </a:pPr>
            <a:r>
              <a:rPr lang="en-US" altLang="en-US" sz="3000" smtClean="0">
                <a:latin typeface="Arial Narrow" pitchFamily="34" charset="0"/>
                <a:ea typeface="Majalla UI"/>
                <a:cs typeface="Majalla UI"/>
              </a:rPr>
              <a:t>Meningitis- </a:t>
            </a:r>
            <a:r>
              <a:rPr lang="en-US" altLang="en-US" sz="3000" smtClean="0">
                <a:latin typeface="Arial Narrow" pitchFamily="34" charset="0"/>
              </a:rPr>
              <a:t>following lumbar puncture</a:t>
            </a:r>
            <a:endParaRPr lang="en-US" altLang="en-US" sz="3000" smtClean="0">
              <a:latin typeface="Arial Narrow" pitchFamily="34" charset="0"/>
              <a:ea typeface="Majalla UI"/>
              <a:cs typeface="Majalla UI"/>
            </a:endParaRPr>
          </a:p>
          <a:p>
            <a:pPr marL="517525" indent="-514350" algn="just" eaLnBrk="1" hangingPunct="1">
              <a:buFont typeface="Calibri" pitchFamily="34" charset="0"/>
              <a:buAutoNum type="arabicPeriod"/>
            </a:pPr>
            <a:r>
              <a:rPr lang="en-US" altLang="en-US" sz="3000" smtClean="0">
                <a:latin typeface="Arial Narrow" pitchFamily="34" charset="0"/>
                <a:ea typeface="Majalla UI"/>
                <a:cs typeface="Majalla UI"/>
              </a:rPr>
              <a:t>Systemic infections- </a:t>
            </a:r>
            <a:r>
              <a:rPr lang="en-US" altLang="en-US" sz="3000" smtClean="0">
                <a:latin typeface="Arial Narrow" pitchFamily="34" charset="0"/>
              </a:rPr>
              <a:t>Septicemia in debilitated patients</a:t>
            </a:r>
          </a:p>
          <a:p>
            <a:pPr marL="517525" indent="-514350" algn="just" eaLnBrk="1" hangingPunct="1">
              <a:buFont typeface="Calibri" pitchFamily="34" charset="0"/>
              <a:buAutoNum type="arabicPeriod"/>
            </a:pPr>
            <a:r>
              <a:rPr lang="en-US" altLang="en-US" sz="3000" smtClean="0">
                <a:latin typeface="Arial Narrow" pitchFamily="34" charset="0"/>
              </a:rPr>
              <a:t>Pseudomonal Endocarditis</a:t>
            </a:r>
          </a:p>
          <a:p>
            <a:pPr marL="517525" indent="-514350"/>
            <a:endParaRPr lang="ar-SA" altLang="en-US" sz="3000" smtClean="0"/>
          </a:p>
        </p:txBody>
      </p:sp>
      <p:sp>
        <p:nvSpPr>
          <p:cNvPr id="39629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ar-SA" altLang="en-US" smtClean="0"/>
          </a:p>
        </p:txBody>
      </p:sp>
      <p:sp>
        <p:nvSpPr>
          <p:cNvPr id="39629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EEA813B-2527-4C6D-888B-1220B4B9A3B5}" type="slidenum">
              <a:rPr lang="ar-SA" altLang="en-US" smtClean="0"/>
              <a:pPr/>
              <a:t>6</a:t>
            </a:fld>
            <a:endParaRPr lang="ar-SA" altLang="en-US" smtClean="0"/>
          </a:p>
        </p:txBody>
      </p:sp>
    </p:spTree>
    <p:extLst>
      <p:ext uri="{BB962C8B-B14F-4D97-AF65-F5344CB8AC3E}">
        <p14:creationId xmlns:p14="http://schemas.microsoft.com/office/powerpoint/2010/main" val="3668998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002060"/>
                </a:solidFill>
                <a:latin typeface="Arial Narrow" pitchFamily="34" charset="0"/>
              </a:rPr>
              <a:t>Echtyma Gangrenosum</a:t>
            </a:r>
          </a:p>
        </p:txBody>
      </p:sp>
      <p:pic>
        <p:nvPicPr>
          <p:cNvPr id="397315" name="Picture 4" descr="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00800" y="1143000"/>
            <a:ext cx="2590800" cy="4114800"/>
          </a:xfrm>
          <a:noFill/>
        </p:spPr>
      </p:pic>
      <p:sp>
        <p:nvSpPr>
          <p:cNvPr id="397316" name="Content Placeholder 5"/>
          <p:cNvSpPr>
            <a:spLocks noGrp="1"/>
          </p:cNvSpPr>
          <p:nvPr>
            <p:ph sz="quarter" idx="4"/>
          </p:nvPr>
        </p:nvSpPr>
        <p:spPr>
          <a:xfrm>
            <a:off x="228600" y="1447800"/>
            <a:ext cx="6553200" cy="5181600"/>
          </a:xfrm>
        </p:spPr>
        <p:txBody>
          <a:bodyPr/>
          <a:lstStyle/>
          <a:p>
            <a:pPr algn="just">
              <a:lnSpc>
                <a:spcPts val="3500"/>
              </a:lnSpc>
            </a:pPr>
            <a:r>
              <a:rPr lang="en-US" altLang="en-US" dirty="0" smtClean="0">
                <a:latin typeface="Arial Narrow" pitchFamily="34" charset="0"/>
              </a:rPr>
              <a:t>Causative agent:  </a:t>
            </a:r>
            <a:r>
              <a:rPr lang="en-US" altLang="en-US" i="1" dirty="0" smtClean="0">
                <a:latin typeface="Arial Narrow" pitchFamily="34" charset="0"/>
              </a:rPr>
              <a:t> Ps. </a:t>
            </a:r>
            <a:r>
              <a:rPr lang="en-US" altLang="en-US" i="1" dirty="0" err="1" smtClean="0">
                <a:latin typeface="Arial Narrow" pitchFamily="34" charset="0"/>
              </a:rPr>
              <a:t>aeruginosa</a:t>
            </a:r>
            <a:endParaRPr lang="en-US" altLang="en-US" i="1" dirty="0" smtClean="0">
              <a:latin typeface="Arial Narrow" pitchFamily="34" charset="0"/>
            </a:endParaRPr>
          </a:p>
          <a:p>
            <a:pPr algn="just">
              <a:lnSpc>
                <a:spcPts val="3500"/>
              </a:lnSpc>
            </a:pPr>
            <a:r>
              <a:rPr lang="en-US" altLang="en-US" dirty="0" smtClean="0">
                <a:latin typeface="Arial Narrow" pitchFamily="34" charset="0"/>
              </a:rPr>
              <a:t>Under risk: </a:t>
            </a:r>
            <a:r>
              <a:rPr lang="en-US" altLang="en-US" dirty="0" err="1" smtClean="0">
                <a:latin typeface="Arial Narrow" pitchFamily="34" charset="0"/>
              </a:rPr>
              <a:t>immunocompromised</a:t>
            </a:r>
            <a:r>
              <a:rPr lang="en-US" altLang="en-US" dirty="0" smtClean="0">
                <a:latin typeface="Arial Narrow" pitchFamily="34" charset="0"/>
              </a:rPr>
              <a:t>, burn patients, and other critically ill patients </a:t>
            </a:r>
          </a:p>
          <a:p>
            <a:pPr algn="just">
              <a:lnSpc>
                <a:spcPts val="3500"/>
              </a:lnSpc>
            </a:pPr>
            <a:r>
              <a:rPr lang="en-US" altLang="en-US" dirty="0" smtClean="0">
                <a:latin typeface="Arial Narrow" pitchFamily="34" charset="0"/>
              </a:rPr>
              <a:t>Round or oval (1-15cm) severe invasive cutaneous </a:t>
            </a:r>
            <a:r>
              <a:rPr lang="en-US" altLang="en-US" dirty="0" err="1" smtClean="0">
                <a:latin typeface="Arial Narrow" pitchFamily="34" charset="0"/>
              </a:rPr>
              <a:t>ulceritic</a:t>
            </a:r>
            <a:r>
              <a:rPr lang="en-US" altLang="en-US" dirty="0" smtClean="0">
                <a:latin typeface="Arial Narrow" pitchFamily="34" charset="0"/>
              </a:rPr>
              <a:t> single or multiple  lesion with halo of </a:t>
            </a:r>
            <a:r>
              <a:rPr lang="en-US" altLang="en-US" dirty="0" err="1" smtClean="0">
                <a:latin typeface="Arial Narrow" pitchFamily="34" charset="0"/>
              </a:rPr>
              <a:t>erthryma</a:t>
            </a:r>
            <a:endParaRPr lang="en-US" altLang="en-US" dirty="0" smtClean="0">
              <a:latin typeface="Arial Narrow" pitchFamily="34" charset="0"/>
            </a:endParaRPr>
          </a:p>
          <a:p>
            <a:pPr algn="just">
              <a:lnSpc>
                <a:spcPts val="3500"/>
              </a:lnSpc>
            </a:pPr>
            <a:r>
              <a:rPr lang="en-US" altLang="en-US" b="1" dirty="0" smtClean="0">
                <a:solidFill>
                  <a:srgbClr val="7030A0"/>
                </a:solidFill>
                <a:latin typeface="Arial Narrow" pitchFamily="34" charset="0"/>
              </a:rPr>
              <a:t>Pseudomonas exotoxin</a:t>
            </a:r>
            <a:r>
              <a:rPr lang="en-US" altLang="en-US" dirty="0" smtClean="0">
                <a:latin typeface="Arial Narrow" pitchFamily="34" charset="0"/>
              </a:rPr>
              <a:t>: Tissue destruction  </a:t>
            </a:r>
          </a:p>
          <a:p>
            <a:pPr algn="just">
              <a:lnSpc>
                <a:spcPts val="3500"/>
              </a:lnSpc>
            </a:pPr>
            <a:r>
              <a:rPr lang="en-US" altLang="en-US" b="1" dirty="0" err="1" smtClean="0">
                <a:solidFill>
                  <a:srgbClr val="7030A0"/>
                </a:solidFill>
                <a:latin typeface="Arial Narrow" pitchFamily="34" charset="0"/>
              </a:rPr>
              <a:t>Elastase</a:t>
            </a:r>
            <a:r>
              <a:rPr lang="en-US" altLang="en-US" dirty="0" smtClean="0">
                <a:latin typeface="Arial Narrow" pitchFamily="34" charset="0"/>
              </a:rPr>
              <a:t> degrades elastin in blood vessels wall</a:t>
            </a:r>
          </a:p>
          <a:p>
            <a:pPr algn="just">
              <a:lnSpc>
                <a:spcPts val="3500"/>
              </a:lnSpc>
            </a:pPr>
            <a:r>
              <a:rPr lang="en-US" altLang="en-US" b="1" dirty="0" smtClean="0">
                <a:solidFill>
                  <a:srgbClr val="7030A0"/>
                </a:solidFill>
                <a:latin typeface="Arial Narrow" pitchFamily="34" charset="0"/>
              </a:rPr>
              <a:t>Phospholipase C</a:t>
            </a:r>
            <a:r>
              <a:rPr lang="en-US" altLang="en-US" dirty="0" smtClean="0">
                <a:latin typeface="Arial Narrow" pitchFamily="34" charset="0"/>
              </a:rPr>
              <a:t> degrades phospholipids in cell membranes </a:t>
            </a:r>
          </a:p>
          <a:p>
            <a:pPr algn="just">
              <a:lnSpc>
                <a:spcPts val="3500"/>
              </a:lnSpc>
            </a:pPr>
            <a:r>
              <a:rPr lang="en-US" altLang="en-US" b="1" dirty="0" err="1" smtClean="0">
                <a:solidFill>
                  <a:srgbClr val="7030A0"/>
                </a:solidFill>
                <a:latin typeface="Arial Narrow" pitchFamily="34" charset="0"/>
              </a:rPr>
              <a:t>Pyocyanin</a:t>
            </a:r>
            <a:r>
              <a:rPr lang="en-US" altLang="en-US" dirty="0" smtClean="0">
                <a:latin typeface="Arial Narrow" pitchFamily="34" charset="0"/>
              </a:rPr>
              <a:t> generates reactive oxygen species  </a:t>
            </a:r>
            <a:endParaRPr lang="ar-SA" altLang="en-US" dirty="0" smtClean="0">
              <a:latin typeface="Arial Narrow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1DFBE-C8A5-450E-8523-D48963B4ABFA}" type="slidenum">
              <a:rPr lang="ar-SA" altLang="en-US" smtClean="0"/>
              <a:pPr>
                <a:defRPr/>
              </a:pPr>
              <a:t>7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155823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6000" b="1" smtClean="0">
                <a:solidFill>
                  <a:srgbClr val="002060"/>
                </a:solidFill>
                <a:latin typeface="Arial Narrow" pitchFamily="34" charset="0"/>
              </a:rPr>
              <a:t>Typing methods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763000" cy="5181600"/>
          </a:xfrm>
        </p:spPr>
        <p:txBody>
          <a:bodyPr/>
          <a:lstStyle/>
          <a:p>
            <a:pPr marL="514350" indent="-514350" algn="just" eaLnBrk="1" hangingPunct="1">
              <a:buFont typeface="+mj-lt"/>
              <a:buAutoNum type="arabicPeriod"/>
              <a:defRPr/>
            </a:pPr>
            <a:r>
              <a:rPr lang="en-US" sz="3000" b="1" dirty="0" err="1" smtClean="0">
                <a:solidFill>
                  <a:srgbClr val="FF0000"/>
                </a:solidFill>
                <a:latin typeface="Arial Narrow" pitchFamily="34" charset="0"/>
              </a:rPr>
              <a:t>Bacteriocin</a:t>
            </a:r>
            <a:r>
              <a:rPr lang="en-US" sz="3000" b="1" dirty="0" smtClean="0">
                <a:solidFill>
                  <a:srgbClr val="FF0000"/>
                </a:solidFill>
                <a:latin typeface="Arial Narrow" pitchFamily="34" charset="0"/>
              </a:rPr>
              <a:t> typing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sz="3000" dirty="0" smtClean="0">
                <a:latin typeface="Arial Narrow" pitchFamily="34" charset="0"/>
              </a:rPr>
              <a:t>Three types of </a:t>
            </a:r>
            <a:r>
              <a:rPr lang="en-US" sz="3000" dirty="0" err="1" smtClean="0">
                <a:latin typeface="Arial Narrow" pitchFamily="34" charset="0"/>
              </a:rPr>
              <a:t>bacteriocins</a:t>
            </a:r>
            <a:r>
              <a:rPr lang="en-US" sz="3000" dirty="0" smtClean="0">
                <a:latin typeface="Arial Narrow" pitchFamily="34" charset="0"/>
              </a:rPr>
              <a:t> are produced-R,F,S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sz="3000" dirty="0" err="1" smtClean="0">
                <a:latin typeface="Arial Narrow" pitchFamily="34" charset="0"/>
              </a:rPr>
              <a:t>Pyocin</a:t>
            </a:r>
            <a:r>
              <a:rPr lang="en-US" sz="3000" dirty="0" smtClean="0">
                <a:latin typeface="Arial Narrow" pitchFamily="34" charset="0"/>
              </a:rPr>
              <a:t> produced by test strain is employed to assess the growth inhibition of 13 indicators strains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sz="3000" dirty="0" smtClean="0">
                <a:latin typeface="Arial Narrow" pitchFamily="34" charset="0"/>
              </a:rPr>
              <a:t>Depending upon the growth inhibition of 13 indicators strains,105 types are recognized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sz="3000" dirty="0" smtClean="0">
                <a:latin typeface="Arial Narrow" pitchFamily="34" charset="0"/>
              </a:rPr>
              <a:t>Most popular method used </a:t>
            </a:r>
          </a:p>
          <a:p>
            <a:pPr marL="514350" indent="-514350" algn="just" eaLnBrk="1" hangingPunct="1">
              <a:buFont typeface="+mj-lt"/>
              <a:buAutoNum type="arabicPeriod" startAt="2"/>
              <a:defRPr/>
            </a:pPr>
            <a:r>
              <a:rPr lang="en-US" sz="3000" b="1" dirty="0" smtClean="0">
                <a:solidFill>
                  <a:srgbClr val="FF0000"/>
                </a:solidFill>
                <a:latin typeface="Arial Narrow" pitchFamily="34" charset="0"/>
              </a:rPr>
              <a:t>Phage typing </a:t>
            </a:r>
          </a:p>
          <a:p>
            <a:pPr marL="514350" indent="-514350" algn="just" eaLnBrk="1" hangingPunct="1">
              <a:buFont typeface="+mj-lt"/>
              <a:buAutoNum type="arabicPeriod" startAt="2"/>
              <a:defRPr/>
            </a:pPr>
            <a:r>
              <a:rPr lang="en-US" sz="3000" b="1" dirty="0" err="1" smtClean="0">
                <a:solidFill>
                  <a:srgbClr val="FF0000"/>
                </a:solidFill>
                <a:latin typeface="Arial Narrow" pitchFamily="34" charset="0"/>
              </a:rPr>
              <a:t>Serotyping</a:t>
            </a:r>
            <a:r>
              <a:rPr lang="en-US" sz="3000" dirty="0" smtClean="0">
                <a:latin typeface="Arial Narrow" pitchFamily="34" charset="0"/>
              </a:rPr>
              <a:t>-based on O &amp; H,17 serotypes are recognized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8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1424980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360362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70000"/>
              </a:lnSpc>
              <a:defRPr/>
            </a:pPr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</a:rPr>
              <a:t>Laboratory diagnosis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776287"/>
            <a:ext cx="8642350" cy="5776913"/>
          </a:xfrm>
        </p:spPr>
        <p:txBody>
          <a:bodyPr>
            <a:noAutofit/>
          </a:bodyPr>
          <a:lstStyle/>
          <a:p>
            <a:pPr algn="just" eaLnBrk="1" hangingPunct="1">
              <a:lnSpc>
                <a:spcPts val="2600"/>
              </a:lnSpc>
              <a:buFont typeface="Wingdings" pitchFamily="2" charset="2"/>
              <a:buChar char="§"/>
              <a:defRPr/>
            </a:pPr>
            <a:r>
              <a:rPr lang="en-US" sz="3000" b="1" dirty="0" smtClean="0">
                <a:solidFill>
                  <a:srgbClr val="7030A0"/>
                </a:solidFill>
                <a:latin typeface="Arial Narrow" pitchFamily="34" charset="0"/>
              </a:rPr>
              <a:t>Specimen</a:t>
            </a:r>
          </a:p>
          <a:p>
            <a:pPr marL="365125" lvl="1" indent="-282575" algn="just" eaLnBrk="1" hangingPunct="1">
              <a:lnSpc>
                <a:spcPts val="26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3000" dirty="0" smtClean="0">
                <a:latin typeface="Arial Narrow" pitchFamily="34" charset="0"/>
              </a:rPr>
              <a:t>Urine, pus, sputum, CSF, blood, skin swap</a:t>
            </a:r>
            <a:endParaRPr lang="en-US" sz="3000" b="1" dirty="0" smtClean="0">
              <a:solidFill>
                <a:srgbClr val="7030A0"/>
              </a:solidFill>
              <a:latin typeface="Arial Narrow" pitchFamily="34" charset="0"/>
            </a:endParaRPr>
          </a:p>
          <a:p>
            <a:pPr algn="just" eaLnBrk="1" hangingPunct="1">
              <a:lnSpc>
                <a:spcPts val="2600"/>
              </a:lnSpc>
              <a:buFont typeface="Wingdings" pitchFamily="2" charset="2"/>
              <a:buChar char="§"/>
              <a:defRPr/>
            </a:pPr>
            <a:r>
              <a:rPr lang="en-US" sz="3000" b="1" dirty="0" err="1" smtClean="0">
                <a:solidFill>
                  <a:srgbClr val="7030A0"/>
                </a:solidFill>
                <a:latin typeface="Arial Narrow" pitchFamily="34" charset="0"/>
              </a:rPr>
              <a:t>Microscopical</a:t>
            </a:r>
            <a:r>
              <a:rPr lang="en-US" sz="3000" b="1" dirty="0" smtClean="0">
                <a:solidFill>
                  <a:srgbClr val="7030A0"/>
                </a:solidFill>
                <a:latin typeface="Arial Narrow" pitchFamily="34" charset="0"/>
              </a:rPr>
              <a:t> Examination</a:t>
            </a:r>
          </a:p>
          <a:p>
            <a:pPr lvl="1" algn="just" eaLnBrk="1" hangingPunct="1">
              <a:lnSpc>
                <a:spcPts val="2600"/>
              </a:lnSpc>
              <a:buFont typeface="Wingdings" pitchFamily="2" charset="2"/>
              <a:buChar char="§"/>
              <a:defRPr/>
            </a:pPr>
            <a:r>
              <a:rPr lang="en-US" sz="3000" dirty="0" smtClean="0">
                <a:latin typeface="Arial Narrow" pitchFamily="34" charset="0"/>
              </a:rPr>
              <a:t>Gram-negative rods and motile</a:t>
            </a:r>
          </a:p>
          <a:p>
            <a:pPr algn="just" eaLnBrk="1" hangingPunct="1">
              <a:lnSpc>
                <a:spcPts val="2600"/>
              </a:lnSpc>
              <a:buFont typeface="Wingdings" pitchFamily="2" charset="2"/>
              <a:buChar char="§"/>
              <a:defRPr/>
            </a:pPr>
            <a:r>
              <a:rPr lang="en-US" sz="3000" b="1" dirty="0" smtClean="0">
                <a:solidFill>
                  <a:srgbClr val="7030A0"/>
                </a:solidFill>
                <a:latin typeface="Arial Narrow" pitchFamily="34" charset="0"/>
              </a:rPr>
              <a:t>Cultural Characteristics</a:t>
            </a:r>
          </a:p>
          <a:p>
            <a:pPr algn="just" eaLnBrk="1" hangingPunct="1">
              <a:lnSpc>
                <a:spcPts val="2600"/>
              </a:lnSpc>
              <a:buFont typeface="Wingdings" pitchFamily="2" charset="2"/>
              <a:buChar char="§"/>
              <a:defRPr/>
            </a:pPr>
            <a:r>
              <a:rPr lang="en-US" sz="3000" b="1" dirty="0" smtClean="0">
                <a:solidFill>
                  <a:srgbClr val="0000FF"/>
                </a:solidFill>
                <a:latin typeface="Arial Narrow" pitchFamily="34" charset="0"/>
              </a:rPr>
              <a:t>On Nutrient agar: </a:t>
            </a:r>
          </a:p>
          <a:p>
            <a:pPr lvl="1" algn="just" eaLnBrk="1" hangingPunct="1">
              <a:lnSpc>
                <a:spcPts val="2600"/>
              </a:lnSpc>
              <a:buFont typeface="Wingdings" pitchFamily="2" charset="2"/>
              <a:buChar char="§"/>
              <a:defRPr/>
            </a:pPr>
            <a:r>
              <a:rPr lang="en-US" sz="3000" dirty="0" smtClean="0">
                <a:latin typeface="Arial Narrow" pitchFamily="34" charset="0"/>
              </a:rPr>
              <a:t>Colonies are surrounded by bluish green coloration</a:t>
            </a:r>
          </a:p>
          <a:p>
            <a:pPr algn="just" eaLnBrk="1" hangingPunct="1">
              <a:lnSpc>
                <a:spcPts val="2600"/>
              </a:lnSpc>
              <a:buFont typeface="Wingdings" pitchFamily="2" charset="2"/>
              <a:buChar char="§"/>
              <a:defRPr/>
            </a:pPr>
            <a:r>
              <a:rPr lang="en-US" sz="3000" b="1" dirty="0" smtClean="0">
                <a:solidFill>
                  <a:srgbClr val="0000FF"/>
                </a:solidFill>
                <a:latin typeface="Arial Narrow" pitchFamily="34" charset="0"/>
              </a:rPr>
              <a:t>On selective media "</a:t>
            </a:r>
            <a:r>
              <a:rPr lang="en-US" sz="3000" b="1" dirty="0" err="1" smtClean="0">
                <a:solidFill>
                  <a:srgbClr val="0000FF"/>
                </a:solidFill>
                <a:latin typeface="Arial Narrow" pitchFamily="34" charset="0"/>
              </a:rPr>
              <a:t>Cetermide</a:t>
            </a:r>
            <a:r>
              <a:rPr lang="en-US" sz="3000" b="1" dirty="0" smtClean="0">
                <a:solidFill>
                  <a:srgbClr val="0000FF"/>
                </a:solidFill>
                <a:latin typeface="Arial Narrow" pitchFamily="34" charset="0"/>
              </a:rPr>
              <a:t>"</a:t>
            </a:r>
            <a:r>
              <a:rPr lang="en-US" sz="3000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</a:p>
          <a:p>
            <a:pPr lvl="1" algn="just" eaLnBrk="1" hangingPunct="1">
              <a:lnSpc>
                <a:spcPts val="2600"/>
              </a:lnSpc>
              <a:buFont typeface="Wingdings" pitchFamily="2" charset="2"/>
              <a:buChar char="§"/>
              <a:defRPr/>
            </a:pPr>
            <a:r>
              <a:rPr lang="en-US" sz="3000" dirty="0" smtClean="0">
                <a:latin typeface="Arial Narrow" pitchFamily="34" charset="0"/>
              </a:rPr>
              <a:t>Pigments are more obvious </a:t>
            </a:r>
          </a:p>
          <a:p>
            <a:pPr algn="just" eaLnBrk="1" hangingPunct="1">
              <a:lnSpc>
                <a:spcPts val="2600"/>
              </a:lnSpc>
              <a:buFont typeface="Wingdings" pitchFamily="2" charset="2"/>
              <a:buChar char="§"/>
              <a:defRPr/>
            </a:pPr>
            <a:r>
              <a:rPr lang="en-US" sz="3000" b="1" dirty="0" smtClean="0">
                <a:solidFill>
                  <a:srgbClr val="0000FF"/>
                </a:solidFill>
                <a:latin typeface="Arial Narrow" pitchFamily="34" charset="0"/>
              </a:rPr>
              <a:t>On Blood agar: </a:t>
            </a:r>
            <a:r>
              <a:rPr lang="en-US" sz="3000" dirty="0" smtClean="0">
                <a:latin typeface="Arial Narrow" pitchFamily="34" charset="0"/>
                <a:sym typeface="Symbol" pitchFamily="18" charset="2"/>
              </a:rPr>
              <a:t></a:t>
            </a:r>
            <a:r>
              <a:rPr lang="en-US" sz="3000" dirty="0" smtClean="0">
                <a:latin typeface="Arial Narrow" pitchFamily="34" charset="0"/>
              </a:rPr>
              <a:t>-hemolytic colonies</a:t>
            </a:r>
          </a:p>
          <a:p>
            <a:pPr algn="just" eaLnBrk="1" hangingPunct="1">
              <a:lnSpc>
                <a:spcPts val="2600"/>
              </a:lnSpc>
              <a:buFont typeface="Wingdings" pitchFamily="2" charset="2"/>
              <a:buChar char="§"/>
              <a:defRPr/>
            </a:pPr>
            <a:r>
              <a:rPr lang="en-US" sz="3000" b="1" dirty="0" smtClean="0">
                <a:solidFill>
                  <a:srgbClr val="0000FF"/>
                </a:solidFill>
                <a:latin typeface="Arial Narrow" pitchFamily="34" charset="0"/>
              </a:rPr>
              <a:t>On </a:t>
            </a:r>
            <a:r>
              <a:rPr lang="en-US" sz="3000" b="1" dirty="0" err="1" smtClean="0">
                <a:solidFill>
                  <a:srgbClr val="0000FF"/>
                </a:solidFill>
                <a:latin typeface="Arial Narrow" pitchFamily="34" charset="0"/>
              </a:rPr>
              <a:t>MacConkey</a:t>
            </a:r>
            <a:r>
              <a:rPr lang="en-US" sz="3000" b="1" dirty="0" smtClean="0">
                <a:solidFill>
                  <a:srgbClr val="0000FF"/>
                </a:solidFill>
                <a:latin typeface="Arial Narrow" pitchFamily="34" charset="0"/>
              </a:rPr>
              <a:t> agar</a:t>
            </a:r>
            <a:r>
              <a:rPr lang="en-US" sz="3000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</a:p>
          <a:p>
            <a:pPr lvl="1" algn="just" eaLnBrk="1" hangingPunct="1">
              <a:lnSpc>
                <a:spcPts val="2600"/>
              </a:lnSpc>
              <a:buFont typeface="Wingdings" pitchFamily="2" charset="2"/>
              <a:buChar char="§"/>
              <a:defRPr/>
            </a:pPr>
            <a:r>
              <a:rPr lang="en-US" sz="3000" dirty="0" smtClean="0">
                <a:latin typeface="Arial Narrow" pitchFamily="34" charset="0"/>
              </a:rPr>
              <a:t>Pale yellow colonies i.e. non lactose </a:t>
            </a:r>
            <a:r>
              <a:rPr lang="en-US" sz="3000" dirty="0" err="1" smtClean="0">
                <a:latin typeface="Arial Narrow" pitchFamily="34" charset="0"/>
              </a:rPr>
              <a:t>fermenters</a:t>
            </a:r>
            <a:endParaRPr lang="en-US" sz="3000" dirty="0" smtClean="0">
              <a:latin typeface="Arial Narrow" pitchFamily="34" charset="0"/>
            </a:endParaRPr>
          </a:p>
          <a:p>
            <a:pPr lvl="1" algn="just" eaLnBrk="1" hangingPunct="1">
              <a:lnSpc>
                <a:spcPts val="2600"/>
              </a:lnSpc>
              <a:buFont typeface="Wingdings" pitchFamily="2" charset="2"/>
              <a:buChar char="§"/>
              <a:defRPr/>
            </a:pPr>
            <a:r>
              <a:rPr lang="en-US" sz="3000" i="1" dirty="0" smtClean="0">
                <a:latin typeface="Arial Narrow" pitchFamily="34" charset="0"/>
              </a:rPr>
              <a:t>Ps. aeruginosa</a:t>
            </a:r>
            <a:r>
              <a:rPr lang="en-US" sz="3000" dirty="0" smtClean="0">
                <a:latin typeface="Arial Narrow" pitchFamily="34" charset="0"/>
              </a:rPr>
              <a:t> able to grow at 42 </a:t>
            </a:r>
            <a:r>
              <a:rPr lang="en-US" sz="3000" baseline="30000" dirty="0" smtClean="0">
                <a:latin typeface="Arial Narrow" pitchFamily="34" charset="0"/>
              </a:rPr>
              <a:t>0</a:t>
            </a:r>
            <a:r>
              <a:rPr lang="en-US" sz="3000" dirty="0" smtClean="0">
                <a:latin typeface="Arial Narrow" pitchFamily="34" charset="0"/>
              </a:rPr>
              <a:t>C for 3 days</a:t>
            </a:r>
          </a:p>
          <a:p>
            <a:pPr algn="just">
              <a:lnSpc>
                <a:spcPts val="2600"/>
              </a:lnSpc>
              <a:buFont typeface="Wingdings" pitchFamily="2" charset="2"/>
              <a:buChar char="§"/>
              <a:defRPr/>
            </a:pPr>
            <a:r>
              <a:rPr lang="en-US" sz="3000" b="1" dirty="0" err="1" smtClean="0">
                <a:solidFill>
                  <a:srgbClr val="002060"/>
                </a:solidFill>
                <a:latin typeface="Arial Narrow" pitchFamily="34" charset="0"/>
              </a:rPr>
              <a:t>Pyocin</a:t>
            </a:r>
            <a:r>
              <a:rPr lang="en-US" sz="3000" b="1" dirty="0" smtClean="0">
                <a:solidFill>
                  <a:srgbClr val="002060"/>
                </a:solidFill>
                <a:latin typeface="Arial Narrow" pitchFamily="34" charset="0"/>
              </a:rPr>
              <a:t> typing: </a:t>
            </a:r>
            <a:r>
              <a:rPr lang="en-US" sz="3000" dirty="0" smtClean="0">
                <a:latin typeface="Arial Narrow" pitchFamily="34" charset="0"/>
              </a:rPr>
              <a:t>Identification for epidemiological purpose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E997CE-5DD4-4046-A5E4-59C21BC6E73D}" type="slidenum">
              <a:rPr lang="ar-SA" smtClean="0"/>
              <a:pPr>
                <a:defRPr/>
              </a:pPr>
              <a:t>9</a:t>
            </a:fld>
            <a:endParaRPr lang="ar-SA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pic>
        <p:nvPicPr>
          <p:cNvPr id="4098" name="Picture 2" descr="pigmentpalig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219200"/>
            <a:ext cx="1828800" cy="1366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OF_sugar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7763" y="3886200"/>
            <a:ext cx="1341437" cy="144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492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963</Words>
  <Application>Microsoft Office PowerPoint</Application>
  <PresentationFormat>On-screen Show (4:3)</PresentationFormat>
  <Paragraphs>158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Objectives</vt:lpstr>
      <vt:lpstr>Pseudomonas aeruginosa</vt:lpstr>
      <vt:lpstr>Epidemiology</vt:lpstr>
      <vt:lpstr>Pathogenesis</vt:lpstr>
      <vt:lpstr>Pathogenesis</vt:lpstr>
      <vt:lpstr>Clinical Finding</vt:lpstr>
      <vt:lpstr>Echtyma Gangrenosum</vt:lpstr>
      <vt:lpstr>Typing methods</vt:lpstr>
      <vt:lpstr>Laboratory diagnosis</vt:lpstr>
      <vt:lpstr>Vibrionaceae</vt:lpstr>
      <vt:lpstr>Vibrio cholerae</vt:lpstr>
      <vt:lpstr>Pathogenesis</vt:lpstr>
      <vt:lpstr>Diagnosis of V. cholerae</vt:lpstr>
      <vt:lpstr>Diagnosis of V. cholerae</vt:lpstr>
      <vt:lpstr>V. parahaemolyticus 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Objectives</dc:title>
  <dc:creator>User</dc:creator>
  <cp:lastModifiedBy>User</cp:lastModifiedBy>
  <cp:revision>6</cp:revision>
  <dcterms:created xsi:type="dcterms:W3CDTF">2016-04-03T08:34:27Z</dcterms:created>
  <dcterms:modified xsi:type="dcterms:W3CDTF">2016-04-17T05:33:59Z</dcterms:modified>
</cp:coreProperties>
</file>