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/>
              <a:t>A) Identify the </a:t>
            </a:r>
            <a:r>
              <a:rPr lang="en-US" dirty="0" smtClean="0"/>
              <a:t>genus </a:t>
            </a:r>
            <a:r>
              <a:rPr lang="en-GB" b="1" i="1" dirty="0" smtClean="0">
                <a:solidFill>
                  <a:srgbClr val="002060"/>
                </a:solidFill>
                <a:latin typeface="Arial Narrow" pitchFamily="34" charset="0"/>
                <a:cs typeface="Majalla UI"/>
              </a:rPr>
              <a:t>Campylobacter </a:t>
            </a:r>
            <a:r>
              <a:rPr lang="en-GB" b="1" i="1" smtClean="0">
                <a:solidFill>
                  <a:srgbClr val="002060"/>
                </a:solidFill>
                <a:latin typeface="Arial Narrow" pitchFamily="34" charset="0"/>
                <a:cs typeface="Majalla UI"/>
              </a:rPr>
              <a:t>&amp; </a:t>
            </a:r>
            <a:r>
              <a:rPr lang="en-GB" altLang="en-US" b="1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Helicobacter</a:t>
            </a:r>
          </a:p>
          <a:p>
            <a:pPr algn="just">
              <a:buFont typeface="Wingdings" pitchFamily="2" charset="2"/>
              <a:buChar char="§"/>
            </a:pPr>
            <a:r>
              <a:rPr lang="en-US" smtClean="0"/>
              <a:t>B</a:t>
            </a:r>
            <a:r>
              <a:rPr lang="en-US" dirty="0" smtClean="0"/>
              <a:t>) describe 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714375" y="785813"/>
            <a:ext cx="8220075" cy="5500687"/>
          </a:xfrm>
        </p:spPr>
        <p:txBody>
          <a:bodyPr>
            <a:normAutofit lnSpcReduction="10000"/>
          </a:bodyPr>
          <a:lstStyle/>
          <a:p>
            <a:pPr marL="596900" indent="-514350" algn="just">
              <a:spcBef>
                <a:spcPct val="50000"/>
              </a:spcBef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Heat shock protein 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- enhances </a:t>
            </a:r>
            <a:r>
              <a:rPr lang="en-US" sz="2800" dirty="0" err="1" smtClean="0">
                <a:latin typeface="Arial Narrow" pitchFamily="34" charset="0"/>
                <a:ea typeface="+mn-ea"/>
                <a:cs typeface="Majalla UI"/>
              </a:rPr>
              <a:t>urease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expression; co-expressed with </a:t>
            </a:r>
            <a:r>
              <a:rPr lang="en-US" sz="2800" dirty="0" err="1" smtClean="0">
                <a:latin typeface="Arial Narrow" pitchFamily="34" charset="0"/>
                <a:ea typeface="+mn-ea"/>
                <a:cs typeface="Majalla UI"/>
              </a:rPr>
              <a:t>urease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on bacterial surface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Flagella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- allows penetration into gastric mucous layer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rabicPeriod" startAt="4"/>
              <a:defRPr/>
            </a:pP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Adhesins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- mediate binding to host cells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lphaUcPeriod" startAt="2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Majalla UI"/>
              </a:rPr>
              <a:t>Localized tissue damage mediated by: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Mucinases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 and </a:t>
            </a: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phospholipases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 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- disrupt gastric mucus 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Vacuolating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cytotoxin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 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- induces </a:t>
            </a:r>
            <a:r>
              <a:rPr lang="en-US" sz="2800" dirty="0" err="1" smtClean="0">
                <a:latin typeface="Arial Narrow" pitchFamily="34" charset="0"/>
                <a:ea typeface="+mn-ea"/>
                <a:cs typeface="Majalla UI"/>
              </a:rPr>
              <a:t>vacuolation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in epithelial cells that results in epithelial cell damage</a:t>
            </a:r>
          </a:p>
          <a:p>
            <a:pPr marL="596900" indent="-514350" algn="just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Majalla UI"/>
              </a:rPr>
              <a:t>SOD and catalase 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- prevent from </a:t>
            </a:r>
            <a:r>
              <a:rPr lang="en-US" sz="2800" dirty="0" err="1" smtClean="0">
                <a:latin typeface="Arial Narrow" pitchFamily="34" charset="0"/>
                <a:ea typeface="+mn-ea"/>
                <a:cs typeface="Majalla UI"/>
              </a:rPr>
              <a:t>phagocytosis</a:t>
            </a:r>
            <a:r>
              <a:rPr lang="en-US" sz="2800" dirty="0" smtClean="0">
                <a:latin typeface="Arial Narrow" pitchFamily="34" charset="0"/>
                <a:ea typeface="+mn-ea"/>
                <a:cs typeface="Majalla UI"/>
              </a:rPr>
              <a:t> and intracellular killing</a:t>
            </a:r>
          </a:p>
          <a:p>
            <a:pPr algn="just">
              <a:spcBef>
                <a:spcPct val="50000"/>
              </a:spcBef>
              <a:defRPr/>
            </a:pPr>
            <a:endParaRPr lang="en-US" sz="2800" dirty="0" smtClean="0">
              <a:latin typeface="Arial Narrow" pitchFamily="34" charset="0"/>
              <a:ea typeface="+mn-ea"/>
              <a:cs typeface="Majalla UI"/>
            </a:endParaRPr>
          </a:p>
          <a:p>
            <a:pPr algn="just">
              <a:defRPr/>
            </a:pPr>
            <a:endParaRPr lang="en-US" sz="2800" dirty="0" smtClean="0">
              <a:latin typeface="Arial Narrow" pitchFamily="34" charset="0"/>
              <a:ea typeface="+mn-ea"/>
              <a:cs typeface="Majalla UI"/>
            </a:endParaRPr>
          </a:p>
        </p:txBody>
      </p:sp>
      <p:sp>
        <p:nvSpPr>
          <p:cNvPr id="37069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7069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E879C9-7F7B-46D5-BD4D-CF767B3CF24E}" type="slidenum">
              <a:rPr lang="ar-SA" altLang="en-US" smtClean="0"/>
              <a:pPr/>
              <a:t>10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1659467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</a:t>
            </a:r>
          </a:p>
        </p:txBody>
      </p:sp>
      <p:sp>
        <p:nvSpPr>
          <p:cNvPr id="37376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81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GB" altLang="en-US" i="1" dirty="0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r>
              <a:rPr lang="en-GB" altLang="en-US" dirty="0" smtClean="0">
                <a:latin typeface="Arial Narrow" pitchFamily="34" charset="0"/>
                <a:ea typeface="Majalla UI"/>
                <a:cs typeface="Majalla UI"/>
              </a:rPr>
              <a:t> is diagnosed by non-culture method such as</a:t>
            </a:r>
          </a:p>
          <a:p>
            <a:pPr marL="971550" lvl="1" indent="-514350" algn="just" eaLnBrk="1" hangingPunct="1">
              <a:buFont typeface="+mj-lt"/>
              <a:buAutoNum type="arabicPeriod"/>
              <a:defRPr/>
            </a:pPr>
            <a:r>
              <a:rPr lang="en-GB" altLang="en-US" sz="3200" dirty="0" smtClean="0">
                <a:latin typeface="Arial Narrow" pitchFamily="34" charset="0"/>
                <a:ea typeface="Majalla UI"/>
                <a:cs typeface="Majalla UI"/>
              </a:rPr>
              <a:t>Blood antibody tests</a:t>
            </a:r>
          </a:p>
          <a:p>
            <a:pPr marL="971550" lvl="1" indent="-514350" algn="just" eaLnBrk="1" hangingPunct="1">
              <a:buFont typeface="+mj-lt"/>
              <a:buAutoNum type="arabicPeriod"/>
              <a:defRPr/>
            </a:pPr>
            <a:r>
              <a:rPr lang="en-GB" altLang="en-US" sz="3200" b="1" u="sng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Urea breath tests (UBT)</a:t>
            </a:r>
          </a:p>
          <a:p>
            <a:pPr marL="971550" lvl="1" indent="-514350" algn="just" eaLnBrk="1" hangingPunct="1">
              <a:buFont typeface="+mj-lt"/>
              <a:buAutoNum type="arabicPeriod"/>
              <a:defRPr/>
            </a:pPr>
            <a:r>
              <a:rPr lang="en-GB" altLang="en-US" sz="3200" b="1" u="sng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Endoscopic biopsies</a:t>
            </a:r>
          </a:p>
          <a:p>
            <a:pPr marL="971550" lvl="1" indent="-514350" algn="just" eaLnBrk="1" hangingPunct="1">
              <a:buFont typeface="+mj-lt"/>
              <a:buAutoNum type="arabicPeriod"/>
              <a:defRPr/>
            </a:pPr>
            <a:r>
              <a:rPr lang="en-GB" altLang="en-US" sz="3200" dirty="0" smtClean="0">
                <a:latin typeface="Arial Narrow" pitchFamily="34" charset="0"/>
                <a:ea typeface="Majalla UI"/>
                <a:cs typeface="Majalla UI"/>
              </a:rPr>
              <a:t>Stool antigen tests</a:t>
            </a:r>
          </a:p>
          <a:p>
            <a:pPr lvl="1" algn="just" eaLnBrk="1" hangingPunct="1">
              <a:defRPr/>
            </a:pPr>
            <a:r>
              <a:rPr lang="en-GB" altLang="en-US" sz="3200" i="1" dirty="0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r>
              <a:rPr lang="en-GB" altLang="en-US" sz="3200" dirty="0" smtClean="0">
                <a:latin typeface="Arial Narrow" pitchFamily="34" charset="0"/>
                <a:ea typeface="Majalla UI"/>
                <a:cs typeface="Majalla UI"/>
              </a:rPr>
              <a:t> isolated by culture of gastric biopsy on non-selective media enriched with blood or serum  for 7-10 day</a:t>
            </a:r>
          </a:p>
          <a:p>
            <a:pPr lvl="1" algn="just" eaLnBrk="1" hangingPunct="1">
              <a:defRPr/>
            </a:pPr>
            <a:r>
              <a:rPr lang="en-GB" altLang="en-US" sz="3200" dirty="0" err="1" smtClean="0">
                <a:latin typeface="Arial Narrow" pitchFamily="34" charset="0"/>
                <a:ea typeface="Majalla UI"/>
                <a:cs typeface="Majalla UI"/>
              </a:rPr>
              <a:t>Skirrow’s</a:t>
            </a:r>
            <a:r>
              <a:rPr lang="en-GB" altLang="en-US" sz="3200" dirty="0" smtClean="0">
                <a:latin typeface="Arial Narrow" pitchFamily="34" charset="0"/>
                <a:ea typeface="Majalla UI"/>
                <a:cs typeface="Majalla UI"/>
              </a:rPr>
              <a:t> media supplemented with blood or serum</a:t>
            </a:r>
          </a:p>
        </p:txBody>
      </p:sp>
      <p:sp>
        <p:nvSpPr>
          <p:cNvPr id="37171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7171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31902F-94F5-46C8-A0F9-58102853C6DC}" type="slidenum">
              <a:rPr lang="ar-SA" altLang="en-US" smtClean="0"/>
              <a:pPr/>
              <a:t>11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4443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</a:t>
            </a:r>
          </a:p>
        </p:txBody>
      </p:sp>
      <p:sp>
        <p:nvSpPr>
          <p:cNvPr id="37376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10200"/>
          </a:xfrm>
        </p:spPr>
        <p:txBody>
          <a:bodyPr/>
          <a:lstStyle/>
          <a:p>
            <a:pPr marL="596900" indent="-514350" algn="just" eaLnBrk="1" hangingPunct="1">
              <a:lnSpc>
                <a:spcPts val="3300"/>
              </a:lnSpc>
              <a:buFont typeface="Gill Sans MT" pitchFamily="34" charset="0"/>
              <a:buAutoNum type="arabicPeriod"/>
              <a:defRPr/>
            </a:pPr>
            <a:r>
              <a:rPr lang="en-GB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Blood antibody test</a:t>
            </a:r>
          </a:p>
          <a:p>
            <a:pPr lvl="1" algn="just" eaLnBrk="1" hangingPunct="1">
              <a:lnSpc>
                <a:spcPts val="3300"/>
              </a:lnSpc>
              <a:defRPr/>
            </a:pPr>
            <a:r>
              <a:rPr lang="en-GB" altLang="en-US" dirty="0" smtClean="0">
                <a:latin typeface="Arial Narrow" pitchFamily="34" charset="0"/>
                <a:ea typeface="Majalla UI"/>
                <a:cs typeface="Majalla UI"/>
              </a:rPr>
              <a:t>Blood tests for the presence of antibodies to </a:t>
            </a:r>
            <a:r>
              <a:rPr lang="en-GB" altLang="en-US" i="1" dirty="0" smtClean="0">
                <a:latin typeface="Arial Narrow" pitchFamily="34" charset="0"/>
                <a:ea typeface="Majalla UI"/>
                <a:cs typeface="Majalla UI"/>
              </a:rPr>
              <a:t>H. pylori </a:t>
            </a:r>
            <a:r>
              <a:rPr lang="en-GB" altLang="en-US" dirty="0" smtClean="0">
                <a:latin typeface="Arial Narrow" pitchFamily="34" charset="0"/>
                <a:ea typeface="Majalla UI"/>
                <a:cs typeface="Majalla UI"/>
              </a:rPr>
              <a:t>can be performed easily and rapidly</a:t>
            </a:r>
          </a:p>
          <a:p>
            <a:pPr marL="596900" indent="-514350" algn="just" eaLnBrk="1" hangingPunct="1">
              <a:lnSpc>
                <a:spcPts val="3300"/>
              </a:lnSpc>
              <a:buFont typeface="Gill Sans MT" pitchFamily="34" charset="0"/>
              <a:buAutoNum type="arabicPeriod"/>
              <a:defRPr/>
            </a:pPr>
            <a:r>
              <a:rPr lang="en-GB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Urea Breath Test (UBT)</a:t>
            </a:r>
          </a:p>
          <a:p>
            <a:pPr algn="just" eaLnBrk="1" hangingPunct="1">
              <a:lnSpc>
                <a:spcPts val="3300"/>
              </a:lnSpc>
              <a:defRPr/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UBT is a safe, easy &amp; accurate test for detection of </a:t>
            </a:r>
            <a:r>
              <a:rPr lang="en-GB" altLang="en-US" sz="2800" i="1" dirty="0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endParaRPr lang="en-GB" altLang="en-US" sz="2800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lnSpc>
                <a:spcPts val="3300"/>
              </a:lnSpc>
              <a:defRPr/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UBT relies on ability of </a:t>
            </a:r>
            <a:r>
              <a:rPr lang="en-GB" altLang="en-US" sz="2800" i="1" dirty="0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 to hydrolyse urea into CO</a:t>
            </a:r>
            <a:r>
              <a:rPr lang="en-GB" altLang="en-US" sz="2800" baseline="-25000" dirty="0" smtClean="0">
                <a:latin typeface="Arial Narrow" pitchFamily="34" charset="0"/>
                <a:ea typeface="Majalla UI"/>
                <a:cs typeface="Majalla UI"/>
              </a:rPr>
              <a:t>2</a:t>
            </a:r>
          </a:p>
          <a:p>
            <a:pPr algn="just" eaLnBrk="1" hangingPunct="1">
              <a:lnSpc>
                <a:spcPts val="3300"/>
              </a:lnSpc>
              <a:defRPr/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CO</a:t>
            </a:r>
            <a:r>
              <a:rPr lang="en-GB" altLang="en-US" sz="2800" baseline="-25000" dirty="0" smtClean="0">
                <a:latin typeface="Arial Narrow" pitchFamily="34" charset="0"/>
                <a:ea typeface="Majalla UI"/>
                <a:cs typeface="Majalla UI"/>
              </a:rPr>
              <a:t>2</a:t>
            </a: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 is absorbed from stomach &amp; eliminated in the breath</a:t>
            </a:r>
          </a:p>
          <a:p>
            <a:pPr algn="just" eaLnBrk="1" hangingPunct="1">
              <a:lnSpc>
                <a:spcPts val="3300"/>
              </a:lnSpc>
              <a:defRPr/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10-20 minute after swallowing a capsule containing a minute amount of radioactive urea, a breath is collected</a:t>
            </a:r>
            <a:endParaRPr lang="en-GB" altLang="en-US" sz="2800" baseline="-25000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lnSpc>
                <a:spcPts val="3300"/>
              </a:lnSpc>
              <a:defRPr/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The presence of radioactive CO</a:t>
            </a:r>
            <a:r>
              <a:rPr lang="en-GB" altLang="en-US" sz="2800" baseline="-25000" dirty="0" smtClean="0">
                <a:latin typeface="Arial Narrow" pitchFamily="34" charset="0"/>
                <a:ea typeface="Majalla UI"/>
                <a:cs typeface="Majalla UI"/>
              </a:rPr>
              <a:t>2</a:t>
            </a: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 in the breath (a positive test) means that there is active infection</a:t>
            </a:r>
          </a:p>
        </p:txBody>
      </p:sp>
      <p:sp>
        <p:nvSpPr>
          <p:cNvPr id="37274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7274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9A3F17-31CB-4849-8B33-043F8A0E6B91}" type="slidenum">
              <a:rPr lang="ar-SA" altLang="en-US" smtClean="0"/>
              <a:pPr/>
              <a:t>12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2686861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Content Placeholder 2"/>
          <p:cNvSpPr>
            <a:spLocks noGrp="1"/>
          </p:cNvSpPr>
          <p:nvPr>
            <p:ph idx="1"/>
          </p:nvPr>
        </p:nvSpPr>
        <p:spPr>
          <a:xfrm>
            <a:off x="571500" y="188913"/>
            <a:ext cx="8115300" cy="5221287"/>
          </a:xfrm>
        </p:spPr>
        <p:txBody>
          <a:bodyPr>
            <a:normAutofit lnSpcReduction="10000"/>
          </a:bodyPr>
          <a:lstStyle/>
          <a:p>
            <a:pPr marL="596900" lvl="1" indent="-514350" algn="just" eaLnBrk="1" hangingPunct="1">
              <a:spcBef>
                <a:spcPts val="600"/>
              </a:spcBef>
              <a:buFont typeface="Gill Sans MT" pitchFamily="34" charset="0"/>
              <a:buAutoNum type="arabicPeriod" startAt="3"/>
            </a:pPr>
            <a:r>
              <a:rPr lang="en-GB" altLang="en-US" sz="32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Endoscopic biopsies</a:t>
            </a:r>
          </a:p>
          <a:p>
            <a:pPr algn="just" eaLnBrk="1" hangingPunct="1"/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Endoscopy is an accurate test for diagnosing </a:t>
            </a:r>
            <a:r>
              <a:rPr lang="en-GB" altLang="en-US" sz="2800" i="1" smtClean="0">
                <a:latin typeface="Arial Narrow" pitchFamily="34" charset="0"/>
                <a:ea typeface="Majalla UI"/>
                <a:cs typeface="Majalla UI"/>
              </a:rPr>
              <a:t>H. pylori </a:t>
            </a:r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as well as the inflammation and ulcers that it causes</a:t>
            </a:r>
          </a:p>
          <a:p>
            <a:pPr algn="just" eaLnBrk="1" hangingPunct="1"/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For endoscopy, the doctor inserts a flexible viewing tube (endoscope) through the mouth, down the oesophagus, and into the stomach and duodenum</a:t>
            </a:r>
          </a:p>
          <a:p>
            <a:pPr algn="just" eaLnBrk="1" hangingPunct="1"/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During endoscopy, small tissue samples (biopsies) from the stomach lining can be removed</a:t>
            </a:r>
          </a:p>
          <a:p>
            <a:pPr algn="just" eaLnBrk="1" hangingPunct="1"/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A biopsy is placed on a special slide containing urea</a:t>
            </a:r>
          </a:p>
          <a:p>
            <a:pPr algn="just" eaLnBrk="1" hangingPunct="1"/>
            <a:r>
              <a:rPr lang="en-GB" altLang="en-US" sz="2800" smtClean="0">
                <a:latin typeface="Arial Narrow" pitchFamily="34" charset="0"/>
                <a:ea typeface="Majalla UI"/>
                <a:cs typeface="Majalla UI"/>
              </a:rPr>
              <a:t>If the urea is broken down, this means that there is an infection with </a:t>
            </a:r>
            <a:r>
              <a:rPr lang="en-GB" altLang="en-US" sz="2800" i="1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endParaRPr lang="en-GB" altLang="en-US" sz="2800" smtClean="0">
              <a:latin typeface="Arial Narrow" pitchFamily="34" charset="0"/>
              <a:ea typeface="Majalla UI"/>
              <a:cs typeface="Majalla UI"/>
            </a:endParaRPr>
          </a:p>
        </p:txBody>
      </p:sp>
      <p:sp>
        <p:nvSpPr>
          <p:cNvPr id="373764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737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68CE87-9B0D-4363-9605-62BEC6417444}" type="slidenum">
              <a:rPr lang="ar-SA" altLang="en-US" smtClean="0"/>
              <a:pPr/>
              <a:t>13</a:t>
            </a:fld>
            <a:endParaRPr lang="ar-SA" altLang="en-US" smtClean="0"/>
          </a:p>
        </p:txBody>
      </p:sp>
      <p:pic>
        <p:nvPicPr>
          <p:cNvPr id="373766" name="Picture3" descr="CLO 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5410200"/>
            <a:ext cx="42672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396" name="Group 12"/>
          <p:cNvGraphicFramePr>
            <a:graphicFrameLocks noGrp="1"/>
          </p:cNvGraphicFramePr>
          <p:nvPr/>
        </p:nvGraphicFramePr>
        <p:xfrm>
          <a:off x="1258888" y="5638800"/>
          <a:ext cx="7058025" cy="814388"/>
        </p:xfrm>
        <a:graphic>
          <a:graphicData uri="http://schemas.openxmlformats.org/drawingml/2006/table">
            <a:tbl>
              <a:tblPr/>
              <a:tblGrid>
                <a:gridCol w="7058025"/>
              </a:tblGrid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Narrow" pitchFamily="34" charset="0"/>
                        </a:rPr>
                        <a:t>Test kit showing negative and positive results for Helicobacter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167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</a:t>
            </a:r>
            <a:r>
              <a:rPr lang="en-US" i="1" dirty="0" smtClean="0"/>
              <a:t>H. pylori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regimen most commonly recommended for first line treatment of </a:t>
            </a:r>
            <a:r>
              <a:rPr lang="en-US" i="1" dirty="0"/>
              <a:t>H. pylori</a:t>
            </a:r>
            <a:r>
              <a:rPr lang="en-US" dirty="0"/>
              <a:t> is triple therapy with a PPI (</a:t>
            </a:r>
            <a:r>
              <a:rPr lang="en-US" b="1" dirty="0" err="1"/>
              <a:t>lansoprazole</a:t>
            </a:r>
            <a:r>
              <a:rPr lang="en-US" dirty="0"/>
              <a:t> 30 mg twice daily, omeprazole 20 mg twice daily, </a:t>
            </a:r>
            <a:r>
              <a:rPr lang="en-US" b="1" dirty="0"/>
              <a:t>pantoprazole</a:t>
            </a:r>
            <a:r>
              <a:rPr lang="en-US" dirty="0"/>
              <a:t> 40 mg twice daily, </a:t>
            </a:r>
            <a:r>
              <a:rPr lang="en-US" dirty="0" err="1"/>
              <a:t>r</a:t>
            </a:r>
            <a:r>
              <a:rPr lang="en-US" b="1" dirty="0" err="1"/>
              <a:t>abeprazole</a:t>
            </a:r>
            <a:r>
              <a:rPr lang="en-US" dirty="0"/>
              <a:t> 20 mg twice daily, or </a:t>
            </a:r>
            <a:r>
              <a:rPr lang="en-US" b="1" dirty="0"/>
              <a:t>esomeprazole</a:t>
            </a:r>
            <a:r>
              <a:rPr lang="en-US" dirty="0"/>
              <a:t> 40 mg once daily), </a:t>
            </a:r>
            <a:r>
              <a:rPr lang="en-US" b="1" dirty="0"/>
              <a:t>amoxicillin</a:t>
            </a:r>
            <a:r>
              <a:rPr lang="en-US" dirty="0"/>
              <a:t> (1 g twice daily), and </a:t>
            </a:r>
            <a:r>
              <a:rPr lang="en-US" b="1" dirty="0"/>
              <a:t>clarithromycin </a:t>
            </a:r>
            <a:r>
              <a:rPr lang="en-US" dirty="0"/>
              <a:t>(500 mg twice daily) for 7 to 14 days. We suggest treatment for 10 days to two weeks.</a:t>
            </a:r>
          </a:p>
        </p:txBody>
      </p:sp>
    </p:spTree>
    <p:extLst>
      <p:ext uri="{BB962C8B-B14F-4D97-AF65-F5344CB8AC3E}">
        <p14:creationId xmlns:p14="http://schemas.microsoft.com/office/powerpoint/2010/main" val="1723201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60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Campylobacter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81600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2900"/>
              </a:lnSpc>
              <a:defRPr/>
            </a:pPr>
            <a:r>
              <a:rPr lang="en-GB" sz="2800" i="1" dirty="0" smtClean="0">
                <a:latin typeface="Arial Narrow" pitchFamily="34" charset="0"/>
                <a:ea typeface="+mn-ea"/>
                <a:cs typeface="Majalla UI"/>
              </a:rPr>
              <a:t>Campylobacter </a:t>
            </a:r>
            <a:r>
              <a:rPr lang="en-GB" sz="2800" dirty="0" smtClean="0">
                <a:latin typeface="Arial Narrow" pitchFamily="34" charset="0"/>
                <a:ea typeface="+mn-ea"/>
                <a:cs typeface="Majalla UI"/>
              </a:rPr>
              <a:t>is the main causative agent of diarrhoea (enteritis ), mainly children, in developing countries</a:t>
            </a:r>
            <a:endParaRPr lang="en-GB" sz="2800" i="1" dirty="0" smtClean="0">
              <a:latin typeface="Arial Narrow" pitchFamily="34" charset="0"/>
              <a:ea typeface="+mn-ea"/>
              <a:cs typeface="Majalla UI"/>
            </a:endParaRP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sz="2800" i="1" dirty="0" smtClean="0">
                <a:latin typeface="Arial Narrow" pitchFamily="34" charset="0"/>
                <a:ea typeface="+mn-ea"/>
                <a:cs typeface="Majalla UI"/>
              </a:rPr>
              <a:t>C. </a:t>
            </a:r>
            <a:r>
              <a:rPr lang="en-GB" sz="2800" i="1" dirty="0" err="1" smtClean="0">
                <a:latin typeface="Arial Narrow" pitchFamily="34" charset="0"/>
                <a:ea typeface="+mn-ea"/>
                <a:cs typeface="Majalla UI"/>
              </a:rPr>
              <a:t>jejuni</a:t>
            </a:r>
            <a:r>
              <a:rPr lang="en-GB" sz="2800" dirty="0" smtClean="0">
                <a:latin typeface="Arial Narrow" pitchFamily="34" charset="0"/>
                <a:ea typeface="+mn-ea"/>
                <a:cs typeface="Majalla UI"/>
              </a:rPr>
              <a:t>, </a:t>
            </a:r>
            <a:r>
              <a:rPr lang="en-GB" sz="2800" i="1" dirty="0" smtClean="0">
                <a:latin typeface="Arial Narrow" pitchFamily="34" charset="0"/>
                <a:ea typeface="+mn-ea"/>
                <a:cs typeface="Majalla UI"/>
              </a:rPr>
              <a:t>E. coli</a:t>
            </a:r>
            <a:r>
              <a:rPr lang="en-GB" sz="2800" dirty="0" smtClean="0">
                <a:latin typeface="Arial Narrow" pitchFamily="34" charset="0"/>
                <a:ea typeface="+mn-ea"/>
                <a:cs typeface="Majalla UI"/>
              </a:rPr>
              <a:t> and Rotavirus are the three most common cause of infantile diarrhoea in the world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sz="2800" dirty="0" smtClean="0">
                <a:latin typeface="Arial Narrow" pitchFamily="34" charset="0"/>
                <a:ea typeface="+mn-ea"/>
                <a:cs typeface="Majalla UI"/>
              </a:rPr>
              <a:t>Infections usually sporadic, occurring in summer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Mode of transmission</a:t>
            </a:r>
          </a:p>
          <a:p>
            <a:pPr marL="365760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Acquired by the </a:t>
            </a:r>
            <a:r>
              <a:rPr lang="en-GB" sz="2800" dirty="0" err="1" smtClean="0">
                <a:latin typeface="Arial Narrow" pitchFamily="34" charset="0"/>
                <a:ea typeface="+mn-ea"/>
              </a:rPr>
              <a:t>fecal</a:t>
            </a:r>
            <a:r>
              <a:rPr lang="en-GB" sz="2800" dirty="0" smtClean="0">
                <a:latin typeface="Arial Narrow" pitchFamily="34" charset="0"/>
                <a:ea typeface="+mn-ea"/>
              </a:rPr>
              <a:t>-oral route via ingestion of;</a:t>
            </a:r>
          </a:p>
          <a:p>
            <a:pPr marL="765810" lvl="1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dirty="0" smtClean="0">
                <a:latin typeface="Arial Narrow" pitchFamily="34" charset="0"/>
                <a:ea typeface="+mn-ea"/>
              </a:rPr>
              <a:t>Improperly handled  or cooked food primarily poultry</a:t>
            </a:r>
          </a:p>
          <a:p>
            <a:pPr marL="365760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Also, drinking of un-pasteurized milk</a:t>
            </a:r>
          </a:p>
          <a:p>
            <a:pPr marL="365760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Children is the most commonly affected worldwide</a:t>
            </a:r>
          </a:p>
          <a:p>
            <a:pPr marL="365760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Incubation period</a:t>
            </a:r>
          </a:p>
          <a:p>
            <a:pPr marL="365760" indent="-283464" algn="just" eaLnBrk="1" fontAlgn="auto" hangingPunct="1">
              <a:lnSpc>
                <a:spcPts val="29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TW" sz="2800" dirty="0" smtClean="0">
                <a:latin typeface="Arial Narrow" pitchFamily="34" charset="0"/>
                <a:ea typeface="+mn-ea"/>
              </a:rPr>
              <a:t>The illness appears to last from 2-7 days</a:t>
            </a:r>
          </a:p>
        </p:txBody>
      </p:sp>
      <p:sp>
        <p:nvSpPr>
          <p:cNvPr id="359429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943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31ABD5F-DB81-40E5-A611-A16D08BBD52E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910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Pathogenesis and Virulence factor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93838"/>
            <a:ext cx="8229600" cy="4830762"/>
          </a:xfrm>
        </p:spPr>
        <p:txBody>
          <a:bodyPr>
            <a:noAutofit/>
          </a:bodyPr>
          <a:lstStyle/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zh-TW" sz="2800" i="1" dirty="0" smtClean="0">
                <a:latin typeface="Arial Narrow" pitchFamily="34" charset="0"/>
                <a:ea typeface="+mn-ea"/>
              </a:rPr>
              <a:t>C. </a:t>
            </a:r>
            <a:r>
              <a:rPr lang="en-US" altLang="zh-TW" sz="2800" i="1" dirty="0" err="1" smtClean="0">
                <a:latin typeface="Arial Narrow" pitchFamily="34" charset="0"/>
                <a:ea typeface="+mn-ea"/>
              </a:rPr>
              <a:t>jejuni</a:t>
            </a:r>
            <a:r>
              <a:rPr lang="en-US" altLang="zh-TW" sz="2800" dirty="0" smtClean="0">
                <a:latin typeface="Arial Narrow" pitchFamily="34" charset="0"/>
                <a:ea typeface="+mn-ea"/>
              </a:rPr>
              <a:t> infection vary considerably from asymptomatic to severe bloody diarrhea, high fever, and prostration</a:t>
            </a:r>
            <a:endParaRPr lang="en-GB" sz="2800" dirty="0" smtClean="0">
              <a:latin typeface="Arial Narrow" pitchFamily="34" charset="0"/>
              <a:ea typeface="+mn-ea"/>
            </a:endParaRPr>
          </a:p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err="1" smtClean="0">
                <a:latin typeface="Arial Narrow" pitchFamily="34" charset="0"/>
                <a:ea typeface="+mn-ea"/>
              </a:rPr>
              <a:t>Enterocolitis</a:t>
            </a:r>
            <a:r>
              <a:rPr lang="en-GB" sz="2800" dirty="0" smtClean="0">
                <a:latin typeface="Arial Narrow" pitchFamily="34" charset="0"/>
                <a:ea typeface="+mn-ea"/>
              </a:rPr>
              <a:t> begins as watery, foul smelling diarrhoea followed by bloody stools accompanied by fever, headache and sever abdominal cramps</a:t>
            </a:r>
          </a:p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Systemic infection: bacteremia (very rare)</a:t>
            </a:r>
          </a:p>
          <a:p>
            <a:pPr marL="871284" lvl="1" indent="-514350" algn="just" eaLnBrk="1" fontAlgn="auto" hangingPunct="1">
              <a:lnSpc>
                <a:spcPts val="28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latin typeface="Arial Narrow" pitchFamily="34" charset="0"/>
                <a:ea typeface="+mn-ea"/>
              </a:rPr>
              <a:t>Rarely </a:t>
            </a:r>
            <a:r>
              <a:rPr lang="en-GB" i="1" dirty="0" smtClean="0">
                <a:latin typeface="Arial Narrow" pitchFamily="34" charset="0"/>
                <a:ea typeface="+mn-ea"/>
              </a:rPr>
              <a:t>C. </a:t>
            </a:r>
            <a:r>
              <a:rPr lang="en-GB" i="1" dirty="0" err="1" smtClean="0">
                <a:latin typeface="Arial Narrow" pitchFamily="34" charset="0"/>
                <a:ea typeface="+mn-ea"/>
              </a:rPr>
              <a:t>jejuni</a:t>
            </a:r>
            <a:r>
              <a:rPr lang="en-GB" i="1" dirty="0" smtClean="0">
                <a:latin typeface="Arial Narrow" pitchFamily="34" charset="0"/>
                <a:ea typeface="+mn-ea"/>
              </a:rPr>
              <a:t> </a:t>
            </a:r>
            <a:r>
              <a:rPr lang="en-GB" dirty="0" smtClean="0">
                <a:latin typeface="Arial Narrow" pitchFamily="34" charset="0"/>
                <a:ea typeface="+mn-ea"/>
              </a:rPr>
              <a:t>spreads systematically (</a:t>
            </a:r>
            <a:r>
              <a:rPr lang="en-GB" dirty="0" err="1" smtClean="0">
                <a:latin typeface="Arial Narrow" pitchFamily="34" charset="0"/>
                <a:ea typeface="+mn-ea"/>
              </a:rPr>
              <a:t>bacteremia</a:t>
            </a:r>
            <a:r>
              <a:rPr lang="en-GB" dirty="0" smtClean="0">
                <a:latin typeface="Arial Narrow" pitchFamily="34" charset="0"/>
                <a:ea typeface="+mn-ea"/>
              </a:rPr>
              <a:t>) This organism multiply in the </a:t>
            </a:r>
            <a:r>
              <a:rPr lang="en-GB" b="1" u="sng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small intestine</a:t>
            </a:r>
            <a:r>
              <a:rPr lang="en-GB" dirty="0" smtClean="0">
                <a:latin typeface="Arial Narrow" pitchFamily="34" charset="0"/>
                <a:ea typeface="+mn-ea"/>
              </a:rPr>
              <a:t>, invade the epithelium and produce gastroenteritis</a:t>
            </a: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Then</a:t>
            </a:r>
            <a:r>
              <a:rPr lang="en-GB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 C.  </a:t>
            </a:r>
            <a:r>
              <a:rPr lang="en-GB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jejuni</a:t>
            </a:r>
            <a:r>
              <a:rPr lang="en-GB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secretes</a:t>
            </a:r>
          </a:p>
          <a:p>
            <a:pPr marL="640080" lvl="1" indent="-237744" algn="just" eaLnBrk="1" fontAlgn="auto" hangingPunct="1">
              <a:lnSpc>
                <a:spcPts val="28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Enterotoxin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n-ea"/>
              </a:rPr>
              <a:t> similar to cholera toxin  and </a:t>
            </a:r>
            <a:r>
              <a:rPr lang="en-GB" dirty="0" smtClean="0">
                <a:latin typeface="Arial Narrow" pitchFamily="34" charset="0"/>
                <a:ea typeface="+mn-ea"/>
              </a:rPr>
              <a:t>LT of </a:t>
            </a:r>
            <a:r>
              <a:rPr lang="en-GB" i="1" dirty="0" smtClean="0">
                <a:latin typeface="Arial Narrow" pitchFamily="34" charset="0"/>
                <a:ea typeface="+mn-ea"/>
              </a:rPr>
              <a:t>E. coli</a:t>
            </a:r>
          </a:p>
          <a:p>
            <a:pPr marL="640080" lvl="1" indent="-237744" algn="just" eaLnBrk="1" fontAlgn="auto" hangingPunct="1">
              <a:lnSpc>
                <a:spcPts val="28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GB" dirty="0" err="1" smtClean="0">
                <a:latin typeface="Arial Narrow" pitchFamily="34" charset="0"/>
                <a:ea typeface="+mn-ea"/>
              </a:rPr>
              <a:t>Cytotoxin</a:t>
            </a:r>
            <a:r>
              <a:rPr lang="en-GB" dirty="0" smtClean="0">
                <a:latin typeface="Arial Narrow" pitchFamily="34" charset="0"/>
                <a:ea typeface="+mn-ea"/>
              </a:rPr>
              <a:t> that destroy mucosal cell</a:t>
            </a:r>
          </a:p>
        </p:txBody>
      </p:sp>
      <p:sp>
        <p:nvSpPr>
          <p:cNvPr id="36045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6045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5707EE9-2DA4-4E41-92AF-B9993F6EEFF0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3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290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5400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 of </a:t>
            </a:r>
            <a:r>
              <a:rPr lang="en-GB" sz="54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C. </a:t>
            </a:r>
            <a:r>
              <a:rPr lang="en-GB" sz="54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jejuni</a:t>
            </a:r>
            <a:endParaRPr lang="en-GB" sz="5400" b="1" i="1" dirty="0" smtClean="0">
              <a:solidFill>
                <a:srgbClr val="002060"/>
              </a:solidFill>
              <a:latin typeface="Arial Narrow" pitchFamily="34" charset="0"/>
              <a:ea typeface="+mj-ea"/>
              <a:cs typeface="Majalla UI"/>
            </a:endParaRPr>
          </a:p>
        </p:txBody>
      </p:sp>
      <p:sp>
        <p:nvSpPr>
          <p:cNvPr id="361475" name="Content Placeholder 2"/>
          <p:cNvSpPr>
            <a:spLocks noGrp="1"/>
          </p:cNvSpPr>
          <p:nvPr>
            <p:ph idx="1"/>
          </p:nvPr>
        </p:nvSpPr>
        <p:spPr>
          <a:xfrm>
            <a:off x="457200" y="1493838"/>
            <a:ext cx="8458200" cy="4906962"/>
          </a:xfrm>
        </p:spPr>
        <p:txBody>
          <a:bodyPr>
            <a:normAutofit fontScale="77500" lnSpcReduction="20000"/>
          </a:bodyPr>
          <a:lstStyle/>
          <a:p>
            <a:pPr marL="365125" indent="-282575" algn="just" eaLnBrk="1" hangingPunct="1">
              <a:lnSpc>
                <a:spcPts val="3100"/>
              </a:lnSpc>
              <a:buFont typeface="Wingdings 2" pitchFamily="18" charset="2"/>
              <a:buChar char=""/>
            </a:pP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Specimen</a:t>
            </a:r>
          </a:p>
          <a:p>
            <a:pPr marL="239713" indent="-236538" algn="just" eaLnBrk="1" hangingPunct="1">
              <a:lnSpc>
                <a:spcPts val="3100"/>
              </a:lnSpc>
              <a:buFont typeface="Verdana" pitchFamily="34" charset="0"/>
              <a:buChar char="◦"/>
            </a:pPr>
            <a:r>
              <a:rPr lang="en-GB" altLang="en-US" dirty="0" smtClean="0">
                <a:latin typeface="Arial Narrow" pitchFamily="34" charset="0"/>
              </a:rPr>
              <a:t>Stool culture is done on: </a:t>
            </a:r>
          </a:p>
          <a:p>
            <a:pPr marL="239713" indent="-236538" algn="just" eaLnBrk="1" hangingPunct="1">
              <a:lnSpc>
                <a:spcPts val="3100"/>
              </a:lnSpc>
              <a:buFont typeface="Verdana" pitchFamily="34" charset="0"/>
              <a:buChar char="◦"/>
            </a:pPr>
            <a:r>
              <a:rPr lang="en-GB" altLang="en-US" dirty="0" smtClean="0">
                <a:latin typeface="Arial Narrow" pitchFamily="34" charset="0"/>
              </a:rPr>
              <a:t>Selective medium  (</a:t>
            </a:r>
            <a:r>
              <a:rPr lang="en-GB" altLang="en-US" dirty="0" err="1" smtClean="0">
                <a:latin typeface="Arial Narrow" pitchFamily="34" charset="0"/>
              </a:rPr>
              <a:t>Skirrow’s</a:t>
            </a:r>
            <a:r>
              <a:rPr lang="en-GB" altLang="en-US" dirty="0" smtClean="0">
                <a:latin typeface="Arial Narrow" pitchFamily="34" charset="0"/>
              </a:rPr>
              <a:t> medium, Blood agar + </a:t>
            </a:r>
            <a:r>
              <a:rPr lang="en-GB" altLang="en-US" dirty="0" err="1" smtClean="0">
                <a:latin typeface="Arial Narrow" pitchFamily="34" charset="0"/>
              </a:rPr>
              <a:t>cefoperazone</a:t>
            </a:r>
            <a:r>
              <a:rPr lang="en-GB" altLang="en-US" dirty="0" smtClean="0">
                <a:latin typeface="Arial Narrow" pitchFamily="34" charset="0"/>
              </a:rPr>
              <a:t>, </a:t>
            </a:r>
            <a:r>
              <a:rPr lang="en-GB" altLang="en-US" dirty="0" err="1" smtClean="0">
                <a:latin typeface="Arial Narrow" pitchFamily="34" charset="0"/>
              </a:rPr>
              <a:t>vancomycin</a:t>
            </a:r>
            <a:r>
              <a:rPr lang="en-GB" altLang="en-US" dirty="0" smtClean="0">
                <a:latin typeface="Arial Narrow" pitchFamily="34" charset="0"/>
              </a:rPr>
              <a:t>, amphotericin B)</a:t>
            </a:r>
          </a:p>
          <a:p>
            <a:pPr marL="239713" indent="-236538" algn="just" eaLnBrk="1" hangingPunct="1">
              <a:lnSpc>
                <a:spcPts val="3100"/>
              </a:lnSpc>
              <a:buFont typeface="Verdana" pitchFamily="34" charset="0"/>
              <a:buChar char="◦"/>
            </a:pPr>
            <a:r>
              <a:rPr lang="en-GB" altLang="en-US" dirty="0" smtClean="0">
                <a:latin typeface="Arial Narrow" pitchFamily="34" charset="0"/>
              </a:rPr>
              <a:t>Incubation temperature at 42</a:t>
            </a:r>
            <a:r>
              <a:rPr lang="en-GB" altLang="en-US" baseline="30000" dirty="0" smtClean="0">
                <a:latin typeface="Arial Narrow" pitchFamily="34" charset="0"/>
              </a:rPr>
              <a:t>0</a:t>
            </a:r>
            <a:r>
              <a:rPr lang="en-GB" altLang="en-US" dirty="0" smtClean="0">
                <a:latin typeface="Arial Narrow" pitchFamily="34" charset="0"/>
              </a:rPr>
              <a:t>C in </a:t>
            </a:r>
            <a:r>
              <a:rPr lang="en-GB" altLang="en-US" dirty="0" err="1" smtClean="0">
                <a:latin typeface="Arial Narrow" pitchFamily="34" charset="0"/>
              </a:rPr>
              <a:t>microaerophilic</a:t>
            </a:r>
            <a:r>
              <a:rPr lang="en-GB" altLang="en-US" dirty="0" smtClean="0">
                <a:latin typeface="Arial Narrow" pitchFamily="34" charset="0"/>
              </a:rPr>
              <a:t> condition (5%CO</a:t>
            </a:r>
            <a:r>
              <a:rPr lang="en-GB" altLang="en-US" baseline="-25000" dirty="0" smtClean="0">
                <a:latin typeface="Arial Narrow" pitchFamily="34" charset="0"/>
              </a:rPr>
              <a:t>2</a:t>
            </a:r>
            <a:r>
              <a:rPr lang="en-GB" altLang="en-US" dirty="0" smtClean="0">
                <a:latin typeface="Arial Narrow" pitchFamily="34" charset="0"/>
              </a:rPr>
              <a:t>, 10%O</a:t>
            </a:r>
            <a:r>
              <a:rPr lang="en-GB" altLang="en-US" baseline="-25000" dirty="0" smtClean="0">
                <a:latin typeface="Arial Narrow" pitchFamily="34" charset="0"/>
              </a:rPr>
              <a:t>2</a:t>
            </a:r>
            <a:r>
              <a:rPr lang="en-GB" altLang="en-US" dirty="0" smtClean="0">
                <a:latin typeface="Arial Narrow" pitchFamily="34" charset="0"/>
              </a:rPr>
              <a:t> &amp; 85%N</a:t>
            </a:r>
            <a:r>
              <a:rPr lang="en-GB" altLang="en-US" baseline="-25000" dirty="0" smtClean="0">
                <a:latin typeface="Arial Narrow" pitchFamily="34" charset="0"/>
              </a:rPr>
              <a:t>2</a:t>
            </a:r>
            <a:r>
              <a:rPr lang="en-GB" altLang="en-US" dirty="0" smtClean="0">
                <a:latin typeface="Arial Narrow" pitchFamily="34" charset="0"/>
              </a:rPr>
              <a:t>) for 48-72 </a:t>
            </a:r>
            <a:r>
              <a:rPr lang="en-GB" altLang="en-US" dirty="0" err="1" smtClean="0">
                <a:latin typeface="Arial Narrow" pitchFamily="34" charset="0"/>
              </a:rPr>
              <a:t>hrs</a:t>
            </a:r>
            <a:endParaRPr lang="en-GB" altLang="en-US" dirty="0" smtClean="0">
              <a:latin typeface="Arial Narrow" pitchFamily="34" charset="0"/>
            </a:endParaRPr>
          </a:p>
          <a:p>
            <a:pPr marL="365125" indent="-282575" algn="just" eaLnBrk="1" hangingPunct="1">
              <a:lnSpc>
                <a:spcPts val="3100"/>
              </a:lnSpc>
              <a:buFont typeface="Wingdings 2" pitchFamily="18" charset="2"/>
              <a:buChar char=""/>
            </a:pP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Gram-stain</a:t>
            </a:r>
          </a:p>
          <a:p>
            <a:pPr marL="239713" indent="-236538" algn="just" eaLnBrk="1" hangingPunct="1">
              <a:lnSpc>
                <a:spcPts val="3100"/>
              </a:lnSpc>
              <a:buFont typeface="Verdana" pitchFamily="34" charset="0"/>
              <a:buChar char="◦"/>
            </a:pPr>
            <a:r>
              <a:rPr lang="en-GB" altLang="en-US" dirty="0" smtClean="0">
                <a:latin typeface="Arial Narrow" pitchFamily="34" charset="0"/>
              </a:rPr>
              <a:t>Gram stain examination of the colony should be performed along with oxidase test</a:t>
            </a:r>
          </a:p>
          <a:p>
            <a:pPr marL="239713" indent="-236538" algn="just" eaLnBrk="1" hangingPunct="1">
              <a:lnSpc>
                <a:spcPts val="3100"/>
              </a:lnSpc>
              <a:buFont typeface="Verdana" pitchFamily="34" charset="0"/>
              <a:buChar char="◦"/>
            </a:pPr>
            <a:r>
              <a:rPr lang="en-GB" altLang="en-US" dirty="0" smtClean="0">
                <a:latin typeface="Arial Narrow" pitchFamily="34" charset="0"/>
              </a:rPr>
              <a:t>Oxidase +</a:t>
            </a:r>
            <a:r>
              <a:rPr lang="en-GB" altLang="en-US" dirty="0" err="1" smtClean="0">
                <a:latin typeface="Arial Narrow" pitchFamily="34" charset="0"/>
              </a:rPr>
              <a:t>ve</a:t>
            </a:r>
            <a:r>
              <a:rPr lang="en-GB" altLang="en-US" dirty="0" smtClean="0">
                <a:latin typeface="Arial Narrow" pitchFamily="34" charset="0"/>
              </a:rPr>
              <a:t> colony exhibiting characteristic Gram stain appearance can be reported as Campylobacter</a:t>
            </a:r>
            <a:endParaRPr lang="en-GB" altLang="en-US" b="1" dirty="0" smtClean="0">
              <a:latin typeface="Arial Narrow" pitchFamily="34" charset="0"/>
            </a:endParaRPr>
          </a:p>
        </p:txBody>
      </p:sp>
      <p:sp>
        <p:nvSpPr>
          <p:cNvPr id="36147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614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6B17A6A-CE58-4BD4-9072-A0BC3416524D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4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573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 &amp; Treatment</a:t>
            </a:r>
          </a:p>
        </p:txBody>
      </p:sp>
      <p:sp>
        <p:nvSpPr>
          <p:cNvPr id="36352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00600"/>
          </a:xfrm>
        </p:spPr>
        <p:txBody>
          <a:bodyPr>
            <a:normAutofit lnSpcReduction="10000"/>
          </a:bodyPr>
          <a:lstStyle/>
          <a:p>
            <a:pPr marL="539750" indent="-457200" algn="just" eaLnBrk="1" hangingPunct="1">
              <a:defRPr/>
            </a:pPr>
            <a:r>
              <a:rPr lang="en-GB" altLang="en-US" b="1" dirty="0" smtClean="0">
                <a:solidFill>
                  <a:srgbClr val="0070C0"/>
                </a:solidFill>
                <a:latin typeface="Arial Narrow" pitchFamily="34" charset="0"/>
              </a:rPr>
              <a:t>Special test for </a:t>
            </a:r>
            <a:r>
              <a:rPr lang="en-GB" altLang="en-US" b="1" i="1" dirty="0" smtClean="0">
                <a:solidFill>
                  <a:srgbClr val="0070C0"/>
                </a:solidFill>
                <a:latin typeface="Arial Narrow" pitchFamily="34" charset="0"/>
              </a:rPr>
              <a:t>C. </a:t>
            </a:r>
            <a:r>
              <a:rPr lang="en-GB" altLang="en-US" b="1" i="1" dirty="0" err="1" smtClean="0">
                <a:solidFill>
                  <a:srgbClr val="0070C0"/>
                </a:solidFill>
                <a:latin typeface="Arial Narrow" pitchFamily="34" charset="0"/>
              </a:rPr>
              <a:t>jejuni</a:t>
            </a:r>
            <a:endParaRPr lang="en-GB" altLang="en-US" b="1" i="1" dirty="0">
              <a:solidFill>
                <a:srgbClr val="0070C0"/>
              </a:solidFill>
              <a:latin typeface="Arial Narrow" pitchFamily="34" charset="0"/>
            </a:endParaRPr>
          </a:p>
          <a:p>
            <a:pPr marL="539750" indent="-457200" algn="just" eaLnBrk="1" hangingPunct="1">
              <a:defRPr/>
            </a:pPr>
            <a:r>
              <a:rPr lang="en-GB" altLang="en-US" dirty="0" err="1" smtClean="0">
                <a:latin typeface="Arial Narrow" pitchFamily="34" charset="0"/>
              </a:rPr>
              <a:t>Hippurate</a:t>
            </a:r>
            <a:r>
              <a:rPr lang="en-GB" altLang="en-US" dirty="0" smtClean="0">
                <a:latin typeface="Arial Narrow" pitchFamily="34" charset="0"/>
              </a:rPr>
              <a:t> hydrolysis is the major test for distinguishing between </a:t>
            </a:r>
            <a:r>
              <a:rPr lang="en-GB" altLang="en-US" i="1" dirty="0" smtClean="0">
                <a:latin typeface="Arial Narrow" pitchFamily="34" charset="0"/>
              </a:rPr>
              <a:t>C. </a:t>
            </a:r>
            <a:r>
              <a:rPr lang="en-GB" altLang="en-US" i="1" dirty="0" err="1" smtClean="0">
                <a:latin typeface="Arial Narrow" pitchFamily="34" charset="0"/>
              </a:rPr>
              <a:t>jejuni</a:t>
            </a:r>
            <a:r>
              <a:rPr lang="en-GB" altLang="en-US" dirty="0" smtClean="0">
                <a:latin typeface="Arial Narrow" pitchFamily="34" charset="0"/>
              </a:rPr>
              <a:t> (positive) and other</a:t>
            </a:r>
            <a:r>
              <a:rPr lang="en-GB" altLang="en-US" i="1" dirty="0" smtClean="0">
                <a:latin typeface="Arial Narrow" pitchFamily="34" charset="0"/>
              </a:rPr>
              <a:t> Campylobacter spp</a:t>
            </a:r>
            <a:r>
              <a:rPr lang="en-GB" altLang="en-US" dirty="0" smtClean="0">
                <a:latin typeface="Arial Narrow" pitchFamily="34" charset="0"/>
              </a:rPr>
              <a:t>.</a:t>
            </a:r>
            <a:endParaRPr lang="en-GB" altLang="en-US" i="1" dirty="0" smtClean="0">
              <a:latin typeface="Arial Narrow" pitchFamily="34" charset="0"/>
            </a:endParaRPr>
          </a:p>
          <a:p>
            <a:pPr marL="365125" indent="-282575" algn="just" eaLnBrk="1" hangingPunct="1">
              <a:buFont typeface="Wingdings 2" pitchFamily="18" charset="2"/>
              <a:buChar char=""/>
              <a:defRPr/>
            </a:pPr>
            <a:r>
              <a:rPr lang="en-GB" altLang="en-US" b="1" dirty="0" smtClean="0">
                <a:solidFill>
                  <a:srgbClr val="0070C0"/>
                </a:solidFill>
                <a:latin typeface="Arial Narrow" pitchFamily="34" charset="0"/>
              </a:rPr>
              <a:t>Treatment</a:t>
            </a:r>
          </a:p>
          <a:p>
            <a:pPr marL="365125" indent="-282575" algn="just" eaLnBrk="1" hangingPunct="1">
              <a:buFont typeface="Wingdings 2" pitchFamily="18" charset="2"/>
              <a:buChar char=""/>
              <a:defRPr/>
            </a:pPr>
            <a:r>
              <a:rPr lang="en-GB" altLang="en-US" i="1" dirty="0" smtClean="0">
                <a:latin typeface="Arial Narrow" pitchFamily="34" charset="0"/>
              </a:rPr>
              <a:t>Campylobacter </a:t>
            </a:r>
            <a:r>
              <a:rPr lang="en-GB" altLang="en-US" i="1" dirty="0" err="1" smtClean="0">
                <a:latin typeface="Arial Narrow" pitchFamily="34" charset="0"/>
              </a:rPr>
              <a:t>jejuni</a:t>
            </a:r>
            <a:r>
              <a:rPr lang="en-GB" altLang="en-US" i="1" dirty="0" smtClean="0">
                <a:latin typeface="Arial Narrow" pitchFamily="34" charset="0"/>
              </a:rPr>
              <a:t> </a:t>
            </a:r>
            <a:r>
              <a:rPr lang="en-GB" altLang="en-US" dirty="0" smtClean="0">
                <a:latin typeface="Arial Narrow" pitchFamily="34" charset="0"/>
              </a:rPr>
              <a:t>isolates have variable susceptibilities to a variety of antimicrobials</a:t>
            </a:r>
          </a:p>
          <a:p>
            <a:pPr marL="639763" lvl="1" indent="-236538" algn="just" eaLnBrk="1" hangingPunct="1">
              <a:buFont typeface="Verdana" pitchFamily="34" charset="0"/>
              <a:buChar char="◦"/>
              <a:defRPr/>
            </a:pPr>
            <a:r>
              <a:rPr lang="en-GB" altLang="en-US" sz="3200" b="1" dirty="0" smtClean="0">
                <a:latin typeface="Arial Narrow" pitchFamily="34" charset="0"/>
              </a:rPr>
              <a:t>Azithromycin and erythromycin (</a:t>
            </a:r>
            <a:r>
              <a:rPr lang="en-GB" altLang="en-US" sz="3200" dirty="0" smtClean="0">
                <a:latin typeface="Arial Narrow" pitchFamily="34" charset="0"/>
              </a:rPr>
              <a:t>Macrolides)</a:t>
            </a:r>
            <a:r>
              <a:rPr lang="en-GB" altLang="en-US" sz="3200" b="1" dirty="0" smtClean="0">
                <a:latin typeface="Arial Narrow" pitchFamily="34" charset="0"/>
              </a:rPr>
              <a:t> are the drug of choice</a:t>
            </a:r>
          </a:p>
        </p:txBody>
      </p:sp>
      <p:sp>
        <p:nvSpPr>
          <p:cNvPr id="36250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6250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69EBEEF-BF01-41AA-BAF6-BFD97C273906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5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828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800" b="1" dirty="0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4. Helicobacter</a:t>
            </a:r>
            <a:endParaRPr lang="en-GB" altLang="en-US" sz="48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63523" name="Content Placeholder 2"/>
          <p:cNvSpPr>
            <a:spLocks noGrp="1"/>
          </p:cNvSpPr>
          <p:nvPr>
            <p:ph idx="1"/>
          </p:nvPr>
        </p:nvSpPr>
        <p:spPr>
          <a:xfrm>
            <a:off x="457200" y="1189038"/>
            <a:ext cx="8229600" cy="5287962"/>
          </a:xfrm>
        </p:spPr>
        <p:txBody>
          <a:bodyPr>
            <a:normAutofit fontScale="92500"/>
          </a:bodyPr>
          <a:lstStyle/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i="1" dirty="0" smtClean="0">
                <a:latin typeface="Arial Narrow" pitchFamily="34" charset="0"/>
              </a:rPr>
              <a:t>Helicobacter </a:t>
            </a:r>
            <a:r>
              <a:rPr lang="en-GB" altLang="en-US" sz="2800" dirty="0" smtClean="0">
                <a:latin typeface="Arial Narrow" pitchFamily="34" charset="0"/>
              </a:rPr>
              <a:t>is closely resemble to</a:t>
            </a:r>
            <a:r>
              <a:rPr lang="en-GB" altLang="en-US" sz="2800" i="1" dirty="0" smtClean="0">
                <a:latin typeface="Arial Narrow" pitchFamily="34" charset="0"/>
              </a:rPr>
              <a:t> Campylobacter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Gram-negative spiral bacilli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Non-spore forming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Motile by multiple polar flagella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err="1" smtClean="0">
                <a:latin typeface="Arial Narrow" pitchFamily="34" charset="0"/>
              </a:rPr>
              <a:t>Microaerophilic</a:t>
            </a:r>
            <a:endParaRPr lang="en-GB" altLang="en-US" sz="2800" dirty="0" smtClean="0">
              <a:latin typeface="Arial Narrow" pitchFamily="34" charset="0"/>
            </a:endParaRP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Grow at 37</a:t>
            </a:r>
            <a:r>
              <a:rPr lang="en-GB" altLang="en-US" sz="2800" baseline="30000" dirty="0" smtClean="0">
                <a:latin typeface="Arial Narrow" pitchFamily="34" charset="0"/>
              </a:rPr>
              <a:t>0</a:t>
            </a:r>
            <a:r>
              <a:rPr lang="en-GB" altLang="en-US" sz="2800" dirty="0" smtClean="0">
                <a:latin typeface="Arial Narrow" pitchFamily="34" charset="0"/>
              </a:rPr>
              <a:t>C and slow growing organism (7-10 days)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Requires enriched media with blood, </a:t>
            </a:r>
            <a:r>
              <a:rPr lang="en-GB" altLang="en-US" sz="2800" dirty="0" err="1" smtClean="0">
                <a:latin typeface="Arial Narrow" pitchFamily="34" charset="0"/>
              </a:rPr>
              <a:t>hemin</a:t>
            </a:r>
            <a:endParaRPr lang="en-GB" altLang="en-US" sz="2800" dirty="0" smtClean="0">
              <a:latin typeface="Arial Narrow" pitchFamily="34" charset="0"/>
            </a:endParaRP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</a:rPr>
              <a:t>Such supplements protects the organism from oxygen free radicals, H</a:t>
            </a:r>
            <a:r>
              <a:rPr lang="en-GB" altLang="en-US" sz="2800" baseline="-25000" dirty="0" smtClean="0">
                <a:latin typeface="Arial Narrow" pitchFamily="34" charset="0"/>
              </a:rPr>
              <a:t>2</a:t>
            </a:r>
            <a:r>
              <a:rPr lang="en-GB" altLang="en-US" sz="2800" dirty="0" smtClean="0">
                <a:latin typeface="Arial Narrow" pitchFamily="34" charset="0"/>
              </a:rPr>
              <a:t>O</a:t>
            </a:r>
            <a:r>
              <a:rPr lang="en-GB" altLang="en-US" sz="2800" baseline="-25000" dirty="0" smtClean="0">
                <a:latin typeface="Arial Narrow" pitchFamily="34" charset="0"/>
              </a:rPr>
              <a:t>2</a:t>
            </a:r>
            <a:r>
              <a:rPr lang="en-GB" altLang="en-US" sz="2800" dirty="0" smtClean="0">
                <a:latin typeface="Arial Narrow" pitchFamily="34" charset="0"/>
              </a:rPr>
              <a:t> and fatty acids present in the media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err="1" smtClean="0">
                <a:latin typeface="Arial Narrow" pitchFamily="34" charset="0"/>
              </a:rPr>
              <a:t>Oxidase</a:t>
            </a:r>
            <a:r>
              <a:rPr lang="en-GB" altLang="en-US" sz="2800" dirty="0" smtClean="0">
                <a:latin typeface="Arial Narrow" pitchFamily="34" charset="0"/>
              </a:rPr>
              <a:t> and catalase positive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i="1" dirty="0" smtClean="0">
                <a:latin typeface="Arial Narrow" pitchFamily="34" charset="0"/>
              </a:rPr>
              <a:t>Helicobacter </a:t>
            </a:r>
            <a:r>
              <a:rPr lang="en-GB" altLang="en-US" sz="2800" dirty="0" smtClean="0">
                <a:latin typeface="Arial Narrow" pitchFamily="34" charset="0"/>
              </a:rPr>
              <a:t>is</a:t>
            </a:r>
            <a:r>
              <a:rPr lang="en-GB" altLang="en-US" sz="2800" i="1" dirty="0" smtClean="0">
                <a:latin typeface="Arial Narrow" pitchFamily="34" charset="0"/>
              </a:rPr>
              <a:t> </a:t>
            </a:r>
            <a:r>
              <a:rPr lang="en-GB" altLang="en-US" sz="2800" dirty="0" err="1" smtClean="0">
                <a:latin typeface="Arial Narrow" pitchFamily="34" charset="0"/>
              </a:rPr>
              <a:t>urease</a:t>
            </a:r>
            <a:r>
              <a:rPr lang="en-GB" altLang="en-US" sz="2800" dirty="0" smtClean="0">
                <a:latin typeface="Arial Narrow" pitchFamily="34" charset="0"/>
              </a:rPr>
              <a:t> +</a:t>
            </a:r>
            <a:r>
              <a:rPr lang="en-GB" altLang="en-US" sz="2800" dirty="0" err="1" smtClean="0">
                <a:latin typeface="Arial Narrow" pitchFamily="34" charset="0"/>
              </a:rPr>
              <a:t>ve</a:t>
            </a:r>
            <a:r>
              <a:rPr lang="en-GB" altLang="en-US" sz="2800" dirty="0" smtClean="0">
                <a:latin typeface="Arial Narrow" pitchFamily="34" charset="0"/>
              </a:rPr>
              <a:t> while </a:t>
            </a:r>
            <a:r>
              <a:rPr lang="en-GB" altLang="en-US" sz="2800" i="1" dirty="0" smtClean="0">
                <a:latin typeface="Arial Narrow" pitchFamily="34" charset="0"/>
              </a:rPr>
              <a:t>Campylobacter </a:t>
            </a:r>
            <a:r>
              <a:rPr lang="en-GB" altLang="en-US" sz="2800" dirty="0" smtClean="0">
                <a:latin typeface="Arial Narrow" pitchFamily="34" charset="0"/>
              </a:rPr>
              <a:t>-</a:t>
            </a:r>
            <a:r>
              <a:rPr lang="en-GB" altLang="en-US" sz="2800" dirty="0" err="1" smtClean="0">
                <a:latin typeface="Arial Narrow" pitchFamily="34" charset="0"/>
              </a:rPr>
              <a:t>ve</a:t>
            </a:r>
            <a:endParaRPr lang="en-GB" altLang="en-US" sz="2800" dirty="0" smtClean="0">
              <a:latin typeface="Arial Narrow" pitchFamily="34" charset="0"/>
            </a:endParaRP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It survives in acidic environment of stomach &amp; duodenum</a:t>
            </a:r>
          </a:p>
          <a:p>
            <a:pPr marL="365125" indent="-282575" algn="just" eaLnBrk="1" hangingPunct="1">
              <a:lnSpc>
                <a:spcPts val="2600"/>
              </a:lnSpc>
            </a:pPr>
            <a:r>
              <a:rPr lang="en-GB" altLang="en-US" sz="2800" dirty="0" smtClean="0">
                <a:latin typeface="Arial Narrow" pitchFamily="34" charset="0"/>
                <a:ea typeface="Majalla UI"/>
                <a:cs typeface="Majalla UI"/>
              </a:rPr>
              <a:t>It hides in mucus &amp; neutralizes acid in its local environment</a:t>
            </a:r>
          </a:p>
        </p:txBody>
      </p:sp>
      <p:sp>
        <p:nvSpPr>
          <p:cNvPr id="363525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6352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C30E12-A856-49CC-B1CE-B52CEE71DFA1}" type="slidenum">
              <a:rPr lang="ar-SA" altLang="en-US" smtClean="0"/>
              <a:pPr/>
              <a:t>6</a:t>
            </a:fld>
            <a:endParaRPr lang="ar-SA" altLang="en-US" smtClean="0"/>
          </a:p>
        </p:txBody>
      </p:sp>
      <p:pic>
        <p:nvPicPr>
          <p:cNvPr id="363527" name="Picture 7" descr="http://www.cellsalive.com/pics/helic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550" y="1544638"/>
            <a:ext cx="25209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0724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Diseases Associated with </a:t>
            </a:r>
            <a:r>
              <a:rPr lang="en-GB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H. pylori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 rtlCol="0">
            <a:noAutofit/>
          </a:bodyPr>
          <a:lstStyle/>
          <a:p>
            <a:pPr marL="596646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Gastritis</a:t>
            </a:r>
            <a:r>
              <a:rPr lang="en-GB" sz="2800" dirty="0" smtClean="0">
                <a:latin typeface="Arial Narrow" pitchFamily="34" charset="0"/>
                <a:ea typeface="+mn-ea"/>
              </a:rPr>
              <a:t> (irritation &amp; inflammation of lining of stomach)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Symptoms include nausea, vomiting and frequent complaints about pain in the abdomen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GB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Peptic and duodenal ulcer 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Sores that form in the stomach or the duodenum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The common symptom is </a:t>
            </a:r>
            <a:r>
              <a:rPr lang="en-GB" sz="2800" b="1" u="sng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burning pain in abdomen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800" dirty="0" smtClean="0">
                <a:latin typeface="Arial Narrow" pitchFamily="34" charset="0"/>
                <a:ea typeface="+mn-ea"/>
              </a:rPr>
              <a:t>Ulcers that bleed, causing </a:t>
            </a:r>
            <a:r>
              <a:rPr lang="en-GB" sz="2800" dirty="0" err="1" smtClean="0">
                <a:latin typeface="Arial Narrow" pitchFamily="34" charset="0"/>
                <a:ea typeface="+mn-ea"/>
              </a:rPr>
              <a:t>hematemesis</a:t>
            </a:r>
            <a:r>
              <a:rPr lang="en-GB" sz="2800" dirty="0" smtClean="0">
                <a:latin typeface="Arial Narrow" pitchFamily="34" charset="0"/>
                <a:ea typeface="+mn-ea"/>
              </a:rPr>
              <a:t> (bloody vomit or vomit that looks like coffee grounds) or </a:t>
            </a:r>
            <a:r>
              <a:rPr lang="en-GB" sz="2800" dirty="0" err="1" smtClean="0">
                <a:latin typeface="Arial Narrow" pitchFamily="34" charset="0"/>
                <a:ea typeface="+mn-ea"/>
              </a:rPr>
              <a:t>melena</a:t>
            </a:r>
            <a:r>
              <a:rPr lang="en-GB" sz="2800" dirty="0" smtClean="0">
                <a:latin typeface="Arial Narrow" pitchFamily="34" charset="0"/>
                <a:ea typeface="+mn-ea"/>
              </a:rPr>
              <a:t> (stool that's black, bloody or looks like tar)</a:t>
            </a:r>
          </a:p>
          <a:p>
            <a:pPr marL="596646" indent="-514350" algn="just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GB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Stomach cancer later in life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2800" b="1" dirty="0" smtClean="0">
                <a:latin typeface="Arial Narrow" pitchFamily="34" charset="0"/>
                <a:ea typeface="+mn-ea"/>
              </a:rPr>
              <a:t>No bacteremia or disseminated diseases occurs</a:t>
            </a:r>
          </a:p>
        </p:txBody>
      </p:sp>
      <p:sp>
        <p:nvSpPr>
          <p:cNvPr id="36454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6455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883C02-4AA0-471D-ADA2-15561EF00274}" type="slidenum">
              <a:rPr lang="ar-SA" altLang="en-US" smtClean="0"/>
              <a:pPr/>
              <a:t>7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3014046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25"/>
          </a:xfrm>
        </p:spPr>
        <p:txBody>
          <a:bodyPr/>
          <a:lstStyle/>
          <a:p>
            <a:pPr eaLnBrk="1" hangingPunct="1"/>
            <a:r>
              <a:rPr lang="en-GB" altLang="en-US" b="1" smtClean="0">
                <a:solidFill>
                  <a:srgbClr val="002060"/>
                </a:solidFill>
                <a:latin typeface="Arial Narrow" pitchFamily="34" charset="0"/>
              </a:rPr>
              <a:t>Mode of transmission</a:t>
            </a:r>
          </a:p>
        </p:txBody>
      </p:sp>
      <p:sp>
        <p:nvSpPr>
          <p:cNvPr id="36864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431213" cy="51816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Scientists suspect that </a:t>
            </a:r>
            <a:r>
              <a:rPr lang="en-GB" altLang="en-US" sz="3000" i="1" dirty="0" smtClean="0">
                <a:latin typeface="Arial Narrow" pitchFamily="34" charset="0"/>
                <a:ea typeface="Majalla UI"/>
                <a:cs typeface="Majalla UI"/>
              </a:rPr>
              <a:t>H. pylori</a:t>
            </a: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 infection </a:t>
            </a:r>
            <a:r>
              <a:rPr lang="en-GB" altLang="en-US" sz="3000" u="sng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may be contagious</a:t>
            </a:r>
          </a:p>
          <a:p>
            <a:pPr algn="just" eaLnBrk="1" hangingPunct="1">
              <a:lnSpc>
                <a:spcPct val="150000"/>
              </a:lnSpc>
            </a:pP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The infection seems to run in families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More common in crowded or unsanitary conditions</a:t>
            </a:r>
          </a:p>
          <a:p>
            <a:pPr algn="just" eaLnBrk="1" hangingPunct="1">
              <a:lnSpc>
                <a:spcPct val="150000"/>
              </a:lnSpc>
            </a:pP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Infection may be passed from person to person??</a:t>
            </a:r>
          </a:p>
          <a:p>
            <a:pPr algn="just" eaLnBrk="1" hangingPunct="1">
              <a:lnSpc>
                <a:spcPct val="150000"/>
              </a:lnSpc>
            </a:pPr>
            <a:r>
              <a:rPr lang="en-GB" altLang="en-US" sz="3000" dirty="0" smtClean="0">
                <a:latin typeface="Arial Narrow" pitchFamily="34" charset="0"/>
                <a:ea typeface="Majalla UI"/>
                <a:cs typeface="Majalla UI"/>
              </a:rPr>
              <a:t>How spread happens isn't really known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z="3000" dirty="0" smtClean="0">
                <a:latin typeface="Arial Narrow" pitchFamily="34" charset="0"/>
                <a:ea typeface="Majalla UI"/>
                <a:cs typeface="Majalla UI"/>
              </a:rPr>
              <a:t>Transmission believed to be by fecal-oral route</a:t>
            </a:r>
          </a:p>
          <a:p>
            <a:pPr algn="just" eaLnBrk="1" hangingPunct="1">
              <a:lnSpc>
                <a:spcPct val="150000"/>
              </a:lnSpc>
            </a:pPr>
            <a:endParaRPr lang="en-GB" altLang="en-US" sz="3000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lnSpc>
                <a:spcPct val="150000"/>
              </a:lnSpc>
            </a:pPr>
            <a:endParaRPr lang="en-GB" altLang="en-US" sz="3000" dirty="0" smtClean="0">
              <a:latin typeface="Arial Narrow" pitchFamily="34" charset="0"/>
              <a:ea typeface="Majalla UI"/>
              <a:cs typeface="Majalla UI"/>
            </a:endParaRPr>
          </a:p>
        </p:txBody>
      </p:sp>
      <p:sp>
        <p:nvSpPr>
          <p:cNvPr id="36864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4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BE09B6-9EB4-43C4-99B4-04BED32BE95C}" type="slidenum">
              <a:rPr lang="ar-SA" altLang="en-US" smtClean="0"/>
              <a:pPr/>
              <a:t>8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122177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Pathogenesis</a:t>
            </a:r>
            <a:endParaRPr lang="en-US" dirty="0">
              <a:solidFill>
                <a:srgbClr val="002060"/>
              </a:solidFill>
              <a:latin typeface="Arial Narrow" pitchFamily="34" charset="0"/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/>
          </a:bodyPr>
          <a:lstStyle/>
          <a:p>
            <a:pPr algn="just">
              <a:lnSpc>
                <a:spcPts val="2700"/>
              </a:lnSpc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Most bacteria killed in environment of gastric lumen </a:t>
            </a:r>
          </a:p>
          <a:p>
            <a:pPr algn="just">
              <a:lnSpc>
                <a:spcPts val="2700"/>
              </a:lnSpc>
              <a:defRPr/>
            </a:pPr>
            <a:r>
              <a:rPr lang="en-US" sz="2800" i="1" dirty="0" smtClean="0">
                <a:latin typeface="Arial Narrow" pitchFamily="34" charset="0"/>
                <a:ea typeface="+mn-ea"/>
              </a:rPr>
              <a:t>H. pylori</a:t>
            </a:r>
            <a:r>
              <a:rPr lang="en-US" sz="2800" dirty="0" smtClean="0">
                <a:latin typeface="Arial Narrow" pitchFamily="34" charset="0"/>
                <a:ea typeface="+mn-ea"/>
              </a:rPr>
              <a:t> proliferates in mucus layer by aid of flagella</a:t>
            </a:r>
          </a:p>
          <a:p>
            <a:pPr algn="just">
              <a:lnSpc>
                <a:spcPts val="2700"/>
              </a:lnSpc>
              <a:defRPr/>
            </a:pPr>
            <a:r>
              <a:rPr lang="en-US" sz="2800" dirty="0" smtClean="0">
                <a:latin typeface="Arial Narrow" pitchFamily="34" charset="0"/>
              </a:rPr>
              <a:t>Then reach epithelial cells underneath- more neutral pH</a:t>
            </a:r>
            <a:endParaRPr lang="en-US" sz="2800" b="1" dirty="0" smtClean="0">
              <a:latin typeface="Arial Narrow" pitchFamily="34" charset="0"/>
              <a:ea typeface="+mn-ea"/>
            </a:endParaRPr>
          </a:p>
          <a:p>
            <a:pPr algn="just">
              <a:lnSpc>
                <a:spcPts val="2700"/>
              </a:lnSpc>
              <a:defRPr/>
            </a:pPr>
            <a:r>
              <a:rPr lang="en-US" sz="2800" i="1" dirty="0" smtClean="0">
                <a:latin typeface="Arial Narrow" pitchFamily="34" charset="0"/>
                <a:ea typeface="+mn-ea"/>
              </a:rPr>
              <a:t>H. pylori</a:t>
            </a:r>
            <a:r>
              <a:rPr lang="en-US" sz="2800" dirty="0" smtClean="0">
                <a:latin typeface="Arial Narrow" pitchFamily="34" charset="0"/>
                <a:ea typeface="+mn-ea"/>
              </a:rPr>
              <a:t> survives because of virulence factors that contribute to 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gastric inflammation</a:t>
            </a:r>
            <a:r>
              <a:rPr lang="en-US" sz="2800" dirty="0" smtClean="0">
                <a:latin typeface="Arial Narrow" pitchFamily="34" charset="0"/>
                <a:ea typeface="+mn-ea"/>
              </a:rPr>
              <a:t>, 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alter gastric acid production</a:t>
            </a:r>
            <a:r>
              <a:rPr lang="en-US" sz="2800" dirty="0" smtClean="0">
                <a:latin typeface="Arial Narrow" pitchFamily="34" charset="0"/>
                <a:ea typeface="+mn-ea"/>
              </a:rPr>
              <a:t> and 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cause tissue destruction</a:t>
            </a:r>
          </a:p>
          <a:p>
            <a:pPr algn="just">
              <a:lnSpc>
                <a:spcPts val="2700"/>
              </a:lnSpc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Virulence Factors</a:t>
            </a:r>
          </a:p>
          <a:p>
            <a:pPr marL="596900" indent="-514350" algn="just">
              <a:lnSpc>
                <a:spcPts val="2700"/>
              </a:lnSpc>
              <a:spcBef>
                <a:spcPct val="50000"/>
              </a:spcBef>
              <a:buFont typeface="+mj-lt"/>
              <a:buAutoNum type="alphaUcPeriod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Initial colonization facilitated by:</a:t>
            </a:r>
          </a:p>
          <a:p>
            <a:pPr marL="596900" indent="-514350" algn="just">
              <a:lnSpc>
                <a:spcPts val="2700"/>
              </a:lnSpc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Acid inhibitory protein </a:t>
            </a:r>
            <a:r>
              <a:rPr lang="en-US" sz="2800" dirty="0" smtClean="0">
                <a:latin typeface="Arial Narrow" pitchFamily="34" charset="0"/>
                <a:ea typeface="+mn-ea"/>
              </a:rPr>
              <a:t>- blocks acid secretion from parietal cells during acute infection </a:t>
            </a:r>
          </a:p>
          <a:p>
            <a:pPr marL="596900" indent="-514350" algn="just">
              <a:lnSpc>
                <a:spcPts val="2700"/>
              </a:lnSpc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Urease</a:t>
            </a:r>
            <a:r>
              <a:rPr lang="en-US" sz="2800" dirty="0" smtClean="0">
                <a:latin typeface="Arial Narrow" pitchFamily="34" charset="0"/>
                <a:ea typeface="+mn-ea"/>
              </a:rPr>
              <a:t> - neutralizes gastric acids due to NH</a:t>
            </a:r>
            <a:r>
              <a:rPr lang="en-US" sz="2800" baseline="-25000" dirty="0" smtClean="0">
                <a:latin typeface="Arial Narrow" pitchFamily="34" charset="0"/>
                <a:ea typeface="+mn-ea"/>
              </a:rPr>
              <a:t>3</a:t>
            </a:r>
            <a:r>
              <a:rPr lang="en-US" sz="2800" dirty="0" smtClean="0">
                <a:latin typeface="Arial Narrow" pitchFamily="34" charset="0"/>
                <a:ea typeface="+mn-ea"/>
              </a:rPr>
              <a:t> production</a:t>
            </a:r>
          </a:p>
          <a:p>
            <a:pPr algn="just">
              <a:lnSpc>
                <a:spcPts val="2700"/>
              </a:lnSpc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Urease stimulates monocytes and neutrophil </a:t>
            </a:r>
            <a:r>
              <a:rPr lang="en-US" sz="2800" dirty="0" err="1" smtClean="0">
                <a:latin typeface="Arial Narrow" pitchFamily="34" charset="0"/>
                <a:ea typeface="+mn-ea"/>
              </a:rPr>
              <a:t>chemotaxis</a:t>
            </a:r>
            <a:r>
              <a:rPr lang="en-US" sz="2800" dirty="0" smtClean="0">
                <a:latin typeface="Arial Narrow" pitchFamily="34" charset="0"/>
                <a:ea typeface="+mn-ea"/>
              </a:rPr>
              <a:t>; stimulates production of  inflammatory cytokines</a:t>
            </a:r>
          </a:p>
          <a:p>
            <a:pPr algn="just">
              <a:lnSpc>
                <a:spcPts val="2700"/>
              </a:lnSpc>
              <a:defRPr/>
            </a:pPr>
            <a:endParaRPr lang="en-US" sz="2800" dirty="0" smtClean="0">
              <a:latin typeface="Arial Narrow" pitchFamily="34" charset="0"/>
              <a:ea typeface="+mn-ea"/>
            </a:endParaRPr>
          </a:p>
          <a:p>
            <a:pPr algn="just">
              <a:lnSpc>
                <a:spcPts val="2700"/>
              </a:lnSpc>
              <a:defRPr/>
            </a:pPr>
            <a:endParaRPr lang="en-US" sz="2800" dirty="0">
              <a:latin typeface="Arial Narrow" pitchFamily="34" charset="0"/>
              <a:ea typeface="+mn-ea"/>
            </a:endParaRPr>
          </a:p>
        </p:txBody>
      </p:sp>
      <p:sp>
        <p:nvSpPr>
          <p:cNvPr id="36966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6967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76BF6F-154D-4DAA-9541-9D09ACAA4B4D}" type="slidenum">
              <a:rPr lang="ar-SA" altLang="en-US" smtClean="0"/>
              <a:pPr/>
              <a:t>9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1946324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946</Words>
  <Application>Microsoft Office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Objectives</vt:lpstr>
      <vt:lpstr>Campylobacter</vt:lpstr>
      <vt:lpstr>Pathogenesis and Virulence factor</vt:lpstr>
      <vt:lpstr>Diagnosis of C. jejuni</vt:lpstr>
      <vt:lpstr>Diagnosis &amp; Treatment</vt:lpstr>
      <vt:lpstr>4. Helicobacter</vt:lpstr>
      <vt:lpstr>Diseases Associated with H. pylori</vt:lpstr>
      <vt:lpstr>Mode of transmission</vt:lpstr>
      <vt:lpstr>Pathogenesis</vt:lpstr>
      <vt:lpstr>PowerPoint Presentation</vt:lpstr>
      <vt:lpstr>Diagnosis</vt:lpstr>
      <vt:lpstr>Diagnosis</vt:lpstr>
      <vt:lpstr>PowerPoint Presentation</vt:lpstr>
      <vt:lpstr>Treatment of H. pylori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6</cp:revision>
  <dcterms:created xsi:type="dcterms:W3CDTF">2016-04-03T08:34:27Z</dcterms:created>
  <dcterms:modified xsi:type="dcterms:W3CDTF">2016-04-17T05:35:26Z</dcterms:modified>
</cp:coreProperties>
</file>