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F610B-EF2B-4A02-B498-D6AFA25E2198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80DE0-93DD-4EB6-A478-1872BC0531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0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25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7EC40A-5B0D-4526-867C-1177E1236318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EA0591-C02E-4679-8D22-A7574375CFE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631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18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1400" u="sng" smtClean="0">
                <a:cs typeface="Arial" pitchFamily="34" charset="0"/>
              </a:rPr>
              <a:t>PBP- Poly ribitol phospate capsule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F3AF32-EEFB-459C-8485-BC302EC96822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59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477F1A-C59B-471E-9C7D-170E3D0FD898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75E8E4-3822-4DC3-96BC-27AFDA02FFFF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636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78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69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144"/>
            <a:ext cx="5028986" cy="411501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098A68-5F33-4E4A-80CF-569E695E2622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638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78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89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144"/>
            <a:ext cx="5028986" cy="411501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1" eaLnBrk="1" hangingPunct="1"/>
            <a:r>
              <a:rPr lang="en-US" altLang="en-US" smtClean="0">
                <a:cs typeface="Arial" pitchFamily="34" charset="0"/>
              </a:rPr>
              <a:t>.  The bacteria is slow growing and an incubation is done for 10-14 days.  </a:t>
            </a:r>
          </a:p>
          <a:p>
            <a:pPr marL="0" lvl="1" eaLnBrk="1" hangingPunct="1"/>
            <a:r>
              <a:rPr lang="en-US" altLang="en-US" smtClean="0">
                <a:cs typeface="Arial" pitchFamily="34" charset="0"/>
              </a:rPr>
              <a:t>After 4 weeks of infection cultures are generally negative.  </a:t>
            </a:r>
          </a:p>
          <a:p>
            <a:pPr marL="0" lvl="1" eaLnBrk="1" hangingPunct="1"/>
            <a:r>
              <a:rPr lang="en-US" altLang="en-US" smtClean="0">
                <a:cs typeface="Arial" pitchFamily="34" charset="0"/>
              </a:rPr>
              <a:t>Direct immunofluorescence assay of nasopharyngeal  secretions have variable sensitivity and low specificity. </a:t>
            </a:r>
          </a:p>
          <a:p>
            <a:pPr eaLnBrk="1" hangingPunct="1"/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00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1A1914-6780-465B-A5F3-0F2955497EBF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AF066C-4BD9-484F-A36A-965D4B792009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641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78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144"/>
            <a:ext cx="5028986" cy="411501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6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0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48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2A5E7C-7957-4838-BB72-8EBEB267B8B5}" type="datetime1">
              <a:rPr lang="ar-SA" smtClean="0"/>
              <a:t>10/07/1437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E0F32C-1ABB-422F-855C-B372F7A7A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2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2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1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4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4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4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8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34D14-4FAC-49E1-8849-6CB7F95BB38D}" type="datetimeFigureOut">
              <a:rPr lang="en-US" smtClean="0"/>
              <a:t>17/4/2016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3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this lecture the student must be: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smtClean="0"/>
              <a:t>A) Identify the </a:t>
            </a:r>
            <a:r>
              <a:rPr lang="en-US" dirty="0" smtClean="0"/>
              <a:t>genus </a:t>
            </a:r>
            <a:r>
              <a:rPr lang="en-US" altLang="en-US" b="1" dirty="0" err="1">
                <a:solidFill>
                  <a:srgbClr val="002060"/>
                </a:solidFill>
                <a:latin typeface="Arial Narrow" pitchFamily="34" charset="0"/>
              </a:rPr>
              <a:t>Haemophilus</a:t>
            </a:r>
            <a:r>
              <a:rPr lang="en-GB" b="1" i="1" dirty="0" smtClean="0">
                <a:solidFill>
                  <a:srgbClr val="002060"/>
                </a:solidFill>
                <a:latin typeface="Arial Narrow" pitchFamily="34" charset="0"/>
                <a:cs typeface="Majalla UI"/>
              </a:rPr>
              <a:t> &amp; </a:t>
            </a:r>
            <a:r>
              <a:rPr lang="en-US" b="1" i="1" dirty="0" err="1" smtClean="0">
                <a:solidFill>
                  <a:srgbClr val="002060"/>
                </a:solidFill>
                <a:latin typeface="Arial Narrow" pitchFamily="34" charset="0"/>
              </a:rPr>
              <a:t>Bordetella</a:t>
            </a:r>
            <a:endParaRPr lang="en-US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smtClean="0"/>
              <a:t>B</a:t>
            </a:r>
            <a:r>
              <a:rPr lang="en-US" dirty="0" smtClean="0"/>
              <a:t>) describe the chemical tests for this genus</a:t>
            </a:r>
          </a:p>
          <a:p>
            <a:r>
              <a:rPr lang="en-US" dirty="0" smtClean="0"/>
              <a:t>C) Differentiate between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D) List and match the symptoms, diagnosis and treatment for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15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38"/>
            <a:ext cx="8229600" cy="6540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Diagnosis of </a:t>
            </a:r>
            <a:r>
              <a:rPr lang="en-US" sz="5400" b="1" i="1" dirty="0" err="1" smtClean="0">
                <a:solidFill>
                  <a:srgbClr val="002060"/>
                </a:solidFill>
                <a:latin typeface="Arial Narrow" pitchFamily="34" charset="0"/>
              </a:rPr>
              <a:t>Haemophilus</a:t>
            </a:r>
            <a:endParaRPr lang="en-US" sz="5400" b="1" i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85813"/>
            <a:ext cx="8229600" cy="584358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US" b="1" dirty="0" err="1" smtClean="0">
                <a:solidFill>
                  <a:srgbClr val="FF0000"/>
                </a:solidFill>
                <a:latin typeface="Arial Narrow" pitchFamily="34" charset="0"/>
              </a:rPr>
              <a:t>Satellitism</a:t>
            </a: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:</a:t>
            </a: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US" sz="2800" dirty="0" smtClean="0">
                <a:latin typeface="Arial Narrow" pitchFamily="34" charset="0"/>
              </a:rPr>
              <a:t>Blood agar contains much X factor and little V factor </a:t>
            </a: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US" sz="2800" i="1" dirty="0" smtClean="0">
                <a:latin typeface="Arial Narrow" pitchFamily="34" charset="0"/>
              </a:rPr>
              <a:t>S. </a:t>
            </a:r>
            <a:r>
              <a:rPr lang="en-US" sz="2800" i="1" dirty="0" err="1" smtClean="0">
                <a:latin typeface="Arial Narrow" pitchFamily="34" charset="0"/>
              </a:rPr>
              <a:t>aureus</a:t>
            </a:r>
            <a:r>
              <a:rPr lang="en-US" sz="2800" dirty="0" smtClean="0">
                <a:latin typeface="Arial Narrow" pitchFamily="34" charset="0"/>
              </a:rPr>
              <a:t> produces V factor</a:t>
            </a: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GB" sz="2800" dirty="0" smtClean="0">
                <a:latin typeface="Arial Narrow" pitchFamily="34" charset="0"/>
              </a:rPr>
              <a:t>A lawn of test bacteria is plated onto a blood agar plate</a:t>
            </a: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GB" sz="2800" i="1" dirty="0" smtClean="0">
                <a:latin typeface="Arial Narrow" pitchFamily="34" charset="0"/>
              </a:rPr>
              <a:t>S. </a:t>
            </a:r>
            <a:r>
              <a:rPr lang="en-GB" sz="2800" i="1" dirty="0" err="1" smtClean="0">
                <a:latin typeface="Arial Narrow" pitchFamily="34" charset="0"/>
              </a:rPr>
              <a:t>aureus</a:t>
            </a:r>
            <a:r>
              <a:rPr lang="en-GB" sz="2800" i="1" dirty="0" smtClean="0">
                <a:latin typeface="Arial Narrow" pitchFamily="34" charset="0"/>
              </a:rPr>
              <a:t> </a:t>
            </a:r>
            <a:r>
              <a:rPr lang="en-GB" sz="2800" dirty="0" smtClean="0">
                <a:latin typeface="Arial Narrow" pitchFamily="34" charset="0"/>
              </a:rPr>
              <a:t>is placed on plate &amp; the culture is incubated</a:t>
            </a:r>
            <a:endParaRPr lang="en-GB" sz="2800" i="1" dirty="0" smtClean="0">
              <a:latin typeface="Arial Narrow" pitchFamily="34" charset="0"/>
            </a:endParaRP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GB" sz="2800" i="1" dirty="0" smtClean="0">
                <a:latin typeface="Arial Narrow" pitchFamily="34" charset="0"/>
              </a:rPr>
              <a:t>H. </a:t>
            </a:r>
            <a:r>
              <a:rPr lang="en-GB" sz="2800" i="1" dirty="0" err="1" smtClean="0">
                <a:latin typeface="Arial Narrow" pitchFamily="34" charset="0"/>
              </a:rPr>
              <a:t>influenzae</a:t>
            </a:r>
            <a:r>
              <a:rPr lang="en-GB" sz="2800" i="1" dirty="0" smtClean="0">
                <a:latin typeface="Arial Narrow" pitchFamily="34" charset="0"/>
              </a:rPr>
              <a:t> </a:t>
            </a:r>
            <a:r>
              <a:rPr lang="en-GB" sz="2800" dirty="0" smtClean="0">
                <a:latin typeface="Arial Narrow" pitchFamily="34" charset="0"/>
              </a:rPr>
              <a:t>will grow in the </a:t>
            </a:r>
            <a:r>
              <a:rPr lang="en-GB" sz="2800" dirty="0" err="1" smtClean="0">
                <a:latin typeface="Arial Narrow" pitchFamily="34" charset="0"/>
              </a:rPr>
              <a:t>hemolytic</a:t>
            </a:r>
            <a:r>
              <a:rPr lang="en-GB" sz="2800" dirty="0" smtClean="0">
                <a:latin typeface="Arial Narrow" pitchFamily="34" charset="0"/>
              </a:rPr>
              <a:t> zone of </a:t>
            </a:r>
            <a:r>
              <a:rPr lang="en-GB" sz="2800" i="1" dirty="0" smtClean="0">
                <a:latin typeface="Arial Narrow" pitchFamily="34" charset="0"/>
              </a:rPr>
              <a:t>S. </a:t>
            </a:r>
            <a:r>
              <a:rPr lang="en-GB" sz="2800" i="1" dirty="0" err="1" smtClean="0">
                <a:latin typeface="Arial Narrow" pitchFamily="34" charset="0"/>
              </a:rPr>
              <a:t>aureus</a:t>
            </a:r>
            <a:r>
              <a:rPr lang="en-GB" sz="2800" dirty="0" smtClean="0">
                <a:latin typeface="Arial Narrow" pitchFamily="34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GB" sz="2800" dirty="0" smtClean="0">
                <a:latin typeface="Arial Narrow" pitchFamily="34" charset="0"/>
              </a:rPr>
              <a:t>The </a:t>
            </a:r>
            <a:r>
              <a:rPr lang="en-GB" sz="2800" dirty="0" err="1" smtClean="0">
                <a:latin typeface="Arial Narrow" pitchFamily="34" charset="0"/>
              </a:rPr>
              <a:t>hemolysis</a:t>
            </a:r>
            <a:r>
              <a:rPr lang="en-GB" sz="2800" dirty="0" smtClean="0">
                <a:latin typeface="Arial Narrow" pitchFamily="34" charset="0"/>
              </a:rPr>
              <a:t> of cells by </a:t>
            </a:r>
            <a:r>
              <a:rPr lang="en-GB" sz="2800" i="1" dirty="0" smtClean="0">
                <a:latin typeface="Arial Narrow" pitchFamily="34" charset="0"/>
              </a:rPr>
              <a:t>S. </a:t>
            </a:r>
            <a:r>
              <a:rPr lang="en-GB" sz="2800" i="1" dirty="0" err="1" smtClean="0">
                <a:latin typeface="Arial Narrow" pitchFamily="34" charset="0"/>
              </a:rPr>
              <a:t>aureus</a:t>
            </a:r>
            <a:r>
              <a:rPr lang="en-GB" sz="2800" i="1" dirty="0" smtClean="0">
                <a:latin typeface="Arial Narrow" pitchFamily="34" charset="0"/>
              </a:rPr>
              <a:t> </a:t>
            </a:r>
            <a:r>
              <a:rPr lang="en-GB" sz="2800" dirty="0" smtClean="0">
                <a:latin typeface="Arial Narrow" pitchFamily="34" charset="0"/>
              </a:rPr>
              <a:t>releases nutrients</a:t>
            </a: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GB" sz="2800" i="1" dirty="0" smtClean="0">
                <a:latin typeface="Arial Narrow" pitchFamily="34" charset="0"/>
              </a:rPr>
              <a:t>H. </a:t>
            </a:r>
            <a:r>
              <a:rPr lang="en-GB" sz="2800" i="1" dirty="0" err="1" smtClean="0">
                <a:latin typeface="Arial Narrow" pitchFamily="34" charset="0"/>
              </a:rPr>
              <a:t>influenzae</a:t>
            </a:r>
            <a:r>
              <a:rPr lang="en-GB" sz="2800" i="1" dirty="0" smtClean="0">
                <a:latin typeface="Arial Narrow" pitchFamily="34" charset="0"/>
              </a:rPr>
              <a:t> </a:t>
            </a:r>
            <a:r>
              <a:rPr lang="en-GB" sz="2800" dirty="0" smtClean="0">
                <a:latin typeface="Arial Narrow" pitchFamily="34" charset="0"/>
              </a:rPr>
              <a:t>will not grow outside the </a:t>
            </a:r>
            <a:r>
              <a:rPr lang="en-GB" sz="2800" dirty="0" err="1" smtClean="0">
                <a:latin typeface="Arial Narrow" pitchFamily="34" charset="0"/>
              </a:rPr>
              <a:t>hemolytic</a:t>
            </a:r>
            <a:r>
              <a:rPr lang="en-GB" sz="2800" dirty="0" smtClean="0">
                <a:latin typeface="Arial Narrow" pitchFamily="34" charset="0"/>
              </a:rPr>
              <a:t> zone of </a:t>
            </a:r>
            <a:r>
              <a:rPr lang="en-GB" sz="2800" i="1" dirty="0" smtClean="0">
                <a:latin typeface="Arial Narrow" pitchFamily="34" charset="0"/>
              </a:rPr>
              <a:t>S. </a:t>
            </a:r>
            <a:r>
              <a:rPr lang="en-GB" sz="2800" i="1" dirty="0" err="1" smtClean="0">
                <a:latin typeface="Arial Narrow" pitchFamily="34" charset="0"/>
              </a:rPr>
              <a:t>aureus</a:t>
            </a:r>
            <a:r>
              <a:rPr lang="en-GB" sz="2800" i="1" dirty="0" smtClean="0">
                <a:latin typeface="Arial Narrow" pitchFamily="34" charset="0"/>
              </a:rPr>
              <a:t> </a:t>
            </a:r>
            <a:r>
              <a:rPr lang="en-GB" sz="2800" dirty="0" smtClean="0">
                <a:latin typeface="Arial Narrow" pitchFamily="34" charset="0"/>
              </a:rPr>
              <a:t>due to the lack of nutrients in these areas</a:t>
            </a: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Capsule swelling:</a:t>
            </a:r>
          </a:p>
          <a:p>
            <a:pPr algn="just" eaLnBrk="1" hangingPunct="1">
              <a:lnSpc>
                <a:spcPct val="90000"/>
              </a:lnSpc>
              <a:tabLst>
                <a:tab pos="171450" algn="l"/>
              </a:tabLst>
            </a:pPr>
            <a:r>
              <a:rPr lang="en-US" sz="2800" dirty="0" smtClean="0">
                <a:latin typeface="Arial Narrow" pitchFamily="34" charset="0"/>
              </a:rPr>
              <a:t>Specific antiserum added to a slide of the organism allows swelling of the bacterial capsule thus permitting rapid diagnosis of </a:t>
            </a:r>
            <a:r>
              <a:rPr lang="en-US" sz="2800" i="1" dirty="0" smtClean="0">
                <a:latin typeface="Arial Narrow" pitchFamily="34" charset="0"/>
              </a:rPr>
              <a:t>H. </a:t>
            </a:r>
            <a:r>
              <a:rPr lang="en-US" sz="2800" i="1" dirty="0" err="1" smtClean="0">
                <a:latin typeface="Arial Narrow" pitchFamily="34" charset="0"/>
              </a:rPr>
              <a:t>influenzae</a:t>
            </a:r>
            <a:r>
              <a:rPr lang="en-US" sz="2800" dirty="0" smtClean="0">
                <a:latin typeface="Arial Narrow" pitchFamily="34" charset="0"/>
              </a:rPr>
              <a:t> in sputum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http://</a:t>
            </a:r>
            <a:r>
              <a:rPr lang="en-US" altLang="en-US" dirty="0" smtClean="0"/>
              <a:t>www.slideshare.net/Kushalkumar44/stds-genital-ulcer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9021174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5400" b="1" i="1" dirty="0" err="1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Bordetella</a:t>
            </a:r>
            <a:endParaRPr lang="en-US" sz="5400" b="1" i="1" dirty="0" smtClean="0">
              <a:solidFill>
                <a:srgbClr val="002060"/>
              </a:solidFill>
              <a:latin typeface="Arial Narrow" pitchFamily="34" charset="0"/>
              <a:ea typeface="+mj-ea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763000" cy="5257800"/>
          </a:xfrm>
        </p:spPr>
        <p:txBody>
          <a:bodyPr>
            <a:normAutofit lnSpcReduction="10000"/>
          </a:bodyPr>
          <a:lstStyle/>
          <a:p>
            <a:pPr algn="just" eaLnBrk="1" hangingPunct="1">
              <a:buClr>
                <a:schemeClr val="tx1"/>
              </a:buClr>
              <a:defRPr/>
            </a:pPr>
            <a:r>
              <a:rPr lang="en-US" dirty="0" smtClean="0">
                <a:latin typeface="Arial Narrow" pitchFamily="34" charset="0"/>
              </a:rPr>
              <a:t>Small capsulated </a:t>
            </a:r>
            <a:r>
              <a:rPr lang="en-US" dirty="0" smtClean="0">
                <a:latin typeface="Arial Narrow" pitchFamily="34" charset="0"/>
                <a:ea typeface="+mn-ea"/>
              </a:rPr>
              <a:t>Gram negative </a:t>
            </a:r>
            <a:r>
              <a:rPr lang="en-US" dirty="0" err="1" smtClean="0">
                <a:latin typeface="Arial Narrow" pitchFamily="34" charset="0"/>
                <a:ea typeface="+mn-ea"/>
              </a:rPr>
              <a:t>coccobacillus</a:t>
            </a:r>
            <a:endParaRPr lang="en-US" dirty="0" smtClean="0">
              <a:latin typeface="Arial Narrow" pitchFamily="34" charset="0"/>
              <a:ea typeface="+mn-ea"/>
            </a:endParaRPr>
          </a:p>
          <a:p>
            <a:pPr algn="just" eaLnBrk="1" hangingPunct="1">
              <a:buClr>
                <a:schemeClr val="tx1"/>
              </a:buClr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Strict aerobe, oxidative, </a:t>
            </a:r>
            <a:r>
              <a:rPr lang="en-US" dirty="0" err="1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oxidase</a:t>
            </a:r>
            <a:r>
              <a:rPr lang="en-US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 variable?</a:t>
            </a:r>
          </a:p>
          <a:p>
            <a:pPr algn="just" eaLnBrk="1" hangingPunct="1">
              <a:buClr>
                <a:schemeClr val="tx1"/>
              </a:buClr>
              <a:defRPr/>
            </a:pP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  <a:ea typeface="+mn-ea"/>
              </a:rPr>
              <a:t>Three important species</a:t>
            </a:r>
          </a:p>
          <a:p>
            <a:pPr marL="596900" indent="-514350" algn="just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b="1" i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B. </a:t>
            </a:r>
            <a:r>
              <a:rPr lang="en-US" b="1" i="1" dirty="0" err="1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pertussis</a:t>
            </a:r>
            <a:r>
              <a:rPr lang="en-US" b="1" i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 </a:t>
            </a:r>
            <a:r>
              <a:rPr lang="en-US" dirty="0" smtClean="0">
                <a:latin typeface="Arial Narrow" pitchFamily="34" charset="0"/>
                <a:ea typeface="+mn-ea"/>
              </a:rPr>
              <a:t>causes </a:t>
            </a:r>
            <a:r>
              <a:rPr lang="en-US" sz="3000" b="1" u="sng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WHOOPING COUGH (</a:t>
            </a:r>
            <a:r>
              <a:rPr lang="en-US" sz="3000" b="1" u="sng" dirty="0" err="1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Pertussis</a:t>
            </a:r>
            <a:r>
              <a:rPr lang="en-US" sz="3000" b="1" u="sng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)</a:t>
            </a:r>
          </a:p>
          <a:p>
            <a:pPr marL="596900" indent="-514350" algn="just" eaLnBrk="1" hangingPunct="1">
              <a:buClr>
                <a:schemeClr val="tx1"/>
              </a:buClr>
              <a:defRPr/>
            </a:pPr>
            <a:r>
              <a:rPr lang="en-US" dirty="0" smtClean="0">
                <a:latin typeface="Arial Narrow" pitchFamily="34" charset="0"/>
              </a:rPr>
              <a:t>Strictly human pathogen: 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</a:rPr>
              <a:t>infant &amp; young children </a:t>
            </a:r>
            <a:endParaRPr lang="en-US" b="1" u="sng" dirty="0" smtClean="0">
              <a:solidFill>
                <a:srgbClr val="FF0000"/>
              </a:solidFill>
              <a:latin typeface="Arial Narrow" pitchFamily="34" charset="0"/>
              <a:ea typeface="+mn-ea"/>
            </a:endParaRPr>
          </a:p>
          <a:p>
            <a:pPr marL="596900" indent="-514350" algn="just" eaLnBrk="1" hangingPunct="1">
              <a:buClr>
                <a:schemeClr val="tx1"/>
              </a:buClr>
              <a:buFont typeface="+mj-lt"/>
              <a:buAutoNum type="arabicPeriod" startAt="2"/>
              <a:defRPr/>
            </a:pPr>
            <a:r>
              <a:rPr lang="en-US" b="1" i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B. </a:t>
            </a:r>
            <a:r>
              <a:rPr lang="en-US" sz="3100" b="1" i="1" dirty="0" err="1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parapertussis</a:t>
            </a:r>
            <a:r>
              <a:rPr lang="en-US" sz="3100" dirty="0" smtClean="0">
                <a:latin typeface="Arial Narrow" pitchFamily="34" charset="0"/>
                <a:ea typeface="+mn-ea"/>
              </a:rPr>
              <a:t>–causes mild form of whooping cough</a:t>
            </a:r>
          </a:p>
          <a:p>
            <a:pPr marL="596900" indent="-514350" algn="just" eaLnBrk="1" hangingPunct="1">
              <a:buClr>
                <a:schemeClr val="tx1"/>
              </a:buClr>
              <a:buFont typeface="+mj-lt"/>
              <a:buAutoNum type="arabicPeriod" startAt="2"/>
              <a:defRPr/>
            </a:pPr>
            <a:r>
              <a:rPr lang="en-US" b="1" i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B. </a:t>
            </a:r>
            <a:r>
              <a:rPr lang="en-US" b="1" i="1" dirty="0" err="1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bronchoseptica</a:t>
            </a:r>
            <a:r>
              <a:rPr lang="en-US" b="1" i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 </a:t>
            </a:r>
          </a:p>
          <a:p>
            <a:pPr algn="just" eaLnBrk="1" hangingPunct="1">
              <a:buClr>
                <a:schemeClr val="tx1"/>
              </a:buClr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Widespread in animals (dog) &amp; causes kennel cough</a:t>
            </a:r>
          </a:p>
          <a:p>
            <a:pPr algn="just" eaLnBrk="1" hangingPunct="1">
              <a:buClr>
                <a:schemeClr val="tx1"/>
              </a:buClr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Rarely causes respiratory or wound infection in humans</a:t>
            </a:r>
          </a:p>
          <a:p>
            <a:pPr algn="just" eaLnBrk="1" hangingPunct="1">
              <a:buClr>
                <a:schemeClr val="tx1"/>
              </a:buClr>
              <a:defRPr/>
            </a:pPr>
            <a:endParaRPr lang="en-US" dirty="0" smtClean="0">
              <a:latin typeface="Arial Narrow" pitchFamily="34" charset="0"/>
              <a:ea typeface="+mn-ea"/>
            </a:endParaRPr>
          </a:p>
          <a:p>
            <a:pPr algn="just" eaLnBrk="1" hangingPunct="1">
              <a:buClr>
                <a:schemeClr val="tx1"/>
              </a:buClr>
              <a:defRPr/>
            </a:pPr>
            <a:endParaRPr lang="en-US" dirty="0" smtClean="0">
              <a:latin typeface="Arial Narrow" pitchFamily="34" charset="0"/>
              <a:ea typeface="+mn-ea"/>
            </a:endParaRPr>
          </a:p>
        </p:txBody>
      </p:sp>
      <p:sp>
        <p:nvSpPr>
          <p:cNvPr id="43520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3520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D67665D-3E0A-44E4-A562-11007DD1922C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11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2997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B. </a:t>
            </a:r>
            <a:r>
              <a:rPr lang="en-US" b="1" i="1" dirty="0" err="1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pertussis</a:t>
            </a:r>
            <a:r>
              <a:rPr lang="en-US" b="1" i="1" dirty="0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Pathogenesis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229600" cy="5181600"/>
          </a:xfrm>
        </p:spPr>
        <p:txBody>
          <a:bodyPr>
            <a:noAutofit/>
          </a:bodyPr>
          <a:lstStyle/>
          <a:p>
            <a:pPr marL="596646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Times New Roman" pitchFamily="18" charset="0"/>
              </a:rPr>
              <a:t>Respiratory </a:t>
            </a:r>
            <a:r>
              <a:rPr lang="en-US" sz="3600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Colonization</a:t>
            </a:r>
          </a:p>
          <a:p>
            <a:pPr marL="365760" indent="-283464" algn="just" eaLnBrk="1" fontAlgn="auto" hangingPunct="1">
              <a:lnSpc>
                <a:spcPts val="3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Attaches to ciliated epithelium of URT </a:t>
            </a:r>
            <a:r>
              <a:rPr lang="en-US" u="sng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VIA</a:t>
            </a:r>
          </a:p>
          <a:p>
            <a:pPr marL="516636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Times New Roman" pitchFamily="18" charset="0"/>
              </a:rPr>
              <a:t>Filamentous </a:t>
            </a:r>
            <a:r>
              <a:rPr lang="en-US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  <a:cs typeface="Times New Roman" pitchFamily="18" charset="0"/>
              </a:rPr>
              <a:t>hemagglutinin</a:t>
            </a: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  <a:cs typeface="Times New Roman" pitchFamily="18" charset="0"/>
              </a:rPr>
              <a:t> (FHA)</a:t>
            </a:r>
          </a:p>
          <a:p>
            <a:pPr marL="859536" lvl="1" indent="-457200" algn="just" eaLnBrk="1" fontAlgn="auto" hangingPunct="1">
              <a:lnSpc>
                <a:spcPts val="3000"/>
              </a:lnSpc>
              <a:spcAft>
                <a:spcPts val="0"/>
              </a:spcAft>
              <a:defRPr/>
            </a:pPr>
            <a:r>
              <a:rPr lang="en-US" sz="3200" dirty="0" smtClean="0">
                <a:latin typeface="Arial Narrow" pitchFamily="34" charset="0"/>
                <a:ea typeface="+mn-ea"/>
                <a:cs typeface="Times New Roman" pitchFamily="18" charset="0"/>
              </a:rPr>
              <a:t>Protein on </a:t>
            </a:r>
            <a:r>
              <a:rPr lang="en-US" sz="3200" dirty="0" err="1" smtClean="0">
                <a:latin typeface="Arial Narrow" pitchFamily="34" charset="0"/>
                <a:ea typeface="+mn-ea"/>
                <a:cs typeface="Times New Roman" pitchFamily="18" charset="0"/>
              </a:rPr>
              <a:t>pili</a:t>
            </a:r>
            <a:endParaRPr lang="en-US" sz="3200" dirty="0" smtClean="0">
              <a:latin typeface="Arial Narrow" pitchFamily="34" charset="0"/>
              <a:ea typeface="+mn-ea"/>
              <a:cs typeface="Times New Roman" pitchFamily="18" charset="0"/>
            </a:endParaRPr>
          </a:p>
          <a:p>
            <a:pPr marL="859536" lvl="1" indent="-457200" algn="just" eaLnBrk="1" fontAlgn="auto" hangingPunct="1">
              <a:lnSpc>
                <a:spcPts val="3000"/>
              </a:lnSpc>
              <a:spcAft>
                <a:spcPts val="0"/>
              </a:spcAft>
              <a:defRPr/>
            </a:pPr>
            <a:r>
              <a:rPr lang="en-US" sz="3200" dirty="0" smtClean="0">
                <a:latin typeface="Arial Narrow" pitchFamily="34" charset="0"/>
                <a:ea typeface="+mn-ea"/>
                <a:cs typeface="Times New Roman" pitchFamily="18" charset="0"/>
              </a:rPr>
              <a:t>Antibodies against FHA inhibit colonization</a:t>
            </a:r>
          </a:p>
          <a:p>
            <a:pPr marL="859536" lvl="1" indent="-457200" algn="just" eaLnBrk="1" fontAlgn="auto" hangingPunct="1">
              <a:lnSpc>
                <a:spcPts val="3000"/>
              </a:lnSpc>
              <a:spcAft>
                <a:spcPts val="0"/>
              </a:spcAft>
              <a:defRPr/>
            </a:pPr>
            <a:r>
              <a:rPr lang="en-US" sz="3200" dirty="0" err="1" smtClean="0">
                <a:latin typeface="Arial Narrow" pitchFamily="34" charset="0"/>
              </a:rPr>
              <a:t>Fimbriae</a:t>
            </a:r>
            <a:r>
              <a:rPr lang="en-US" sz="3200" dirty="0" smtClean="0">
                <a:latin typeface="Arial Narrow" pitchFamily="34" charset="0"/>
              </a:rPr>
              <a:t> are </a:t>
            </a:r>
            <a:r>
              <a:rPr lang="en-US" sz="3200" dirty="0" smtClean="0">
                <a:solidFill>
                  <a:srgbClr val="CC0000"/>
                </a:solidFill>
                <a:latin typeface="Arial Narrow" pitchFamily="34" charset="0"/>
              </a:rPr>
              <a:t>NOT </a:t>
            </a:r>
            <a:r>
              <a:rPr lang="en-US" sz="3200" dirty="0" smtClean="0">
                <a:latin typeface="Arial Narrow" pitchFamily="34" charset="0"/>
              </a:rPr>
              <a:t>involved</a:t>
            </a:r>
            <a:endParaRPr lang="en-US" sz="3200" dirty="0" smtClean="0">
              <a:latin typeface="Arial Narrow" pitchFamily="34" charset="0"/>
              <a:ea typeface="+mn-ea"/>
              <a:cs typeface="Times New Roman" pitchFamily="18" charset="0"/>
            </a:endParaRPr>
          </a:p>
          <a:p>
            <a:pPr marL="516636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Wingdings" pitchFamily="2" charset="2"/>
              <a:buAutoNum type="alphaLcPeriod"/>
              <a:defRPr/>
            </a:pPr>
            <a:r>
              <a:rPr lang="en-US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Pertussis</a:t>
            </a: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 Toxin</a:t>
            </a:r>
            <a:endParaRPr lang="en-US" b="1" dirty="0" smtClean="0">
              <a:solidFill>
                <a:srgbClr val="7030A0"/>
              </a:solidFill>
              <a:latin typeface="Arial Narrow" pitchFamily="34" charset="0"/>
              <a:ea typeface="+mn-ea"/>
              <a:cs typeface="Times New Roman" pitchFamily="18" charset="0"/>
            </a:endParaRPr>
          </a:p>
          <a:p>
            <a:pPr marL="365442" indent="-237744" algn="just" eaLnBrk="1" fontAlgn="auto" hangingPunct="1">
              <a:lnSpc>
                <a:spcPts val="3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Do not invade underlying lung tissues</a:t>
            </a:r>
          </a:p>
          <a:p>
            <a:pPr marL="365442" indent="-237744" algn="just" eaLnBrk="1" fontAlgn="auto" hangingPunct="1">
              <a:lnSpc>
                <a:spcPts val="3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Decreased cilia activity &amp; epithelial cell death occur</a:t>
            </a:r>
          </a:p>
          <a:p>
            <a:pPr marL="365442" indent="-237744" algn="just" eaLnBrk="1" fontAlgn="auto" hangingPunct="1">
              <a:lnSpc>
                <a:spcPts val="3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  <a:cs typeface="Times New Roman" pitchFamily="18" charset="0"/>
              </a:rPr>
              <a:t>7-10 days, NO symptoms</a:t>
            </a:r>
          </a:p>
          <a:p>
            <a:pPr marL="365442" indent="-237744" algn="just" eaLnBrk="1" fontAlgn="auto" hangingPunct="1">
              <a:lnSpc>
                <a:spcPts val="3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  <a:cs typeface="Times New Roman" pitchFamily="18" charset="0"/>
              </a:rPr>
              <a:t>Positive cultures toward the end of this stage</a:t>
            </a:r>
            <a:endParaRPr lang="en-US" dirty="0" smtClean="0">
              <a:latin typeface="Arial Narrow" pitchFamily="34" charset="0"/>
              <a:ea typeface="+mn-ea"/>
            </a:endParaRPr>
          </a:p>
          <a:p>
            <a:pPr marL="640080" lvl="1" indent="-237744" algn="just" eaLnBrk="1" fontAlgn="auto" hangingPunct="1">
              <a:lnSpc>
                <a:spcPts val="3000"/>
              </a:lnSpc>
              <a:spcAft>
                <a:spcPts val="0"/>
              </a:spcAft>
              <a:buFont typeface="Verdana"/>
              <a:buChar char="◦"/>
              <a:defRPr/>
            </a:pPr>
            <a:endParaRPr lang="en-US" sz="3200" dirty="0" smtClean="0">
              <a:latin typeface="Arial Narrow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43622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3623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97E8A2F-549A-48AA-A3EC-B15C4DF51A45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12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7501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4"/>
          <p:cNvSpPr>
            <a:spLocks noChangeArrowheads="1"/>
          </p:cNvSpPr>
          <p:nvPr/>
        </p:nvSpPr>
        <p:spPr bwMode="auto">
          <a:xfrm>
            <a:off x="457200" y="762000"/>
            <a:ext cx="2682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Aft>
                <a:spcPts val="1200"/>
              </a:spcAft>
            </a:pPr>
            <a:endParaRPr lang="en-US" altLang="en-US" sz="2800" b="1">
              <a:latin typeface="Arial Narrow" pitchFamily="34" charset="0"/>
            </a:endParaRPr>
          </a:p>
          <a:p>
            <a:pPr algn="just" eaLnBrk="1" hangingPunct="1">
              <a:spcAft>
                <a:spcPts val="1200"/>
              </a:spcAft>
            </a:pPr>
            <a:r>
              <a:rPr lang="en-US" altLang="en-US" sz="2800" b="1">
                <a:latin typeface="Arial Narrow" pitchFamily="34" charset="0"/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44196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40000"/>
              </a:spcBef>
              <a:buFontTx/>
              <a:buChar char="•"/>
              <a:defRPr/>
            </a:pPr>
            <a:endParaRPr lang="en-US" sz="2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3725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lnSpc>
                <a:spcPts val="2700"/>
              </a:lnSpc>
              <a:spcBef>
                <a:spcPts val="600"/>
              </a:spcBef>
            </a:pPr>
            <a:r>
              <a:rPr lang="en-US" altLang="en-US" sz="5400" b="1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Toxin-mediated disease</a:t>
            </a:r>
          </a:p>
        </p:txBody>
      </p:sp>
      <p:sp>
        <p:nvSpPr>
          <p:cNvPr id="437253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lnSpc>
                <a:spcPts val="2600"/>
              </a:lnSpc>
              <a:buFont typeface="Calibri" pitchFamily="34" charset="0"/>
              <a:buAutoNum type="arabicPeriod"/>
            </a:pPr>
            <a:r>
              <a:rPr lang="en-US" altLang="en-US" b="1" smtClean="0">
                <a:solidFill>
                  <a:srgbClr val="7030A0"/>
                </a:solidFill>
                <a:latin typeface="Arial Narrow" pitchFamily="34" charset="0"/>
              </a:rPr>
              <a:t>Pertussis toxin </a:t>
            </a:r>
          </a:p>
          <a:p>
            <a:pPr marL="514350" indent="-514350" algn="just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Responsible for adherence</a:t>
            </a:r>
          </a:p>
          <a:p>
            <a:pPr marL="514350" indent="-514350" algn="just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↑Adenylate cyclase </a:t>
            </a:r>
            <a:r>
              <a:rPr lang="en-US" altLang="en-US" smtClean="0">
                <a:latin typeface="Arial Narrow" pitchFamily="34" charset="0"/>
                <a:sym typeface="Symbol" pitchFamily="18" charset="2"/>
              </a:rPr>
              <a:t></a:t>
            </a:r>
            <a:r>
              <a:rPr lang="en-US" altLang="en-US" smtClean="0">
                <a:latin typeface="Arial Narrow" pitchFamily="34" charset="0"/>
              </a:rPr>
              <a:t>↑ intracellular cAMP</a:t>
            </a:r>
          </a:p>
          <a:p>
            <a:pPr marL="514350" indent="-514350" algn="just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This causes cellular dysfunction</a:t>
            </a:r>
          </a:p>
          <a:p>
            <a:pPr marL="514350" indent="-514350" algn="just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Inhibition of host phagocyte oxidative responses and the inhibition of natural killer cell activity</a:t>
            </a:r>
          </a:p>
          <a:p>
            <a:pPr marL="514350" indent="-514350" algn="just">
              <a:lnSpc>
                <a:spcPts val="2600"/>
              </a:lnSpc>
              <a:buFont typeface="Calibri" pitchFamily="34" charset="0"/>
              <a:buAutoNum type="arabicPeriod" startAt="2"/>
            </a:pPr>
            <a:r>
              <a:rPr lang="en-US" altLang="en-US" b="1" smtClean="0">
                <a:solidFill>
                  <a:srgbClr val="7030A0"/>
                </a:solidFill>
                <a:latin typeface="Arial Narrow" pitchFamily="34" charset="0"/>
              </a:rPr>
              <a:t>Dermonecrotic toxin (lethal toxin) </a:t>
            </a:r>
          </a:p>
          <a:p>
            <a:pPr marL="514350" indent="-514350" algn="just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Released upon cell lysis causing </a:t>
            </a:r>
            <a:r>
              <a:rPr lang="en-US" altLang="en-US" smtClean="0">
                <a:solidFill>
                  <a:srgbClr val="FF0000"/>
                </a:solidFill>
                <a:latin typeface="Arial Narrow" pitchFamily="34" charset="0"/>
              </a:rPr>
              <a:t>strong vasoconstriction</a:t>
            </a:r>
          </a:p>
          <a:p>
            <a:pPr marL="514350" indent="-514350" algn="just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Results in </a:t>
            </a:r>
            <a:r>
              <a:rPr lang="en-US" altLang="en-US" smtClean="0">
                <a:solidFill>
                  <a:srgbClr val="FF0000"/>
                </a:solidFill>
                <a:latin typeface="Arial Narrow" pitchFamily="34" charset="0"/>
                <a:sym typeface="Symbol" pitchFamily="18" charset="2"/>
              </a:rPr>
              <a:t></a:t>
            </a:r>
            <a:r>
              <a:rPr lang="en-US" altLang="en-US" smtClean="0">
                <a:solidFill>
                  <a:srgbClr val="FF0000"/>
                </a:solidFill>
                <a:latin typeface="Arial Narrow" pitchFamily="34" charset="0"/>
              </a:rPr>
              <a:t>O</a:t>
            </a:r>
            <a:r>
              <a:rPr lang="en-US" altLang="en-US" baseline="-2500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  <a:r>
              <a:rPr lang="en-US" altLang="en-US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altLang="en-US" smtClean="0">
                <a:latin typeface="Arial Narrow" pitchFamily="34" charset="0"/>
                <a:sym typeface="Symbol" pitchFamily="18" charset="2"/>
              </a:rPr>
              <a:t> </a:t>
            </a:r>
            <a:r>
              <a:rPr lang="en-US" altLang="en-US" smtClean="0">
                <a:solidFill>
                  <a:srgbClr val="FF0000"/>
                </a:solidFill>
                <a:latin typeface="Arial Narrow" pitchFamily="34" charset="0"/>
              </a:rPr>
              <a:t>convulsion</a:t>
            </a:r>
          </a:p>
          <a:p>
            <a:pPr marL="514350" indent="-514350" algn="just">
              <a:lnSpc>
                <a:spcPts val="2600"/>
              </a:lnSpc>
              <a:buFont typeface="Calibri" pitchFamily="34" charset="0"/>
              <a:buAutoNum type="arabicPeriod" startAt="3"/>
            </a:pPr>
            <a:r>
              <a:rPr lang="en-US" altLang="en-US" b="1" smtClean="0">
                <a:solidFill>
                  <a:srgbClr val="7030A0"/>
                </a:solidFill>
                <a:latin typeface="Arial Narrow" pitchFamily="34" charset="0"/>
              </a:rPr>
              <a:t>Tracheal cytotoxin </a:t>
            </a:r>
          </a:p>
          <a:p>
            <a:pPr marL="514350" indent="-514350" algn="just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Prevents ciliated epithelial cells from beating</a:t>
            </a:r>
          </a:p>
          <a:p>
            <a:pPr marL="514350" indent="-514350" algn="just">
              <a:lnSpc>
                <a:spcPts val="2600"/>
              </a:lnSpc>
              <a:buFont typeface="Calibri" pitchFamily="34" charset="0"/>
              <a:buAutoNum type="arabicPeriod" startAt="4"/>
            </a:pPr>
            <a:r>
              <a:rPr lang="en-US" altLang="en-US" b="1" smtClean="0">
                <a:solidFill>
                  <a:srgbClr val="7030A0"/>
                </a:solidFill>
                <a:latin typeface="Arial Narrow" pitchFamily="34" charset="0"/>
              </a:rPr>
              <a:t>LPS –endotoxin</a:t>
            </a:r>
            <a:r>
              <a:rPr lang="en-US" altLang="en-US" smtClean="0">
                <a:latin typeface="Arial Narrow" pitchFamily="34" charset="0"/>
              </a:rPr>
              <a:t>-irritation and damage of cell</a:t>
            </a:r>
          </a:p>
          <a:p>
            <a:pPr marL="514350" indent="-514350">
              <a:lnSpc>
                <a:spcPts val="2600"/>
              </a:lnSpc>
            </a:pPr>
            <a:endParaRPr lang="en-US" altLang="en-US" smtClean="0"/>
          </a:p>
        </p:txBody>
      </p:sp>
      <p:sp>
        <p:nvSpPr>
          <p:cNvPr id="437255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37256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8723F81-A60A-4C71-B762-FDD760186E31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13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7462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b="1" smtClean="0">
                <a:solidFill>
                  <a:srgbClr val="002060"/>
                </a:solidFill>
                <a:latin typeface="Arial Narrow" pitchFamily="34" charset="0"/>
              </a:rPr>
              <a:t>Clinical significance</a:t>
            </a:r>
          </a:p>
        </p:txBody>
      </p:sp>
      <p:sp>
        <p:nvSpPr>
          <p:cNvPr id="438275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105400"/>
          </a:xfrm>
        </p:spPr>
        <p:txBody>
          <a:bodyPr/>
          <a:lstStyle/>
          <a:p>
            <a:pPr algn="just">
              <a:lnSpc>
                <a:spcPts val="3100"/>
              </a:lnSpc>
            </a:pPr>
            <a:r>
              <a:rPr lang="en-US" altLang="en-US" dirty="0" err="1" smtClean="0">
                <a:latin typeface="Arial Narrow" pitchFamily="34" charset="0"/>
              </a:rPr>
              <a:t>Pertussis</a:t>
            </a:r>
            <a:r>
              <a:rPr lang="en-US" altLang="en-US" dirty="0" smtClean="0">
                <a:latin typeface="Arial Narrow" pitchFamily="34" charset="0"/>
              </a:rPr>
              <a:t> is Toxin-mediated disease</a:t>
            </a:r>
          </a:p>
          <a:p>
            <a:pPr algn="just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Very contagious &amp; can cause serious illness―especially in babies too young</a:t>
            </a:r>
          </a:p>
          <a:p>
            <a:pPr algn="just">
              <a:lnSpc>
                <a:spcPts val="3100"/>
              </a:lnSpc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</a:rPr>
              <a:t>MODE OF TRANSMISSION</a:t>
            </a:r>
            <a:r>
              <a:rPr lang="en-US" altLang="en-US" dirty="0" smtClean="0">
                <a:latin typeface="Arial Narrow" pitchFamily="34" charset="0"/>
              </a:rPr>
              <a:t>: droplet inhalation</a:t>
            </a:r>
          </a:p>
          <a:p>
            <a:pPr algn="just">
              <a:lnSpc>
                <a:spcPts val="3100"/>
              </a:lnSpc>
              <a:buFont typeface="Calibri" pitchFamily="34" charset="0"/>
              <a:buAutoNum type="arabicPeriod"/>
            </a:pPr>
            <a:r>
              <a:rPr lang="en-US" altLang="en-US" b="1" u="sng" dirty="0" smtClean="0">
                <a:solidFill>
                  <a:srgbClr val="7030A0"/>
                </a:solidFill>
                <a:latin typeface="Arial Narrow" pitchFamily="34" charset="0"/>
              </a:rPr>
              <a:t>INCUBATION PERIOD</a:t>
            </a:r>
            <a:r>
              <a:rPr lang="en-US" altLang="en-US" dirty="0" smtClean="0">
                <a:latin typeface="Arial Narrow" pitchFamily="34" charset="0"/>
              </a:rPr>
              <a:t>:1-2 weeks</a:t>
            </a:r>
          </a:p>
          <a:p>
            <a:pPr algn="just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Organism multiply &amp; start to liberate toxins</a:t>
            </a:r>
          </a:p>
          <a:p>
            <a:pPr algn="just">
              <a:lnSpc>
                <a:spcPts val="3100"/>
              </a:lnSpc>
            </a:pPr>
            <a:r>
              <a:rPr lang="en-US" altLang="en-US" dirty="0" err="1" smtClean="0">
                <a:latin typeface="Arial Narrow" pitchFamily="34" charset="0"/>
              </a:rPr>
              <a:t>Pertussis</a:t>
            </a:r>
            <a:r>
              <a:rPr lang="en-US" altLang="en-US" dirty="0" smtClean="0">
                <a:latin typeface="Arial Narrow" pitchFamily="34" charset="0"/>
              </a:rPr>
              <a:t> lasts for</a:t>
            </a:r>
            <a:r>
              <a:rPr lang="en-US" altLang="en-US" dirty="0" smtClean="0">
                <a:latin typeface="Arial Narrow" pitchFamily="34" charset="0"/>
                <a:sym typeface="Symbol" pitchFamily="18" charset="2"/>
              </a:rPr>
              <a:t></a:t>
            </a:r>
            <a:r>
              <a:rPr lang="en-US" altLang="en-US" dirty="0" smtClean="0">
                <a:latin typeface="Arial Narrow" pitchFamily="34" charset="0"/>
              </a:rPr>
              <a:t> 6 weeks and appear in </a:t>
            </a:r>
            <a:r>
              <a:rPr lang="en-US" altLang="en-US" b="1" dirty="0" smtClean="0">
                <a:solidFill>
                  <a:srgbClr val="0070C0"/>
                </a:solidFill>
                <a:latin typeface="Arial Narrow" pitchFamily="34" charset="0"/>
              </a:rPr>
              <a:t>4 stages</a:t>
            </a:r>
          </a:p>
          <a:p>
            <a:pPr algn="just">
              <a:lnSpc>
                <a:spcPts val="3100"/>
              </a:lnSpc>
              <a:buFont typeface="Calibri" pitchFamily="34" charset="0"/>
              <a:buAutoNum type="arabicPeriod" startAt="3"/>
            </a:pPr>
            <a:r>
              <a:rPr lang="en-US" altLang="en-US" b="1" u="sng" dirty="0" smtClean="0">
                <a:solidFill>
                  <a:srgbClr val="7030A0"/>
                </a:solidFill>
                <a:latin typeface="Arial Narrow" pitchFamily="34" charset="0"/>
              </a:rPr>
              <a:t>CATARRHAL STAGE</a:t>
            </a: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altLang="en-US" dirty="0" smtClean="0">
                <a:latin typeface="Arial Narrow" pitchFamily="34" charset="0"/>
              </a:rPr>
              <a:t>occurs - </a:t>
            </a:r>
            <a:r>
              <a:rPr lang="en-US" altLang="en-US" dirty="0" err="1" smtClean="0">
                <a:latin typeface="Arial Narrow" pitchFamily="34" charset="0"/>
              </a:rPr>
              <a:t>rhinorrhea</a:t>
            </a:r>
            <a:r>
              <a:rPr lang="en-US" altLang="en-US" dirty="0" smtClean="0">
                <a:latin typeface="Arial Narrow" pitchFamily="34" charset="0"/>
              </a:rPr>
              <a:t>, mild cough, sneezing &amp; fever whereby a lot of organisms are spread through respiratory secretions</a:t>
            </a:r>
          </a:p>
          <a:p>
            <a:pPr algn="just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 This last ~ 1-2 weeks</a:t>
            </a:r>
          </a:p>
          <a:p>
            <a:pPr algn="just">
              <a:lnSpc>
                <a:spcPts val="3100"/>
              </a:lnSpc>
            </a:pPr>
            <a:endParaRPr lang="en-US" altLang="en-US" dirty="0" smtClean="0">
              <a:latin typeface="Arial Narrow" pitchFamily="34" charset="0"/>
            </a:endParaRPr>
          </a:p>
        </p:txBody>
      </p:sp>
      <p:sp>
        <p:nvSpPr>
          <p:cNvPr id="43827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3827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CBC102B-7A57-403A-AC06-C8418CCDD029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14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51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553450" cy="6019800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lnSpc>
                <a:spcPts val="4200"/>
              </a:lnSpc>
              <a:buFont typeface="+mj-lt"/>
              <a:buAutoNum type="arabicPeriod" startAt="4"/>
              <a:defRPr/>
            </a:pPr>
            <a:r>
              <a:rPr lang="en-US" altLang="en-US" b="1" u="sng" dirty="0" smtClean="0">
                <a:solidFill>
                  <a:srgbClr val="7030A0"/>
                </a:solidFill>
                <a:latin typeface="Arial Narrow" pitchFamily="34" charset="0"/>
              </a:rPr>
              <a:t>PAROXYSMAL STAGE </a:t>
            </a:r>
            <a:r>
              <a:rPr lang="en-US" altLang="en-US" dirty="0" smtClean="0">
                <a:latin typeface="Arial Narrow" pitchFamily="34" charset="0"/>
              </a:rPr>
              <a:t>that lasts 2-4 weeks</a:t>
            </a:r>
          </a:p>
          <a:p>
            <a:pPr algn="just">
              <a:lnSpc>
                <a:spcPts val="4200"/>
              </a:lnSpc>
              <a:defRPr/>
            </a:pPr>
            <a:r>
              <a:rPr lang="en-US" altLang="en-US" dirty="0" smtClean="0">
                <a:latin typeface="Arial Narrow" pitchFamily="34" charset="0"/>
              </a:rPr>
              <a:t>Patient has rapid, consecutive cough with a rapid intake of air between coughs (has a whooping </a:t>
            </a:r>
            <a:r>
              <a:rPr lang="en-US" altLang="en-US" dirty="0" smtClean="0">
                <a:latin typeface="Arial Narrow" pitchFamily="34" charset="0"/>
              </a:rPr>
              <a:t>sound</a:t>
            </a:r>
            <a:r>
              <a:rPr lang="ar-SA" altLang="en-US" dirty="0" smtClean="0">
                <a:latin typeface="Arial Narrow" pitchFamily="34" charset="0"/>
              </a:rPr>
              <a:t>السعال الديكي </a:t>
            </a:r>
            <a:r>
              <a:rPr lang="en-US" altLang="en-US" dirty="0" smtClean="0">
                <a:latin typeface="Arial Narrow" pitchFamily="34" charset="0"/>
              </a:rPr>
              <a:t>)</a:t>
            </a:r>
            <a:endParaRPr lang="en-US" altLang="en-US" dirty="0" smtClean="0">
              <a:latin typeface="Arial Narrow" pitchFamily="34" charset="0"/>
            </a:endParaRPr>
          </a:p>
          <a:p>
            <a:pPr lvl="1" algn="just">
              <a:lnSpc>
                <a:spcPts val="4200"/>
              </a:lnSpc>
              <a:defRPr/>
            </a:pPr>
            <a:r>
              <a:rPr lang="en-US" altLang="en-US" sz="3200" dirty="0" err="1" smtClean="0">
                <a:latin typeface="Arial Narrow" pitchFamily="34" charset="0"/>
              </a:rPr>
              <a:t>Ciliary</a:t>
            </a:r>
            <a:r>
              <a:rPr lang="en-US" altLang="en-US" sz="3200" dirty="0" smtClean="0">
                <a:latin typeface="Arial Narrow" pitchFamily="34" charset="0"/>
              </a:rPr>
              <a:t> action of </a:t>
            </a:r>
            <a:r>
              <a:rPr lang="en-US" altLang="en-US" sz="3200" dirty="0" smtClean="0">
                <a:latin typeface="Arial Narrow" pitchFamily="34" charset="0"/>
              </a:rPr>
              <a:t>Respiratory Tract </a:t>
            </a:r>
            <a:r>
              <a:rPr lang="en-US" altLang="en-US" sz="3200" dirty="0" smtClean="0">
                <a:latin typeface="Arial Narrow" pitchFamily="34" charset="0"/>
              </a:rPr>
              <a:t>has been compromised</a:t>
            </a:r>
          </a:p>
          <a:p>
            <a:pPr lvl="1" algn="just">
              <a:lnSpc>
                <a:spcPts val="4200"/>
              </a:lnSpc>
              <a:defRPr/>
            </a:pPr>
            <a:r>
              <a:rPr lang="en-US" altLang="en-US" sz="3200" dirty="0" smtClean="0">
                <a:latin typeface="Arial Narrow" pitchFamily="34" charset="0"/>
              </a:rPr>
              <a:t>Mucous has accumulated </a:t>
            </a:r>
          </a:p>
          <a:p>
            <a:pPr lvl="1" algn="just">
              <a:lnSpc>
                <a:spcPts val="4200"/>
              </a:lnSpc>
              <a:defRPr/>
            </a:pPr>
            <a:r>
              <a:rPr lang="en-US" altLang="en-US" sz="3200" dirty="0" smtClean="0">
                <a:latin typeface="Arial Narrow" pitchFamily="34" charset="0"/>
              </a:rPr>
              <a:t>Patient is trying to cough up mucous accumulations</a:t>
            </a:r>
          </a:p>
          <a:p>
            <a:pPr lvl="1" algn="just">
              <a:lnSpc>
                <a:spcPts val="4200"/>
              </a:lnSpc>
              <a:defRPr/>
            </a:pPr>
            <a:r>
              <a:rPr lang="en-US" altLang="en-US" sz="3200" dirty="0" smtClean="0">
                <a:latin typeface="Arial Narrow" pitchFamily="34" charset="0"/>
              </a:rPr>
              <a:t>Coughs are strong enough to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break ribs</a:t>
            </a:r>
            <a:r>
              <a:rPr lang="en-US" altLang="en-US" sz="3200" dirty="0" smtClean="0">
                <a:latin typeface="Arial Narrow" pitchFamily="34" charset="0"/>
              </a:rPr>
              <a:t>! </a:t>
            </a:r>
          </a:p>
          <a:p>
            <a:pPr marL="514350" indent="-514350" algn="just">
              <a:lnSpc>
                <a:spcPts val="4200"/>
              </a:lnSpc>
              <a:buFont typeface="+mj-lt"/>
              <a:buAutoNum type="arabicPeriod" startAt="5"/>
              <a:defRPr/>
            </a:pPr>
            <a:r>
              <a:rPr lang="en-US" altLang="en-US" dirty="0" smtClean="0">
                <a:latin typeface="Arial Narrow" pitchFamily="34" charset="0"/>
              </a:rPr>
              <a:t>Finally there is a </a:t>
            </a:r>
            <a:r>
              <a:rPr lang="en-US" altLang="en-US" b="1" u="sng" dirty="0" smtClean="0">
                <a:solidFill>
                  <a:srgbClr val="7030A0"/>
                </a:solidFill>
                <a:latin typeface="Arial Narrow" pitchFamily="34" charset="0"/>
              </a:rPr>
              <a:t>CONVALESCENT STAGE</a:t>
            </a: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altLang="en-US" dirty="0" smtClean="0">
                <a:latin typeface="Arial Narrow" pitchFamily="34" charset="0"/>
              </a:rPr>
              <a:t>during which symptoms gradually subside  </a:t>
            </a:r>
          </a:p>
          <a:p>
            <a:pPr algn="just">
              <a:lnSpc>
                <a:spcPts val="4200"/>
              </a:lnSpc>
              <a:defRPr/>
            </a:pPr>
            <a:r>
              <a:rPr lang="en-US" altLang="en-US" dirty="0" smtClean="0">
                <a:latin typeface="Arial Narrow" pitchFamily="34" charset="0"/>
              </a:rPr>
              <a:t>This can last for months</a:t>
            </a:r>
          </a:p>
        </p:txBody>
      </p:sp>
      <p:sp>
        <p:nvSpPr>
          <p:cNvPr id="43930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3930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368FC15-EB28-4028-B0B9-A1B51AA20146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15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520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 descr="Newsprint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 lIns="92075" tIns="46038" rIns="92075" bIns="46038">
            <a:normAutofit fontScale="9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5400" b="1" smtClean="0">
                <a:solidFill>
                  <a:srgbClr val="002060"/>
                </a:solidFill>
                <a:latin typeface="Arial Narrow" pitchFamily="34" charset="0"/>
              </a:rPr>
              <a:t>Diagnosis</a:t>
            </a:r>
          </a:p>
        </p:txBody>
      </p:sp>
      <p:sp>
        <p:nvSpPr>
          <p:cNvPr id="61443" name="Rectangle 3" descr="Newsprint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534400" cy="5181600"/>
          </a:xfrm>
        </p:spPr>
        <p:txBody>
          <a:bodyPr lIns="92075" tIns="46038" rIns="92075" bIns="46038">
            <a:normAutofit fontScale="85000" lnSpcReduction="10000"/>
          </a:bodyPr>
          <a:lstStyle/>
          <a:p>
            <a:pPr algn="just" eaLnBrk="1" hangingPunct="1">
              <a:lnSpc>
                <a:spcPts val="2600"/>
              </a:lnSpc>
            </a:pP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</a:rPr>
              <a:t>Specimen</a:t>
            </a:r>
            <a:r>
              <a:rPr lang="en-US" altLang="en-US" b="1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altLang="en-US" smtClean="0">
                <a:latin typeface="Arial Narrow" pitchFamily="34" charset="0"/>
              </a:rPr>
              <a:t>is taken during </a:t>
            </a:r>
            <a:r>
              <a:rPr lang="en-US" altLang="en-US" b="1" smtClean="0">
                <a:solidFill>
                  <a:srgbClr val="7030A0"/>
                </a:solidFill>
                <a:latin typeface="Arial Narrow" pitchFamily="34" charset="0"/>
              </a:rPr>
              <a:t>PAROXYSMAL STAGE</a:t>
            </a:r>
            <a:endParaRPr lang="en-US" altLang="en-US" b="1" u="sng" smtClean="0">
              <a:solidFill>
                <a:srgbClr val="7030A0"/>
              </a:solidFill>
              <a:latin typeface="Arial Narrow" pitchFamily="34" charset="0"/>
            </a:endParaRPr>
          </a:p>
          <a:p>
            <a:pPr lvl="1" algn="just" eaLnBrk="1" hangingPunct="1">
              <a:lnSpc>
                <a:spcPts val="2600"/>
              </a:lnSpc>
            </a:pPr>
            <a:r>
              <a:rPr lang="en-US" altLang="en-US" sz="3200" smtClean="0">
                <a:solidFill>
                  <a:srgbClr val="7030A0"/>
                </a:solidFill>
                <a:latin typeface="Arial Narrow" pitchFamily="34" charset="0"/>
              </a:rPr>
              <a:t>Nasopharyngeal swabs</a:t>
            </a:r>
          </a:p>
          <a:p>
            <a:pPr lvl="1" algn="just" eaLnBrk="1" hangingPunct="1">
              <a:lnSpc>
                <a:spcPts val="2600"/>
              </a:lnSpc>
            </a:pPr>
            <a:r>
              <a:rPr lang="en-US" altLang="en-US" sz="3200" smtClean="0">
                <a:solidFill>
                  <a:srgbClr val="7030A0"/>
                </a:solidFill>
                <a:latin typeface="Arial Narrow" pitchFamily="34" charset="0"/>
              </a:rPr>
              <a:t>Cough plate method</a:t>
            </a:r>
          </a:p>
          <a:p>
            <a:pPr algn="just" eaLnBrk="1" hangingPunct="1">
              <a:lnSpc>
                <a:spcPts val="2600"/>
              </a:lnSpc>
              <a:buClr>
                <a:schemeClr val="tx1"/>
              </a:buClr>
            </a:pPr>
            <a:r>
              <a:rPr lang="en-US" altLang="en-US" smtClean="0">
                <a:latin typeface="Arial Narrow" pitchFamily="34" charset="0"/>
              </a:rPr>
              <a:t>Highly fastidious &amp; requires special media+</a:t>
            </a:r>
            <a:r>
              <a:rPr lang="en-US" altLang="en-US" smtClean="0">
                <a:solidFill>
                  <a:srgbClr val="7030A0"/>
                </a:solidFill>
                <a:latin typeface="Arial Narrow" pitchFamily="34" charset="0"/>
              </a:rPr>
              <a:t>additional nutrients </a:t>
            </a:r>
            <a:r>
              <a:rPr lang="en-US" altLang="en-US" smtClean="0">
                <a:latin typeface="Arial Narrow" pitchFamily="34" charset="0"/>
              </a:rPr>
              <a:t>for growth+</a:t>
            </a:r>
            <a:r>
              <a:rPr lang="en-US" altLang="en-US" smtClean="0">
                <a:solidFill>
                  <a:srgbClr val="7030A0"/>
                </a:solidFill>
                <a:latin typeface="Arial Narrow" pitchFamily="34" charset="0"/>
              </a:rPr>
              <a:t>absorbents</a:t>
            </a:r>
            <a:r>
              <a:rPr lang="en-US" altLang="en-US" smtClean="0">
                <a:latin typeface="Arial Narrow" pitchFamily="34" charset="0"/>
              </a:rPr>
              <a:t> to remove </a:t>
            </a:r>
            <a:r>
              <a:rPr lang="en-US" altLang="en-US" smtClean="0">
                <a:solidFill>
                  <a:schemeClr val="folHlink"/>
                </a:solidFill>
                <a:latin typeface="Arial Narrow" pitchFamily="34" charset="0"/>
              </a:rPr>
              <a:t>toxic substances</a:t>
            </a:r>
            <a:r>
              <a:rPr lang="en-US" altLang="en-US" smtClean="0">
                <a:latin typeface="Arial Narrow" pitchFamily="34" charset="0"/>
              </a:rPr>
              <a:t> found in complex media e.g. fatty acids</a:t>
            </a:r>
            <a:endParaRPr lang="en-US" altLang="en-US" b="1" smtClean="0">
              <a:solidFill>
                <a:srgbClr val="FF0000"/>
              </a:solidFill>
              <a:latin typeface="Arial Narrow" pitchFamily="34" charset="0"/>
            </a:endParaRPr>
          </a:p>
          <a:p>
            <a:pPr algn="just" eaLnBrk="1" hangingPunct="1">
              <a:lnSpc>
                <a:spcPts val="2600"/>
              </a:lnSpc>
            </a:pP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</a:rPr>
              <a:t>Culture</a:t>
            </a:r>
            <a:r>
              <a:rPr lang="en-US" altLang="en-US" smtClean="0">
                <a:latin typeface="Arial Narrow" pitchFamily="34" charset="0"/>
              </a:rPr>
              <a:t> on </a:t>
            </a:r>
            <a:r>
              <a:rPr lang="en-US" altLang="en-US" u="sng" smtClean="0">
                <a:solidFill>
                  <a:srgbClr val="0070C0"/>
                </a:solidFill>
                <a:latin typeface="Arial Narrow" pitchFamily="34" charset="0"/>
              </a:rPr>
              <a:t>Bordet-Gengou medium</a:t>
            </a:r>
          </a:p>
          <a:p>
            <a:pPr lvl="1" algn="just" eaLnBrk="1" hangingPunct="1">
              <a:lnSpc>
                <a:spcPts val="2600"/>
              </a:lnSpc>
              <a:buFont typeface="Wingdings 2" pitchFamily="18" charset="2"/>
              <a:buChar char=""/>
            </a:pPr>
            <a:r>
              <a:rPr lang="en-US" altLang="en-US" sz="3200" smtClean="0">
                <a:latin typeface="Arial Narrow" pitchFamily="34" charset="0"/>
              </a:rPr>
              <a:t>Contains glycerol, potato infusion, albumin (binds fatty acids), and up to 50% defibrinated SRBCs</a:t>
            </a:r>
            <a:endParaRPr lang="en-US" altLang="en-US" sz="3200" u="sng" smtClean="0">
              <a:latin typeface="Arial Narrow" pitchFamily="34" charset="0"/>
            </a:endParaRPr>
          </a:p>
          <a:p>
            <a:pPr algn="just" eaLnBrk="1" hangingPunct="1">
              <a:lnSpc>
                <a:spcPts val="2600"/>
              </a:lnSpc>
            </a:pPr>
            <a:r>
              <a:rPr lang="en-US" altLang="en-US" b="1" u="sng" smtClean="0">
                <a:solidFill>
                  <a:srgbClr val="0070C0"/>
                </a:solidFill>
                <a:latin typeface="Arial Narrow" pitchFamily="34" charset="0"/>
              </a:rPr>
              <a:t>Charcoal agar</a:t>
            </a:r>
            <a:r>
              <a:rPr lang="en-US" altLang="en-US" b="1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en-US" altLang="en-US" smtClean="0">
                <a:latin typeface="Arial Narrow" pitchFamily="34" charset="0"/>
              </a:rPr>
              <a:t>+10% horse blood ± Cephalexin</a:t>
            </a:r>
          </a:p>
          <a:p>
            <a:pPr algn="just" eaLnBrk="1" hangingPunct="1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3-7 days for growth, hemolytic colonies</a:t>
            </a:r>
            <a:endParaRPr lang="en-US" altLang="en-US" u="sng" smtClean="0">
              <a:latin typeface="Arial Narrow" pitchFamily="34" charset="0"/>
            </a:endParaRPr>
          </a:p>
          <a:p>
            <a:pPr algn="just" eaLnBrk="1" hangingPunct="1">
              <a:lnSpc>
                <a:spcPts val="2600"/>
              </a:lnSpc>
            </a:pPr>
            <a:r>
              <a:rPr lang="en-US" altLang="en-US" smtClean="0">
                <a:latin typeface="Arial Narrow" pitchFamily="34" charset="0"/>
              </a:rPr>
              <a:t>A characteristic </a:t>
            </a:r>
            <a:r>
              <a:rPr lang="en-US" altLang="en-US" b="1" u="sng" smtClean="0">
                <a:solidFill>
                  <a:srgbClr val="7030A0"/>
                </a:solidFill>
                <a:latin typeface="Arial Narrow" pitchFamily="34" charset="0"/>
              </a:rPr>
              <a:t>pearl like colonies </a:t>
            </a:r>
            <a:r>
              <a:rPr lang="en-US" altLang="en-US" smtClean="0">
                <a:latin typeface="Arial Narrow" pitchFamily="34" charset="0"/>
              </a:rPr>
              <a:t>are observed</a:t>
            </a:r>
          </a:p>
          <a:p>
            <a:pPr algn="just" eaLnBrk="1" hangingPunct="1">
              <a:lnSpc>
                <a:spcPts val="2600"/>
              </a:lnSpc>
            </a:pPr>
            <a:r>
              <a:rPr lang="en-US" altLang="en-US" sz="2800" smtClean="0">
                <a:latin typeface="Arial Narrow" pitchFamily="34" charset="0"/>
              </a:rPr>
              <a:t>Direct fluorescent antibody testing, PCR, Slide agglutination </a:t>
            </a:r>
          </a:p>
        </p:txBody>
      </p:sp>
      <p:sp>
        <p:nvSpPr>
          <p:cNvPr id="44134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4135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E0A8D98-E292-4930-9B76-12AECE2FC25A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16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9977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805" name="Group 197"/>
          <p:cNvGraphicFramePr>
            <a:graphicFrameLocks noGrp="1"/>
          </p:cNvGraphicFramePr>
          <p:nvPr>
            <p:ph type="tbl" idx="1"/>
          </p:nvPr>
        </p:nvGraphicFramePr>
        <p:xfrm>
          <a:off x="228600" y="655636"/>
          <a:ext cx="8686799" cy="551656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62200"/>
                <a:gridCol w="2057400"/>
                <a:gridCol w="1676400"/>
                <a:gridCol w="914400"/>
                <a:gridCol w="914400"/>
                <a:gridCol w="761999"/>
              </a:tblGrid>
              <a:tr h="938213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Differentiation of </a:t>
                      </a:r>
                      <a:r>
                        <a:rPr kumimoji="0" lang="en-US" sz="4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Bordetella</a:t>
                      </a:r>
                      <a:r>
                        <a:rPr kumimoji="0" lang="en-US" sz="4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species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26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Species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Growth on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Urease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vert="vert"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Oxidase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?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vert="vert"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Motility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vert="vert"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265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Sheep blood agar and </a:t>
                      </a:r>
                      <a:r>
                        <a:rPr lang="en-US" sz="2000" b="1" dirty="0" err="1" smtClean="0">
                          <a:effectLst/>
                        </a:rPr>
                        <a:t>MacConkey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dirty="0" smtClean="0">
                          <a:effectLst/>
                        </a:rPr>
                        <a:t>Bordet-</a:t>
                      </a:r>
                      <a:r>
                        <a:rPr lang="en-US" sz="2000" b="1" dirty="0" err="1" smtClean="0">
                          <a:effectLst/>
                        </a:rPr>
                        <a:t>Gengou</a:t>
                      </a:r>
                      <a:r>
                        <a:rPr lang="en-US" sz="2000" b="1" dirty="0" smtClean="0">
                          <a:effectLst/>
                        </a:rPr>
                        <a:t> agar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38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B. pertussis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B. </a:t>
                      </a:r>
                      <a:r>
                        <a:rPr kumimoji="0" lang="en-US" sz="2400" b="1" i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parapertussis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B. </a:t>
                      </a:r>
                      <a:r>
                        <a:rPr kumimoji="0" lang="en-US" sz="2400" b="1" i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bronchiseptica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A956CD-2EDC-4470-BD95-C05F44A1E19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893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b="1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Prevention</a:t>
            </a:r>
            <a:endParaRPr lang="ar-SA" altLang="en-US" sz="5400" smtClean="0">
              <a:solidFill>
                <a:srgbClr val="002060"/>
              </a:solidFill>
            </a:endParaRPr>
          </a:p>
        </p:txBody>
      </p:sp>
      <p:sp>
        <p:nvSpPr>
          <p:cNvPr id="63491" name="Rectangle 3" descr="Newsprint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534400" cy="5105400"/>
          </a:xfrm>
        </p:spPr>
        <p:txBody>
          <a:bodyPr lIns="92075" tIns="46038" rIns="92075" bIns="46038">
            <a:normAutofit fontScale="85000" lnSpcReduction="10000"/>
          </a:bodyPr>
          <a:lstStyle/>
          <a:p>
            <a:pPr marL="741363" indent="-514350" algn="just" eaLnBrk="1" hangingPunct="1">
              <a:lnSpc>
                <a:spcPts val="3100"/>
              </a:lnSpc>
              <a:buFont typeface="Calibri" pitchFamily="34" charset="0"/>
              <a:buAutoNum type="arabicPeriod"/>
            </a:pPr>
            <a:r>
              <a:rPr lang="en-US" altLang="en-US" b="1" dirty="0" err="1" smtClean="0">
                <a:solidFill>
                  <a:srgbClr val="7030A0"/>
                </a:solidFill>
                <a:latin typeface="Arial Narrow" pitchFamily="34" charset="0"/>
              </a:rPr>
              <a:t>Pertussis</a:t>
            </a: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</a:rPr>
              <a:t> Whole cell vaccine</a:t>
            </a:r>
            <a:endParaRPr lang="en-US" altLang="en-US" b="1" dirty="0" smtClean="0">
              <a:solidFill>
                <a:srgbClr val="7030A0"/>
              </a:solidFill>
              <a:latin typeface="Arial Narrow" pitchFamily="34" charset="0"/>
              <a:cs typeface="Times New Roman" pitchFamily="18" charset="0"/>
            </a:endParaRPr>
          </a:p>
          <a:p>
            <a:pPr marL="741363" indent="-514350" algn="just" eaLnBrk="1" hangingPunct="1">
              <a:lnSpc>
                <a:spcPts val="3100"/>
              </a:lnSpc>
            </a:pPr>
            <a:r>
              <a:rPr lang="en-US" altLang="en-US" dirty="0" err="1" smtClean="0">
                <a:latin typeface="Arial Narrow" pitchFamily="34" charset="0"/>
              </a:rPr>
              <a:t>Merthiolate</a:t>
            </a:r>
            <a:r>
              <a:rPr lang="en-US" altLang="en-US" dirty="0" smtClean="0">
                <a:latin typeface="Arial Narrow" pitchFamily="34" charset="0"/>
              </a:rPr>
              <a:t>-killed bacterial cell suspension </a:t>
            </a:r>
          </a:p>
          <a:p>
            <a:pPr marL="741363" indent="-514350" algn="just" eaLnBrk="1" hangingPunct="1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Part of the DTP vaccine </a:t>
            </a:r>
            <a:r>
              <a:rPr lang="en-US" altLang="en-US" b="1" dirty="0" smtClean="0">
                <a:solidFill>
                  <a:srgbClr val="0070C0"/>
                </a:solidFill>
                <a:latin typeface="Arial Narrow" pitchFamily="34" charset="0"/>
              </a:rPr>
              <a:t>P</a:t>
            </a:r>
            <a:r>
              <a:rPr lang="en-US" altLang="en-US" dirty="0" smtClean="0">
                <a:latin typeface="Arial Narrow" pitchFamily="34" charset="0"/>
              </a:rPr>
              <a:t> in DTP for </a:t>
            </a:r>
            <a:r>
              <a:rPr lang="en-US" altLang="en-US" dirty="0" err="1" smtClean="0">
                <a:latin typeface="Arial Narrow" pitchFamily="34" charset="0"/>
              </a:rPr>
              <a:t>Pertussis</a:t>
            </a:r>
            <a:endParaRPr lang="en-US" altLang="en-US" dirty="0" smtClean="0">
              <a:latin typeface="Arial Narrow" pitchFamily="34" charset="0"/>
              <a:cs typeface="Times New Roman" pitchFamily="18" charset="0"/>
            </a:endParaRPr>
          </a:p>
          <a:p>
            <a:pPr marL="741363" indent="-514350" algn="just" eaLnBrk="1" hangingPunct="1">
              <a:lnSpc>
                <a:spcPts val="3100"/>
              </a:lnSpc>
              <a:buFont typeface="Calibri" pitchFamily="34" charset="0"/>
              <a:buAutoNum type="arabicPeriod" startAt="2"/>
            </a:pPr>
            <a:r>
              <a:rPr lang="en-US" altLang="en-US" b="1" dirty="0" err="1" smtClean="0">
                <a:solidFill>
                  <a:srgbClr val="7030A0"/>
                </a:solidFill>
                <a:latin typeface="Arial Narrow" pitchFamily="34" charset="0"/>
              </a:rPr>
              <a:t>Pertussis</a:t>
            </a: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US" altLang="en-US" b="1" dirty="0" err="1" smtClean="0">
                <a:solidFill>
                  <a:srgbClr val="7030A0"/>
                </a:solidFill>
                <a:latin typeface="Arial Narrow" pitchFamily="34" charset="0"/>
              </a:rPr>
              <a:t>Acellular</a:t>
            </a: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</a:rPr>
              <a:t> vaccines </a:t>
            </a:r>
            <a:endParaRPr lang="en-US" altLang="en-US" dirty="0" smtClean="0">
              <a:latin typeface="Arial Narrow" pitchFamily="34" charset="0"/>
            </a:endParaRPr>
          </a:p>
          <a:p>
            <a:pPr marL="741363" indent="-514350" algn="just" eaLnBrk="1" hangingPunct="1">
              <a:lnSpc>
                <a:spcPts val="3100"/>
              </a:lnSpc>
            </a:pPr>
            <a:r>
              <a:rPr lang="en-US" altLang="en-US" sz="3100" dirty="0" smtClean="0">
                <a:latin typeface="Arial Narrow" pitchFamily="34" charset="0"/>
              </a:rPr>
              <a:t>Consist of 1–5 purified, detoxified toxins &amp; </a:t>
            </a:r>
            <a:r>
              <a:rPr lang="en-US" altLang="en-US" sz="3100" dirty="0" err="1" smtClean="0">
                <a:latin typeface="Arial Narrow" pitchFamily="34" charset="0"/>
              </a:rPr>
              <a:t>adhesins</a:t>
            </a:r>
            <a:endParaRPr lang="en-US" altLang="en-US" sz="3100" dirty="0" smtClean="0">
              <a:latin typeface="Arial Narrow" pitchFamily="34" charset="0"/>
            </a:endParaRPr>
          </a:p>
          <a:p>
            <a:pPr marL="741363" indent="-514350" algn="just" eaLnBrk="1" hangingPunct="1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Introduced in developed regions ∼15 years ago to replace Killed vaccines</a:t>
            </a:r>
          </a:p>
          <a:p>
            <a:pPr marL="741363" indent="-514350" algn="just" eaLnBrk="1" hangingPunct="1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Has fewer side effects than the whole cell vaccine</a:t>
            </a:r>
          </a:p>
          <a:p>
            <a:pPr marL="741363" indent="-514350" algn="just" eaLnBrk="1" hangingPunct="1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Diphtheria-Tetanus-</a:t>
            </a:r>
            <a:r>
              <a:rPr lang="en-US" altLang="en-US" dirty="0" err="1" smtClean="0">
                <a:latin typeface="Arial Narrow" pitchFamily="34" charset="0"/>
              </a:rPr>
              <a:t>Pertussis</a:t>
            </a:r>
            <a:r>
              <a:rPr lang="en-US" altLang="en-US" dirty="0" smtClean="0">
                <a:latin typeface="Arial Narrow" pitchFamily="34" charset="0"/>
              </a:rPr>
              <a:t> vaccine using </a:t>
            </a:r>
            <a:r>
              <a:rPr lang="en-US" altLang="en-US" dirty="0" err="1" smtClean="0">
                <a:latin typeface="Arial Narrow" pitchFamily="34" charset="0"/>
              </a:rPr>
              <a:t>acellular</a:t>
            </a:r>
            <a:r>
              <a:rPr lang="en-US" altLang="en-US" dirty="0" smtClean="0">
                <a:latin typeface="Arial Narrow" pitchFamily="34" charset="0"/>
              </a:rPr>
              <a:t> </a:t>
            </a:r>
            <a:r>
              <a:rPr lang="en-US" altLang="en-US" dirty="0" err="1" smtClean="0">
                <a:latin typeface="Arial Narrow" pitchFamily="34" charset="0"/>
              </a:rPr>
              <a:t>pertussis</a:t>
            </a:r>
            <a:r>
              <a:rPr lang="en-US" altLang="en-US" dirty="0" smtClean="0">
                <a:latin typeface="Arial Narrow" pitchFamily="34" charset="0"/>
              </a:rPr>
              <a:t> is known as </a:t>
            </a:r>
            <a:r>
              <a:rPr lang="en-US" altLang="en-US" b="1" dirty="0" err="1" smtClean="0">
                <a:solidFill>
                  <a:srgbClr val="FF0000"/>
                </a:solidFill>
                <a:latin typeface="Arial Narrow" pitchFamily="34" charset="0"/>
              </a:rPr>
              <a:t>DTaP</a:t>
            </a:r>
            <a:endParaRPr lang="en-US" altLang="en-US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741363" indent="-514350" algn="just" eaLnBrk="1" hangingPunct="1">
              <a:lnSpc>
                <a:spcPts val="3100"/>
              </a:lnSpc>
            </a:pPr>
            <a:r>
              <a:rPr lang="en-US" altLang="en-US" dirty="0" smtClean="0">
                <a:latin typeface="Arial Narrow" pitchFamily="34" charset="0"/>
              </a:rPr>
              <a:t> 2, 4, 6, 12-18 months and 4-6 years of age.</a:t>
            </a:r>
            <a:endParaRPr lang="en-US" altLang="en-US" i="1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4339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4339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8BAE74F-F074-488C-A076-F7826CE94D14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18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5254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b="1" dirty="0" err="1" smtClean="0">
                <a:solidFill>
                  <a:srgbClr val="002060"/>
                </a:solidFill>
                <a:latin typeface="Arial Narrow" pitchFamily="34" charset="0"/>
              </a:rPr>
              <a:t>Haemophilus</a:t>
            </a:r>
            <a:endParaRPr lang="en-US" altLang="en-US" sz="54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422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en-US" altLang="en-US" sz="2800" b="1" u="sng" dirty="0" smtClean="0">
                <a:solidFill>
                  <a:srgbClr val="7030A0"/>
                </a:solidFill>
                <a:latin typeface="Arial Narrow" pitchFamily="34" charset="0"/>
              </a:rPr>
              <a:t>General characteristics:</a:t>
            </a:r>
            <a:endParaRPr lang="en-US" altLang="en-US" sz="2800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algn="just" eaLnBrk="1" hangingPunct="1"/>
            <a:r>
              <a:rPr lang="en-US" altLang="en-US" sz="2800" dirty="0" smtClean="0">
                <a:latin typeface="Arial Narrow" pitchFamily="34" charset="0"/>
              </a:rPr>
              <a:t>Belonging to the </a:t>
            </a:r>
            <a:r>
              <a:rPr lang="en-US" altLang="en-US" sz="2800" dirty="0" err="1" smtClean="0">
                <a:latin typeface="Arial Narrow" pitchFamily="34" charset="0"/>
              </a:rPr>
              <a:t>Pasteurellaceae</a:t>
            </a:r>
            <a:endParaRPr lang="en-US" altLang="en-US" sz="2800" dirty="0" smtClean="0">
              <a:latin typeface="Arial Narrow" pitchFamily="34" charset="0"/>
            </a:endParaRPr>
          </a:p>
          <a:p>
            <a:pPr algn="just" eaLnBrk="1" hangingPunct="1"/>
            <a:r>
              <a:rPr lang="en-US" altLang="en-US" sz="2800" dirty="0" smtClean="0">
                <a:latin typeface="Arial Narrow" pitchFamily="34" charset="0"/>
              </a:rPr>
              <a:t>Non intestinal </a:t>
            </a:r>
            <a:r>
              <a:rPr lang="en-US" altLang="en-US" sz="2800" dirty="0" err="1" smtClean="0">
                <a:latin typeface="Arial Narrow" pitchFamily="34" charset="0"/>
              </a:rPr>
              <a:t>pleomorphic</a:t>
            </a:r>
            <a:r>
              <a:rPr lang="en-US" altLang="en-US" sz="2800" dirty="0" smtClean="0">
                <a:latin typeface="Arial Narrow" pitchFamily="34" charset="0"/>
              </a:rPr>
              <a:t> </a:t>
            </a: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</a:rPr>
              <a:t>Gram negative </a:t>
            </a:r>
            <a:r>
              <a:rPr lang="en-US" alt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coccobacilli</a:t>
            </a:r>
            <a:endParaRPr lang="en-US" altLang="en-US" sz="28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algn="just" eaLnBrk="1" hangingPunct="1"/>
            <a:r>
              <a:rPr lang="en-US" alt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Microaerophilic</a:t>
            </a:r>
            <a:endParaRPr lang="en-US" altLang="en-US" sz="28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algn="just" eaLnBrk="1" hangingPunct="1"/>
            <a:r>
              <a:rPr lang="en-US" altLang="en-US" sz="2800" dirty="0" smtClean="0">
                <a:latin typeface="Arial Narrow" pitchFamily="34" charset="0"/>
              </a:rPr>
              <a:t>Non motile, Non spore forming</a:t>
            </a:r>
          </a:p>
          <a:p>
            <a:pPr algn="just" eaLnBrk="1" hangingPunct="1"/>
            <a:r>
              <a:rPr lang="en-US" altLang="en-US" sz="2800" dirty="0" smtClean="0">
                <a:latin typeface="Arial Narrow" pitchFamily="34" charset="0"/>
              </a:rPr>
              <a:t>Usually capsulated</a:t>
            </a:r>
          </a:p>
          <a:p>
            <a:pPr algn="just" eaLnBrk="1" hangingPunct="1"/>
            <a:r>
              <a:rPr lang="en-US" altLang="en-US" sz="2800" dirty="0" smtClean="0">
                <a:latin typeface="Arial Narrow" pitchFamily="34" charset="0"/>
              </a:rPr>
              <a:t>Fastidious</a:t>
            </a:r>
          </a:p>
          <a:p>
            <a:pPr lvl="1" algn="just" eaLnBrk="1" hangingPunct="1"/>
            <a:r>
              <a:rPr lang="en-US" altLang="en-US" dirty="0" smtClean="0">
                <a:latin typeface="Arial Narrow" pitchFamily="34" charset="0"/>
              </a:rPr>
              <a:t>Dependent on the growth promoting substances </a:t>
            </a:r>
          </a:p>
          <a:p>
            <a:pPr lvl="2" algn="just" eaLnBrk="1" hangingPunct="1"/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</a:rPr>
              <a:t>X (</a:t>
            </a:r>
            <a:r>
              <a:rPr lang="en-US" alt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haematin</a:t>
            </a: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</a:rPr>
              <a:t>) and V (NAD) which present in </a:t>
            </a: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</a:rPr>
              <a:t>blood</a:t>
            </a:r>
          </a:p>
          <a:p>
            <a:pPr lvl="2" algn="just" eaLnBrk="1" hangingPunct="1"/>
            <a:r>
              <a:rPr lang="en-US" altLang="en-US" sz="2800" b="1" dirty="0" err="1" smtClean="0">
                <a:solidFill>
                  <a:srgbClr val="FF0000"/>
                </a:solidFill>
                <a:latin typeface="Arial Narrow" pitchFamily="34" charset="0"/>
              </a:rPr>
              <a:t>Stellatism</a:t>
            </a: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</a:rPr>
              <a:t> = Growth of </a:t>
            </a:r>
            <a:r>
              <a:rPr lang="en-US" alt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Heamophilus</a:t>
            </a: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</a:rPr>
              <a:t> on a culture of Staph. </a:t>
            </a:r>
            <a:r>
              <a:rPr lang="en-US" altLang="en-US" sz="2800" dirty="0" err="1">
                <a:solidFill>
                  <a:srgbClr val="FF0000"/>
                </a:solidFill>
                <a:latin typeface="Arial Narrow" pitchFamily="34" charset="0"/>
              </a:rPr>
              <a:t>a</a:t>
            </a:r>
            <a:r>
              <a:rPr lang="en-US" alt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ureus</a:t>
            </a: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  <a:r>
              <a:rPr lang="en-US" alt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endParaRPr lang="en-US" altLang="en-US" sz="28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algn="just" eaLnBrk="1" hangingPunct="1"/>
            <a:r>
              <a:rPr lang="en-US" altLang="en-US" sz="2800" dirty="0" err="1" smtClean="0">
                <a:latin typeface="Arial Narrow" pitchFamily="34" charset="0"/>
              </a:rPr>
              <a:t>Oxidase</a:t>
            </a:r>
            <a:r>
              <a:rPr lang="en-US" altLang="en-US" sz="2800" dirty="0" smtClean="0">
                <a:latin typeface="Arial Narrow" pitchFamily="34" charset="0"/>
              </a:rPr>
              <a:t> and catalase positive</a:t>
            </a:r>
          </a:p>
        </p:txBody>
      </p:sp>
      <p:sp>
        <p:nvSpPr>
          <p:cNvPr id="42291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2291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FE09D65-E05F-4510-A41C-A4F97F320872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2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875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Differentiation of Species</a:t>
            </a:r>
          </a:p>
        </p:txBody>
      </p:sp>
      <p:graphicFrame>
        <p:nvGraphicFramePr>
          <p:cNvPr id="115910" name="Group 19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560384602"/>
              </p:ext>
            </p:extLst>
          </p:nvPr>
        </p:nvGraphicFramePr>
        <p:xfrm>
          <a:off x="685800" y="1447800"/>
          <a:ext cx="7772401" cy="480060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3501851"/>
                <a:gridCol w="2306097"/>
                <a:gridCol w="939521"/>
                <a:gridCol w="1024932"/>
              </a:tblGrid>
              <a:tr h="16195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u="none" strike="noStrike" cap="none" normalizeH="0" baseline="0" dirty="0" smtClean="0">
                        <a:ln>
                          <a:noFill/>
                        </a:ln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Hemolysis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Growth Factor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X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V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H. </a:t>
                      </a:r>
                      <a:r>
                        <a:rPr kumimoji="0" lang="en-US" sz="3200" i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influenzae</a:t>
                      </a:r>
                      <a:endParaRPr kumimoji="0" lang="en-US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-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+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+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H. </a:t>
                      </a:r>
                      <a:r>
                        <a:rPr kumimoji="0" lang="en-US" sz="3200" i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aegyptius</a:t>
                      </a:r>
                      <a:endParaRPr kumimoji="0" lang="en-US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-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+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+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H. </a:t>
                      </a:r>
                      <a:r>
                        <a:rPr kumimoji="0" lang="en-US" sz="3200" i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ducreyi</a:t>
                      </a:r>
                      <a:endParaRPr kumimoji="0" lang="en-US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-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+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-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</a:tr>
              <a:tr h="6473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H. </a:t>
                      </a:r>
                      <a:r>
                        <a:rPr kumimoji="0" lang="en-US" sz="3200" i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parainfluenzae</a:t>
                      </a:r>
                      <a:endParaRPr kumimoji="0" lang="en-US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+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-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+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2075" marR="92075" marT="46038" marB="46038" horzOverflow="overflow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E0F32C-1ABB-422F-855C-B372F7A7AC7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13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5400" b="1" i="1" dirty="0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H. </a:t>
            </a:r>
            <a:r>
              <a:rPr lang="en-US" sz="5400" b="1" i="1" dirty="0" err="1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influenzae</a:t>
            </a:r>
            <a:endParaRPr lang="en-US" sz="5400" b="1" i="1" dirty="0" smtClean="0">
              <a:solidFill>
                <a:srgbClr val="002060"/>
              </a:solidFill>
              <a:latin typeface="Arial Narrow" pitchFamily="34" charset="0"/>
              <a:ea typeface="+mj-ea"/>
            </a:endParaRPr>
          </a:p>
        </p:txBody>
      </p:sp>
      <p:sp>
        <p:nvSpPr>
          <p:cNvPr id="427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382000" cy="5257800"/>
          </a:xfrm>
        </p:spPr>
        <p:txBody>
          <a:bodyPr/>
          <a:lstStyle/>
          <a:p>
            <a:pPr algn="just" eaLnBrk="1" hangingPunct="1"/>
            <a:r>
              <a:rPr lang="en-GB" altLang="en-US" dirty="0">
                <a:latin typeface="Arial Narrow" pitchFamily="34" charset="0"/>
              </a:rPr>
              <a:t>Opportunistic pathogen</a:t>
            </a:r>
            <a:endParaRPr lang="en-US" altLang="en-US" dirty="0">
              <a:latin typeface="Arial Narrow" pitchFamily="34" charset="0"/>
            </a:endParaRPr>
          </a:p>
          <a:p>
            <a:pPr algn="just" eaLnBrk="1" hangingPunct="1"/>
            <a:r>
              <a:rPr lang="en-US" altLang="en-US" dirty="0">
                <a:latin typeface="Arial Narrow" pitchFamily="34" charset="0"/>
              </a:rPr>
              <a:t>Exclusively human pathogen </a:t>
            </a:r>
          </a:p>
          <a:p>
            <a:pPr algn="just" eaLnBrk="1" hangingPunct="1"/>
            <a:r>
              <a:rPr lang="en-US" altLang="en-US" dirty="0">
                <a:latin typeface="Arial Narrow" pitchFamily="34" charset="0"/>
              </a:rPr>
              <a:t>Not pathogenic for animals</a:t>
            </a:r>
          </a:p>
          <a:p>
            <a:pPr algn="just" eaLnBrk="1" hangingPunct="1"/>
            <a:r>
              <a:rPr lang="en-US" altLang="en-US" dirty="0">
                <a:latin typeface="Arial Narrow" pitchFamily="34" charset="0"/>
              </a:rPr>
              <a:t>Diseases due to </a:t>
            </a:r>
            <a:r>
              <a:rPr lang="en-US" altLang="en-US" i="1" dirty="0">
                <a:latin typeface="Arial Narrow" pitchFamily="34" charset="0"/>
              </a:rPr>
              <a:t>H. </a:t>
            </a:r>
            <a:r>
              <a:rPr lang="en-US" altLang="en-US" i="1" dirty="0" err="1">
                <a:latin typeface="Arial Narrow" pitchFamily="34" charset="0"/>
              </a:rPr>
              <a:t>influenzae</a:t>
            </a:r>
            <a:r>
              <a:rPr lang="en-US" altLang="en-US" i="1" dirty="0">
                <a:latin typeface="Arial Narrow" pitchFamily="34" charset="0"/>
              </a:rPr>
              <a:t> </a:t>
            </a:r>
            <a:r>
              <a:rPr lang="en-US" altLang="en-US" dirty="0">
                <a:latin typeface="Arial Narrow" pitchFamily="34" charset="0"/>
              </a:rPr>
              <a:t>considered under 2 groups –invasive and non </a:t>
            </a:r>
            <a:r>
              <a:rPr lang="en-US" altLang="en-US" dirty="0" smtClean="0">
                <a:latin typeface="Arial Narrow" pitchFamily="34" charset="0"/>
              </a:rPr>
              <a:t>invasive</a:t>
            </a:r>
            <a:endParaRPr lang="en-US" altLang="en-US" b="1" u="sng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algn="just" eaLnBrk="1" hangingPunct="1">
              <a:buFont typeface="Calibri" pitchFamily="34" charset="0"/>
              <a:buAutoNum type="arabicPeriod"/>
            </a:pPr>
            <a:r>
              <a:rPr lang="en-US" altLang="en-US" b="1" u="sng" dirty="0" err="1" smtClean="0">
                <a:solidFill>
                  <a:srgbClr val="7030A0"/>
                </a:solidFill>
                <a:latin typeface="Arial Narrow" pitchFamily="34" charset="0"/>
              </a:rPr>
              <a:t>Nonencapsulated</a:t>
            </a:r>
            <a:r>
              <a:rPr lang="en-US" altLang="en-US" b="1" u="sng" dirty="0" smtClean="0">
                <a:solidFill>
                  <a:srgbClr val="7030A0"/>
                </a:solidFill>
                <a:latin typeface="Arial Narrow" pitchFamily="34" charset="0"/>
              </a:rPr>
              <a:t> strains (Non invasive)</a:t>
            </a:r>
          </a:p>
          <a:p>
            <a:pPr algn="just" eaLnBrk="1" hangingPunct="1"/>
            <a:r>
              <a:rPr lang="en-US" altLang="en-US" dirty="0" smtClean="0">
                <a:latin typeface="Arial Narrow" pitchFamily="34" charset="0"/>
              </a:rPr>
              <a:t>Part of normal flora of the respiratory tract </a:t>
            </a:r>
            <a:endParaRPr lang="en-US" altLang="en-US" u="sng" dirty="0" smtClean="0">
              <a:latin typeface="Arial Narrow" pitchFamily="34" charset="0"/>
            </a:endParaRPr>
          </a:p>
          <a:p>
            <a:pPr algn="just" eaLnBrk="1" hangingPunct="1"/>
            <a:r>
              <a:rPr lang="en-US" altLang="en-US" sz="3100" dirty="0" smtClean="0">
                <a:latin typeface="Arial Narrow" pitchFamily="34" charset="0"/>
              </a:rPr>
              <a:t>Colonize in </a:t>
            </a:r>
            <a:r>
              <a:rPr lang="en-US" altLang="en-US" sz="3100" dirty="0" err="1" smtClean="0">
                <a:latin typeface="Arial Narrow" pitchFamily="34" charset="0"/>
              </a:rPr>
              <a:t>nasopharynx</a:t>
            </a:r>
            <a:r>
              <a:rPr lang="en-US" altLang="en-US" sz="3100" dirty="0" smtClean="0">
                <a:latin typeface="Arial Narrow" pitchFamily="34" charset="0"/>
              </a:rPr>
              <a:t>  of 80% of healthy individuals</a:t>
            </a:r>
          </a:p>
          <a:p>
            <a:pPr algn="just" eaLnBrk="1" hangingPunct="1"/>
            <a:r>
              <a:rPr lang="en-US" altLang="en-US" dirty="0" smtClean="0">
                <a:latin typeface="Arial Narrow" pitchFamily="34" charset="0"/>
              </a:rPr>
              <a:t>Causes pneumonia, otitis media and sinusitis</a:t>
            </a:r>
          </a:p>
        </p:txBody>
      </p:sp>
      <p:sp>
        <p:nvSpPr>
          <p:cNvPr id="427013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2701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9A34C1C-9EA0-4756-A748-B68478A72639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4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803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5400" b="1" i="1" dirty="0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H. </a:t>
            </a:r>
            <a:r>
              <a:rPr lang="en-US" sz="5400" b="1" i="1" dirty="0" err="1" smtClean="0">
                <a:solidFill>
                  <a:srgbClr val="002060"/>
                </a:solidFill>
                <a:latin typeface="Arial Narrow" pitchFamily="34" charset="0"/>
                <a:ea typeface="+mj-ea"/>
              </a:rPr>
              <a:t>influenzae</a:t>
            </a:r>
            <a:endParaRPr lang="en-US" sz="5400" b="1" i="1" dirty="0" smtClean="0">
              <a:solidFill>
                <a:srgbClr val="002060"/>
              </a:solidFill>
              <a:latin typeface="Arial Narrow" pitchFamily="34" charset="0"/>
              <a:ea typeface="+mj-ea"/>
            </a:endParaRPr>
          </a:p>
        </p:txBody>
      </p:sp>
      <p:sp>
        <p:nvSpPr>
          <p:cNvPr id="428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382000" cy="5410200"/>
          </a:xfrm>
        </p:spPr>
        <p:txBody>
          <a:bodyPr>
            <a:normAutofit fontScale="77500" lnSpcReduction="20000"/>
          </a:bodyPr>
          <a:lstStyle/>
          <a:p>
            <a:pPr algn="just" eaLnBrk="1" hangingPunct="1">
              <a:lnSpc>
                <a:spcPts val="4100"/>
              </a:lnSpc>
              <a:buFont typeface="Calibri" pitchFamily="34" charset="0"/>
              <a:buAutoNum type="arabicPeriod" startAt="2"/>
            </a:pPr>
            <a:r>
              <a:rPr lang="en-US" altLang="en-US" b="1" u="sng" dirty="0" smtClean="0">
                <a:solidFill>
                  <a:srgbClr val="7030A0"/>
                </a:solidFill>
                <a:latin typeface="Arial Narrow" pitchFamily="34" charset="0"/>
              </a:rPr>
              <a:t>Encapsulated strains (Invasive)</a:t>
            </a:r>
            <a:endParaRPr lang="en-US" altLang="en-US" b="1" i="1" u="sng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algn="just" eaLnBrk="1" hangingPunct="1">
              <a:lnSpc>
                <a:spcPts val="4100"/>
              </a:lnSpc>
            </a:pPr>
            <a:r>
              <a:rPr lang="en-US" altLang="en-US" dirty="0" smtClean="0">
                <a:latin typeface="Arial Narrow" pitchFamily="34" charset="0"/>
              </a:rPr>
              <a:t>Typing based on capsule polysaccharide  a 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→ f</a:t>
            </a:r>
            <a:endParaRPr lang="en-US" altLang="en-US" dirty="0" smtClean="0">
              <a:latin typeface="Arial Narrow" pitchFamily="34" charset="0"/>
            </a:endParaRPr>
          </a:p>
          <a:p>
            <a:pPr algn="just" eaLnBrk="1" hangingPunct="1">
              <a:lnSpc>
                <a:spcPts val="4100"/>
              </a:lnSpc>
            </a:pPr>
            <a:r>
              <a:rPr lang="en-US" altLang="en-US" dirty="0" smtClean="0">
                <a:latin typeface="Arial Narrow" pitchFamily="34" charset="0"/>
              </a:rPr>
              <a:t>Type b is the most pathogenic &amp; colonized in 5%</a:t>
            </a:r>
          </a:p>
          <a:p>
            <a:pPr algn="just" eaLnBrk="1" hangingPunct="1">
              <a:lnSpc>
                <a:spcPts val="4100"/>
              </a:lnSpc>
            </a:pPr>
            <a:r>
              <a:rPr lang="en-US" altLang="en-US" dirty="0" err="1" smtClean="0">
                <a:latin typeface="Arial Narrow" pitchFamily="34" charset="0"/>
                <a:cs typeface="Arial" pitchFamily="34" charset="0"/>
              </a:rPr>
              <a:t>Polyribose-ribitol</a:t>
            </a:r>
            <a:r>
              <a:rPr lang="en-US" altLang="en-US" dirty="0" smtClean="0">
                <a:latin typeface="Arial Narrow" pitchFamily="34" charset="0"/>
                <a:cs typeface="Arial" pitchFamily="34" charset="0"/>
              </a:rPr>
              <a:t> phosphate (PRP) capsule (type b)</a:t>
            </a:r>
          </a:p>
          <a:p>
            <a:pPr algn="just" eaLnBrk="1" hangingPunct="1">
              <a:lnSpc>
                <a:spcPts val="4100"/>
              </a:lnSpc>
            </a:pPr>
            <a:r>
              <a:rPr lang="en-US" altLang="en-US" dirty="0" smtClean="0">
                <a:latin typeface="Arial Narrow" pitchFamily="34" charset="0"/>
              </a:rPr>
              <a:t>Penetrate </a:t>
            </a:r>
            <a:r>
              <a:rPr lang="en-US" altLang="en-US" dirty="0" err="1" smtClean="0">
                <a:latin typeface="Arial Narrow" pitchFamily="34" charset="0"/>
              </a:rPr>
              <a:t>nasopharynx</a:t>
            </a:r>
            <a:r>
              <a:rPr lang="en-US" altLang="en-US" dirty="0" smtClean="0">
                <a:latin typeface="Arial Narrow" pitchFamily="34" charset="0"/>
              </a:rPr>
              <a:t> and invade blood directly</a:t>
            </a:r>
          </a:p>
          <a:p>
            <a:pPr algn="just" eaLnBrk="1" hangingPunct="1">
              <a:lnSpc>
                <a:spcPts val="4100"/>
              </a:lnSpc>
            </a:pPr>
            <a:r>
              <a:rPr lang="en-US" altLang="en-US" dirty="0" smtClean="0">
                <a:latin typeface="Arial Narrow" pitchFamily="34" charset="0"/>
              </a:rPr>
              <a:t>Causes meningitis, pneumonia, </a:t>
            </a:r>
            <a:r>
              <a:rPr lang="en-GB" altLang="en-US" dirty="0" err="1" smtClean="0">
                <a:latin typeface="Arial Narrow" pitchFamily="34" charset="0"/>
              </a:rPr>
              <a:t>bacteremia</a:t>
            </a:r>
            <a:endParaRPr lang="en-US" altLang="en-US" dirty="0" smtClean="0">
              <a:latin typeface="Arial Narrow" pitchFamily="34" charset="0"/>
            </a:endParaRPr>
          </a:p>
          <a:p>
            <a:pPr algn="just" eaLnBrk="1" hangingPunct="1">
              <a:lnSpc>
                <a:spcPts val="4100"/>
              </a:lnSpc>
            </a:pPr>
            <a:r>
              <a:rPr lang="en-US" altLang="en-US" dirty="0" smtClean="0">
                <a:latin typeface="Arial Narrow" pitchFamily="34" charset="0"/>
              </a:rPr>
              <a:t>95% of invasive disease caused by type b</a:t>
            </a:r>
          </a:p>
          <a:p>
            <a:pPr algn="just" eaLnBrk="1" hangingPunct="1">
              <a:lnSpc>
                <a:spcPts val="4100"/>
              </a:lnSpc>
            </a:pPr>
            <a:r>
              <a:rPr lang="en-GB" altLang="en-US" dirty="0" smtClean="0">
                <a:latin typeface="Arial Narrow" pitchFamily="34" charset="0"/>
              </a:rPr>
              <a:t>Vaccination with </a:t>
            </a:r>
            <a:r>
              <a:rPr lang="en-GB" altLang="en-US" dirty="0" err="1" smtClean="0">
                <a:latin typeface="Arial Narrow" pitchFamily="34" charset="0"/>
              </a:rPr>
              <a:t>Hib</a:t>
            </a:r>
            <a:r>
              <a:rPr lang="en-GB" altLang="en-US" dirty="0" smtClean="0">
                <a:latin typeface="Arial Narrow" pitchFamily="34" charset="0"/>
              </a:rPr>
              <a:t> conjugate vaccine</a:t>
            </a:r>
            <a:endParaRPr lang="en-US" altLang="en-US" dirty="0">
              <a:latin typeface="Arial Narrow" pitchFamily="34" charset="0"/>
            </a:endParaRPr>
          </a:p>
          <a:p>
            <a:pPr algn="just" eaLnBrk="1" hangingPunct="1">
              <a:lnSpc>
                <a:spcPts val="4100"/>
              </a:lnSpc>
            </a:pPr>
            <a:r>
              <a:rPr lang="en-US" altLang="en-US" sz="3100" dirty="0" smtClean="0">
                <a:latin typeface="Arial Narrow" pitchFamily="34" charset="0"/>
              </a:rPr>
              <a:t>Given IM at 2,4,6 month &amp; poster dose at 12-18 month </a:t>
            </a:r>
          </a:p>
        </p:txBody>
      </p:sp>
      <p:sp>
        <p:nvSpPr>
          <p:cNvPr id="42803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2803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27EBB74-5B66-48A9-8452-EC02596DB7B5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5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9764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b="1" dirty="0" smtClean="0">
                <a:solidFill>
                  <a:srgbClr val="002060"/>
                </a:solidFill>
                <a:latin typeface="Arial Narrow" pitchFamily="34" charset="0"/>
              </a:rPr>
              <a:t>Virulence factors of </a:t>
            </a:r>
            <a:r>
              <a:rPr lang="en-US" altLang="en-US" sz="4800" b="1" i="1" dirty="0" smtClean="0">
                <a:solidFill>
                  <a:srgbClr val="002060"/>
                </a:solidFill>
                <a:latin typeface="Arial Narrow" pitchFamily="34" charset="0"/>
              </a:rPr>
              <a:t>H. </a:t>
            </a:r>
            <a:r>
              <a:rPr lang="en-US" altLang="en-US" sz="4800" b="1" i="1" dirty="0" err="1" smtClean="0">
                <a:solidFill>
                  <a:srgbClr val="002060"/>
                </a:solidFill>
                <a:latin typeface="Arial Narrow" pitchFamily="34" charset="0"/>
              </a:rPr>
              <a:t>influenzae</a:t>
            </a:r>
            <a:endParaRPr lang="en-US" altLang="en-US" sz="4800" b="1" i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ts val="3100"/>
              </a:lnSpc>
              <a:spcBef>
                <a:spcPct val="40000"/>
              </a:spcBef>
            </a:pPr>
            <a:r>
              <a:rPr lang="en-US" altLang="en-US" sz="2800" u="sng" dirty="0" smtClean="0">
                <a:solidFill>
                  <a:srgbClr val="7030A0"/>
                </a:solidFill>
                <a:latin typeface="Arial Narrow" pitchFamily="34" charset="0"/>
              </a:rPr>
              <a:t>Polysaccharide capsule</a:t>
            </a:r>
            <a:r>
              <a:rPr lang="en-US" altLang="en-US" sz="2800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</a:p>
          <a:p>
            <a:pPr lvl="1" algn="just" eaLnBrk="1" hangingPunct="1">
              <a:lnSpc>
                <a:spcPts val="3100"/>
              </a:lnSpc>
              <a:spcBef>
                <a:spcPct val="40000"/>
              </a:spcBef>
            </a:pPr>
            <a:r>
              <a:rPr lang="en-US" altLang="en-US" dirty="0" err="1" smtClean="0">
                <a:latin typeface="Arial Narrow" pitchFamily="34" charset="0"/>
              </a:rPr>
              <a:t>Antiphagocytic</a:t>
            </a:r>
            <a:r>
              <a:rPr lang="en-US" altLang="en-US" dirty="0" smtClean="0">
                <a:latin typeface="Arial Narrow" pitchFamily="34" charset="0"/>
              </a:rPr>
              <a:t> and major pathogenesis factor</a:t>
            </a:r>
          </a:p>
          <a:p>
            <a:pPr algn="just" eaLnBrk="1" hangingPunct="1">
              <a:lnSpc>
                <a:spcPts val="3100"/>
              </a:lnSpc>
              <a:spcBef>
                <a:spcPct val="40000"/>
              </a:spcBef>
            </a:pPr>
            <a:r>
              <a:rPr lang="en-US" altLang="en-US" sz="2800" dirty="0" err="1" smtClean="0">
                <a:solidFill>
                  <a:srgbClr val="7030A0"/>
                </a:solidFill>
                <a:latin typeface="Arial Narrow" pitchFamily="34" charset="0"/>
              </a:rPr>
              <a:t>Fimbriae</a:t>
            </a:r>
            <a:r>
              <a:rPr lang="en-US" altLang="en-US" sz="2800" dirty="0" smtClean="0">
                <a:latin typeface="Arial Narrow" pitchFamily="34" charset="0"/>
              </a:rPr>
              <a:t> the adherence to human mucosal cells</a:t>
            </a:r>
          </a:p>
          <a:p>
            <a:pPr algn="just" eaLnBrk="1" hangingPunct="1">
              <a:lnSpc>
                <a:spcPts val="3100"/>
              </a:lnSpc>
              <a:spcBef>
                <a:spcPct val="40000"/>
              </a:spcBef>
            </a:pPr>
            <a:r>
              <a:rPr lang="en-US" altLang="en-US" sz="2800" dirty="0" smtClean="0">
                <a:solidFill>
                  <a:srgbClr val="7030A0"/>
                </a:solidFill>
                <a:latin typeface="Arial Narrow" pitchFamily="34" charset="0"/>
              </a:rPr>
              <a:t>LPS- lipid A -</a:t>
            </a:r>
            <a:r>
              <a:rPr lang="en-US" altLang="en-US" sz="2800" dirty="0" smtClean="0">
                <a:latin typeface="Arial Narrow" pitchFamily="34" charset="0"/>
              </a:rPr>
              <a:t>major role in non capsule strains</a:t>
            </a:r>
          </a:p>
          <a:p>
            <a:pPr algn="just" eaLnBrk="1" hangingPunct="1">
              <a:lnSpc>
                <a:spcPts val="3100"/>
              </a:lnSpc>
              <a:spcBef>
                <a:spcPct val="40000"/>
              </a:spcBef>
            </a:pPr>
            <a:r>
              <a:rPr lang="en-US" altLang="en-US" sz="2800" dirty="0" smtClean="0">
                <a:latin typeface="Arial Narrow" pitchFamily="34" charset="0"/>
              </a:rPr>
              <a:t>All virulent strains produce </a:t>
            </a:r>
            <a:r>
              <a:rPr lang="en-US" altLang="en-US" sz="2800" u="sng" dirty="0" smtClean="0">
                <a:solidFill>
                  <a:srgbClr val="7030A0"/>
                </a:solidFill>
                <a:latin typeface="Arial Narrow" pitchFamily="34" charset="0"/>
              </a:rPr>
              <a:t>neuraminidase</a:t>
            </a:r>
            <a:r>
              <a:rPr lang="en-US" altLang="en-US" sz="2800" dirty="0" smtClean="0">
                <a:latin typeface="Arial Narrow" pitchFamily="34" charset="0"/>
              </a:rPr>
              <a:t> and </a:t>
            </a:r>
            <a:r>
              <a:rPr lang="en-US" altLang="en-US" sz="2800" u="sng" dirty="0" err="1" smtClean="0">
                <a:solidFill>
                  <a:srgbClr val="7030A0"/>
                </a:solidFill>
                <a:latin typeface="Arial Narrow" pitchFamily="34" charset="0"/>
              </a:rPr>
              <a:t>IgA</a:t>
            </a:r>
            <a:r>
              <a:rPr lang="en-US" altLang="en-US" sz="2800" u="sng" dirty="0" smtClean="0">
                <a:solidFill>
                  <a:srgbClr val="7030A0"/>
                </a:solidFill>
                <a:latin typeface="Arial Narrow" pitchFamily="34" charset="0"/>
              </a:rPr>
              <a:t> protease</a:t>
            </a:r>
          </a:p>
          <a:p>
            <a:pPr algn="just" eaLnBrk="1" hangingPunct="1">
              <a:lnSpc>
                <a:spcPts val="3100"/>
              </a:lnSpc>
              <a:spcBef>
                <a:spcPct val="40000"/>
              </a:spcBef>
            </a:pPr>
            <a:r>
              <a:rPr lang="en-US" altLang="en-US" sz="2800" dirty="0" smtClean="0">
                <a:latin typeface="Arial Narrow" pitchFamily="34" charset="0"/>
              </a:rPr>
              <a:t>Many respiratory pathogens, including </a:t>
            </a:r>
            <a:r>
              <a:rPr lang="en-US" altLang="en-US" sz="2800" i="1" dirty="0" smtClean="0">
                <a:latin typeface="Arial Narrow" pitchFamily="34" charset="0"/>
              </a:rPr>
              <a:t>H. </a:t>
            </a:r>
            <a:r>
              <a:rPr lang="en-US" altLang="en-US" sz="2800" i="1" dirty="0" err="1" smtClean="0">
                <a:latin typeface="Arial Narrow" pitchFamily="34" charset="0"/>
              </a:rPr>
              <a:t>influenzae</a:t>
            </a:r>
            <a:r>
              <a:rPr lang="en-US" altLang="en-US" sz="2800" dirty="0" smtClean="0">
                <a:latin typeface="Arial Narrow" pitchFamily="34" charset="0"/>
              </a:rPr>
              <a:t>, </a:t>
            </a:r>
            <a:r>
              <a:rPr lang="en-US" altLang="en-US" sz="2800" i="1" dirty="0" smtClean="0">
                <a:latin typeface="Arial Narrow" pitchFamily="34" charset="0"/>
              </a:rPr>
              <a:t>S. pneumoniae</a:t>
            </a:r>
            <a:r>
              <a:rPr lang="en-US" altLang="en-US" sz="2800" dirty="0" smtClean="0">
                <a:latin typeface="Arial Narrow" pitchFamily="34" charset="0"/>
              </a:rPr>
              <a:t> and </a:t>
            </a:r>
            <a:r>
              <a:rPr lang="en-US" altLang="en-US" sz="2800" i="1" dirty="0" smtClean="0">
                <a:latin typeface="Arial Narrow" pitchFamily="34" charset="0"/>
              </a:rPr>
              <a:t>P. aeruginosa</a:t>
            </a:r>
            <a:r>
              <a:rPr lang="en-US" altLang="en-US" sz="2800" dirty="0" smtClean="0">
                <a:latin typeface="Arial Narrow" pitchFamily="34" charset="0"/>
              </a:rPr>
              <a:t>, express neuraminidases</a:t>
            </a:r>
          </a:p>
          <a:p>
            <a:pPr lvl="1" algn="just" eaLnBrk="1" hangingPunct="1">
              <a:lnSpc>
                <a:spcPts val="3100"/>
              </a:lnSpc>
              <a:spcBef>
                <a:spcPct val="40000"/>
              </a:spcBef>
            </a:pPr>
            <a:r>
              <a:rPr lang="en-US" altLang="en-US" dirty="0" smtClean="0">
                <a:latin typeface="Arial Narrow" pitchFamily="34" charset="0"/>
              </a:rPr>
              <a:t>Bacterial neuraminidase facilitates mucosal infection by participating in </a:t>
            </a:r>
            <a:r>
              <a:rPr lang="en-US" altLang="en-US" dirty="0" err="1" smtClean="0">
                <a:latin typeface="Arial Narrow" pitchFamily="34" charset="0"/>
              </a:rPr>
              <a:t>biofilm</a:t>
            </a:r>
            <a:r>
              <a:rPr lang="en-US" altLang="en-US" dirty="0" smtClean="0">
                <a:latin typeface="Arial Narrow" pitchFamily="34" charset="0"/>
              </a:rPr>
              <a:t> production</a:t>
            </a:r>
            <a:endParaRPr lang="en-US" altLang="en-US" u="sng" dirty="0" smtClean="0">
              <a:latin typeface="Arial Narrow" pitchFamily="34" charset="0"/>
            </a:endParaRPr>
          </a:p>
          <a:p>
            <a:pPr algn="just" eaLnBrk="1" hangingPunct="1">
              <a:lnSpc>
                <a:spcPts val="3100"/>
              </a:lnSpc>
              <a:spcBef>
                <a:spcPct val="40000"/>
              </a:spcBef>
            </a:pPr>
            <a:r>
              <a:rPr lang="en-US" altLang="en-US" sz="2800" u="sng" dirty="0" smtClean="0">
                <a:latin typeface="Arial Narrow" pitchFamily="34" charset="0"/>
              </a:rPr>
              <a:t>No </a:t>
            </a:r>
            <a:r>
              <a:rPr lang="en-US" altLang="en-US" sz="2800" u="sng" dirty="0" err="1" smtClean="0">
                <a:latin typeface="Arial Narrow" pitchFamily="34" charset="0"/>
              </a:rPr>
              <a:t>exotoxins</a:t>
            </a:r>
            <a:endParaRPr lang="en-US" altLang="en-US" sz="2800" u="sng" dirty="0" smtClean="0">
              <a:latin typeface="Arial Narrow" pitchFamily="34" charset="0"/>
            </a:endParaRPr>
          </a:p>
        </p:txBody>
      </p:sp>
      <p:sp>
        <p:nvSpPr>
          <p:cNvPr id="42496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2496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03A4CBC-EDD2-417B-A29B-E60803796DCC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6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286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b="1" i="1" smtClean="0">
                <a:solidFill>
                  <a:srgbClr val="002060"/>
                </a:solidFill>
                <a:latin typeface="Arial Narrow" pitchFamily="34" charset="0"/>
              </a:rPr>
              <a:t>H. aegypticus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382000" cy="51816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en-US" altLang="en-US" smtClean="0">
                <a:latin typeface="Arial Narrow" pitchFamily="34" charset="0"/>
              </a:rPr>
              <a:t>Cause of acute mucopurulent conjunctivitis (Pinkeye)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smtClean="0">
                <a:latin typeface="Arial Narrow" pitchFamily="34" charset="0"/>
              </a:rPr>
              <a:t>The disease is common in Egypt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smtClean="0">
                <a:latin typeface="Arial Narrow" pitchFamily="34" charset="0"/>
              </a:rPr>
              <a:t>It is spread very easily, especially among children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smtClean="0">
                <a:latin typeface="Arial Narrow" pitchFamily="34" charset="0"/>
              </a:rPr>
              <a:t>Pinkeye is transmitted mechanically by common towels or by flies 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smtClean="0">
                <a:latin typeface="Arial Narrow" pitchFamily="34" charset="0"/>
              </a:rPr>
              <a:t>Diagnosis is made from the conjunctival discharge </a:t>
            </a:r>
          </a:p>
        </p:txBody>
      </p:sp>
      <p:sp>
        <p:nvSpPr>
          <p:cNvPr id="43008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3008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B6E0E7B-D65E-4571-9C33-BE2BF5298709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7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684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b="1" i="1" smtClean="0">
                <a:solidFill>
                  <a:srgbClr val="002060"/>
                </a:solidFill>
                <a:latin typeface="Arial Narrow" pitchFamily="34" charset="0"/>
              </a:rPr>
              <a:t>H. ducreyi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en-US" altLang="en-US" dirty="0" smtClean="0">
                <a:latin typeface="Arial Narrow" pitchFamily="34" charset="0"/>
              </a:rPr>
              <a:t>This is the cause of </a:t>
            </a:r>
            <a:r>
              <a:rPr lang="en-US" altLang="en-US" b="1" u="sng" dirty="0" err="1" smtClean="0">
                <a:solidFill>
                  <a:srgbClr val="FF0000"/>
                </a:solidFill>
                <a:latin typeface="Arial Narrow" pitchFamily="34" charset="0"/>
              </a:rPr>
              <a:t>chancroid</a:t>
            </a:r>
            <a:r>
              <a:rPr lang="en-US" altLang="en-US" dirty="0" smtClean="0">
                <a:latin typeface="Arial Narrow" pitchFamily="34" charset="0"/>
              </a:rPr>
              <a:t> (Soft chancre) which is venereal </a:t>
            </a:r>
            <a:r>
              <a:rPr lang="en-US" altLang="en-US" dirty="0" smtClean="0">
                <a:latin typeface="Arial Narrow" pitchFamily="34" charset="0"/>
              </a:rPr>
              <a:t>disease</a:t>
            </a:r>
            <a:endParaRPr lang="en-US" altLang="en-US" dirty="0" smtClean="0">
              <a:latin typeface="Arial Narrow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en-US" altLang="en-US" dirty="0" err="1" smtClean="0">
                <a:latin typeface="Arial Narrow" pitchFamily="34" charset="0"/>
              </a:rPr>
              <a:t>Chancroid</a:t>
            </a:r>
            <a:r>
              <a:rPr lang="en-US" altLang="en-US" dirty="0" smtClean="0">
                <a:latin typeface="Arial Narrow" pitchFamily="34" charset="0"/>
              </a:rPr>
              <a:t> is characterized by </a:t>
            </a:r>
            <a:r>
              <a:rPr lang="en-US" altLang="en-US" b="1" u="sng" dirty="0" smtClean="0">
                <a:latin typeface="Arial Narrow" pitchFamily="34" charset="0"/>
              </a:rPr>
              <a:t>painful</a:t>
            </a:r>
            <a:r>
              <a:rPr lang="en-US" altLang="en-US" dirty="0" smtClean="0">
                <a:latin typeface="Arial Narrow" pitchFamily="34" charset="0"/>
              </a:rPr>
              <a:t> genital ulcers 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dirty="0" smtClean="0">
                <a:latin typeface="Arial Narrow" pitchFamily="34" charset="0"/>
              </a:rPr>
              <a:t>This organism needs only X factor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dirty="0" smtClean="0">
                <a:latin typeface="Arial Narrow" pitchFamily="34" charset="0"/>
              </a:rPr>
              <a:t>Diagnosis is made from the discharge of the ulcer</a:t>
            </a:r>
          </a:p>
        </p:txBody>
      </p:sp>
      <p:sp>
        <p:nvSpPr>
          <p:cNvPr id="43110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3111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FB17F15-E8FE-4004-B469-BF6E763DB15C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8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1026" name="Picture 2" descr="http://chancroidinfo.yolasite.com/resources/chancroid%20mouth%20so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18988"/>
            <a:ext cx="1298589" cy="90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ANCROID&#10;ULCERS&#10;REGIONAL&#10;ADENOPATHY&#10;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06105"/>
            <a:ext cx="121792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HANCROID TREATMENT&#10;• Azithromycin 1g stat.&#10;• Ciprofloxacin 500 mg (p.o.) b.d. for 3 days&#10;• Erythromycin 500 mg (p.o.) q.d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450256"/>
            <a:ext cx="1200150" cy="90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948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3188"/>
            <a:ext cx="8229600" cy="58261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Diagnosis of </a:t>
            </a:r>
            <a:r>
              <a:rPr lang="en-US" sz="5400" b="1" i="1" dirty="0" err="1" smtClean="0">
                <a:solidFill>
                  <a:srgbClr val="002060"/>
                </a:solidFill>
                <a:latin typeface="Arial Narrow" pitchFamily="34" charset="0"/>
              </a:rPr>
              <a:t>Haemophilus</a:t>
            </a:r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838200"/>
            <a:ext cx="8686800" cy="579120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en-US" b="1" u="sng" dirty="0" smtClean="0">
                <a:solidFill>
                  <a:srgbClr val="7030A0"/>
                </a:solidFill>
                <a:latin typeface="Arial Narrow" pitchFamily="34" charset="0"/>
              </a:rPr>
              <a:t>Specimen: CSF, blood, sputum</a:t>
            </a:r>
          </a:p>
          <a:p>
            <a:pPr marL="342900" lvl="1" indent="-342900" algn="just" eaLnBrk="1" hangingPunct="1">
              <a:buFontTx/>
              <a:buChar char="•"/>
            </a:pPr>
            <a:r>
              <a:rPr lang="en-GB" sz="3200" dirty="0" smtClean="0">
                <a:latin typeface="Arial Narrow" pitchFamily="34" charset="0"/>
              </a:rPr>
              <a:t>Diagnosis is confirmed when the organism is isolated from a sterile body site (</a:t>
            </a:r>
            <a:r>
              <a:rPr lang="en-US" sz="3200" dirty="0" smtClean="0">
                <a:latin typeface="Arial Narrow" pitchFamily="34" charset="0"/>
              </a:rPr>
              <a:t>Blood &amp; CSF)</a:t>
            </a:r>
            <a:endParaRPr lang="en-GB" sz="3200" dirty="0" smtClean="0">
              <a:latin typeface="Arial Narrow" pitchFamily="34" charset="0"/>
            </a:endParaRPr>
          </a:p>
          <a:p>
            <a:pPr marL="342900" lvl="1" indent="-342900" algn="just" eaLnBrk="1" hangingPunct="1">
              <a:buFontTx/>
              <a:buChar char="•"/>
            </a:pPr>
            <a:r>
              <a:rPr lang="en-GB" sz="3200" dirty="0" smtClean="0">
                <a:latin typeface="Arial Narrow" pitchFamily="34" charset="0"/>
              </a:rPr>
              <a:t>Diagnosis is not confirmed when it is isolated from nasopharyx or sputum</a:t>
            </a:r>
          </a:p>
          <a:p>
            <a:pPr marL="342900" lvl="1" indent="-342900" algn="just" eaLnBrk="1" hangingPunct="1">
              <a:buFontTx/>
              <a:buChar char="•"/>
            </a:pPr>
            <a:r>
              <a:rPr lang="en-US" sz="3200" b="1" u="sng" dirty="0" smtClean="0">
                <a:solidFill>
                  <a:srgbClr val="7030A0"/>
                </a:solidFill>
                <a:latin typeface="Arial Narrow" pitchFamily="34" charset="0"/>
              </a:rPr>
              <a:t>Stain: </a:t>
            </a:r>
            <a:r>
              <a:rPr lang="en-US" sz="3200" dirty="0" smtClean="0">
                <a:latin typeface="Arial Narrow" pitchFamily="34" charset="0"/>
              </a:rPr>
              <a:t>Gram negative </a:t>
            </a:r>
            <a:r>
              <a:rPr lang="en-US" sz="3200" dirty="0" err="1" smtClean="0">
                <a:latin typeface="Arial Narrow" pitchFamily="34" charset="0"/>
              </a:rPr>
              <a:t>coccobacilli</a:t>
            </a:r>
            <a:endParaRPr lang="en-US" sz="3200" b="1" u="sng" dirty="0" smtClean="0">
              <a:latin typeface="Arial Narrow" pitchFamily="34" charset="0"/>
            </a:endParaRPr>
          </a:p>
          <a:p>
            <a:pPr marL="342900" lvl="1" indent="-342900" algn="just" eaLnBrk="1" hangingPunct="1">
              <a:buFontTx/>
              <a:buChar char="•"/>
            </a:pPr>
            <a:r>
              <a:rPr lang="en-US" sz="3200" b="1" u="sng" dirty="0" smtClean="0">
                <a:solidFill>
                  <a:srgbClr val="7030A0"/>
                </a:solidFill>
                <a:latin typeface="Arial Narrow" pitchFamily="34" charset="0"/>
              </a:rPr>
              <a:t>Culture:</a:t>
            </a:r>
            <a:endParaRPr lang="en-US" sz="3200" b="1" i="1" u="sng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marL="342900" lvl="1" indent="-342900" algn="just" eaLnBrk="1" hangingPunct="1">
              <a:buFontTx/>
              <a:buChar char="•"/>
            </a:pPr>
            <a:r>
              <a:rPr lang="en-US" sz="3200" b="1" dirty="0" smtClean="0">
                <a:latin typeface="Arial Narrow" pitchFamily="34" charset="0"/>
              </a:rPr>
              <a:t>On chocolate agar:</a:t>
            </a:r>
            <a:r>
              <a:rPr lang="en-US" sz="3200" dirty="0" smtClean="0">
                <a:latin typeface="Arial Narrow" pitchFamily="34" charset="0"/>
              </a:rPr>
              <a:t> A 24 h colony of </a:t>
            </a:r>
            <a:r>
              <a:rPr lang="en-US" sz="3200" i="1" dirty="0" smtClean="0">
                <a:latin typeface="Arial Narrow" pitchFamily="34" charset="0"/>
              </a:rPr>
              <a:t>H. </a:t>
            </a:r>
            <a:r>
              <a:rPr lang="en-US" sz="3200" i="1" dirty="0" err="1" smtClean="0">
                <a:latin typeface="Arial Narrow" pitchFamily="34" charset="0"/>
              </a:rPr>
              <a:t>influenzae</a:t>
            </a:r>
            <a:r>
              <a:rPr lang="en-US" sz="3200" dirty="0" smtClean="0">
                <a:latin typeface="Arial Narrow" pitchFamily="34" charset="0"/>
              </a:rPr>
              <a:t> is larger than that observed on blood agar</a:t>
            </a:r>
          </a:p>
          <a:p>
            <a:pPr marL="342900" lvl="1" indent="-342900" algn="just" eaLnBrk="1" hangingPunct="1">
              <a:buFontTx/>
              <a:buChar char="•"/>
            </a:pPr>
            <a:r>
              <a:rPr lang="en-GB" sz="3200" b="1" dirty="0" smtClean="0">
                <a:latin typeface="Arial Narrow" pitchFamily="34" charset="0"/>
              </a:rPr>
              <a:t>On nutrient agar </a:t>
            </a:r>
            <a:r>
              <a:rPr lang="en-GB" sz="3200" dirty="0" smtClean="0">
                <a:latin typeface="Arial Narrow" pitchFamily="34" charset="0"/>
              </a:rPr>
              <a:t>plate with added X &amp; V factors at 37°C in an enriched CO</a:t>
            </a:r>
            <a:r>
              <a:rPr lang="en-GB" sz="3200" baseline="-25000" dirty="0" smtClean="0">
                <a:latin typeface="Arial Narrow" pitchFamily="34" charset="0"/>
              </a:rPr>
              <a:t>2</a:t>
            </a:r>
            <a:r>
              <a:rPr lang="en-GB" sz="3200" dirty="0" smtClean="0">
                <a:latin typeface="Arial Narrow" pitchFamily="34" charset="0"/>
              </a:rPr>
              <a:t> incubator</a:t>
            </a:r>
            <a:endParaRPr lang="en-US" sz="3200" i="1" dirty="0" smtClean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9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550428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1218</Words>
  <Application>Microsoft Office PowerPoint</Application>
  <PresentationFormat>On-screen Show (4:3)</PresentationFormat>
  <Paragraphs>226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Objectives</vt:lpstr>
      <vt:lpstr>Haemophilus</vt:lpstr>
      <vt:lpstr>Differentiation of Species</vt:lpstr>
      <vt:lpstr>H. influenzae</vt:lpstr>
      <vt:lpstr>H. influenzae</vt:lpstr>
      <vt:lpstr>Virulence factors of H. influenzae</vt:lpstr>
      <vt:lpstr>H. aegypticus</vt:lpstr>
      <vt:lpstr>H. ducreyi</vt:lpstr>
      <vt:lpstr>Diagnosis of Haemophilus </vt:lpstr>
      <vt:lpstr>Diagnosis of Haemophilus</vt:lpstr>
      <vt:lpstr>Bordetella</vt:lpstr>
      <vt:lpstr>B. pertussis Pathogenesis</vt:lpstr>
      <vt:lpstr>Toxin-mediated disease</vt:lpstr>
      <vt:lpstr>Clinical significance</vt:lpstr>
      <vt:lpstr>PowerPoint Presentation</vt:lpstr>
      <vt:lpstr>Diagnosis</vt:lpstr>
      <vt:lpstr>PowerPoint Presentation</vt:lpstr>
      <vt:lpstr>Prevention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User</dc:creator>
  <cp:lastModifiedBy>User</cp:lastModifiedBy>
  <cp:revision>13</cp:revision>
  <dcterms:created xsi:type="dcterms:W3CDTF">2016-04-03T08:34:27Z</dcterms:created>
  <dcterms:modified xsi:type="dcterms:W3CDTF">2016-04-17T06:55:18Z</dcterms:modified>
</cp:coreProperties>
</file>