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71" r:id="rId2"/>
    <p:sldId id="272" r:id="rId3"/>
    <p:sldId id="273" r:id="rId4"/>
    <p:sldId id="274" r:id="rId5"/>
    <p:sldId id="275" r:id="rId6"/>
    <p:sldId id="276" r:id="rId7"/>
    <p:sldId id="277" r:id="rId8"/>
    <p:sldId id="278" r:id="rId9"/>
    <p:sldId id="279" r:id="rId10"/>
    <p:sldId id="280" r:id="rId11"/>
    <p:sldId id="281" r:id="rId12"/>
    <p:sldId id="282" r:id="rId13"/>
    <p:sldId id="283" r:id="rId14"/>
    <p:sldId id="284" r:id="rId15"/>
    <p:sldId id="285" r:id="rId16"/>
    <p:sldId id="286" r:id="rId17"/>
    <p:sldId id="287" r:id="rId18"/>
    <p:sldId id="288" r:id="rId19"/>
    <p:sldId id="289" r:id="rId20"/>
    <p:sldId id="290" r:id="rId21"/>
    <p:sldId id="291" r:id="rId22"/>
    <p:sldId id="292" r:id="rId23"/>
    <p:sldId id="293" r:id="rId24"/>
    <p:sldId id="294" r:id="rId25"/>
    <p:sldId id="295" r:id="rId26"/>
    <p:sldId id="296" r:id="rId27"/>
    <p:sldId id="297" r:id="rId28"/>
    <p:sldId id="298" r:id="rId29"/>
    <p:sldId id="299" r:id="rId30"/>
    <p:sldId id="300" r:id="rId31"/>
    <p:sldId id="301" r:id="rId32"/>
    <p:sldId id="302" r:id="rId33"/>
    <p:sldId id="303" r:id="rId34"/>
    <p:sldId id="304" r:id="rId35"/>
    <p:sldId id="305" r:id="rId36"/>
    <p:sldId id="306" r:id="rId37"/>
    <p:sldId id="307" r:id="rId38"/>
    <p:sldId id="308" r:id="rId39"/>
    <p:sldId id="309"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6" d="100"/>
          <a:sy n="76" d="100"/>
        </p:scale>
        <p:origin x="-346" y="-8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2F610B-EF2B-4A02-B498-D6AFA25E2198}" type="datetimeFigureOut">
              <a:rPr lang="en-US" smtClean="0"/>
              <a:t>19/4/2016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980DE0-93DD-4EB6-A478-1872BC053131}" type="slidenum">
              <a:rPr lang="en-US" smtClean="0"/>
              <a:t>‹#›</a:t>
            </a:fld>
            <a:endParaRPr lang="en-US"/>
          </a:p>
        </p:txBody>
      </p:sp>
    </p:spTree>
    <p:extLst>
      <p:ext uri="{BB962C8B-B14F-4D97-AF65-F5344CB8AC3E}">
        <p14:creationId xmlns:p14="http://schemas.microsoft.com/office/powerpoint/2010/main" val="4926096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30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30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ar-SA" altLang="en-US" smtClean="0"/>
          </a:p>
        </p:txBody>
      </p:sp>
      <p:sp>
        <p:nvSpPr>
          <p:cNvPr id="58372" name="Slide Number Placeholder 3"/>
          <p:cNvSpPr>
            <a:spLocks noGrp="1"/>
          </p:cNvSpPr>
          <p:nvPr>
            <p:ph type="sldNum" sz="quarter" idx="5"/>
          </p:nvPr>
        </p:nvSpPr>
        <p:spPr/>
        <p:txBody>
          <a:bodyPr/>
          <a:lstStyle/>
          <a:p>
            <a:pPr>
              <a:defRPr/>
            </a:pPr>
            <a:fld id="{B978934F-28C0-4622-A10A-8BBB49783F91}" type="slidenum">
              <a:rPr lang="en-US" smtClean="0"/>
              <a:pPr>
                <a:defRPr/>
              </a:pPr>
              <a:t>2</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cs typeface="Arial" pitchFamily="34" charset="0"/>
              </a:rPr>
              <a:t>No person to person spread</a:t>
            </a:r>
          </a:p>
        </p:txBody>
      </p:sp>
      <p:sp>
        <p:nvSpPr>
          <p:cNvPr id="62468" name="Slide Number Placeholder 3"/>
          <p:cNvSpPr>
            <a:spLocks noGrp="1"/>
          </p:cNvSpPr>
          <p:nvPr>
            <p:ph type="sldNum" sz="quarter" idx="5"/>
          </p:nvPr>
        </p:nvSpPr>
        <p:spPr/>
        <p:txBody>
          <a:bodyPr/>
          <a:lstStyle/>
          <a:p>
            <a:pPr>
              <a:defRPr/>
            </a:pPr>
            <a:fld id="{7F1EF520-DE38-4DB3-9118-A4830EE91FAA}" type="slidenum">
              <a:rPr lang="en-US" smtClean="0"/>
              <a:pPr>
                <a:defRPr/>
              </a:pPr>
              <a:t>4</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cs typeface="Arial" pitchFamily="34" charset="0"/>
              </a:rPr>
              <a:t>No person to person spread</a:t>
            </a:r>
          </a:p>
        </p:txBody>
      </p:sp>
      <p:sp>
        <p:nvSpPr>
          <p:cNvPr id="63492" name="Slide Number Placeholder 3"/>
          <p:cNvSpPr>
            <a:spLocks noGrp="1"/>
          </p:cNvSpPr>
          <p:nvPr>
            <p:ph type="sldNum" sz="quarter" idx="5"/>
          </p:nvPr>
        </p:nvSpPr>
        <p:spPr/>
        <p:txBody>
          <a:bodyPr/>
          <a:lstStyle/>
          <a:p>
            <a:pPr>
              <a:defRPr/>
            </a:pPr>
            <a:fld id="{386171D1-1E04-41B0-A4DA-BD9CB29B93EC}" type="slidenum">
              <a:rPr lang="en-US" smtClean="0"/>
              <a:pPr>
                <a:defRPr/>
              </a:pPr>
              <a:t>5</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ar-SA" altLang="en-US" smtClean="0"/>
          </a:p>
        </p:txBody>
      </p:sp>
      <p:sp>
        <p:nvSpPr>
          <p:cNvPr id="64516" name="Slide Number Placeholder 3"/>
          <p:cNvSpPr>
            <a:spLocks noGrp="1"/>
          </p:cNvSpPr>
          <p:nvPr>
            <p:ph type="sldNum" sz="quarter" idx="5"/>
          </p:nvPr>
        </p:nvSpPr>
        <p:spPr/>
        <p:txBody>
          <a:bodyPr/>
          <a:lstStyle/>
          <a:p>
            <a:pPr>
              <a:defRPr/>
            </a:pPr>
            <a:fld id="{6D49594A-AE88-42F7-BF40-A2C91ADA41B3}" type="slidenum">
              <a:rPr lang="en-US" smtClean="0"/>
              <a:pPr>
                <a:defRPr/>
              </a:pPr>
              <a:t>7</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FDBC6D5-EF7C-4BCC-BFA1-338ED2437650}" type="slidenum">
              <a:rPr lang="en-US" smtClean="0">
                <a:latin typeface="Times New Roman" pitchFamily="18" charset="0"/>
              </a:rPr>
              <a:pPr>
                <a:defRPr/>
              </a:pPr>
              <a:t>25</a:t>
            </a:fld>
            <a:endParaRPr lang="en-US" smtClean="0">
              <a:latin typeface="Times New Roman" pitchFamily="18" charset="0"/>
            </a:endParaRPr>
          </a:p>
        </p:txBody>
      </p:sp>
      <p:sp>
        <p:nvSpPr>
          <p:cNvPr id="5058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0586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lvl="2" eaLnBrk="1" hangingPunct="1">
              <a:spcBef>
                <a:spcPct val="0"/>
              </a:spcBef>
            </a:pPr>
            <a:r>
              <a:rPr lang="en-US" smtClean="0">
                <a:cs typeface="Arial" pitchFamily="34" charset="0"/>
              </a:rPr>
              <a:t>	The transmission cycle of </a:t>
            </a:r>
            <a:r>
              <a:rPr lang="en-US" i="1" smtClean="0">
                <a:cs typeface="Arial" pitchFamily="34" charset="0"/>
              </a:rPr>
              <a:t>Y. pestis</a:t>
            </a:r>
            <a:r>
              <a:rPr lang="en-US" smtClean="0">
                <a:cs typeface="Arial" pitchFamily="34" charset="0"/>
              </a:rPr>
              <a:t> is vector-dependent, and is usually dependent on </a:t>
            </a:r>
            <a:r>
              <a:rPr lang="en-US" i="1" smtClean="0">
                <a:cs typeface="Arial" pitchFamily="34" charset="0"/>
              </a:rPr>
              <a:t>X. cheopis</a:t>
            </a:r>
            <a:r>
              <a:rPr lang="en-US" smtClean="0">
                <a:cs typeface="Arial" pitchFamily="34" charset="0"/>
              </a:rPr>
              <a:t>, the rat flea (Gage and Kosoy, 2005). Bubonic plague is endemic in a number of rodent populations throughout the world, but it can go through epidemic stages as well. If </a:t>
            </a:r>
            <a:r>
              <a:rPr lang="en-US" i="1" smtClean="0">
                <a:cs typeface="Arial" pitchFamily="34" charset="0"/>
              </a:rPr>
              <a:t>Y. pestis</a:t>
            </a:r>
            <a:r>
              <a:rPr lang="en-US" smtClean="0">
                <a:cs typeface="Arial" pitchFamily="34" charset="0"/>
              </a:rPr>
              <a:t> reaches a new, naïve population, it can explode through that population, creating massive die-offs before being extinguished or becoming endemic again. These epidemic stages, when fleas infected with the bacteria are looking for new hosts, are the times when humans are most likely to be infected. Once humans are infected, further human-flea-human transmission may occur, or pneumonic plague may be transmitted via droplet transmission (Gage and Kosoy, Bichat guidelines). </a:t>
            </a:r>
          </a:p>
          <a:p>
            <a:pPr lvl="2" eaLnBrk="1" hangingPunct="1">
              <a:spcBef>
                <a:spcPct val="0"/>
              </a:spcBef>
            </a:pPr>
            <a:r>
              <a:rPr lang="en-US" smtClean="0">
                <a:cs typeface="Arial" pitchFamily="34" charset="0"/>
              </a:rPr>
              <a:t>	This unique set of transmission cycles, both epidemic and endemic have allowed a unique evolutionary pattern within the </a:t>
            </a:r>
            <a:r>
              <a:rPr lang="en-US" i="1" smtClean="0">
                <a:cs typeface="Arial" pitchFamily="34" charset="0"/>
              </a:rPr>
              <a:t>Y. pestis</a:t>
            </a:r>
            <a:r>
              <a:rPr lang="en-US" smtClean="0">
                <a:cs typeface="Arial" pitchFamily="34" charset="0"/>
              </a:rPr>
              <a:t> genome, which is reflected in the genetic data. Initially the ancestral genotype is dominant, spreading quickly and very rapidly, covering a large amount of geographic area with the same strain of bacteria (Girard, et al. 2004). Once the bacteria become endemic in a population, however, the genotypes begin to diverge and to form local lineages. While these local lineage groups generally do not have any impact on the virulence of the genes, it allows the study of the evolution of the </a:t>
            </a:r>
            <a:r>
              <a:rPr lang="en-US" i="1" smtClean="0">
                <a:cs typeface="Arial" pitchFamily="34" charset="0"/>
              </a:rPr>
              <a:t>Y. pestis</a:t>
            </a:r>
            <a:r>
              <a:rPr lang="en-US" smtClean="0">
                <a:cs typeface="Arial" pitchFamily="34" charset="0"/>
              </a:rPr>
              <a:t> genome. While this study was done in Gunnison’s prairie dog populations, it also is an excellent model for the historical epidemics of plague in the 14th-17th C in Europe. A historical characteristic of the plague in Europe was the rapid spread of the disease between centers of commerce and trade followed by a period in which the disease became endemic in the population centers. Occasionally these endemic varieties would become more virulent again, and the rapid spread of the disease would repeat, which is seen in the evolutionary picture of genomic alterations. </a:t>
            </a:r>
          </a:p>
          <a:p>
            <a:pPr eaLnBrk="1" hangingPunct="1">
              <a:spcBef>
                <a:spcPct val="0"/>
              </a:spcBef>
            </a:pPr>
            <a:endParaRPr lang="en-US" smtClean="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6882" name="Slide Image Placeholder 1"/>
          <p:cNvSpPr>
            <a:spLocks noGrp="1" noRot="1" noChangeAspect="1" noTextEdit="1"/>
          </p:cNvSpPr>
          <p:nvPr>
            <p:ph type="sldImg"/>
          </p:nvPr>
        </p:nvSpPr>
        <p:spPr bwMode="auto">
          <a:noFill/>
          <a:ln>
            <a:solidFill>
              <a:srgbClr val="000000"/>
            </a:solidFill>
            <a:miter lim="800000"/>
            <a:headEnd/>
            <a:tailEnd/>
          </a:ln>
        </p:spPr>
      </p:sp>
      <p:sp>
        <p:nvSpPr>
          <p:cNvPr id="5068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cs typeface="Arial" pitchFamily="34" charset="0"/>
              </a:rPr>
              <a:t>Pneumonic – primary: contracted when infected droplets are directly inhaled. This can be passed from person to person. Secondary: develops when bubonic or septicemic goes untreated </a:t>
            </a:r>
            <a:r>
              <a:rPr lang="en-US" smtClean="0">
                <a:cs typeface="Arial" pitchFamily="34" charset="0"/>
                <a:sym typeface="Wingdings" pitchFamily="2" charset="2"/>
              </a:rPr>
              <a:t> moves to lungs and then can be spread to someone else.</a:t>
            </a:r>
            <a:endParaRPr lang="en-US" smtClean="0">
              <a:cs typeface="Arial" pitchFamily="34" charset="0"/>
            </a:endParaRPr>
          </a:p>
        </p:txBody>
      </p:sp>
      <p:sp>
        <p:nvSpPr>
          <p:cNvPr id="194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B1EB273-ED84-44BB-8ADC-5BE69E4D6285}" type="slidenum">
              <a:rPr lang="en-US" smtClean="0">
                <a:latin typeface="Times New Roman" pitchFamily="18" charset="0"/>
              </a:rPr>
              <a:pPr>
                <a:defRPr/>
              </a:pPr>
              <a:t>27</a:t>
            </a:fld>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AB3CC15-653D-48BF-924C-69846D645425}" type="slidenum">
              <a:rPr lang="en-US" smtClean="0"/>
              <a:pPr fontAlgn="base">
                <a:spcBef>
                  <a:spcPct val="0"/>
                </a:spcBef>
                <a:spcAft>
                  <a:spcPct val="0"/>
                </a:spcAft>
                <a:defRPr/>
              </a:pPr>
              <a:t>35</a:t>
            </a:fld>
            <a:endParaRPr lang="en-US" smtClean="0"/>
          </a:p>
        </p:txBody>
      </p:sp>
      <p:sp>
        <p:nvSpPr>
          <p:cNvPr id="5079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079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cs typeface="Arial" pitchFamily="34" charset="0"/>
              </a:rPr>
              <a:t>Divided based on virulence, acid production from glycerol, citrulline ureidase activity (conversion of L-cittruline to ornithine)</a:t>
            </a:r>
          </a:p>
          <a:p>
            <a:pPr eaLnBrk="1" hangingPunct="1">
              <a:spcBef>
                <a:spcPct val="0"/>
              </a:spcBef>
            </a:pPr>
            <a:r>
              <a:rPr lang="en-US" smtClean="0">
                <a:cs typeface="Arial" pitchFamily="34" charset="0"/>
              </a:rPr>
              <a:t>10 CFU—50% lethal dose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1E8706-1808-47E1-B40B-20A7724529A0}" type="slidenum">
              <a:rPr lang="en-US" smtClean="0"/>
              <a:pPr fontAlgn="base">
                <a:spcBef>
                  <a:spcPct val="0"/>
                </a:spcBef>
                <a:spcAft>
                  <a:spcPct val="0"/>
                </a:spcAft>
                <a:defRPr/>
              </a:pPr>
              <a:t>36</a:t>
            </a:fld>
            <a:endParaRPr lang="en-US" smtClean="0"/>
          </a:p>
        </p:txBody>
      </p:sp>
      <p:sp>
        <p:nvSpPr>
          <p:cNvPr id="50893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08932" name="Rectangle 3"/>
          <p:cNvSpPr>
            <a:spLocks noGrp="1" noChangeArrowheads="1"/>
          </p:cNvSpPr>
          <p:nvPr>
            <p:ph type="body" idx="1"/>
          </p:nvPr>
        </p:nvSpPr>
        <p:spPr bwMode="auto">
          <a:xfrm>
            <a:off x="914508" y="4343144"/>
            <a:ext cx="5028986" cy="4115019"/>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smtClean="0">
                <a:cs typeface="Arial" pitchFamily="34" charset="0"/>
              </a:rPr>
              <a:t>Wild animals are carriers – flies are infectious for up to 2 weeks, ticks are infectious for life, in blood 2 weeks, and in lesions 1 month</a:t>
            </a:r>
          </a:p>
          <a:p>
            <a:pPr eaLnBrk="1" hangingPunct="1">
              <a:spcBef>
                <a:spcPct val="0"/>
              </a:spcBef>
            </a:pPr>
            <a:r>
              <a:rPr lang="en-US" smtClean="0">
                <a:cs typeface="Arial" pitchFamily="34" charset="0"/>
              </a:rPr>
              <a:t>Rarely fatal even without treatment, although it may take significant amount of time to resolve </a:t>
            </a:r>
          </a:p>
          <a:p>
            <a:pPr eaLnBrk="1" hangingPunct="1">
              <a:spcBef>
                <a:spcPct val="0"/>
              </a:spcBef>
            </a:pPr>
            <a:r>
              <a:rPr lang="en-US" smtClean="0">
                <a:cs typeface="Arial" pitchFamily="34" charset="0"/>
              </a:rPr>
              <a:t>Typhoidal tularemia = septicemia without lymphadenopathy or the appearance of an ulcer, possibly have delirium and shock</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EB74230-807D-450D-B146-9C686E6AD9C4}" type="slidenum">
              <a:rPr lang="en-US" smtClean="0"/>
              <a:pPr fontAlgn="base">
                <a:spcBef>
                  <a:spcPct val="0"/>
                </a:spcBef>
                <a:spcAft>
                  <a:spcPct val="0"/>
                </a:spcAft>
                <a:defRPr/>
              </a:pPr>
              <a:t>39</a:t>
            </a:fld>
            <a:endParaRPr lang="en-US" smtClean="0"/>
          </a:p>
        </p:txBody>
      </p:sp>
      <p:sp>
        <p:nvSpPr>
          <p:cNvPr id="50995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09956" name="Rectangle 3"/>
          <p:cNvSpPr>
            <a:spLocks noGrp="1" noChangeArrowheads="1"/>
          </p:cNvSpPr>
          <p:nvPr>
            <p:ph type="body" idx="1"/>
          </p:nvPr>
        </p:nvSpPr>
        <p:spPr bwMode="auto">
          <a:xfrm>
            <a:off x="914508" y="4343144"/>
            <a:ext cx="5028986" cy="4115019"/>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smtClean="0">
                <a:cs typeface="Arial" pitchFamily="34" charset="0"/>
              </a:rPr>
              <a:t>Immunity to reinfection is permanent and is the result of a CMI mechanism in which macrophages activated by MAF released from antigen sensitized effector T cells destroy the phagocytized organisms</a:t>
            </a:r>
          </a:p>
          <a:p>
            <a:pPr eaLnBrk="1" hangingPunct="1">
              <a:spcBef>
                <a:spcPct val="0"/>
              </a:spcBef>
            </a:pPr>
            <a:r>
              <a:rPr lang="en-US" smtClean="0">
                <a:cs typeface="Arial" pitchFamily="34" charset="0"/>
              </a:rPr>
              <a:t>LVS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334D14-4FAC-49E1-8849-6CB7F95BB38D}" type="datetimeFigureOut">
              <a:rPr lang="en-US" smtClean="0"/>
              <a:t>19/4/2016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3313D-DF17-4B2D-BFD4-C1608A0D4671}" type="slidenum">
              <a:rPr lang="en-US" smtClean="0"/>
              <a:t>‹#›</a:t>
            </a:fld>
            <a:endParaRPr lang="en-US"/>
          </a:p>
        </p:txBody>
      </p:sp>
    </p:spTree>
    <p:extLst>
      <p:ext uri="{BB962C8B-B14F-4D97-AF65-F5344CB8AC3E}">
        <p14:creationId xmlns:p14="http://schemas.microsoft.com/office/powerpoint/2010/main" val="478062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334D14-4FAC-49E1-8849-6CB7F95BB38D}" type="datetimeFigureOut">
              <a:rPr lang="en-US" smtClean="0"/>
              <a:t>19/4/2016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3313D-DF17-4B2D-BFD4-C1608A0D4671}" type="slidenum">
              <a:rPr lang="en-US" smtClean="0"/>
              <a:t>‹#›</a:t>
            </a:fld>
            <a:endParaRPr lang="en-US"/>
          </a:p>
        </p:txBody>
      </p:sp>
    </p:spTree>
    <p:extLst>
      <p:ext uri="{BB962C8B-B14F-4D97-AF65-F5344CB8AC3E}">
        <p14:creationId xmlns:p14="http://schemas.microsoft.com/office/powerpoint/2010/main" val="3820201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334D14-4FAC-49E1-8849-6CB7F95BB38D}" type="datetimeFigureOut">
              <a:rPr lang="en-US" smtClean="0"/>
              <a:t>19/4/2016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3313D-DF17-4B2D-BFD4-C1608A0D4671}" type="slidenum">
              <a:rPr lang="en-US" smtClean="0"/>
              <a:t>‹#›</a:t>
            </a:fld>
            <a:endParaRPr lang="en-US"/>
          </a:p>
        </p:txBody>
      </p:sp>
    </p:spTree>
    <p:extLst>
      <p:ext uri="{BB962C8B-B14F-4D97-AF65-F5344CB8AC3E}">
        <p14:creationId xmlns:p14="http://schemas.microsoft.com/office/powerpoint/2010/main" val="3139648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334D14-4FAC-49E1-8849-6CB7F95BB38D}" type="datetimeFigureOut">
              <a:rPr lang="en-US" smtClean="0"/>
              <a:t>19/4/2016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3313D-DF17-4B2D-BFD4-C1608A0D4671}" type="slidenum">
              <a:rPr lang="en-US" smtClean="0"/>
              <a:t>‹#›</a:t>
            </a:fld>
            <a:endParaRPr lang="en-US"/>
          </a:p>
        </p:txBody>
      </p:sp>
    </p:spTree>
    <p:extLst>
      <p:ext uri="{BB962C8B-B14F-4D97-AF65-F5344CB8AC3E}">
        <p14:creationId xmlns:p14="http://schemas.microsoft.com/office/powerpoint/2010/main" val="3934067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334D14-4FAC-49E1-8849-6CB7F95BB38D}" type="datetimeFigureOut">
              <a:rPr lang="en-US" smtClean="0"/>
              <a:t>19/4/2016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3313D-DF17-4B2D-BFD4-C1608A0D4671}" type="slidenum">
              <a:rPr lang="en-US" smtClean="0"/>
              <a:t>‹#›</a:t>
            </a:fld>
            <a:endParaRPr lang="en-US"/>
          </a:p>
        </p:txBody>
      </p:sp>
    </p:spTree>
    <p:extLst>
      <p:ext uri="{BB962C8B-B14F-4D97-AF65-F5344CB8AC3E}">
        <p14:creationId xmlns:p14="http://schemas.microsoft.com/office/powerpoint/2010/main" val="1023328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334D14-4FAC-49E1-8849-6CB7F95BB38D}" type="datetimeFigureOut">
              <a:rPr lang="en-US" smtClean="0"/>
              <a:t>19/4/2016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E3313D-DF17-4B2D-BFD4-C1608A0D4671}" type="slidenum">
              <a:rPr lang="en-US" smtClean="0"/>
              <a:t>‹#›</a:t>
            </a:fld>
            <a:endParaRPr lang="en-US"/>
          </a:p>
        </p:txBody>
      </p:sp>
    </p:spTree>
    <p:extLst>
      <p:ext uri="{BB962C8B-B14F-4D97-AF65-F5344CB8AC3E}">
        <p14:creationId xmlns:p14="http://schemas.microsoft.com/office/powerpoint/2010/main" val="35413528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334D14-4FAC-49E1-8849-6CB7F95BB38D}" type="datetimeFigureOut">
              <a:rPr lang="en-US" smtClean="0"/>
              <a:t>19/4/2016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E3313D-DF17-4B2D-BFD4-C1608A0D4671}" type="slidenum">
              <a:rPr lang="en-US" smtClean="0"/>
              <a:t>‹#›</a:t>
            </a:fld>
            <a:endParaRPr lang="en-US"/>
          </a:p>
        </p:txBody>
      </p:sp>
    </p:spTree>
    <p:extLst>
      <p:ext uri="{BB962C8B-B14F-4D97-AF65-F5344CB8AC3E}">
        <p14:creationId xmlns:p14="http://schemas.microsoft.com/office/powerpoint/2010/main" val="1434310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334D14-4FAC-49E1-8849-6CB7F95BB38D}" type="datetimeFigureOut">
              <a:rPr lang="en-US" smtClean="0"/>
              <a:t>19/4/2016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E3313D-DF17-4B2D-BFD4-C1608A0D4671}" type="slidenum">
              <a:rPr lang="en-US" smtClean="0"/>
              <a:t>‹#›</a:t>
            </a:fld>
            <a:endParaRPr lang="en-US"/>
          </a:p>
        </p:txBody>
      </p:sp>
    </p:spTree>
    <p:extLst>
      <p:ext uri="{BB962C8B-B14F-4D97-AF65-F5344CB8AC3E}">
        <p14:creationId xmlns:p14="http://schemas.microsoft.com/office/powerpoint/2010/main" val="1762741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334D14-4FAC-49E1-8849-6CB7F95BB38D}" type="datetimeFigureOut">
              <a:rPr lang="en-US" smtClean="0"/>
              <a:t>19/4/2016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E3313D-DF17-4B2D-BFD4-C1608A0D4671}" type="slidenum">
              <a:rPr lang="en-US" smtClean="0"/>
              <a:t>‹#›</a:t>
            </a:fld>
            <a:endParaRPr lang="en-US"/>
          </a:p>
        </p:txBody>
      </p:sp>
    </p:spTree>
    <p:extLst>
      <p:ext uri="{BB962C8B-B14F-4D97-AF65-F5344CB8AC3E}">
        <p14:creationId xmlns:p14="http://schemas.microsoft.com/office/powerpoint/2010/main" val="4180544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334D14-4FAC-49E1-8849-6CB7F95BB38D}" type="datetimeFigureOut">
              <a:rPr lang="en-US" smtClean="0"/>
              <a:t>19/4/2016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E3313D-DF17-4B2D-BFD4-C1608A0D4671}" type="slidenum">
              <a:rPr lang="en-US" smtClean="0"/>
              <a:t>‹#›</a:t>
            </a:fld>
            <a:endParaRPr lang="en-US"/>
          </a:p>
        </p:txBody>
      </p:sp>
    </p:spTree>
    <p:extLst>
      <p:ext uri="{BB962C8B-B14F-4D97-AF65-F5344CB8AC3E}">
        <p14:creationId xmlns:p14="http://schemas.microsoft.com/office/powerpoint/2010/main" val="3055642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334D14-4FAC-49E1-8849-6CB7F95BB38D}" type="datetimeFigureOut">
              <a:rPr lang="en-US" smtClean="0"/>
              <a:t>19/4/2016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E3313D-DF17-4B2D-BFD4-C1608A0D4671}" type="slidenum">
              <a:rPr lang="en-US" smtClean="0"/>
              <a:t>‹#›</a:t>
            </a:fld>
            <a:endParaRPr lang="en-US"/>
          </a:p>
        </p:txBody>
      </p:sp>
    </p:spTree>
    <p:extLst>
      <p:ext uri="{BB962C8B-B14F-4D97-AF65-F5344CB8AC3E}">
        <p14:creationId xmlns:p14="http://schemas.microsoft.com/office/powerpoint/2010/main" val="1267181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334D14-4FAC-49E1-8849-6CB7F95BB38D}" type="datetimeFigureOut">
              <a:rPr lang="en-US" smtClean="0"/>
              <a:t>19/4/2016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E3313D-DF17-4B2D-BFD4-C1608A0D4671}" type="slidenum">
              <a:rPr lang="en-US" smtClean="0"/>
              <a:t>‹#›</a:t>
            </a:fld>
            <a:endParaRPr lang="en-US"/>
          </a:p>
        </p:txBody>
      </p:sp>
    </p:spTree>
    <p:extLst>
      <p:ext uri="{BB962C8B-B14F-4D97-AF65-F5344CB8AC3E}">
        <p14:creationId xmlns:p14="http://schemas.microsoft.com/office/powerpoint/2010/main" val="3571134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dirty="0" smtClean="0"/>
              <a:t>By the end of this lecture the student must be:</a:t>
            </a:r>
          </a:p>
          <a:p>
            <a:pPr algn="just">
              <a:buFont typeface="Wingdings" pitchFamily="2" charset="2"/>
              <a:buChar char="§"/>
            </a:pPr>
            <a:r>
              <a:rPr lang="en-US" dirty="0" smtClean="0"/>
              <a:t>A) Identify the genus </a:t>
            </a:r>
            <a:r>
              <a:rPr lang="en-US" altLang="en-US" i="1" dirty="0" smtClean="0">
                <a:latin typeface="Arial Narrow" pitchFamily="34" charset="0"/>
                <a:cs typeface="Times New Roman" pitchFamily="18" charset="0"/>
              </a:rPr>
              <a:t>Legionellae, </a:t>
            </a:r>
            <a:r>
              <a:rPr lang="en-US" dirty="0">
                <a:latin typeface="Arial Narrow" pitchFamily="34" charset="0"/>
              </a:rPr>
              <a:t>Yersinia, </a:t>
            </a:r>
            <a:r>
              <a:rPr lang="en-US" dirty="0" err="1">
                <a:latin typeface="Arial Narrow" pitchFamily="34" charset="0"/>
              </a:rPr>
              <a:t>Francisella</a:t>
            </a:r>
            <a:r>
              <a:rPr lang="en-US" dirty="0">
                <a:latin typeface="Arial Narrow" pitchFamily="34" charset="0"/>
              </a:rPr>
              <a:t> and </a:t>
            </a:r>
            <a:r>
              <a:rPr lang="en-US" dirty="0" err="1">
                <a:latin typeface="Arial Narrow" pitchFamily="34" charset="0"/>
              </a:rPr>
              <a:t>Brucella</a:t>
            </a:r>
            <a:endParaRPr lang="en-US" dirty="0" smtClean="0"/>
          </a:p>
          <a:p>
            <a:pPr algn="just">
              <a:buFont typeface="Wingdings" pitchFamily="2" charset="2"/>
              <a:buChar char="§"/>
            </a:pPr>
            <a:r>
              <a:rPr lang="en-US" dirty="0" smtClean="0"/>
              <a:t>B) describe the chemical tests for this genus</a:t>
            </a:r>
          </a:p>
          <a:p>
            <a:r>
              <a:rPr lang="en-US" dirty="0" smtClean="0"/>
              <a:t>C) Differentiate between different </a:t>
            </a:r>
            <a:r>
              <a:rPr lang="en-US" dirty="0" err="1" smtClean="0"/>
              <a:t>sps</a:t>
            </a:r>
            <a:r>
              <a:rPr lang="en-US" dirty="0" smtClean="0"/>
              <a:t>.</a:t>
            </a:r>
          </a:p>
          <a:p>
            <a:r>
              <a:rPr lang="en-US" dirty="0" smtClean="0"/>
              <a:t>D) List and match the symptoms, diagnosis and treatment for different </a:t>
            </a:r>
            <a:r>
              <a:rPr lang="en-US" dirty="0" err="1" smtClean="0"/>
              <a:t>sps</a:t>
            </a:r>
            <a:r>
              <a:rPr lang="en-US" dirty="0" smtClean="0"/>
              <a:t>.</a:t>
            </a:r>
          </a:p>
          <a:p>
            <a:endParaRPr lang="en-US" dirty="0"/>
          </a:p>
        </p:txBody>
      </p:sp>
    </p:spTree>
    <p:extLst>
      <p:ext uri="{BB962C8B-B14F-4D97-AF65-F5344CB8AC3E}">
        <p14:creationId xmlns:p14="http://schemas.microsoft.com/office/powerpoint/2010/main" val="42575151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68313" y="304800"/>
            <a:ext cx="8229600" cy="347663"/>
          </a:xfrm>
        </p:spPr>
        <p:txBody>
          <a:bodyPr>
            <a:normAutofit fontScale="90000"/>
          </a:bodyPr>
          <a:lstStyle/>
          <a:p>
            <a:pPr eaLnBrk="1" hangingPunct="1">
              <a:defRPr/>
            </a:pPr>
            <a:r>
              <a:rPr lang="en-US" b="1" dirty="0" smtClean="0">
                <a:solidFill>
                  <a:srgbClr val="FF0000"/>
                </a:solidFill>
                <a:latin typeface="Arial Narrow" pitchFamily="34" charset="0"/>
              </a:rPr>
              <a:t>1. </a:t>
            </a:r>
            <a:r>
              <a:rPr lang="en-US" b="1" dirty="0" err="1" smtClean="0">
                <a:solidFill>
                  <a:srgbClr val="FF0000"/>
                </a:solidFill>
                <a:latin typeface="Arial Narrow" pitchFamily="34" charset="0"/>
              </a:rPr>
              <a:t>Brucella</a:t>
            </a:r>
            <a:endParaRPr lang="ar-SA" b="1" dirty="0" smtClean="0">
              <a:solidFill>
                <a:srgbClr val="FF0000"/>
              </a:solidFill>
              <a:latin typeface="Arial Narrow" pitchFamily="34" charset="0"/>
            </a:endParaRPr>
          </a:p>
        </p:txBody>
      </p:sp>
      <p:sp>
        <p:nvSpPr>
          <p:cNvPr id="349187" name="Rectangle 3"/>
          <p:cNvSpPr>
            <a:spLocks noGrp="1" noChangeArrowheads="1"/>
          </p:cNvSpPr>
          <p:nvPr>
            <p:ph idx="1"/>
          </p:nvPr>
        </p:nvSpPr>
        <p:spPr>
          <a:xfrm>
            <a:off x="152400" y="762000"/>
            <a:ext cx="8713788" cy="5878513"/>
          </a:xfrm>
        </p:spPr>
        <p:txBody>
          <a:bodyPr/>
          <a:lstStyle/>
          <a:p>
            <a:pPr algn="just" eaLnBrk="1" hangingPunct="1">
              <a:lnSpc>
                <a:spcPts val="3100"/>
              </a:lnSpc>
            </a:pPr>
            <a:r>
              <a:rPr lang="en-US" sz="2600" dirty="0" err="1" smtClean="0">
                <a:latin typeface="Arial Narrow" pitchFamily="34" charset="0"/>
              </a:rPr>
              <a:t>Brucella</a:t>
            </a:r>
            <a:r>
              <a:rPr lang="en-US" sz="2600" dirty="0" smtClean="0">
                <a:latin typeface="Arial Narrow" pitchFamily="34" charset="0"/>
              </a:rPr>
              <a:t> are </a:t>
            </a:r>
            <a:r>
              <a:rPr lang="en-US" sz="2600" dirty="0" smtClean="0">
                <a:solidFill>
                  <a:srgbClr val="FF0000"/>
                </a:solidFill>
                <a:latin typeface="Arial Narrow" pitchFamily="34" charset="0"/>
              </a:rPr>
              <a:t>small gram-negative </a:t>
            </a:r>
            <a:r>
              <a:rPr lang="en-US" sz="2600" dirty="0" err="1" smtClean="0">
                <a:solidFill>
                  <a:srgbClr val="FF0000"/>
                </a:solidFill>
                <a:latin typeface="Arial Narrow" pitchFamily="34" charset="0"/>
              </a:rPr>
              <a:t>coccobacilli</a:t>
            </a:r>
            <a:r>
              <a:rPr lang="en-US" sz="2600" dirty="0" smtClean="0">
                <a:solidFill>
                  <a:srgbClr val="FF0000"/>
                </a:solidFill>
                <a:latin typeface="Arial Narrow" pitchFamily="34" charset="0"/>
              </a:rPr>
              <a:t>, strict aerobic, non-fermentative</a:t>
            </a:r>
            <a:r>
              <a:rPr lang="en-US" sz="2600" dirty="0" smtClean="0">
                <a:latin typeface="Arial Narrow" pitchFamily="34" charset="0"/>
              </a:rPr>
              <a:t> lacking a capsule, flagella, </a:t>
            </a:r>
            <a:r>
              <a:rPr lang="en-US" sz="2600" dirty="0" err="1" smtClean="0">
                <a:latin typeface="Arial Narrow" pitchFamily="34" charset="0"/>
              </a:rPr>
              <a:t>endospores</a:t>
            </a:r>
            <a:r>
              <a:rPr lang="en-US" sz="2600" dirty="0" smtClean="0">
                <a:latin typeface="Arial Narrow" pitchFamily="34" charset="0"/>
              </a:rPr>
              <a:t> </a:t>
            </a:r>
          </a:p>
          <a:p>
            <a:pPr algn="just" eaLnBrk="1" hangingPunct="1">
              <a:lnSpc>
                <a:spcPts val="3100"/>
              </a:lnSpc>
            </a:pPr>
            <a:r>
              <a:rPr lang="en-US" sz="2600" b="1" dirty="0" err="1" smtClean="0">
                <a:latin typeface="Arial Narrow" pitchFamily="34" charset="0"/>
              </a:rPr>
              <a:t>Oxidase</a:t>
            </a:r>
            <a:r>
              <a:rPr lang="en-US" sz="2600" dirty="0" smtClean="0">
                <a:latin typeface="Arial Narrow" pitchFamily="34" charset="0"/>
              </a:rPr>
              <a:t> and </a:t>
            </a:r>
            <a:r>
              <a:rPr lang="en-US" sz="2600" b="1" dirty="0" smtClean="0">
                <a:latin typeface="Arial Narrow" pitchFamily="34" charset="0"/>
              </a:rPr>
              <a:t>catalase</a:t>
            </a:r>
            <a:r>
              <a:rPr lang="en-US" sz="2600" dirty="0" smtClean="0">
                <a:latin typeface="Arial Narrow" pitchFamily="34" charset="0"/>
              </a:rPr>
              <a:t> are positive</a:t>
            </a:r>
          </a:p>
          <a:p>
            <a:pPr algn="just">
              <a:lnSpc>
                <a:spcPts val="3100"/>
              </a:lnSpc>
            </a:pPr>
            <a:r>
              <a:rPr lang="en-US" sz="2600" dirty="0" smtClean="0">
                <a:latin typeface="Arial Narrow" pitchFamily="34" charset="0"/>
              </a:rPr>
              <a:t>Some species require 5-10% CO</a:t>
            </a:r>
            <a:r>
              <a:rPr lang="en-US" sz="2600" baseline="-25000" dirty="0" smtClean="0">
                <a:latin typeface="Arial Narrow" pitchFamily="34" charset="0"/>
              </a:rPr>
              <a:t>2</a:t>
            </a:r>
            <a:r>
              <a:rPr lang="en-US" sz="2600" dirty="0" smtClean="0">
                <a:latin typeface="Arial Narrow" pitchFamily="34" charset="0"/>
              </a:rPr>
              <a:t> (</a:t>
            </a:r>
            <a:r>
              <a:rPr lang="en-US" sz="2400" i="1" dirty="0" smtClean="0">
                <a:latin typeface="Arial Narrow" pitchFamily="34" charset="0"/>
              </a:rPr>
              <a:t>B. </a:t>
            </a:r>
            <a:r>
              <a:rPr lang="en-US" sz="2400" i="1" dirty="0" err="1" smtClean="0">
                <a:latin typeface="Arial Narrow" pitchFamily="34" charset="0"/>
              </a:rPr>
              <a:t>abortus</a:t>
            </a:r>
            <a:r>
              <a:rPr lang="en-US" sz="2400" i="1" dirty="0" smtClean="0">
                <a:latin typeface="Arial Narrow" pitchFamily="34" charset="0"/>
              </a:rPr>
              <a:t> </a:t>
            </a:r>
            <a:r>
              <a:rPr lang="en-US" sz="2400" dirty="0" smtClean="0">
                <a:latin typeface="Arial Narrow" pitchFamily="34" charset="0"/>
              </a:rPr>
              <a:t>)</a:t>
            </a:r>
            <a:r>
              <a:rPr lang="en-US" sz="2400" i="1" dirty="0" smtClean="0">
                <a:latin typeface="Arial Narrow" pitchFamily="34" charset="0"/>
              </a:rPr>
              <a:t> </a:t>
            </a:r>
            <a:r>
              <a:rPr lang="en-US" sz="2600" dirty="0" smtClean="0">
                <a:latin typeface="Arial Narrow" pitchFamily="34" charset="0"/>
              </a:rPr>
              <a:t>for primary isolation in Lab.</a:t>
            </a:r>
          </a:p>
          <a:p>
            <a:pPr algn="just" eaLnBrk="1" hangingPunct="1">
              <a:lnSpc>
                <a:spcPts val="3100"/>
              </a:lnSpc>
            </a:pPr>
            <a:r>
              <a:rPr lang="en-US" sz="2600" dirty="0" smtClean="0">
                <a:latin typeface="Arial Narrow" pitchFamily="34" charset="0"/>
              </a:rPr>
              <a:t>Requires specialized media and prolonged incubation for growth in culture</a:t>
            </a:r>
          </a:p>
          <a:p>
            <a:pPr algn="just" eaLnBrk="1" hangingPunct="1">
              <a:lnSpc>
                <a:spcPts val="3100"/>
              </a:lnSpc>
            </a:pPr>
            <a:r>
              <a:rPr lang="en-US" sz="2600" dirty="0" smtClean="0">
                <a:latin typeface="Arial Narrow" pitchFamily="34" charset="0"/>
              </a:rPr>
              <a:t>Facultative Intracellular pathogen</a:t>
            </a:r>
          </a:p>
          <a:p>
            <a:pPr algn="just" eaLnBrk="1" hangingPunct="1">
              <a:lnSpc>
                <a:spcPts val="3100"/>
              </a:lnSpc>
            </a:pPr>
            <a:r>
              <a:rPr lang="en-US" sz="2600" dirty="0" err="1" smtClean="0">
                <a:latin typeface="Arial Narrow" pitchFamily="34" charset="0"/>
              </a:rPr>
              <a:t>Brucella</a:t>
            </a:r>
            <a:r>
              <a:rPr lang="en-US" sz="2600" dirty="0" smtClean="0">
                <a:latin typeface="Arial Narrow" pitchFamily="34" charset="0"/>
              </a:rPr>
              <a:t> spp. is the causative agent of </a:t>
            </a:r>
            <a:r>
              <a:rPr lang="en-US" sz="2600" b="1" u="sng" dirty="0" smtClean="0">
                <a:solidFill>
                  <a:srgbClr val="7030A0"/>
                </a:solidFill>
                <a:latin typeface="Arial Narrow" pitchFamily="34" charset="0"/>
              </a:rPr>
              <a:t>brucellosis</a:t>
            </a:r>
          </a:p>
          <a:p>
            <a:pPr lvl="1" algn="just" eaLnBrk="1" hangingPunct="1">
              <a:lnSpc>
                <a:spcPts val="3100"/>
              </a:lnSpc>
            </a:pPr>
            <a:r>
              <a:rPr lang="en-US" sz="2600" dirty="0" smtClean="0">
                <a:latin typeface="Arial Narrow" pitchFamily="34" charset="0"/>
              </a:rPr>
              <a:t>Brucellosis is a </a:t>
            </a:r>
            <a:r>
              <a:rPr lang="en-US" sz="2600" dirty="0" err="1" smtClean="0">
                <a:solidFill>
                  <a:srgbClr val="FF0000"/>
                </a:solidFill>
                <a:latin typeface="Arial Narrow" pitchFamily="34" charset="0"/>
              </a:rPr>
              <a:t>zoonotic</a:t>
            </a:r>
            <a:r>
              <a:rPr lang="en-US" sz="2600" dirty="0" smtClean="0">
                <a:latin typeface="Arial Narrow" pitchFamily="34" charset="0"/>
              </a:rPr>
              <a:t> infection transmitted to humans </a:t>
            </a:r>
          </a:p>
          <a:p>
            <a:pPr lvl="1" algn="just" eaLnBrk="1" hangingPunct="1">
              <a:lnSpc>
                <a:spcPts val="3100"/>
              </a:lnSpc>
            </a:pPr>
            <a:r>
              <a:rPr lang="en-US" sz="2600" dirty="0" smtClean="0">
                <a:latin typeface="Arial Narrow" pitchFamily="34" charset="0"/>
              </a:rPr>
              <a:t>The disease is rarely, if ever, transmitted between humans</a:t>
            </a:r>
          </a:p>
          <a:p>
            <a:pPr lvl="1" algn="just" eaLnBrk="1" hangingPunct="1">
              <a:lnSpc>
                <a:spcPts val="3100"/>
              </a:lnSpc>
            </a:pPr>
            <a:r>
              <a:rPr lang="en-US" sz="2600" dirty="0" smtClean="0">
                <a:latin typeface="Arial Narrow" pitchFamily="34" charset="0"/>
              </a:rPr>
              <a:t>Brucellosis also called Undulant fever, Malta fever, Mediterranean fever</a:t>
            </a:r>
          </a:p>
          <a:p>
            <a:pPr algn="just" eaLnBrk="1" hangingPunct="1">
              <a:lnSpc>
                <a:spcPts val="3100"/>
              </a:lnSpc>
            </a:pPr>
            <a:endParaRPr lang="en-US" sz="2600" dirty="0" smtClean="0">
              <a:latin typeface="Arial Narrow" pitchFamily="34" charset="0"/>
            </a:endParaRP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10</a:t>
            </a:fld>
            <a:endParaRPr lang="ar-SA" altLang="en-US"/>
          </a:p>
        </p:txBody>
      </p:sp>
    </p:spTree>
    <p:extLst>
      <p:ext uri="{BB962C8B-B14F-4D97-AF65-F5344CB8AC3E}">
        <p14:creationId xmlns:p14="http://schemas.microsoft.com/office/powerpoint/2010/main" val="37898266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0210" name="Picture 2" descr="BrucellaDiseasesTable"/>
          <p:cNvPicPr>
            <a:picLocks noChangeAspect="1" noChangeArrowheads="1"/>
          </p:cNvPicPr>
          <p:nvPr/>
        </p:nvPicPr>
        <p:blipFill>
          <a:blip r:embed="rId2" cstate="print"/>
          <a:srcRect/>
          <a:stretch>
            <a:fillRect/>
          </a:stretch>
        </p:blipFill>
        <p:spPr bwMode="auto">
          <a:xfrm>
            <a:off x="179388" y="1828800"/>
            <a:ext cx="8713787" cy="3487738"/>
          </a:xfrm>
          <a:prstGeom prst="rect">
            <a:avLst/>
          </a:prstGeom>
          <a:noFill/>
          <a:ln w="9525">
            <a:noFill/>
            <a:miter lim="800000"/>
            <a:headEnd/>
            <a:tailEnd/>
          </a:ln>
        </p:spPr>
      </p:pic>
      <p:sp>
        <p:nvSpPr>
          <p:cNvPr id="350211" name="Text Box 3"/>
          <p:cNvSpPr txBox="1">
            <a:spLocks noChangeArrowheads="1"/>
          </p:cNvSpPr>
          <p:nvPr/>
        </p:nvSpPr>
        <p:spPr bwMode="auto">
          <a:xfrm>
            <a:off x="323850" y="577850"/>
            <a:ext cx="8569325" cy="708025"/>
          </a:xfrm>
          <a:prstGeom prst="rect">
            <a:avLst/>
          </a:prstGeom>
          <a:noFill/>
          <a:ln w="9525" algn="ctr">
            <a:noFill/>
            <a:miter lim="800000"/>
            <a:headEnd/>
            <a:tailEnd/>
          </a:ln>
        </p:spPr>
        <p:txBody>
          <a:bodyPr>
            <a:spAutoFit/>
          </a:bodyPr>
          <a:lstStyle/>
          <a:p>
            <a:pPr algn="ctr">
              <a:spcBef>
                <a:spcPct val="50000"/>
              </a:spcBef>
            </a:pPr>
            <a:r>
              <a:rPr lang="en-US" sz="4000" b="1">
                <a:solidFill>
                  <a:srgbClr val="FF0000"/>
                </a:solidFill>
                <a:latin typeface="Arial Narrow" pitchFamily="34" charset="0"/>
              </a:rPr>
              <a:t>Human Brucellosis &amp; Associated Species</a:t>
            </a:r>
          </a:p>
        </p:txBody>
      </p:sp>
      <p:sp>
        <p:nvSpPr>
          <p:cNvPr id="350212" name="Rectangle 4"/>
          <p:cNvSpPr>
            <a:spLocks noChangeArrowheads="1"/>
          </p:cNvSpPr>
          <p:nvPr/>
        </p:nvSpPr>
        <p:spPr bwMode="auto">
          <a:xfrm>
            <a:off x="4876800" y="2438400"/>
            <a:ext cx="2590800" cy="381000"/>
          </a:xfrm>
          <a:prstGeom prst="rect">
            <a:avLst/>
          </a:prstGeom>
          <a:noFill/>
          <a:ln w="25400" algn="ctr">
            <a:solidFill>
              <a:srgbClr val="CC0000"/>
            </a:solidFill>
            <a:miter lim="800000"/>
            <a:headEnd/>
            <a:tailEnd/>
          </a:ln>
        </p:spPr>
        <p:txBody>
          <a:bodyPr wrap="none" anchor="ctr"/>
          <a:lstStyle/>
          <a:p>
            <a:endParaRPr lang="ar-SA">
              <a:ea typeface="Majalla UI"/>
              <a:cs typeface="Majalla UI"/>
            </a:endParaRPr>
          </a:p>
        </p:txBody>
      </p:sp>
      <p:sp>
        <p:nvSpPr>
          <p:cNvPr id="350213" name="Rectangle 5"/>
          <p:cNvSpPr>
            <a:spLocks noChangeArrowheads="1"/>
          </p:cNvSpPr>
          <p:nvPr/>
        </p:nvSpPr>
        <p:spPr bwMode="auto">
          <a:xfrm>
            <a:off x="4876800" y="4572000"/>
            <a:ext cx="1676400" cy="381000"/>
          </a:xfrm>
          <a:prstGeom prst="rect">
            <a:avLst/>
          </a:prstGeom>
          <a:noFill/>
          <a:ln w="25400" algn="ctr">
            <a:solidFill>
              <a:srgbClr val="CC0000"/>
            </a:solidFill>
            <a:miter lim="800000"/>
            <a:headEnd/>
            <a:tailEnd/>
          </a:ln>
        </p:spPr>
        <p:txBody>
          <a:bodyPr wrap="none" anchor="ctr"/>
          <a:lstStyle/>
          <a:p>
            <a:endParaRPr lang="ar-SA">
              <a:ea typeface="Majalla UI"/>
              <a:cs typeface="Majalla UI"/>
            </a:endParaRPr>
          </a:p>
        </p:txBody>
      </p:sp>
      <p:sp>
        <p:nvSpPr>
          <p:cNvPr id="350214" name="Text Box 6"/>
          <p:cNvSpPr txBox="1">
            <a:spLocks noChangeArrowheads="1"/>
          </p:cNvSpPr>
          <p:nvPr/>
        </p:nvSpPr>
        <p:spPr bwMode="auto">
          <a:xfrm>
            <a:off x="3810000" y="3810000"/>
            <a:ext cx="1371600" cy="457200"/>
          </a:xfrm>
          <a:prstGeom prst="rect">
            <a:avLst/>
          </a:prstGeom>
          <a:noFill/>
          <a:ln w="9525" algn="ctr">
            <a:noFill/>
            <a:miter lim="800000"/>
            <a:headEnd/>
            <a:tailEnd/>
          </a:ln>
        </p:spPr>
        <p:txBody>
          <a:bodyPr>
            <a:spAutoFit/>
          </a:bodyPr>
          <a:lstStyle/>
          <a:p>
            <a:pPr>
              <a:spcBef>
                <a:spcPct val="50000"/>
              </a:spcBef>
            </a:pPr>
            <a:r>
              <a:rPr lang="en-US"/>
              <a:t>Severe</a:t>
            </a:r>
          </a:p>
        </p:txBody>
      </p:sp>
      <p:sp>
        <p:nvSpPr>
          <p:cNvPr id="350215" name="Rectangle 7"/>
          <p:cNvSpPr>
            <a:spLocks noChangeArrowheads="1"/>
          </p:cNvSpPr>
          <p:nvPr/>
        </p:nvSpPr>
        <p:spPr bwMode="auto">
          <a:xfrm>
            <a:off x="3810000" y="3886200"/>
            <a:ext cx="2209800" cy="381000"/>
          </a:xfrm>
          <a:prstGeom prst="rect">
            <a:avLst/>
          </a:prstGeom>
          <a:noFill/>
          <a:ln w="25400" algn="ctr">
            <a:solidFill>
              <a:srgbClr val="CC0000"/>
            </a:solidFill>
            <a:miter lim="800000"/>
            <a:headEnd/>
            <a:tailEnd/>
          </a:ln>
        </p:spPr>
        <p:txBody>
          <a:bodyPr wrap="none" anchor="ctr"/>
          <a:lstStyle/>
          <a:p>
            <a:endParaRPr lang="ar-SA">
              <a:ea typeface="Majalla UI"/>
              <a:cs typeface="Majalla UI"/>
            </a:endParaRPr>
          </a:p>
        </p:txBody>
      </p:sp>
      <p:sp>
        <p:nvSpPr>
          <p:cNvPr id="350216" name="Rectangle 8"/>
          <p:cNvSpPr>
            <a:spLocks noChangeArrowheads="1"/>
          </p:cNvSpPr>
          <p:nvPr/>
        </p:nvSpPr>
        <p:spPr bwMode="auto">
          <a:xfrm>
            <a:off x="4876800" y="3124200"/>
            <a:ext cx="1676400" cy="381000"/>
          </a:xfrm>
          <a:prstGeom prst="rect">
            <a:avLst/>
          </a:prstGeom>
          <a:noFill/>
          <a:ln w="25400" algn="ctr">
            <a:solidFill>
              <a:srgbClr val="CC0000"/>
            </a:solidFill>
            <a:miter lim="800000"/>
            <a:headEnd/>
            <a:tailEnd/>
          </a:ln>
        </p:spPr>
        <p:txBody>
          <a:bodyPr wrap="none" anchor="ctr"/>
          <a:lstStyle/>
          <a:p>
            <a:endParaRPr lang="ar-SA">
              <a:ea typeface="Majalla UI"/>
              <a:cs typeface="Majalla UI"/>
            </a:endParaRP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DD42D880-043A-4AA6-A8D3-A7971AC33655}" type="slidenum">
              <a:rPr lang="ar-SA" altLang="en-US" smtClean="0"/>
              <a:pPr>
                <a:defRPr/>
              </a:pPr>
              <a:t>11</a:t>
            </a:fld>
            <a:endParaRPr lang="ar-SA" altLang="en-US"/>
          </a:p>
        </p:txBody>
      </p:sp>
    </p:spTree>
    <p:extLst>
      <p:ext uri="{BB962C8B-B14F-4D97-AF65-F5344CB8AC3E}">
        <p14:creationId xmlns:p14="http://schemas.microsoft.com/office/powerpoint/2010/main" val="3589478689"/>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Rectangle 2"/>
          <p:cNvSpPr>
            <a:spLocks noGrp="1" noChangeArrowheads="1"/>
          </p:cNvSpPr>
          <p:nvPr>
            <p:ph type="title"/>
          </p:nvPr>
        </p:nvSpPr>
        <p:spPr>
          <a:xfrm>
            <a:off x="457200" y="704850"/>
            <a:ext cx="8229600" cy="779463"/>
          </a:xfrm>
        </p:spPr>
        <p:txBody>
          <a:bodyPr/>
          <a:lstStyle/>
          <a:p>
            <a:pPr eaLnBrk="1" hangingPunct="1"/>
            <a:r>
              <a:rPr lang="en-US" b="1" smtClean="0">
                <a:solidFill>
                  <a:srgbClr val="FF0000"/>
                </a:solidFill>
                <a:latin typeface="Arial Narrow" pitchFamily="34" charset="0"/>
              </a:rPr>
              <a:t>Epidemiology</a:t>
            </a:r>
          </a:p>
        </p:txBody>
      </p:sp>
      <p:sp>
        <p:nvSpPr>
          <p:cNvPr id="8195" name="Rectangle 3"/>
          <p:cNvSpPr>
            <a:spLocks noGrp="1" noChangeArrowheads="1"/>
          </p:cNvSpPr>
          <p:nvPr>
            <p:ph idx="1"/>
          </p:nvPr>
        </p:nvSpPr>
        <p:spPr>
          <a:xfrm>
            <a:off x="142875" y="1571625"/>
            <a:ext cx="8715375" cy="4752975"/>
          </a:xfrm>
        </p:spPr>
        <p:txBody>
          <a:bodyPr>
            <a:normAutofit fontScale="92500" lnSpcReduction="20000"/>
          </a:bodyPr>
          <a:lstStyle/>
          <a:p>
            <a:pPr marL="274320" indent="-274320" algn="just" eaLnBrk="1" fontAlgn="auto" hangingPunct="1">
              <a:lnSpc>
                <a:spcPct val="150000"/>
              </a:lnSpc>
              <a:spcAft>
                <a:spcPts val="0"/>
              </a:spcAft>
              <a:buClr>
                <a:schemeClr val="accent3"/>
              </a:buClr>
              <a:buFont typeface="Wingdings" pitchFamily="2" charset="2"/>
              <a:buChar char="à"/>
              <a:defRPr/>
            </a:pPr>
            <a:r>
              <a:rPr lang="en-US" sz="2800" dirty="0" smtClean="0">
                <a:latin typeface="Arial Narrow" pitchFamily="34" charset="0"/>
              </a:rPr>
              <a:t>Brucellosis occurs worldwide; major endemic areas include countries of the Mediterranean basin, Arabian Gulf, Indian subcontinent and Mexico, Central and South America</a:t>
            </a:r>
          </a:p>
          <a:p>
            <a:pPr marL="274320" indent="-274320" algn="just" eaLnBrk="1" fontAlgn="auto" hangingPunct="1">
              <a:lnSpc>
                <a:spcPct val="150000"/>
              </a:lnSpc>
              <a:spcAft>
                <a:spcPts val="0"/>
              </a:spcAft>
              <a:buClr>
                <a:schemeClr val="accent3"/>
              </a:buClr>
              <a:buFont typeface="Wingdings" pitchFamily="2" charset="2"/>
              <a:buChar char="à"/>
              <a:defRPr/>
            </a:pPr>
            <a:r>
              <a:rPr lang="en-US" sz="2800" dirty="0" smtClean="0">
                <a:latin typeface="Arial Narrow" pitchFamily="34" charset="0"/>
                <a:sym typeface="Wingdings" pitchFamily="2" charset="2"/>
              </a:rPr>
              <a:t>Major in Saudi Arabia especially </a:t>
            </a:r>
            <a:r>
              <a:rPr lang="en-US" sz="2800" dirty="0" err="1" smtClean="0">
                <a:latin typeface="Arial Narrow" pitchFamily="34" charset="0"/>
                <a:sym typeface="Wingdings" pitchFamily="2" charset="2"/>
              </a:rPr>
              <a:t>Aseer</a:t>
            </a:r>
            <a:endParaRPr lang="en-US" sz="2800" dirty="0" smtClean="0">
              <a:latin typeface="Arial Narrow" pitchFamily="34" charset="0"/>
              <a:sym typeface="Wingdings" pitchFamily="2" charset="2"/>
            </a:endParaRPr>
          </a:p>
          <a:p>
            <a:pPr marL="274320" indent="-274320" algn="just" eaLnBrk="1" fontAlgn="auto" hangingPunct="1">
              <a:lnSpc>
                <a:spcPct val="150000"/>
              </a:lnSpc>
              <a:spcAft>
                <a:spcPts val="0"/>
              </a:spcAft>
              <a:buClr>
                <a:schemeClr val="accent3"/>
              </a:buClr>
              <a:buFont typeface="Wingdings" pitchFamily="2" charset="2"/>
              <a:buChar char="à"/>
              <a:defRPr/>
            </a:pPr>
            <a:r>
              <a:rPr lang="en-US" sz="2800" i="1" dirty="0" smtClean="0">
                <a:latin typeface="Arial Narrow" pitchFamily="34" charset="0"/>
              </a:rPr>
              <a:t>B. </a:t>
            </a:r>
            <a:r>
              <a:rPr lang="en-US" sz="2800" i="1" dirty="0" err="1" smtClean="0">
                <a:latin typeface="Arial Narrow" pitchFamily="34" charset="0"/>
              </a:rPr>
              <a:t>melitensis</a:t>
            </a:r>
            <a:r>
              <a:rPr lang="en-US" sz="2800" i="1" dirty="0" smtClean="0">
                <a:latin typeface="Arial Narrow" pitchFamily="34" charset="0"/>
              </a:rPr>
              <a:t> </a:t>
            </a:r>
            <a:r>
              <a:rPr lang="en-US" sz="2800" dirty="0" smtClean="0">
                <a:latin typeface="Arial Narrow" pitchFamily="34" charset="0"/>
              </a:rPr>
              <a:t>is the species that infects humans most frequently </a:t>
            </a:r>
          </a:p>
          <a:p>
            <a:pPr marL="274320" indent="-274320" algn="just" eaLnBrk="1" fontAlgn="auto" hangingPunct="1">
              <a:lnSpc>
                <a:spcPct val="150000"/>
              </a:lnSpc>
              <a:spcAft>
                <a:spcPts val="0"/>
              </a:spcAft>
              <a:buClr>
                <a:schemeClr val="accent3"/>
              </a:buClr>
              <a:buFont typeface="Wingdings" pitchFamily="2" charset="2"/>
              <a:buChar char="à"/>
              <a:defRPr/>
            </a:pPr>
            <a:r>
              <a:rPr lang="en-US" sz="2800" dirty="0" smtClean="0">
                <a:latin typeface="Arial Narrow" pitchFamily="34" charset="0"/>
              </a:rPr>
              <a:t>The incubation period ranges from a few days to a few months</a:t>
            </a:r>
          </a:p>
          <a:p>
            <a:pPr marL="274320" indent="-274320" algn="just" eaLnBrk="1" fontAlgn="auto" hangingPunct="1">
              <a:lnSpc>
                <a:spcPct val="150000"/>
              </a:lnSpc>
              <a:spcAft>
                <a:spcPts val="0"/>
              </a:spcAft>
              <a:buClr>
                <a:schemeClr val="accent3"/>
              </a:buClr>
              <a:buFont typeface="Wingdings" pitchFamily="2" charset="2"/>
              <a:buChar char="à"/>
              <a:defRPr/>
            </a:pPr>
            <a:r>
              <a:rPr lang="en-US" sz="2800" dirty="0" smtClean="0">
                <a:latin typeface="Arial Narrow" pitchFamily="34" charset="0"/>
              </a:rPr>
              <a:t>The disease is manifested as fever accompanied by a wide array of other symptoms</a:t>
            </a:r>
          </a:p>
          <a:p>
            <a:pPr marL="274320" indent="-274320" algn="just" eaLnBrk="1" fontAlgn="auto" hangingPunct="1">
              <a:lnSpc>
                <a:spcPct val="150000"/>
              </a:lnSpc>
              <a:spcAft>
                <a:spcPts val="0"/>
              </a:spcAft>
              <a:buClr>
                <a:schemeClr val="accent3"/>
              </a:buClr>
              <a:buFontTx/>
              <a:buNone/>
              <a:defRPr/>
            </a:pPr>
            <a:endParaRPr lang="en-US" sz="2800" dirty="0" smtClean="0">
              <a:latin typeface="Arial Narrow" pitchFamily="34" charset="0"/>
            </a:endParaRP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12</a:t>
            </a:fld>
            <a:endParaRPr lang="ar-SA" altLang="en-US"/>
          </a:p>
        </p:txBody>
      </p:sp>
    </p:spTree>
    <p:extLst>
      <p:ext uri="{BB962C8B-B14F-4D97-AF65-F5344CB8AC3E}">
        <p14:creationId xmlns:p14="http://schemas.microsoft.com/office/powerpoint/2010/main" val="13008100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idx="1"/>
          </p:nvPr>
        </p:nvSpPr>
        <p:spPr>
          <a:xfrm>
            <a:off x="357188" y="547688"/>
            <a:ext cx="8462962" cy="6024562"/>
          </a:xfrm>
        </p:spPr>
        <p:txBody>
          <a:bodyPr>
            <a:noAutofit/>
          </a:bodyPr>
          <a:lstStyle/>
          <a:p>
            <a:pPr algn="just" eaLnBrk="1" hangingPunct="1">
              <a:lnSpc>
                <a:spcPts val="3600"/>
              </a:lnSpc>
              <a:defRPr/>
            </a:pPr>
            <a:r>
              <a:rPr lang="en-US" sz="2600" dirty="0" smtClean="0">
                <a:latin typeface="Arial Narrow" pitchFamily="34" charset="0"/>
              </a:rPr>
              <a:t>Human brucellosis is mostly found among farmers, Vet and others who work with infected animals</a:t>
            </a:r>
          </a:p>
          <a:p>
            <a:pPr algn="just" eaLnBrk="1" hangingPunct="1">
              <a:lnSpc>
                <a:spcPts val="3600"/>
              </a:lnSpc>
              <a:defRPr/>
            </a:pPr>
            <a:r>
              <a:rPr lang="en-US" sz="2600" b="1" u="sng" dirty="0" smtClean="0">
                <a:solidFill>
                  <a:srgbClr val="7030A0"/>
                </a:solidFill>
                <a:latin typeface="Arial Narrow" pitchFamily="34" charset="0"/>
              </a:rPr>
              <a:t>The organism enters the body through</a:t>
            </a:r>
          </a:p>
          <a:p>
            <a:pPr marL="514350" indent="-514350" algn="just" eaLnBrk="1" hangingPunct="1">
              <a:lnSpc>
                <a:spcPts val="3600"/>
              </a:lnSpc>
              <a:buFont typeface="+mj-lt"/>
              <a:buAutoNum type="arabicPeriod"/>
              <a:defRPr/>
            </a:pPr>
            <a:r>
              <a:rPr lang="en-US" sz="2600" dirty="0" smtClean="0">
                <a:latin typeface="Arial Narrow" pitchFamily="34" charset="0"/>
              </a:rPr>
              <a:t>Ingestion of contaminated food such as raw milk, cheese made from unpasteurized milk or raw meat </a:t>
            </a:r>
          </a:p>
          <a:p>
            <a:pPr marL="514350" indent="-514350" algn="just" eaLnBrk="1" hangingPunct="1">
              <a:lnSpc>
                <a:spcPts val="3600"/>
              </a:lnSpc>
              <a:buFont typeface="+mj-lt"/>
              <a:buAutoNum type="arabicPeriod"/>
              <a:defRPr/>
            </a:pPr>
            <a:r>
              <a:rPr lang="en-US" sz="2600" dirty="0" smtClean="0">
                <a:latin typeface="Arial Narrow" pitchFamily="34" charset="0"/>
              </a:rPr>
              <a:t>Direct inoculation through skin abrasions from handling animal carcass, placenta or contact with animal vaginal secretions </a:t>
            </a:r>
          </a:p>
          <a:p>
            <a:pPr marL="514350" indent="-514350" algn="just" eaLnBrk="1" hangingPunct="1">
              <a:lnSpc>
                <a:spcPts val="3600"/>
              </a:lnSpc>
              <a:buFont typeface="+mj-lt"/>
              <a:buAutoNum type="arabicPeriod"/>
              <a:defRPr/>
            </a:pPr>
            <a:r>
              <a:rPr lang="en-US" sz="2600" dirty="0" smtClean="0">
                <a:latin typeface="Arial Narrow" pitchFamily="34" charset="0"/>
              </a:rPr>
              <a:t>Inhalation of infectious aerosols </a:t>
            </a:r>
          </a:p>
          <a:p>
            <a:pPr algn="just" eaLnBrk="1" hangingPunct="1">
              <a:lnSpc>
                <a:spcPts val="3600"/>
              </a:lnSpc>
              <a:defRPr/>
            </a:pPr>
            <a:r>
              <a:rPr lang="en-US" sz="2600" dirty="0" smtClean="0">
                <a:latin typeface="Arial Narrow" pitchFamily="34" charset="0"/>
              </a:rPr>
              <a:t>Localize on reticule-endothelia system (Lymph nodes, liver, spleen, bone marrow)</a:t>
            </a:r>
          </a:p>
          <a:p>
            <a:pPr algn="just" eaLnBrk="1" hangingPunct="1">
              <a:lnSpc>
                <a:spcPts val="3600"/>
              </a:lnSpc>
              <a:defRPr/>
            </a:pPr>
            <a:r>
              <a:rPr lang="en-US" sz="2600" dirty="0" smtClean="0">
                <a:latin typeface="Arial Narrow" pitchFamily="34" charset="0"/>
              </a:rPr>
              <a:t>Many organisms are killed by macrophage but some survive where they are protected from antibodies</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13</a:t>
            </a:fld>
            <a:endParaRPr lang="ar-SA" altLang="en-US"/>
          </a:p>
        </p:txBody>
      </p:sp>
    </p:spTree>
    <p:extLst>
      <p:ext uri="{BB962C8B-B14F-4D97-AF65-F5344CB8AC3E}">
        <p14:creationId xmlns:p14="http://schemas.microsoft.com/office/powerpoint/2010/main" val="15886275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Text Box 4"/>
          <p:cNvSpPr txBox="1">
            <a:spLocks noChangeArrowheads="1"/>
          </p:cNvSpPr>
          <p:nvPr/>
        </p:nvSpPr>
        <p:spPr bwMode="auto">
          <a:xfrm>
            <a:off x="71438" y="857250"/>
            <a:ext cx="8858250" cy="5927725"/>
          </a:xfrm>
          <a:prstGeom prst="rect">
            <a:avLst/>
          </a:prstGeom>
          <a:noFill/>
          <a:ln w="9525" algn="ctr">
            <a:noFill/>
            <a:miter lim="800000"/>
            <a:headEnd/>
            <a:tailEnd/>
          </a:ln>
        </p:spPr>
        <p:txBody>
          <a:bodyPr>
            <a:spAutoFit/>
          </a:bodyPr>
          <a:lstStyle/>
          <a:p>
            <a:pPr marL="569913" indent="-404813" algn="just" rtl="0">
              <a:lnSpc>
                <a:spcPts val="3500"/>
              </a:lnSpc>
              <a:buFont typeface="Wingdings" pitchFamily="2" charset="2"/>
              <a:buChar char="Ø"/>
            </a:pPr>
            <a:r>
              <a:rPr lang="en-US" sz="2600" dirty="0">
                <a:latin typeface="Arial Narrow" pitchFamily="34" charset="0"/>
              </a:rPr>
              <a:t>Multi-systemic disease with a broad spectrum of symptoms</a:t>
            </a:r>
          </a:p>
          <a:p>
            <a:pPr marL="569913" indent="-404813" algn="just" rtl="0">
              <a:lnSpc>
                <a:spcPts val="3500"/>
              </a:lnSpc>
              <a:buFont typeface="Wingdings" pitchFamily="2" charset="2"/>
              <a:buChar char="Ø"/>
            </a:pPr>
            <a:r>
              <a:rPr lang="en-US" sz="2600" dirty="0">
                <a:latin typeface="Arial Narrow" pitchFamily="34" charset="0"/>
              </a:rPr>
              <a:t>Human brucellosis is manifested by intermittent fever</a:t>
            </a:r>
          </a:p>
          <a:p>
            <a:pPr marL="569913" indent="-404813" algn="just" rtl="0">
              <a:lnSpc>
                <a:spcPts val="3500"/>
              </a:lnSpc>
              <a:buFont typeface="Wingdings" pitchFamily="2" charset="2"/>
              <a:buChar char="Ø"/>
            </a:pPr>
            <a:r>
              <a:rPr lang="en-US" sz="2600" dirty="0">
                <a:latin typeface="Arial Narrow" pitchFamily="34" charset="0"/>
              </a:rPr>
              <a:t>Patient has 3-4 weeks fever and then 3-4 weeks without fever</a:t>
            </a:r>
          </a:p>
          <a:p>
            <a:pPr marL="569913" indent="-404813" algn="just" rtl="0">
              <a:lnSpc>
                <a:spcPts val="3500"/>
              </a:lnSpc>
              <a:buFont typeface="Wingdings" pitchFamily="2" charset="2"/>
              <a:buChar char="Ø"/>
            </a:pPr>
            <a:r>
              <a:rPr lang="en-US" sz="2600" b="1" u="sng" dirty="0">
                <a:solidFill>
                  <a:srgbClr val="7030A0"/>
                </a:solidFill>
                <a:latin typeface="Arial Narrow" pitchFamily="34" charset="0"/>
              </a:rPr>
              <a:t>Incubation Period:1-6 weeks</a:t>
            </a:r>
          </a:p>
          <a:p>
            <a:pPr marL="569913" indent="-404813" algn="just" rtl="0">
              <a:lnSpc>
                <a:spcPts val="3500"/>
              </a:lnSpc>
              <a:buFont typeface="Wingdings" pitchFamily="2" charset="2"/>
              <a:buChar char="Ø"/>
            </a:pPr>
            <a:r>
              <a:rPr lang="en-US" sz="2600" dirty="0">
                <a:latin typeface="Arial Narrow" pitchFamily="34" charset="0"/>
              </a:rPr>
              <a:t>Asymptomatic infections are common</a:t>
            </a:r>
          </a:p>
          <a:p>
            <a:pPr marL="569913" indent="-404813" algn="just" rtl="0">
              <a:lnSpc>
                <a:spcPts val="3500"/>
              </a:lnSpc>
              <a:buFont typeface="Wingdings" pitchFamily="2" charset="2"/>
              <a:buChar char="Ø"/>
            </a:pPr>
            <a:r>
              <a:rPr lang="en-US" sz="2600" dirty="0">
                <a:latin typeface="Arial Narrow" pitchFamily="34" charset="0"/>
              </a:rPr>
              <a:t>The disease is extremely variable and the clinical signs may appear abruptly in symptomatic cases</a:t>
            </a:r>
          </a:p>
          <a:p>
            <a:pPr marL="569913" indent="-404813" algn="just" rtl="0">
              <a:lnSpc>
                <a:spcPts val="3500"/>
              </a:lnSpc>
              <a:buFont typeface="Wingdings" pitchFamily="2" charset="2"/>
              <a:buChar char="Ø"/>
            </a:pPr>
            <a:r>
              <a:rPr lang="en-US" sz="2600" dirty="0">
                <a:latin typeface="Arial Narrow" pitchFamily="34" charset="0"/>
              </a:rPr>
              <a:t>After incubation period, an acute febrile illness with non-specific flu-like signs occur</a:t>
            </a:r>
          </a:p>
          <a:p>
            <a:pPr marL="1027113" lvl="2" indent="-404813" algn="just" rtl="0">
              <a:lnSpc>
                <a:spcPts val="3500"/>
              </a:lnSpc>
              <a:buFont typeface="Wingdings" pitchFamily="2" charset="2"/>
              <a:buChar char="Ø"/>
            </a:pPr>
            <a:r>
              <a:rPr lang="en-US" sz="2600" dirty="0">
                <a:latin typeface="Arial Narrow" pitchFamily="34" charset="0"/>
              </a:rPr>
              <a:t>Fever, malaise, chills, night sweats, fatigue, weakness, </a:t>
            </a:r>
            <a:r>
              <a:rPr lang="en-US" sz="2600" dirty="0" err="1">
                <a:latin typeface="Arial Narrow" pitchFamily="34" charset="0"/>
              </a:rPr>
              <a:t>myalgias</a:t>
            </a:r>
            <a:r>
              <a:rPr lang="en-US" sz="2600" dirty="0">
                <a:latin typeface="Arial Narrow" pitchFamily="34" charset="0"/>
              </a:rPr>
              <a:t>, weight loss, </a:t>
            </a:r>
            <a:r>
              <a:rPr lang="en-US" sz="2600" dirty="0" err="1">
                <a:latin typeface="Arial Narrow" pitchFamily="34" charset="0"/>
              </a:rPr>
              <a:t>arthralgias</a:t>
            </a:r>
            <a:r>
              <a:rPr lang="en-US" sz="2600" dirty="0">
                <a:latin typeface="Arial Narrow" pitchFamily="34" charset="0"/>
              </a:rPr>
              <a:t> and nonproductive cough</a:t>
            </a:r>
          </a:p>
          <a:p>
            <a:pPr marL="1027113" lvl="1" indent="-404813" algn="just" rtl="0">
              <a:lnSpc>
                <a:spcPts val="3500"/>
              </a:lnSpc>
              <a:buFont typeface="Wingdings" pitchFamily="2" charset="2"/>
              <a:buChar char="Ø"/>
            </a:pPr>
            <a:r>
              <a:rPr lang="en-US" sz="2600" dirty="0" err="1">
                <a:latin typeface="Arial Narrow" pitchFamily="34" charset="0"/>
              </a:rPr>
              <a:t>Splenomegaly</a:t>
            </a:r>
            <a:r>
              <a:rPr lang="en-US" sz="2600" dirty="0">
                <a:latin typeface="Arial Narrow" pitchFamily="34" charset="0"/>
              </a:rPr>
              <a:t>, </a:t>
            </a:r>
            <a:r>
              <a:rPr lang="en-US" sz="2600" dirty="0" err="1">
                <a:latin typeface="Arial Narrow" pitchFamily="34" charset="0"/>
              </a:rPr>
              <a:t>hepatomegaly</a:t>
            </a:r>
            <a:r>
              <a:rPr lang="en-US" sz="2600" dirty="0">
                <a:latin typeface="Arial Narrow" pitchFamily="34" charset="0"/>
              </a:rPr>
              <a:t> and chest pain </a:t>
            </a:r>
          </a:p>
          <a:p>
            <a:pPr marL="1027113" lvl="1" indent="-404813" algn="just" rtl="0">
              <a:lnSpc>
                <a:spcPts val="3500"/>
              </a:lnSpc>
              <a:buFont typeface="Wingdings" pitchFamily="2" charset="2"/>
              <a:buChar char="Ø"/>
            </a:pPr>
            <a:r>
              <a:rPr lang="en-US" sz="2600" dirty="0">
                <a:latin typeface="Arial Narrow" pitchFamily="34" charset="0"/>
              </a:rPr>
              <a:t>Anorexia, nausea, vomiting, diarrhea and constipation</a:t>
            </a:r>
          </a:p>
        </p:txBody>
      </p:sp>
      <p:sp>
        <p:nvSpPr>
          <p:cNvPr id="353283" name="Text Box 5"/>
          <p:cNvSpPr txBox="1">
            <a:spLocks noChangeArrowheads="1"/>
          </p:cNvSpPr>
          <p:nvPr/>
        </p:nvSpPr>
        <p:spPr bwMode="auto">
          <a:xfrm>
            <a:off x="642938" y="152400"/>
            <a:ext cx="8215312" cy="769938"/>
          </a:xfrm>
          <a:prstGeom prst="rect">
            <a:avLst/>
          </a:prstGeom>
          <a:noFill/>
          <a:ln w="9525" algn="ctr">
            <a:noFill/>
            <a:miter lim="800000"/>
            <a:headEnd/>
            <a:tailEnd/>
          </a:ln>
        </p:spPr>
        <p:txBody>
          <a:bodyPr>
            <a:spAutoFit/>
          </a:bodyPr>
          <a:lstStyle/>
          <a:p>
            <a:pPr algn="ctr" rtl="0">
              <a:spcBef>
                <a:spcPct val="50000"/>
              </a:spcBef>
            </a:pPr>
            <a:r>
              <a:rPr lang="en-US" sz="4400" b="1">
                <a:solidFill>
                  <a:srgbClr val="FF0000"/>
                </a:solidFill>
                <a:latin typeface="Arial Narrow" pitchFamily="34" charset="0"/>
              </a:rPr>
              <a:t>Clinical Signs of Human Brucellosis</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DD42D880-043A-4AA6-A8D3-A7971AC33655}" type="slidenum">
              <a:rPr lang="ar-SA" altLang="en-US" smtClean="0"/>
              <a:pPr>
                <a:defRPr/>
              </a:pPr>
              <a:t>14</a:t>
            </a:fld>
            <a:endParaRPr lang="ar-SA" altLang="en-US"/>
          </a:p>
        </p:txBody>
      </p:sp>
    </p:spTree>
    <p:extLst>
      <p:ext uri="{BB962C8B-B14F-4D97-AF65-F5344CB8AC3E}">
        <p14:creationId xmlns:p14="http://schemas.microsoft.com/office/powerpoint/2010/main" val="3069127435"/>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Text Box 4"/>
          <p:cNvSpPr txBox="1">
            <a:spLocks noChangeArrowheads="1"/>
          </p:cNvSpPr>
          <p:nvPr/>
        </p:nvSpPr>
        <p:spPr bwMode="auto">
          <a:xfrm>
            <a:off x="0" y="838200"/>
            <a:ext cx="9072563" cy="5878513"/>
          </a:xfrm>
          <a:prstGeom prst="rect">
            <a:avLst/>
          </a:prstGeom>
          <a:noFill/>
          <a:ln w="9525" algn="ctr">
            <a:noFill/>
            <a:miter lim="800000"/>
            <a:headEnd/>
            <a:tailEnd/>
          </a:ln>
        </p:spPr>
        <p:txBody>
          <a:bodyPr>
            <a:spAutoFit/>
          </a:bodyPr>
          <a:lstStyle/>
          <a:p>
            <a:pPr marL="569913" indent="-404813" algn="just" rtl="0">
              <a:buFont typeface="Wingdings" pitchFamily="2" charset="2"/>
              <a:buChar char="Ø"/>
            </a:pPr>
            <a:r>
              <a:rPr lang="en-US" sz="2700" b="1" u="sng">
                <a:solidFill>
                  <a:srgbClr val="7030A0"/>
                </a:solidFill>
                <a:latin typeface="Arial Narrow" pitchFamily="34" charset="0"/>
              </a:rPr>
              <a:t>In many patients</a:t>
            </a:r>
            <a:r>
              <a:rPr lang="en-US" sz="2700">
                <a:latin typeface="Arial Narrow" pitchFamily="34" charset="0"/>
              </a:rPr>
              <a:t>, the symptoms last for 2-4 weeks and are followed by spontaneous recovery </a:t>
            </a:r>
          </a:p>
          <a:p>
            <a:pPr marL="569913" indent="-404813" algn="just" rtl="0">
              <a:buFont typeface="Wingdings" pitchFamily="2" charset="2"/>
              <a:buChar char="Ø"/>
            </a:pPr>
            <a:r>
              <a:rPr lang="en-US" sz="2700" b="1" u="sng">
                <a:solidFill>
                  <a:srgbClr val="7030A0"/>
                </a:solidFill>
                <a:latin typeface="Arial Narrow" pitchFamily="34" charset="0"/>
              </a:rPr>
              <a:t>Others develop</a:t>
            </a:r>
            <a:r>
              <a:rPr lang="en-US" sz="2700">
                <a:latin typeface="Arial Narrow" pitchFamily="34" charset="0"/>
              </a:rPr>
              <a:t> an intermittent fever </a:t>
            </a:r>
          </a:p>
          <a:p>
            <a:pPr marL="569913" indent="-404813" algn="just" rtl="0">
              <a:buFont typeface="Wingdings" pitchFamily="2" charset="2"/>
              <a:buChar char="Ø"/>
            </a:pPr>
            <a:r>
              <a:rPr lang="en-US" sz="2700" b="1" u="sng">
                <a:solidFill>
                  <a:srgbClr val="7030A0"/>
                </a:solidFill>
                <a:latin typeface="Arial Narrow" pitchFamily="34" charset="0"/>
              </a:rPr>
              <a:t>Most with</a:t>
            </a:r>
            <a:r>
              <a:rPr lang="en-US" sz="2700" b="1">
                <a:solidFill>
                  <a:srgbClr val="7030A0"/>
                </a:solidFill>
                <a:latin typeface="Arial Narrow" pitchFamily="34" charset="0"/>
              </a:rPr>
              <a:t> </a:t>
            </a:r>
            <a:r>
              <a:rPr lang="en-US" sz="2700">
                <a:latin typeface="Arial Narrow" pitchFamily="34" charset="0"/>
              </a:rPr>
              <a:t>this undulant  (Rising and falling) form recover completely in 3-12 Months</a:t>
            </a:r>
          </a:p>
          <a:p>
            <a:pPr marL="569913" indent="-404813" algn="just" rtl="0">
              <a:buFont typeface="Wingdings" pitchFamily="2" charset="2"/>
              <a:buChar char="Ø"/>
            </a:pPr>
            <a:r>
              <a:rPr lang="en-US" sz="2700" b="1" u="sng">
                <a:solidFill>
                  <a:srgbClr val="7030A0"/>
                </a:solidFill>
                <a:latin typeface="Arial Narrow" pitchFamily="34" charset="0"/>
              </a:rPr>
              <a:t>A few </a:t>
            </a:r>
            <a:r>
              <a:rPr lang="en-US" sz="2700">
                <a:latin typeface="Arial Narrow" pitchFamily="34" charset="0"/>
              </a:rPr>
              <a:t>become chronically ill</a:t>
            </a:r>
          </a:p>
          <a:p>
            <a:pPr marL="569913" indent="-404813" algn="just" rtl="0">
              <a:buFont typeface="Wingdings" pitchFamily="2" charset="2"/>
              <a:buChar char="Ø"/>
            </a:pPr>
            <a:r>
              <a:rPr lang="en-US" sz="2700">
                <a:latin typeface="Arial Narrow" pitchFamily="34" charset="0"/>
              </a:rPr>
              <a:t>Relapses (10%) can occur months after the initial symptoms</a:t>
            </a:r>
          </a:p>
          <a:p>
            <a:pPr marL="569913" indent="-404813" algn="just" rtl="0">
              <a:buFont typeface="Wingdings" pitchFamily="2" charset="2"/>
              <a:buChar char="Ø"/>
            </a:pPr>
            <a:r>
              <a:rPr lang="en-US" sz="2700">
                <a:latin typeface="Arial Narrow" pitchFamily="34" charset="0"/>
              </a:rPr>
              <a:t>Chronic disease and recurrence are common. Why?</a:t>
            </a:r>
          </a:p>
          <a:p>
            <a:pPr marL="1027113" lvl="1" indent="-404813" algn="just" rtl="0">
              <a:buFont typeface="Wingdings" pitchFamily="2" charset="2"/>
              <a:buChar char="Ø"/>
            </a:pPr>
            <a:r>
              <a:rPr lang="en-US" sz="2600">
                <a:latin typeface="Arial Narrow" pitchFamily="34" charset="0"/>
              </a:rPr>
              <a:t>Because it can survive in phagocytes &amp; multiply to high concentrations </a:t>
            </a:r>
          </a:p>
          <a:p>
            <a:pPr marL="569913" indent="-404813" algn="just" rtl="0">
              <a:buFont typeface="Wingdings" pitchFamily="2" charset="2"/>
              <a:buChar char="Ø"/>
            </a:pPr>
            <a:r>
              <a:rPr lang="en-US" sz="2700">
                <a:latin typeface="Arial Narrow" pitchFamily="34" charset="0"/>
              </a:rPr>
              <a:t>Complications are seen occasionally, particularly in the undulant and chronic forms</a:t>
            </a:r>
          </a:p>
          <a:p>
            <a:pPr marL="569913" indent="-404813" algn="just" rtl="0">
              <a:buFont typeface="Wingdings" pitchFamily="2" charset="2"/>
              <a:buChar char="Ø"/>
            </a:pPr>
            <a:r>
              <a:rPr lang="en-US" sz="2700">
                <a:latin typeface="Arial Narrow" pitchFamily="34" charset="0"/>
              </a:rPr>
              <a:t>The most common complications are arthritis, spondylitis, epididymo-orchitis and chronic fatigue</a:t>
            </a:r>
          </a:p>
        </p:txBody>
      </p:sp>
      <p:sp>
        <p:nvSpPr>
          <p:cNvPr id="354307" name="Text Box 5"/>
          <p:cNvSpPr txBox="1">
            <a:spLocks noChangeArrowheads="1"/>
          </p:cNvSpPr>
          <p:nvPr/>
        </p:nvSpPr>
        <p:spPr bwMode="auto">
          <a:xfrm>
            <a:off x="642938" y="152400"/>
            <a:ext cx="8215312" cy="769938"/>
          </a:xfrm>
          <a:prstGeom prst="rect">
            <a:avLst/>
          </a:prstGeom>
          <a:noFill/>
          <a:ln w="9525" algn="ctr">
            <a:noFill/>
            <a:miter lim="800000"/>
            <a:headEnd/>
            <a:tailEnd/>
          </a:ln>
        </p:spPr>
        <p:txBody>
          <a:bodyPr>
            <a:spAutoFit/>
          </a:bodyPr>
          <a:lstStyle/>
          <a:p>
            <a:pPr algn="ctr" rtl="0">
              <a:spcBef>
                <a:spcPct val="50000"/>
              </a:spcBef>
            </a:pPr>
            <a:r>
              <a:rPr lang="en-US" sz="4400" b="1">
                <a:solidFill>
                  <a:srgbClr val="FF0000"/>
                </a:solidFill>
                <a:latin typeface="Arial Narrow" pitchFamily="34" charset="0"/>
              </a:rPr>
              <a:t>Clinical Signs of Human Brucellosis</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DD42D880-043A-4AA6-A8D3-A7971AC33655}" type="slidenum">
              <a:rPr lang="ar-SA" altLang="en-US" smtClean="0"/>
              <a:pPr>
                <a:defRPr/>
              </a:pPr>
              <a:t>15</a:t>
            </a:fld>
            <a:endParaRPr lang="ar-SA" altLang="en-US"/>
          </a:p>
        </p:txBody>
      </p:sp>
    </p:spTree>
    <p:extLst>
      <p:ext uri="{BB962C8B-B14F-4D97-AF65-F5344CB8AC3E}">
        <p14:creationId xmlns:p14="http://schemas.microsoft.com/office/powerpoint/2010/main" val="3525487116"/>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Text Box 4"/>
          <p:cNvSpPr txBox="1">
            <a:spLocks noChangeArrowheads="1"/>
          </p:cNvSpPr>
          <p:nvPr/>
        </p:nvSpPr>
        <p:spPr bwMode="auto">
          <a:xfrm>
            <a:off x="285750" y="1023938"/>
            <a:ext cx="8820150" cy="5262562"/>
          </a:xfrm>
          <a:prstGeom prst="rect">
            <a:avLst/>
          </a:prstGeom>
          <a:noFill/>
          <a:ln w="9525" algn="ctr">
            <a:noFill/>
            <a:miter lim="800000"/>
            <a:headEnd/>
            <a:tailEnd/>
          </a:ln>
        </p:spPr>
        <p:txBody>
          <a:bodyPr>
            <a:spAutoFit/>
          </a:bodyPr>
          <a:lstStyle/>
          <a:p>
            <a:pPr marL="509588" indent="-509588" algn="just" rtl="0">
              <a:lnSpc>
                <a:spcPct val="150000"/>
              </a:lnSpc>
              <a:buFont typeface="Wingdings" pitchFamily="2" charset="2"/>
              <a:buChar char="Ø"/>
            </a:pPr>
            <a:r>
              <a:rPr lang="en-US" sz="2800" dirty="0" err="1">
                <a:latin typeface="Arial Narrow" pitchFamily="34" charset="0"/>
              </a:rPr>
              <a:t>Brucella</a:t>
            </a:r>
            <a:r>
              <a:rPr lang="en-US" sz="2800" dirty="0">
                <a:latin typeface="Arial Narrow" pitchFamily="34" charset="0"/>
              </a:rPr>
              <a:t> cause abortion in animals</a:t>
            </a:r>
            <a:endParaRPr lang="en-US" sz="2800" i="1" dirty="0">
              <a:latin typeface="Arial Narrow" pitchFamily="34" charset="0"/>
            </a:endParaRPr>
          </a:p>
          <a:p>
            <a:pPr marL="509588" indent="-509588" algn="just" rtl="0">
              <a:lnSpc>
                <a:spcPct val="150000"/>
              </a:lnSpc>
              <a:buFont typeface="Wingdings" pitchFamily="2" charset="2"/>
              <a:buChar char="Ø"/>
            </a:pPr>
            <a:r>
              <a:rPr lang="en-US" sz="2800" i="1" dirty="0" err="1">
                <a:latin typeface="Arial Narrow" pitchFamily="34" charset="0"/>
              </a:rPr>
              <a:t>Brucella</a:t>
            </a:r>
            <a:r>
              <a:rPr lang="en-US" sz="2800" dirty="0">
                <a:latin typeface="Arial Narrow" pitchFamily="34" charset="0"/>
              </a:rPr>
              <a:t> infects organs rich in </a:t>
            </a:r>
            <a:r>
              <a:rPr lang="en-US" sz="2800" b="1" u="sng" dirty="0" err="1">
                <a:solidFill>
                  <a:srgbClr val="0070C0"/>
                </a:solidFill>
                <a:latin typeface="Arial Narrow" pitchFamily="34" charset="0"/>
              </a:rPr>
              <a:t>erythritol</a:t>
            </a:r>
            <a:r>
              <a:rPr lang="en-US" sz="2800" b="1" u="sng" dirty="0">
                <a:solidFill>
                  <a:srgbClr val="0070C0"/>
                </a:solidFill>
                <a:latin typeface="Arial Narrow" pitchFamily="34" charset="0"/>
              </a:rPr>
              <a:t> </a:t>
            </a:r>
          </a:p>
          <a:p>
            <a:pPr marL="966788" lvl="1" indent="-509588" algn="just" rtl="0">
              <a:lnSpc>
                <a:spcPct val="150000"/>
              </a:lnSpc>
              <a:buFont typeface="Wingdings" pitchFamily="2" charset="2"/>
              <a:buChar char="Ø"/>
            </a:pPr>
            <a:r>
              <a:rPr lang="en-US" sz="2800" dirty="0">
                <a:latin typeface="Arial Narrow" pitchFamily="34" charset="0"/>
              </a:rPr>
              <a:t>Breast, uterus, placenta and </a:t>
            </a:r>
            <a:r>
              <a:rPr lang="en-US" sz="2800" dirty="0" err="1">
                <a:latin typeface="Arial Narrow" pitchFamily="34" charset="0"/>
              </a:rPr>
              <a:t>epididymis</a:t>
            </a:r>
            <a:endParaRPr lang="en-US" sz="2800" dirty="0">
              <a:latin typeface="Arial Narrow" pitchFamily="34" charset="0"/>
            </a:endParaRPr>
          </a:p>
          <a:p>
            <a:pPr marL="509588" indent="-509588" algn="just" rtl="0">
              <a:lnSpc>
                <a:spcPct val="150000"/>
              </a:lnSpc>
              <a:buFont typeface="Wingdings" pitchFamily="2" charset="2"/>
              <a:buChar char="Ø"/>
            </a:pPr>
            <a:r>
              <a:rPr lang="en-US" sz="2800" b="1" u="sng" dirty="0">
                <a:solidFill>
                  <a:srgbClr val="002060"/>
                </a:solidFill>
                <a:latin typeface="Arial Narrow" pitchFamily="34" charset="0"/>
              </a:rPr>
              <a:t>Does </a:t>
            </a:r>
            <a:r>
              <a:rPr lang="en-US" sz="2800" b="1" u="sng" dirty="0" err="1">
                <a:solidFill>
                  <a:srgbClr val="002060"/>
                </a:solidFill>
                <a:latin typeface="Arial Narrow" pitchFamily="34" charset="0"/>
              </a:rPr>
              <a:t>Brucella</a:t>
            </a:r>
            <a:r>
              <a:rPr lang="en-US" sz="2800" b="1" u="sng" dirty="0">
                <a:solidFill>
                  <a:srgbClr val="002060"/>
                </a:solidFill>
                <a:latin typeface="Arial Narrow" pitchFamily="34" charset="0"/>
              </a:rPr>
              <a:t> cause abortion in humans?</a:t>
            </a:r>
          </a:p>
          <a:p>
            <a:pPr marL="509588" indent="-509588" algn="just" rtl="0">
              <a:lnSpc>
                <a:spcPct val="150000"/>
              </a:lnSpc>
              <a:buFont typeface="Wingdings" pitchFamily="2" charset="2"/>
              <a:buChar char="Ø"/>
            </a:pPr>
            <a:r>
              <a:rPr lang="en-US" sz="2800" dirty="0" err="1">
                <a:latin typeface="Arial Narrow" pitchFamily="34" charset="0"/>
              </a:rPr>
              <a:t>Brucella</a:t>
            </a:r>
            <a:r>
              <a:rPr lang="en-US" sz="2800" dirty="0">
                <a:latin typeface="Arial Narrow" pitchFamily="34" charset="0"/>
              </a:rPr>
              <a:t> does not cause abortion in Human. </a:t>
            </a:r>
            <a:r>
              <a:rPr lang="en-US" sz="2800" b="1" u="sng" dirty="0">
                <a:solidFill>
                  <a:srgbClr val="002060"/>
                </a:solidFill>
                <a:latin typeface="Arial Narrow" pitchFamily="34" charset="0"/>
              </a:rPr>
              <a:t>Why?</a:t>
            </a:r>
          </a:p>
          <a:p>
            <a:pPr marL="509588" indent="-509588" algn="just" rtl="0">
              <a:lnSpc>
                <a:spcPct val="150000"/>
              </a:lnSpc>
              <a:buFont typeface="Wingdings" pitchFamily="2" charset="2"/>
              <a:buChar char="Ø"/>
            </a:pPr>
            <a:r>
              <a:rPr lang="en-US" sz="2800" dirty="0">
                <a:latin typeface="Arial Narrow" pitchFamily="34" charset="0"/>
              </a:rPr>
              <a:t>Because of </a:t>
            </a:r>
            <a:r>
              <a:rPr lang="en-US" sz="2800" u="sng" dirty="0">
                <a:solidFill>
                  <a:srgbClr val="0070C0"/>
                </a:solidFill>
                <a:latin typeface="Arial Narrow" pitchFamily="34" charset="0"/>
              </a:rPr>
              <a:t>absence of </a:t>
            </a:r>
            <a:r>
              <a:rPr lang="en-US" sz="2800" u="sng" dirty="0" err="1">
                <a:solidFill>
                  <a:srgbClr val="0070C0"/>
                </a:solidFill>
                <a:latin typeface="Arial Narrow" pitchFamily="34" charset="0"/>
              </a:rPr>
              <a:t>erythritol</a:t>
            </a:r>
            <a:r>
              <a:rPr lang="en-US" sz="2800" u="sng" dirty="0">
                <a:solidFill>
                  <a:srgbClr val="0070C0"/>
                </a:solidFill>
                <a:latin typeface="Arial Narrow" pitchFamily="34" charset="0"/>
              </a:rPr>
              <a:t> </a:t>
            </a:r>
            <a:r>
              <a:rPr lang="en-US" sz="2800" dirty="0">
                <a:latin typeface="Arial Narrow" pitchFamily="34" charset="0"/>
              </a:rPr>
              <a:t>in human placenta and fetus</a:t>
            </a:r>
          </a:p>
          <a:p>
            <a:pPr marL="509588" indent="-509588" algn="just" rtl="0">
              <a:lnSpc>
                <a:spcPct val="150000"/>
              </a:lnSpc>
              <a:buFont typeface="Wingdings" pitchFamily="2" charset="2"/>
              <a:buChar char="Ø"/>
            </a:pPr>
            <a:r>
              <a:rPr lang="en-US" sz="2800" dirty="0">
                <a:latin typeface="Arial Narrow" pitchFamily="34" charset="0"/>
              </a:rPr>
              <a:t>Asymptomatic carriage, sterility or abortions </a:t>
            </a:r>
          </a:p>
          <a:p>
            <a:pPr marL="509588" indent="-509588" algn="just" rtl="0">
              <a:lnSpc>
                <a:spcPct val="150000"/>
              </a:lnSpc>
              <a:buFont typeface="Wingdings" pitchFamily="2" charset="2"/>
              <a:buChar char="Ø"/>
            </a:pPr>
            <a:r>
              <a:rPr lang="en-US" sz="2800" dirty="0">
                <a:latin typeface="Arial Narrow" pitchFamily="34" charset="0"/>
              </a:rPr>
              <a:t>Transmitted between animals in aborted tissues</a:t>
            </a:r>
          </a:p>
        </p:txBody>
      </p:sp>
      <p:sp>
        <p:nvSpPr>
          <p:cNvPr id="355331" name="Text Box 5"/>
          <p:cNvSpPr txBox="1">
            <a:spLocks noChangeArrowheads="1"/>
          </p:cNvSpPr>
          <p:nvPr/>
        </p:nvSpPr>
        <p:spPr bwMode="auto">
          <a:xfrm>
            <a:off x="0" y="381000"/>
            <a:ext cx="9144000" cy="762000"/>
          </a:xfrm>
          <a:prstGeom prst="rect">
            <a:avLst/>
          </a:prstGeom>
          <a:noFill/>
          <a:ln w="9525" algn="ctr">
            <a:noFill/>
            <a:miter lim="800000"/>
            <a:headEnd/>
            <a:tailEnd/>
          </a:ln>
        </p:spPr>
        <p:txBody>
          <a:bodyPr>
            <a:spAutoFit/>
          </a:bodyPr>
          <a:lstStyle/>
          <a:p>
            <a:pPr algn="ctr" rtl="0">
              <a:spcBef>
                <a:spcPct val="50000"/>
              </a:spcBef>
            </a:pPr>
            <a:r>
              <a:rPr lang="en-US" sz="4400" b="1">
                <a:solidFill>
                  <a:srgbClr val="FF0000"/>
                </a:solidFill>
                <a:latin typeface="Arial Narrow" pitchFamily="34" charset="0"/>
              </a:rPr>
              <a:t>Brucellosis in Animals</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DD42D880-043A-4AA6-A8D3-A7971AC33655}" type="slidenum">
              <a:rPr lang="ar-SA" altLang="en-US" smtClean="0"/>
              <a:pPr>
                <a:defRPr/>
              </a:pPr>
              <a:t>16</a:t>
            </a:fld>
            <a:endParaRPr lang="ar-SA" altLang="en-US"/>
          </a:p>
        </p:txBody>
      </p:sp>
    </p:spTree>
    <p:extLst>
      <p:ext uri="{BB962C8B-B14F-4D97-AF65-F5344CB8AC3E}">
        <p14:creationId xmlns:p14="http://schemas.microsoft.com/office/powerpoint/2010/main" val="1953980712"/>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381000"/>
            <a:ext cx="8229600" cy="571500"/>
          </a:xfrm>
        </p:spPr>
        <p:txBody>
          <a:bodyPr>
            <a:normAutofit fontScale="90000"/>
          </a:bodyPr>
          <a:lstStyle/>
          <a:p>
            <a:pPr eaLnBrk="1" hangingPunct="1">
              <a:defRPr/>
            </a:pPr>
            <a:r>
              <a:rPr lang="en-US" b="1" dirty="0" smtClean="0">
                <a:solidFill>
                  <a:srgbClr val="FF0000"/>
                </a:solidFill>
                <a:latin typeface="Arial Narrow" pitchFamily="34" charset="0"/>
              </a:rPr>
              <a:t>Laboratory Diagnosis</a:t>
            </a:r>
            <a:br>
              <a:rPr lang="en-US" b="1" dirty="0" smtClean="0">
                <a:solidFill>
                  <a:srgbClr val="FF0000"/>
                </a:solidFill>
                <a:latin typeface="Arial Narrow" pitchFamily="34" charset="0"/>
              </a:rPr>
            </a:br>
            <a:r>
              <a:rPr lang="en-US" b="1" dirty="0" smtClean="0">
                <a:solidFill>
                  <a:srgbClr val="FF0000"/>
                </a:solidFill>
                <a:latin typeface="Arial Narrow" pitchFamily="34" charset="0"/>
              </a:rPr>
              <a:t>A. Culture</a:t>
            </a:r>
          </a:p>
        </p:txBody>
      </p:sp>
      <p:sp>
        <p:nvSpPr>
          <p:cNvPr id="14339" name="Rectangle 3"/>
          <p:cNvSpPr>
            <a:spLocks noGrp="1" noChangeArrowheads="1"/>
          </p:cNvSpPr>
          <p:nvPr>
            <p:ph idx="1"/>
          </p:nvPr>
        </p:nvSpPr>
        <p:spPr>
          <a:xfrm>
            <a:off x="71438" y="1143000"/>
            <a:ext cx="8858250" cy="5643563"/>
          </a:xfrm>
        </p:spPr>
        <p:txBody>
          <a:bodyPr>
            <a:normAutofit fontScale="85000" lnSpcReduction="10000"/>
          </a:bodyPr>
          <a:lstStyle/>
          <a:p>
            <a:pPr algn="just">
              <a:defRPr/>
            </a:pPr>
            <a:r>
              <a:rPr lang="en-US" dirty="0" smtClean="0">
                <a:latin typeface="Arial Narrow" pitchFamily="34" charset="0"/>
              </a:rPr>
              <a:t>When brucellosis is suspected, </a:t>
            </a:r>
            <a:r>
              <a:rPr lang="en-US" u="sng" dirty="0" smtClean="0">
                <a:latin typeface="Arial Narrow" pitchFamily="34" charset="0"/>
              </a:rPr>
              <a:t>Lab. should be </a:t>
            </a:r>
            <a:r>
              <a:rPr lang="en-US" dirty="0" smtClean="0">
                <a:latin typeface="Arial Narrow" pitchFamily="34" charset="0"/>
              </a:rPr>
              <a:t>informed to maintain cultures for minimum of  4 weeks</a:t>
            </a:r>
          </a:p>
          <a:p>
            <a:pPr algn="just">
              <a:defRPr/>
            </a:pPr>
            <a:r>
              <a:rPr lang="en-US" b="1" dirty="0" smtClean="0">
                <a:solidFill>
                  <a:srgbClr val="7030A0"/>
                </a:solidFill>
                <a:latin typeface="Arial Narrow" pitchFamily="34" charset="0"/>
              </a:rPr>
              <a:t>Blood culture </a:t>
            </a:r>
            <a:r>
              <a:rPr lang="en-US" dirty="0" smtClean="0">
                <a:latin typeface="Arial Narrow" pitchFamily="34" charset="0"/>
              </a:rPr>
              <a:t>is done into </a:t>
            </a:r>
            <a:r>
              <a:rPr lang="en-US" dirty="0" smtClean="0">
                <a:solidFill>
                  <a:srgbClr val="0070C0"/>
                </a:solidFill>
                <a:latin typeface="Arial Narrow" pitchFamily="34" charset="0"/>
              </a:rPr>
              <a:t>liver infusion broth </a:t>
            </a:r>
            <a:r>
              <a:rPr lang="en-US" dirty="0" smtClean="0">
                <a:latin typeface="Arial Narrow" pitchFamily="34" charset="0"/>
              </a:rPr>
              <a:t>during febrile attack</a:t>
            </a:r>
          </a:p>
          <a:p>
            <a:pPr algn="just">
              <a:defRPr/>
            </a:pPr>
            <a:r>
              <a:rPr lang="en-US" dirty="0" smtClean="0">
                <a:latin typeface="Arial Narrow" pitchFamily="34" charset="0"/>
              </a:rPr>
              <a:t>Inoculate 2 tubes, one of them in 10-20% CO</a:t>
            </a:r>
            <a:r>
              <a:rPr lang="en-US" baseline="-25000" dirty="0" smtClean="0">
                <a:latin typeface="Arial Narrow" pitchFamily="34" charset="0"/>
              </a:rPr>
              <a:t>2</a:t>
            </a:r>
            <a:r>
              <a:rPr lang="en-US" dirty="0" smtClean="0">
                <a:latin typeface="Arial Narrow" pitchFamily="34" charset="0"/>
              </a:rPr>
              <a:t>  and the other in the normal atmospheric conditions</a:t>
            </a:r>
          </a:p>
          <a:p>
            <a:pPr algn="just">
              <a:defRPr/>
            </a:pPr>
            <a:r>
              <a:rPr lang="en-US" dirty="0" smtClean="0">
                <a:latin typeface="Arial Narrow" pitchFamily="34" charset="0"/>
              </a:rPr>
              <a:t>Rate of isolation from blood ranges from 15-70% depending on methods used and incubation period</a:t>
            </a:r>
          </a:p>
          <a:p>
            <a:pPr algn="just">
              <a:defRPr/>
            </a:pPr>
            <a:r>
              <a:rPr lang="en-US" b="1" dirty="0" smtClean="0">
                <a:solidFill>
                  <a:srgbClr val="7030A0"/>
                </a:solidFill>
                <a:latin typeface="Arial Narrow" pitchFamily="34" charset="0"/>
              </a:rPr>
              <a:t>Bone marrow or lymph node cultures </a:t>
            </a:r>
            <a:r>
              <a:rPr lang="en-US" dirty="0" smtClean="0">
                <a:latin typeface="Arial Narrow" pitchFamily="34" charset="0"/>
              </a:rPr>
              <a:t>can be done if the blood culture is negative</a:t>
            </a:r>
          </a:p>
          <a:p>
            <a:pPr algn="just">
              <a:defRPr/>
            </a:pPr>
            <a:r>
              <a:rPr lang="en-US" dirty="0" smtClean="0">
                <a:latin typeface="Arial Narrow" pitchFamily="34" charset="0"/>
              </a:rPr>
              <a:t>Bone marrow cultures have higher yield than blood</a:t>
            </a:r>
          </a:p>
          <a:p>
            <a:pPr algn="just">
              <a:defRPr/>
            </a:pPr>
            <a:r>
              <a:rPr lang="en-US" dirty="0" smtClean="0">
                <a:latin typeface="Arial Narrow" pitchFamily="34" charset="0"/>
              </a:rPr>
              <a:t>Most Labs. use rapid isolation techniques, (e.g. BACTEC)</a:t>
            </a:r>
          </a:p>
          <a:p>
            <a:pPr algn="just" eaLnBrk="1" hangingPunct="1">
              <a:defRPr/>
            </a:pPr>
            <a:r>
              <a:rPr lang="en-US" dirty="0" smtClean="0">
                <a:latin typeface="Arial Narrow" pitchFamily="34" charset="0"/>
              </a:rPr>
              <a:t>PCR used for rapid diagnosis of </a:t>
            </a:r>
            <a:r>
              <a:rPr lang="en-US" dirty="0" err="1" smtClean="0">
                <a:latin typeface="Arial Narrow" pitchFamily="34" charset="0"/>
              </a:rPr>
              <a:t>Brucella</a:t>
            </a:r>
            <a:r>
              <a:rPr lang="en-US" dirty="0" smtClean="0">
                <a:latin typeface="Arial Narrow" pitchFamily="34" charset="0"/>
              </a:rPr>
              <a:t> in blood specimens</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17</a:t>
            </a:fld>
            <a:endParaRPr lang="ar-SA" altLang="en-US"/>
          </a:p>
        </p:txBody>
      </p:sp>
    </p:spTree>
    <p:extLst>
      <p:ext uri="{BB962C8B-B14F-4D97-AF65-F5344CB8AC3E}">
        <p14:creationId xmlns:p14="http://schemas.microsoft.com/office/powerpoint/2010/main" val="25592827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838200"/>
            <a:ext cx="8229600" cy="581025"/>
          </a:xfrm>
        </p:spPr>
        <p:txBody>
          <a:bodyPr>
            <a:normAutofit fontScale="90000"/>
          </a:bodyPr>
          <a:lstStyle/>
          <a:p>
            <a:pPr eaLnBrk="1" hangingPunct="1">
              <a:defRPr/>
            </a:pPr>
            <a:r>
              <a:rPr lang="en-US" sz="5400" b="1" dirty="0" smtClean="0">
                <a:solidFill>
                  <a:srgbClr val="FF0000"/>
                </a:solidFill>
                <a:latin typeface="Arial Narrow" pitchFamily="34" charset="0"/>
              </a:rPr>
              <a:t>Laboratory Diagnosis </a:t>
            </a:r>
            <a:r>
              <a:rPr lang="en-US" b="1" dirty="0" smtClean="0">
                <a:solidFill>
                  <a:srgbClr val="FF0000"/>
                </a:solidFill>
                <a:latin typeface="Arial Narrow" pitchFamily="34" charset="0"/>
              </a:rPr>
              <a:t/>
            </a:r>
            <a:br>
              <a:rPr lang="en-US" b="1" dirty="0" smtClean="0">
                <a:solidFill>
                  <a:srgbClr val="FF0000"/>
                </a:solidFill>
                <a:latin typeface="Arial Narrow" pitchFamily="34" charset="0"/>
              </a:rPr>
            </a:br>
            <a:r>
              <a:rPr lang="en-US" b="1" dirty="0" smtClean="0">
                <a:solidFill>
                  <a:srgbClr val="FF0000"/>
                </a:solidFill>
                <a:latin typeface="Arial Narrow" pitchFamily="34" charset="0"/>
              </a:rPr>
              <a:t>Serological Tests</a:t>
            </a:r>
          </a:p>
        </p:txBody>
      </p:sp>
      <p:sp>
        <p:nvSpPr>
          <p:cNvPr id="23555" name="Rectangle 3"/>
          <p:cNvSpPr>
            <a:spLocks noGrp="1" noChangeArrowheads="1"/>
          </p:cNvSpPr>
          <p:nvPr>
            <p:ph idx="1"/>
          </p:nvPr>
        </p:nvSpPr>
        <p:spPr>
          <a:xfrm>
            <a:off x="428625" y="1785938"/>
            <a:ext cx="8229600" cy="4643437"/>
          </a:xfrm>
        </p:spPr>
        <p:txBody>
          <a:bodyPr/>
          <a:lstStyle/>
          <a:p>
            <a:pPr algn="just" eaLnBrk="1" hangingPunct="1">
              <a:defRPr/>
            </a:pPr>
            <a:r>
              <a:rPr lang="en-US" sz="2800" dirty="0" smtClean="0">
                <a:latin typeface="Arial Narrow" pitchFamily="34" charset="0"/>
              </a:rPr>
              <a:t>Most serological studies for diagnosis of Brucellosis are based on antibody detection</a:t>
            </a:r>
          </a:p>
          <a:p>
            <a:pPr algn="just" eaLnBrk="1" hangingPunct="1">
              <a:defRPr/>
            </a:pPr>
            <a:r>
              <a:rPr lang="en-US" sz="2800" dirty="0" smtClean="0">
                <a:latin typeface="Arial Narrow" pitchFamily="34" charset="0"/>
              </a:rPr>
              <a:t>Antibodies appear in the patient’s serum 7-10 days after the onset of clinical features </a:t>
            </a:r>
          </a:p>
          <a:p>
            <a:pPr algn="just" eaLnBrk="1" hangingPunct="1">
              <a:defRPr/>
            </a:pPr>
            <a:r>
              <a:rPr lang="en-US" sz="2800" dirty="0" smtClean="0">
                <a:latin typeface="Arial Narrow" pitchFamily="34" charset="0"/>
              </a:rPr>
              <a:t>These include:</a:t>
            </a:r>
          </a:p>
          <a:p>
            <a:pPr marL="514350" indent="-514350" algn="just" eaLnBrk="1" hangingPunct="1">
              <a:buFont typeface="+mj-lt"/>
              <a:buAutoNum type="arabicPeriod"/>
              <a:defRPr/>
            </a:pPr>
            <a:r>
              <a:rPr lang="en-US" sz="2800" dirty="0" smtClean="0">
                <a:latin typeface="Arial Narrow" pitchFamily="34" charset="0"/>
              </a:rPr>
              <a:t>Serum agglutination (Standard tube agglutination) </a:t>
            </a:r>
          </a:p>
          <a:p>
            <a:pPr marL="514350" indent="-514350" algn="just" eaLnBrk="1" hangingPunct="1">
              <a:buFont typeface="+mj-lt"/>
              <a:buAutoNum type="arabicPeriod"/>
              <a:defRPr/>
            </a:pPr>
            <a:r>
              <a:rPr lang="en-US" sz="2800" dirty="0" smtClean="0">
                <a:latin typeface="Arial Narrow" pitchFamily="34" charset="0"/>
              </a:rPr>
              <a:t>ELISA</a:t>
            </a:r>
          </a:p>
          <a:p>
            <a:pPr marL="514350" indent="-514350" algn="just" eaLnBrk="1" hangingPunct="1">
              <a:buFont typeface="+mj-lt"/>
              <a:buAutoNum type="arabicPeriod"/>
              <a:defRPr/>
            </a:pPr>
            <a:r>
              <a:rPr lang="en-US" sz="2800" dirty="0" smtClean="0">
                <a:latin typeface="Arial Narrow" pitchFamily="34" charset="0"/>
              </a:rPr>
              <a:t>Complement fixation </a:t>
            </a:r>
          </a:p>
          <a:p>
            <a:pPr marL="514350" indent="-514350" algn="just" eaLnBrk="1" hangingPunct="1">
              <a:buFont typeface="+mj-lt"/>
              <a:buAutoNum type="arabicPeriod"/>
              <a:defRPr/>
            </a:pPr>
            <a:r>
              <a:rPr lang="en-US" sz="2800" dirty="0" smtClean="0">
                <a:latin typeface="Arial Narrow" pitchFamily="34" charset="0"/>
              </a:rPr>
              <a:t>Indirect Coombs </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18</a:t>
            </a:fld>
            <a:endParaRPr lang="ar-SA" altLang="en-US"/>
          </a:p>
        </p:txBody>
      </p:sp>
    </p:spTree>
    <p:extLst>
      <p:ext uri="{BB962C8B-B14F-4D97-AF65-F5344CB8AC3E}">
        <p14:creationId xmlns:p14="http://schemas.microsoft.com/office/powerpoint/2010/main" val="21090952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76200"/>
            <a:ext cx="8229600" cy="533400"/>
          </a:xfrm>
        </p:spPr>
        <p:txBody>
          <a:bodyPr>
            <a:normAutofit fontScale="90000"/>
          </a:bodyPr>
          <a:lstStyle/>
          <a:p>
            <a:pPr eaLnBrk="1" hangingPunct="1">
              <a:defRPr/>
            </a:pPr>
            <a:r>
              <a:rPr lang="en-US" b="1" dirty="0" smtClean="0">
                <a:solidFill>
                  <a:srgbClr val="FF0000"/>
                </a:solidFill>
                <a:latin typeface="Arial Narrow" pitchFamily="34" charset="0"/>
              </a:rPr>
              <a:t>Serum agglutination</a:t>
            </a:r>
          </a:p>
        </p:txBody>
      </p:sp>
      <p:sp>
        <p:nvSpPr>
          <p:cNvPr id="358403" name="Rectangle 3"/>
          <p:cNvSpPr>
            <a:spLocks noGrp="1" noChangeArrowheads="1"/>
          </p:cNvSpPr>
          <p:nvPr>
            <p:ph idx="1"/>
          </p:nvPr>
        </p:nvSpPr>
        <p:spPr>
          <a:xfrm>
            <a:off x="142875" y="533400"/>
            <a:ext cx="8929688" cy="6019800"/>
          </a:xfrm>
        </p:spPr>
        <p:txBody>
          <a:bodyPr>
            <a:normAutofit fontScale="85000" lnSpcReduction="10000"/>
          </a:bodyPr>
          <a:lstStyle/>
          <a:p>
            <a:pPr algn="just" eaLnBrk="1" hangingPunct="1">
              <a:lnSpc>
                <a:spcPts val="2700"/>
              </a:lnSpc>
            </a:pPr>
            <a:r>
              <a:rPr lang="en-US" sz="2600" dirty="0" smtClean="0">
                <a:latin typeface="Arial Narrow" pitchFamily="34" charset="0"/>
              </a:rPr>
              <a:t>This test is insensitive and should not be relied on for diagnosis</a:t>
            </a:r>
          </a:p>
          <a:p>
            <a:pPr algn="just" eaLnBrk="1" hangingPunct="1">
              <a:lnSpc>
                <a:spcPts val="2700"/>
              </a:lnSpc>
            </a:pPr>
            <a:r>
              <a:rPr lang="en-US" sz="2600" dirty="0" smtClean="0">
                <a:latin typeface="Arial Narrow" pitchFamily="34" charset="0"/>
              </a:rPr>
              <a:t>A titer of &gt;1:160 supports the diagnosis of brucellosis</a:t>
            </a:r>
          </a:p>
          <a:p>
            <a:pPr algn="just" eaLnBrk="1" hangingPunct="1">
              <a:lnSpc>
                <a:spcPts val="2700"/>
              </a:lnSpc>
            </a:pPr>
            <a:r>
              <a:rPr lang="en-US" sz="2600" dirty="0" smtClean="0">
                <a:latin typeface="Arial Narrow" pitchFamily="34" charset="0"/>
              </a:rPr>
              <a:t>A fourfold increase in agglutinating antibodies over 4 to 12 weeks provides even stronger evidence for the diagnosis</a:t>
            </a:r>
          </a:p>
          <a:p>
            <a:pPr algn="just" eaLnBrk="1" hangingPunct="1">
              <a:lnSpc>
                <a:spcPts val="2700"/>
              </a:lnSpc>
            </a:pPr>
            <a:r>
              <a:rPr lang="en-US" sz="2600" dirty="0" smtClean="0">
                <a:latin typeface="Arial Narrow" pitchFamily="34" charset="0"/>
              </a:rPr>
              <a:t>A titer of 1:100 may be met in normal people</a:t>
            </a:r>
          </a:p>
          <a:p>
            <a:pPr lvl="1" algn="just" eaLnBrk="1" hangingPunct="1">
              <a:lnSpc>
                <a:spcPts val="2700"/>
              </a:lnSpc>
            </a:pPr>
            <a:r>
              <a:rPr lang="en-US" sz="2600" dirty="0" smtClean="0">
                <a:latin typeface="Arial Narrow" pitchFamily="34" charset="0"/>
              </a:rPr>
              <a:t>Due to previous subclinical infection</a:t>
            </a:r>
          </a:p>
          <a:p>
            <a:pPr algn="just" eaLnBrk="1" hangingPunct="1">
              <a:lnSpc>
                <a:spcPts val="2700"/>
              </a:lnSpc>
            </a:pPr>
            <a:r>
              <a:rPr lang="en-US" sz="2600" b="1" dirty="0" smtClean="0">
                <a:solidFill>
                  <a:srgbClr val="7030A0"/>
                </a:solidFill>
                <a:latin typeface="Arial Narrow" pitchFamily="34" charset="0"/>
              </a:rPr>
              <a:t>False-negative reactions </a:t>
            </a:r>
          </a:p>
          <a:p>
            <a:pPr lvl="1" algn="just">
              <a:lnSpc>
                <a:spcPts val="2700"/>
              </a:lnSpc>
            </a:pPr>
            <a:r>
              <a:rPr lang="en-US" sz="2600" dirty="0" smtClean="0">
                <a:latin typeface="Arial Narrow" pitchFamily="34" charset="0"/>
              </a:rPr>
              <a:t>Result from </a:t>
            </a:r>
            <a:r>
              <a:rPr lang="en-US" sz="2600" b="1" u="sng" dirty="0" err="1" smtClean="0">
                <a:solidFill>
                  <a:srgbClr val="FF0000"/>
                </a:solidFill>
                <a:latin typeface="Arial Narrow" pitchFamily="34" charset="0"/>
              </a:rPr>
              <a:t>prozone</a:t>
            </a:r>
            <a:r>
              <a:rPr lang="en-US" sz="2600" b="1" u="sng" dirty="0" smtClean="0">
                <a:solidFill>
                  <a:srgbClr val="FF0000"/>
                </a:solidFill>
                <a:latin typeface="Arial Narrow" pitchFamily="34" charset="0"/>
              </a:rPr>
              <a:t> phenomenon </a:t>
            </a:r>
            <a:r>
              <a:rPr lang="en-US" sz="2600" dirty="0" smtClean="0">
                <a:latin typeface="Arial Narrow" pitchFamily="34" charset="0"/>
              </a:rPr>
              <a:t>(High serum concentration)</a:t>
            </a:r>
          </a:p>
          <a:p>
            <a:pPr algn="just" eaLnBrk="1" hangingPunct="1">
              <a:lnSpc>
                <a:spcPts val="2700"/>
              </a:lnSpc>
            </a:pPr>
            <a:r>
              <a:rPr lang="en-US" sz="2600" b="1" dirty="0" smtClean="0">
                <a:solidFill>
                  <a:srgbClr val="7030A0"/>
                </a:solidFill>
                <a:latin typeface="Arial Narrow" pitchFamily="34" charset="0"/>
              </a:rPr>
              <a:t>False-positive reactions </a:t>
            </a:r>
          </a:p>
          <a:p>
            <a:pPr lvl="1" algn="just">
              <a:lnSpc>
                <a:spcPts val="2700"/>
              </a:lnSpc>
            </a:pPr>
            <a:r>
              <a:rPr lang="en-US" sz="2600" dirty="0" smtClean="0">
                <a:latin typeface="Arial Narrow" pitchFamily="34" charset="0"/>
              </a:rPr>
              <a:t>Result from cross-reaction with antibodies to </a:t>
            </a:r>
            <a:r>
              <a:rPr lang="en-US" sz="2600" dirty="0" err="1" smtClean="0">
                <a:latin typeface="Arial Narrow" pitchFamily="34" charset="0"/>
              </a:rPr>
              <a:t>Yersinia</a:t>
            </a:r>
            <a:r>
              <a:rPr lang="en-US" sz="2600" dirty="0" smtClean="0">
                <a:latin typeface="Arial Narrow" pitchFamily="34" charset="0"/>
              </a:rPr>
              <a:t>, Cholera and Tularemia</a:t>
            </a:r>
          </a:p>
          <a:p>
            <a:pPr algn="just" eaLnBrk="1" hangingPunct="1">
              <a:lnSpc>
                <a:spcPts val="2700"/>
              </a:lnSpc>
            </a:pPr>
            <a:r>
              <a:rPr lang="en-US" sz="2600" dirty="0" smtClean="0">
                <a:latin typeface="Arial Narrow" pitchFamily="34" charset="0"/>
              </a:rPr>
              <a:t>These can be avoidable by routinely diluting serum beyond 1:320</a:t>
            </a:r>
          </a:p>
          <a:p>
            <a:pPr algn="just" eaLnBrk="1" hangingPunct="1">
              <a:lnSpc>
                <a:spcPts val="2700"/>
              </a:lnSpc>
            </a:pPr>
            <a:r>
              <a:rPr lang="en-US" sz="2600" dirty="0" smtClean="0">
                <a:latin typeface="Arial Narrow" pitchFamily="34" charset="0"/>
              </a:rPr>
              <a:t>Must be done using wide range of dilutions of patient’s serum</a:t>
            </a:r>
          </a:p>
          <a:p>
            <a:pPr algn="just" eaLnBrk="1" hangingPunct="1">
              <a:lnSpc>
                <a:spcPts val="2700"/>
              </a:lnSpc>
            </a:pPr>
            <a:r>
              <a:rPr lang="en-US" sz="2600" dirty="0" smtClean="0">
                <a:latin typeface="Arial Narrow" pitchFamily="34" charset="0"/>
              </a:rPr>
              <a:t>In certain conditions antibodies are blocked giving no visible agglutination, so </a:t>
            </a:r>
            <a:r>
              <a:rPr lang="en-US" sz="2600" dirty="0" err="1" smtClean="0">
                <a:latin typeface="Arial Narrow" pitchFamily="34" charset="0"/>
              </a:rPr>
              <a:t>Coomb’s</a:t>
            </a:r>
            <a:r>
              <a:rPr lang="en-US" sz="2600" dirty="0" smtClean="0">
                <a:latin typeface="Arial Narrow" pitchFamily="34" charset="0"/>
              </a:rPr>
              <a:t> test must be done</a:t>
            </a:r>
          </a:p>
          <a:p>
            <a:pPr algn="just" eaLnBrk="1" hangingPunct="1">
              <a:lnSpc>
                <a:spcPts val="2700"/>
              </a:lnSpc>
            </a:pPr>
            <a:endParaRPr lang="en-US" sz="2600" dirty="0" smtClean="0">
              <a:latin typeface="Arial Narrow" pitchFamily="34" charset="0"/>
            </a:endParaRP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19</a:t>
            </a:fld>
            <a:endParaRPr lang="ar-SA" altLang="en-US"/>
          </a:p>
        </p:txBody>
      </p:sp>
    </p:spTree>
    <p:extLst>
      <p:ext uri="{BB962C8B-B14F-4D97-AF65-F5344CB8AC3E}">
        <p14:creationId xmlns:p14="http://schemas.microsoft.com/office/powerpoint/2010/main" val="3281742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2" name="Title 1"/>
          <p:cNvSpPr>
            <a:spLocks noGrp="1"/>
          </p:cNvSpPr>
          <p:nvPr>
            <p:ph type="title"/>
          </p:nvPr>
        </p:nvSpPr>
        <p:spPr/>
        <p:txBody>
          <a:bodyPr/>
          <a:lstStyle/>
          <a:p>
            <a:pPr eaLnBrk="1" hangingPunct="1"/>
            <a:r>
              <a:rPr lang="en-US" altLang="en-US" sz="5400" b="1" i="1" dirty="0" smtClean="0">
                <a:solidFill>
                  <a:srgbClr val="002060"/>
                </a:solidFill>
                <a:latin typeface="Arial Narrow" pitchFamily="34" charset="0"/>
                <a:cs typeface="Times New Roman" pitchFamily="18" charset="0"/>
              </a:rPr>
              <a:t>Legionellae</a:t>
            </a:r>
          </a:p>
        </p:txBody>
      </p:sp>
      <p:sp>
        <p:nvSpPr>
          <p:cNvPr id="445443" name="Content Placeholder 2"/>
          <p:cNvSpPr>
            <a:spLocks noGrp="1"/>
          </p:cNvSpPr>
          <p:nvPr>
            <p:ph idx="1"/>
          </p:nvPr>
        </p:nvSpPr>
        <p:spPr>
          <a:xfrm>
            <a:off x="457200" y="1371600"/>
            <a:ext cx="8382000" cy="5105400"/>
          </a:xfrm>
        </p:spPr>
        <p:txBody>
          <a:bodyPr>
            <a:normAutofit fontScale="92500"/>
          </a:bodyPr>
          <a:lstStyle/>
          <a:p>
            <a:pPr algn="just" eaLnBrk="1" hangingPunct="1">
              <a:lnSpc>
                <a:spcPts val="2700"/>
              </a:lnSpc>
            </a:pPr>
            <a:r>
              <a:rPr lang="en-US" altLang="en-US" sz="2800" dirty="0" smtClean="0">
                <a:latin typeface="Arial Narrow" pitchFamily="34" charset="0"/>
                <a:cs typeface="Times New Roman" pitchFamily="18" charset="0"/>
              </a:rPr>
              <a:t>Gram negative rod belonging to</a:t>
            </a:r>
            <a:r>
              <a:rPr lang="en-US" altLang="en-US" sz="2800" dirty="0" smtClean="0">
                <a:latin typeface="Arial Narrow" pitchFamily="34" charset="0"/>
              </a:rPr>
              <a:t> </a:t>
            </a:r>
            <a:r>
              <a:rPr lang="en-US" altLang="en-US" sz="2800" dirty="0" err="1" smtClean="0">
                <a:latin typeface="Arial Narrow" pitchFamily="34" charset="0"/>
              </a:rPr>
              <a:t>Legionellaceae</a:t>
            </a:r>
            <a:endParaRPr lang="en-US" altLang="en-US" sz="2800" dirty="0" smtClean="0">
              <a:latin typeface="Arial Narrow" pitchFamily="34" charset="0"/>
              <a:cs typeface="Times New Roman" pitchFamily="18" charset="0"/>
            </a:endParaRPr>
          </a:p>
          <a:p>
            <a:pPr algn="just" eaLnBrk="1" hangingPunct="1">
              <a:lnSpc>
                <a:spcPts val="2700"/>
              </a:lnSpc>
            </a:pPr>
            <a:r>
              <a:rPr lang="en-US" altLang="en-US" sz="2800" dirty="0" smtClean="0">
                <a:latin typeface="Arial Narrow" pitchFamily="34" charset="0"/>
                <a:cs typeface="Times New Roman" pitchFamily="18" charset="0"/>
              </a:rPr>
              <a:t>Stains poorly with gram stain</a:t>
            </a:r>
          </a:p>
          <a:p>
            <a:pPr algn="just" eaLnBrk="1" hangingPunct="1">
              <a:lnSpc>
                <a:spcPts val="2700"/>
              </a:lnSpc>
            </a:pPr>
            <a:r>
              <a:rPr lang="en-US" altLang="en-US" sz="2800" dirty="0" smtClean="0">
                <a:latin typeface="Arial Narrow" pitchFamily="34" charset="0"/>
                <a:cs typeface="Times New Roman" pitchFamily="18" charset="0"/>
              </a:rPr>
              <a:t>Facultative intracellular pathogen</a:t>
            </a:r>
          </a:p>
          <a:p>
            <a:pPr algn="just" eaLnBrk="1" hangingPunct="1">
              <a:lnSpc>
                <a:spcPts val="2700"/>
              </a:lnSpc>
            </a:pPr>
            <a:r>
              <a:rPr lang="en-US" altLang="en-US" sz="2800" dirty="0" smtClean="0">
                <a:latin typeface="Arial Narrow" pitchFamily="34" charset="0"/>
                <a:cs typeface="Times New Roman" pitchFamily="18" charset="0"/>
              </a:rPr>
              <a:t>&gt; 57 species, ½ of species implicated in human disease</a:t>
            </a:r>
          </a:p>
          <a:p>
            <a:pPr algn="just" eaLnBrk="1" hangingPunct="1">
              <a:lnSpc>
                <a:spcPts val="2700"/>
              </a:lnSpc>
            </a:pPr>
            <a:r>
              <a:rPr lang="en-US" altLang="en-US" sz="2800" i="1" dirty="0" smtClean="0">
                <a:latin typeface="Arial Narrow" pitchFamily="34" charset="0"/>
                <a:cs typeface="Times New Roman" pitchFamily="18" charset="0"/>
              </a:rPr>
              <a:t>L. </a:t>
            </a:r>
            <a:r>
              <a:rPr lang="en-US" altLang="en-US" sz="2800" i="1" dirty="0" err="1" smtClean="0">
                <a:latin typeface="Arial Narrow" pitchFamily="34" charset="0"/>
                <a:cs typeface="Times New Roman" pitchFamily="18" charset="0"/>
              </a:rPr>
              <a:t>pneumophila</a:t>
            </a:r>
            <a:r>
              <a:rPr lang="en-US" altLang="en-US" sz="2800" i="1" dirty="0" smtClean="0">
                <a:latin typeface="Arial Narrow" pitchFamily="34" charset="0"/>
                <a:cs typeface="Times New Roman" pitchFamily="18" charset="0"/>
              </a:rPr>
              <a:t> </a:t>
            </a:r>
            <a:r>
              <a:rPr lang="en-US" altLang="en-US" sz="2800" dirty="0" smtClean="0">
                <a:latin typeface="Arial Narrow" pitchFamily="34" charset="0"/>
                <a:cs typeface="Times New Roman" pitchFamily="18" charset="0"/>
              </a:rPr>
              <a:t>is the most important human pathogen</a:t>
            </a:r>
          </a:p>
          <a:p>
            <a:pPr algn="just" eaLnBrk="1" hangingPunct="1">
              <a:lnSpc>
                <a:spcPts val="2700"/>
              </a:lnSpc>
            </a:pPr>
            <a:r>
              <a:rPr lang="en-US" altLang="en-US" sz="2800" dirty="0" smtClean="0">
                <a:latin typeface="Arial Narrow" pitchFamily="34" charset="0"/>
              </a:rPr>
              <a:t>Recently became </a:t>
            </a:r>
            <a:r>
              <a:rPr lang="en-US" altLang="en-US" sz="2800" b="1" dirty="0" smtClean="0">
                <a:solidFill>
                  <a:srgbClr val="FF0000"/>
                </a:solidFill>
                <a:latin typeface="Arial Narrow" pitchFamily="34" charset="0"/>
              </a:rPr>
              <a:t>opportunistic human pathogen</a:t>
            </a:r>
          </a:p>
          <a:p>
            <a:pPr algn="just" eaLnBrk="1" hangingPunct="1">
              <a:lnSpc>
                <a:spcPts val="2700"/>
              </a:lnSpc>
            </a:pPr>
            <a:r>
              <a:rPr lang="en-US" altLang="en-US" sz="2800" dirty="0">
                <a:latin typeface="Arial Narrow" pitchFamily="34" charset="0"/>
                <a:cs typeface="Times New Roman" pitchFamily="18" charset="0"/>
              </a:rPr>
              <a:t>~ 90% of all cases of </a:t>
            </a:r>
            <a:r>
              <a:rPr lang="en-US" altLang="en-US" sz="2800" dirty="0" err="1">
                <a:latin typeface="Arial Narrow" pitchFamily="34" charset="0"/>
                <a:cs typeface="Times New Roman" pitchFamily="18" charset="0"/>
              </a:rPr>
              <a:t>legionellosis</a:t>
            </a:r>
            <a:r>
              <a:rPr lang="en-US" altLang="en-US" sz="2800" dirty="0">
                <a:latin typeface="Arial Narrow" pitchFamily="34" charset="0"/>
                <a:cs typeface="Times New Roman" pitchFamily="18" charset="0"/>
              </a:rPr>
              <a:t> (</a:t>
            </a:r>
            <a:r>
              <a:rPr lang="en-US" altLang="en-US" sz="2800" dirty="0">
                <a:latin typeface="Arial Narrow" pitchFamily="34" charset="0"/>
              </a:rPr>
              <a:t>Legionnaires' </a:t>
            </a:r>
            <a:r>
              <a:rPr lang="en-US" altLang="en-US" sz="2800" dirty="0" smtClean="0">
                <a:latin typeface="Arial Narrow" pitchFamily="34" charset="0"/>
              </a:rPr>
              <a:t>disease)</a:t>
            </a:r>
          </a:p>
          <a:p>
            <a:pPr algn="just" eaLnBrk="1" hangingPunct="1">
              <a:lnSpc>
                <a:spcPts val="2700"/>
              </a:lnSpc>
            </a:pPr>
            <a:r>
              <a:rPr lang="en-US" altLang="en-US" sz="2800" dirty="0">
                <a:latin typeface="Arial Narrow" pitchFamily="34" charset="0"/>
                <a:cs typeface="Times New Roman" pitchFamily="18" charset="0"/>
              </a:rPr>
              <a:t>15 serogroups, 88.6% of cases are caused by </a:t>
            </a:r>
            <a:r>
              <a:rPr lang="en-US" altLang="en-US" sz="2800" dirty="0" err="1">
                <a:latin typeface="Arial Narrow" pitchFamily="34" charset="0"/>
                <a:cs typeface="Times New Roman" pitchFamily="18" charset="0"/>
              </a:rPr>
              <a:t>serogroup</a:t>
            </a:r>
            <a:r>
              <a:rPr lang="en-US" altLang="en-US" sz="2800" dirty="0">
                <a:latin typeface="Arial Narrow" pitchFamily="34" charset="0"/>
                <a:cs typeface="Times New Roman" pitchFamily="18" charset="0"/>
              </a:rPr>
              <a:t> 1</a:t>
            </a:r>
          </a:p>
          <a:p>
            <a:pPr algn="just" eaLnBrk="1" hangingPunct="1">
              <a:lnSpc>
                <a:spcPts val="2700"/>
              </a:lnSpc>
            </a:pPr>
            <a:r>
              <a:rPr lang="en-US" altLang="en-US" sz="2800" dirty="0" err="1">
                <a:latin typeface="Arial Narrow" pitchFamily="34" charset="0"/>
                <a:cs typeface="Times New Roman" pitchFamily="18" charset="0"/>
              </a:rPr>
              <a:t>Serogroup</a:t>
            </a:r>
            <a:r>
              <a:rPr lang="en-US" altLang="en-US" sz="2800" dirty="0">
                <a:latin typeface="Arial Narrow" pitchFamily="34" charset="0"/>
                <a:cs typeface="Times New Roman" pitchFamily="18" charset="0"/>
              </a:rPr>
              <a:t> 1 seems to be more </a:t>
            </a:r>
            <a:r>
              <a:rPr lang="en-US" altLang="en-US" sz="2800" dirty="0" smtClean="0">
                <a:latin typeface="Arial Narrow" pitchFamily="34" charset="0"/>
                <a:cs typeface="Times New Roman" pitchFamily="18" charset="0"/>
              </a:rPr>
              <a:t>virulent</a:t>
            </a:r>
            <a:endParaRPr lang="en-US" altLang="en-US" sz="2800" b="1" dirty="0" smtClean="0">
              <a:solidFill>
                <a:srgbClr val="FF0000"/>
              </a:solidFill>
              <a:latin typeface="Arial Narrow" pitchFamily="34" charset="0"/>
            </a:endParaRPr>
          </a:p>
          <a:p>
            <a:pPr algn="just">
              <a:lnSpc>
                <a:spcPts val="2700"/>
              </a:lnSpc>
            </a:pPr>
            <a:r>
              <a:rPr lang="en-US" altLang="en-US" sz="2800" b="1" u="sng" dirty="0" smtClean="0">
                <a:solidFill>
                  <a:srgbClr val="C00000"/>
                </a:solidFill>
                <a:latin typeface="Arial Narrow" pitchFamily="34" charset="0"/>
                <a:cs typeface="Times New Roman" pitchFamily="18" charset="0"/>
              </a:rPr>
              <a:t>Not grow </a:t>
            </a:r>
            <a:r>
              <a:rPr lang="en-US" altLang="en-US" sz="2800" dirty="0" smtClean="0">
                <a:latin typeface="Arial Narrow" pitchFamily="34" charset="0"/>
                <a:cs typeface="Times New Roman" pitchFamily="18" charset="0"/>
              </a:rPr>
              <a:t>on Sheep Blood Agar</a:t>
            </a:r>
          </a:p>
          <a:p>
            <a:pPr algn="just">
              <a:lnSpc>
                <a:spcPts val="2700"/>
              </a:lnSpc>
            </a:pPr>
            <a:r>
              <a:rPr lang="en-US" altLang="en-US" sz="2800" dirty="0" smtClean="0">
                <a:latin typeface="Arial Narrow" pitchFamily="34" charset="0"/>
                <a:cs typeface="Times New Roman" pitchFamily="18" charset="0"/>
              </a:rPr>
              <a:t>Requires specialized media to grow</a:t>
            </a:r>
            <a:endParaRPr lang="en-US" altLang="en-US" sz="2800" u="sng" dirty="0" smtClean="0">
              <a:latin typeface="Arial Narrow" pitchFamily="34" charset="0"/>
              <a:cs typeface="Times New Roman" pitchFamily="18" charset="0"/>
            </a:endParaRPr>
          </a:p>
          <a:p>
            <a:pPr lvl="1" algn="just">
              <a:lnSpc>
                <a:spcPts val="2700"/>
              </a:lnSpc>
              <a:buFont typeface="Arial" pitchFamily="34" charset="0"/>
              <a:buChar char="•"/>
            </a:pPr>
            <a:r>
              <a:rPr lang="en-US" altLang="en-US" dirty="0" smtClean="0">
                <a:solidFill>
                  <a:srgbClr val="0070C0"/>
                </a:solidFill>
                <a:latin typeface="Arial Narrow" pitchFamily="34" charset="0"/>
                <a:cs typeface="Times New Roman" pitchFamily="18" charset="0"/>
              </a:rPr>
              <a:t>Cysteine and iron</a:t>
            </a:r>
            <a:r>
              <a:rPr lang="en-US" altLang="en-US" dirty="0" smtClean="0">
                <a:latin typeface="Arial Narrow" pitchFamily="34" charset="0"/>
                <a:cs typeface="Times New Roman" pitchFamily="18" charset="0"/>
              </a:rPr>
              <a:t> are essential for growth</a:t>
            </a:r>
          </a:p>
          <a:p>
            <a:pPr algn="just" eaLnBrk="1" hangingPunct="1">
              <a:lnSpc>
                <a:spcPts val="2700"/>
              </a:lnSpc>
            </a:pPr>
            <a:endParaRPr lang="en-US" altLang="en-US" sz="2800" dirty="0" smtClean="0">
              <a:latin typeface="Arial Narrow" pitchFamily="34" charset="0"/>
              <a:cs typeface="Times New Roman" pitchFamily="18" charset="0"/>
            </a:endParaRPr>
          </a:p>
        </p:txBody>
      </p:sp>
      <p:sp>
        <p:nvSpPr>
          <p:cNvPr id="445445"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ar-SA" altLang="en-US" smtClean="0">
              <a:solidFill>
                <a:srgbClr val="898989"/>
              </a:solidFill>
              <a:latin typeface="Calibri" pitchFamily="34" charset="0"/>
            </a:endParaRPr>
          </a:p>
        </p:txBody>
      </p:sp>
      <p:sp>
        <p:nvSpPr>
          <p:cNvPr id="445446"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C07E8074-9F8D-442D-A7FC-6A9AE2C2223D}" type="slidenum">
              <a:rPr lang="ar-SA" altLang="en-US" smtClean="0">
                <a:solidFill>
                  <a:srgbClr val="898989"/>
                </a:solidFill>
                <a:latin typeface="Calibri" pitchFamily="34" charset="0"/>
              </a:rPr>
              <a:pPr eaLnBrk="1" hangingPunct="1"/>
              <a:t>2</a:t>
            </a:fld>
            <a:endParaRPr lang="ar-SA" altLang="en-US" smtClean="0">
              <a:solidFill>
                <a:srgbClr val="898989"/>
              </a:solidFill>
              <a:latin typeface="Calibri" pitchFamily="34" charset="0"/>
            </a:endParaRPr>
          </a:p>
        </p:txBody>
      </p:sp>
    </p:spTree>
    <p:extLst>
      <p:ext uri="{BB962C8B-B14F-4D97-AF65-F5344CB8AC3E}">
        <p14:creationId xmlns:p14="http://schemas.microsoft.com/office/powerpoint/2010/main" val="2324601999"/>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6" name="Rectangle 2"/>
          <p:cNvSpPr>
            <a:spLocks noGrp="1" noChangeArrowheads="1"/>
          </p:cNvSpPr>
          <p:nvPr>
            <p:ph type="title"/>
          </p:nvPr>
        </p:nvSpPr>
        <p:spPr/>
        <p:txBody>
          <a:bodyPr/>
          <a:lstStyle/>
          <a:p>
            <a:pPr eaLnBrk="1" hangingPunct="1"/>
            <a:r>
              <a:rPr lang="en-US" b="1" smtClean="0">
                <a:solidFill>
                  <a:srgbClr val="FF0000"/>
                </a:solidFill>
                <a:latin typeface="Arial Narrow" pitchFamily="34" charset="0"/>
              </a:rPr>
              <a:t>Prevention and Control</a:t>
            </a:r>
          </a:p>
        </p:txBody>
      </p:sp>
      <p:sp>
        <p:nvSpPr>
          <p:cNvPr id="359427" name="Rectangle 3"/>
          <p:cNvSpPr>
            <a:spLocks noGrp="1" noChangeArrowheads="1"/>
          </p:cNvSpPr>
          <p:nvPr>
            <p:ph idx="1"/>
          </p:nvPr>
        </p:nvSpPr>
        <p:spPr/>
        <p:txBody>
          <a:bodyPr/>
          <a:lstStyle/>
          <a:p>
            <a:pPr algn="just" eaLnBrk="1" hangingPunct="1">
              <a:lnSpc>
                <a:spcPct val="150000"/>
              </a:lnSpc>
            </a:pPr>
            <a:r>
              <a:rPr lang="en-US" sz="2800" smtClean="0">
                <a:latin typeface="Arial Narrow" pitchFamily="34" charset="0"/>
              </a:rPr>
              <a:t>Brucellosis can be eradicated from animals by testing them and slaughtering the positive</a:t>
            </a:r>
          </a:p>
          <a:p>
            <a:pPr algn="just" eaLnBrk="1" hangingPunct="1">
              <a:lnSpc>
                <a:spcPct val="150000"/>
              </a:lnSpc>
            </a:pPr>
            <a:r>
              <a:rPr lang="en-US" sz="2800" smtClean="0">
                <a:latin typeface="Arial Narrow" pitchFamily="34" charset="0"/>
              </a:rPr>
              <a:t>Immunization of animals with a live attenuated vaccine</a:t>
            </a:r>
          </a:p>
          <a:p>
            <a:pPr algn="just" eaLnBrk="1" hangingPunct="1">
              <a:lnSpc>
                <a:spcPct val="150000"/>
              </a:lnSpc>
            </a:pPr>
            <a:r>
              <a:rPr lang="en-US" sz="2800" smtClean="0">
                <a:latin typeface="Arial Narrow" pitchFamily="34" charset="0"/>
              </a:rPr>
              <a:t>Pasteurization of milk and dairy products</a:t>
            </a:r>
          </a:p>
          <a:p>
            <a:pPr algn="just" eaLnBrk="1" hangingPunct="1">
              <a:lnSpc>
                <a:spcPct val="150000"/>
              </a:lnSpc>
            </a:pPr>
            <a:r>
              <a:rPr lang="en-US" sz="2800" smtClean="0">
                <a:latin typeface="Arial Narrow" pitchFamily="34" charset="0"/>
              </a:rPr>
              <a:t>Use of proper safety techniques in clinical laboratory working with Brucella</a:t>
            </a:r>
          </a:p>
          <a:p>
            <a:pPr algn="just" eaLnBrk="1" hangingPunct="1">
              <a:lnSpc>
                <a:spcPct val="150000"/>
              </a:lnSpc>
              <a:buFontTx/>
              <a:buNone/>
            </a:pPr>
            <a:endParaRPr lang="en-US" smtClean="0">
              <a:latin typeface="Arial Narrow" pitchFamily="34" charset="0"/>
            </a:endParaRP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20</a:t>
            </a:fld>
            <a:endParaRPr lang="ar-SA" altLang="en-US"/>
          </a:p>
        </p:txBody>
      </p:sp>
    </p:spTree>
    <p:extLst>
      <p:ext uri="{BB962C8B-B14F-4D97-AF65-F5344CB8AC3E}">
        <p14:creationId xmlns:p14="http://schemas.microsoft.com/office/powerpoint/2010/main" val="11240801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Title 1"/>
          <p:cNvSpPr>
            <a:spLocks noGrp="1"/>
          </p:cNvSpPr>
          <p:nvPr>
            <p:ph type="title"/>
          </p:nvPr>
        </p:nvSpPr>
        <p:spPr>
          <a:xfrm>
            <a:off x="457200" y="214313"/>
            <a:ext cx="8229600" cy="857250"/>
          </a:xfrm>
        </p:spPr>
        <p:txBody>
          <a:bodyPr/>
          <a:lstStyle/>
          <a:p>
            <a:pPr eaLnBrk="1" hangingPunct="1"/>
            <a:r>
              <a:rPr lang="en-GB" b="1" smtClean="0">
                <a:solidFill>
                  <a:srgbClr val="FF0000"/>
                </a:solidFill>
                <a:latin typeface="Arial Narrow" pitchFamily="34" charset="0"/>
              </a:rPr>
              <a:t>Treatment</a:t>
            </a:r>
          </a:p>
        </p:txBody>
      </p:sp>
      <p:sp>
        <p:nvSpPr>
          <p:cNvPr id="360451" name="Content Placeholder 2"/>
          <p:cNvSpPr>
            <a:spLocks noGrp="1"/>
          </p:cNvSpPr>
          <p:nvPr>
            <p:ph idx="1"/>
          </p:nvPr>
        </p:nvSpPr>
        <p:spPr>
          <a:xfrm>
            <a:off x="214313" y="1000125"/>
            <a:ext cx="8572500" cy="5786438"/>
          </a:xfrm>
        </p:spPr>
        <p:txBody>
          <a:bodyPr/>
          <a:lstStyle/>
          <a:p>
            <a:pPr algn="just" eaLnBrk="1" hangingPunct="1"/>
            <a:r>
              <a:rPr lang="en-US" sz="2800" smtClean="0">
                <a:latin typeface="Arial Narrow" pitchFamily="34" charset="0"/>
              </a:rPr>
              <a:t>Intracellular localization of brucellae, believed to offer some protection against antimicrobials, thus drugs with good intra-cellular penetration are necessary for cure</a:t>
            </a:r>
          </a:p>
          <a:p>
            <a:pPr algn="just" eaLnBrk="1" hangingPunct="1"/>
            <a:r>
              <a:rPr lang="en-US" sz="2800" smtClean="0">
                <a:latin typeface="Arial Narrow" pitchFamily="34" charset="0"/>
              </a:rPr>
              <a:t>Tetracyclines among most active drugs for treating brucellosis</a:t>
            </a:r>
          </a:p>
          <a:p>
            <a:pPr algn="just" eaLnBrk="1" hangingPunct="1"/>
            <a:r>
              <a:rPr lang="en-US" sz="2800" smtClean="0">
                <a:latin typeface="Arial Narrow" pitchFamily="34" charset="0"/>
              </a:rPr>
              <a:t>Relapse rate unacceptably high with single-drug therapy</a:t>
            </a:r>
          </a:p>
          <a:p>
            <a:pPr algn="just" eaLnBrk="1" hangingPunct="1"/>
            <a:r>
              <a:rPr lang="en-US" sz="2800" smtClean="0">
                <a:latin typeface="Arial Narrow" pitchFamily="34" charset="0"/>
              </a:rPr>
              <a:t>Combination therapy is recommended  </a:t>
            </a:r>
          </a:p>
          <a:p>
            <a:pPr algn="just" eaLnBrk="1" hangingPunct="1"/>
            <a:r>
              <a:rPr lang="en-US" sz="2800" u="sng" smtClean="0">
                <a:solidFill>
                  <a:srgbClr val="0070C0"/>
                </a:solidFill>
                <a:latin typeface="Arial Narrow" pitchFamily="34" charset="0"/>
              </a:rPr>
              <a:t>There are two major regimens:</a:t>
            </a:r>
          </a:p>
          <a:p>
            <a:pPr algn="just" eaLnBrk="1" hangingPunct="1"/>
            <a:r>
              <a:rPr lang="en-US" sz="2800" u="sng" smtClean="0">
                <a:solidFill>
                  <a:srgbClr val="7030A0"/>
                </a:solidFill>
                <a:latin typeface="Arial Narrow" pitchFamily="34" charset="0"/>
              </a:rPr>
              <a:t>Regimen A: </a:t>
            </a:r>
            <a:r>
              <a:rPr lang="en-US" sz="2800" smtClean="0">
                <a:latin typeface="Arial Narrow" pitchFamily="34" charset="0"/>
              </a:rPr>
              <a:t>Doxycycline 100 mg orally twice daily for 6 weeks + Streptomycin 1 gm IM once daily for the first 14 - 21 days</a:t>
            </a:r>
          </a:p>
          <a:p>
            <a:pPr algn="just" eaLnBrk="1" hangingPunct="1"/>
            <a:r>
              <a:rPr lang="en-US" sz="2800" u="sng" smtClean="0">
                <a:solidFill>
                  <a:srgbClr val="7030A0"/>
                </a:solidFill>
                <a:latin typeface="Arial Narrow" pitchFamily="34" charset="0"/>
              </a:rPr>
              <a:t>Regimen B:</a:t>
            </a:r>
            <a:r>
              <a:rPr lang="en-US" sz="2800" smtClean="0">
                <a:latin typeface="Arial Narrow" pitchFamily="34" charset="0"/>
              </a:rPr>
              <a:t> Doxycycline 100 mg orally twice daily plus rifampin 600-900 mg (15 mg/kg) orally once daily for 6 weeks</a:t>
            </a:r>
          </a:p>
          <a:p>
            <a:pPr algn="just" eaLnBrk="1" hangingPunct="1">
              <a:buFont typeface="Wingdings 2" pitchFamily="18" charset="2"/>
              <a:buNone/>
            </a:pPr>
            <a:endParaRPr lang="en-US" sz="2800" smtClean="0">
              <a:latin typeface="Arial Narrow" pitchFamily="34" charset="0"/>
            </a:endParaRPr>
          </a:p>
          <a:p>
            <a:pPr algn="just" eaLnBrk="1" hangingPunct="1"/>
            <a:endParaRPr lang="en-US" sz="2800" smtClean="0">
              <a:latin typeface="Arial Narrow" pitchFamily="34" charset="0"/>
            </a:endParaRPr>
          </a:p>
          <a:p>
            <a:pPr algn="just" eaLnBrk="1" hangingPunct="1"/>
            <a:endParaRPr lang="en-US" sz="2800" smtClean="0">
              <a:latin typeface="Arial Narrow" pitchFamily="34" charset="0"/>
            </a:endParaRPr>
          </a:p>
          <a:p>
            <a:pPr algn="just" eaLnBrk="1" hangingPunct="1"/>
            <a:endParaRPr lang="en-US" sz="2800" smtClean="0">
              <a:latin typeface="Arial Narrow" pitchFamily="34" charset="0"/>
            </a:endParaRPr>
          </a:p>
          <a:p>
            <a:pPr algn="just" eaLnBrk="1" hangingPunct="1">
              <a:buFontTx/>
              <a:buNone/>
            </a:pPr>
            <a:endParaRPr lang="en-US" sz="2800" smtClean="0">
              <a:latin typeface="Arial Narrow" pitchFamily="34" charset="0"/>
            </a:endParaRPr>
          </a:p>
          <a:p>
            <a:pPr algn="just" eaLnBrk="1" hangingPunct="1">
              <a:buFontTx/>
              <a:buNone/>
            </a:pPr>
            <a:endParaRPr lang="en-GB" sz="2800" smtClean="0">
              <a:latin typeface="Arial Narrow" pitchFamily="34" charset="0"/>
            </a:endParaRP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21</a:t>
            </a:fld>
            <a:endParaRPr lang="ar-SA" altLang="en-US"/>
          </a:p>
        </p:txBody>
      </p:sp>
    </p:spTree>
    <p:extLst>
      <p:ext uri="{BB962C8B-B14F-4D97-AF65-F5344CB8AC3E}">
        <p14:creationId xmlns:p14="http://schemas.microsoft.com/office/powerpoint/2010/main" val="11990597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152400"/>
            <a:ext cx="8229600" cy="715963"/>
          </a:xfrm>
        </p:spPr>
        <p:txBody>
          <a:bodyPr>
            <a:normAutofit fontScale="90000"/>
          </a:bodyPr>
          <a:lstStyle/>
          <a:p>
            <a:pPr eaLnBrk="1" hangingPunct="1">
              <a:defRPr/>
            </a:pPr>
            <a:r>
              <a:rPr lang="en-US" b="1" i="1" smtClean="0">
                <a:solidFill>
                  <a:srgbClr val="FF0000"/>
                </a:solidFill>
                <a:latin typeface="Arial Narrow" pitchFamily="34" charset="0"/>
              </a:rPr>
              <a:t>Yersinia</a:t>
            </a:r>
            <a:r>
              <a:rPr lang="en-US" b="1" smtClean="0">
                <a:solidFill>
                  <a:srgbClr val="FF0000"/>
                </a:solidFill>
                <a:latin typeface="Arial Narrow" pitchFamily="34" charset="0"/>
              </a:rPr>
              <a:t> Species</a:t>
            </a:r>
          </a:p>
        </p:txBody>
      </p:sp>
      <p:sp>
        <p:nvSpPr>
          <p:cNvPr id="9219" name="Rectangle 3"/>
          <p:cNvSpPr>
            <a:spLocks noGrp="1" noChangeArrowheads="1"/>
          </p:cNvSpPr>
          <p:nvPr>
            <p:ph idx="1"/>
          </p:nvPr>
        </p:nvSpPr>
        <p:spPr>
          <a:xfrm>
            <a:off x="228600" y="762000"/>
            <a:ext cx="8610600" cy="5867400"/>
          </a:xfrm>
        </p:spPr>
        <p:txBody>
          <a:bodyPr rtlCol="0">
            <a:noAutofit/>
          </a:bodyPr>
          <a:lstStyle/>
          <a:p>
            <a:pPr algn="just" eaLnBrk="1" fontAlgn="auto" hangingPunct="1">
              <a:lnSpc>
                <a:spcPts val="2700"/>
              </a:lnSpc>
              <a:spcAft>
                <a:spcPts val="0"/>
              </a:spcAft>
              <a:defRPr/>
            </a:pPr>
            <a:r>
              <a:rPr lang="en-US" sz="2600" i="1" dirty="0" err="1" smtClean="0">
                <a:latin typeface="Arial Narrow" pitchFamily="34" charset="0"/>
              </a:rPr>
              <a:t>Yersinia</a:t>
            </a:r>
            <a:r>
              <a:rPr lang="en-US" sz="2600" dirty="0" smtClean="0">
                <a:latin typeface="Arial Narrow" pitchFamily="34" charset="0"/>
              </a:rPr>
              <a:t> formerly classified in the </a:t>
            </a:r>
            <a:r>
              <a:rPr lang="en-US" sz="2600" i="1" dirty="0" err="1" smtClean="0">
                <a:latin typeface="Arial Narrow" pitchFamily="34" charset="0"/>
              </a:rPr>
              <a:t>Pasteurellaceae</a:t>
            </a:r>
            <a:r>
              <a:rPr lang="en-US" sz="2600" dirty="0" smtClean="0">
                <a:latin typeface="Arial Narrow" pitchFamily="34" charset="0"/>
              </a:rPr>
              <a:t> family</a:t>
            </a:r>
          </a:p>
          <a:p>
            <a:pPr algn="just" eaLnBrk="1" fontAlgn="auto" hangingPunct="1">
              <a:lnSpc>
                <a:spcPts val="2700"/>
              </a:lnSpc>
              <a:spcAft>
                <a:spcPts val="0"/>
              </a:spcAft>
              <a:defRPr/>
            </a:pPr>
            <a:r>
              <a:rPr lang="en-US" sz="2600" dirty="0" smtClean="0">
                <a:latin typeface="Arial Narrow" pitchFamily="34" charset="0"/>
              </a:rPr>
              <a:t>So  </a:t>
            </a:r>
            <a:r>
              <a:rPr lang="en-US" sz="2600" dirty="0" err="1" smtClean="0">
                <a:latin typeface="Arial Narrow" pitchFamily="34" charset="0"/>
              </a:rPr>
              <a:t>Yersinia</a:t>
            </a:r>
            <a:r>
              <a:rPr lang="en-US" sz="2600" dirty="0" smtClean="0">
                <a:latin typeface="Arial Narrow" pitchFamily="34" charset="0"/>
              </a:rPr>
              <a:t> formerly called  </a:t>
            </a:r>
            <a:r>
              <a:rPr lang="en-US" sz="2600" i="1" dirty="0" err="1" smtClean="0">
                <a:latin typeface="Arial Narrow" pitchFamily="34" charset="0"/>
              </a:rPr>
              <a:t>Pasteurella</a:t>
            </a:r>
            <a:endParaRPr lang="en-US" sz="2600" dirty="0" smtClean="0">
              <a:latin typeface="Arial Narrow" pitchFamily="34" charset="0"/>
            </a:endParaRPr>
          </a:p>
          <a:p>
            <a:pPr algn="just" eaLnBrk="1" fontAlgn="auto" hangingPunct="1">
              <a:lnSpc>
                <a:spcPts val="2700"/>
              </a:lnSpc>
              <a:spcAft>
                <a:spcPts val="0"/>
              </a:spcAft>
              <a:defRPr/>
            </a:pPr>
            <a:r>
              <a:rPr lang="en-US" sz="2600" i="1" dirty="0" err="1" smtClean="0">
                <a:latin typeface="Arial Narrow" pitchFamily="34" charset="0"/>
              </a:rPr>
              <a:t>Yersinia</a:t>
            </a:r>
            <a:r>
              <a:rPr lang="en-US" sz="2600" i="1" dirty="0" smtClean="0">
                <a:latin typeface="Arial Narrow" pitchFamily="34" charset="0"/>
              </a:rPr>
              <a:t> </a:t>
            </a:r>
            <a:r>
              <a:rPr lang="en-US" sz="2600" dirty="0" smtClean="0">
                <a:latin typeface="Arial Narrow" pitchFamily="34" charset="0"/>
              </a:rPr>
              <a:t>reclassified in the </a:t>
            </a:r>
            <a:r>
              <a:rPr lang="en-US" sz="2600" i="1" dirty="0" err="1" smtClean="0">
                <a:latin typeface="Arial Narrow" pitchFamily="34" charset="0"/>
              </a:rPr>
              <a:t>Enterobacteriaceae</a:t>
            </a:r>
            <a:r>
              <a:rPr lang="en-US" sz="2600" dirty="0" smtClean="0">
                <a:latin typeface="Arial Narrow" pitchFamily="34" charset="0"/>
              </a:rPr>
              <a:t> family</a:t>
            </a:r>
          </a:p>
          <a:p>
            <a:pPr algn="just" eaLnBrk="1" fontAlgn="auto" hangingPunct="1">
              <a:lnSpc>
                <a:spcPts val="2700"/>
              </a:lnSpc>
              <a:spcAft>
                <a:spcPts val="0"/>
              </a:spcAft>
              <a:defRPr/>
            </a:pPr>
            <a:r>
              <a:rPr lang="en-US" sz="2600" b="1" dirty="0" smtClean="0">
                <a:solidFill>
                  <a:srgbClr val="7030A0"/>
                </a:solidFill>
                <a:latin typeface="Arial Narrow" pitchFamily="34" charset="0"/>
              </a:rPr>
              <a:t>Three species of </a:t>
            </a:r>
            <a:r>
              <a:rPr lang="en-US" sz="2600" b="1" i="1" dirty="0" err="1" smtClean="0">
                <a:solidFill>
                  <a:srgbClr val="7030A0"/>
                </a:solidFill>
                <a:latin typeface="Arial Narrow" pitchFamily="34" charset="0"/>
              </a:rPr>
              <a:t>Yersinia</a:t>
            </a:r>
            <a:r>
              <a:rPr lang="en-US" sz="2600" b="1" dirty="0" smtClean="0">
                <a:solidFill>
                  <a:srgbClr val="7030A0"/>
                </a:solidFill>
                <a:latin typeface="Arial Narrow" pitchFamily="34" charset="0"/>
              </a:rPr>
              <a:t> cause disease in humans</a:t>
            </a:r>
          </a:p>
          <a:p>
            <a:pPr marL="514350" indent="-514350" algn="just" eaLnBrk="1" fontAlgn="auto" hangingPunct="1">
              <a:lnSpc>
                <a:spcPts val="2700"/>
              </a:lnSpc>
              <a:spcAft>
                <a:spcPts val="0"/>
              </a:spcAft>
              <a:buFont typeface="+mj-lt"/>
              <a:buAutoNum type="arabicPeriod"/>
              <a:defRPr/>
            </a:pPr>
            <a:r>
              <a:rPr lang="en-US" sz="2600" b="1" i="1" dirty="0" smtClean="0">
                <a:solidFill>
                  <a:srgbClr val="002060"/>
                </a:solidFill>
                <a:latin typeface="Arial Narrow" pitchFamily="34" charset="0"/>
              </a:rPr>
              <a:t>Y. </a:t>
            </a:r>
            <a:r>
              <a:rPr lang="en-US" sz="2600" b="1" i="1" dirty="0" err="1" smtClean="0">
                <a:solidFill>
                  <a:srgbClr val="002060"/>
                </a:solidFill>
                <a:latin typeface="Arial Narrow" pitchFamily="34" charset="0"/>
              </a:rPr>
              <a:t>pseudotuberculosis</a:t>
            </a:r>
            <a:r>
              <a:rPr lang="en-US" sz="2600" b="1" i="1" dirty="0" smtClean="0">
                <a:solidFill>
                  <a:srgbClr val="002060"/>
                </a:solidFill>
                <a:latin typeface="Arial Narrow" pitchFamily="34" charset="0"/>
              </a:rPr>
              <a:t> </a:t>
            </a:r>
          </a:p>
          <a:p>
            <a:pPr marL="514350" indent="-514350" algn="just" eaLnBrk="1" fontAlgn="auto" hangingPunct="1">
              <a:lnSpc>
                <a:spcPts val="2700"/>
              </a:lnSpc>
              <a:spcAft>
                <a:spcPts val="0"/>
              </a:spcAft>
              <a:buFont typeface="+mj-lt"/>
              <a:buAutoNum type="arabicPeriod"/>
              <a:defRPr/>
            </a:pPr>
            <a:r>
              <a:rPr lang="en-US" sz="2600" b="1" i="1" dirty="0" smtClean="0">
                <a:solidFill>
                  <a:srgbClr val="002060"/>
                </a:solidFill>
                <a:latin typeface="Arial Narrow" pitchFamily="34" charset="0"/>
              </a:rPr>
              <a:t>Y. </a:t>
            </a:r>
            <a:r>
              <a:rPr lang="en-US" sz="2600" b="1" i="1" dirty="0" err="1" smtClean="0">
                <a:solidFill>
                  <a:srgbClr val="002060"/>
                </a:solidFill>
                <a:latin typeface="Arial Narrow" pitchFamily="34" charset="0"/>
              </a:rPr>
              <a:t>enterocolitica</a:t>
            </a:r>
            <a:r>
              <a:rPr lang="en-US" sz="2600" b="1" i="1" dirty="0" smtClean="0">
                <a:solidFill>
                  <a:srgbClr val="002060"/>
                </a:solidFill>
                <a:latin typeface="Arial Narrow" pitchFamily="34" charset="0"/>
              </a:rPr>
              <a:t> </a:t>
            </a:r>
            <a:r>
              <a:rPr lang="en-US" sz="2600" b="1" dirty="0" smtClean="0">
                <a:solidFill>
                  <a:srgbClr val="002060"/>
                </a:solidFill>
                <a:latin typeface="Arial Narrow" pitchFamily="34" charset="0"/>
              </a:rPr>
              <a:t> </a:t>
            </a:r>
          </a:p>
          <a:p>
            <a:pPr lvl="1" algn="just" eaLnBrk="1" fontAlgn="auto" hangingPunct="1">
              <a:lnSpc>
                <a:spcPts val="2700"/>
              </a:lnSpc>
              <a:spcAft>
                <a:spcPts val="0"/>
              </a:spcAft>
              <a:defRPr/>
            </a:pPr>
            <a:r>
              <a:rPr lang="en-US" sz="2600" dirty="0" smtClean="0">
                <a:latin typeface="Arial Narrow" pitchFamily="34" charset="0"/>
              </a:rPr>
              <a:t>Both are animal pathogens </a:t>
            </a:r>
          </a:p>
          <a:p>
            <a:pPr lvl="1" algn="just" eaLnBrk="1" fontAlgn="auto" hangingPunct="1">
              <a:lnSpc>
                <a:spcPts val="2700"/>
              </a:lnSpc>
              <a:spcAft>
                <a:spcPts val="0"/>
              </a:spcAft>
              <a:defRPr/>
            </a:pPr>
            <a:r>
              <a:rPr lang="en-US" sz="2600" i="1" dirty="0" smtClean="0">
                <a:latin typeface="Arial Narrow" pitchFamily="34" charset="0"/>
              </a:rPr>
              <a:t>Y. </a:t>
            </a:r>
            <a:r>
              <a:rPr lang="en-US" sz="2600" i="1" dirty="0" err="1" smtClean="0">
                <a:latin typeface="Arial Narrow" pitchFamily="34" charset="0"/>
              </a:rPr>
              <a:t>pseudotuberculosis</a:t>
            </a:r>
            <a:r>
              <a:rPr lang="en-US" sz="2600" i="1" dirty="0" smtClean="0">
                <a:latin typeface="Arial Narrow" pitchFamily="34" charset="0"/>
              </a:rPr>
              <a:t> </a:t>
            </a:r>
            <a:r>
              <a:rPr lang="en-US" sz="2600" dirty="0" smtClean="0">
                <a:latin typeface="Arial Narrow" pitchFamily="34" charset="0"/>
              </a:rPr>
              <a:t>causes </a:t>
            </a:r>
            <a:r>
              <a:rPr lang="en-US" sz="2600" dirty="0" err="1" smtClean="0">
                <a:latin typeface="Arial Narrow" pitchFamily="34" charset="0"/>
              </a:rPr>
              <a:t>pseudotuberculosis</a:t>
            </a:r>
            <a:r>
              <a:rPr lang="en-US" sz="2600" dirty="0" smtClean="0">
                <a:latin typeface="Arial Narrow" pitchFamily="34" charset="0"/>
              </a:rPr>
              <a:t> in animals</a:t>
            </a:r>
          </a:p>
          <a:p>
            <a:pPr lvl="1" algn="just" eaLnBrk="1" fontAlgn="auto" hangingPunct="1">
              <a:lnSpc>
                <a:spcPts val="2700"/>
              </a:lnSpc>
              <a:spcAft>
                <a:spcPts val="0"/>
              </a:spcAft>
              <a:defRPr/>
            </a:pPr>
            <a:r>
              <a:rPr lang="en-US" sz="2600" i="1" dirty="0" smtClean="0">
                <a:latin typeface="Arial Narrow" pitchFamily="34" charset="0"/>
              </a:rPr>
              <a:t>Y. </a:t>
            </a:r>
            <a:r>
              <a:rPr lang="en-US" sz="2600" i="1" dirty="0" err="1" smtClean="0">
                <a:latin typeface="Arial Narrow" pitchFamily="34" charset="0"/>
              </a:rPr>
              <a:t>enterocolitica</a:t>
            </a:r>
            <a:r>
              <a:rPr lang="en-US" sz="2600" i="1" dirty="0" smtClean="0">
                <a:latin typeface="Arial Narrow" pitchFamily="34" charset="0"/>
              </a:rPr>
              <a:t> </a:t>
            </a:r>
            <a:r>
              <a:rPr lang="en-US" sz="2600" dirty="0" smtClean="0">
                <a:latin typeface="Arial Narrow" pitchFamily="34" charset="0"/>
              </a:rPr>
              <a:t>sometimes infects man causing </a:t>
            </a:r>
            <a:r>
              <a:rPr lang="en-US" sz="2600" dirty="0" err="1" smtClean="0">
                <a:latin typeface="Arial Narrow" pitchFamily="34" charset="0"/>
              </a:rPr>
              <a:t>Yersiniosis</a:t>
            </a:r>
            <a:endParaRPr lang="en-US" sz="2600" dirty="0" smtClean="0">
              <a:latin typeface="Arial Narrow" pitchFamily="34" charset="0"/>
            </a:endParaRPr>
          </a:p>
          <a:p>
            <a:pPr lvl="1" algn="just" eaLnBrk="1" fontAlgn="auto" hangingPunct="1">
              <a:lnSpc>
                <a:spcPts val="2700"/>
              </a:lnSpc>
              <a:spcAft>
                <a:spcPts val="0"/>
              </a:spcAft>
              <a:defRPr/>
            </a:pPr>
            <a:r>
              <a:rPr lang="en-US" sz="2600" dirty="0" smtClean="0">
                <a:latin typeface="Arial Narrow" pitchFamily="34" charset="0"/>
              </a:rPr>
              <a:t> Fever, diarrhea, abdominal pain and arthritis</a:t>
            </a:r>
          </a:p>
          <a:p>
            <a:pPr lvl="1" algn="just" eaLnBrk="1" fontAlgn="auto" hangingPunct="1">
              <a:lnSpc>
                <a:spcPts val="2700"/>
              </a:lnSpc>
              <a:spcAft>
                <a:spcPts val="0"/>
              </a:spcAft>
              <a:defRPr/>
            </a:pPr>
            <a:r>
              <a:rPr lang="en-US" sz="2600" dirty="0" err="1" smtClean="0">
                <a:latin typeface="Arial Narrow" pitchFamily="34" charset="0"/>
              </a:rPr>
              <a:t>Yersiniosis</a:t>
            </a:r>
            <a:r>
              <a:rPr lang="en-US" sz="2600" dirty="0" smtClean="0">
                <a:latin typeface="Arial Narrow" pitchFamily="34" charset="0"/>
              </a:rPr>
              <a:t> is usually self-limiting and does not require treatment</a:t>
            </a:r>
          </a:p>
          <a:p>
            <a:pPr lvl="1" algn="just" eaLnBrk="1" fontAlgn="auto" hangingPunct="1">
              <a:lnSpc>
                <a:spcPts val="2700"/>
              </a:lnSpc>
              <a:spcAft>
                <a:spcPts val="0"/>
              </a:spcAft>
              <a:defRPr/>
            </a:pPr>
            <a:r>
              <a:rPr lang="en-US" sz="2600" dirty="0" smtClean="0">
                <a:latin typeface="Arial Narrow" pitchFamily="34" charset="0"/>
              </a:rPr>
              <a:t>Both are enteric food and water borne pathogens</a:t>
            </a:r>
          </a:p>
          <a:p>
            <a:pPr lvl="1" algn="just" eaLnBrk="1" fontAlgn="auto" hangingPunct="1">
              <a:lnSpc>
                <a:spcPts val="2700"/>
              </a:lnSpc>
              <a:spcAft>
                <a:spcPts val="0"/>
              </a:spcAft>
              <a:defRPr/>
            </a:pPr>
            <a:r>
              <a:rPr lang="en-US" sz="2600" dirty="0" smtClean="0">
                <a:latin typeface="Arial Narrow" pitchFamily="34" charset="0"/>
              </a:rPr>
              <a:t>Acquired by ingestion of contaminated food</a:t>
            </a:r>
          </a:p>
          <a:p>
            <a:pPr marL="514350" indent="-514350" algn="just" eaLnBrk="1" fontAlgn="auto" hangingPunct="1">
              <a:lnSpc>
                <a:spcPts val="2700"/>
              </a:lnSpc>
              <a:spcAft>
                <a:spcPts val="0"/>
              </a:spcAft>
              <a:buFont typeface="+mj-lt"/>
              <a:buAutoNum type="arabicPeriod"/>
              <a:defRPr/>
            </a:pPr>
            <a:r>
              <a:rPr lang="en-US" sz="2600" b="1" i="1" dirty="0" smtClean="0">
                <a:solidFill>
                  <a:srgbClr val="002060"/>
                </a:solidFill>
                <a:latin typeface="Arial Narrow" pitchFamily="34" charset="0"/>
              </a:rPr>
              <a:t>Y. </a:t>
            </a:r>
            <a:r>
              <a:rPr lang="en-US" sz="2600" b="1" i="1" dirty="0" err="1" smtClean="0">
                <a:solidFill>
                  <a:srgbClr val="002060"/>
                </a:solidFill>
                <a:latin typeface="Arial Narrow" pitchFamily="34" charset="0"/>
              </a:rPr>
              <a:t>pestis</a:t>
            </a:r>
            <a:endParaRPr lang="en-US" sz="2600" b="1" i="1" dirty="0" smtClean="0">
              <a:solidFill>
                <a:srgbClr val="002060"/>
              </a:solidFill>
              <a:latin typeface="Arial Narrow" pitchFamily="34" charset="0"/>
            </a:endParaRP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22</a:t>
            </a:fld>
            <a:endParaRPr lang="ar-SA" altLang="en-US"/>
          </a:p>
        </p:txBody>
      </p:sp>
    </p:spTree>
    <p:extLst>
      <p:ext uri="{BB962C8B-B14F-4D97-AF65-F5344CB8AC3E}">
        <p14:creationId xmlns:p14="http://schemas.microsoft.com/office/powerpoint/2010/main" val="10198174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2"/>
          <p:cNvSpPr>
            <a:spLocks noGrp="1" noChangeArrowheads="1"/>
          </p:cNvSpPr>
          <p:nvPr>
            <p:ph type="title"/>
          </p:nvPr>
        </p:nvSpPr>
        <p:spPr>
          <a:xfrm>
            <a:off x="533400" y="304800"/>
            <a:ext cx="8382000" cy="762000"/>
          </a:xfrm>
        </p:spPr>
        <p:txBody>
          <a:bodyPr/>
          <a:lstStyle/>
          <a:p>
            <a:pPr eaLnBrk="1" hangingPunct="1"/>
            <a:r>
              <a:rPr lang="en-US" b="1" i="1" dirty="0" smtClean="0">
                <a:solidFill>
                  <a:srgbClr val="FF0000"/>
                </a:solidFill>
                <a:latin typeface="Arial Narrow" pitchFamily="34" charset="0"/>
              </a:rPr>
              <a:t>Y. </a:t>
            </a:r>
            <a:r>
              <a:rPr lang="en-US" b="1" i="1" dirty="0" err="1" smtClean="0">
                <a:solidFill>
                  <a:srgbClr val="FF0000"/>
                </a:solidFill>
                <a:latin typeface="Arial Narrow" pitchFamily="34" charset="0"/>
              </a:rPr>
              <a:t>pestis</a:t>
            </a:r>
            <a:r>
              <a:rPr lang="en-US" b="1" i="1" dirty="0" smtClean="0">
                <a:solidFill>
                  <a:srgbClr val="FF0000"/>
                </a:solidFill>
                <a:latin typeface="Arial Narrow" pitchFamily="34" charset="0"/>
              </a:rPr>
              <a:t> </a:t>
            </a:r>
            <a:r>
              <a:rPr lang="en-US" b="1" dirty="0" smtClean="0">
                <a:solidFill>
                  <a:srgbClr val="FF0000"/>
                </a:solidFill>
                <a:latin typeface="Arial Narrow" pitchFamily="34" charset="0"/>
              </a:rPr>
              <a:t>(formerly </a:t>
            </a:r>
            <a:r>
              <a:rPr lang="en-US" b="1" i="1" dirty="0" err="1" smtClean="0">
                <a:solidFill>
                  <a:srgbClr val="FF0000"/>
                </a:solidFill>
                <a:latin typeface="Arial Narrow" pitchFamily="34" charset="0"/>
              </a:rPr>
              <a:t>Pasteurella</a:t>
            </a:r>
            <a:r>
              <a:rPr lang="en-US" b="1" i="1" dirty="0" smtClean="0">
                <a:solidFill>
                  <a:srgbClr val="FF0000"/>
                </a:solidFill>
                <a:latin typeface="Arial Narrow" pitchFamily="34" charset="0"/>
              </a:rPr>
              <a:t> </a:t>
            </a:r>
            <a:r>
              <a:rPr lang="en-US" b="1" i="1" dirty="0" err="1" smtClean="0">
                <a:solidFill>
                  <a:srgbClr val="FF0000"/>
                </a:solidFill>
                <a:latin typeface="Arial Narrow" pitchFamily="34" charset="0"/>
              </a:rPr>
              <a:t>pestis</a:t>
            </a:r>
            <a:r>
              <a:rPr lang="en-US" b="1" dirty="0" smtClean="0">
                <a:solidFill>
                  <a:srgbClr val="FF0000"/>
                </a:solidFill>
                <a:latin typeface="Arial Narrow" pitchFamily="34" charset="0"/>
              </a:rPr>
              <a:t>)</a:t>
            </a:r>
          </a:p>
        </p:txBody>
      </p:sp>
      <p:sp>
        <p:nvSpPr>
          <p:cNvPr id="362499" name="Rectangle 3"/>
          <p:cNvSpPr>
            <a:spLocks noGrp="1" noChangeArrowheads="1"/>
          </p:cNvSpPr>
          <p:nvPr>
            <p:ph idx="1"/>
          </p:nvPr>
        </p:nvSpPr>
        <p:spPr>
          <a:xfrm>
            <a:off x="381000" y="990600"/>
            <a:ext cx="8763000" cy="5638800"/>
          </a:xfrm>
        </p:spPr>
        <p:txBody>
          <a:bodyPr>
            <a:normAutofit fontScale="92500"/>
          </a:bodyPr>
          <a:lstStyle/>
          <a:p>
            <a:pPr algn="just" eaLnBrk="1" hangingPunct="1">
              <a:lnSpc>
                <a:spcPts val="2800"/>
              </a:lnSpc>
            </a:pPr>
            <a:r>
              <a:rPr lang="en-US" sz="2600" smtClean="0">
                <a:latin typeface="Arial Narrow" pitchFamily="34" charset="0"/>
              </a:rPr>
              <a:t>Discovered in 1894 in Hong Kong by Alexandre Yersin</a:t>
            </a:r>
          </a:p>
          <a:p>
            <a:pPr algn="just" eaLnBrk="1" hangingPunct="1">
              <a:lnSpc>
                <a:spcPts val="2800"/>
              </a:lnSpc>
            </a:pPr>
            <a:r>
              <a:rPr lang="en-US" sz="2600" smtClean="0">
                <a:latin typeface="Arial Narrow" pitchFamily="34" charset="0"/>
              </a:rPr>
              <a:t>Gram negative short bacilli (coccobacilli)</a:t>
            </a:r>
          </a:p>
          <a:p>
            <a:pPr algn="just" eaLnBrk="1" hangingPunct="1">
              <a:lnSpc>
                <a:spcPts val="2800"/>
              </a:lnSpc>
            </a:pPr>
            <a:r>
              <a:rPr lang="en-US" sz="2600" smtClean="0">
                <a:latin typeface="Arial Narrow" pitchFamily="34" charset="0"/>
              </a:rPr>
              <a:t>Exhibit bipolar staining (special stain  e.g. Giemsa stain)</a:t>
            </a:r>
          </a:p>
          <a:p>
            <a:pPr algn="just" eaLnBrk="1" hangingPunct="1">
              <a:lnSpc>
                <a:spcPts val="2800"/>
              </a:lnSpc>
            </a:pPr>
            <a:r>
              <a:rPr lang="en-US" sz="2600" smtClean="0">
                <a:latin typeface="Arial Narrow" pitchFamily="34" charset="0"/>
              </a:rPr>
              <a:t>Dark blue bioplar and the remaining appears light blue</a:t>
            </a:r>
          </a:p>
          <a:p>
            <a:pPr algn="just" eaLnBrk="1" hangingPunct="1">
              <a:lnSpc>
                <a:spcPts val="2800"/>
              </a:lnSpc>
            </a:pPr>
            <a:r>
              <a:rPr lang="en-US" sz="2600" smtClean="0">
                <a:latin typeface="Arial Narrow" pitchFamily="34" charset="0"/>
              </a:rPr>
              <a:t>Facultative anaerobes, Fermentative,  non-motile, non-spore forming</a:t>
            </a:r>
          </a:p>
          <a:p>
            <a:pPr algn="just" eaLnBrk="1" hangingPunct="1">
              <a:lnSpc>
                <a:spcPts val="2800"/>
              </a:lnSpc>
            </a:pPr>
            <a:r>
              <a:rPr lang="en-US" sz="2600" b="1" smtClean="0">
                <a:solidFill>
                  <a:srgbClr val="7030A0"/>
                </a:solidFill>
                <a:latin typeface="Arial Narrow" pitchFamily="34" charset="0"/>
              </a:rPr>
              <a:t>Oxidase negative </a:t>
            </a:r>
            <a:r>
              <a:rPr lang="en-US" sz="2600" smtClean="0">
                <a:latin typeface="Arial Narrow" pitchFamily="34" charset="0"/>
              </a:rPr>
              <a:t>(Pasteuralla and Brucella are oxidase positive)</a:t>
            </a:r>
          </a:p>
          <a:p>
            <a:pPr algn="just" eaLnBrk="1" hangingPunct="1">
              <a:lnSpc>
                <a:spcPts val="2800"/>
              </a:lnSpc>
            </a:pPr>
            <a:r>
              <a:rPr lang="en-US" sz="2600" smtClean="0">
                <a:latin typeface="Arial Narrow" pitchFamily="34" charset="0"/>
              </a:rPr>
              <a:t>Have capsule when freshly isolates</a:t>
            </a:r>
          </a:p>
          <a:p>
            <a:pPr algn="just" eaLnBrk="1" hangingPunct="1">
              <a:lnSpc>
                <a:spcPts val="2800"/>
              </a:lnSpc>
            </a:pPr>
            <a:r>
              <a:rPr lang="en-US" sz="2600" smtClean="0">
                <a:latin typeface="Arial Narrow" pitchFamily="34" charset="0"/>
              </a:rPr>
              <a:t>Loss of their capsule when passed in laboratory</a:t>
            </a:r>
          </a:p>
          <a:p>
            <a:pPr algn="just" eaLnBrk="1" hangingPunct="1">
              <a:lnSpc>
                <a:spcPts val="2800"/>
              </a:lnSpc>
            </a:pPr>
            <a:r>
              <a:rPr lang="en-US" sz="2600" smtClean="0">
                <a:latin typeface="Arial Narrow" pitchFamily="34" charset="0"/>
              </a:rPr>
              <a:t>Found in low frequency in wild rodent populations (rat)</a:t>
            </a:r>
          </a:p>
          <a:p>
            <a:pPr algn="just" eaLnBrk="1" hangingPunct="1">
              <a:lnSpc>
                <a:spcPts val="2800"/>
              </a:lnSpc>
            </a:pPr>
            <a:r>
              <a:rPr lang="en-US" sz="2600" smtClean="0">
                <a:latin typeface="Arial Narrow" pitchFamily="34" charset="0"/>
              </a:rPr>
              <a:t>Rat flea is prime transmitter of disease</a:t>
            </a:r>
          </a:p>
          <a:p>
            <a:pPr algn="just" eaLnBrk="1" hangingPunct="1">
              <a:lnSpc>
                <a:spcPts val="2800"/>
              </a:lnSpc>
            </a:pPr>
            <a:r>
              <a:rPr lang="en-US" sz="2600" b="1" smtClean="0">
                <a:solidFill>
                  <a:srgbClr val="FF0000"/>
                </a:solidFill>
                <a:latin typeface="Arial Narrow" pitchFamily="34" charset="0"/>
              </a:rPr>
              <a:t>Disease:</a:t>
            </a:r>
          </a:p>
          <a:p>
            <a:pPr algn="just" eaLnBrk="1" hangingPunct="1">
              <a:lnSpc>
                <a:spcPts val="2800"/>
              </a:lnSpc>
            </a:pPr>
            <a:r>
              <a:rPr lang="en-US" sz="2600" smtClean="0">
                <a:latin typeface="Arial Narrow" pitchFamily="34" charset="0"/>
              </a:rPr>
              <a:t>Plague (Black death)</a:t>
            </a:r>
          </a:p>
          <a:p>
            <a:pPr algn="just" eaLnBrk="1" hangingPunct="1">
              <a:lnSpc>
                <a:spcPts val="2800"/>
              </a:lnSpc>
            </a:pPr>
            <a:r>
              <a:rPr lang="en-US" sz="2600" smtClean="0">
                <a:latin typeface="Arial Narrow" pitchFamily="34" charset="0"/>
              </a:rPr>
              <a:t>Disease has an extremely important place in human history</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23</a:t>
            </a:fld>
            <a:endParaRPr lang="ar-SA" altLang="en-US"/>
          </a:p>
        </p:txBody>
      </p:sp>
    </p:spTree>
    <p:extLst>
      <p:ext uri="{BB962C8B-B14F-4D97-AF65-F5344CB8AC3E}">
        <p14:creationId xmlns:p14="http://schemas.microsoft.com/office/powerpoint/2010/main" val="25309078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Title 1"/>
          <p:cNvSpPr>
            <a:spLocks noGrp="1"/>
          </p:cNvSpPr>
          <p:nvPr>
            <p:ph type="title"/>
          </p:nvPr>
        </p:nvSpPr>
        <p:spPr>
          <a:xfrm>
            <a:off x="457200" y="228600"/>
            <a:ext cx="8229600" cy="762000"/>
          </a:xfrm>
        </p:spPr>
        <p:txBody>
          <a:bodyPr/>
          <a:lstStyle/>
          <a:p>
            <a:pPr eaLnBrk="1" hangingPunct="1"/>
            <a:r>
              <a:rPr lang="en-US" b="1" smtClean="0">
                <a:solidFill>
                  <a:srgbClr val="FF0000"/>
                </a:solidFill>
                <a:latin typeface="Arial Narrow" pitchFamily="34" charset="0"/>
              </a:rPr>
              <a:t>Virulence Factors</a:t>
            </a:r>
          </a:p>
        </p:txBody>
      </p:sp>
      <p:sp>
        <p:nvSpPr>
          <p:cNvPr id="6147" name="Content Placeholder 2"/>
          <p:cNvSpPr>
            <a:spLocks noGrp="1"/>
          </p:cNvSpPr>
          <p:nvPr>
            <p:ph idx="1"/>
          </p:nvPr>
        </p:nvSpPr>
        <p:spPr>
          <a:xfrm>
            <a:off x="381000" y="914400"/>
            <a:ext cx="8534400" cy="5715000"/>
          </a:xfrm>
        </p:spPr>
        <p:txBody>
          <a:bodyPr>
            <a:normAutofit fontScale="92500"/>
          </a:bodyPr>
          <a:lstStyle/>
          <a:p>
            <a:pPr algn="just" eaLnBrk="1" hangingPunct="1">
              <a:lnSpc>
                <a:spcPts val="4000"/>
              </a:lnSpc>
              <a:defRPr/>
            </a:pPr>
            <a:r>
              <a:rPr lang="en-US" sz="2700" dirty="0" smtClean="0">
                <a:latin typeface="Arial Narrow" pitchFamily="34" charset="0"/>
              </a:rPr>
              <a:t>Pathogenic </a:t>
            </a:r>
            <a:r>
              <a:rPr lang="en-US" sz="2700" i="1" dirty="0" smtClean="0">
                <a:latin typeface="Arial Narrow" pitchFamily="34" charset="0"/>
              </a:rPr>
              <a:t>Y. </a:t>
            </a:r>
            <a:r>
              <a:rPr lang="en-US" sz="2700" i="1" dirty="0" err="1" smtClean="0">
                <a:latin typeface="Arial Narrow" pitchFamily="34" charset="0"/>
              </a:rPr>
              <a:t>pestis</a:t>
            </a:r>
            <a:r>
              <a:rPr lang="en-US" sz="2700" dirty="0" smtClean="0">
                <a:latin typeface="Arial Narrow" pitchFamily="34" charset="0"/>
              </a:rPr>
              <a:t> produce </a:t>
            </a:r>
            <a:r>
              <a:rPr lang="en-US" sz="2700" b="1" u="sng" dirty="0" smtClean="0">
                <a:solidFill>
                  <a:srgbClr val="7030A0"/>
                </a:solidFill>
                <a:latin typeface="Arial Narrow" pitchFamily="34" charset="0"/>
              </a:rPr>
              <a:t>two </a:t>
            </a:r>
            <a:r>
              <a:rPr lang="en-US" sz="2700" b="1" u="sng" dirty="0" err="1" smtClean="0">
                <a:solidFill>
                  <a:srgbClr val="7030A0"/>
                </a:solidFill>
                <a:latin typeface="Arial Narrow" pitchFamily="34" charset="0"/>
              </a:rPr>
              <a:t>antiphagocytic</a:t>
            </a:r>
            <a:r>
              <a:rPr lang="en-US" sz="2700" b="1" u="sng" dirty="0" smtClean="0">
                <a:solidFill>
                  <a:srgbClr val="7030A0"/>
                </a:solidFill>
                <a:latin typeface="Arial Narrow" pitchFamily="34" charset="0"/>
              </a:rPr>
              <a:t> components;</a:t>
            </a:r>
          </a:p>
          <a:p>
            <a:pPr algn="just" eaLnBrk="1" hangingPunct="1">
              <a:lnSpc>
                <a:spcPts val="4000"/>
              </a:lnSpc>
              <a:defRPr/>
            </a:pPr>
            <a:r>
              <a:rPr lang="en-US" sz="2700" dirty="0" smtClean="0">
                <a:latin typeface="Arial Narrow" pitchFamily="34" charset="0"/>
              </a:rPr>
              <a:t>Fraction 1 (F1) capsular antigen and the VW antigens</a:t>
            </a:r>
          </a:p>
          <a:p>
            <a:pPr algn="just" eaLnBrk="1" hangingPunct="1">
              <a:lnSpc>
                <a:spcPts val="4000"/>
              </a:lnSpc>
              <a:defRPr/>
            </a:pPr>
            <a:r>
              <a:rPr lang="en-US" sz="2700" dirty="0" smtClean="0">
                <a:latin typeface="Arial Narrow" pitchFamily="34" charset="0"/>
              </a:rPr>
              <a:t>Both are required for virulence </a:t>
            </a:r>
          </a:p>
          <a:p>
            <a:pPr algn="just" eaLnBrk="1" hangingPunct="1">
              <a:lnSpc>
                <a:spcPts val="4000"/>
              </a:lnSpc>
              <a:defRPr/>
            </a:pPr>
            <a:r>
              <a:rPr lang="en-US" sz="2700" dirty="0" smtClean="0">
                <a:latin typeface="Arial Narrow" pitchFamily="34" charset="0"/>
              </a:rPr>
              <a:t>They are only produced when the organism grows at 37°C</a:t>
            </a:r>
          </a:p>
          <a:p>
            <a:pPr algn="just" eaLnBrk="1" hangingPunct="1">
              <a:lnSpc>
                <a:spcPts val="4000"/>
              </a:lnSpc>
              <a:defRPr/>
            </a:pPr>
            <a:r>
              <a:rPr lang="en-US" sz="2700" dirty="0" smtClean="0">
                <a:latin typeface="Arial Narrow" pitchFamily="34" charset="0"/>
              </a:rPr>
              <a:t>They not expressed at temperatures &lt; 37°C</a:t>
            </a:r>
          </a:p>
          <a:p>
            <a:pPr algn="just" eaLnBrk="1" hangingPunct="1">
              <a:lnSpc>
                <a:spcPts val="4000"/>
              </a:lnSpc>
              <a:defRPr/>
            </a:pPr>
            <a:r>
              <a:rPr lang="en-US" sz="2700" b="1" i="1" u="sng" dirty="0" smtClean="0">
                <a:solidFill>
                  <a:srgbClr val="002060"/>
                </a:solidFill>
                <a:latin typeface="Arial Narrow" pitchFamily="34" charset="0"/>
              </a:rPr>
              <a:t>Yersinia</a:t>
            </a:r>
            <a:r>
              <a:rPr lang="en-US" sz="2700" b="1" u="sng" dirty="0" smtClean="0">
                <a:solidFill>
                  <a:srgbClr val="002060"/>
                </a:solidFill>
                <a:latin typeface="Arial Narrow" pitchFamily="34" charset="0"/>
              </a:rPr>
              <a:t> is not virulent in fleas Why?</a:t>
            </a:r>
          </a:p>
          <a:p>
            <a:pPr lvl="1" algn="just">
              <a:lnSpc>
                <a:spcPts val="4000"/>
              </a:lnSpc>
              <a:defRPr/>
            </a:pPr>
            <a:r>
              <a:rPr lang="en-US" dirty="0" smtClean="0">
                <a:latin typeface="Arial Narrow" pitchFamily="34" charset="0"/>
              </a:rPr>
              <a:t>Because their body temperature normally levels around 25°C</a:t>
            </a:r>
          </a:p>
          <a:p>
            <a:pPr algn="just" eaLnBrk="1" hangingPunct="1">
              <a:lnSpc>
                <a:spcPts val="4000"/>
              </a:lnSpc>
              <a:defRPr/>
            </a:pPr>
            <a:r>
              <a:rPr lang="en-US" sz="2700" dirty="0" smtClean="0">
                <a:latin typeface="Arial Narrow" pitchFamily="34" charset="0"/>
              </a:rPr>
              <a:t>The bacteria are capable of surviving and multiplying within monocytes, but not PMNs, and upon emerging from the </a:t>
            </a:r>
            <a:r>
              <a:rPr lang="en-US" sz="2700" dirty="0" err="1" smtClean="0">
                <a:latin typeface="Arial Narrow" pitchFamily="34" charset="0"/>
              </a:rPr>
              <a:t>monocytic</a:t>
            </a:r>
            <a:r>
              <a:rPr lang="en-US" sz="2700" dirty="0" smtClean="0">
                <a:latin typeface="Arial Narrow" pitchFamily="34" charset="0"/>
              </a:rPr>
              <a:t> host, the bacteria possess their F1 and VW antigens</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24</a:t>
            </a:fld>
            <a:endParaRPr lang="ar-SA" altLang="en-US"/>
          </a:p>
        </p:txBody>
      </p:sp>
    </p:spTree>
    <p:extLst>
      <p:ext uri="{BB962C8B-B14F-4D97-AF65-F5344CB8AC3E}">
        <p14:creationId xmlns:p14="http://schemas.microsoft.com/office/powerpoint/2010/main" val="2007254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Rectangle 3"/>
          <p:cNvSpPr>
            <a:spLocks noGrp="1" noChangeArrowheads="1"/>
          </p:cNvSpPr>
          <p:nvPr>
            <p:ph type="title"/>
          </p:nvPr>
        </p:nvSpPr>
        <p:spPr>
          <a:xfrm>
            <a:off x="457200" y="274638"/>
            <a:ext cx="8229600" cy="868362"/>
          </a:xfrm>
        </p:spPr>
        <p:txBody>
          <a:bodyPr/>
          <a:lstStyle/>
          <a:p>
            <a:pPr eaLnBrk="1" hangingPunct="1"/>
            <a:r>
              <a:rPr lang="en-US" b="1" smtClean="0">
                <a:solidFill>
                  <a:srgbClr val="FF0000"/>
                </a:solidFill>
                <a:latin typeface="Arial Narrow" pitchFamily="34" charset="0"/>
              </a:rPr>
              <a:t>Transmission Cycles</a:t>
            </a:r>
          </a:p>
        </p:txBody>
      </p:sp>
      <p:pic>
        <p:nvPicPr>
          <p:cNvPr id="364547" name="Picture 4" descr="&#10;plage2.gif                                                     000B3398Macintosh HD                   BC32FD32:"/>
          <p:cNvPicPr>
            <a:picLocks noGrp="1" noChangeAspect="1" noChangeArrowheads="1"/>
          </p:cNvPicPr>
          <p:nvPr>
            <p:ph idx="1"/>
          </p:nvPr>
        </p:nvPicPr>
        <p:blipFill>
          <a:blip r:embed="rId3" cstate="print"/>
          <a:srcRect/>
          <a:stretch>
            <a:fillRect/>
          </a:stretch>
        </p:blipFill>
        <p:spPr>
          <a:xfrm>
            <a:off x="1981200" y="1025525"/>
            <a:ext cx="6019800" cy="5527675"/>
          </a:xfrm>
        </p:spPr>
      </p:pic>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25</a:t>
            </a:fld>
            <a:endParaRPr lang="ar-SA" altLang="en-US"/>
          </a:p>
        </p:txBody>
      </p:sp>
      <p:pic>
        <p:nvPicPr>
          <p:cNvPr id="1026" name="Picture 2" descr="http://www.insectox.com/sites/default/files/flea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0955" y="1371600"/>
            <a:ext cx="990600" cy="9352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01317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1143000"/>
          </a:xfrm>
        </p:spPr>
        <p:txBody>
          <a:bodyPr>
            <a:normAutofit fontScale="90000"/>
          </a:bodyPr>
          <a:lstStyle/>
          <a:p>
            <a:pPr eaLnBrk="1" hangingPunct="1">
              <a:defRPr/>
            </a:pPr>
            <a:r>
              <a:rPr lang="en-US" b="1" smtClean="0">
                <a:solidFill>
                  <a:srgbClr val="FF0000"/>
                </a:solidFill>
                <a:latin typeface="Arial Narrow" pitchFamily="34" charset="0"/>
              </a:rPr>
              <a:t>Transmission of </a:t>
            </a:r>
            <a:r>
              <a:rPr lang="en-US" b="1" i="1" smtClean="0">
                <a:solidFill>
                  <a:srgbClr val="FF0000"/>
                </a:solidFill>
                <a:latin typeface="Arial Narrow" pitchFamily="34" charset="0"/>
              </a:rPr>
              <a:t>Y. pestis</a:t>
            </a:r>
            <a:r>
              <a:rPr lang="en-US" b="1" smtClean="0">
                <a:solidFill>
                  <a:srgbClr val="FF0000"/>
                </a:solidFill>
                <a:latin typeface="Arial Narrow" pitchFamily="34" charset="0"/>
              </a:rPr>
              <a:t/>
            </a:r>
            <a:br>
              <a:rPr lang="en-US" b="1" smtClean="0">
                <a:solidFill>
                  <a:srgbClr val="FF0000"/>
                </a:solidFill>
                <a:latin typeface="Arial Narrow" pitchFamily="34" charset="0"/>
              </a:rPr>
            </a:br>
            <a:endParaRPr lang="en-US" b="1" smtClean="0">
              <a:solidFill>
                <a:srgbClr val="FF0000"/>
              </a:solidFill>
              <a:latin typeface="Arial Narrow" pitchFamily="34" charset="0"/>
            </a:endParaRPr>
          </a:p>
        </p:txBody>
      </p:sp>
      <p:sp>
        <p:nvSpPr>
          <p:cNvPr id="365571" name="Rectangle 3"/>
          <p:cNvSpPr>
            <a:spLocks noGrp="1" noChangeArrowheads="1"/>
          </p:cNvSpPr>
          <p:nvPr>
            <p:ph idx="1"/>
          </p:nvPr>
        </p:nvSpPr>
        <p:spPr>
          <a:xfrm>
            <a:off x="76200" y="762000"/>
            <a:ext cx="8991600" cy="6019800"/>
          </a:xfrm>
        </p:spPr>
        <p:txBody>
          <a:bodyPr/>
          <a:lstStyle/>
          <a:p>
            <a:pPr algn="just" eaLnBrk="1" hangingPunct="1">
              <a:lnSpc>
                <a:spcPts val="3400"/>
              </a:lnSpc>
            </a:pPr>
            <a:r>
              <a:rPr lang="en-US" sz="2600" b="1" smtClean="0">
                <a:solidFill>
                  <a:srgbClr val="002060"/>
                </a:solidFill>
                <a:latin typeface="Arial Narrow" pitchFamily="34" charset="0"/>
              </a:rPr>
              <a:t>Bubonic and Septicemic plague</a:t>
            </a:r>
          </a:p>
          <a:p>
            <a:pPr lvl="1" algn="just" eaLnBrk="1" hangingPunct="1">
              <a:lnSpc>
                <a:spcPts val="3400"/>
              </a:lnSpc>
            </a:pPr>
            <a:r>
              <a:rPr lang="en-US" sz="2600" smtClean="0">
                <a:latin typeface="Arial Narrow" pitchFamily="34" charset="0"/>
              </a:rPr>
              <a:t>Disease endemic to rat species</a:t>
            </a:r>
          </a:p>
          <a:p>
            <a:pPr lvl="1" algn="just" eaLnBrk="1" hangingPunct="1">
              <a:lnSpc>
                <a:spcPts val="3400"/>
              </a:lnSpc>
            </a:pPr>
            <a:r>
              <a:rPr lang="en-US" sz="2600" smtClean="0">
                <a:latin typeface="Arial Narrow" pitchFamily="34" charset="0"/>
              </a:rPr>
              <a:t>Flea bites rat and then </a:t>
            </a:r>
            <a:r>
              <a:rPr lang="en-US" sz="2600" i="1" smtClean="0">
                <a:latin typeface="Arial Narrow" pitchFamily="34" charset="0"/>
              </a:rPr>
              <a:t>Y. pestis</a:t>
            </a:r>
            <a:r>
              <a:rPr lang="en-US" sz="2600" smtClean="0">
                <a:latin typeface="Arial Narrow" pitchFamily="34" charset="0"/>
              </a:rPr>
              <a:t> replicates in flea’s digestive tract</a:t>
            </a:r>
          </a:p>
          <a:p>
            <a:pPr lvl="1" algn="just" eaLnBrk="1" hangingPunct="1">
              <a:lnSpc>
                <a:spcPts val="3400"/>
              </a:lnSpc>
            </a:pPr>
            <a:r>
              <a:rPr lang="en-US" sz="2600" smtClean="0">
                <a:latin typeface="Arial Narrow" pitchFamily="34" charset="0"/>
              </a:rPr>
              <a:t>A solid mass forms, Obstructs the fleas gut, Transfers to the flea’s mouth and then Introduced to human by flea bits</a:t>
            </a:r>
          </a:p>
          <a:p>
            <a:pPr lvl="1" algn="just" eaLnBrk="1" hangingPunct="1">
              <a:lnSpc>
                <a:spcPts val="3400"/>
              </a:lnSpc>
            </a:pPr>
            <a:r>
              <a:rPr lang="en-US" sz="2600" smtClean="0">
                <a:latin typeface="Arial Narrow" pitchFamily="34" charset="0"/>
              </a:rPr>
              <a:t>Bubonic and Septicemic can occur directly when rat bites human</a:t>
            </a:r>
          </a:p>
          <a:p>
            <a:pPr algn="just" eaLnBrk="1" hangingPunct="1">
              <a:lnSpc>
                <a:spcPts val="3400"/>
              </a:lnSpc>
            </a:pPr>
            <a:r>
              <a:rPr lang="en-US" sz="2600" smtClean="0">
                <a:latin typeface="Arial Narrow" pitchFamily="34" charset="0"/>
              </a:rPr>
              <a:t>Bubonic and Septicemic </a:t>
            </a:r>
            <a:r>
              <a:rPr lang="en-US" sz="2600" u="sng" smtClean="0">
                <a:solidFill>
                  <a:srgbClr val="7030A0"/>
                </a:solidFill>
                <a:latin typeface="Arial Narrow" pitchFamily="34" charset="0"/>
              </a:rPr>
              <a:t>can not be transferred human to human</a:t>
            </a:r>
          </a:p>
          <a:p>
            <a:pPr algn="just" eaLnBrk="1" hangingPunct="1">
              <a:lnSpc>
                <a:spcPts val="3400"/>
              </a:lnSpc>
            </a:pPr>
            <a:r>
              <a:rPr lang="en-US" sz="2600" b="1" smtClean="0">
                <a:solidFill>
                  <a:srgbClr val="002060"/>
                </a:solidFill>
                <a:latin typeface="Arial Narrow" pitchFamily="34" charset="0"/>
              </a:rPr>
              <a:t>Pneumonic – primary: </a:t>
            </a:r>
          </a:p>
          <a:p>
            <a:pPr lvl="1" algn="just" eaLnBrk="1" hangingPunct="1">
              <a:lnSpc>
                <a:spcPts val="3400"/>
              </a:lnSpc>
            </a:pPr>
            <a:r>
              <a:rPr lang="en-US" sz="2600" smtClean="0">
                <a:latin typeface="Arial Narrow" pitchFamily="34" charset="0"/>
              </a:rPr>
              <a:t>Contracted when infected droplets are directly inhaled</a:t>
            </a:r>
          </a:p>
          <a:p>
            <a:pPr lvl="1" algn="just" eaLnBrk="1" hangingPunct="1">
              <a:lnSpc>
                <a:spcPts val="3400"/>
              </a:lnSpc>
            </a:pPr>
            <a:r>
              <a:rPr lang="en-US" sz="2600" smtClean="0">
                <a:latin typeface="Arial Narrow" pitchFamily="34" charset="0"/>
              </a:rPr>
              <a:t>This can be passed from person to person</a:t>
            </a:r>
          </a:p>
          <a:p>
            <a:pPr algn="just" eaLnBrk="1" hangingPunct="1">
              <a:lnSpc>
                <a:spcPts val="3400"/>
              </a:lnSpc>
            </a:pPr>
            <a:r>
              <a:rPr lang="en-US" sz="2600" b="1" smtClean="0">
                <a:solidFill>
                  <a:srgbClr val="002060"/>
                </a:solidFill>
                <a:latin typeface="Arial Narrow" pitchFamily="34" charset="0"/>
              </a:rPr>
              <a:t>Secondary: </a:t>
            </a:r>
            <a:r>
              <a:rPr lang="en-US" sz="2600" smtClean="0">
                <a:latin typeface="Arial Narrow" pitchFamily="34" charset="0"/>
              </a:rPr>
              <a:t>develops when bubonic or septicemic goes untreated </a:t>
            </a:r>
            <a:r>
              <a:rPr lang="en-US" sz="2600" smtClean="0">
                <a:latin typeface="Arial Narrow" pitchFamily="34" charset="0"/>
                <a:sym typeface="Wingdings" pitchFamily="2" charset="2"/>
              </a:rPr>
              <a:t> moves to lungs and then can be spread to someone else</a:t>
            </a:r>
            <a:endParaRPr lang="en-US" sz="2600" smtClean="0">
              <a:latin typeface="Arial Narrow" pitchFamily="34" charset="0"/>
            </a:endParaRP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26</a:t>
            </a:fld>
            <a:endParaRPr lang="ar-SA" altLang="en-US"/>
          </a:p>
        </p:txBody>
      </p:sp>
    </p:spTree>
    <p:extLst>
      <p:ext uri="{BB962C8B-B14F-4D97-AF65-F5344CB8AC3E}">
        <p14:creationId xmlns:p14="http://schemas.microsoft.com/office/powerpoint/2010/main" val="25827075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152400"/>
            <a:ext cx="8229600" cy="563563"/>
          </a:xfrm>
        </p:spPr>
        <p:txBody>
          <a:bodyPr>
            <a:normAutofit fontScale="90000"/>
          </a:bodyPr>
          <a:lstStyle/>
          <a:p>
            <a:pPr eaLnBrk="1" hangingPunct="1">
              <a:defRPr/>
            </a:pPr>
            <a:r>
              <a:rPr lang="en-US" b="1" smtClean="0">
                <a:solidFill>
                  <a:srgbClr val="FF0000"/>
                </a:solidFill>
                <a:latin typeface="Arial Narrow" pitchFamily="34" charset="0"/>
              </a:rPr>
              <a:t>Types of Plague</a:t>
            </a:r>
          </a:p>
        </p:txBody>
      </p:sp>
      <p:sp>
        <p:nvSpPr>
          <p:cNvPr id="3" name="Content Placeholder 2"/>
          <p:cNvSpPr>
            <a:spLocks noGrp="1"/>
          </p:cNvSpPr>
          <p:nvPr>
            <p:ph idx="1"/>
          </p:nvPr>
        </p:nvSpPr>
        <p:spPr>
          <a:xfrm>
            <a:off x="152400" y="762000"/>
            <a:ext cx="8763000" cy="5943600"/>
          </a:xfrm>
        </p:spPr>
        <p:txBody>
          <a:bodyPr rtlCol="0">
            <a:noAutofit/>
          </a:bodyPr>
          <a:lstStyle/>
          <a:p>
            <a:pPr algn="just" eaLnBrk="1" fontAlgn="auto" hangingPunct="1">
              <a:lnSpc>
                <a:spcPts val="2100"/>
              </a:lnSpc>
              <a:spcAft>
                <a:spcPts val="0"/>
              </a:spcAft>
              <a:defRPr/>
            </a:pPr>
            <a:r>
              <a:rPr lang="en-US" sz="2600" dirty="0" smtClean="0">
                <a:latin typeface="Arial Narrow" pitchFamily="34" charset="0"/>
              </a:rPr>
              <a:t>Incubation period 2-6 days</a:t>
            </a:r>
          </a:p>
          <a:p>
            <a:pPr marL="514350" indent="-514350" algn="just" eaLnBrk="1" fontAlgn="auto" hangingPunct="1">
              <a:lnSpc>
                <a:spcPts val="2100"/>
              </a:lnSpc>
              <a:spcAft>
                <a:spcPts val="0"/>
              </a:spcAft>
              <a:buFont typeface="+mj-lt"/>
              <a:buAutoNum type="arabicPeriod"/>
              <a:defRPr/>
            </a:pPr>
            <a:r>
              <a:rPr lang="en-US" sz="2600" b="1" dirty="0" smtClean="0">
                <a:solidFill>
                  <a:srgbClr val="002060"/>
                </a:solidFill>
                <a:latin typeface="Arial Narrow" pitchFamily="34" charset="0"/>
              </a:rPr>
              <a:t>Bubonic Plague</a:t>
            </a:r>
          </a:p>
          <a:p>
            <a:pPr lvl="1" algn="just" eaLnBrk="1" fontAlgn="auto" hangingPunct="1">
              <a:lnSpc>
                <a:spcPts val="2100"/>
              </a:lnSpc>
              <a:spcAft>
                <a:spcPts val="0"/>
              </a:spcAft>
              <a:defRPr/>
            </a:pPr>
            <a:r>
              <a:rPr lang="en-US" sz="2600" dirty="0" smtClean="0">
                <a:latin typeface="Arial Narrow" pitchFamily="34" charset="0"/>
              </a:rPr>
              <a:t>Most common</a:t>
            </a:r>
          </a:p>
          <a:p>
            <a:pPr lvl="1" algn="just" eaLnBrk="1" fontAlgn="auto" hangingPunct="1">
              <a:lnSpc>
                <a:spcPts val="2100"/>
              </a:lnSpc>
              <a:spcAft>
                <a:spcPts val="0"/>
              </a:spcAft>
              <a:defRPr/>
            </a:pPr>
            <a:r>
              <a:rPr lang="en-US" sz="2600" dirty="0" smtClean="0">
                <a:latin typeface="Arial Narrow" pitchFamily="34" charset="0"/>
              </a:rPr>
              <a:t>Infection of the lymph system (attacks immune system)</a:t>
            </a:r>
          </a:p>
          <a:p>
            <a:pPr lvl="1" algn="just" eaLnBrk="1" fontAlgn="auto" hangingPunct="1">
              <a:lnSpc>
                <a:spcPts val="2100"/>
              </a:lnSpc>
              <a:spcAft>
                <a:spcPts val="0"/>
              </a:spcAft>
              <a:defRPr/>
            </a:pPr>
            <a:r>
              <a:rPr lang="en-US" sz="2600" u="sng" dirty="0">
                <a:latin typeface="Arial Narrow" pitchFamily="34" charset="0"/>
              </a:rPr>
              <a:t>Fever</a:t>
            </a:r>
            <a:r>
              <a:rPr lang="en-US" sz="2600" dirty="0">
                <a:latin typeface="Arial Narrow" pitchFamily="34" charset="0"/>
              </a:rPr>
              <a:t>, headache, chills, weakness, swollen and tender lymph </a:t>
            </a:r>
            <a:r>
              <a:rPr lang="en-US" sz="2600" dirty="0" smtClean="0">
                <a:latin typeface="Arial Narrow" pitchFamily="34" charset="0"/>
              </a:rPr>
              <a:t>glands</a:t>
            </a:r>
          </a:p>
          <a:p>
            <a:pPr marL="514350" indent="-514350" algn="just" eaLnBrk="1" fontAlgn="auto" hangingPunct="1">
              <a:lnSpc>
                <a:spcPts val="2100"/>
              </a:lnSpc>
              <a:spcAft>
                <a:spcPts val="0"/>
              </a:spcAft>
              <a:buFont typeface="+mj-lt"/>
              <a:buAutoNum type="arabicPeriod"/>
              <a:defRPr/>
            </a:pPr>
            <a:r>
              <a:rPr lang="en-US" sz="2600" b="1" dirty="0" smtClean="0">
                <a:solidFill>
                  <a:srgbClr val="002060"/>
                </a:solidFill>
                <a:latin typeface="Arial Narrow" pitchFamily="34" charset="0"/>
              </a:rPr>
              <a:t>Pneumonic Plague</a:t>
            </a:r>
          </a:p>
          <a:p>
            <a:pPr lvl="1" algn="just" eaLnBrk="1" fontAlgn="auto" hangingPunct="1">
              <a:lnSpc>
                <a:spcPts val="2100"/>
              </a:lnSpc>
              <a:spcAft>
                <a:spcPts val="0"/>
              </a:spcAft>
              <a:defRPr/>
            </a:pPr>
            <a:r>
              <a:rPr lang="en-US" sz="2600" dirty="0" smtClean="0">
                <a:latin typeface="Arial Narrow" pitchFamily="34" charset="0"/>
              </a:rPr>
              <a:t>Most serious type of plague</a:t>
            </a:r>
          </a:p>
          <a:p>
            <a:pPr lvl="1" algn="just" eaLnBrk="1" fontAlgn="auto" hangingPunct="1">
              <a:lnSpc>
                <a:spcPts val="2100"/>
              </a:lnSpc>
              <a:spcAft>
                <a:spcPts val="0"/>
              </a:spcAft>
              <a:defRPr/>
            </a:pPr>
            <a:r>
              <a:rPr lang="en-US" sz="2600" dirty="0" smtClean="0">
                <a:latin typeface="Arial Narrow" pitchFamily="34" charset="0"/>
              </a:rPr>
              <a:t>Infection of the lungs leading to pneumonia</a:t>
            </a:r>
          </a:p>
          <a:p>
            <a:pPr lvl="1" algn="just" eaLnBrk="1" fontAlgn="auto" hangingPunct="1">
              <a:lnSpc>
                <a:spcPts val="2100"/>
              </a:lnSpc>
              <a:spcAft>
                <a:spcPts val="0"/>
              </a:spcAft>
              <a:defRPr/>
            </a:pPr>
            <a:r>
              <a:rPr lang="en-US" sz="2600" u="sng" dirty="0" smtClean="0">
                <a:latin typeface="Arial Narrow" pitchFamily="34" charset="0"/>
              </a:rPr>
              <a:t>Fever</a:t>
            </a:r>
            <a:r>
              <a:rPr lang="en-US" sz="2600" dirty="0">
                <a:latin typeface="Arial Narrow" pitchFamily="34" charset="0"/>
              </a:rPr>
              <a:t>, headache, weakness, rapid onset of pneumonia </a:t>
            </a:r>
            <a:r>
              <a:rPr lang="en-US" sz="2600" dirty="0" smtClean="0">
                <a:latin typeface="Arial Narrow" pitchFamily="34" charset="0"/>
              </a:rPr>
              <a:t>(accompanied </a:t>
            </a:r>
            <a:r>
              <a:rPr lang="en-US" sz="2600" dirty="0">
                <a:latin typeface="Arial Narrow" pitchFamily="34" charset="0"/>
              </a:rPr>
              <a:t>by: shortness of breath, chest pain, cough, bloody or watery sputum</a:t>
            </a:r>
            <a:r>
              <a:rPr lang="en-US" sz="2600" dirty="0" smtClean="0">
                <a:latin typeface="Arial Narrow" pitchFamily="34" charset="0"/>
              </a:rPr>
              <a:t>)</a:t>
            </a:r>
          </a:p>
          <a:p>
            <a:pPr marL="514350" indent="-514350" algn="just" eaLnBrk="1" fontAlgn="auto" hangingPunct="1">
              <a:lnSpc>
                <a:spcPts val="2100"/>
              </a:lnSpc>
              <a:spcAft>
                <a:spcPts val="0"/>
              </a:spcAft>
              <a:buFont typeface="+mj-lt"/>
              <a:buAutoNum type="arabicPeriod"/>
              <a:defRPr/>
            </a:pPr>
            <a:r>
              <a:rPr lang="en-US" sz="2600" b="1" dirty="0" smtClean="0">
                <a:solidFill>
                  <a:srgbClr val="002060"/>
                </a:solidFill>
                <a:latin typeface="Arial Narrow" pitchFamily="34" charset="0"/>
              </a:rPr>
              <a:t>Septicemic Plague </a:t>
            </a:r>
          </a:p>
          <a:p>
            <a:pPr lvl="1" algn="just" eaLnBrk="1" fontAlgn="auto" hangingPunct="1">
              <a:lnSpc>
                <a:spcPts val="2100"/>
              </a:lnSpc>
              <a:spcAft>
                <a:spcPts val="0"/>
              </a:spcAft>
              <a:defRPr/>
            </a:pPr>
            <a:r>
              <a:rPr lang="en-US" sz="2600" dirty="0" smtClean="0">
                <a:latin typeface="Arial Narrow" pitchFamily="34" charset="0"/>
              </a:rPr>
              <a:t>Bacteria reproduces in the blood</a:t>
            </a:r>
          </a:p>
          <a:p>
            <a:pPr lvl="1" algn="just" eaLnBrk="1" fontAlgn="auto" hangingPunct="1">
              <a:lnSpc>
                <a:spcPts val="2100"/>
              </a:lnSpc>
              <a:spcAft>
                <a:spcPts val="0"/>
              </a:spcAft>
              <a:defRPr/>
            </a:pPr>
            <a:r>
              <a:rPr lang="en-US" sz="2600" dirty="0" smtClean="0">
                <a:latin typeface="Arial Narrow" pitchFamily="34" charset="0"/>
              </a:rPr>
              <a:t>Can be contracted like bubonic plague but is most often seen as  a complication of untreated bubonic or pneumonic plague</a:t>
            </a:r>
          </a:p>
          <a:p>
            <a:pPr lvl="1" algn="just" eaLnBrk="1" fontAlgn="auto" hangingPunct="1">
              <a:lnSpc>
                <a:spcPts val="2100"/>
              </a:lnSpc>
              <a:spcAft>
                <a:spcPts val="0"/>
              </a:spcAft>
              <a:defRPr/>
            </a:pPr>
            <a:r>
              <a:rPr lang="en-US" sz="2600" u="sng" dirty="0">
                <a:latin typeface="Arial Narrow" pitchFamily="34" charset="0"/>
              </a:rPr>
              <a:t>Fever</a:t>
            </a:r>
            <a:r>
              <a:rPr lang="en-US" sz="2600" dirty="0">
                <a:latin typeface="Arial Narrow" pitchFamily="34" charset="0"/>
              </a:rPr>
              <a:t>, chills, weakness, abdominal pain, shock, bleeding underneath skin or other organs</a:t>
            </a:r>
          </a:p>
          <a:p>
            <a:pPr lvl="1" algn="just" eaLnBrk="1" fontAlgn="auto" hangingPunct="1">
              <a:lnSpc>
                <a:spcPts val="2100"/>
              </a:lnSpc>
              <a:spcAft>
                <a:spcPts val="0"/>
              </a:spcAft>
              <a:defRPr/>
            </a:pPr>
            <a:endParaRPr lang="en-US" sz="2600" dirty="0">
              <a:latin typeface="Arial Narrow" pitchFamily="34" charset="0"/>
            </a:endParaRPr>
          </a:p>
        </p:txBody>
      </p:sp>
      <p:sp>
        <p:nvSpPr>
          <p:cNvPr id="4" name="Footer Placeholder 3"/>
          <p:cNvSpPr>
            <a:spLocks noGrp="1"/>
          </p:cNvSpPr>
          <p:nvPr>
            <p:ph type="ftr" sz="quarter" idx="11"/>
          </p:nvPr>
        </p:nvSpPr>
        <p:spPr/>
        <p:txBody>
          <a:bodyPr/>
          <a:lstStyle/>
          <a:p>
            <a:pPr>
              <a:defRPr/>
            </a:pPr>
            <a:endParaRPr lang="ar-SA" altLang="en-US"/>
          </a:p>
        </p:txBody>
      </p:sp>
      <p:sp>
        <p:nvSpPr>
          <p:cNvPr id="5" name="Slide Number Placeholder 4"/>
          <p:cNvSpPr>
            <a:spLocks noGrp="1"/>
          </p:cNvSpPr>
          <p:nvPr>
            <p:ph type="sldNum" sz="quarter" idx="12"/>
          </p:nvPr>
        </p:nvSpPr>
        <p:spPr/>
        <p:txBody>
          <a:bodyPr/>
          <a:lstStyle/>
          <a:p>
            <a:pPr>
              <a:defRPr/>
            </a:pPr>
            <a:fld id="{C287EF3D-C1FC-4F10-AE9B-1D6812EA5E84}" type="slidenum">
              <a:rPr lang="ar-SA" altLang="en-US" smtClean="0"/>
              <a:pPr>
                <a:defRPr/>
              </a:pPr>
              <a:t>27</a:t>
            </a:fld>
            <a:endParaRPr lang="ar-SA" altLang="en-US"/>
          </a:p>
        </p:txBody>
      </p:sp>
    </p:spTree>
    <p:extLst>
      <p:ext uri="{BB962C8B-B14F-4D97-AF65-F5344CB8AC3E}">
        <p14:creationId xmlns:p14="http://schemas.microsoft.com/office/powerpoint/2010/main" val="2543940032"/>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28600"/>
            <a:ext cx="8229600" cy="639763"/>
          </a:xfrm>
        </p:spPr>
        <p:txBody>
          <a:bodyPr>
            <a:normAutofit fontScale="90000"/>
          </a:bodyPr>
          <a:lstStyle/>
          <a:p>
            <a:pPr eaLnBrk="1" hangingPunct="1">
              <a:defRPr/>
            </a:pPr>
            <a:r>
              <a:rPr lang="en-US" b="1" dirty="0" smtClean="0">
                <a:solidFill>
                  <a:srgbClr val="FF0000"/>
                </a:solidFill>
                <a:latin typeface="Arial Narrow" pitchFamily="34" charset="0"/>
              </a:rPr>
              <a:t>Stages of Disease</a:t>
            </a:r>
            <a:br>
              <a:rPr lang="en-US" b="1" dirty="0" smtClean="0">
                <a:solidFill>
                  <a:srgbClr val="FF0000"/>
                </a:solidFill>
                <a:latin typeface="Arial Narrow" pitchFamily="34" charset="0"/>
              </a:rPr>
            </a:br>
            <a:endParaRPr lang="en-US" b="1" dirty="0" smtClean="0">
              <a:solidFill>
                <a:srgbClr val="FF0000"/>
              </a:solidFill>
              <a:latin typeface="Arial Narrow" pitchFamily="34" charset="0"/>
            </a:endParaRPr>
          </a:p>
        </p:txBody>
      </p:sp>
      <p:sp>
        <p:nvSpPr>
          <p:cNvPr id="367619" name="Rectangle 3"/>
          <p:cNvSpPr>
            <a:spLocks noGrp="1" noChangeArrowheads="1"/>
          </p:cNvSpPr>
          <p:nvPr>
            <p:ph idx="1"/>
          </p:nvPr>
        </p:nvSpPr>
        <p:spPr>
          <a:xfrm>
            <a:off x="152400" y="762000"/>
            <a:ext cx="8610600" cy="6019800"/>
          </a:xfrm>
        </p:spPr>
        <p:txBody>
          <a:bodyPr>
            <a:normAutofit fontScale="92500"/>
          </a:bodyPr>
          <a:lstStyle/>
          <a:p>
            <a:pPr algn="just" eaLnBrk="1" hangingPunct="1">
              <a:lnSpc>
                <a:spcPts val="2700"/>
              </a:lnSpc>
            </a:pPr>
            <a:r>
              <a:rPr lang="en-US" sz="2600" smtClean="0">
                <a:latin typeface="Arial Narrow" pitchFamily="34" charset="0"/>
              </a:rPr>
              <a:t>Bacteria travel through the blood to the nearest lymph nodes</a:t>
            </a:r>
          </a:p>
          <a:p>
            <a:pPr algn="just" eaLnBrk="1" hangingPunct="1">
              <a:lnSpc>
                <a:spcPts val="2700"/>
              </a:lnSpc>
            </a:pPr>
            <a:r>
              <a:rPr lang="en-US" sz="2600" smtClean="0">
                <a:latin typeface="Arial Narrow" pitchFamily="34" charset="0"/>
              </a:rPr>
              <a:t>In lymph nodes, </a:t>
            </a:r>
            <a:r>
              <a:rPr lang="en-US" sz="2600" i="1" smtClean="0">
                <a:latin typeface="Arial Narrow" pitchFamily="34" charset="0"/>
              </a:rPr>
              <a:t>Y. pestis</a:t>
            </a:r>
            <a:r>
              <a:rPr lang="en-US" sz="2600" smtClean="0">
                <a:latin typeface="Arial Narrow" pitchFamily="34" charset="0"/>
              </a:rPr>
              <a:t> is ingested by fixed macrophages</a:t>
            </a:r>
          </a:p>
          <a:p>
            <a:pPr lvl="1" algn="just" eaLnBrk="1" hangingPunct="1">
              <a:lnSpc>
                <a:spcPts val="2700"/>
              </a:lnSpc>
            </a:pPr>
            <a:r>
              <a:rPr lang="en-US" sz="2600" i="1" smtClean="0">
                <a:latin typeface="Arial Narrow" pitchFamily="34" charset="0"/>
              </a:rPr>
              <a:t>Y. pestis</a:t>
            </a:r>
            <a:r>
              <a:rPr lang="en-US" sz="2600" smtClean="0">
                <a:latin typeface="Arial Narrow" pitchFamily="34" charset="0"/>
              </a:rPr>
              <a:t> grows in macrophages but not PMNs and replicates</a:t>
            </a:r>
          </a:p>
          <a:p>
            <a:pPr lvl="1" algn="just" eaLnBrk="1" hangingPunct="1">
              <a:lnSpc>
                <a:spcPts val="2700"/>
              </a:lnSpc>
            </a:pPr>
            <a:r>
              <a:rPr lang="en-US" sz="2600" smtClean="0">
                <a:latin typeface="Arial Narrow" pitchFamily="34" charset="0"/>
              </a:rPr>
              <a:t>Elicits an inflammatory response (the bubo)</a:t>
            </a:r>
          </a:p>
          <a:p>
            <a:pPr lvl="1" algn="just">
              <a:lnSpc>
                <a:spcPts val="2700"/>
              </a:lnSpc>
            </a:pPr>
            <a:r>
              <a:rPr lang="en-US" sz="2600" smtClean="0">
                <a:latin typeface="Arial Narrow" pitchFamily="34" charset="0"/>
              </a:rPr>
              <a:t>Bubo is swelling of the lymph nodes</a:t>
            </a:r>
          </a:p>
          <a:p>
            <a:pPr algn="just" eaLnBrk="1" hangingPunct="1">
              <a:lnSpc>
                <a:spcPts val="2700"/>
              </a:lnSpc>
            </a:pPr>
            <a:r>
              <a:rPr lang="en-US" sz="2600" smtClean="0">
                <a:latin typeface="Arial Narrow" pitchFamily="34" charset="0"/>
              </a:rPr>
              <a:t>Bacteria from the bubo leak into blood stream (septicemic plague)</a:t>
            </a:r>
          </a:p>
          <a:p>
            <a:pPr algn="just" eaLnBrk="1" hangingPunct="1">
              <a:lnSpc>
                <a:spcPts val="2700"/>
              </a:lnSpc>
            </a:pPr>
            <a:r>
              <a:rPr lang="en-US" sz="2600" smtClean="0">
                <a:latin typeface="Arial Narrow" pitchFamily="34" charset="0"/>
              </a:rPr>
              <a:t>Lysis of the bacteria releases LPS, which causes septic shock</a:t>
            </a:r>
          </a:p>
          <a:p>
            <a:pPr algn="just" eaLnBrk="1" hangingPunct="1">
              <a:lnSpc>
                <a:spcPts val="2700"/>
              </a:lnSpc>
            </a:pPr>
            <a:r>
              <a:rPr lang="en-US" sz="2600" smtClean="0">
                <a:latin typeface="Arial Narrow" pitchFamily="34" charset="0"/>
              </a:rPr>
              <a:t>Eventually bacteria reach the lung, where they parasitize the lung macrophages (pneumonic plague)</a:t>
            </a:r>
          </a:p>
          <a:p>
            <a:pPr algn="just" eaLnBrk="1" hangingPunct="1">
              <a:lnSpc>
                <a:spcPts val="2700"/>
              </a:lnSpc>
            </a:pPr>
            <a:r>
              <a:rPr lang="en-US" sz="2600" smtClean="0">
                <a:latin typeface="Arial Narrow" pitchFamily="34" charset="0"/>
              </a:rPr>
              <a:t>At the pneumonic stage, the bacteria can be spread to others via aerosols (respiratory droplets)</a:t>
            </a:r>
          </a:p>
          <a:p>
            <a:pPr algn="just" eaLnBrk="1" hangingPunct="1">
              <a:lnSpc>
                <a:spcPts val="2700"/>
              </a:lnSpc>
            </a:pPr>
            <a:r>
              <a:rPr lang="en-US" sz="2600" smtClean="0">
                <a:latin typeface="Arial Narrow" pitchFamily="34" charset="0"/>
              </a:rPr>
              <a:t>Direct inhalation at this point of the disease, induces more rapid development (than flea)</a:t>
            </a:r>
          </a:p>
          <a:p>
            <a:pPr lvl="1" algn="just" eaLnBrk="1" hangingPunct="1">
              <a:lnSpc>
                <a:spcPts val="2700"/>
              </a:lnSpc>
            </a:pPr>
            <a:r>
              <a:rPr lang="en-US" sz="2600" smtClean="0">
                <a:latin typeface="Arial Narrow" pitchFamily="34" charset="0"/>
              </a:rPr>
              <a:t>At this stage the bacteria have well developed virulence factors needed to colonize the human body</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28</a:t>
            </a:fld>
            <a:endParaRPr lang="ar-SA" altLang="en-US"/>
          </a:p>
        </p:txBody>
      </p:sp>
    </p:spTree>
    <p:extLst>
      <p:ext uri="{BB962C8B-B14F-4D97-AF65-F5344CB8AC3E}">
        <p14:creationId xmlns:p14="http://schemas.microsoft.com/office/powerpoint/2010/main" val="39466729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152400"/>
            <a:ext cx="8229600" cy="609600"/>
          </a:xfrm>
        </p:spPr>
        <p:txBody>
          <a:bodyPr>
            <a:normAutofit fontScale="90000"/>
          </a:bodyPr>
          <a:lstStyle/>
          <a:p>
            <a:pPr eaLnBrk="1" hangingPunct="1">
              <a:defRPr/>
            </a:pPr>
            <a:r>
              <a:rPr lang="en-US" b="1" smtClean="0">
                <a:solidFill>
                  <a:srgbClr val="FF0000"/>
                </a:solidFill>
                <a:latin typeface="Arial Narrow" pitchFamily="34" charset="0"/>
              </a:rPr>
              <a:t>Lab diagnosis</a:t>
            </a:r>
          </a:p>
        </p:txBody>
      </p:sp>
      <p:sp>
        <p:nvSpPr>
          <p:cNvPr id="14339" name="Rectangle 3"/>
          <p:cNvSpPr>
            <a:spLocks noGrp="1" noChangeArrowheads="1"/>
          </p:cNvSpPr>
          <p:nvPr>
            <p:ph idx="1"/>
          </p:nvPr>
        </p:nvSpPr>
        <p:spPr>
          <a:xfrm>
            <a:off x="304800" y="990600"/>
            <a:ext cx="8534400" cy="5638800"/>
          </a:xfrm>
        </p:spPr>
        <p:txBody>
          <a:bodyPr>
            <a:normAutofit fontScale="92500"/>
          </a:bodyPr>
          <a:lstStyle/>
          <a:p>
            <a:pPr algn="just" eaLnBrk="1" hangingPunct="1">
              <a:lnSpc>
                <a:spcPts val="2600"/>
              </a:lnSpc>
              <a:defRPr/>
            </a:pPr>
            <a:r>
              <a:rPr lang="en-US" sz="2800" dirty="0" smtClean="0">
                <a:latin typeface="Arial Narrow" pitchFamily="34" charset="0"/>
              </a:rPr>
              <a:t>Diagnosis is based primarily on clinical suspicion</a:t>
            </a:r>
            <a:endParaRPr lang="en-US" sz="2800" b="1" dirty="0" smtClean="0">
              <a:solidFill>
                <a:srgbClr val="002060"/>
              </a:solidFill>
              <a:latin typeface="Arial Narrow" pitchFamily="34" charset="0"/>
            </a:endParaRPr>
          </a:p>
          <a:p>
            <a:pPr algn="just" eaLnBrk="1" hangingPunct="1">
              <a:lnSpc>
                <a:spcPts val="2600"/>
              </a:lnSpc>
              <a:defRPr/>
            </a:pPr>
            <a:r>
              <a:rPr lang="en-US" sz="2800" b="1" dirty="0" smtClean="0">
                <a:solidFill>
                  <a:srgbClr val="002060"/>
                </a:solidFill>
                <a:latin typeface="Arial Narrow" pitchFamily="34" charset="0"/>
              </a:rPr>
              <a:t>Specimen</a:t>
            </a:r>
          </a:p>
          <a:p>
            <a:pPr lvl="1" algn="just" eaLnBrk="1" hangingPunct="1">
              <a:lnSpc>
                <a:spcPts val="2600"/>
              </a:lnSpc>
              <a:defRPr/>
            </a:pPr>
            <a:r>
              <a:rPr lang="en-US" dirty="0" smtClean="0">
                <a:latin typeface="Arial Narrow" pitchFamily="34" charset="0"/>
              </a:rPr>
              <a:t>Blood (Septicemic)</a:t>
            </a:r>
          </a:p>
          <a:p>
            <a:pPr lvl="1" algn="just" eaLnBrk="1" hangingPunct="1">
              <a:lnSpc>
                <a:spcPts val="2600"/>
              </a:lnSpc>
              <a:defRPr/>
            </a:pPr>
            <a:r>
              <a:rPr lang="en-US" dirty="0" smtClean="0">
                <a:latin typeface="Arial Narrow" pitchFamily="34" charset="0"/>
              </a:rPr>
              <a:t>Sputum or (Pneumonic)</a:t>
            </a:r>
          </a:p>
          <a:p>
            <a:pPr lvl="1" algn="just" eaLnBrk="1" hangingPunct="1">
              <a:lnSpc>
                <a:spcPts val="2600"/>
              </a:lnSpc>
              <a:defRPr/>
            </a:pPr>
            <a:r>
              <a:rPr lang="en-US" dirty="0" smtClean="0">
                <a:latin typeface="Arial Narrow" pitchFamily="34" charset="0"/>
              </a:rPr>
              <a:t>Pus from the bubo (Bubonic)</a:t>
            </a:r>
          </a:p>
          <a:p>
            <a:pPr algn="just" eaLnBrk="1" hangingPunct="1">
              <a:lnSpc>
                <a:spcPts val="2600"/>
              </a:lnSpc>
              <a:defRPr/>
            </a:pPr>
            <a:r>
              <a:rPr lang="en-US" sz="2800" b="1" dirty="0" smtClean="0">
                <a:solidFill>
                  <a:srgbClr val="002060"/>
                </a:solidFill>
                <a:latin typeface="Arial Narrow" pitchFamily="34" charset="0"/>
              </a:rPr>
              <a:t>Direct smear </a:t>
            </a:r>
            <a:endParaRPr lang="en-US" sz="2800" dirty="0" smtClean="0">
              <a:latin typeface="Arial Narrow" pitchFamily="34" charset="0"/>
            </a:endParaRPr>
          </a:p>
          <a:p>
            <a:pPr lvl="1" algn="just" eaLnBrk="1" hangingPunct="1">
              <a:lnSpc>
                <a:spcPts val="2600"/>
              </a:lnSpc>
              <a:defRPr/>
            </a:pPr>
            <a:r>
              <a:rPr lang="en-US" dirty="0" smtClean="0">
                <a:latin typeface="Arial Narrow" pitchFamily="34" charset="0"/>
              </a:rPr>
              <a:t>By </a:t>
            </a:r>
            <a:r>
              <a:rPr lang="en-US" b="1" dirty="0" err="1" smtClean="0">
                <a:solidFill>
                  <a:schemeClr val="tx2">
                    <a:lumMod val="60000"/>
                    <a:lumOff val="40000"/>
                  </a:schemeClr>
                </a:solidFill>
                <a:latin typeface="Arial Narrow" pitchFamily="34" charset="0"/>
              </a:rPr>
              <a:t>Giemsa</a:t>
            </a:r>
            <a:r>
              <a:rPr lang="en-US" b="1" dirty="0" smtClean="0">
                <a:solidFill>
                  <a:schemeClr val="tx2">
                    <a:lumMod val="60000"/>
                    <a:lumOff val="40000"/>
                  </a:schemeClr>
                </a:solidFill>
                <a:latin typeface="Arial Narrow" pitchFamily="34" charset="0"/>
              </a:rPr>
              <a:t> stain </a:t>
            </a:r>
            <a:r>
              <a:rPr lang="en-US" dirty="0" smtClean="0">
                <a:latin typeface="Arial Narrow" pitchFamily="34" charset="0"/>
              </a:rPr>
              <a:t>shows the characteristic morphology of </a:t>
            </a:r>
            <a:r>
              <a:rPr lang="en-US" i="1" dirty="0" smtClean="0">
                <a:latin typeface="Arial Narrow" pitchFamily="34" charset="0"/>
              </a:rPr>
              <a:t>Y. </a:t>
            </a:r>
            <a:r>
              <a:rPr lang="en-US" i="1" dirty="0" err="1" smtClean="0">
                <a:latin typeface="Arial Narrow" pitchFamily="34" charset="0"/>
              </a:rPr>
              <a:t>pestis</a:t>
            </a:r>
            <a:endParaRPr lang="en-US" i="1" dirty="0" smtClean="0">
              <a:latin typeface="Arial Narrow" pitchFamily="34" charset="0"/>
            </a:endParaRPr>
          </a:p>
          <a:p>
            <a:pPr algn="just" eaLnBrk="1" hangingPunct="1">
              <a:lnSpc>
                <a:spcPts val="2600"/>
              </a:lnSpc>
              <a:defRPr/>
            </a:pPr>
            <a:r>
              <a:rPr lang="en-US" sz="2800" dirty="0" smtClean="0">
                <a:latin typeface="Arial Narrow" pitchFamily="34" charset="0"/>
              </a:rPr>
              <a:t>Smear is the best diagnostic procedure</a:t>
            </a:r>
          </a:p>
          <a:p>
            <a:pPr algn="just" eaLnBrk="1" hangingPunct="1">
              <a:lnSpc>
                <a:spcPts val="2600"/>
              </a:lnSpc>
              <a:defRPr/>
            </a:pPr>
            <a:r>
              <a:rPr lang="en-US" sz="2800" b="1" dirty="0" smtClean="0">
                <a:solidFill>
                  <a:srgbClr val="002060"/>
                </a:solidFill>
                <a:latin typeface="Arial Narrow" pitchFamily="34" charset="0"/>
              </a:rPr>
              <a:t>Culture</a:t>
            </a:r>
          </a:p>
          <a:p>
            <a:pPr algn="just" eaLnBrk="1" hangingPunct="1">
              <a:lnSpc>
                <a:spcPts val="2600"/>
              </a:lnSpc>
              <a:defRPr/>
            </a:pPr>
            <a:r>
              <a:rPr lang="en-US" sz="2800" dirty="0" smtClean="0">
                <a:latin typeface="Arial Narrow" pitchFamily="34" charset="0"/>
              </a:rPr>
              <a:t>Blood agar: non-hemolytic </a:t>
            </a:r>
          </a:p>
          <a:p>
            <a:pPr algn="just" eaLnBrk="1" hangingPunct="1">
              <a:lnSpc>
                <a:spcPts val="2600"/>
              </a:lnSpc>
              <a:defRPr/>
            </a:pPr>
            <a:r>
              <a:rPr lang="en-US" sz="2800" dirty="0" smtClean="0">
                <a:latin typeface="Arial Narrow" pitchFamily="34" charset="0"/>
              </a:rPr>
              <a:t>or enteric media (</a:t>
            </a:r>
            <a:r>
              <a:rPr lang="en-US" sz="2800" dirty="0" err="1" smtClean="0">
                <a:latin typeface="Arial Narrow" pitchFamily="34" charset="0"/>
              </a:rPr>
              <a:t>MacConkey</a:t>
            </a:r>
            <a:r>
              <a:rPr lang="en-US" sz="2800" dirty="0" smtClean="0">
                <a:latin typeface="Arial Narrow" pitchFamily="34" charset="0"/>
              </a:rPr>
              <a:t> agar): non-lactose ferment</a:t>
            </a:r>
          </a:p>
          <a:p>
            <a:pPr lvl="1" algn="just" eaLnBrk="1" hangingPunct="1">
              <a:lnSpc>
                <a:spcPts val="2600"/>
              </a:lnSpc>
              <a:defRPr/>
            </a:pPr>
            <a:r>
              <a:rPr lang="en-US" sz="2400" dirty="0" smtClean="0">
                <a:latin typeface="Arial Narrow" pitchFamily="34" charset="0"/>
              </a:rPr>
              <a:t>After 24-48 hrs the colonies were pinpoint grey to </a:t>
            </a:r>
            <a:r>
              <a:rPr lang="en-US" sz="2400" dirty="0" err="1" smtClean="0">
                <a:latin typeface="Arial Narrow" pitchFamily="34" charset="0"/>
              </a:rPr>
              <a:t>greyish</a:t>
            </a:r>
            <a:r>
              <a:rPr lang="en-US" sz="2400" dirty="0" smtClean="0">
                <a:latin typeface="Arial Narrow" pitchFamily="34" charset="0"/>
              </a:rPr>
              <a:t> white, and slightly </a:t>
            </a:r>
            <a:r>
              <a:rPr lang="en-US" sz="2400" dirty="0" err="1" smtClean="0">
                <a:latin typeface="Arial Narrow" pitchFamily="34" charset="0"/>
              </a:rPr>
              <a:t>mucloid</a:t>
            </a:r>
            <a:endParaRPr lang="en-US" sz="2400" dirty="0" smtClean="0">
              <a:latin typeface="Arial Narrow" pitchFamily="34" charset="0"/>
            </a:endParaRPr>
          </a:p>
          <a:p>
            <a:pPr algn="just" eaLnBrk="1" hangingPunct="1">
              <a:lnSpc>
                <a:spcPts val="2600"/>
              </a:lnSpc>
              <a:defRPr/>
            </a:pPr>
            <a:endParaRPr lang="en-US" sz="2800" dirty="0" smtClean="0">
              <a:latin typeface="Arial Narrow" pitchFamily="34" charset="0"/>
            </a:endParaRP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29</a:t>
            </a:fld>
            <a:endParaRPr lang="ar-SA" altLang="en-US"/>
          </a:p>
        </p:txBody>
      </p:sp>
    </p:spTree>
    <p:extLst>
      <p:ext uri="{BB962C8B-B14F-4D97-AF65-F5344CB8AC3E}">
        <p14:creationId xmlns:p14="http://schemas.microsoft.com/office/powerpoint/2010/main" val="6442291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228600"/>
            <a:ext cx="8229600" cy="838200"/>
          </a:xfrm>
        </p:spPr>
        <p:txBody>
          <a:bodyPr>
            <a:normAutofit fontScale="90000"/>
          </a:bodyPr>
          <a:lstStyle/>
          <a:p>
            <a:pPr>
              <a:defRPr/>
            </a:pPr>
            <a:r>
              <a:rPr lang="en-US" sz="5400" b="1" i="1" dirty="0" smtClean="0">
                <a:solidFill>
                  <a:srgbClr val="002060"/>
                </a:solidFill>
                <a:latin typeface="Arial Narrow" pitchFamily="34" charset="0"/>
                <a:ea typeface="+mj-ea"/>
                <a:cs typeface="Times New Roman" pitchFamily="18" charset="0"/>
              </a:rPr>
              <a:t>L. </a:t>
            </a:r>
            <a:r>
              <a:rPr lang="en-US" sz="5400" b="1" i="1" dirty="0" err="1" smtClean="0">
                <a:solidFill>
                  <a:srgbClr val="002060"/>
                </a:solidFill>
                <a:latin typeface="Arial Narrow" pitchFamily="34" charset="0"/>
                <a:ea typeface="+mj-ea"/>
                <a:cs typeface="Times New Roman" pitchFamily="18" charset="0"/>
              </a:rPr>
              <a:t>pneumophila</a:t>
            </a:r>
            <a:endParaRPr lang="en-US" sz="5400" b="1" dirty="0" smtClean="0">
              <a:solidFill>
                <a:srgbClr val="002060"/>
              </a:solidFill>
              <a:ea typeface="+mj-ea"/>
            </a:endParaRPr>
          </a:p>
        </p:txBody>
      </p:sp>
      <p:sp>
        <p:nvSpPr>
          <p:cNvPr id="446467" name="Rectangle 3"/>
          <p:cNvSpPr>
            <a:spLocks noGrp="1" noChangeArrowheads="1"/>
          </p:cNvSpPr>
          <p:nvPr>
            <p:ph idx="1"/>
          </p:nvPr>
        </p:nvSpPr>
        <p:spPr>
          <a:xfrm>
            <a:off x="228600" y="1143000"/>
            <a:ext cx="8763000" cy="5257800"/>
          </a:xfrm>
        </p:spPr>
        <p:txBody>
          <a:bodyPr>
            <a:normAutofit fontScale="85000" lnSpcReduction="10000"/>
          </a:bodyPr>
          <a:lstStyle/>
          <a:p>
            <a:pPr algn="just">
              <a:lnSpc>
                <a:spcPts val="2900"/>
              </a:lnSpc>
            </a:pPr>
            <a:r>
              <a:rPr lang="en-US" altLang="en-US" dirty="0" smtClean="0">
                <a:latin typeface="Arial Narrow" pitchFamily="34" charset="0"/>
              </a:rPr>
              <a:t>Reservoir principally aquatic</a:t>
            </a:r>
          </a:p>
          <a:p>
            <a:pPr algn="just">
              <a:lnSpc>
                <a:spcPts val="2900"/>
              </a:lnSpc>
            </a:pPr>
            <a:r>
              <a:rPr lang="en-US" altLang="en-US" i="1" dirty="0" smtClean="0">
                <a:latin typeface="Arial Narrow" pitchFamily="34" charset="0"/>
              </a:rPr>
              <a:t>L. </a:t>
            </a:r>
            <a:r>
              <a:rPr lang="en-US" altLang="en-US" i="1" dirty="0" err="1" smtClean="0">
                <a:latin typeface="Arial Narrow" pitchFamily="34" charset="0"/>
              </a:rPr>
              <a:t>pneumophila</a:t>
            </a:r>
            <a:r>
              <a:rPr lang="en-US" altLang="en-US" i="1" dirty="0" smtClean="0">
                <a:latin typeface="Arial Narrow" pitchFamily="34" charset="0"/>
              </a:rPr>
              <a:t> </a:t>
            </a:r>
            <a:r>
              <a:rPr lang="en-US" altLang="en-US" dirty="0" smtClean="0">
                <a:latin typeface="Arial Narrow" pitchFamily="34" charset="0"/>
              </a:rPr>
              <a:t>is not a free-living organism but an intracellular parasite of amoebae</a:t>
            </a:r>
          </a:p>
          <a:p>
            <a:pPr algn="just">
              <a:lnSpc>
                <a:spcPts val="2900"/>
              </a:lnSpc>
            </a:pPr>
            <a:r>
              <a:rPr lang="en-US" altLang="en-US" dirty="0" smtClean="0">
                <a:latin typeface="Arial Narrow" pitchFamily="34" charset="0"/>
              </a:rPr>
              <a:t>Natural environment</a:t>
            </a:r>
          </a:p>
          <a:p>
            <a:pPr lvl="1" algn="just">
              <a:lnSpc>
                <a:spcPts val="2900"/>
              </a:lnSpc>
            </a:pPr>
            <a:r>
              <a:rPr lang="en-US" altLang="en-US" sz="3200" dirty="0" smtClean="0">
                <a:latin typeface="Arial Narrow" pitchFamily="34" charset="0"/>
              </a:rPr>
              <a:t>Lakes and rivers</a:t>
            </a:r>
          </a:p>
          <a:p>
            <a:pPr algn="just">
              <a:lnSpc>
                <a:spcPts val="2900"/>
              </a:lnSpc>
            </a:pPr>
            <a:r>
              <a:rPr lang="en-US" altLang="en-US" dirty="0" smtClean="0">
                <a:latin typeface="Arial Narrow" pitchFamily="34" charset="0"/>
              </a:rPr>
              <a:t>Artificial environment</a:t>
            </a:r>
          </a:p>
          <a:p>
            <a:pPr lvl="1" algn="just">
              <a:lnSpc>
                <a:spcPts val="2900"/>
              </a:lnSpc>
            </a:pPr>
            <a:r>
              <a:rPr lang="en-US" altLang="en-US" sz="3200" dirty="0" smtClean="0">
                <a:latin typeface="Arial Narrow" pitchFamily="34" charset="0"/>
              </a:rPr>
              <a:t>Showers, taps, air conditioning system</a:t>
            </a:r>
          </a:p>
          <a:p>
            <a:pPr lvl="1" algn="just">
              <a:lnSpc>
                <a:spcPts val="2900"/>
              </a:lnSpc>
            </a:pPr>
            <a:r>
              <a:rPr lang="en-US" altLang="en-US" sz="3200" dirty="0" smtClean="0">
                <a:latin typeface="Arial Narrow" pitchFamily="34" charset="0"/>
              </a:rPr>
              <a:t>Normally found in hot water (up to 50</a:t>
            </a:r>
            <a:r>
              <a:rPr lang="en-US" altLang="en-US" sz="3200" baseline="30000" dirty="0" smtClean="0">
                <a:latin typeface="Arial Narrow" pitchFamily="34" charset="0"/>
              </a:rPr>
              <a:t>0</a:t>
            </a:r>
            <a:r>
              <a:rPr lang="en-US" altLang="en-US" sz="3200" dirty="0" smtClean="0">
                <a:latin typeface="Arial Narrow" pitchFamily="34" charset="0"/>
              </a:rPr>
              <a:t>C) tanks </a:t>
            </a:r>
          </a:p>
          <a:p>
            <a:pPr lvl="1" algn="just">
              <a:lnSpc>
                <a:spcPts val="2900"/>
              </a:lnSpc>
            </a:pPr>
            <a:r>
              <a:rPr lang="en-US" altLang="en-US" sz="3200" dirty="0" smtClean="0">
                <a:latin typeface="Arial Narrow" pitchFamily="34" charset="0"/>
              </a:rPr>
              <a:t>Multiply in pipes in sediment &amp; live many years</a:t>
            </a:r>
          </a:p>
          <a:p>
            <a:pPr lvl="1" algn="just">
              <a:lnSpc>
                <a:spcPts val="2900"/>
              </a:lnSpc>
            </a:pPr>
            <a:r>
              <a:rPr lang="en-US" altLang="en-US" sz="3200" dirty="0" smtClean="0">
                <a:latin typeface="Arial Narrow" pitchFamily="34" charset="0"/>
              </a:rPr>
              <a:t>Sediment provides shelter and nutrition for other bacteria that can supply cysteine</a:t>
            </a:r>
          </a:p>
          <a:p>
            <a:pPr algn="just">
              <a:lnSpc>
                <a:spcPts val="2900"/>
              </a:lnSpc>
            </a:pPr>
            <a:r>
              <a:rPr lang="en-US" altLang="en-US" sz="3000" dirty="0">
                <a:latin typeface="Arial Narrow" pitchFamily="34" charset="0"/>
                <a:cs typeface="Times New Roman" pitchFamily="18" charset="0"/>
              </a:rPr>
              <a:t>Important to detect </a:t>
            </a:r>
            <a:r>
              <a:rPr lang="en-US" altLang="en-US" sz="3000" i="1" dirty="0">
                <a:latin typeface="Arial Narrow" pitchFamily="34" charset="0"/>
                <a:cs typeface="Times New Roman" pitchFamily="18" charset="0"/>
              </a:rPr>
              <a:t>L. </a:t>
            </a:r>
            <a:r>
              <a:rPr lang="en-US" altLang="en-US" sz="3000" i="1" dirty="0" err="1">
                <a:latin typeface="Arial Narrow" pitchFamily="34" charset="0"/>
                <a:cs typeface="Times New Roman" pitchFamily="18" charset="0"/>
              </a:rPr>
              <a:t>pneumophila</a:t>
            </a:r>
            <a:r>
              <a:rPr lang="en-US" altLang="en-US" sz="3000" i="1" dirty="0">
                <a:latin typeface="Arial Narrow" pitchFamily="34" charset="0"/>
                <a:cs typeface="Times New Roman" pitchFamily="18" charset="0"/>
              </a:rPr>
              <a:t> </a:t>
            </a:r>
            <a:r>
              <a:rPr lang="en-US" altLang="en-US" sz="3000" dirty="0" smtClean="0">
                <a:latin typeface="Arial Narrow" pitchFamily="34" charset="0"/>
                <a:cs typeface="Times New Roman" pitchFamily="18" charset="0"/>
              </a:rPr>
              <a:t>serogroup1 </a:t>
            </a:r>
            <a:r>
              <a:rPr lang="en-US" altLang="en-US" sz="3000" dirty="0">
                <a:latin typeface="Arial Narrow" pitchFamily="34" charset="0"/>
                <a:cs typeface="Times New Roman" pitchFamily="18" charset="0"/>
              </a:rPr>
              <a:t>in </a:t>
            </a:r>
            <a:r>
              <a:rPr lang="en-US" altLang="en-US" sz="3000" dirty="0" smtClean="0">
                <a:latin typeface="Arial Narrow" pitchFamily="34" charset="0"/>
                <a:cs typeface="Times New Roman" pitchFamily="18" charset="0"/>
              </a:rPr>
              <a:t>water</a:t>
            </a:r>
            <a:endParaRPr lang="en-US" altLang="en-US" sz="3000" dirty="0">
              <a:latin typeface="Arial Narrow" pitchFamily="34" charset="0"/>
            </a:endParaRPr>
          </a:p>
        </p:txBody>
      </p:sp>
      <p:sp>
        <p:nvSpPr>
          <p:cNvPr id="446469"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ar-SA" altLang="en-US" dirty="0" smtClean="0">
              <a:solidFill>
                <a:srgbClr val="898989"/>
              </a:solidFill>
              <a:latin typeface="Calibri" pitchFamily="34" charset="0"/>
            </a:endParaRPr>
          </a:p>
        </p:txBody>
      </p:sp>
      <p:sp>
        <p:nvSpPr>
          <p:cNvPr id="446470"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C7D9AC3F-BB5B-4E5A-A189-352F6476302C}" type="slidenum">
              <a:rPr lang="ar-SA" altLang="en-US" smtClean="0">
                <a:solidFill>
                  <a:srgbClr val="898989"/>
                </a:solidFill>
                <a:latin typeface="Calibri" pitchFamily="34" charset="0"/>
              </a:rPr>
              <a:pPr eaLnBrk="1" hangingPunct="1"/>
              <a:t>3</a:t>
            </a:fld>
            <a:endParaRPr lang="ar-SA" altLang="en-US" smtClean="0">
              <a:solidFill>
                <a:srgbClr val="898989"/>
              </a:solidFill>
              <a:latin typeface="Calibri" pitchFamily="34" charset="0"/>
            </a:endParaRPr>
          </a:p>
        </p:txBody>
      </p:sp>
    </p:spTree>
    <p:extLst>
      <p:ext uri="{BB962C8B-B14F-4D97-AF65-F5344CB8AC3E}">
        <p14:creationId xmlns:p14="http://schemas.microsoft.com/office/powerpoint/2010/main" val="4000857016"/>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152400"/>
            <a:ext cx="8229600" cy="685800"/>
          </a:xfrm>
        </p:spPr>
        <p:txBody>
          <a:bodyPr>
            <a:normAutofit fontScale="90000"/>
          </a:bodyPr>
          <a:lstStyle/>
          <a:p>
            <a:pPr eaLnBrk="1" hangingPunct="1">
              <a:defRPr/>
            </a:pPr>
            <a:r>
              <a:rPr lang="en-US" b="1" smtClean="0">
                <a:solidFill>
                  <a:srgbClr val="FF0000"/>
                </a:solidFill>
                <a:latin typeface="Arial Narrow" pitchFamily="34" charset="0"/>
              </a:rPr>
              <a:t>Treatment</a:t>
            </a:r>
          </a:p>
        </p:txBody>
      </p:sp>
      <p:sp>
        <p:nvSpPr>
          <p:cNvPr id="28675" name="Rectangle 3"/>
          <p:cNvSpPr>
            <a:spLocks noGrp="1" noChangeArrowheads="1"/>
          </p:cNvSpPr>
          <p:nvPr>
            <p:ph idx="1"/>
          </p:nvPr>
        </p:nvSpPr>
        <p:spPr>
          <a:xfrm>
            <a:off x="457200" y="990600"/>
            <a:ext cx="8382000" cy="5334000"/>
          </a:xfrm>
        </p:spPr>
        <p:txBody>
          <a:bodyPr rtlCol="0">
            <a:noAutofit/>
          </a:bodyPr>
          <a:lstStyle/>
          <a:p>
            <a:pPr eaLnBrk="1" hangingPunct="1">
              <a:lnSpc>
                <a:spcPts val="4000"/>
              </a:lnSpc>
              <a:defRPr/>
            </a:pPr>
            <a:r>
              <a:rPr lang="en-US" sz="2800" dirty="0" smtClean="0">
                <a:latin typeface="Arial Narrow" pitchFamily="34" charset="0"/>
              </a:rPr>
              <a:t>Without treatment, fatality rates: up to 90% for bubonic plague,  100% for Septicemic or pneumonic plague </a:t>
            </a:r>
          </a:p>
          <a:p>
            <a:pPr eaLnBrk="1" hangingPunct="1">
              <a:lnSpc>
                <a:spcPts val="4000"/>
              </a:lnSpc>
              <a:defRPr/>
            </a:pPr>
            <a:r>
              <a:rPr lang="en-US" sz="2800" dirty="0" smtClean="0">
                <a:latin typeface="Arial Narrow" pitchFamily="34" charset="0"/>
              </a:rPr>
              <a:t>Treatment, fatality rate= (5-20%)</a:t>
            </a:r>
          </a:p>
          <a:p>
            <a:pPr eaLnBrk="1" hangingPunct="1">
              <a:lnSpc>
                <a:spcPts val="4000"/>
              </a:lnSpc>
              <a:defRPr/>
            </a:pPr>
            <a:r>
              <a:rPr lang="en-US" sz="2800" dirty="0" smtClean="0">
                <a:latin typeface="Arial Narrow" pitchFamily="34" charset="0"/>
              </a:rPr>
              <a:t>Rapid treatment is critical to improved survival </a:t>
            </a:r>
          </a:p>
          <a:p>
            <a:pPr marL="342900" lvl="1" indent="-342900" algn="just" eaLnBrk="1" fontAlgn="auto" hangingPunct="1">
              <a:lnSpc>
                <a:spcPts val="4000"/>
              </a:lnSpc>
              <a:spcAft>
                <a:spcPts val="0"/>
              </a:spcAft>
              <a:buFont typeface="Arial" pitchFamily="34" charset="0"/>
              <a:buChar char="•"/>
              <a:defRPr/>
            </a:pPr>
            <a:r>
              <a:rPr lang="en-US" dirty="0" smtClean="0">
                <a:latin typeface="Arial Narrow" pitchFamily="34" charset="0"/>
              </a:rPr>
              <a:t>No major antibiotic resistances have developed</a:t>
            </a:r>
          </a:p>
          <a:p>
            <a:pPr marL="342900" lvl="1" indent="-342900" algn="just" eaLnBrk="1" fontAlgn="auto" hangingPunct="1">
              <a:lnSpc>
                <a:spcPts val="4000"/>
              </a:lnSpc>
              <a:spcAft>
                <a:spcPts val="0"/>
              </a:spcAft>
              <a:buFont typeface="Arial" pitchFamily="34" charset="0"/>
              <a:buChar char="•"/>
              <a:defRPr/>
            </a:pPr>
            <a:r>
              <a:rPr lang="en-US" dirty="0" smtClean="0">
                <a:latin typeface="Arial Narrow" pitchFamily="34" charset="0"/>
              </a:rPr>
              <a:t>Plague is usually treated with Streptomycin (Drug of choice)</a:t>
            </a:r>
          </a:p>
          <a:p>
            <a:pPr marL="342900" lvl="1" indent="-342900" algn="just" eaLnBrk="1" fontAlgn="auto" hangingPunct="1">
              <a:lnSpc>
                <a:spcPts val="4000"/>
              </a:lnSpc>
              <a:spcAft>
                <a:spcPts val="0"/>
              </a:spcAft>
              <a:buFont typeface="Arial" pitchFamily="34" charset="0"/>
              <a:buChar char="•"/>
              <a:defRPr/>
            </a:pPr>
            <a:r>
              <a:rPr lang="en-US" dirty="0" smtClean="0">
                <a:latin typeface="Arial Narrow" pitchFamily="34" charset="0"/>
              </a:rPr>
              <a:t>Other antibiotics : </a:t>
            </a:r>
            <a:r>
              <a:rPr lang="en-US" dirty="0" err="1" smtClean="0">
                <a:latin typeface="Arial Narrow" pitchFamily="34" charset="0"/>
              </a:rPr>
              <a:t>tetracyclines</a:t>
            </a:r>
            <a:r>
              <a:rPr lang="en-US" dirty="0" smtClean="0">
                <a:latin typeface="Arial Narrow" pitchFamily="34" charset="0"/>
              </a:rPr>
              <a:t>, chloramphenicol, </a:t>
            </a:r>
            <a:r>
              <a:rPr lang="en-US" dirty="0" err="1" smtClean="0">
                <a:latin typeface="Arial Narrow" pitchFamily="34" charset="0"/>
              </a:rPr>
              <a:t>fluoroquinolones</a:t>
            </a:r>
            <a:endParaRPr lang="en-US" dirty="0" smtClean="0">
              <a:latin typeface="Arial Narrow" pitchFamily="34" charset="0"/>
            </a:endParaRPr>
          </a:p>
          <a:p>
            <a:pPr lvl="1" algn="just" eaLnBrk="1" fontAlgn="auto" hangingPunct="1">
              <a:lnSpc>
                <a:spcPts val="4000"/>
              </a:lnSpc>
              <a:spcAft>
                <a:spcPts val="0"/>
              </a:spcAft>
              <a:defRPr/>
            </a:pPr>
            <a:r>
              <a:rPr lang="en-US" dirty="0" smtClean="0">
                <a:latin typeface="Arial Narrow" pitchFamily="34" charset="0"/>
              </a:rPr>
              <a:t>Course of treatment: 10-14 days</a:t>
            </a:r>
          </a:p>
          <a:p>
            <a:pPr lvl="1" algn="just" eaLnBrk="1" fontAlgn="auto" hangingPunct="1">
              <a:lnSpc>
                <a:spcPts val="4000"/>
              </a:lnSpc>
              <a:spcAft>
                <a:spcPts val="0"/>
              </a:spcAft>
              <a:defRPr/>
            </a:pPr>
            <a:endParaRPr lang="en-US" dirty="0" smtClean="0">
              <a:latin typeface="Arial Narrow" pitchFamily="34" charset="0"/>
            </a:endParaRP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30</a:t>
            </a:fld>
            <a:endParaRPr lang="ar-SA" altLang="en-US"/>
          </a:p>
        </p:txBody>
      </p:sp>
    </p:spTree>
    <p:extLst>
      <p:ext uri="{BB962C8B-B14F-4D97-AF65-F5344CB8AC3E}">
        <p14:creationId xmlns:p14="http://schemas.microsoft.com/office/powerpoint/2010/main" val="21859091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US" b="1" dirty="0" smtClean="0">
                <a:solidFill>
                  <a:srgbClr val="FF0000"/>
                </a:solidFill>
                <a:latin typeface="Arial Narrow" pitchFamily="34" charset="0"/>
              </a:rPr>
              <a:t>Prevention and Control</a:t>
            </a:r>
            <a:r>
              <a:rPr lang="en-US" dirty="0" smtClean="0"/>
              <a:t/>
            </a:r>
            <a:br>
              <a:rPr lang="en-US" dirty="0" smtClean="0"/>
            </a:br>
            <a:endParaRPr lang="en-US" dirty="0" smtClean="0"/>
          </a:p>
        </p:txBody>
      </p:sp>
      <p:sp>
        <p:nvSpPr>
          <p:cNvPr id="370691" name="Rectangle 3"/>
          <p:cNvSpPr>
            <a:spLocks noGrp="1" noChangeArrowheads="1"/>
          </p:cNvSpPr>
          <p:nvPr>
            <p:ph idx="1"/>
          </p:nvPr>
        </p:nvSpPr>
        <p:spPr>
          <a:xfrm>
            <a:off x="228600" y="914400"/>
            <a:ext cx="8534400" cy="5715000"/>
          </a:xfrm>
        </p:spPr>
        <p:txBody>
          <a:bodyPr/>
          <a:lstStyle/>
          <a:p>
            <a:pPr algn="just" eaLnBrk="1" hangingPunct="1">
              <a:lnSpc>
                <a:spcPts val="3000"/>
              </a:lnSpc>
            </a:pPr>
            <a:r>
              <a:rPr lang="en-US" sz="2800" smtClean="0">
                <a:latin typeface="Arial Narrow" pitchFamily="34" charset="0"/>
              </a:rPr>
              <a:t>Keep rodent population down by proper disposal of garbage</a:t>
            </a:r>
          </a:p>
          <a:p>
            <a:pPr algn="just" eaLnBrk="1" hangingPunct="1">
              <a:lnSpc>
                <a:spcPts val="3000"/>
              </a:lnSpc>
            </a:pPr>
            <a:r>
              <a:rPr lang="en-US" sz="2800" smtClean="0">
                <a:latin typeface="Arial Narrow" pitchFamily="34" charset="0"/>
              </a:rPr>
              <a:t>Anti-rats, anti fleas measures</a:t>
            </a:r>
          </a:p>
          <a:p>
            <a:pPr algn="just" eaLnBrk="1" hangingPunct="1">
              <a:lnSpc>
                <a:spcPts val="3000"/>
              </a:lnSpc>
            </a:pPr>
            <a:r>
              <a:rPr lang="en-US" sz="2800" smtClean="0">
                <a:latin typeface="Arial Narrow" pitchFamily="34" charset="0"/>
              </a:rPr>
              <a:t>Eliminate crowded living conditions of substandard housing</a:t>
            </a:r>
          </a:p>
          <a:p>
            <a:pPr algn="just" eaLnBrk="1" hangingPunct="1">
              <a:lnSpc>
                <a:spcPts val="3000"/>
              </a:lnSpc>
            </a:pPr>
            <a:r>
              <a:rPr lang="en-US" sz="2800" smtClean="0">
                <a:latin typeface="Arial Narrow" pitchFamily="34" charset="0"/>
              </a:rPr>
              <a:t>Strict Isolation of cases (Quarantine)</a:t>
            </a:r>
          </a:p>
          <a:p>
            <a:pPr algn="just" eaLnBrk="1" hangingPunct="1">
              <a:lnSpc>
                <a:spcPts val="3000"/>
              </a:lnSpc>
            </a:pPr>
            <a:r>
              <a:rPr lang="en-US" sz="2800" b="1" smtClean="0">
                <a:solidFill>
                  <a:srgbClr val="7030A0"/>
                </a:solidFill>
                <a:latin typeface="Arial Narrow" pitchFamily="34" charset="0"/>
              </a:rPr>
              <a:t>Vaccines</a:t>
            </a:r>
          </a:p>
          <a:p>
            <a:pPr lvl="1" algn="just" eaLnBrk="1" hangingPunct="1">
              <a:lnSpc>
                <a:spcPts val="3000"/>
              </a:lnSpc>
            </a:pPr>
            <a:r>
              <a:rPr lang="en-US" smtClean="0">
                <a:latin typeface="Arial Narrow" pitchFamily="34" charset="0"/>
              </a:rPr>
              <a:t>Effective but protects for </a:t>
            </a:r>
            <a:r>
              <a:rPr lang="en-US" u="sng" smtClean="0">
                <a:latin typeface="Arial Narrow" pitchFamily="34" charset="0"/>
              </a:rPr>
              <a:t>less than a year</a:t>
            </a:r>
          </a:p>
          <a:p>
            <a:pPr lvl="1" algn="just" eaLnBrk="1" hangingPunct="1">
              <a:lnSpc>
                <a:spcPts val="3000"/>
              </a:lnSpc>
            </a:pPr>
            <a:r>
              <a:rPr lang="en-US" smtClean="0">
                <a:latin typeface="Arial Narrow" pitchFamily="34" charset="0"/>
              </a:rPr>
              <a:t>Heat killed vaccine consists of whole killed </a:t>
            </a:r>
            <a:r>
              <a:rPr lang="en-US" i="1" smtClean="0">
                <a:latin typeface="Arial Narrow" pitchFamily="34" charset="0"/>
              </a:rPr>
              <a:t>Y. pestis </a:t>
            </a:r>
            <a:r>
              <a:rPr lang="en-US" smtClean="0">
                <a:latin typeface="Arial Narrow" pitchFamily="34" charset="0"/>
              </a:rPr>
              <a:t>cells</a:t>
            </a:r>
          </a:p>
          <a:p>
            <a:pPr lvl="1" algn="just" eaLnBrk="1" hangingPunct="1">
              <a:lnSpc>
                <a:spcPts val="3000"/>
              </a:lnSpc>
            </a:pPr>
            <a:r>
              <a:rPr lang="en-US" smtClean="0">
                <a:latin typeface="Arial Narrow" pitchFamily="34" charset="0"/>
              </a:rPr>
              <a:t>Requires a series of injections over a 6 month period</a:t>
            </a:r>
          </a:p>
          <a:p>
            <a:pPr lvl="1" algn="just" eaLnBrk="1" hangingPunct="1">
              <a:lnSpc>
                <a:spcPts val="3000"/>
              </a:lnSpc>
            </a:pPr>
            <a:r>
              <a:rPr lang="en-US" smtClean="0">
                <a:latin typeface="Arial Narrow" pitchFamily="34" charset="0"/>
              </a:rPr>
              <a:t>Live attenuated vaccines: </a:t>
            </a:r>
            <a:r>
              <a:rPr lang="en-US" sz="2600" smtClean="0">
                <a:latin typeface="Arial Narrow" pitchFamily="34" charset="0"/>
              </a:rPr>
              <a:t>Injection of non-pathogenic mutant, derived from a fully virulent strain</a:t>
            </a:r>
          </a:p>
          <a:p>
            <a:pPr algn="just" eaLnBrk="1" hangingPunct="1">
              <a:lnSpc>
                <a:spcPts val="3000"/>
              </a:lnSpc>
            </a:pPr>
            <a:r>
              <a:rPr lang="en-US" sz="2800" b="1" smtClean="0">
                <a:solidFill>
                  <a:srgbClr val="7030A0"/>
                </a:solidFill>
                <a:latin typeface="Arial Narrow" pitchFamily="34" charset="0"/>
              </a:rPr>
              <a:t>Chemoprophylaxis</a:t>
            </a:r>
          </a:p>
          <a:p>
            <a:pPr lvl="1" algn="just" eaLnBrk="1" hangingPunct="1">
              <a:lnSpc>
                <a:spcPts val="3000"/>
              </a:lnSpc>
            </a:pPr>
            <a:r>
              <a:rPr lang="en-US" smtClean="0">
                <a:latin typeface="Arial Narrow" pitchFamily="34" charset="0"/>
              </a:rPr>
              <a:t>Sulfonamides and tetracyclines during epidemics</a:t>
            </a:r>
          </a:p>
          <a:p>
            <a:pPr algn="just" eaLnBrk="1" hangingPunct="1">
              <a:lnSpc>
                <a:spcPts val="3000"/>
              </a:lnSpc>
            </a:pPr>
            <a:endParaRPr lang="en-US" sz="2800" smtClean="0">
              <a:latin typeface="Arial Narrow" pitchFamily="34" charset="0"/>
            </a:endParaRP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31</a:t>
            </a:fld>
            <a:endParaRPr lang="ar-SA" altLang="en-US"/>
          </a:p>
        </p:txBody>
      </p:sp>
    </p:spTree>
    <p:extLst>
      <p:ext uri="{BB962C8B-B14F-4D97-AF65-F5344CB8AC3E}">
        <p14:creationId xmlns:p14="http://schemas.microsoft.com/office/powerpoint/2010/main" val="38433508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152400"/>
            <a:ext cx="8229600" cy="639763"/>
          </a:xfrm>
        </p:spPr>
        <p:txBody>
          <a:bodyPr>
            <a:normAutofit fontScale="90000"/>
          </a:bodyPr>
          <a:lstStyle/>
          <a:p>
            <a:pPr eaLnBrk="1" hangingPunct="1">
              <a:defRPr/>
            </a:pPr>
            <a:r>
              <a:rPr lang="en-US" b="1" i="1" smtClean="0">
                <a:solidFill>
                  <a:srgbClr val="FF0000"/>
                </a:solidFill>
                <a:latin typeface="Arial Narrow" pitchFamily="34" charset="0"/>
              </a:rPr>
              <a:t>Francisella tularensis</a:t>
            </a:r>
            <a:endParaRPr lang="ar-SA" b="1" i="1" smtClean="0">
              <a:solidFill>
                <a:srgbClr val="FF0000"/>
              </a:solidFill>
              <a:latin typeface="Arial Narrow" pitchFamily="34" charset="0"/>
            </a:endParaRPr>
          </a:p>
        </p:txBody>
      </p:sp>
      <p:sp>
        <p:nvSpPr>
          <p:cNvPr id="371715" name="Content Placeholder 2"/>
          <p:cNvSpPr>
            <a:spLocks noGrp="1"/>
          </p:cNvSpPr>
          <p:nvPr>
            <p:ph idx="1"/>
          </p:nvPr>
        </p:nvSpPr>
        <p:spPr>
          <a:xfrm>
            <a:off x="304800" y="838200"/>
            <a:ext cx="8610600" cy="5943600"/>
          </a:xfrm>
        </p:spPr>
        <p:txBody>
          <a:bodyPr/>
          <a:lstStyle/>
          <a:p>
            <a:pPr algn="just" eaLnBrk="1" hangingPunct="1">
              <a:lnSpc>
                <a:spcPts val="3000"/>
              </a:lnSpc>
            </a:pPr>
            <a:r>
              <a:rPr lang="en-US" sz="2600" smtClean="0">
                <a:latin typeface="Arial Narrow" pitchFamily="34" charset="0"/>
              </a:rPr>
              <a:t>Small</a:t>
            </a:r>
            <a:r>
              <a:rPr lang="en-US" sz="2600" i="1" smtClean="0">
                <a:latin typeface="Arial Narrow" pitchFamily="34" charset="0"/>
              </a:rPr>
              <a:t> </a:t>
            </a:r>
            <a:r>
              <a:rPr lang="en-US" sz="2600" smtClean="0">
                <a:latin typeface="Arial Narrow" pitchFamily="34" charset="0"/>
              </a:rPr>
              <a:t>gram-negative coocobacilli (0.2 by 0.2-0.7 µm)</a:t>
            </a:r>
          </a:p>
          <a:p>
            <a:pPr algn="just" eaLnBrk="1" hangingPunct="1">
              <a:lnSpc>
                <a:spcPts val="3000"/>
              </a:lnSpc>
            </a:pPr>
            <a:r>
              <a:rPr lang="en-US" sz="2600" smtClean="0">
                <a:latin typeface="Arial Narrow" pitchFamily="34" charset="0"/>
              </a:rPr>
              <a:t>Nonmotile, non-spore forming, strict aerobic, and non-fermentative</a:t>
            </a:r>
          </a:p>
          <a:p>
            <a:pPr algn="just" eaLnBrk="1" hangingPunct="1">
              <a:lnSpc>
                <a:spcPts val="3000"/>
              </a:lnSpc>
            </a:pPr>
            <a:r>
              <a:rPr lang="en-US" sz="2600" smtClean="0">
                <a:latin typeface="Arial Narrow" pitchFamily="34" charset="0"/>
              </a:rPr>
              <a:t>Fastidious and slow-growing</a:t>
            </a:r>
          </a:p>
          <a:p>
            <a:pPr marL="1193800" lvl="1" indent="-338138" algn="just" eaLnBrk="1" hangingPunct="1">
              <a:lnSpc>
                <a:spcPts val="3000"/>
              </a:lnSpc>
              <a:spcBef>
                <a:spcPct val="0"/>
              </a:spcBef>
              <a:buFont typeface="Symbol" pitchFamily="18" charset="2"/>
              <a:buChar char="·"/>
            </a:pPr>
            <a:r>
              <a:rPr lang="en-US" sz="2600" smtClean="0">
                <a:latin typeface="Arial Narrow" pitchFamily="34" charset="0"/>
              </a:rPr>
              <a:t>Requires cysteine-supplemented specialized media</a:t>
            </a:r>
          </a:p>
          <a:p>
            <a:pPr marL="1593850" lvl="2" indent="-338138" algn="just" eaLnBrk="1" hangingPunct="1">
              <a:lnSpc>
                <a:spcPts val="3000"/>
              </a:lnSpc>
              <a:spcBef>
                <a:spcPct val="0"/>
              </a:spcBef>
              <a:buFont typeface="Symbol" pitchFamily="18" charset="2"/>
              <a:buChar char="·"/>
            </a:pPr>
            <a:r>
              <a:rPr lang="en-US" sz="2600" smtClean="0">
                <a:latin typeface="Arial Narrow" pitchFamily="34" charset="0"/>
              </a:rPr>
              <a:t>Blood-glucose-cysteine agar</a:t>
            </a:r>
          </a:p>
          <a:p>
            <a:pPr marL="1193800" lvl="1" indent="-338138" algn="just" eaLnBrk="1" hangingPunct="1">
              <a:lnSpc>
                <a:spcPts val="3000"/>
              </a:lnSpc>
              <a:spcBef>
                <a:spcPct val="0"/>
              </a:spcBef>
              <a:buFont typeface="Symbol" pitchFamily="18" charset="2"/>
              <a:buChar char="·"/>
            </a:pPr>
            <a:r>
              <a:rPr lang="en-US" sz="2600" smtClean="0">
                <a:latin typeface="Arial Narrow" pitchFamily="34" charset="0"/>
              </a:rPr>
              <a:t>Requires prolonged growth </a:t>
            </a:r>
          </a:p>
          <a:p>
            <a:pPr algn="just" eaLnBrk="1" hangingPunct="1">
              <a:lnSpc>
                <a:spcPts val="3000"/>
              </a:lnSpc>
            </a:pPr>
            <a:r>
              <a:rPr lang="en-US" sz="2600" smtClean="0">
                <a:latin typeface="Arial Narrow" pitchFamily="34" charset="0"/>
              </a:rPr>
              <a:t>Facultative intracellular bacterium</a:t>
            </a:r>
          </a:p>
          <a:p>
            <a:pPr algn="just" eaLnBrk="1" hangingPunct="1">
              <a:lnSpc>
                <a:spcPts val="3000"/>
              </a:lnSpc>
            </a:pPr>
            <a:r>
              <a:rPr lang="en-US" sz="2600" smtClean="0">
                <a:latin typeface="Arial Narrow" pitchFamily="34" charset="0"/>
              </a:rPr>
              <a:t>Survive up to weeks at low temperatures in water, soil, and animal carcasses</a:t>
            </a:r>
          </a:p>
          <a:p>
            <a:pPr algn="just" eaLnBrk="1" hangingPunct="1">
              <a:lnSpc>
                <a:spcPts val="3000"/>
              </a:lnSpc>
            </a:pPr>
            <a:r>
              <a:rPr lang="en-US" sz="2600" smtClean="0">
                <a:latin typeface="Arial Narrow" pitchFamily="34" charset="0"/>
              </a:rPr>
              <a:t>Major target organs are </a:t>
            </a:r>
            <a:r>
              <a:rPr lang="en-US" sz="2600" smtClean="0">
                <a:solidFill>
                  <a:srgbClr val="7030A0"/>
                </a:solidFill>
                <a:latin typeface="Arial Narrow" pitchFamily="34" charset="0"/>
              </a:rPr>
              <a:t>lymph nodes</a:t>
            </a:r>
            <a:r>
              <a:rPr lang="en-US" sz="2600" smtClean="0">
                <a:latin typeface="Arial Narrow" pitchFamily="34" charset="0"/>
              </a:rPr>
              <a:t>, lungs, pleura, spleen, liver and kidney</a:t>
            </a:r>
          </a:p>
          <a:p>
            <a:pPr algn="just" eaLnBrk="1" hangingPunct="1">
              <a:lnSpc>
                <a:spcPts val="3000"/>
              </a:lnSpc>
            </a:pPr>
            <a:r>
              <a:rPr lang="en-US" sz="2600" smtClean="0">
                <a:solidFill>
                  <a:schemeClr val="folHlink"/>
                </a:solidFill>
                <a:latin typeface="Arial Narrow" pitchFamily="34" charset="0"/>
              </a:rPr>
              <a:t>One of the most infectious pathogenic bacteria known</a:t>
            </a:r>
          </a:p>
          <a:p>
            <a:pPr algn="just" eaLnBrk="1" hangingPunct="1">
              <a:lnSpc>
                <a:spcPts val="3000"/>
              </a:lnSpc>
            </a:pPr>
            <a:r>
              <a:rPr lang="en-US" sz="2600" smtClean="0">
                <a:solidFill>
                  <a:schemeClr val="folHlink"/>
                </a:solidFill>
                <a:latin typeface="Arial Narrow" pitchFamily="34" charset="0"/>
              </a:rPr>
              <a:t>Substantial capacity to cause illness and death</a:t>
            </a:r>
            <a:endParaRPr lang="en-US" sz="2600" smtClean="0">
              <a:latin typeface="Arial Narrow" pitchFamily="34" charset="0"/>
            </a:endParaRP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32</a:t>
            </a:fld>
            <a:endParaRPr lang="ar-SA" altLang="en-US"/>
          </a:p>
        </p:txBody>
      </p:sp>
    </p:spTree>
    <p:extLst>
      <p:ext uri="{BB962C8B-B14F-4D97-AF65-F5344CB8AC3E}">
        <p14:creationId xmlns:p14="http://schemas.microsoft.com/office/powerpoint/2010/main" val="33009405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Rectangle 2"/>
          <p:cNvSpPr>
            <a:spLocks noGrp="1" noChangeArrowheads="1"/>
          </p:cNvSpPr>
          <p:nvPr>
            <p:ph type="title"/>
          </p:nvPr>
        </p:nvSpPr>
        <p:spPr/>
        <p:txBody>
          <a:bodyPr/>
          <a:lstStyle/>
          <a:p>
            <a:pPr eaLnBrk="1" hangingPunct="1"/>
            <a:r>
              <a:rPr lang="en-US" b="1" i="1" smtClean="0">
                <a:solidFill>
                  <a:srgbClr val="FF0000"/>
                </a:solidFill>
                <a:latin typeface="Arial Narrow" pitchFamily="34" charset="0"/>
              </a:rPr>
              <a:t>Francisella tularensis</a:t>
            </a:r>
            <a:endParaRPr lang="en-US" smtClean="0">
              <a:solidFill>
                <a:schemeClr val="folHlink"/>
              </a:solidFill>
            </a:endParaRPr>
          </a:p>
        </p:txBody>
      </p:sp>
      <p:sp>
        <p:nvSpPr>
          <p:cNvPr id="372739" name="Rectangle 3"/>
          <p:cNvSpPr>
            <a:spLocks noGrp="1" noChangeArrowheads="1"/>
          </p:cNvSpPr>
          <p:nvPr>
            <p:ph type="body" idx="1"/>
          </p:nvPr>
        </p:nvSpPr>
        <p:spPr>
          <a:xfrm>
            <a:off x="457200" y="1371600"/>
            <a:ext cx="8229600" cy="5181600"/>
          </a:xfrm>
        </p:spPr>
        <p:txBody>
          <a:bodyPr/>
          <a:lstStyle/>
          <a:p>
            <a:pPr algn="just" eaLnBrk="1" hangingPunct="1">
              <a:lnSpc>
                <a:spcPts val="2800"/>
              </a:lnSpc>
            </a:pPr>
            <a:r>
              <a:rPr lang="en-US" sz="2800" b="1" smtClean="0">
                <a:solidFill>
                  <a:srgbClr val="7030A0"/>
                </a:solidFill>
                <a:latin typeface="Arial Narrow" pitchFamily="34" charset="0"/>
              </a:rPr>
              <a:t>Disease:</a:t>
            </a:r>
          </a:p>
          <a:p>
            <a:pPr lvl="1"/>
            <a:r>
              <a:rPr lang="en-US" smtClean="0">
                <a:latin typeface="Arial Narrow" pitchFamily="34" charset="0"/>
              </a:rPr>
              <a:t>Tularemia Also Known As…</a:t>
            </a:r>
          </a:p>
          <a:p>
            <a:pPr lvl="1"/>
            <a:r>
              <a:rPr lang="en-US" smtClean="0">
                <a:latin typeface="Arial Narrow" pitchFamily="34" charset="0"/>
              </a:rPr>
              <a:t>Rabbit fever, Deer-fly fever, Glandular tick fever</a:t>
            </a:r>
          </a:p>
          <a:p>
            <a:pPr lvl="1"/>
            <a:r>
              <a:rPr lang="en-US" smtClean="0">
                <a:latin typeface="Arial Narrow" pitchFamily="34" charset="0"/>
              </a:rPr>
              <a:t>It resembles bubonic plague</a:t>
            </a:r>
          </a:p>
          <a:p>
            <a:pPr eaLnBrk="1" hangingPunct="1"/>
            <a:r>
              <a:rPr lang="en-US" sz="2800" b="1" smtClean="0">
                <a:solidFill>
                  <a:srgbClr val="7030A0"/>
                </a:solidFill>
                <a:latin typeface="Arial Narrow" pitchFamily="34" charset="0"/>
              </a:rPr>
              <a:t>Virulence Factors</a:t>
            </a:r>
            <a:endParaRPr lang="en-US" sz="2800" smtClean="0">
              <a:solidFill>
                <a:srgbClr val="7030A0"/>
              </a:solidFill>
              <a:latin typeface="Arial Narrow" pitchFamily="34" charset="0"/>
            </a:endParaRPr>
          </a:p>
          <a:p>
            <a:pPr lvl="1"/>
            <a:r>
              <a:rPr lang="en-US" smtClean="0">
                <a:solidFill>
                  <a:srgbClr val="000000"/>
                </a:solidFill>
                <a:latin typeface="Arial Narrow" pitchFamily="34" charset="0"/>
              </a:rPr>
              <a:t>Antiphagocytic capsule</a:t>
            </a:r>
          </a:p>
          <a:p>
            <a:pPr lvl="1"/>
            <a:r>
              <a:rPr lang="en-US" smtClean="0">
                <a:latin typeface="Arial Narrow" pitchFamily="34" charset="0"/>
              </a:rPr>
              <a:t>Thin lipid capsule present in pathogenic strains</a:t>
            </a:r>
            <a:endParaRPr lang="en-US" smtClean="0">
              <a:solidFill>
                <a:srgbClr val="000000"/>
              </a:solidFill>
              <a:latin typeface="Arial Narrow" pitchFamily="34" charset="0"/>
            </a:endParaRPr>
          </a:p>
          <a:p>
            <a:pPr lvl="1"/>
            <a:r>
              <a:rPr lang="en-US" smtClean="0">
                <a:solidFill>
                  <a:srgbClr val="000000"/>
                </a:solidFill>
                <a:latin typeface="Arial Narrow" pitchFamily="34" charset="0"/>
              </a:rPr>
              <a:t>Facultative intracellular parasite that can survive in macrophages of the reticuloendothelial system</a:t>
            </a:r>
          </a:p>
          <a:p>
            <a:pPr eaLnBrk="1" hangingPunct="1"/>
            <a:endParaRPr lang="en-US" sz="2800" smtClean="0">
              <a:solidFill>
                <a:schemeClr val="folHlink"/>
              </a:solidFill>
              <a:latin typeface="Arial Narrow" pitchFamily="34" charset="0"/>
            </a:endParaRP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33</a:t>
            </a:fld>
            <a:endParaRPr lang="ar-SA" altLang="en-US"/>
          </a:p>
        </p:txBody>
      </p:sp>
    </p:spTree>
    <p:extLst>
      <p:ext uri="{BB962C8B-B14F-4D97-AF65-F5344CB8AC3E}">
        <p14:creationId xmlns:p14="http://schemas.microsoft.com/office/powerpoint/2010/main" val="61789804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3762" name="Picture 4" descr="TularemiaClinicalDiseasesTable"/>
          <p:cNvPicPr>
            <a:picLocks noChangeAspect="1" noChangeArrowheads="1"/>
          </p:cNvPicPr>
          <p:nvPr/>
        </p:nvPicPr>
        <p:blipFill>
          <a:blip r:embed="rId2" cstate="print"/>
          <a:srcRect/>
          <a:stretch>
            <a:fillRect/>
          </a:stretch>
        </p:blipFill>
        <p:spPr bwMode="auto">
          <a:xfrm>
            <a:off x="152400" y="1238250"/>
            <a:ext cx="8915400" cy="4629150"/>
          </a:xfrm>
          <a:prstGeom prst="rect">
            <a:avLst/>
          </a:prstGeom>
          <a:noFill/>
          <a:ln w="9525">
            <a:noFill/>
            <a:miter lim="800000"/>
            <a:headEnd/>
            <a:tailEnd/>
          </a:ln>
        </p:spPr>
      </p:pic>
      <p:sp>
        <p:nvSpPr>
          <p:cNvPr id="373763" name="Text Box 5"/>
          <p:cNvSpPr txBox="1">
            <a:spLocks noChangeArrowheads="1"/>
          </p:cNvSpPr>
          <p:nvPr/>
        </p:nvSpPr>
        <p:spPr bwMode="auto">
          <a:xfrm>
            <a:off x="0" y="288925"/>
            <a:ext cx="9144000" cy="769938"/>
          </a:xfrm>
          <a:prstGeom prst="rect">
            <a:avLst/>
          </a:prstGeom>
          <a:noFill/>
          <a:ln w="9525" algn="ctr">
            <a:noFill/>
            <a:miter lim="800000"/>
            <a:headEnd/>
            <a:tailEnd/>
          </a:ln>
        </p:spPr>
        <p:txBody>
          <a:bodyPr>
            <a:spAutoFit/>
          </a:bodyPr>
          <a:lstStyle/>
          <a:p>
            <a:pPr algn="ctr">
              <a:spcBef>
                <a:spcPct val="50000"/>
              </a:spcBef>
            </a:pPr>
            <a:r>
              <a:rPr lang="en-US" sz="4400" b="1">
                <a:solidFill>
                  <a:srgbClr val="FF0000"/>
                </a:solidFill>
                <a:latin typeface="Arial Narrow" pitchFamily="34" charset="0"/>
              </a:rPr>
              <a:t>Clinical Presentation of Tularemia</a:t>
            </a:r>
          </a:p>
        </p:txBody>
      </p:sp>
      <p:sp>
        <p:nvSpPr>
          <p:cNvPr id="373764" name="Text Box 7"/>
          <p:cNvSpPr txBox="1">
            <a:spLocks noChangeArrowheads="1"/>
          </p:cNvSpPr>
          <p:nvPr/>
        </p:nvSpPr>
        <p:spPr bwMode="auto">
          <a:xfrm>
            <a:off x="0" y="6019800"/>
            <a:ext cx="9144000" cy="488950"/>
          </a:xfrm>
          <a:prstGeom prst="rect">
            <a:avLst/>
          </a:prstGeom>
          <a:noFill/>
          <a:ln w="9525" algn="ctr">
            <a:noFill/>
            <a:miter lim="800000"/>
            <a:headEnd/>
            <a:tailEnd/>
          </a:ln>
        </p:spPr>
        <p:txBody>
          <a:bodyPr>
            <a:spAutoFit/>
          </a:bodyPr>
          <a:lstStyle/>
          <a:p>
            <a:pPr>
              <a:spcBef>
                <a:spcPct val="50000"/>
              </a:spcBef>
            </a:pPr>
            <a:r>
              <a:rPr lang="en-US" sz="2600">
                <a:solidFill>
                  <a:srgbClr val="CC0000"/>
                </a:solidFill>
              </a:rPr>
              <a:t>NOTE:</a:t>
            </a:r>
            <a:r>
              <a:rPr lang="en-US" sz="2600"/>
              <a:t> </a:t>
            </a:r>
            <a:r>
              <a:rPr lang="en-US" sz="2500"/>
              <a:t>Also </a:t>
            </a:r>
            <a:r>
              <a:rPr lang="en-US" sz="2500">
                <a:solidFill>
                  <a:srgbClr val="CC0000"/>
                </a:solidFill>
              </a:rPr>
              <a:t>Gastrointestinal</a:t>
            </a:r>
            <a:r>
              <a:rPr lang="en-US" sz="2500"/>
              <a:t> &amp; </a:t>
            </a:r>
            <a:r>
              <a:rPr lang="en-US" sz="2500">
                <a:solidFill>
                  <a:srgbClr val="CC0000"/>
                </a:solidFill>
              </a:rPr>
              <a:t>Pneumonic</a:t>
            </a:r>
            <a:r>
              <a:rPr lang="en-US" sz="2500"/>
              <a:t> forms of disease</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DD42D880-043A-4AA6-A8D3-A7971AC33655}" type="slidenum">
              <a:rPr lang="ar-SA" altLang="en-US" smtClean="0"/>
              <a:pPr>
                <a:defRPr/>
              </a:pPr>
              <a:t>34</a:t>
            </a:fld>
            <a:endParaRPr lang="ar-SA" altLang="en-US"/>
          </a:p>
        </p:txBody>
      </p:sp>
    </p:spTree>
    <p:extLst>
      <p:ext uri="{BB962C8B-B14F-4D97-AF65-F5344CB8AC3E}">
        <p14:creationId xmlns:p14="http://schemas.microsoft.com/office/powerpoint/2010/main" val="3059311009"/>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33400" y="152400"/>
            <a:ext cx="8229600" cy="685800"/>
          </a:xfrm>
        </p:spPr>
        <p:txBody>
          <a:bodyPr>
            <a:normAutofit fontScale="90000"/>
          </a:bodyPr>
          <a:lstStyle/>
          <a:p>
            <a:pPr eaLnBrk="1" hangingPunct="1">
              <a:defRPr/>
            </a:pPr>
            <a:r>
              <a:rPr lang="en-US" b="1" smtClean="0">
                <a:solidFill>
                  <a:srgbClr val="FF0000"/>
                </a:solidFill>
                <a:latin typeface="Arial Narrow" pitchFamily="34" charset="0"/>
              </a:rPr>
              <a:t>Two subspecies (biovars)</a:t>
            </a:r>
          </a:p>
        </p:txBody>
      </p:sp>
      <p:graphicFrame>
        <p:nvGraphicFramePr>
          <p:cNvPr id="7" name="Table 6"/>
          <p:cNvGraphicFramePr>
            <a:graphicFrameLocks noGrp="1"/>
          </p:cNvGraphicFramePr>
          <p:nvPr/>
        </p:nvGraphicFramePr>
        <p:xfrm>
          <a:off x="228600" y="1066800"/>
          <a:ext cx="8686800" cy="5562599"/>
        </p:xfrm>
        <a:graphic>
          <a:graphicData uri="http://schemas.openxmlformats.org/drawingml/2006/table">
            <a:tbl>
              <a:tblPr rtl="1" firstRow="1" bandRow="1">
                <a:tableStyleId>{10A1B5D5-9B99-4C35-A422-299274C87663}</a:tableStyleId>
              </a:tblPr>
              <a:tblGrid>
                <a:gridCol w="3022600"/>
                <a:gridCol w="2844800"/>
                <a:gridCol w="2819400"/>
              </a:tblGrid>
              <a:tr h="910243">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2400" dirty="0" err="1" smtClean="0">
                          <a:latin typeface="Arial Narrow" pitchFamily="34" charset="0"/>
                        </a:rPr>
                        <a:t>Jellison</a:t>
                      </a:r>
                      <a:r>
                        <a:rPr lang="en-US" sz="2400" dirty="0" smtClean="0">
                          <a:latin typeface="Arial Narrow" pitchFamily="34" charset="0"/>
                        </a:rPr>
                        <a:t> Type B</a:t>
                      </a:r>
                    </a:p>
                    <a:p>
                      <a:pPr algn="just" rtl="0"/>
                      <a:endParaRPr lang="ar-SA" sz="2400" b="1" dirty="0">
                        <a:solidFill>
                          <a:schemeClr val="tx1"/>
                        </a:solidFill>
                        <a:latin typeface="Arial Narrow" pitchFamily="34" charset="0"/>
                      </a:endParaRPr>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2400" dirty="0" err="1" smtClean="0">
                          <a:latin typeface="Arial Narrow" pitchFamily="34" charset="0"/>
                        </a:rPr>
                        <a:t>Jellison</a:t>
                      </a:r>
                      <a:r>
                        <a:rPr lang="en-US" sz="2400" dirty="0" smtClean="0">
                          <a:latin typeface="Arial Narrow" pitchFamily="34" charset="0"/>
                        </a:rPr>
                        <a:t> Type A</a:t>
                      </a:r>
                    </a:p>
                    <a:p>
                      <a:pPr algn="just" rtl="0"/>
                      <a:endParaRPr lang="ar-SA" sz="2400" b="1" dirty="0">
                        <a:solidFill>
                          <a:schemeClr val="tx1"/>
                        </a:solidFill>
                        <a:latin typeface="Arial Narrow" pitchFamily="34" charset="0"/>
                      </a:endParaRPr>
                    </a:p>
                  </a:txBody>
                  <a:tcPr/>
                </a:tc>
                <a:tc>
                  <a:txBody>
                    <a:bodyPr/>
                    <a:lstStyle/>
                    <a:p>
                      <a:pPr algn="just" rtl="0"/>
                      <a:r>
                        <a:rPr lang="en-US" sz="2400" dirty="0" smtClean="0">
                          <a:latin typeface="Arial Narrow" pitchFamily="34" charset="0"/>
                        </a:rPr>
                        <a:t>Characteristics</a:t>
                      </a:r>
                      <a:endParaRPr lang="ar-SA" sz="2400" b="1" dirty="0">
                        <a:solidFill>
                          <a:schemeClr val="tx1"/>
                        </a:solidFill>
                        <a:latin typeface="Arial Narrow" pitchFamily="34" charset="0"/>
                      </a:endParaRPr>
                    </a:p>
                  </a:txBody>
                  <a:tcPr/>
                </a:tc>
              </a:tr>
              <a:tr h="505691">
                <a:tc>
                  <a:txBody>
                    <a:bodyPr/>
                    <a:lstStyle/>
                    <a:p>
                      <a:pPr algn="just" rtl="0"/>
                      <a:r>
                        <a:rPr lang="en-US" sz="2400" dirty="0" smtClean="0">
                          <a:latin typeface="Arial Narrow" pitchFamily="34" charset="0"/>
                        </a:rPr>
                        <a:t>Europe,</a:t>
                      </a:r>
                      <a:r>
                        <a:rPr lang="en-US" sz="2400" baseline="0" dirty="0" smtClean="0">
                          <a:latin typeface="Arial Narrow" pitchFamily="34" charset="0"/>
                        </a:rPr>
                        <a:t> Asia</a:t>
                      </a:r>
                      <a:endParaRPr lang="ar-SA" sz="2400" b="0" dirty="0">
                        <a:latin typeface="Arial Narrow" pitchFamily="34" charset="0"/>
                      </a:endParaRPr>
                    </a:p>
                  </a:txBody>
                  <a:tcPr/>
                </a:tc>
                <a:tc>
                  <a:txBody>
                    <a:bodyPr/>
                    <a:lstStyle/>
                    <a:p>
                      <a:pPr algn="just" rtl="0"/>
                      <a:r>
                        <a:rPr lang="en-US" sz="2400" dirty="0" smtClean="0">
                          <a:latin typeface="Arial Narrow" pitchFamily="34" charset="0"/>
                        </a:rPr>
                        <a:t>North America</a:t>
                      </a:r>
                      <a:endParaRPr lang="ar-SA" sz="2400" b="0" dirty="0">
                        <a:latin typeface="Arial Narrow" pitchFamily="34" charset="0"/>
                      </a:endParaRPr>
                    </a:p>
                  </a:txBody>
                  <a:tcPr/>
                </a:tc>
                <a:tc>
                  <a:txBody>
                    <a:bodyPr/>
                    <a:lstStyle/>
                    <a:p>
                      <a:pPr algn="just" rtl="0"/>
                      <a:r>
                        <a:rPr lang="en-US" sz="2400" dirty="0" smtClean="0">
                          <a:latin typeface="Arial Narrow" pitchFamily="34" charset="0"/>
                        </a:rPr>
                        <a:t>Geographic distribution</a:t>
                      </a:r>
                      <a:endParaRPr lang="ar-SA" sz="2400" b="0" dirty="0">
                        <a:latin typeface="Arial Narrow" pitchFamily="34" charset="0"/>
                      </a:endParaRPr>
                    </a:p>
                  </a:txBody>
                  <a:tcPr/>
                </a:tc>
              </a:tr>
              <a:tr h="910243">
                <a:tc>
                  <a:txBody>
                    <a:bodyPr/>
                    <a:lstStyle/>
                    <a:p>
                      <a:pPr marL="0" marR="0" lvl="1" indent="0" algn="just" defTabSz="914400" rtl="0" eaLnBrk="1" fontAlgn="auto" latinLnBrk="0" hangingPunct="1">
                        <a:lnSpc>
                          <a:spcPct val="100000"/>
                        </a:lnSpc>
                        <a:spcBef>
                          <a:spcPts val="0"/>
                        </a:spcBef>
                        <a:spcAft>
                          <a:spcPts val="0"/>
                        </a:spcAft>
                        <a:buClrTx/>
                        <a:buSzTx/>
                        <a:buFontTx/>
                        <a:buNone/>
                        <a:tabLst/>
                        <a:defRPr/>
                      </a:pPr>
                      <a:r>
                        <a:rPr lang="en-US" sz="2400" dirty="0" smtClean="0">
                          <a:latin typeface="Arial Narrow" pitchFamily="34" charset="0"/>
                        </a:rPr>
                        <a:t>Contaminated water or rodents</a:t>
                      </a:r>
                      <a:endParaRPr lang="en-US" sz="2400" b="0" dirty="0" smtClean="0">
                        <a:latin typeface="Arial Narrow" pitchFamily="34" charset="0"/>
                      </a:endParaRPr>
                    </a:p>
                  </a:txBody>
                  <a:tcPr/>
                </a:tc>
                <a:tc>
                  <a:txBody>
                    <a:bodyPr/>
                    <a:lstStyle/>
                    <a:p>
                      <a:pPr algn="just" rtl="0"/>
                      <a:r>
                        <a:rPr lang="en-US" sz="2400" dirty="0" smtClean="0">
                          <a:latin typeface="Arial Narrow" pitchFamily="34" charset="0"/>
                        </a:rPr>
                        <a:t>Rabbit and ticks</a:t>
                      </a:r>
                      <a:endParaRPr lang="ar-SA" sz="2400" b="0" dirty="0">
                        <a:latin typeface="Arial Narrow" pitchFamily="34" charset="0"/>
                      </a:endParaRPr>
                    </a:p>
                  </a:txBody>
                  <a:tcPr/>
                </a:tc>
                <a:tc>
                  <a:txBody>
                    <a:bodyPr/>
                    <a:lstStyle/>
                    <a:p>
                      <a:pPr algn="just" rtl="0"/>
                      <a:r>
                        <a:rPr lang="en-US" sz="2400" dirty="0" smtClean="0">
                          <a:latin typeface="Arial Narrow" pitchFamily="34" charset="0"/>
                        </a:rPr>
                        <a:t>Source of infection</a:t>
                      </a:r>
                      <a:endParaRPr lang="ar-SA" sz="2400" b="0" dirty="0">
                        <a:latin typeface="Arial Narrow" pitchFamily="34" charset="0"/>
                      </a:endParaRPr>
                    </a:p>
                  </a:txBody>
                  <a:tcPr/>
                </a:tc>
              </a:tr>
              <a:tr h="505691">
                <a:tc>
                  <a:txBody>
                    <a:bodyPr/>
                    <a:lstStyle/>
                    <a:p>
                      <a:pPr marL="0" marR="0" lvl="1" indent="0" algn="just" defTabSz="914400" rtl="0" eaLnBrk="1" fontAlgn="auto" latinLnBrk="0" hangingPunct="1">
                        <a:lnSpc>
                          <a:spcPct val="100000"/>
                        </a:lnSpc>
                        <a:spcBef>
                          <a:spcPts val="0"/>
                        </a:spcBef>
                        <a:spcAft>
                          <a:spcPts val="0"/>
                        </a:spcAft>
                        <a:buClrTx/>
                        <a:buSzTx/>
                        <a:buFontTx/>
                        <a:buNone/>
                        <a:tabLst/>
                        <a:defRPr/>
                      </a:pPr>
                      <a:r>
                        <a:rPr lang="en-US" sz="2400" dirty="0" smtClean="0">
                          <a:latin typeface="Arial Narrow" pitchFamily="34" charset="0"/>
                        </a:rPr>
                        <a:t>Relatively virulent (Mild)</a:t>
                      </a:r>
                      <a:endParaRPr lang="en-US" sz="2400" b="0" dirty="0" smtClean="0">
                        <a:latin typeface="Arial Narrow" pitchFamily="34" charset="0"/>
                      </a:endParaRPr>
                    </a:p>
                  </a:txBody>
                  <a:tcPr/>
                </a:tc>
                <a:tc>
                  <a:txBody>
                    <a:bodyPr/>
                    <a:lstStyle/>
                    <a:p>
                      <a:pPr algn="just" rtl="0"/>
                      <a:r>
                        <a:rPr lang="en-US" sz="2400" dirty="0" smtClean="0">
                          <a:latin typeface="Arial Narrow" pitchFamily="34" charset="0"/>
                        </a:rPr>
                        <a:t>Highly virulent (Sever)</a:t>
                      </a:r>
                      <a:endParaRPr lang="ar-SA" sz="2400" b="0" dirty="0">
                        <a:latin typeface="Arial Narrow" pitchFamily="34" charset="0"/>
                      </a:endParaRPr>
                    </a:p>
                  </a:txBody>
                  <a:tcPr/>
                </a:tc>
                <a:tc>
                  <a:txBody>
                    <a:bodyPr/>
                    <a:lstStyle/>
                    <a:p>
                      <a:pPr algn="just" rtl="0"/>
                      <a:r>
                        <a:rPr lang="en-US" sz="2400" dirty="0" smtClean="0">
                          <a:latin typeface="Arial Narrow" pitchFamily="34" charset="0"/>
                        </a:rPr>
                        <a:t>Severity</a:t>
                      </a:r>
                      <a:endParaRPr lang="ar-SA" sz="2400" b="0" dirty="0">
                        <a:latin typeface="Arial Narrow" pitchFamily="34" charset="0"/>
                      </a:endParaRPr>
                    </a:p>
                  </a:txBody>
                  <a:tcPr/>
                </a:tc>
              </a:tr>
              <a:tr h="910243">
                <a:tc>
                  <a:txBody>
                    <a:bodyPr/>
                    <a:lstStyle/>
                    <a:p>
                      <a:pPr marL="0" marR="0" lvl="2" indent="0" algn="just" defTabSz="914400" rtl="0" eaLnBrk="1" fontAlgn="auto" latinLnBrk="0" hangingPunct="1">
                        <a:lnSpc>
                          <a:spcPct val="100000"/>
                        </a:lnSpc>
                        <a:spcBef>
                          <a:spcPts val="0"/>
                        </a:spcBef>
                        <a:spcAft>
                          <a:spcPts val="0"/>
                        </a:spcAft>
                        <a:buClrTx/>
                        <a:buSzTx/>
                        <a:buFontTx/>
                        <a:buNone/>
                        <a:tabLst/>
                        <a:defRPr/>
                      </a:pPr>
                      <a:r>
                        <a:rPr lang="en-US" sz="2400" dirty="0" smtClean="0">
                          <a:latin typeface="Arial Narrow" pitchFamily="34" charset="0"/>
                        </a:rPr>
                        <a:t>&lt;0.5% in untreated cutaneous disease</a:t>
                      </a:r>
                      <a:endParaRPr lang="en-US" sz="2400" b="0" dirty="0" smtClean="0">
                        <a:latin typeface="Arial Narrow" pitchFamily="34" charset="0"/>
                      </a:endParaRPr>
                    </a:p>
                  </a:txBody>
                  <a:tcPr/>
                </a:tc>
                <a:tc>
                  <a:txBody>
                    <a:bodyPr/>
                    <a:lstStyle/>
                    <a:p>
                      <a:pPr marL="0" marR="0" lvl="2" indent="0" algn="just" defTabSz="914400" rtl="0" eaLnBrk="1" fontAlgn="auto" latinLnBrk="0" hangingPunct="1">
                        <a:lnSpc>
                          <a:spcPct val="100000"/>
                        </a:lnSpc>
                        <a:spcBef>
                          <a:spcPts val="0"/>
                        </a:spcBef>
                        <a:spcAft>
                          <a:spcPts val="0"/>
                        </a:spcAft>
                        <a:buClrTx/>
                        <a:buSzTx/>
                        <a:buFontTx/>
                        <a:buNone/>
                        <a:tabLst/>
                        <a:defRPr/>
                      </a:pPr>
                      <a:r>
                        <a:rPr lang="en-US" sz="2400" dirty="0" smtClean="0">
                          <a:latin typeface="Arial Narrow" pitchFamily="34" charset="0"/>
                        </a:rPr>
                        <a:t>5-6% in untreated cutaneous disease</a:t>
                      </a:r>
                      <a:endParaRPr lang="en-US" sz="2400" b="0" dirty="0" smtClean="0">
                        <a:latin typeface="Arial Narrow" pitchFamily="34" charset="0"/>
                      </a:endParaRPr>
                    </a:p>
                  </a:txBody>
                  <a:tcPr/>
                </a:tc>
                <a:tc>
                  <a:txBody>
                    <a:bodyPr/>
                    <a:lstStyle/>
                    <a:p>
                      <a:pPr algn="just" rtl="0"/>
                      <a:r>
                        <a:rPr lang="en-US" sz="2400" dirty="0" smtClean="0">
                          <a:latin typeface="Arial Narrow" pitchFamily="34" charset="0"/>
                        </a:rPr>
                        <a:t>Mortality</a:t>
                      </a:r>
                      <a:endParaRPr lang="ar-SA" sz="2400" b="0" dirty="0">
                        <a:latin typeface="Arial Narrow" pitchFamily="34" charset="0"/>
                      </a:endParaRPr>
                    </a:p>
                  </a:txBody>
                  <a:tcPr/>
                </a:tc>
              </a:tr>
              <a:tr h="1314797">
                <a:tc>
                  <a:txBody>
                    <a:bodyPr/>
                    <a:lstStyle/>
                    <a:p>
                      <a:pPr algn="just" rtl="0"/>
                      <a:endParaRPr lang="en-US" sz="2400" dirty="0" smtClean="0">
                        <a:latin typeface="Arial Narrow" pitchFamily="34" charset="0"/>
                      </a:endParaRPr>
                    </a:p>
                    <a:p>
                      <a:pPr algn="just" rtl="0"/>
                      <a:r>
                        <a:rPr lang="en-US" sz="2400" dirty="0" smtClean="0">
                          <a:latin typeface="Arial Narrow" pitchFamily="34" charset="0"/>
                        </a:rPr>
                        <a:t>Negative</a:t>
                      </a:r>
                    </a:p>
                    <a:p>
                      <a:pPr algn="just" rtl="0"/>
                      <a:r>
                        <a:rPr lang="en-US" sz="2400" dirty="0" smtClean="0">
                          <a:latin typeface="Arial Narrow" pitchFamily="34" charset="0"/>
                        </a:rPr>
                        <a:t>Negative</a:t>
                      </a:r>
                      <a:endParaRPr lang="ar-SA" sz="2400" b="0" dirty="0">
                        <a:latin typeface="Arial Narrow" pitchFamily="34" charset="0"/>
                      </a:endParaRPr>
                    </a:p>
                  </a:txBody>
                  <a:tcPr/>
                </a:tc>
                <a:tc>
                  <a:txBody>
                    <a:bodyPr/>
                    <a:lstStyle/>
                    <a:p>
                      <a:pPr algn="just" rtl="0"/>
                      <a:endParaRPr lang="en-US" sz="2400" dirty="0" smtClean="0">
                        <a:latin typeface="Arial Narrow" pitchFamily="34" charset="0"/>
                      </a:endParaRPr>
                    </a:p>
                    <a:p>
                      <a:pPr algn="just" rtl="0"/>
                      <a:r>
                        <a:rPr lang="en-US" sz="2400" dirty="0" smtClean="0">
                          <a:latin typeface="Arial Narrow" pitchFamily="34" charset="0"/>
                        </a:rPr>
                        <a:t>Positive</a:t>
                      </a:r>
                    </a:p>
                    <a:p>
                      <a:pPr algn="just" rtl="0"/>
                      <a:r>
                        <a:rPr lang="en-US" sz="2400" dirty="0" smtClean="0">
                          <a:latin typeface="Arial Narrow" pitchFamily="34" charset="0"/>
                        </a:rPr>
                        <a:t>Positive</a:t>
                      </a:r>
                      <a:endParaRPr lang="ar-SA" sz="2400" b="0" dirty="0">
                        <a:latin typeface="Arial Narrow" pitchFamily="34" charset="0"/>
                      </a:endParaRPr>
                    </a:p>
                  </a:txBody>
                  <a:tcPr/>
                </a:tc>
                <a:tc>
                  <a:txBody>
                    <a:bodyPr/>
                    <a:lstStyle/>
                    <a:p>
                      <a:pPr algn="just" rtl="0"/>
                      <a:r>
                        <a:rPr lang="en-US" sz="2400" dirty="0" smtClean="0">
                          <a:latin typeface="Arial Narrow" pitchFamily="34" charset="0"/>
                        </a:rPr>
                        <a:t>Biochemical properties</a:t>
                      </a:r>
                    </a:p>
                    <a:p>
                      <a:pPr algn="just" rtl="0">
                        <a:buFont typeface="Arial" pitchFamily="34" charset="0"/>
                        <a:buChar char="•"/>
                      </a:pPr>
                      <a:r>
                        <a:rPr lang="en-US" sz="2400" dirty="0" smtClean="0">
                          <a:latin typeface="Arial Narrow" pitchFamily="34" charset="0"/>
                        </a:rPr>
                        <a:t>Glycerol fermentation</a:t>
                      </a:r>
                    </a:p>
                    <a:p>
                      <a:pPr algn="just" rtl="0">
                        <a:buFont typeface="Arial" pitchFamily="34" charset="0"/>
                        <a:buChar char="•"/>
                      </a:pPr>
                      <a:r>
                        <a:rPr lang="en-US" sz="2400" dirty="0" err="1" smtClean="0">
                          <a:latin typeface="Arial Narrow" pitchFamily="34" charset="0"/>
                        </a:rPr>
                        <a:t>Citrulline</a:t>
                      </a:r>
                      <a:r>
                        <a:rPr lang="en-US" sz="2400" dirty="0" smtClean="0">
                          <a:latin typeface="Arial Narrow" pitchFamily="34" charset="0"/>
                        </a:rPr>
                        <a:t> </a:t>
                      </a:r>
                      <a:r>
                        <a:rPr lang="en-US" sz="2400" dirty="0" err="1" smtClean="0">
                          <a:latin typeface="Arial Narrow" pitchFamily="34" charset="0"/>
                        </a:rPr>
                        <a:t>ureidase</a:t>
                      </a:r>
                      <a:r>
                        <a:rPr lang="en-US" sz="2400" dirty="0" smtClean="0">
                          <a:latin typeface="Arial Narrow" pitchFamily="34" charset="0"/>
                        </a:rPr>
                        <a:t> </a:t>
                      </a:r>
                      <a:endParaRPr lang="ar-SA" sz="2400" b="0" dirty="0">
                        <a:latin typeface="Arial Narrow" pitchFamily="34" charset="0"/>
                      </a:endParaRPr>
                    </a:p>
                  </a:txBody>
                  <a:tcPr/>
                </a:tc>
              </a:tr>
              <a:tr h="505691">
                <a:tc>
                  <a:txBody>
                    <a:bodyPr/>
                    <a:lstStyle/>
                    <a:p>
                      <a:pPr algn="just" rtl="0"/>
                      <a:endParaRPr lang="ar-SA" sz="2400" b="0">
                        <a:latin typeface="Arial Narrow" pitchFamily="34" charset="0"/>
                      </a:endParaRPr>
                    </a:p>
                  </a:txBody>
                  <a:tcPr/>
                </a:tc>
                <a:tc>
                  <a:txBody>
                    <a:bodyPr/>
                    <a:lstStyle/>
                    <a:p>
                      <a:pPr algn="just" rtl="0"/>
                      <a:endParaRPr lang="ar-SA" sz="2400" b="0" dirty="0">
                        <a:latin typeface="Arial Narrow" pitchFamily="34" charset="0"/>
                      </a:endParaRPr>
                    </a:p>
                  </a:txBody>
                  <a:tcPr/>
                </a:tc>
                <a:tc>
                  <a:txBody>
                    <a:bodyPr/>
                    <a:lstStyle/>
                    <a:p>
                      <a:pPr algn="just" rtl="0"/>
                      <a:endParaRPr lang="ar-SA" sz="2400" b="0" dirty="0">
                        <a:latin typeface="Arial Narrow" pitchFamily="34" charset="0"/>
                      </a:endParaRPr>
                    </a:p>
                  </a:txBody>
                  <a:tcPr/>
                </a:tc>
              </a:tr>
            </a:tbl>
          </a:graphicData>
        </a:graphic>
      </p:graphicFrame>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35</a:t>
            </a:fld>
            <a:endParaRPr lang="ar-SA" altLang="en-US"/>
          </a:p>
        </p:txBody>
      </p:sp>
    </p:spTree>
    <p:extLst>
      <p:ext uri="{BB962C8B-B14F-4D97-AF65-F5344CB8AC3E}">
        <p14:creationId xmlns:p14="http://schemas.microsoft.com/office/powerpoint/2010/main" val="14870475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76200"/>
            <a:ext cx="8229600" cy="563563"/>
          </a:xfrm>
        </p:spPr>
        <p:txBody>
          <a:bodyPr>
            <a:normAutofit fontScale="90000"/>
          </a:bodyPr>
          <a:lstStyle/>
          <a:p>
            <a:pPr eaLnBrk="1" hangingPunct="1">
              <a:defRPr/>
            </a:pPr>
            <a:r>
              <a:rPr lang="en-US" b="1" dirty="0" smtClean="0">
                <a:solidFill>
                  <a:srgbClr val="FF0000"/>
                </a:solidFill>
                <a:latin typeface="Arial Narrow" pitchFamily="34" charset="0"/>
              </a:rPr>
              <a:t>Infection</a:t>
            </a:r>
          </a:p>
        </p:txBody>
      </p:sp>
      <p:sp>
        <p:nvSpPr>
          <p:cNvPr id="375811" name="Rectangle 3"/>
          <p:cNvSpPr>
            <a:spLocks noGrp="1" noChangeArrowheads="1"/>
          </p:cNvSpPr>
          <p:nvPr>
            <p:ph type="body" idx="1"/>
          </p:nvPr>
        </p:nvSpPr>
        <p:spPr>
          <a:xfrm>
            <a:off x="304800" y="533400"/>
            <a:ext cx="8382000" cy="6096000"/>
          </a:xfrm>
        </p:spPr>
        <p:txBody>
          <a:bodyPr/>
          <a:lstStyle/>
          <a:p>
            <a:pPr algn="just">
              <a:lnSpc>
                <a:spcPts val="2600"/>
              </a:lnSpc>
            </a:pPr>
            <a:r>
              <a:rPr lang="en-US" sz="2800" smtClean="0">
                <a:latin typeface="Arial Narrow" pitchFamily="34" charset="0"/>
              </a:rPr>
              <a:t>Incubation period </a:t>
            </a:r>
          </a:p>
          <a:p>
            <a:pPr lvl="1" algn="just">
              <a:lnSpc>
                <a:spcPts val="2600"/>
              </a:lnSpc>
            </a:pPr>
            <a:r>
              <a:rPr lang="en-US" smtClean="0">
                <a:latin typeface="Arial Narrow" pitchFamily="34" charset="0"/>
              </a:rPr>
              <a:t>1-21 days (average=3-5 days)</a:t>
            </a:r>
          </a:p>
          <a:p>
            <a:pPr algn="just" eaLnBrk="1" hangingPunct="1">
              <a:lnSpc>
                <a:spcPts val="2600"/>
              </a:lnSpc>
            </a:pPr>
            <a:r>
              <a:rPr lang="en-US" sz="2800" smtClean="0">
                <a:latin typeface="Arial Narrow" pitchFamily="34" charset="0"/>
              </a:rPr>
              <a:t>Infective dose </a:t>
            </a:r>
          </a:p>
          <a:p>
            <a:pPr lvl="1" algn="just">
              <a:lnSpc>
                <a:spcPts val="2600"/>
              </a:lnSpc>
            </a:pPr>
            <a:r>
              <a:rPr lang="en-US" smtClean="0">
                <a:latin typeface="Arial Narrow" pitchFamily="34" charset="0"/>
              </a:rPr>
              <a:t>10-50 organisms</a:t>
            </a:r>
          </a:p>
          <a:p>
            <a:pPr algn="just" eaLnBrk="1" hangingPunct="1">
              <a:lnSpc>
                <a:spcPts val="2600"/>
              </a:lnSpc>
            </a:pPr>
            <a:r>
              <a:rPr lang="en-US" sz="2800" smtClean="0">
                <a:latin typeface="Arial Narrow" pitchFamily="34" charset="0"/>
              </a:rPr>
              <a:t>Duration of illness </a:t>
            </a:r>
          </a:p>
          <a:p>
            <a:pPr lvl="1" algn="just">
              <a:lnSpc>
                <a:spcPts val="2600"/>
              </a:lnSpc>
            </a:pPr>
            <a:r>
              <a:rPr lang="en-US" smtClean="0">
                <a:latin typeface="Arial Narrow" pitchFamily="34" charset="0"/>
              </a:rPr>
              <a:t>2 weeks</a:t>
            </a:r>
          </a:p>
          <a:p>
            <a:pPr algn="just" eaLnBrk="1" hangingPunct="1">
              <a:lnSpc>
                <a:spcPts val="2600"/>
              </a:lnSpc>
            </a:pPr>
            <a:r>
              <a:rPr lang="en-US" sz="2800" smtClean="0">
                <a:latin typeface="Arial Narrow" pitchFamily="34" charset="0"/>
              </a:rPr>
              <a:t>Mortality</a:t>
            </a:r>
          </a:p>
          <a:p>
            <a:pPr lvl="1" algn="just">
              <a:lnSpc>
                <a:spcPts val="2600"/>
              </a:lnSpc>
            </a:pPr>
            <a:r>
              <a:rPr lang="en-US" smtClean="0">
                <a:latin typeface="Arial Narrow" pitchFamily="34" charset="0"/>
              </a:rPr>
              <a:t>treated:  low						     </a:t>
            </a:r>
          </a:p>
          <a:p>
            <a:pPr lvl="1" algn="just">
              <a:lnSpc>
                <a:spcPts val="2600"/>
              </a:lnSpc>
            </a:pPr>
            <a:r>
              <a:rPr lang="en-US" smtClean="0">
                <a:latin typeface="Arial Narrow" pitchFamily="34" charset="0"/>
              </a:rPr>
              <a:t>untreated:  moderate</a:t>
            </a:r>
          </a:p>
          <a:p>
            <a:pPr lvl="1" algn="just">
              <a:lnSpc>
                <a:spcPts val="2600"/>
              </a:lnSpc>
            </a:pPr>
            <a:r>
              <a:rPr lang="en-US" smtClean="0">
                <a:latin typeface="Arial Narrow" pitchFamily="34" charset="0"/>
              </a:rPr>
              <a:t>Ulceroglandular and glandular tularemia are rarely fatal (mortality rate &lt; 3%)</a:t>
            </a:r>
          </a:p>
          <a:p>
            <a:pPr lvl="1" algn="just">
              <a:lnSpc>
                <a:spcPts val="2600"/>
              </a:lnSpc>
            </a:pPr>
            <a:r>
              <a:rPr lang="en-US" smtClean="0">
                <a:latin typeface="Arial Narrow" pitchFamily="34" charset="0"/>
              </a:rPr>
              <a:t>Pulmonic or Septicemic tularemia is more acute form of disease (mortality rate 30-60 %)</a:t>
            </a:r>
          </a:p>
          <a:p>
            <a:pPr algn="just" eaLnBrk="1" hangingPunct="1">
              <a:lnSpc>
                <a:spcPts val="2600"/>
              </a:lnSpc>
            </a:pPr>
            <a:r>
              <a:rPr lang="en-US" sz="2800" smtClean="0">
                <a:latin typeface="Arial Narrow" pitchFamily="34" charset="0"/>
              </a:rPr>
              <a:t>Vaccine efficacy</a:t>
            </a:r>
          </a:p>
          <a:p>
            <a:pPr lvl="1" algn="just">
              <a:lnSpc>
                <a:spcPts val="2600"/>
              </a:lnSpc>
            </a:pPr>
            <a:r>
              <a:rPr lang="en-US" smtClean="0">
                <a:latin typeface="Arial Narrow" pitchFamily="34" charset="0"/>
              </a:rPr>
              <a:t>good, ~80%</a:t>
            </a:r>
          </a:p>
          <a:p>
            <a:pPr algn="just" eaLnBrk="1" hangingPunct="1">
              <a:lnSpc>
                <a:spcPts val="2600"/>
              </a:lnSpc>
            </a:pPr>
            <a:endParaRPr lang="en-US" sz="2800" smtClean="0">
              <a:latin typeface="Arial Narrow" pitchFamily="34" charset="0"/>
            </a:endParaRP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36</a:t>
            </a:fld>
            <a:endParaRPr lang="ar-SA" altLang="en-US"/>
          </a:p>
        </p:txBody>
      </p:sp>
    </p:spTree>
    <p:extLst>
      <p:ext uri="{BB962C8B-B14F-4D97-AF65-F5344CB8AC3E}">
        <p14:creationId xmlns:p14="http://schemas.microsoft.com/office/powerpoint/2010/main" val="34091424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3"/>
          <p:cNvSpPr>
            <a:spLocks noGrp="1"/>
          </p:cNvSpPr>
          <p:nvPr>
            <p:ph sz="half" idx="1"/>
          </p:nvPr>
        </p:nvSpPr>
        <p:spPr>
          <a:xfrm>
            <a:off x="228600" y="3429000"/>
            <a:ext cx="8763000" cy="3352800"/>
          </a:xfrm>
        </p:spPr>
        <p:txBody>
          <a:bodyPr>
            <a:normAutofit fontScale="70000" lnSpcReduction="20000"/>
          </a:bodyPr>
          <a:lstStyle/>
          <a:p>
            <a:pPr algn="just" eaLnBrk="1" hangingPunct="1">
              <a:lnSpc>
                <a:spcPts val="2100"/>
              </a:lnSpc>
              <a:defRPr/>
            </a:pPr>
            <a:r>
              <a:rPr lang="en-US" sz="4000" dirty="0" smtClean="0">
                <a:latin typeface="Arial Narrow" pitchFamily="34" charset="0"/>
              </a:rPr>
              <a:t>Very small number of organisms to become infected (10-50)</a:t>
            </a:r>
          </a:p>
          <a:p>
            <a:pPr algn="just" eaLnBrk="1" hangingPunct="1">
              <a:lnSpc>
                <a:spcPts val="2100"/>
              </a:lnSpc>
              <a:defRPr/>
            </a:pPr>
            <a:r>
              <a:rPr lang="en-US" sz="4000" dirty="0" smtClean="0">
                <a:solidFill>
                  <a:schemeClr val="folHlink"/>
                </a:solidFill>
                <a:latin typeface="Arial Narrow" pitchFamily="34" charset="0"/>
              </a:rPr>
              <a:t>Humans cannot transmit infection to others </a:t>
            </a:r>
            <a:endParaRPr lang="en-US" sz="4000" b="1" dirty="0" smtClean="0">
              <a:solidFill>
                <a:srgbClr val="0070C0"/>
              </a:solidFill>
              <a:latin typeface="Arial Narrow" pitchFamily="34" charset="0"/>
            </a:endParaRPr>
          </a:p>
          <a:p>
            <a:pPr algn="just" eaLnBrk="1" hangingPunct="1">
              <a:lnSpc>
                <a:spcPts val="2100"/>
              </a:lnSpc>
              <a:defRPr/>
            </a:pPr>
            <a:r>
              <a:rPr lang="en-US" sz="4000" b="1" dirty="0" smtClean="0">
                <a:solidFill>
                  <a:srgbClr val="0070C0"/>
                </a:solidFill>
                <a:latin typeface="Arial Narrow" pitchFamily="34" charset="0"/>
              </a:rPr>
              <a:t>Reservoirs</a:t>
            </a:r>
            <a:r>
              <a:rPr lang="en-US" sz="4000" dirty="0" smtClean="0">
                <a:latin typeface="Arial Narrow" pitchFamily="34" charset="0"/>
              </a:rPr>
              <a:t>   </a:t>
            </a:r>
          </a:p>
          <a:p>
            <a:pPr lvl="1" algn="just" eaLnBrk="1" hangingPunct="1">
              <a:lnSpc>
                <a:spcPts val="2100"/>
              </a:lnSpc>
              <a:defRPr/>
            </a:pPr>
            <a:r>
              <a:rPr lang="en-US" sz="4000" dirty="0" smtClean="0">
                <a:solidFill>
                  <a:srgbClr val="FF0000"/>
                </a:solidFill>
                <a:latin typeface="Arial Narrow" pitchFamily="34" charset="0"/>
              </a:rPr>
              <a:t>Rabbits</a:t>
            </a:r>
            <a:r>
              <a:rPr lang="en-US" sz="4000" dirty="0" smtClean="0">
                <a:latin typeface="Arial Narrow" pitchFamily="34" charset="0"/>
              </a:rPr>
              <a:t>, Aquatic Rodents, Rats, Squirrels, Lemmings, Mice</a:t>
            </a:r>
          </a:p>
          <a:p>
            <a:pPr algn="just" eaLnBrk="1" hangingPunct="1">
              <a:lnSpc>
                <a:spcPts val="2100"/>
              </a:lnSpc>
              <a:defRPr/>
            </a:pPr>
            <a:r>
              <a:rPr lang="en-US" sz="4000" b="1" dirty="0" smtClean="0">
                <a:solidFill>
                  <a:srgbClr val="0070C0"/>
                </a:solidFill>
                <a:latin typeface="Arial Narrow" pitchFamily="34" charset="0"/>
              </a:rPr>
              <a:t>Vectors</a:t>
            </a:r>
          </a:p>
          <a:p>
            <a:pPr lvl="1" algn="just" eaLnBrk="1" hangingPunct="1">
              <a:lnSpc>
                <a:spcPts val="2100"/>
              </a:lnSpc>
              <a:defRPr/>
            </a:pPr>
            <a:r>
              <a:rPr lang="en-US" sz="4000" dirty="0" smtClean="0">
                <a:latin typeface="Arial Narrow" pitchFamily="34" charset="0"/>
              </a:rPr>
              <a:t>Ticks, Mosquitoes, Biting Flies</a:t>
            </a:r>
          </a:p>
          <a:p>
            <a:pPr algn="just" eaLnBrk="1" hangingPunct="1">
              <a:lnSpc>
                <a:spcPts val="2100"/>
              </a:lnSpc>
              <a:defRPr/>
            </a:pPr>
            <a:r>
              <a:rPr lang="en-US" sz="4000" b="1" dirty="0" err="1" smtClean="0">
                <a:solidFill>
                  <a:srgbClr val="7030A0"/>
                </a:solidFill>
                <a:latin typeface="Arial Narrow" pitchFamily="34" charset="0"/>
              </a:rPr>
              <a:t>Ulceroglandular</a:t>
            </a:r>
            <a:r>
              <a:rPr lang="en-US" sz="4000" b="1" dirty="0" smtClean="0">
                <a:solidFill>
                  <a:srgbClr val="7030A0"/>
                </a:solidFill>
                <a:latin typeface="Arial Narrow" pitchFamily="34" charset="0"/>
              </a:rPr>
              <a:t> Tularemia (Most common)</a:t>
            </a:r>
          </a:p>
          <a:p>
            <a:pPr lvl="1" algn="just" eaLnBrk="1" hangingPunct="1">
              <a:lnSpc>
                <a:spcPts val="2100"/>
              </a:lnSpc>
              <a:defRPr/>
            </a:pPr>
            <a:r>
              <a:rPr lang="en-US" sz="4000" dirty="0" smtClean="0">
                <a:latin typeface="Arial Narrow" pitchFamily="34" charset="0"/>
              </a:rPr>
              <a:t>Transmitted through a bite from an arthropod vector which has fed on an infected animal (Reservoir)</a:t>
            </a:r>
          </a:p>
          <a:p>
            <a:pPr>
              <a:lnSpc>
                <a:spcPts val="2100"/>
              </a:lnSpc>
              <a:defRPr/>
            </a:pPr>
            <a:endParaRPr lang="ar-SA" sz="2400" dirty="0" smtClean="0"/>
          </a:p>
        </p:txBody>
      </p:sp>
      <p:graphicFrame>
        <p:nvGraphicFramePr>
          <p:cNvPr id="183319" name="Group 23"/>
          <p:cNvGraphicFramePr>
            <a:graphicFrameLocks noGrp="1"/>
          </p:cNvGraphicFramePr>
          <p:nvPr/>
        </p:nvGraphicFramePr>
        <p:xfrm>
          <a:off x="304800" y="228600"/>
          <a:ext cx="8610600" cy="3017520"/>
        </p:xfrm>
        <a:graphic>
          <a:graphicData uri="http://schemas.openxmlformats.org/drawingml/2006/table">
            <a:tbl>
              <a:tblPr/>
              <a:tblGrid>
                <a:gridCol w="3086819"/>
                <a:gridCol w="5523781"/>
              </a:tblGrid>
              <a:tr h="427182">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Narrow" pitchFamily="34" charset="0"/>
                        </a:rPr>
                        <a:t>Route of Transmission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Narrow" pitchFamily="34" charset="0"/>
                        </a:rPr>
                        <a:t>Mode of Transmission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7182">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Skin or conjunctiva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Handling of infected animals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8928">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Skin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Bite of </a:t>
                      </a:r>
                      <a:r>
                        <a:rPr lang="en-US" sz="2400" dirty="0" smtClean="0">
                          <a:latin typeface="Arial Narrow" pitchFamily="34" charset="0"/>
                        </a:rPr>
                        <a:t>arthropod (vector) which has fed on an infected animal (Reservoir)</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8928">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GI tract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Ingestion of improperly cooked meat or contaminated water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2880">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Respiratory tract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Aerosol inhalation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4B68EBC1-7E6F-4772-913F-5DA90D4F1AC8}" type="slidenum">
              <a:rPr lang="ar-SA" altLang="en-US" smtClean="0"/>
              <a:pPr>
                <a:defRPr/>
              </a:pPr>
              <a:t>37</a:t>
            </a:fld>
            <a:endParaRPr lang="ar-SA" altLang="en-US"/>
          </a:p>
        </p:txBody>
      </p:sp>
    </p:spTree>
    <p:extLst>
      <p:ext uri="{BB962C8B-B14F-4D97-AF65-F5344CB8AC3E}">
        <p14:creationId xmlns:p14="http://schemas.microsoft.com/office/powerpoint/2010/main" val="11032732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Text Box 4"/>
          <p:cNvSpPr txBox="1">
            <a:spLocks noChangeArrowheads="1"/>
          </p:cNvSpPr>
          <p:nvPr/>
        </p:nvSpPr>
        <p:spPr bwMode="auto">
          <a:xfrm>
            <a:off x="381000" y="1219200"/>
            <a:ext cx="8382000" cy="4400550"/>
          </a:xfrm>
          <a:prstGeom prst="rect">
            <a:avLst/>
          </a:prstGeom>
          <a:noFill/>
          <a:ln w="9525">
            <a:noFill/>
            <a:miter lim="800000"/>
            <a:headEnd/>
            <a:tailEnd/>
          </a:ln>
        </p:spPr>
        <p:txBody>
          <a:bodyPr>
            <a:spAutoFit/>
          </a:bodyPr>
          <a:lstStyle/>
          <a:p>
            <a:pPr marL="679450" indent="-390525" algn="just" rtl="0">
              <a:buFont typeface="Wingdings" pitchFamily="2" charset="2"/>
              <a:buChar char="Ø"/>
            </a:pPr>
            <a:r>
              <a:rPr lang="en-US" sz="2800">
                <a:latin typeface="Arial Narrow" pitchFamily="34" charset="0"/>
              </a:rPr>
              <a:t>Because this bacterium so virulent, most labs will not culture it from pus or blood</a:t>
            </a:r>
          </a:p>
          <a:p>
            <a:pPr marL="679450" indent="-390525" algn="just" rtl="0">
              <a:buFont typeface="Wingdings" pitchFamily="2" charset="2"/>
              <a:buChar char="Ø"/>
            </a:pPr>
            <a:r>
              <a:rPr lang="en-US" sz="2800">
                <a:latin typeface="Arial Narrow" pitchFamily="34" charset="0"/>
              </a:rPr>
              <a:t>It is not advisable to drain infected lymph nodes</a:t>
            </a:r>
          </a:p>
          <a:p>
            <a:pPr marL="679450" indent="-390525" algn="just" rtl="0">
              <a:buFont typeface="Wingdings" pitchFamily="2" charset="2"/>
              <a:buChar char="Ø"/>
            </a:pPr>
            <a:r>
              <a:rPr lang="en-US" sz="2800">
                <a:latin typeface="Arial Narrow" pitchFamily="34" charset="0"/>
              </a:rPr>
              <a:t>Fastidious and slow-growing</a:t>
            </a:r>
          </a:p>
          <a:p>
            <a:pPr marL="1193800" lvl="1" indent="-338138" algn="just" rtl="0">
              <a:buFont typeface="Symbol" pitchFamily="18" charset="2"/>
              <a:buChar char="·"/>
            </a:pPr>
            <a:r>
              <a:rPr lang="en-US" sz="2800">
                <a:latin typeface="Arial Narrow" pitchFamily="34" charset="0"/>
              </a:rPr>
              <a:t>Requires cysteine-supplemented specialized media</a:t>
            </a:r>
          </a:p>
          <a:p>
            <a:pPr marL="1193800" lvl="1" indent="-338138" algn="just" rtl="0">
              <a:buFont typeface="Symbol" pitchFamily="18" charset="2"/>
              <a:buChar char="·"/>
            </a:pPr>
            <a:r>
              <a:rPr lang="en-US" sz="2800">
                <a:latin typeface="Arial Narrow" pitchFamily="34" charset="0"/>
              </a:rPr>
              <a:t>Requires prolonged growth </a:t>
            </a:r>
          </a:p>
          <a:p>
            <a:pPr marL="679450" indent="-390525" algn="just" rtl="0">
              <a:buFont typeface="Wingdings" pitchFamily="2" charset="2"/>
              <a:buChar char="Ø"/>
            </a:pPr>
            <a:r>
              <a:rPr lang="en-US" sz="2800">
                <a:solidFill>
                  <a:srgbClr val="CC0000"/>
                </a:solidFill>
                <a:latin typeface="Arial Narrow" pitchFamily="34" charset="0"/>
              </a:rPr>
              <a:t>Diagnosis rests on</a:t>
            </a:r>
          </a:p>
          <a:p>
            <a:pPr marL="1193800" lvl="1" indent="-338138" algn="just" rtl="0">
              <a:buFontTx/>
              <a:buChar char="•"/>
            </a:pPr>
            <a:r>
              <a:rPr lang="en-US" sz="2800">
                <a:latin typeface="Arial Narrow" pitchFamily="34" charset="0"/>
              </a:rPr>
              <a:t>Clinical picture</a:t>
            </a:r>
          </a:p>
          <a:p>
            <a:pPr marL="1193800" lvl="1" indent="-338138" algn="just" rtl="0">
              <a:buFontTx/>
              <a:buChar char="•"/>
            </a:pPr>
            <a:r>
              <a:rPr lang="en-US" sz="2800">
                <a:latin typeface="Arial Narrow" pitchFamily="34" charset="0"/>
              </a:rPr>
              <a:t>Skin test similar to tuberculin and brucellin</a:t>
            </a:r>
          </a:p>
          <a:p>
            <a:pPr marL="1193800" lvl="1" indent="-338138" algn="just" rtl="0">
              <a:buFontTx/>
              <a:buChar char="•"/>
            </a:pPr>
            <a:r>
              <a:rPr lang="en-US" sz="2800">
                <a:latin typeface="Arial Narrow" pitchFamily="34" charset="0"/>
              </a:rPr>
              <a:t>Measurement of antibodies titer</a:t>
            </a:r>
          </a:p>
        </p:txBody>
      </p:sp>
      <p:sp>
        <p:nvSpPr>
          <p:cNvPr id="377859" name="Text Box 5"/>
          <p:cNvSpPr txBox="1">
            <a:spLocks noChangeArrowheads="1"/>
          </p:cNvSpPr>
          <p:nvPr/>
        </p:nvSpPr>
        <p:spPr bwMode="auto">
          <a:xfrm>
            <a:off x="76200" y="244475"/>
            <a:ext cx="8978900" cy="769938"/>
          </a:xfrm>
          <a:prstGeom prst="rect">
            <a:avLst/>
          </a:prstGeom>
          <a:noFill/>
          <a:ln w="9525">
            <a:noFill/>
            <a:miter lim="800000"/>
            <a:headEnd/>
            <a:tailEnd/>
          </a:ln>
        </p:spPr>
        <p:txBody>
          <a:bodyPr>
            <a:spAutoFit/>
          </a:bodyPr>
          <a:lstStyle/>
          <a:p>
            <a:pPr algn="ctr">
              <a:spcBef>
                <a:spcPct val="50000"/>
              </a:spcBef>
            </a:pPr>
            <a:r>
              <a:rPr lang="en-US" sz="4400" b="1">
                <a:solidFill>
                  <a:srgbClr val="FF0000"/>
                </a:solidFill>
                <a:latin typeface="Arial Narrow" pitchFamily="34" charset="0"/>
              </a:rPr>
              <a:t>Diagnosis of </a:t>
            </a:r>
            <a:r>
              <a:rPr lang="en-US" sz="4400" b="1" i="1">
                <a:solidFill>
                  <a:srgbClr val="FF0000"/>
                </a:solidFill>
                <a:latin typeface="Arial Narrow" pitchFamily="34" charset="0"/>
              </a:rPr>
              <a:t>F. tularensis</a:t>
            </a: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DD42D880-043A-4AA6-A8D3-A7971AC33655}" type="slidenum">
              <a:rPr lang="ar-SA" altLang="en-US" smtClean="0"/>
              <a:pPr>
                <a:defRPr/>
              </a:pPr>
              <a:t>38</a:t>
            </a:fld>
            <a:endParaRPr lang="ar-SA" altLang="en-US"/>
          </a:p>
        </p:txBody>
      </p:sp>
    </p:spTree>
    <p:extLst>
      <p:ext uri="{BB962C8B-B14F-4D97-AF65-F5344CB8AC3E}">
        <p14:creationId xmlns:p14="http://schemas.microsoft.com/office/powerpoint/2010/main" val="1730685020"/>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274638"/>
            <a:ext cx="8229600" cy="563562"/>
          </a:xfrm>
        </p:spPr>
        <p:txBody>
          <a:bodyPr>
            <a:normAutofit fontScale="90000"/>
          </a:bodyPr>
          <a:lstStyle/>
          <a:p>
            <a:pPr eaLnBrk="1" hangingPunct="1">
              <a:defRPr/>
            </a:pPr>
            <a:r>
              <a:rPr lang="en-US" b="1" smtClean="0">
                <a:solidFill>
                  <a:srgbClr val="FF0000"/>
                </a:solidFill>
                <a:latin typeface="Arial Narrow" pitchFamily="34" charset="0"/>
              </a:rPr>
              <a:t>Prevention</a:t>
            </a:r>
          </a:p>
        </p:txBody>
      </p:sp>
      <p:sp>
        <p:nvSpPr>
          <p:cNvPr id="14339" name="Rectangle 3"/>
          <p:cNvSpPr>
            <a:spLocks noGrp="1" noChangeArrowheads="1"/>
          </p:cNvSpPr>
          <p:nvPr>
            <p:ph type="body" idx="1"/>
          </p:nvPr>
        </p:nvSpPr>
        <p:spPr>
          <a:xfrm>
            <a:off x="457200" y="838200"/>
            <a:ext cx="8229600" cy="5791200"/>
          </a:xfrm>
        </p:spPr>
        <p:txBody>
          <a:bodyPr>
            <a:normAutofit fontScale="85000" lnSpcReduction="10000"/>
          </a:bodyPr>
          <a:lstStyle/>
          <a:p>
            <a:pPr algn="just" eaLnBrk="1" hangingPunct="1">
              <a:lnSpc>
                <a:spcPts val="2400"/>
              </a:lnSpc>
              <a:defRPr/>
            </a:pPr>
            <a:r>
              <a:rPr lang="en-US" sz="2600" dirty="0" smtClean="0">
                <a:latin typeface="Arial Narrow" pitchFamily="34" charset="0"/>
              </a:rPr>
              <a:t>Avoidance of reservoirs and vectors</a:t>
            </a:r>
          </a:p>
          <a:p>
            <a:pPr algn="just" eaLnBrk="1" hangingPunct="1">
              <a:lnSpc>
                <a:spcPts val="2400"/>
              </a:lnSpc>
              <a:defRPr/>
            </a:pPr>
            <a:r>
              <a:rPr lang="en-US" sz="2600" dirty="0" smtClean="0">
                <a:latin typeface="Arial Narrow" pitchFamily="34" charset="0"/>
              </a:rPr>
              <a:t>Protective clothing and gloves</a:t>
            </a:r>
          </a:p>
          <a:p>
            <a:pPr algn="just" eaLnBrk="1" hangingPunct="1">
              <a:lnSpc>
                <a:spcPts val="2400"/>
              </a:lnSpc>
              <a:defRPr/>
            </a:pPr>
            <a:r>
              <a:rPr lang="en-US" sz="2600" dirty="0" smtClean="0">
                <a:latin typeface="Arial Narrow" pitchFamily="34" charset="0"/>
              </a:rPr>
              <a:t>Laboratory personnel should be made aware of potential for </a:t>
            </a:r>
            <a:r>
              <a:rPr lang="en-US" sz="2600" i="1" dirty="0" err="1" smtClean="0">
                <a:latin typeface="Arial Narrow" pitchFamily="34" charset="0"/>
              </a:rPr>
              <a:t>Fransicella</a:t>
            </a:r>
            <a:r>
              <a:rPr lang="en-US" sz="2600" i="1" dirty="0" smtClean="0">
                <a:latin typeface="Arial Narrow" pitchFamily="34" charset="0"/>
              </a:rPr>
              <a:t> </a:t>
            </a:r>
            <a:r>
              <a:rPr lang="en-US" sz="2600" dirty="0" smtClean="0">
                <a:latin typeface="Arial Narrow" pitchFamily="34" charset="0"/>
              </a:rPr>
              <a:t>in clinical specimens</a:t>
            </a:r>
          </a:p>
          <a:p>
            <a:pPr algn="just" eaLnBrk="1" hangingPunct="1">
              <a:lnSpc>
                <a:spcPts val="2400"/>
              </a:lnSpc>
              <a:defRPr/>
            </a:pPr>
            <a:r>
              <a:rPr lang="en-US" sz="2600" dirty="0" smtClean="0">
                <a:latin typeface="Arial Narrow" pitchFamily="34" charset="0"/>
              </a:rPr>
              <a:t>Best Immunity (Permanent)</a:t>
            </a:r>
          </a:p>
          <a:p>
            <a:pPr lvl="1" algn="just" eaLnBrk="1" hangingPunct="1">
              <a:lnSpc>
                <a:spcPts val="2400"/>
              </a:lnSpc>
              <a:defRPr/>
            </a:pPr>
            <a:r>
              <a:rPr lang="en-US" sz="2600" dirty="0" smtClean="0">
                <a:latin typeface="Arial Narrow" pitchFamily="34" charset="0"/>
              </a:rPr>
              <a:t>Previous infection with </a:t>
            </a:r>
            <a:r>
              <a:rPr lang="en-US" sz="2600" dirty="0" err="1" smtClean="0">
                <a:latin typeface="Arial Narrow" pitchFamily="34" charset="0"/>
              </a:rPr>
              <a:t>avirulent</a:t>
            </a:r>
            <a:r>
              <a:rPr lang="en-US" sz="2600" dirty="0" smtClean="0">
                <a:latin typeface="Arial Narrow" pitchFamily="34" charset="0"/>
              </a:rPr>
              <a:t> strain</a:t>
            </a:r>
          </a:p>
          <a:p>
            <a:pPr algn="just" eaLnBrk="1" hangingPunct="1">
              <a:lnSpc>
                <a:spcPts val="2400"/>
              </a:lnSpc>
              <a:defRPr/>
            </a:pPr>
            <a:r>
              <a:rPr lang="en-US" sz="2600" dirty="0" smtClean="0">
                <a:latin typeface="Arial Narrow" pitchFamily="34" charset="0"/>
              </a:rPr>
              <a:t>Live Vaccine Strain (LVS)</a:t>
            </a:r>
          </a:p>
          <a:p>
            <a:pPr lvl="1" algn="just" eaLnBrk="1" hangingPunct="1">
              <a:lnSpc>
                <a:spcPts val="2400"/>
              </a:lnSpc>
              <a:defRPr/>
            </a:pPr>
            <a:r>
              <a:rPr lang="en-US" sz="2600" dirty="0" smtClean="0">
                <a:latin typeface="Arial Narrow" pitchFamily="34" charset="0"/>
              </a:rPr>
              <a:t>Best prophylactic</a:t>
            </a:r>
          </a:p>
          <a:p>
            <a:pPr lvl="2" algn="just" eaLnBrk="1" hangingPunct="1">
              <a:lnSpc>
                <a:spcPts val="2400"/>
              </a:lnSpc>
              <a:defRPr/>
            </a:pPr>
            <a:r>
              <a:rPr lang="en-US" sz="2600" dirty="0" smtClean="0">
                <a:solidFill>
                  <a:srgbClr val="7030A0"/>
                </a:solidFill>
                <a:latin typeface="Arial Narrow" pitchFamily="34" charset="0"/>
              </a:rPr>
              <a:t>Only effective vaccine against tularemia</a:t>
            </a:r>
          </a:p>
          <a:p>
            <a:pPr lvl="2" algn="just" eaLnBrk="1" hangingPunct="1">
              <a:lnSpc>
                <a:spcPts val="2400"/>
              </a:lnSpc>
              <a:defRPr/>
            </a:pPr>
            <a:r>
              <a:rPr lang="en-US" sz="2600" dirty="0" smtClean="0">
                <a:latin typeface="Arial Narrow" pitchFamily="34" charset="0"/>
              </a:rPr>
              <a:t>Doesn’t provide 100% immunity</a:t>
            </a:r>
          </a:p>
          <a:p>
            <a:pPr lvl="2" algn="just" eaLnBrk="1" hangingPunct="1">
              <a:lnSpc>
                <a:spcPts val="2400"/>
              </a:lnSpc>
              <a:defRPr/>
            </a:pPr>
            <a:r>
              <a:rPr lang="en-US" sz="2600" dirty="0" smtClean="0">
                <a:latin typeface="Arial Narrow" pitchFamily="34" charset="0"/>
              </a:rPr>
              <a:t>Possibility of varying immunogenicity between different batches</a:t>
            </a:r>
          </a:p>
          <a:p>
            <a:pPr lvl="2" algn="just" eaLnBrk="1" hangingPunct="1">
              <a:lnSpc>
                <a:spcPts val="2400"/>
              </a:lnSpc>
              <a:defRPr/>
            </a:pPr>
            <a:r>
              <a:rPr lang="en-US" sz="2600" dirty="0" smtClean="0">
                <a:latin typeface="Arial Narrow" pitchFamily="34" charset="0"/>
              </a:rPr>
              <a:t>Possibility of a spontaneous return to virulence</a:t>
            </a:r>
          </a:p>
          <a:p>
            <a:pPr algn="just" eaLnBrk="1" hangingPunct="1">
              <a:lnSpc>
                <a:spcPts val="2400"/>
              </a:lnSpc>
              <a:defRPr/>
            </a:pPr>
            <a:r>
              <a:rPr lang="en-US" sz="2600" dirty="0" err="1" smtClean="0">
                <a:latin typeface="Arial Narrow" pitchFamily="34" charset="0"/>
              </a:rPr>
              <a:t>Foshay’s</a:t>
            </a:r>
            <a:r>
              <a:rPr lang="en-US" sz="2600" dirty="0" smtClean="0">
                <a:latin typeface="Arial Narrow" pitchFamily="34" charset="0"/>
              </a:rPr>
              <a:t> Vaccine (killed bacteria)</a:t>
            </a:r>
          </a:p>
          <a:p>
            <a:pPr lvl="1" algn="just" eaLnBrk="1" hangingPunct="1">
              <a:lnSpc>
                <a:spcPts val="2400"/>
              </a:lnSpc>
              <a:defRPr/>
            </a:pPr>
            <a:r>
              <a:rPr lang="en-US" sz="2600" dirty="0" smtClean="0">
                <a:latin typeface="Arial Narrow" pitchFamily="34" charset="0"/>
              </a:rPr>
              <a:t>Provides lesser immunity towards systemic and fatal aspects of disease than LVS</a:t>
            </a:r>
          </a:p>
          <a:p>
            <a:pPr algn="just" eaLnBrk="1" hangingPunct="1">
              <a:lnSpc>
                <a:spcPts val="2400"/>
              </a:lnSpc>
              <a:defRPr/>
            </a:pPr>
            <a:endParaRPr lang="en-US" sz="2600" dirty="0" smtClean="0">
              <a:latin typeface="Arial Narrow" pitchFamily="34" charset="0"/>
            </a:endParaRPr>
          </a:p>
        </p:txBody>
      </p:sp>
      <p:sp>
        <p:nvSpPr>
          <p:cNvPr id="3" name="Footer Placeholder 2"/>
          <p:cNvSpPr>
            <a:spLocks noGrp="1"/>
          </p:cNvSpPr>
          <p:nvPr>
            <p:ph type="ftr" sz="quarter" idx="11"/>
          </p:nvPr>
        </p:nvSpPr>
        <p:spPr/>
        <p:txBody>
          <a:bodyPr/>
          <a:lstStyle/>
          <a:p>
            <a:pPr>
              <a:defRPr/>
            </a:pPr>
            <a:endParaRPr lang="ar-SA" altLang="en-US"/>
          </a:p>
        </p:txBody>
      </p:sp>
      <p:sp>
        <p:nvSpPr>
          <p:cNvPr id="4" name="Slide Number Placeholder 3"/>
          <p:cNvSpPr>
            <a:spLocks noGrp="1"/>
          </p:cNvSpPr>
          <p:nvPr>
            <p:ph type="sldNum" sz="quarter" idx="12"/>
          </p:nvPr>
        </p:nvSpPr>
        <p:spPr/>
        <p:txBody>
          <a:bodyPr/>
          <a:lstStyle/>
          <a:p>
            <a:pPr>
              <a:defRPr/>
            </a:pPr>
            <a:fld id="{C287EF3D-C1FC-4F10-AE9B-1D6812EA5E84}" type="slidenum">
              <a:rPr lang="ar-SA" altLang="en-US" smtClean="0"/>
              <a:pPr>
                <a:defRPr/>
              </a:pPr>
              <a:t>39</a:t>
            </a:fld>
            <a:endParaRPr lang="ar-SA" altLang="en-US"/>
          </a:p>
        </p:txBody>
      </p:sp>
    </p:spTree>
    <p:extLst>
      <p:ext uri="{BB962C8B-B14F-4D97-AF65-F5344CB8AC3E}">
        <p14:creationId xmlns:p14="http://schemas.microsoft.com/office/powerpoint/2010/main" val="2732614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Title 6"/>
          <p:cNvSpPr>
            <a:spLocks noGrp="1"/>
          </p:cNvSpPr>
          <p:nvPr>
            <p:ph type="title"/>
          </p:nvPr>
        </p:nvSpPr>
        <p:spPr/>
        <p:txBody>
          <a:bodyPr/>
          <a:lstStyle/>
          <a:p>
            <a:r>
              <a:rPr lang="en-US" altLang="en-US" sz="4800" b="1" dirty="0" smtClean="0">
                <a:solidFill>
                  <a:srgbClr val="002060"/>
                </a:solidFill>
                <a:latin typeface="Arial Narrow" pitchFamily="34" charset="0"/>
                <a:cs typeface="Times New Roman" pitchFamily="18" charset="0"/>
              </a:rPr>
              <a:t>Legionnaires disease</a:t>
            </a:r>
            <a:endParaRPr lang="ar-SA" altLang="en-US" sz="4800" dirty="0" smtClean="0">
              <a:solidFill>
                <a:srgbClr val="002060"/>
              </a:solidFill>
            </a:endParaRPr>
          </a:p>
        </p:txBody>
      </p:sp>
      <p:sp>
        <p:nvSpPr>
          <p:cNvPr id="6" name="Content Placeholder 5"/>
          <p:cNvSpPr>
            <a:spLocks noGrp="1"/>
          </p:cNvSpPr>
          <p:nvPr>
            <p:ph idx="1"/>
          </p:nvPr>
        </p:nvSpPr>
        <p:spPr>
          <a:xfrm>
            <a:off x="304800" y="1752600"/>
            <a:ext cx="8534400" cy="4525963"/>
          </a:xfrm>
        </p:spPr>
        <p:txBody>
          <a:bodyPr/>
          <a:lstStyle/>
          <a:p>
            <a:pPr algn="just">
              <a:lnSpc>
                <a:spcPts val="3800"/>
              </a:lnSpc>
              <a:defRPr/>
            </a:pPr>
            <a:r>
              <a:rPr lang="en-US" sz="2800" dirty="0" smtClean="0">
                <a:latin typeface="Arial Narrow" pitchFamily="34" charset="0"/>
                <a:ea typeface="+mn-ea"/>
                <a:cs typeface="Times New Roman" pitchFamily="18" charset="0"/>
              </a:rPr>
              <a:t>The portal of entry is the respiratory tract via </a:t>
            </a:r>
            <a:r>
              <a:rPr lang="en-US" sz="2800" dirty="0" smtClean="0">
                <a:latin typeface="Arial Narrow" pitchFamily="34" charset="0"/>
                <a:ea typeface="+mn-ea"/>
              </a:rPr>
              <a:t>inhalation</a:t>
            </a:r>
          </a:p>
          <a:p>
            <a:pPr algn="just">
              <a:lnSpc>
                <a:spcPts val="3800"/>
              </a:lnSpc>
              <a:defRPr/>
            </a:pPr>
            <a:r>
              <a:rPr lang="en-US" sz="2800" dirty="0">
                <a:latin typeface="Arial Narrow" pitchFamily="34" charset="0"/>
                <a:ea typeface="+mn-ea"/>
                <a:cs typeface="Times New Roman" pitchFamily="18" charset="0"/>
              </a:rPr>
              <a:t>Legionellae are associated with water-based aerosols</a:t>
            </a:r>
          </a:p>
          <a:p>
            <a:pPr marL="517525" indent="-514350" algn="just">
              <a:lnSpc>
                <a:spcPts val="3800"/>
              </a:lnSpc>
              <a:buFont typeface="+mj-lt"/>
              <a:buAutoNum type="arabicPeriod"/>
              <a:defRPr/>
            </a:pPr>
            <a:r>
              <a:rPr lang="en-US" sz="2800" dirty="0">
                <a:latin typeface="Arial Narrow" pitchFamily="34" charset="0"/>
                <a:ea typeface="+mn-ea"/>
                <a:cs typeface="Times New Roman" pitchFamily="18" charset="0"/>
              </a:rPr>
              <a:t>Air conditioning cooling towers</a:t>
            </a:r>
          </a:p>
          <a:p>
            <a:pPr marL="517525" indent="-514350" algn="just">
              <a:lnSpc>
                <a:spcPts val="3800"/>
              </a:lnSpc>
              <a:buFont typeface="+mj-lt"/>
              <a:buAutoNum type="arabicPeriod"/>
              <a:defRPr/>
            </a:pPr>
            <a:r>
              <a:rPr lang="en-US" sz="2800" dirty="0" smtClean="0">
                <a:latin typeface="Arial Narrow" pitchFamily="34" charset="0"/>
                <a:ea typeface="+mn-ea"/>
                <a:cs typeface="Times New Roman" pitchFamily="18" charset="0"/>
              </a:rPr>
              <a:t>Sauna</a:t>
            </a:r>
          </a:p>
          <a:p>
            <a:pPr marL="517525" indent="-514350" algn="just">
              <a:lnSpc>
                <a:spcPts val="3800"/>
              </a:lnSpc>
              <a:defRPr/>
            </a:pPr>
            <a:r>
              <a:rPr lang="en-US" sz="2800" dirty="0" smtClean="0">
                <a:latin typeface="Arial Narrow" pitchFamily="34" charset="0"/>
                <a:ea typeface="+mn-ea"/>
                <a:cs typeface="Times New Roman" pitchFamily="18" charset="0"/>
              </a:rPr>
              <a:t>Person </a:t>
            </a:r>
            <a:r>
              <a:rPr lang="en-US" sz="2800" dirty="0">
                <a:latin typeface="Arial Narrow" pitchFamily="34" charset="0"/>
                <a:ea typeface="+mn-ea"/>
                <a:cs typeface="Times New Roman" pitchFamily="18" charset="0"/>
              </a:rPr>
              <a:t>to person spread does not occur</a:t>
            </a:r>
          </a:p>
          <a:p>
            <a:pPr algn="just">
              <a:lnSpc>
                <a:spcPts val="3800"/>
              </a:lnSpc>
              <a:defRPr/>
            </a:pPr>
            <a:r>
              <a:rPr lang="en-US" sz="2800" dirty="0">
                <a:latin typeface="Arial Narrow" pitchFamily="34" charset="0"/>
                <a:ea typeface="+mn-ea"/>
                <a:cs typeface="Times New Roman" pitchFamily="18" charset="0"/>
              </a:rPr>
              <a:t>Nosocomial infections</a:t>
            </a:r>
          </a:p>
          <a:p>
            <a:pPr lvl="1" algn="just">
              <a:lnSpc>
                <a:spcPts val="3800"/>
              </a:lnSpc>
              <a:defRPr/>
            </a:pPr>
            <a:r>
              <a:rPr lang="en-US" dirty="0">
                <a:latin typeface="Arial Narrow" pitchFamily="34" charset="0"/>
                <a:ea typeface="+mn-ea"/>
                <a:cs typeface="Times New Roman" pitchFamily="18" charset="0"/>
              </a:rPr>
              <a:t>Due to </a:t>
            </a:r>
            <a:r>
              <a:rPr lang="en-US" dirty="0" smtClean="0">
                <a:latin typeface="Arial Narrow" pitchFamily="34" charset="0"/>
                <a:ea typeface="+mn-ea"/>
                <a:cs typeface="Times New Roman" pitchFamily="18" charset="0"/>
              </a:rPr>
              <a:t>presence </a:t>
            </a:r>
            <a:r>
              <a:rPr lang="en-US" dirty="0">
                <a:latin typeface="Arial Narrow" pitchFamily="34" charset="0"/>
                <a:ea typeface="+mn-ea"/>
                <a:cs typeface="Times New Roman" pitchFamily="18" charset="0"/>
              </a:rPr>
              <a:t>of </a:t>
            </a:r>
            <a:r>
              <a:rPr lang="en-US" dirty="0" smtClean="0">
                <a:latin typeface="Arial Narrow" pitchFamily="34" charset="0"/>
                <a:ea typeface="+mn-ea"/>
                <a:cs typeface="Times New Roman" pitchFamily="18" charset="0"/>
              </a:rPr>
              <a:t>bacteria </a:t>
            </a:r>
            <a:r>
              <a:rPr lang="en-US" dirty="0">
                <a:latin typeface="Arial Narrow" pitchFamily="34" charset="0"/>
                <a:ea typeface="+mn-ea"/>
                <a:cs typeface="Times New Roman" pitchFamily="18" charset="0"/>
              </a:rPr>
              <a:t>in water taps, sinks </a:t>
            </a:r>
            <a:r>
              <a:rPr lang="en-US" dirty="0" smtClean="0">
                <a:latin typeface="Arial Narrow" pitchFamily="34" charset="0"/>
                <a:ea typeface="+mn-ea"/>
                <a:cs typeface="Times New Roman" pitchFamily="18" charset="0"/>
              </a:rPr>
              <a:t>&amp; showers</a:t>
            </a:r>
            <a:endParaRPr lang="en-US" dirty="0" smtClean="0">
              <a:latin typeface="Arial Narrow" pitchFamily="34" charset="0"/>
              <a:ea typeface="+mn-ea"/>
            </a:endParaRPr>
          </a:p>
        </p:txBody>
      </p:sp>
      <p:sp>
        <p:nvSpPr>
          <p:cNvPr id="448517"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ar-SA" altLang="en-US" smtClean="0">
              <a:solidFill>
                <a:srgbClr val="898989"/>
              </a:solidFill>
              <a:latin typeface="Calibri" pitchFamily="34" charset="0"/>
            </a:endParaRPr>
          </a:p>
        </p:txBody>
      </p:sp>
      <p:sp>
        <p:nvSpPr>
          <p:cNvPr id="448518"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4C43E91-88A5-472E-98AA-93DD676358CD}" type="slidenum">
              <a:rPr lang="ar-SA" altLang="en-US" smtClean="0">
                <a:solidFill>
                  <a:srgbClr val="898989"/>
                </a:solidFill>
                <a:latin typeface="Calibri" pitchFamily="34" charset="0"/>
              </a:rPr>
              <a:pPr eaLnBrk="1" hangingPunct="1"/>
              <a:t>4</a:t>
            </a:fld>
            <a:endParaRPr lang="ar-SA" altLang="en-US" smtClean="0">
              <a:solidFill>
                <a:srgbClr val="898989"/>
              </a:solidFill>
              <a:latin typeface="Calibri" pitchFamily="34" charset="0"/>
            </a:endParaRPr>
          </a:p>
        </p:txBody>
      </p:sp>
      <p:pic>
        <p:nvPicPr>
          <p:cNvPr id="1026" name="Picture 2" descr="http://wiki.ggc.usg.edu/images/b/b7/Legionella-life-cycl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81800" y="2895600"/>
            <a:ext cx="2057400" cy="18070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253989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8" name="Title 4"/>
          <p:cNvSpPr>
            <a:spLocks noGrp="1"/>
          </p:cNvSpPr>
          <p:nvPr>
            <p:ph type="title"/>
          </p:nvPr>
        </p:nvSpPr>
        <p:spPr/>
        <p:txBody>
          <a:bodyPr/>
          <a:lstStyle/>
          <a:p>
            <a:r>
              <a:rPr lang="en-US" altLang="en-US" sz="5400" b="1" smtClean="0">
                <a:solidFill>
                  <a:srgbClr val="002060"/>
                </a:solidFill>
                <a:latin typeface="Arial Narrow" pitchFamily="34" charset="0"/>
                <a:cs typeface="Times New Roman" pitchFamily="18" charset="0"/>
              </a:rPr>
              <a:t>Legionnaires disease</a:t>
            </a:r>
            <a:endParaRPr lang="en-US" altLang="en-US" sz="5400" smtClean="0">
              <a:solidFill>
                <a:srgbClr val="002060"/>
              </a:solidFill>
            </a:endParaRPr>
          </a:p>
        </p:txBody>
      </p:sp>
      <p:sp>
        <p:nvSpPr>
          <p:cNvPr id="449539" name="Content Placeholder 5"/>
          <p:cNvSpPr>
            <a:spLocks noGrp="1"/>
          </p:cNvSpPr>
          <p:nvPr>
            <p:ph idx="1"/>
          </p:nvPr>
        </p:nvSpPr>
        <p:spPr>
          <a:xfrm>
            <a:off x="304800" y="1524000"/>
            <a:ext cx="8382000" cy="4800600"/>
          </a:xfrm>
        </p:spPr>
        <p:txBody>
          <a:bodyPr>
            <a:normAutofit lnSpcReduction="10000"/>
          </a:bodyPr>
          <a:lstStyle/>
          <a:p>
            <a:pPr lvl="1" algn="just">
              <a:lnSpc>
                <a:spcPct val="150000"/>
              </a:lnSpc>
              <a:buFont typeface="Arial" pitchFamily="34" charset="0"/>
              <a:buChar char="•"/>
            </a:pPr>
            <a:r>
              <a:rPr lang="en-US" altLang="en-US" smtClean="0">
                <a:latin typeface="Arial Narrow" pitchFamily="34" charset="0"/>
              </a:rPr>
              <a:t>In general, healthy people rarely get disease</a:t>
            </a:r>
            <a:endParaRPr lang="en-US" altLang="en-US" b="1" smtClean="0">
              <a:solidFill>
                <a:srgbClr val="7030A0"/>
              </a:solidFill>
              <a:latin typeface="Arial Narrow" pitchFamily="34" charset="0"/>
              <a:cs typeface="Times New Roman" pitchFamily="18" charset="0"/>
            </a:endParaRPr>
          </a:p>
          <a:p>
            <a:pPr lvl="1" algn="just">
              <a:lnSpc>
                <a:spcPct val="150000"/>
              </a:lnSpc>
              <a:buFont typeface="Arial" pitchFamily="34" charset="0"/>
              <a:buChar char="•"/>
            </a:pPr>
            <a:r>
              <a:rPr lang="en-US" altLang="en-US" b="1" smtClean="0">
                <a:solidFill>
                  <a:srgbClr val="7030A0"/>
                </a:solidFill>
                <a:latin typeface="Arial Narrow" pitchFamily="34" charset="0"/>
                <a:cs typeface="Times New Roman" pitchFamily="18" charset="0"/>
              </a:rPr>
              <a:t>People under Risk</a:t>
            </a:r>
          </a:p>
          <a:p>
            <a:pPr lvl="1" algn="just">
              <a:lnSpc>
                <a:spcPct val="150000"/>
              </a:lnSpc>
              <a:buFont typeface="Arial" pitchFamily="34" charset="0"/>
              <a:buChar char="•"/>
            </a:pPr>
            <a:r>
              <a:rPr lang="en-US" altLang="en-US" smtClean="0">
                <a:latin typeface="Arial Narrow" pitchFamily="34" charset="0"/>
                <a:cs typeface="Times New Roman" pitchFamily="18" charset="0"/>
              </a:rPr>
              <a:t>People with defect in cell mediated immunity</a:t>
            </a:r>
          </a:p>
          <a:p>
            <a:pPr marL="1114425" lvl="2" indent="-457200" algn="just">
              <a:lnSpc>
                <a:spcPct val="150000"/>
              </a:lnSpc>
              <a:buFont typeface="Gill Sans MT" pitchFamily="34" charset="0"/>
              <a:buAutoNum type="arabicPeriod"/>
            </a:pPr>
            <a:r>
              <a:rPr lang="en-US" altLang="en-US" sz="2800" smtClean="0">
                <a:latin typeface="Arial Narrow" pitchFamily="34" charset="0"/>
                <a:cs typeface="Times New Roman" pitchFamily="18" charset="0"/>
              </a:rPr>
              <a:t>Typically occurred in older man who smokes and consumes substantial amount of alcohol</a:t>
            </a:r>
          </a:p>
          <a:p>
            <a:pPr marL="1114425" lvl="2" indent="-457200" algn="just">
              <a:lnSpc>
                <a:spcPct val="150000"/>
              </a:lnSpc>
              <a:buFont typeface="Gill Sans MT" pitchFamily="34" charset="0"/>
              <a:buAutoNum type="arabicPeriod"/>
            </a:pPr>
            <a:r>
              <a:rPr lang="en-US" altLang="en-US" sz="2800" smtClean="0">
                <a:latin typeface="Arial Narrow" pitchFamily="34" charset="0"/>
                <a:cs typeface="Times New Roman" pitchFamily="18" charset="0"/>
              </a:rPr>
              <a:t>Patients with AIDS, cancers, Renal transplants, patient treated with corticosteriods or elderly</a:t>
            </a:r>
          </a:p>
        </p:txBody>
      </p:sp>
      <p:sp>
        <p:nvSpPr>
          <p:cNvPr id="449541"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ar-SA" altLang="en-US" smtClean="0">
              <a:solidFill>
                <a:srgbClr val="898989"/>
              </a:solidFill>
              <a:latin typeface="Calibri" pitchFamily="34" charset="0"/>
            </a:endParaRPr>
          </a:p>
        </p:txBody>
      </p:sp>
      <p:sp>
        <p:nvSpPr>
          <p:cNvPr id="37889" name="Slide Number Placeholder 3"/>
          <p:cNvSpPr>
            <a:spLocks noGrp="1"/>
          </p:cNvSpPr>
          <p:nvPr>
            <p:ph type="sldNum" sz="quarter" idx="12"/>
          </p:nvPr>
        </p:nvSpPr>
        <p:spPr/>
        <p:txBody>
          <a:bodyPr rtlCol="0"/>
          <a:lstStyle/>
          <a:p>
            <a:pPr fontAlgn="auto">
              <a:spcBef>
                <a:spcPts val="0"/>
              </a:spcBef>
              <a:spcAft>
                <a:spcPts val="0"/>
              </a:spcAft>
              <a:defRPr/>
            </a:pPr>
            <a:fld id="{D77F7A24-5BCA-45A4-A278-5C9BD7B4CEB3}" type="slidenum">
              <a:rPr lang="en-US">
                <a:solidFill>
                  <a:schemeClr val="tx1">
                    <a:tint val="75000"/>
                  </a:schemeClr>
                </a:solidFill>
                <a:latin typeface="+mn-lt"/>
                <a:cs typeface="+mn-cs"/>
              </a:rPr>
              <a:pPr fontAlgn="auto">
                <a:spcBef>
                  <a:spcPts val="0"/>
                </a:spcBef>
                <a:spcAft>
                  <a:spcPts val="0"/>
                </a:spcAft>
                <a:defRPr/>
              </a:pPr>
              <a:t>5</a:t>
            </a:fld>
            <a:endParaRPr lang="en-US" dirty="0">
              <a:solidFill>
                <a:schemeClr val="tx1">
                  <a:tint val="75000"/>
                </a:schemeClr>
              </a:solidFill>
              <a:latin typeface="+mn-lt"/>
              <a:cs typeface="+mn-cs"/>
            </a:endParaRPr>
          </a:p>
        </p:txBody>
      </p:sp>
      <p:pic>
        <p:nvPicPr>
          <p:cNvPr id="2050" name="Picture 2" descr="http://wiki.ggc.usg.edu/images/8/84/Legionnaires-diseas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2800" y="1752600"/>
            <a:ext cx="1581150" cy="1195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703048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Rectangle 2"/>
          <p:cNvSpPr>
            <a:spLocks noGrp="1" noChangeArrowheads="1"/>
          </p:cNvSpPr>
          <p:nvPr>
            <p:ph type="title"/>
          </p:nvPr>
        </p:nvSpPr>
        <p:spPr>
          <a:xfrm>
            <a:off x="457200" y="304800"/>
            <a:ext cx="8229600" cy="1143000"/>
          </a:xfrm>
        </p:spPr>
        <p:txBody>
          <a:bodyPr/>
          <a:lstStyle/>
          <a:p>
            <a:r>
              <a:rPr lang="en-US" altLang="en-US" sz="4800" b="1" i="1" smtClean="0">
                <a:solidFill>
                  <a:srgbClr val="002060"/>
                </a:solidFill>
                <a:latin typeface="Arial Narrow" pitchFamily="34" charset="0"/>
                <a:cs typeface="Times New Roman" pitchFamily="18" charset="0"/>
              </a:rPr>
              <a:t>L. pneumophila</a:t>
            </a:r>
            <a:endParaRPr lang="en-US" altLang="en-US" sz="4800" smtClean="0">
              <a:solidFill>
                <a:srgbClr val="002060"/>
              </a:solidFill>
            </a:endParaRPr>
          </a:p>
        </p:txBody>
      </p:sp>
      <p:sp>
        <p:nvSpPr>
          <p:cNvPr id="448515" name="Rectangle 3"/>
          <p:cNvSpPr>
            <a:spLocks noGrp="1" noChangeArrowheads="1"/>
          </p:cNvSpPr>
          <p:nvPr>
            <p:ph idx="1"/>
          </p:nvPr>
        </p:nvSpPr>
        <p:spPr>
          <a:xfrm>
            <a:off x="304800" y="1447800"/>
            <a:ext cx="8534400" cy="4800600"/>
          </a:xfrm>
        </p:spPr>
        <p:txBody>
          <a:bodyPr>
            <a:normAutofit lnSpcReduction="10000"/>
          </a:bodyPr>
          <a:lstStyle/>
          <a:p>
            <a:pPr algn="just">
              <a:lnSpc>
                <a:spcPct val="150000"/>
              </a:lnSpc>
              <a:defRPr/>
            </a:pPr>
            <a:r>
              <a:rPr lang="en-US" altLang="en-US" dirty="0" smtClean="0">
                <a:solidFill>
                  <a:srgbClr val="7030A0"/>
                </a:solidFill>
                <a:latin typeface="Arial Narrow" pitchFamily="34" charset="0"/>
              </a:rPr>
              <a:t>Initial host response: </a:t>
            </a:r>
            <a:r>
              <a:rPr lang="en-US" altLang="en-US" dirty="0" smtClean="0">
                <a:latin typeface="Arial Narrow" pitchFamily="34" charset="0"/>
              </a:rPr>
              <a:t>acute inflammatory response of </a:t>
            </a:r>
            <a:r>
              <a:rPr lang="en-US" altLang="en-US" dirty="0" err="1" smtClean="0">
                <a:latin typeface="Arial Narrow" pitchFamily="34" charset="0"/>
              </a:rPr>
              <a:t>aveoli</a:t>
            </a:r>
            <a:r>
              <a:rPr lang="en-US" altLang="en-US" dirty="0" smtClean="0">
                <a:latin typeface="Arial Narrow" pitchFamily="34" charset="0"/>
              </a:rPr>
              <a:t> &amp; then bronchioles </a:t>
            </a:r>
            <a:r>
              <a:rPr lang="en-US" altLang="en-US" sz="2600" dirty="0" smtClean="0">
                <a:latin typeface="Arial Narrow" pitchFamily="34" charset="0"/>
              </a:rPr>
              <a:t>(similar to pneumococcal infection)</a:t>
            </a:r>
          </a:p>
          <a:p>
            <a:pPr algn="just">
              <a:lnSpc>
                <a:spcPct val="150000"/>
              </a:lnSpc>
              <a:defRPr/>
            </a:pPr>
            <a:r>
              <a:rPr lang="en-US" altLang="en-US" dirty="0" err="1" smtClean="0">
                <a:latin typeface="Arial Narrow" pitchFamily="34" charset="0"/>
              </a:rPr>
              <a:t>Neutrophils</a:t>
            </a:r>
            <a:r>
              <a:rPr lang="en-US" altLang="en-US" dirty="0" smtClean="0">
                <a:latin typeface="Arial Narrow" pitchFamily="34" charset="0"/>
              </a:rPr>
              <a:t> accumulate followed by macrophage</a:t>
            </a:r>
          </a:p>
          <a:p>
            <a:pPr algn="just">
              <a:lnSpc>
                <a:spcPct val="150000"/>
              </a:lnSpc>
              <a:defRPr/>
            </a:pPr>
            <a:r>
              <a:rPr lang="en-US" altLang="en-US" dirty="0" smtClean="0">
                <a:latin typeface="Arial Narrow" pitchFamily="34" charset="0"/>
              </a:rPr>
              <a:t>Different from pneumococcal infection</a:t>
            </a:r>
          </a:p>
          <a:p>
            <a:pPr marL="514350" indent="-514350" algn="just">
              <a:lnSpc>
                <a:spcPct val="150000"/>
              </a:lnSpc>
              <a:buFont typeface="+mj-lt"/>
              <a:buAutoNum type="arabicPeriod"/>
              <a:defRPr/>
            </a:pPr>
            <a:r>
              <a:rPr lang="en-US" altLang="en-US" dirty="0" smtClean="0">
                <a:latin typeface="Arial Narrow" pitchFamily="34" charset="0"/>
              </a:rPr>
              <a:t>Organisms located inside of macrophage</a:t>
            </a:r>
          </a:p>
          <a:p>
            <a:pPr marL="514350" indent="-514350" algn="just">
              <a:lnSpc>
                <a:spcPct val="150000"/>
              </a:lnSpc>
              <a:buFont typeface="+mj-lt"/>
              <a:buAutoNum type="arabicPeriod"/>
              <a:defRPr/>
            </a:pPr>
            <a:r>
              <a:rPr lang="en-US" altLang="en-US" dirty="0" smtClean="0">
                <a:latin typeface="Arial Narrow" pitchFamily="34" charset="0"/>
              </a:rPr>
              <a:t>Inhibit </a:t>
            </a:r>
            <a:r>
              <a:rPr lang="en-US" altLang="en-US" dirty="0" err="1" smtClean="0">
                <a:latin typeface="Arial Narrow" pitchFamily="34" charset="0"/>
              </a:rPr>
              <a:t>lysosomal</a:t>
            </a:r>
            <a:r>
              <a:rPr lang="en-US" altLang="en-US" dirty="0" smtClean="0">
                <a:latin typeface="Arial Narrow" pitchFamily="34" charset="0"/>
              </a:rPr>
              <a:t> fusion &amp; acidification of phagocyte</a:t>
            </a:r>
          </a:p>
        </p:txBody>
      </p:sp>
      <p:sp>
        <p:nvSpPr>
          <p:cNvPr id="450565"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ar-SA" altLang="en-US" smtClean="0">
              <a:solidFill>
                <a:srgbClr val="898989"/>
              </a:solidFill>
              <a:latin typeface="Calibri" pitchFamily="34" charset="0"/>
            </a:endParaRPr>
          </a:p>
        </p:txBody>
      </p:sp>
      <p:sp>
        <p:nvSpPr>
          <p:cNvPr id="450566"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07A1188-FC22-499B-B997-CC26F5429B19}" type="slidenum">
              <a:rPr lang="ar-SA" altLang="en-US" smtClean="0">
                <a:solidFill>
                  <a:srgbClr val="898989"/>
                </a:solidFill>
                <a:latin typeface="Calibri" pitchFamily="34" charset="0"/>
              </a:rPr>
              <a:pPr eaLnBrk="1" hangingPunct="1"/>
              <a:t>6</a:t>
            </a:fld>
            <a:endParaRPr lang="ar-SA" altLang="en-US" smtClean="0">
              <a:solidFill>
                <a:srgbClr val="898989"/>
              </a:solidFill>
              <a:latin typeface="Calibri" pitchFamily="34" charset="0"/>
            </a:endParaRPr>
          </a:p>
        </p:txBody>
      </p:sp>
    </p:spTree>
    <p:extLst>
      <p:ext uri="{BB962C8B-B14F-4D97-AF65-F5344CB8AC3E}">
        <p14:creationId xmlns:p14="http://schemas.microsoft.com/office/powerpoint/2010/main" val="341542612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Title 6"/>
          <p:cNvSpPr>
            <a:spLocks noGrp="1"/>
          </p:cNvSpPr>
          <p:nvPr>
            <p:ph type="title"/>
          </p:nvPr>
        </p:nvSpPr>
        <p:spPr>
          <a:xfrm>
            <a:off x="457200" y="274638"/>
            <a:ext cx="8229600" cy="1020762"/>
          </a:xfrm>
        </p:spPr>
        <p:txBody>
          <a:bodyPr/>
          <a:lstStyle/>
          <a:p>
            <a:r>
              <a:rPr lang="en-US" altLang="en-US" b="1" smtClean="0">
                <a:solidFill>
                  <a:srgbClr val="002060"/>
                </a:solidFill>
                <a:latin typeface="Arial Narrow" pitchFamily="34" charset="0"/>
              </a:rPr>
              <a:t>Clinical Presentations</a:t>
            </a:r>
            <a:endParaRPr lang="ar-SA" altLang="en-US" smtClean="0"/>
          </a:p>
        </p:txBody>
      </p:sp>
      <p:sp>
        <p:nvSpPr>
          <p:cNvPr id="451587" name="Content Placeholder 7"/>
          <p:cNvSpPr>
            <a:spLocks noGrp="1"/>
          </p:cNvSpPr>
          <p:nvPr>
            <p:ph idx="1"/>
          </p:nvPr>
        </p:nvSpPr>
        <p:spPr>
          <a:xfrm>
            <a:off x="457200" y="1066800"/>
            <a:ext cx="8229600" cy="5486400"/>
          </a:xfrm>
        </p:spPr>
        <p:txBody>
          <a:bodyPr>
            <a:normAutofit fontScale="85000" lnSpcReduction="10000"/>
          </a:bodyPr>
          <a:lstStyle/>
          <a:p>
            <a:pPr algn="just">
              <a:lnSpc>
                <a:spcPts val="3300"/>
              </a:lnSpc>
              <a:buFontTx/>
              <a:buChar char="•"/>
            </a:pPr>
            <a:r>
              <a:rPr lang="en-US" altLang="en-US" b="1" dirty="0" smtClean="0">
                <a:solidFill>
                  <a:srgbClr val="7030A0"/>
                </a:solidFill>
                <a:latin typeface="Arial Narrow" pitchFamily="34" charset="0"/>
                <a:cs typeface="Times New Roman" pitchFamily="18" charset="0"/>
              </a:rPr>
              <a:t>Pontiac fever</a:t>
            </a:r>
          </a:p>
          <a:p>
            <a:pPr lvl="1" algn="just">
              <a:lnSpc>
                <a:spcPts val="3300"/>
              </a:lnSpc>
              <a:buFontTx/>
              <a:buChar char="–"/>
            </a:pPr>
            <a:r>
              <a:rPr lang="en-US" altLang="en-US" dirty="0" smtClean="0">
                <a:latin typeface="Arial Narrow" pitchFamily="34" charset="0"/>
              </a:rPr>
              <a:t>Pontiac, Michigan in 1968</a:t>
            </a:r>
            <a:endParaRPr lang="en-US" altLang="en-US" dirty="0" smtClean="0">
              <a:latin typeface="Arial Narrow" pitchFamily="34" charset="0"/>
              <a:cs typeface="Times New Roman" pitchFamily="18" charset="0"/>
            </a:endParaRPr>
          </a:p>
          <a:p>
            <a:pPr lvl="1" algn="just">
              <a:lnSpc>
                <a:spcPts val="3300"/>
              </a:lnSpc>
              <a:buFontTx/>
              <a:buChar char="–"/>
            </a:pPr>
            <a:r>
              <a:rPr lang="en-US" altLang="en-US" dirty="0" smtClean="0">
                <a:latin typeface="Arial Narrow" pitchFamily="34" charset="0"/>
                <a:cs typeface="Times New Roman" pitchFamily="18" charset="0"/>
              </a:rPr>
              <a:t>Incubation period 1-2 days</a:t>
            </a:r>
          </a:p>
          <a:p>
            <a:pPr lvl="1" algn="just">
              <a:lnSpc>
                <a:spcPts val="3300"/>
              </a:lnSpc>
              <a:buFontTx/>
              <a:buChar char="–"/>
            </a:pPr>
            <a:r>
              <a:rPr lang="en-US" altLang="en-US" dirty="0" smtClean="0">
                <a:latin typeface="Arial Narrow" pitchFamily="34" charset="0"/>
                <a:cs typeface="Times New Roman" pitchFamily="18" charset="0"/>
              </a:rPr>
              <a:t>Flu-like, Milder (no mortality) and self-limiting </a:t>
            </a:r>
          </a:p>
          <a:p>
            <a:pPr lvl="1" algn="just">
              <a:lnSpc>
                <a:spcPts val="3300"/>
              </a:lnSpc>
              <a:buFontTx/>
              <a:buChar char="–"/>
            </a:pPr>
            <a:r>
              <a:rPr lang="en-US" altLang="en-US" dirty="0" smtClean="0">
                <a:latin typeface="Arial Narrow" pitchFamily="34" charset="0"/>
              </a:rPr>
              <a:t>Persists for 2-5 days, then spontaneously resolves</a:t>
            </a:r>
            <a:endParaRPr lang="en-US" altLang="en-US" dirty="0" smtClean="0">
              <a:latin typeface="Arial Narrow" pitchFamily="34" charset="0"/>
              <a:cs typeface="Times New Roman" pitchFamily="18" charset="0"/>
            </a:endParaRPr>
          </a:p>
          <a:p>
            <a:pPr algn="just">
              <a:lnSpc>
                <a:spcPts val="3300"/>
              </a:lnSpc>
              <a:buFontTx/>
              <a:buChar char="•"/>
            </a:pPr>
            <a:r>
              <a:rPr lang="en-US" altLang="en-US" b="1" dirty="0" smtClean="0">
                <a:solidFill>
                  <a:srgbClr val="7030A0"/>
                </a:solidFill>
                <a:latin typeface="Arial Narrow" pitchFamily="34" charset="0"/>
                <a:cs typeface="Times New Roman" pitchFamily="18" charset="0"/>
              </a:rPr>
              <a:t>Legionnaire's disease</a:t>
            </a:r>
          </a:p>
          <a:p>
            <a:pPr lvl="1" algn="just">
              <a:lnSpc>
                <a:spcPts val="3300"/>
              </a:lnSpc>
              <a:buFontTx/>
              <a:buChar char="–"/>
            </a:pPr>
            <a:r>
              <a:rPr lang="en-US" altLang="en-US" dirty="0" smtClean="0">
                <a:latin typeface="Arial Narrow" pitchFamily="34" charset="0"/>
                <a:cs typeface="Times New Roman" pitchFamily="18" charset="0"/>
              </a:rPr>
              <a:t> Incubation period 2-10 days</a:t>
            </a:r>
          </a:p>
          <a:p>
            <a:pPr lvl="1" algn="just">
              <a:lnSpc>
                <a:spcPts val="3300"/>
              </a:lnSpc>
              <a:buFontTx/>
              <a:buChar char="–"/>
            </a:pPr>
            <a:r>
              <a:rPr lang="en-US" altLang="en-US" dirty="0" smtClean="0">
                <a:latin typeface="Arial Narrow" pitchFamily="34" charset="0"/>
                <a:cs typeface="Times New Roman" pitchFamily="18" charset="0"/>
              </a:rPr>
              <a:t> Atypical pneumonia</a:t>
            </a:r>
          </a:p>
          <a:p>
            <a:pPr lvl="1" algn="just">
              <a:lnSpc>
                <a:spcPts val="3300"/>
              </a:lnSpc>
              <a:buFontTx/>
              <a:buChar char="–"/>
            </a:pPr>
            <a:r>
              <a:rPr lang="en-US" altLang="en-US" dirty="0" smtClean="0">
                <a:latin typeface="Arial Narrow" pitchFamily="34" charset="0"/>
                <a:cs typeface="Times New Roman" pitchFamily="18" charset="0"/>
              </a:rPr>
              <a:t>Most cases resolve spontaneously in 7-10 days but</a:t>
            </a:r>
          </a:p>
          <a:p>
            <a:pPr lvl="1" algn="just">
              <a:lnSpc>
                <a:spcPts val="3300"/>
              </a:lnSpc>
              <a:buFontTx/>
              <a:buChar char="–"/>
            </a:pPr>
            <a:r>
              <a:rPr lang="en-US" altLang="en-US" dirty="0" smtClean="0">
                <a:latin typeface="Arial Narrow" pitchFamily="34" charset="0"/>
                <a:cs typeface="Times New Roman" pitchFamily="18" charset="0"/>
              </a:rPr>
              <a:t>In older or </a:t>
            </a:r>
            <a:r>
              <a:rPr lang="en-US" altLang="en-US" dirty="0" err="1" smtClean="0">
                <a:latin typeface="Arial Narrow" pitchFamily="34" charset="0"/>
                <a:cs typeface="Times New Roman" pitchFamily="18" charset="0"/>
              </a:rPr>
              <a:t>immunocomprmised</a:t>
            </a:r>
            <a:r>
              <a:rPr lang="en-US" altLang="en-US" dirty="0" smtClean="0">
                <a:latin typeface="Arial Narrow" pitchFamily="34" charset="0"/>
                <a:cs typeface="Times New Roman" pitchFamily="18" charset="0"/>
              </a:rPr>
              <a:t> may be fatal</a:t>
            </a:r>
          </a:p>
          <a:p>
            <a:pPr lvl="1" algn="just">
              <a:lnSpc>
                <a:spcPts val="3300"/>
              </a:lnSpc>
              <a:buFontTx/>
              <a:buChar char="–"/>
            </a:pPr>
            <a:r>
              <a:rPr lang="en-US" altLang="en-US" dirty="0" smtClean="0">
                <a:latin typeface="Arial Narrow" pitchFamily="34" charset="0"/>
                <a:cs typeface="Times New Roman" pitchFamily="18" charset="0"/>
              </a:rPr>
              <a:t>15-75% mortality</a:t>
            </a:r>
          </a:p>
          <a:p>
            <a:pPr>
              <a:lnSpc>
                <a:spcPts val="3300"/>
              </a:lnSpc>
            </a:pPr>
            <a:endParaRPr lang="ar-SA" altLang="en-US" dirty="0" smtClean="0"/>
          </a:p>
        </p:txBody>
      </p:sp>
      <p:sp>
        <p:nvSpPr>
          <p:cNvPr id="451589"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ar-SA" altLang="en-US" smtClean="0">
              <a:solidFill>
                <a:srgbClr val="898989"/>
              </a:solidFill>
              <a:latin typeface="Calibri" pitchFamily="34" charset="0"/>
            </a:endParaRPr>
          </a:p>
        </p:txBody>
      </p:sp>
      <p:sp>
        <p:nvSpPr>
          <p:cNvPr id="39937" name="Slide Number Placeholder 3"/>
          <p:cNvSpPr>
            <a:spLocks noGrp="1"/>
          </p:cNvSpPr>
          <p:nvPr>
            <p:ph type="sldNum" sz="quarter" idx="12"/>
          </p:nvPr>
        </p:nvSpPr>
        <p:spPr/>
        <p:txBody>
          <a:bodyPr rtlCol="0"/>
          <a:lstStyle/>
          <a:p>
            <a:pPr fontAlgn="auto">
              <a:spcBef>
                <a:spcPts val="0"/>
              </a:spcBef>
              <a:spcAft>
                <a:spcPts val="0"/>
              </a:spcAft>
              <a:defRPr/>
            </a:pPr>
            <a:fld id="{540493CA-63C6-4393-9DA7-0448FAB02A19}" type="slidenum">
              <a:rPr lang="en-US">
                <a:solidFill>
                  <a:schemeClr val="tx1">
                    <a:tint val="75000"/>
                  </a:schemeClr>
                </a:solidFill>
                <a:latin typeface="+mn-lt"/>
                <a:cs typeface="+mn-cs"/>
              </a:rPr>
              <a:pPr fontAlgn="auto">
                <a:spcBef>
                  <a:spcPts val="0"/>
                </a:spcBef>
                <a:spcAft>
                  <a:spcPts val="0"/>
                </a:spcAft>
                <a:defRPr/>
              </a:pPr>
              <a:t>7</a:t>
            </a:fld>
            <a:endParaRPr lang="en-US" dirty="0">
              <a:solidFill>
                <a:schemeClr val="tx1">
                  <a:tint val="75000"/>
                </a:schemeClr>
              </a:solidFill>
              <a:latin typeface="+mn-lt"/>
              <a:cs typeface="+mn-cs"/>
            </a:endParaRPr>
          </a:p>
        </p:txBody>
      </p:sp>
    </p:spTree>
    <p:extLst>
      <p:ext uri="{BB962C8B-B14F-4D97-AF65-F5344CB8AC3E}">
        <p14:creationId xmlns:p14="http://schemas.microsoft.com/office/powerpoint/2010/main" val="240638801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b="1" dirty="0" smtClean="0">
                <a:solidFill>
                  <a:srgbClr val="002060"/>
                </a:solidFill>
                <a:latin typeface="Arial Narrow" pitchFamily="34" charset="0"/>
                <a:ea typeface="+mj-ea"/>
                <a:cs typeface="Times New Roman" pitchFamily="18" charset="0"/>
              </a:rPr>
              <a:t>Laboratory Diagnosis of </a:t>
            </a:r>
            <a:r>
              <a:rPr lang="en-US" b="1" i="1" dirty="0" smtClean="0">
                <a:solidFill>
                  <a:srgbClr val="002060"/>
                </a:solidFill>
                <a:latin typeface="Arial Narrow" pitchFamily="34" charset="0"/>
                <a:ea typeface="+mj-ea"/>
                <a:cs typeface="Times New Roman" pitchFamily="18" charset="0"/>
              </a:rPr>
              <a:t>Legionella</a:t>
            </a:r>
            <a:endParaRPr lang="en-US" dirty="0">
              <a:solidFill>
                <a:srgbClr val="002060"/>
              </a:solidFill>
              <a:ea typeface="+mj-ea"/>
            </a:endParaRPr>
          </a:p>
        </p:txBody>
      </p:sp>
      <p:sp>
        <p:nvSpPr>
          <p:cNvPr id="453635" name="Content Placeholder 2"/>
          <p:cNvSpPr>
            <a:spLocks noGrp="1"/>
          </p:cNvSpPr>
          <p:nvPr>
            <p:ph idx="1"/>
          </p:nvPr>
        </p:nvSpPr>
        <p:spPr>
          <a:xfrm>
            <a:off x="457200" y="1371600"/>
            <a:ext cx="8458200" cy="5181600"/>
          </a:xfrm>
        </p:spPr>
        <p:txBody>
          <a:bodyPr/>
          <a:lstStyle/>
          <a:p>
            <a:pPr algn="just">
              <a:lnSpc>
                <a:spcPts val="3000"/>
              </a:lnSpc>
            </a:pPr>
            <a:r>
              <a:rPr lang="en-US" altLang="en-US" sz="2800" b="1" dirty="0" smtClean="0">
                <a:solidFill>
                  <a:srgbClr val="7030A0"/>
                </a:solidFill>
                <a:latin typeface="Arial Narrow" pitchFamily="34" charset="0"/>
                <a:cs typeface="Times New Roman" pitchFamily="18" charset="0"/>
              </a:rPr>
              <a:t>Specimen: </a:t>
            </a:r>
            <a:r>
              <a:rPr lang="en-US" altLang="en-US" sz="2800" dirty="0" smtClean="0">
                <a:latin typeface="Arial Narrow" pitchFamily="34" charset="0"/>
                <a:cs typeface="Times New Roman" pitchFamily="18" charset="0"/>
              </a:rPr>
              <a:t>sputum and blood</a:t>
            </a:r>
          </a:p>
          <a:p>
            <a:pPr algn="just">
              <a:lnSpc>
                <a:spcPts val="3000"/>
              </a:lnSpc>
            </a:pPr>
            <a:r>
              <a:rPr lang="en-US" altLang="en-US" sz="2800" b="1" dirty="0" smtClean="0">
                <a:solidFill>
                  <a:srgbClr val="7030A0"/>
                </a:solidFill>
                <a:latin typeface="Arial Narrow" pitchFamily="34" charset="0"/>
                <a:cs typeface="Times New Roman" pitchFamily="18" charset="0"/>
              </a:rPr>
              <a:t>Culture:</a:t>
            </a:r>
            <a:r>
              <a:rPr lang="en-US" altLang="en-US" sz="2800" dirty="0" smtClean="0">
                <a:latin typeface="Arial Narrow" pitchFamily="34" charset="0"/>
                <a:cs typeface="Times New Roman" pitchFamily="18" charset="0"/>
              </a:rPr>
              <a:t> on Buffered Charcoal Yeast Extract Agar (BCYE)</a:t>
            </a:r>
          </a:p>
          <a:p>
            <a:pPr lvl="1" algn="just">
              <a:lnSpc>
                <a:spcPts val="3000"/>
              </a:lnSpc>
            </a:pPr>
            <a:r>
              <a:rPr lang="en-US" altLang="en-US" dirty="0" smtClean="0">
                <a:latin typeface="Arial Narrow" pitchFamily="34" charset="0"/>
              </a:rPr>
              <a:t>Grow after 3-5 days</a:t>
            </a:r>
          </a:p>
          <a:p>
            <a:pPr lvl="1" algn="just">
              <a:lnSpc>
                <a:spcPts val="3000"/>
              </a:lnSpc>
            </a:pPr>
            <a:r>
              <a:rPr lang="en-US" altLang="en-US" dirty="0" smtClean="0">
                <a:latin typeface="Arial Narrow" pitchFamily="34" charset="0"/>
              </a:rPr>
              <a:t>Appear as small colonies with ground glass appearance</a:t>
            </a:r>
            <a:endParaRPr lang="en-US" altLang="en-US" dirty="0" smtClean="0">
              <a:latin typeface="Arial Narrow" pitchFamily="34" charset="0"/>
              <a:cs typeface="Times New Roman" pitchFamily="18" charset="0"/>
            </a:endParaRPr>
          </a:p>
          <a:p>
            <a:pPr algn="just" eaLnBrk="1" hangingPunct="1">
              <a:lnSpc>
                <a:spcPts val="3000"/>
              </a:lnSpc>
              <a:buFontTx/>
              <a:buChar char="•"/>
            </a:pPr>
            <a:r>
              <a:rPr lang="en-US" altLang="en-US" b="1" dirty="0" smtClean="0">
                <a:solidFill>
                  <a:srgbClr val="7030A0"/>
                </a:solidFill>
                <a:latin typeface="Arial Narrow" pitchFamily="34" charset="0"/>
              </a:rPr>
              <a:t>Microscopy -</a:t>
            </a:r>
            <a:r>
              <a:rPr lang="en-US" altLang="en-US" dirty="0" smtClean="0">
                <a:latin typeface="Arial Narrow" pitchFamily="34" charset="0"/>
              </a:rPr>
              <a:t>Difficult because of </a:t>
            </a:r>
          </a:p>
          <a:p>
            <a:pPr lvl="1" algn="just" eaLnBrk="1" hangingPunct="1">
              <a:lnSpc>
                <a:spcPts val="3000"/>
              </a:lnSpc>
              <a:buFontTx/>
              <a:buChar char="•"/>
            </a:pPr>
            <a:r>
              <a:rPr lang="en-US" altLang="en-US" dirty="0" smtClean="0">
                <a:latin typeface="Arial Narrow" pitchFamily="34" charset="0"/>
              </a:rPr>
              <a:t>Lack of staining </a:t>
            </a:r>
          </a:p>
          <a:p>
            <a:pPr lvl="1" algn="just" eaLnBrk="1" hangingPunct="1">
              <a:lnSpc>
                <a:spcPts val="3000"/>
              </a:lnSpc>
              <a:buFontTx/>
              <a:buChar char="•"/>
            </a:pPr>
            <a:r>
              <a:rPr lang="en-US" altLang="en-US" dirty="0" smtClean="0">
                <a:latin typeface="Arial Narrow" pitchFamily="34" charset="0"/>
              </a:rPr>
              <a:t>Intracellular nature</a:t>
            </a:r>
          </a:p>
          <a:p>
            <a:pPr lvl="1" algn="just" eaLnBrk="1" hangingPunct="1">
              <a:lnSpc>
                <a:spcPts val="3000"/>
              </a:lnSpc>
              <a:buFontTx/>
              <a:buChar char="•"/>
            </a:pPr>
            <a:r>
              <a:rPr lang="en-US" altLang="en-US" dirty="0" smtClean="0">
                <a:latin typeface="Arial Narrow" pitchFamily="34" charset="0"/>
              </a:rPr>
              <a:t>Require large number of organisms to detect</a:t>
            </a:r>
            <a:endParaRPr lang="en-US" altLang="en-US" dirty="0" smtClean="0">
              <a:latin typeface="Arial Narrow" pitchFamily="34" charset="0"/>
              <a:cs typeface="Times New Roman" pitchFamily="18" charset="0"/>
            </a:endParaRPr>
          </a:p>
          <a:p>
            <a:pPr algn="just" eaLnBrk="1" hangingPunct="1">
              <a:lnSpc>
                <a:spcPts val="3000"/>
              </a:lnSpc>
            </a:pPr>
            <a:r>
              <a:rPr lang="en-US" altLang="en-US" sz="2800" b="1" dirty="0" smtClean="0">
                <a:solidFill>
                  <a:srgbClr val="7030A0"/>
                </a:solidFill>
                <a:latin typeface="Arial Narrow" pitchFamily="34" charset="0"/>
                <a:cs typeface="Times New Roman" pitchFamily="18" charset="0"/>
              </a:rPr>
              <a:t>Detection of antigen </a:t>
            </a:r>
            <a:r>
              <a:rPr lang="en-US" altLang="en-US" sz="2800" dirty="0" smtClean="0">
                <a:latin typeface="Arial Narrow" pitchFamily="34" charset="0"/>
                <a:cs typeface="Times New Roman" pitchFamily="18" charset="0"/>
              </a:rPr>
              <a:t>in respiratory secretion or urine</a:t>
            </a:r>
          </a:p>
          <a:p>
            <a:pPr algn="just" eaLnBrk="1" hangingPunct="1">
              <a:lnSpc>
                <a:spcPts val="3000"/>
              </a:lnSpc>
            </a:pPr>
            <a:r>
              <a:rPr lang="en-US" altLang="en-US" sz="2800" b="1" dirty="0" err="1" smtClean="0">
                <a:solidFill>
                  <a:srgbClr val="7030A0"/>
                </a:solidFill>
                <a:latin typeface="Arial Narrow" pitchFamily="34" charset="0"/>
                <a:cs typeface="Times New Roman" pitchFamily="18" charset="0"/>
              </a:rPr>
              <a:t>Seroconversion</a:t>
            </a:r>
            <a:r>
              <a:rPr lang="en-US" altLang="en-US" sz="2800" b="1" dirty="0" smtClean="0">
                <a:solidFill>
                  <a:srgbClr val="7030A0"/>
                </a:solidFill>
                <a:latin typeface="Arial Narrow" pitchFamily="34" charset="0"/>
                <a:cs typeface="Times New Roman" pitchFamily="18" charset="0"/>
              </a:rPr>
              <a:t>:</a:t>
            </a:r>
            <a:r>
              <a:rPr lang="en-US" altLang="en-US" sz="2800" dirty="0" smtClean="0">
                <a:latin typeface="Arial Narrow" pitchFamily="34" charset="0"/>
                <a:cs typeface="Times New Roman" pitchFamily="18" charset="0"/>
              </a:rPr>
              <a:t> ≥4 fold rise in specific serum antibody titer</a:t>
            </a:r>
          </a:p>
          <a:p>
            <a:pPr algn="just" eaLnBrk="1" hangingPunct="1">
              <a:lnSpc>
                <a:spcPts val="3000"/>
              </a:lnSpc>
            </a:pPr>
            <a:r>
              <a:rPr lang="en-US" altLang="en-US" sz="2800" b="1" dirty="0" smtClean="0">
                <a:solidFill>
                  <a:srgbClr val="7030A0"/>
                </a:solidFill>
                <a:latin typeface="Arial Narrow" pitchFamily="34" charset="0"/>
                <a:cs typeface="Times New Roman" pitchFamily="18" charset="0"/>
              </a:rPr>
              <a:t>Direct fluorescent antibody (DFA) staining</a:t>
            </a:r>
          </a:p>
          <a:p>
            <a:pPr algn="just">
              <a:lnSpc>
                <a:spcPts val="3000"/>
              </a:lnSpc>
            </a:pPr>
            <a:endParaRPr lang="en-US" altLang="en-US" sz="2800" dirty="0" smtClean="0"/>
          </a:p>
        </p:txBody>
      </p:sp>
      <p:sp>
        <p:nvSpPr>
          <p:cNvPr id="453637"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ar-SA" altLang="en-US" smtClean="0">
              <a:solidFill>
                <a:srgbClr val="898989"/>
              </a:solidFill>
              <a:latin typeface="Calibri" pitchFamily="34" charset="0"/>
            </a:endParaRPr>
          </a:p>
        </p:txBody>
      </p:sp>
      <p:sp>
        <p:nvSpPr>
          <p:cNvPr id="453638"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A2B7547-BB66-4AB5-9E64-63F88B2BA898}" type="slidenum">
              <a:rPr lang="ar-SA" altLang="en-US" smtClean="0">
                <a:solidFill>
                  <a:srgbClr val="898989"/>
                </a:solidFill>
                <a:latin typeface="Calibri" pitchFamily="34" charset="0"/>
              </a:rPr>
              <a:pPr eaLnBrk="1" hangingPunct="1"/>
              <a:t>8</a:t>
            </a:fld>
            <a:endParaRPr lang="ar-SA" altLang="en-US" smtClean="0">
              <a:solidFill>
                <a:srgbClr val="898989"/>
              </a:solidFill>
              <a:latin typeface="Calibri" pitchFamily="34" charset="0"/>
            </a:endParaRPr>
          </a:p>
        </p:txBody>
      </p:sp>
    </p:spTree>
    <p:extLst>
      <p:ext uri="{BB962C8B-B14F-4D97-AF65-F5344CB8AC3E}">
        <p14:creationId xmlns:p14="http://schemas.microsoft.com/office/powerpoint/2010/main" val="120356072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Title 1"/>
          <p:cNvSpPr>
            <a:spLocks noGrp="1"/>
          </p:cNvSpPr>
          <p:nvPr>
            <p:ph type="title"/>
          </p:nvPr>
        </p:nvSpPr>
        <p:spPr/>
        <p:txBody>
          <a:bodyPr/>
          <a:lstStyle/>
          <a:p>
            <a:r>
              <a:rPr lang="en-US" b="1" dirty="0" smtClean="0">
                <a:solidFill>
                  <a:srgbClr val="FF0000"/>
                </a:solidFill>
                <a:latin typeface="Arial Narrow" pitchFamily="34" charset="0"/>
              </a:rPr>
              <a:t>Yersinia, </a:t>
            </a:r>
            <a:r>
              <a:rPr lang="en-US" b="1" dirty="0" err="1" smtClean="0">
                <a:solidFill>
                  <a:srgbClr val="FF0000"/>
                </a:solidFill>
                <a:latin typeface="Arial Narrow" pitchFamily="34" charset="0"/>
              </a:rPr>
              <a:t>Francisella</a:t>
            </a:r>
            <a:r>
              <a:rPr lang="en-US" b="1" dirty="0" smtClean="0">
                <a:solidFill>
                  <a:srgbClr val="FF0000"/>
                </a:solidFill>
                <a:latin typeface="Arial Narrow" pitchFamily="34" charset="0"/>
              </a:rPr>
              <a:t> and </a:t>
            </a:r>
            <a:r>
              <a:rPr lang="en-US" b="1" dirty="0" err="1" smtClean="0">
                <a:solidFill>
                  <a:srgbClr val="FF0000"/>
                </a:solidFill>
                <a:latin typeface="Arial Narrow" pitchFamily="34" charset="0"/>
              </a:rPr>
              <a:t>Brucella</a:t>
            </a:r>
            <a:endParaRPr lang="ar-SA" b="1" dirty="0" smtClean="0">
              <a:solidFill>
                <a:srgbClr val="FF0000"/>
              </a:solidFill>
              <a:latin typeface="Arial Narrow" pitchFamily="34" charset="0"/>
            </a:endParaRPr>
          </a:p>
        </p:txBody>
      </p:sp>
      <p:sp>
        <p:nvSpPr>
          <p:cNvPr id="3" name="Content Placeholder 2"/>
          <p:cNvSpPr>
            <a:spLocks noGrp="1"/>
          </p:cNvSpPr>
          <p:nvPr>
            <p:ph idx="1"/>
          </p:nvPr>
        </p:nvSpPr>
        <p:spPr>
          <a:xfrm>
            <a:off x="381000" y="1219200"/>
            <a:ext cx="8610600" cy="5334000"/>
          </a:xfrm>
        </p:spPr>
        <p:txBody>
          <a:bodyPr>
            <a:normAutofit fontScale="92500" lnSpcReduction="20000"/>
          </a:bodyPr>
          <a:lstStyle/>
          <a:p>
            <a:pPr algn="just">
              <a:defRPr/>
            </a:pPr>
            <a:r>
              <a:rPr lang="en-US" sz="2800" dirty="0" smtClean="0">
                <a:latin typeface="Arial Narrow" pitchFamily="34" charset="0"/>
              </a:rPr>
              <a:t>Small Gram-negative rods</a:t>
            </a:r>
          </a:p>
          <a:p>
            <a:pPr algn="just">
              <a:defRPr/>
            </a:pPr>
            <a:r>
              <a:rPr lang="en-US" sz="2800" b="1" dirty="0" err="1" smtClean="0">
                <a:latin typeface="Arial Narrow" pitchFamily="34" charset="0"/>
              </a:rPr>
              <a:t>Zoontic</a:t>
            </a:r>
            <a:r>
              <a:rPr lang="en-US" sz="2800" b="1" dirty="0" smtClean="0">
                <a:latin typeface="Arial Narrow" pitchFamily="34" charset="0"/>
              </a:rPr>
              <a:t> diseases</a:t>
            </a:r>
          </a:p>
          <a:p>
            <a:pPr algn="just">
              <a:defRPr/>
            </a:pPr>
            <a:r>
              <a:rPr lang="en-US" sz="2800" dirty="0" smtClean="0">
                <a:solidFill>
                  <a:srgbClr val="7030A0"/>
                </a:solidFill>
                <a:latin typeface="Arial Narrow" pitchFamily="34" charset="0"/>
              </a:rPr>
              <a:t>True pathogens:  </a:t>
            </a:r>
            <a:r>
              <a:rPr lang="en-US" sz="2800" dirty="0" smtClean="0">
                <a:latin typeface="Arial Narrow" pitchFamily="34" charset="0"/>
              </a:rPr>
              <a:t>isolation always    associated with disease; i.e., always  clinically significant</a:t>
            </a:r>
          </a:p>
          <a:p>
            <a:pPr algn="just">
              <a:defRPr/>
            </a:pPr>
            <a:r>
              <a:rPr lang="en-US" sz="2800" dirty="0" smtClean="0">
                <a:solidFill>
                  <a:srgbClr val="CC0000"/>
                </a:solidFill>
                <a:latin typeface="Arial Narrow" pitchFamily="34" charset="0"/>
              </a:rPr>
              <a:t>NOTE</a:t>
            </a:r>
            <a:r>
              <a:rPr lang="en-US" sz="2800" dirty="0" smtClean="0">
                <a:latin typeface="Arial Narrow" pitchFamily="34" charset="0"/>
              </a:rPr>
              <a:t>: Previously studied </a:t>
            </a:r>
            <a:r>
              <a:rPr lang="en-US" sz="2800" dirty="0" err="1" smtClean="0">
                <a:latin typeface="Arial Narrow" pitchFamily="34" charset="0"/>
              </a:rPr>
              <a:t>nonfermenters</a:t>
            </a:r>
            <a:r>
              <a:rPr lang="en-US" sz="2800" dirty="0" smtClean="0">
                <a:latin typeface="Arial Narrow" pitchFamily="34" charset="0"/>
              </a:rPr>
              <a:t>   were all opportunistic pathogens  </a:t>
            </a:r>
          </a:p>
          <a:p>
            <a:pPr algn="just">
              <a:defRPr/>
            </a:pPr>
            <a:r>
              <a:rPr lang="en-US" sz="2800" dirty="0" smtClean="0">
                <a:latin typeface="Arial Narrow" pitchFamily="34" charset="0"/>
              </a:rPr>
              <a:t>Very virulent and able to penetrate any body area they touch</a:t>
            </a:r>
          </a:p>
          <a:p>
            <a:pPr lvl="1" algn="just">
              <a:defRPr/>
            </a:pPr>
            <a:r>
              <a:rPr lang="en-US" sz="2600" dirty="0" smtClean="0">
                <a:latin typeface="Arial Narrow" pitchFamily="34" charset="0"/>
              </a:rPr>
              <a:t>Skin through insect bite, animal bite or direct contact with animals</a:t>
            </a:r>
          </a:p>
          <a:p>
            <a:pPr lvl="1" algn="just">
              <a:defRPr/>
            </a:pPr>
            <a:r>
              <a:rPr lang="en-US" sz="2600" dirty="0" smtClean="0">
                <a:latin typeface="Arial Narrow" pitchFamily="34" charset="0"/>
              </a:rPr>
              <a:t>Lung after inhalation of infected aerosolized matter</a:t>
            </a:r>
          </a:p>
          <a:p>
            <a:pPr algn="just">
              <a:defRPr/>
            </a:pPr>
            <a:r>
              <a:rPr lang="en-US" sz="2800" dirty="0" smtClean="0">
                <a:latin typeface="Arial Narrow" pitchFamily="34" charset="0"/>
              </a:rPr>
              <a:t>Non-fermentative</a:t>
            </a:r>
          </a:p>
          <a:p>
            <a:pPr algn="just">
              <a:defRPr/>
            </a:pPr>
            <a:r>
              <a:rPr lang="en-US" sz="2800" dirty="0" smtClean="0">
                <a:latin typeface="Arial Narrow" pitchFamily="34" charset="0"/>
              </a:rPr>
              <a:t>Facultative intracellular pathogens</a:t>
            </a:r>
          </a:p>
          <a:p>
            <a:pPr algn="just">
              <a:defRPr/>
            </a:pPr>
            <a:r>
              <a:rPr lang="en-US" sz="2800" dirty="0" smtClean="0">
                <a:latin typeface="Arial Narrow" pitchFamily="34" charset="0"/>
              </a:rPr>
              <a:t>Common treatment: Aminoglycosides and/or Doxycycline which must be given for prolonged period so as to reach the hidden intracellular bacteria</a:t>
            </a:r>
          </a:p>
        </p:txBody>
      </p:sp>
      <p:sp>
        <p:nvSpPr>
          <p:cNvPr id="4" name="Footer Placeholder 3"/>
          <p:cNvSpPr>
            <a:spLocks noGrp="1"/>
          </p:cNvSpPr>
          <p:nvPr>
            <p:ph type="ftr" sz="quarter" idx="11"/>
          </p:nvPr>
        </p:nvSpPr>
        <p:spPr/>
        <p:txBody>
          <a:bodyPr/>
          <a:lstStyle/>
          <a:p>
            <a:pPr>
              <a:defRPr/>
            </a:pPr>
            <a:endParaRPr lang="ar-SA" altLang="en-US"/>
          </a:p>
        </p:txBody>
      </p:sp>
      <p:sp>
        <p:nvSpPr>
          <p:cNvPr id="5" name="Slide Number Placeholder 4"/>
          <p:cNvSpPr>
            <a:spLocks noGrp="1"/>
          </p:cNvSpPr>
          <p:nvPr>
            <p:ph type="sldNum" sz="quarter" idx="12"/>
          </p:nvPr>
        </p:nvSpPr>
        <p:spPr/>
        <p:txBody>
          <a:bodyPr/>
          <a:lstStyle/>
          <a:p>
            <a:pPr>
              <a:defRPr/>
            </a:pPr>
            <a:fld id="{C287EF3D-C1FC-4F10-AE9B-1D6812EA5E84}" type="slidenum">
              <a:rPr lang="ar-SA" altLang="en-US" smtClean="0"/>
              <a:pPr>
                <a:defRPr/>
              </a:pPr>
              <a:t>9</a:t>
            </a:fld>
            <a:endParaRPr lang="ar-SA" altLang="en-US"/>
          </a:p>
        </p:txBody>
      </p:sp>
    </p:spTree>
    <p:extLst>
      <p:ext uri="{BB962C8B-B14F-4D97-AF65-F5344CB8AC3E}">
        <p14:creationId xmlns:p14="http://schemas.microsoft.com/office/powerpoint/2010/main" val="7511761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TotalTime>
  <Words>2981</Words>
  <Application>Microsoft Office PowerPoint</Application>
  <PresentationFormat>On-screen Show (4:3)</PresentationFormat>
  <Paragraphs>459</Paragraphs>
  <Slides>39</Slides>
  <Notes>9</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Objectives</vt:lpstr>
      <vt:lpstr>Legionellae</vt:lpstr>
      <vt:lpstr>L. pneumophila</vt:lpstr>
      <vt:lpstr>Legionnaires disease</vt:lpstr>
      <vt:lpstr>Legionnaires disease</vt:lpstr>
      <vt:lpstr>L. pneumophila</vt:lpstr>
      <vt:lpstr>Clinical Presentations</vt:lpstr>
      <vt:lpstr>Laboratory Diagnosis of Legionella</vt:lpstr>
      <vt:lpstr>Yersinia, Francisella and Brucella</vt:lpstr>
      <vt:lpstr>1. Brucella</vt:lpstr>
      <vt:lpstr>PowerPoint Presentation</vt:lpstr>
      <vt:lpstr>Epidemiology</vt:lpstr>
      <vt:lpstr>PowerPoint Presentation</vt:lpstr>
      <vt:lpstr>PowerPoint Presentation</vt:lpstr>
      <vt:lpstr>PowerPoint Presentation</vt:lpstr>
      <vt:lpstr>PowerPoint Presentation</vt:lpstr>
      <vt:lpstr>Laboratory Diagnosis A. Culture</vt:lpstr>
      <vt:lpstr>Laboratory Diagnosis  Serological Tests</vt:lpstr>
      <vt:lpstr>Serum agglutination</vt:lpstr>
      <vt:lpstr>Prevention and Control</vt:lpstr>
      <vt:lpstr>Treatment</vt:lpstr>
      <vt:lpstr>Yersinia Species</vt:lpstr>
      <vt:lpstr>Y. pestis (formerly Pasteurella pestis)</vt:lpstr>
      <vt:lpstr>Virulence Factors</vt:lpstr>
      <vt:lpstr>Transmission Cycles</vt:lpstr>
      <vt:lpstr>Transmission of Y. pestis </vt:lpstr>
      <vt:lpstr>Types of Plague</vt:lpstr>
      <vt:lpstr>Stages of Disease </vt:lpstr>
      <vt:lpstr>Lab diagnosis</vt:lpstr>
      <vt:lpstr>Treatment</vt:lpstr>
      <vt:lpstr>Prevention and Control </vt:lpstr>
      <vt:lpstr>Francisella tularensis</vt:lpstr>
      <vt:lpstr>Francisella tularensis</vt:lpstr>
      <vt:lpstr>PowerPoint Presentation</vt:lpstr>
      <vt:lpstr>Two subspecies (biovars)</vt:lpstr>
      <vt:lpstr>Infection</vt:lpstr>
      <vt:lpstr>PowerPoint Presentation</vt:lpstr>
      <vt:lpstr>PowerPoint Presentation</vt:lpstr>
      <vt:lpstr>Prevention</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Objectives</dc:title>
  <dc:creator>User</dc:creator>
  <cp:lastModifiedBy>User</cp:lastModifiedBy>
  <cp:revision>20</cp:revision>
  <dcterms:created xsi:type="dcterms:W3CDTF">2016-04-03T08:34:27Z</dcterms:created>
  <dcterms:modified xsi:type="dcterms:W3CDTF">2016-04-19T06:34:10Z</dcterms:modified>
</cp:coreProperties>
</file>