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82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0717D-72FF-4C80-869A-061CE3E21D38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5B99F-070F-4196-A926-26586E75332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Answers:</a:t>
            </a:r>
            <a:r>
              <a:rPr lang="en-GB" baseline="0" dirty="0" smtClean="0"/>
              <a:t>  </a:t>
            </a:r>
            <a:r>
              <a:rPr lang="en-GB" baseline="0" dirty="0" smtClean="0"/>
              <a:t>A house near their children’s school.  </a:t>
            </a:r>
            <a:r>
              <a:rPr lang="en-GB" baseline="0" dirty="0" smtClean="0"/>
              <a:t>/  </a:t>
            </a:r>
            <a:r>
              <a:rPr lang="en-GB" baseline="0" dirty="0" smtClean="0"/>
              <a:t>He is an engineer.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81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02/11/2014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381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486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33400" y="65532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6858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193332" y="6512268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657600"/>
            <a:ext cx="7391400" cy="1219200"/>
          </a:xfrm>
        </p:spPr>
        <p:txBody>
          <a:bodyPr anchor="ctr">
            <a:noAutofit/>
          </a:bodyPr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INDEFINITE ARTICLES</a:t>
            </a:r>
            <a:br>
              <a:rPr lang="en-US" sz="4000" dirty="0" smtClean="0">
                <a:latin typeface="Arial" pitchFamily="34" charset="0"/>
                <a:cs typeface="Arial" pitchFamily="34" charset="0"/>
              </a:rPr>
            </a:b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an</a:t>
            </a:r>
            <a:endParaRPr lang="en-GB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Grammar Review		      Duration: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30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minutes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:\Files to work on\KSU\KSU Logo\KSUPYP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3352800" cy="1527018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990600"/>
            <a:ext cx="3942715" cy="139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NOTICING TASK </a:t>
            </a:r>
            <a:endParaRPr lang="en-GB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0" y="1066800"/>
            <a:ext cx="76200" cy="5791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www.morevectors.com/wp-content/uploads/2012/09/Cartoon-house-vector-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8124" y="990600"/>
            <a:ext cx="2693443" cy="1904999"/>
          </a:xfrm>
          <a:prstGeom prst="rect">
            <a:avLst/>
          </a:prstGeom>
          <a:noFill/>
        </p:spPr>
      </p:pic>
      <p:pic>
        <p:nvPicPr>
          <p:cNvPr id="1028" name="Picture 4" descr="http://www.gospelgifs.com/art_pages_02/files/onewa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95600"/>
            <a:ext cx="1969008" cy="2895600"/>
          </a:xfrm>
          <a:prstGeom prst="rect">
            <a:avLst/>
          </a:prstGeom>
          <a:noFill/>
        </p:spPr>
      </p:pic>
      <p:sp>
        <p:nvSpPr>
          <p:cNvPr id="7" name="Oval Callout 6"/>
          <p:cNvSpPr/>
          <p:nvPr/>
        </p:nvSpPr>
        <p:spPr>
          <a:xfrm>
            <a:off x="2057400" y="3200400"/>
            <a:ext cx="2209800" cy="1447800"/>
          </a:xfrm>
          <a:prstGeom prst="wedgeEllipseCallout">
            <a:avLst>
              <a:gd name="adj1" fmla="val -64242"/>
              <a:gd name="adj2" fmla="val -164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362200" y="33528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My wife likes </a:t>
            </a:r>
            <a:r>
              <a:rPr lang="en-GB" dirty="0" smtClean="0"/>
              <a:t>would like to buy </a:t>
            </a:r>
            <a:r>
              <a:rPr lang="en-GB" b="1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 house near our children’s school.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52400" y="609600"/>
            <a:ext cx="883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Read the dialogues below , then answer the questions which follow</a:t>
            </a:r>
            <a:r>
              <a:rPr lang="en-GB" dirty="0" smtClean="0">
                <a:latin typeface="Verdana" pitchFamily="34" charset="0"/>
                <a:ea typeface="Times New Roman" pitchFamily="18" charset="0"/>
                <a:cs typeface="Times-Roman" charset="0"/>
              </a:rPr>
              <a:t>.</a:t>
            </a:r>
            <a:endParaRPr lang="en-GB" dirty="0" smtClean="0">
              <a:ea typeface="Times New Roman" pitchFamily="18" charset="0"/>
              <a:cs typeface="Times-Roman" charset="0"/>
            </a:endParaRPr>
          </a:p>
        </p:txBody>
      </p:sp>
      <p:pic>
        <p:nvPicPr>
          <p:cNvPr id="1030" name="Picture 6" descr="https://encrypted-tbn0.gstatic.com/images?q=tbn:ANd9GcQR2QFU_3MBOlVhOG48dmZk1KxLUXRdbQoqPva8EyMn4XyFm8QMH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1006313"/>
            <a:ext cx="3276600" cy="249888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181600" y="3657600"/>
            <a:ext cx="358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Ben</a:t>
            </a:r>
            <a:r>
              <a:rPr lang="en-GB" dirty="0" smtClean="0"/>
              <a:t>: Ali, this is my friend </a:t>
            </a:r>
            <a:r>
              <a:rPr lang="en-GB" dirty="0" err="1" smtClean="0"/>
              <a:t>Yousef</a:t>
            </a:r>
            <a:r>
              <a:rPr lang="en-GB" dirty="0" smtClean="0"/>
              <a:t>.  </a:t>
            </a:r>
            <a:r>
              <a:rPr lang="en-GB" dirty="0" err="1" smtClean="0"/>
              <a:t>Yousef</a:t>
            </a:r>
            <a:r>
              <a:rPr lang="en-GB" dirty="0" smtClean="0"/>
              <a:t>, this is Ali, </a:t>
            </a:r>
            <a:r>
              <a:rPr lang="en-GB" b="1" dirty="0" smtClean="0">
                <a:solidFill>
                  <a:srgbClr val="FF0000"/>
                </a:solidFill>
              </a:rPr>
              <a:t>an</a:t>
            </a:r>
            <a:r>
              <a:rPr lang="en-GB" dirty="0" smtClean="0"/>
              <a:t> engineer here at Caltech.</a:t>
            </a:r>
            <a:endParaRPr lang="en-GB" dirty="0" smtClean="0"/>
          </a:p>
          <a:p>
            <a:r>
              <a:rPr lang="en-GB" b="1" dirty="0" smtClean="0">
                <a:solidFill>
                  <a:srgbClr val="00B050"/>
                </a:solidFill>
              </a:rPr>
              <a:t>Ali</a:t>
            </a:r>
            <a:r>
              <a:rPr lang="en-GB" dirty="0" smtClean="0"/>
              <a:t>:  Nice to meet you </a:t>
            </a:r>
            <a:r>
              <a:rPr lang="en-GB" dirty="0" err="1" smtClean="0"/>
              <a:t>Yousef</a:t>
            </a:r>
            <a:r>
              <a:rPr lang="en-GB" dirty="0" smtClean="0"/>
              <a:t>.</a:t>
            </a:r>
          </a:p>
          <a:p>
            <a:r>
              <a:rPr lang="en-GB" b="1" dirty="0" err="1" smtClean="0">
                <a:solidFill>
                  <a:srgbClr val="00B050"/>
                </a:solidFill>
              </a:rPr>
              <a:t>Yousef</a:t>
            </a:r>
            <a:r>
              <a:rPr lang="en-GB" dirty="0" smtClean="0"/>
              <a:t>: Same here Ali.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76400" y="51054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Which house does the man’s wife like to buy?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29200" y="5486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What </a:t>
            </a:r>
            <a:r>
              <a:rPr lang="en-GB" dirty="0" smtClean="0">
                <a:solidFill>
                  <a:srgbClr val="0070C0"/>
                </a:solidFill>
              </a:rPr>
              <a:t>is Ali’s job?</a:t>
            </a:r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USAGE 1</a:t>
            </a:r>
            <a:endParaRPr lang="en-GB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6096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 We use the indefinite article, </a:t>
            </a:r>
            <a:r>
              <a:rPr lang="en-GB" b="1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/</a:t>
            </a:r>
            <a:r>
              <a:rPr lang="en-GB" b="1" dirty="0" smtClean="0">
                <a:solidFill>
                  <a:srgbClr val="FF0000"/>
                </a:solidFill>
              </a:rPr>
              <a:t>an</a:t>
            </a:r>
            <a:r>
              <a:rPr lang="en-GB" dirty="0" smtClean="0"/>
              <a:t>, with count nouns when the hearer/reader does not know exactly which one we are referring to: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Ex.</a:t>
            </a:r>
            <a:r>
              <a:rPr lang="en-GB" dirty="0" smtClean="0"/>
              <a:t> Police </a:t>
            </a:r>
            <a:r>
              <a:rPr lang="en-GB" dirty="0" smtClean="0"/>
              <a:t>are searching for </a:t>
            </a:r>
            <a:r>
              <a:rPr lang="en-GB" dirty="0" smtClean="0"/>
              <a:t>a14 </a:t>
            </a:r>
            <a:r>
              <a:rPr lang="en-GB" dirty="0" smtClean="0"/>
              <a:t>year-old girl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2. We also use it to show the person or thing is one of a group: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Ex. </a:t>
            </a:r>
            <a:r>
              <a:rPr lang="en-GB" dirty="0" smtClean="0"/>
              <a:t>She </a:t>
            </a:r>
            <a:r>
              <a:rPr lang="en-GB" dirty="0" smtClean="0"/>
              <a:t>is a pupil at London Road School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00400"/>
            <a:ext cx="695369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3.bp.blogspot.com/_MRAIX_-dh54/TJyhTc4U2BI/AAAAAAAAE0A/rjNVoxU2MQ4/s200/milk_cart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572000"/>
            <a:ext cx="1676400" cy="16175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38600" y="51816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The case of </a:t>
            </a:r>
            <a:r>
              <a:rPr lang="en-GB" b="1" dirty="0" smtClean="0">
                <a:solidFill>
                  <a:srgbClr val="FF0000"/>
                </a:solidFill>
              </a:rPr>
              <a:t>a </a:t>
            </a:r>
            <a:r>
              <a:rPr lang="en-GB" b="1" dirty="0" smtClean="0">
                <a:solidFill>
                  <a:srgbClr val="00B050"/>
                </a:solidFill>
              </a:rPr>
              <a:t>missing girl.</a:t>
            </a:r>
            <a:endParaRPr lang="en-GB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USAGE 2</a:t>
            </a:r>
            <a:endParaRPr lang="en-GB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858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3. We do not use an indefinite article with plural nouns and </a:t>
            </a:r>
            <a:r>
              <a:rPr lang="en-GB" dirty="0" err="1" smtClean="0"/>
              <a:t>uncount</a:t>
            </a:r>
            <a:r>
              <a:rPr lang="en-GB" dirty="0" smtClean="0"/>
              <a:t> nouns: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Ex. </a:t>
            </a:r>
            <a:r>
              <a:rPr lang="en-GB" dirty="0" smtClean="0"/>
              <a:t>She </a:t>
            </a:r>
            <a:r>
              <a:rPr lang="en-GB" dirty="0" smtClean="0"/>
              <a:t>was wearing blue shoes. (= plural noun)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Ex. </a:t>
            </a:r>
            <a:r>
              <a:rPr lang="en-GB" dirty="0" smtClean="0"/>
              <a:t>She </a:t>
            </a:r>
            <a:r>
              <a:rPr lang="en-GB" dirty="0" smtClean="0"/>
              <a:t>has short blonde hair. (= </a:t>
            </a:r>
            <a:r>
              <a:rPr lang="en-GB" dirty="0" err="1" smtClean="0"/>
              <a:t>uncount</a:t>
            </a:r>
            <a:r>
              <a:rPr lang="en-GB" dirty="0" smtClean="0"/>
              <a:t> noun)</a:t>
            </a:r>
            <a:endParaRPr lang="en-GB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905000"/>
            <a:ext cx="5091112" cy="148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3581400"/>
            <a:ext cx="8610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4. We use a/an to say what someone is or what job they do: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Ex. 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smtClean="0"/>
              <a:t>My </a:t>
            </a:r>
            <a:r>
              <a:rPr lang="en-GB" dirty="0" smtClean="0"/>
              <a:t>brother is a doctor.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Ex. 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smtClean="0"/>
              <a:t>George </a:t>
            </a:r>
            <a:r>
              <a:rPr lang="en-GB" dirty="0" smtClean="0"/>
              <a:t>is a student.</a:t>
            </a:r>
          </a:p>
          <a:p>
            <a:endParaRPr lang="en-GB" dirty="0" smtClean="0"/>
          </a:p>
          <a:p>
            <a:r>
              <a:rPr lang="en-GB" dirty="0" smtClean="0"/>
              <a:t>5. We use a/an with a singular noun to say something about all things of that kind: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Ex. 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smtClean="0"/>
              <a:t>A </a:t>
            </a:r>
            <a:r>
              <a:rPr lang="en-GB" dirty="0" smtClean="0"/>
              <a:t>man needs friends. (= All men need friends)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Ex. 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smtClean="0"/>
              <a:t>A </a:t>
            </a:r>
            <a:r>
              <a:rPr lang="en-GB" dirty="0" smtClean="0"/>
              <a:t>dog likes to eat meat. (= All dogs like to eat meat)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QUICK PRACTICE</a:t>
            </a:r>
            <a:endParaRPr lang="en-GB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2514283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81200" y="6324600"/>
            <a:ext cx="426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Now lift the box to show the answers.</a:t>
            </a:r>
            <a:endParaRPr lang="en-GB" sz="1600" b="1" dirty="0">
              <a:solidFill>
                <a:srgbClr val="00B050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762000"/>
            <a:ext cx="3101726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867400" y="609600"/>
            <a:ext cx="2819400" cy="571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4069</TotalTime>
  <Words>307</Words>
  <Application>Microsoft Office PowerPoint</Application>
  <PresentationFormat>On-screen Show (4:3)</PresentationFormat>
  <Paragraphs>37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Origin</vt:lpstr>
      <vt:lpstr>INDEFINITE ARTICLES a and an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Verna</dc:creator>
  <cp:lastModifiedBy>Verna Santos</cp:lastModifiedBy>
  <cp:revision>790</cp:revision>
  <dcterms:created xsi:type="dcterms:W3CDTF">2013-02-25T09:22:28Z</dcterms:created>
  <dcterms:modified xsi:type="dcterms:W3CDTF">2014-11-02T12:02:25Z</dcterms:modified>
</cp:coreProperties>
</file>