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13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29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E481C-9F11-4DB9-A61B-B831F4E505CB}" type="datetimeFigureOut">
              <a:rPr lang="ar-SA" smtClean="0"/>
              <a:pPr/>
              <a:t>09/03/39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05AA-6CD4-4FC5-9F2C-77E44D6369E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16210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E481C-9F11-4DB9-A61B-B831F4E505CB}" type="datetimeFigureOut">
              <a:rPr lang="ar-SA" smtClean="0"/>
              <a:pPr/>
              <a:t>09/03/39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05AA-6CD4-4FC5-9F2C-77E44D6369E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56541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E481C-9F11-4DB9-A61B-B831F4E505CB}" type="datetimeFigureOut">
              <a:rPr lang="ar-SA" smtClean="0"/>
              <a:pPr/>
              <a:t>09/03/39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05AA-6CD4-4FC5-9F2C-77E44D6369E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48392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E481C-9F11-4DB9-A61B-B831F4E505CB}" type="datetimeFigureOut">
              <a:rPr lang="ar-SA" smtClean="0"/>
              <a:pPr/>
              <a:t>09/03/39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05AA-6CD4-4FC5-9F2C-77E44D6369E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86486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E481C-9F11-4DB9-A61B-B831F4E505CB}" type="datetimeFigureOut">
              <a:rPr lang="ar-SA" smtClean="0"/>
              <a:pPr/>
              <a:t>09/03/39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05AA-6CD4-4FC5-9F2C-77E44D6369E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14611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E481C-9F11-4DB9-A61B-B831F4E505CB}" type="datetimeFigureOut">
              <a:rPr lang="ar-SA" smtClean="0"/>
              <a:pPr/>
              <a:t>09/03/39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05AA-6CD4-4FC5-9F2C-77E44D6369E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52470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E481C-9F11-4DB9-A61B-B831F4E505CB}" type="datetimeFigureOut">
              <a:rPr lang="ar-SA" smtClean="0"/>
              <a:pPr/>
              <a:t>09/03/39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05AA-6CD4-4FC5-9F2C-77E44D6369E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09756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E481C-9F11-4DB9-A61B-B831F4E505CB}" type="datetimeFigureOut">
              <a:rPr lang="ar-SA" smtClean="0"/>
              <a:pPr/>
              <a:t>09/03/39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05AA-6CD4-4FC5-9F2C-77E44D6369E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05508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E481C-9F11-4DB9-A61B-B831F4E505CB}" type="datetimeFigureOut">
              <a:rPr lang="ar-SA" smtClean="0"/>
              <a:pPr/>
              <a:t>09/03/39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05AA-6CD4-4FC5-9F2C-77E44D6369E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9951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E481C-9F11-4DB9-A61B-B831F4E505CB}" type="datetimeFigureOut">
              <a:rPr lang="ar-SA" smtClean="0"/>
              <a:pPr/>
              <a:t>09/03/39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05AA-6CD4-4FC5-9F2C-77E44D6369E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08972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E481C-9F11-4DB9-A61B-B831F4E505CB}" type="datetimeFigureOut">
              <a:rPr lang="ar-SA" smtClean="0"/>
              <a:pPr/>
              <a:t>09/03/39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A05AA-6CD4-4FC5-9F2C-77E44D6369E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94762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E481C-9F11-4DB9-A61B-B831F4E505CB}" type="datetimeFigureOut">
              <a:rPr lang="ar-SA" smtClean="0"/>
              <a:pPr/>
              <a:t>09/03/39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A05AA-6CD4-4FC5-9F2C-77E44D6369E2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47712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شكل بيضاوي 2"/>
          <p:cNvSpPr/>
          <p:nvPr/>
        </p:nvSpPr>
        <p:spPr>
          <a:xfrm>
            <a:off x="3992880" y="2365248"/>
            <a:ext cx="5492496" cy="158496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SA" sz="4800" b="1" dirty="0" err="1" smtClean="0">
                <a:solidFill>
                  <a:schemeClr val="tx2"/>
                </a:solidFill>
                <a:latin typeface="Aldhabi" pitchFamily="2" charset="-78"/>
                <a:cs typeface="+mj-cs"/>
              </a:rPr>
              <a:t>Mathematical</a:t>
            </a:r>
            <a:r>
              <a:rPr lang="en-US" sz="4800" b="1" dirty="0" smtClean="0">
                <a:solidFill>
                  <a:schemeClr val="tx2"/>
                </a:solidFill>
                <a:latin typeface="Aldhabi" pitchFamily="2" charset="-78"/>
                <a:cs typeface="+mj-cs"/>
              </a:rPr>
              <a:t> </a:t>
            </a:r>
            <a:r>
              <a:rPr lang="ar-SA" sz="4800" b="1" dirty="0" smtClean="0">
                <a:solidFill>
                  <a:schemeClr val="tx2"/>
                </a:solidFill>
                <a:latin typeface="Aldhabi" pitchFamily="2" charset="-78"/>
                <a:cs typeface="+mj-cs"/>
              </a:rPr>
              <a:t> </a:t>
            </a:r>
            <a:r>
              <a:rPr lang="ar-SA" sz="4800" b="1" dirty="0" err="1" smtClean="0">
                <a:solidFill>
                  <a:schemeClr val="tx2"/>
                </a:solidFill>
                <a:latin typeface="Aldhabi" pitchFamily="2" charset="-78"/>
                <a:cs typeface="+mj-cs"/>
              </a:rPr>
              <a:t>Induction</a:t>
            </a:r>
            <a:r>
              <a:rPr lang="ar-SA" sz="4800" b="1" dirty="0" smtClean="0">
                <a:solidFill>
                  <a:schemeClr val="tx2"/>
                </a:solidFill>
                <a:latin typeface="Aldhabi" pitchFamily="2" charset="-78"/>
                <a:cs typeface="+mj-cs"/>
              </a:rPr>
              <a:t> </a:t>
            </a:r>
            <a:endParaRPr lang="ar-SA" sz="4800" b="1" dirty="0">
              <a:solidFill>
                <a:schemeClr val="tx2"/>
              </a:solidFill>
              <a:latin typeface="Aldhabi" pitchFamily="2" charset="-7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822086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2" cstate="print"/>
          <a:srcRect l="15654" t="18367" r="54980" b="35897"/>
          <a:stretch/>
        </p:blipFill>
        <p:spPr>
          <a:xfrm>
            <a:off x="6596744" y="2098222"/>
            <a:ext cx="4890406" cy="4376058"/>
          </a:xfrm>
          <a:prstGeom prst="rect">
            <a:avLst/>
          </a:prstGeom>
        </p:spPr>
      </p:pic>
      <p:sp>
        <p:nvSpPr>
          <p:cNvPr id="4" name="مستطيل مستدير الزوايا 3"/>
          <p:cNvSpPr/>
          <p:nvPr/>
        </p:nvSpPr>
        <p:spPr>
          <a:xfrm>
            <a:off x="304800" y="381000"/>
            <a:ext cx="28194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Example8</a:t>
            </a:r>
            <a:r>
              <a:rPr lang="en-US" sz="3600" dirty="0" smtClean="0">
                <a:solidFill>
                  <a:schemeClr val="tx2"/>
                </a:solidFill>
              </a:rPr>
              <a:t>:</a:t>
            </a:r>
            <a:endParaRPr lang="en-US" sz="3600" dirty="0">
              <a:solidFill>
                <a:schemeClr val="tx2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3" cstate="print"/>
          <a:srcRect l="16431" t="21336" r="55663" b="55026"/>
          <a:stretch/>
        </p:blipFill>
        <p:spPr>
          <a:xfrm>
            <a:off x="958979" y="2256062"/>
            <a:ext cx="4697835" cy="3524251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3" cstate="print">
            <a:duotone>
              <a:prstClr val="black"/>
              <a:schemeClr val="accent1">
                <a:lumMod val="20000"/>
                <a:lumOff val="80000"/>
                <a:tint val="45000"/>
                <a:satMod val="400000"/>
              </a:schemeClr>
            </a:duotone>
          </a:blip>
          <a:srcRect l="16357" t="12399" r="55013" b="75755"/>
          <a:stretch/>
        </p:blipFill>
        <p:spPr>
          <a:xfrm>
            <a:off x="3755490" y="221058"/>
            <a:ext cx="6093360" cy="1330156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8" name="رابط مستقيم 7"/>
          <p:cNvCxnSpPr/>
          <p:nvPr/>
        </p:nvCxnSpPr>
        <p:spPr>
          <a:xfrm>
            <a:off x="6123214" y="2098222"/>
            <a:ext cx="32657" cy="4441371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0817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048256" y="2287030"/>
            <a:ext cx="7107936" cy="19389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l" rtl="0"/>
            <a:r>
              <a:rPr lang="ar-SA" sz="2000" dirty="0" err="1" smtClean="0"/>
              <a:t>In general, mathematical induction can be used to prove statements that assert that </a:t>
            </a:r>
            <a:r>
              <a:rPr lang="ar-SA" sz="2000" dirty="0" smtClean="0"/>
              <a:t>P(n) </a:t>
            </a:r>
            <a:r>
              <a:rPr lang="ar-SA" sz="2000" dirty="0" err="1" smtClean="0"/>
              <a:t>is true for all positive integers </a:t>
            </a:r>
            <a:r>
              <a:rPr lang="ar-SA" sz="2000" dirty="0" smtClean="0"/>
              <a:t>n, </a:t>
            </a:r>
            <a:r>
              <a:rPr lang="ar-SA" sz="2000" dirty="0" err="1" smtClean="0"/>
              <a:t>where </a:t>
            </a:r>
            <a:r>
              <a:rPr lang="ar-SA" sz="2000" dirty="0" smtClean="0"/>
              <a:t>P(n) </a:t>
            </a:r>
            <a:r>
              <a:rPr lang="ar-SA" sz="2000" dirty="0" err="1" smtClean="0"/>
              <a:t>is </a:t>
            </a:r>
            <a:r>
              <a:rPr lang="ar-SA" sz="2000" dirty="0" smtClean="0"/>
              <a:t>a </a:t>
            </a:r>
            <a:r>
              <a:rPr lang="ar-SA" sz="2000" dirty="0" err="1" smtClean="0"/>
              <a:t>propositional function.</a:t>
            </a:r>
            <a:r>
              <a:rPr lang="ar-SA" sz="2000" dirty="0" smtClean="0"/>
              <a:t> A </a:t>
            </a:r>
            <a:r>
              <a:rPr lang="ar-SA" sz="2000" dirty="0" err="1" smtClean="0"/>
              <a:t>proof by mathematical induction has two parts, </a:t>
            </a:r>
            <a:r>
              <a:rPr lang="ar-SA" sz="2000" dirty="0" smtClean="0"/>
              <a:t>a </a:t>
            </a:r>
            <a:r>
              <a:rPr lang="ar-SA" sz="2000" dirty="0" err="1" smtClean="0"/>
              <a:t>basis step, where we show that P</a:t>
            </a:r>
            <a:r>
              <a:rPr lang="en-US" sz="2000" dirty="0" smtClean="0"/>
              <a:t>(1)</a:t>
            </a:r>
            <a:r>
              <a:rPr lang="ar-SA" sz="2000" dirty="0" smtClean="0"/>
              <a:t> </a:t>
            </a:r>
            <a:r>
              <a:rPr lang="ar-SA" sz="2000" dirty="0" err="1" smtClean="0"/>
              <a:t>is true, and an inductive step, where we show that for all positive integers </a:t>
            </a:r>
            <a:r>
              <a:rPr lang="ar-SA" sz="2000" dirty="0" smtClean="0"/>
              <a:t>k, </a:t>
            </a:r>
            <a:r>
              <a:rPr lang="ar-SA" sz="2000" dirty="0" err="1" smtClean="0"/>
              <a:t>if </a:t>
            </a:r>
            <a:r>
              <a:rPr lang="ar-SA" sz="2000" dirty="0" smtClean="0"/>
              <a:t>P(k) </a:t>
            </a:r>
            <a:r>
              <a:rPr lang="ar-SA" sz="2000" dirty="0" err="1" smtClean="0"/>
              <a:t>is true, then P(k</a:t>
            </a:r>
            <a:r>
              <a:rPr lang="ar-SA" sz="2000" dirty="0" smtClean="0"/>
              <a:t> </a:t>
            </a:r>
            <a:r>
              <a:rPr lang="en-US" sz="2000" dirty="0" smtClean="0"/>
              <a:t>+1)</a:t>
            </a:r>
            <a:r>
              <a:rPr lang="ar-SA" sz="2000" dirty="0" smtClean="0"/>
              <a:t> </a:t>
            </a:r>
            <a:r>
              <a:rPr lang="ar-SA" sz="2000" dirty="0" err="1" smtClean="0"/>
              <a:t>is true.</a:t>
            </a:r>
            <a:r>
              <a:rPr lang="ar-SA" sz="2000" dirty="0" smtClean="0"/>
              <a:t> </a:t>
            </a:r>
            <a:endParaRPr lang="ar-SA" dirty="0" smtClean="0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533400" y="609600"/>
            <a:ext cx="28194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Introduction</a:t>
            </a:r>
            <a:r>
              <a:rPr lang="en-US" sz="3600" dirty="0" smtClean="0">
                <a:solidFill>
                  <a:schemeClr val="tx2"/>
                </a:solidFill>
              </a:rPr>
              <a:t>:</a:t>
            </a:r>
            <a:endParaRPr lang="en-US" sz="3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25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534166" y="226814"/>
            <a:ext cx="6265818" cy="46166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ar-SA" sz="2400" dirty="0" err="1" smtClean="0">
                <a:solidFill>
                  <a:schemeClr val="tx2">
                    <a:lumMod val="50000"/>
                  </a:schemeClr>
                </a:solidFill>
              </a:rPr>
              <a:t>Examples of Proo</a:t>
            </a:r>
            <a:r>
              <a:rPr lang="en-US" sz="2400" dirty="0" err="1" smtClean="0">
                <a:solidFill>
                  <a:schemeClr val="tx2">
                    <a:lumMod val="50000"/>
                  </a:schemeClr>
                </a:solidFill>
              </a:rPr>
              <a:t>ve</a:t>
            </a:r>
            <a:r>
              <a:rPr lang="ar-SA" sz="2400" dirty="0" err="1" smtClean="0">
                <a:solidFill>
                  <a:schemeClr val="tx2">
                    <a:lumMod val="50000"/>
                  </a:schemeClr>
                </a:solidFill>
              </a:rPr>
              <a:t>s by Mathematical Induction</a:t>
            </a:r>
            <a:r>
              <a:rPr lang="ar-SA" sz="24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ar-SA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3" cstate="print">
            <a:duotone>
              <a:prstClr val="black"/>
              <a:schemeClr val="accent1">
                <a:lumMod val="20000"/>
                <a:lumOff val="80000"/>
                <a:tint val="45000"/>
                <a:satMod val="400000"/>
              </a:schemeClr>
            </a:duotone>
          </a:blip>
          <a:srcRect l="15911" t="34976" r="71733" b="58635"/>
          <a:stretch/>
        </p:blipFill>
        <p:spPr>
          <a:xfrm>
            <a:off x="1121663" y="2218944"/>
            <a:ext cx="3561347" cy="1097280"/>
          </a:xfrm>
          <a:prstGeom prst="rect">
            <a:avLst/>
          </a:prstGeom>
          <a:ln w="38100" cap="sq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ستطيل مستدير الزوايا 3"/>
          <p:cNvSpPr/>
          <p:nvPr/>
        </p:nvSpPr>
        <p:spPr>
          <a:xfrm>
            <a:off x="536448" y="1063752"/>
            <a:ext cx="28194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Example1</a:t>
            </a:r>
            <a:r>
              <a:rPr lang="en-US" sz="3600" dirty="0" smtClean="0">
                <a:solidFill>
                  <a:schemeClr val="tx2"/>
                </a:solidFill>
              </a:rPr>
              <a:t>:</a:t>
            </a:r>
            <a:endParaRPr lang="en-US" sz="3600" dirty="0">
              <a:solidFill>
                <a:schemeClr val="tx2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3" cstate="print"/>
          <a:srcRect l="15818" t="41360" r="55847" b="19740"/>
          <a:stretch/>
        </p:blipFill>
        <p:spPr>
          <a:xfrm>
            <a:off x="5986271" y="2023872"/>
            <a:ext cx="5447333" cy="4456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142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15580" t="17292" r="55797" b="25131"/>
          <a:stretch/>
        </p:blipFill>
        <p:spPr>
          <a:xfrm>
            <a:off x="3389376" y="1292352"/>
            <a:ext cx="7912608" cy="5413248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304800" y="381000"/>
            <a:ext cx="28194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Example2</a:t>
            </a:r>
            <a:r>
              <a:rPr lang="en-US" sz="3600" dirty="0" smtClean="0">
                <a:solidFill>
                  <a:schemeClr val="tx2"/>
                </a:solidFill>
              </a:rPr>
              <a:t>:</a:t>
            </a:r>
            <a:endParaRPr lang="en-US" sz="3600" dirty="0">
              <a:solidFill>
                <a:schemeClr val="tx2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>
            <a:duotone>
              <a:prstClr val="black"/>
              <a:schemeClr val="accent1">
                <a:lumMod val="20000"/>
                <a:lumOff val="80000"/>
                <a:tint val="45000"/>
                <a:satMod val="400000"/>
              </a:schemeClr>
            </a:duotone>
          </a:blip>
          <a:srcRect l="15933" t="12416" r="55914" b="83893"/>
          <a:stretch/>
        </p:blipFill>
        <p:spPr>
          <a:xfrm>
            <a:off x="3375389" y="365760"/>
            <a:ext cx="7280419" cy="792480"/>
          </a:xfrm>
          <a:prstGeom prst="rect">
            <a:avLst/>
          </a:prstGeom>
          <a:ln w="38100" cap="sq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78660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16088" t="29050" r="55783" b="39919"/>
          <a:stretch/>
        </p:blipFill>
        <p:spPr>
          <a:xfrm>
            <a:off x="3730752" y="1414272"/>
            <a:ext cx="6766560" cy="5218176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304800" y="381000"/>
            <a:ext cx="28194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Example3</a:t>
            </a:r>
            <a:r>
              <a:rPr lang="en-US" sz="3600" dirty="0" smtClean="0">
                <a:solidFill>
                  <a:schemeClr val="tx2"/>
                </a:solidFill>
              </a:rPr>
              <a:t>:</a:t>
            </a:r>
            <a:endParaRPr lang="en-US" sz="3600" dirty="0">
              <a:solidFill>
                <a:schemeClr val="tx2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>
            <a:duotone>
              <a:prstClr val="black"/>
              <a:schemeClr val="accent1">
                <a:lumMod val="20000"/>
                <a:lumOff val="80000"/>
                <a:tint val="45000"/>
                <a:satMod val="400000"/>
              </a:schemeClr>
            </a:duotone>
          </a:blip>
          <a:srcRect l="16060" t="19811" r="71588" b="72144"/>
          <a:stretch/>
        </p:blipFill>
        <p:spPr>
          <a:xfrm>
            <a:off x="3462528" y="158496"/>
            <a:ext cx="4279392" cy="1109472"/>
          </a:xfrm>
          <a:prstGeom prst="rect">
            <a:avLst/>
          </a:prstGeom>
          <a:ln w="38100" cap="sq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50054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مستدير الزوايا 2"/>
          <p:cNvSpPr/>
          <p:nvPr/>
        </p:nvSpPr>
        <p:spPr>
          <a:xfrm>
            <a:off x="304800" y="381000"/>
            <a:ext cx="28194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smtClean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Example4</a:t>
            </a:r>
            <a:r>
              <a:rPr lang="en-US" sz="3600" smtClean="0">
                <a:solidFill>
                  <a:schemeClr val="tx2"/>
                </a:solidFill>
              </a:rPr>
              <a:t>:</a:t>
            </a:r>
            <a:endParaRPr lang="en-US" sz="3600" dirty="0">
              <a:solidFill>
                <a:schemeClr val="tx2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>
            <a:duotone>
              <a:prstClr val="black"/>
              <a:schemeClr val="accent1">
                <a:lumMod val="20000"/>
                <a:lumOff val="80000"/>
                <a:tint val="45000"/>
                <a:satMod val="400000"/>
              </a:schemeClr>
            </a:duotone>
          </a:blip>
          <a:srcRect l="16557" t="18773" r="55519" b="69386"/>
          <a:stretch/>
        </p:blipFill>
        <p:spPr>
          <a:xfrm>
            <a:off x="3739915" y="381000"/>
            <a:ext cx="4848914" cy="1137557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2" cstate="print"/>
          <a:srcRect l="16469" t="31245" r="55626" b="11717"/>
          <a:stretch/>
        </p:blipFill>
        <p:spPr>
          <a:xfrm>
            <a:off x="3477985" y="1655512"/>
            <a:ext cx="6131379" cy="5131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489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16486" t="25862" r="55586" b="48912"/>
          <a:stretch/>
        </p:blipFill>
        <p:spPr>
          <a:xfrm>
            <a:off x="4065815" y="2114026"/>
            <a:ext cx="6213021" cy="4073166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304800" y="381000"/>
            <a:ext cx="28194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Example5</a:t>
            </a:r>
            <a:r>
              <a:rPr lang="en-US" sz="3600" dirty="0" smtClean="0">
                <a:solidFill>
                  <a:schemeClr val="tx2"/>
                </a:solidFill>
              </a:rPr>
              <a:t>:</a:t>
            </a:r>
            <a:endParaRPr lang="en-US" sz="3600" dirty="0">
              <a:solidFill>
                <a:schemeClr val="tx2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>
            <a:duotone>
              <a:prstClr val="black"/>
              <a:schemeClr val="accent1">
                <a:lumMod val="20000"/>
                <a:lumOff val="80000"/>
                <a:tint val="45000"/>
                <a:satMod val="400000"/>
              </a:schemeClr>
            </a:duotone>
          </a:blip>
          <a:srcRect l="16486" t="16865" r="68046" b="75446"/>
          <a:stretch/>
        </p:blipFill>
        <p:spPr>
          <a:xfrm>
            <a:off x="4422322" y="381000"/>
            <a:ext cx="4427763" cy="1241596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35120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1">
                <a:lumMod val="20000"/>
                <a:lumOff val="80000"/>
                <a:tint val="45000"/>
                <a:satMod val="400000"/>
              </a:schemeClr>
            </a:duotone>
          </a:blip>
          <a:srcRect l="38655" t="24935" r="33201" b="71587"/>
          <a:stretch/>
        </p:blipFill>
        <p:spPr>
          <a:xfrm>
            <a:off x="3306536" y="381000"/>
            <a:ext cx="7870371" cy="838199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مستطيل مستدير الزوايا 3"/>
          <p:cNvSpPr/>
          <p:nvPr/>
        </p:nvSpPr>
        <p:spPr>
          <a:xfrm>
            <a:off x="304800" y="381000"/>
            <a:ext cx="28194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Example6</a:t>
            </a:r>
            <a:r>
              <a:rPr lang="en-US" sz="3600" dirty="0" smtClean="0">
                <a:solidFill>
                  <a:schemeClr val="tx2"/>
                </a:solidFill>
              </a:rPr>
              <a:t>:</a:t>
            </a:r>
            <a:endParaRPr lang="en-US" sz="3600" dirty="0">
              <a:solidFill>
                <a:schemeClr val="tx2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2"/>
          <a:srcRect l="38655" t="29868" r="33201" b="43754"/>
          <a:stretch/>
        </p:blipFill>
        <p:spPr>
          <a:xfrm>
            <a:off x="3306535" y="1640048"/>
            <a:ext cx="7870371" cy="3473042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 rotWithShape="1">
          <a:blip r:embed="rId2"/>
          <a:srcRect l="38655" t="66685" r="33201" b="27758"/>
          <a:stretch/>
        </p:blipFill>
        <p:spPr>
          <a:xfrm>
            <a:off x="3306534" y="5113090"/>
            <a:ext cx="7870371" cy="731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968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 rotWithShape="1">
          <a:blip r:embed="rId2" cstate="print"/>
          <a:srcRect l="16585" t="23477" r="55143" b="46516"/>
          <a:stretch/>
        </p:blipFill>
        <p:spPr>
          <a:xfrm>
            <a:off x="2808513" y="1677797"/>
            <a:ext cx="8694966" cy="4894453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304800" y="381000"/>
            <a:ext cx="28194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Example7</a:t>
            </a:r>
            <a:r>
              <a:rPr lang="en-US" sz="3600" dirty="0" smtClean="0">
                <a:solidFill>
                  <a:schemeClr val="tx2"/>
                </a:solidFill>
              </a:rPr>
              <a:t>:</a:t>
            </a:r>
            <a:endParaRPr lang="en-US" sz="3600" dirty="0">
              <a:solidFill>
                <a:schemeClr val="tx2"/>
              </a:solidFill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 rotWithShape="1">
          <a:blip r:embed="rId2" cstate="print">
            <a:duotone>
              <a:prstClr val="black"/>
              <a:schemeClr val="accent1">
                <a:lumMod val="20000"/>
                <a:lumOff val="80000"/>
                <a:tint val="45000"/>
                <a:satMod val="400000"/>
              </a:schemeClr>
            </a:duotone>
          </a:blip>
          <a:srcRect l="16585" t="20265" r="55143" b="77046"/>
          <a:stretch/>
        </p:blipFill>
        <p:spPr>
          <a:xfrm>
            <a:off x="3222171" y="580788"/>
            <a:ext cx="8694966" cy="4386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85191291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112</Words>
  <Application>Microsoft Office PowerPoint</Application>
  <PresentationFormat>ملء الشاشة</PresentationFormat>
  <Paragraphs>12</Paragraphs>
  <Slides>10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6" baseType="lpstr">
      <vt:lpstr>Aldhabi</vt:lpstr>
      <vt:lpstr>Arial</vt:lpstr>
      <vt:lpstr>Calibri</vt:lpstr>
      <vt:lpstr>Calibri Light</vt:lpstr>
      <vt:lpstr>Times New Roman</vt:lpstr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Laila</dc:creator>
  <cp:lastModifiedBy>Laila</cp:lastModifiedBy>
  <cp:revision>10</cp:revision>
  <dcterms:created xsi:type="dcterms:W3CDTF">2017-11-26T08:39:30Z</dcterms:created>
  <dcterms:modified xsi:type="dcterms:W3CDTF">2017-11-27T08:47:55Z</dcterms:modified>
</cp:coreProperties>
</file>