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59" r:id="rId5"/>
    <p:sldId id="260" r:id="rId6"/>
    <p:sldId id="262" r:id="rId7"/>
    <p:sldId id="261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9488-3161-4469-8FAD-46B2653D439D}" type="datetimeFigureOut">
              <a:rPr lang="en-US" smtClean="0"/>
              <a:pPr/>
              <a:t>11/26/2017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25C60-CB3A-425F-9CA3-7B1168A4A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9488-3161-4469-8FAD-46B2653D439D}" type="datetimeFigureOut">
              <a:rPr lang="en-US" smtClean="0"/>
              <a:pPr/>
              <a:t>11/26/2017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25C60-CB3A-425F-9CA3-7B1168A4A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9488-3161-4469-8FAD-46B2653D439D}" type="datetimeFigureOut">
              <a:rPr lang="en-US" smtClean="0"/>
              <a:pPr/>
              <a:t>11/26/2017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25C60-CB3A-425F-9CA3-7B1168A4A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9488-3161-4469-8FAD-46B2653D439D}" type="datetimeFigureOut">
              <a:rPr lang="en-US" smtClean="0"/>
              <a:pPr/>
              <a:t>11/26/2017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25C60-CB3A-425F-9CA3-7B1168A4A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9488-3161-4469-8FAD-46B2653D439D}" type="datetimeFigureOut">
              <a:rPr lang="en-US" smtClean="0"/>
              <a:pPr/>
              <a:t>11/26/2017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25C60-CB3A-425F-9CA3-7B1168A4A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9488-3161-4469-8FAD-46B2653D439D}" type="datetimeFigureOut">
              <a:rPr lang="en-US" smtClean="0"/>
              <a:pPr/>
              <a:t>11/26/2017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25C60-CB3A-425F-9CA3-7B1168A4A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9488-3161-4469-8FAD-46B2653D439D}" type="datetimeFigureOut">
              <a:rPr lang="en-US" smtClean="0"/>
              <a:pPr/>
              <a:t>11/26/2017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25C60-CB3A-425F-9CA3-7B1168A4A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9488-3161-4469-8FAD-46B2653D439D}" type="datetimeFigureOut">
              <a:rPr lang="en-US" smtClean="0"/>
              <a:pPr/>
              <a:t>11/26/2017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25C60-CB3A-425F-9CA3-7B1168A4A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9488-3161-4469-8FAD-46B2653D439D}" type="datetimeFigureOut">
              <a:rPr lang="en-US" smtClean="0"/>
              <a:pPr/>
              <a:t>11/26/2017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25C60-CB3A-425F-9CA3-7B1168A4A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9488-3161-4469-8FAD-46B2653D439D}" type="datetimeFigureOut">
              <a:rPr lang="en-US" smtClean="0"/>
              <a:pPr/>
              <a:t>11/26/2017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25C60-CB3A-425F-9CA3-7B1168A4A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99488-3161-4469-8FAD-46B2653D439D}" type="datetimeFigureOut">
              <a:rPr lang="en-US" smtClean="0"/>
              <a:pPr/>
              <a:t>11/26/2017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25C60-CB3A-425F-9CA3-7B1168A4A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99488-3161-4469-8FAD-46B2653D439D}" type="datetimeFigureOut">
              <a:rPr lang="en-US" smtClean="0"/>
              <a:pPr/>
              <a:t>11/26/2017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25C60-CB3A-425F-9CA3-7B1168A4A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كل بيضاوي 1"/>
          <p:cNvSpPr/>
          <p:nvPr/>
        </p:nvSpPr>
        <p:spPr>
          <a:xfrm>
            <a:off x="1752600" y="2209800"/>
            <a:ext cx="5638800" cy="16002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Indirect Proof</a:t>
            </a:r>
            <a:endParaRPr lang="en-US" sz="4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304800" y="381000"/>
            <a:ext cx="2819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Example3</a:t>
            </a:r>
            <a:r>
              <a:rPr lang="en-US" sz="3600" dirty="0" smtClean="0">
                <a:solidFill>
                  <a:schemeClr val="tx2"/>
                </a:solidFill>
              </a:rPr>
              <a:t>: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09600" y="1600200"/>
            <a:ext cx="7086600" cy="1371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ysClr val="windowText" lastClr="000000"/>
                </a:solidFill>
              </a:rPr>
              <a:t>Proof that :</a:t>
            </a:r>
          </a:p>
          <a:p>
            <a:r>
              <a:rPr lang="en-US" sz="2800" dirty="0" smtClean="0">
                <a:solidFill>
                  <a:sysClr val="windowText" lastClr="000000"/>
                </a:solidFill>
              </a:rPr>
              <a:t>            is not a natural numbers .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698500" y="2286000"/>
            <a:ext cx="825500" cy="381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304800" y="381000"/>
            <a:ext cx="2819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Homework: 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1371600" y="1905001"/>
            <a:ext cx="586740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1-  If </a:t>
            </a:r>
            <a:r>
              <a:rPr lang="en-US" sz="2400" dirty="0" err="1" smtClean="0"/>
              <a:t>a+b</a:t>
            </a:r>
            <a:r>
              <a:rPr lang="en-US" sz="2400" dirty="0" smtClean="0"/>
              <a:t> odd ,proof that  a or b is odd.</a:t>
            </a:r>
          </a:p>
          <a:p>
            <a:r>
              <a:rPr lang="en-US" sz="2400" dirty="0" smtClean="0"/>
              <a:t>2-</a:t>
            </a:r>
            <a:r>
              <a:rPr lang="en-US" sz="2400" dirty="0" smtClean="0">
                <a:solidFill>
                  <a:sysClr val="windowText" lastClr="000000"/>
                </a:solidFill>
              </a:rPr>
              <a:t>Proof that         is not a rational numbers.</a:t>
            </a:r>
          </a:p>
          <a:p>
            <a:r>
              <a:rPr lang="en-US" sz="2400" dirty="0" smtClean="0"/>
              <a:t>3-</a:t>
            </a:r>
            <a:r>
              <a:rPr lang="en-US" sz="2400" dirty="0" smtClean="0">
                <a:solidFill>
                  <a:sysClr val="windowText" lastClr="000000"/>
                </a:solidFill>
              </a:rPr>
              <a:t>Proof that         is not a rational numbers .</a:t>
            </a:r>
          </a:p>
          <a:p>
            <a:r>
              <a:rPr lang="en-US" sz="2400" dirty="0" smtClean="0">
                <a:solidFill>
                  <a:sysClr val="windowText" lastClr="000000"/>
                </a:solidFill>
              </a:rPr>
              <a:t>4- </a:t>
            </a:r>
            <a:r>
              <a:rPr lang="en-US" sz="2400" dirty="0" smtClean="0"/>
              <a:t>If </a:t>
            </a:r>
            <a:r>
              <a:rPr lang="en-US" sz="2400" dirty="0" err="1" smtClean="0"/>
              <a:t>a+b</a:t>
            </a:r>
            <a:r>
              <a:rPr lang="en-US" sz="2400" dirty="0" smtClean="0"/>
              <a:t>&gt;100 ,proof that  a &gt; 50 or b &gt; 50.</a:t>
            </a:r>
          </a:p>
          <a:p>
            <a:endParaRPr lang="en-US" sz="2400" dirty="0" smtClean="0">
              <a:solidFill>
                <a:sysClr val="windowText" lastClr="000000"/>
              </a:solidFill>
            </a:endParaRPr>
          </a:p>
          <a:p>
            <a:endParaRPr lang="en-US" dirty="0" smtClean="0">
              <a:solidFill>
                <a:sysClr val="windowText" lastClr="000000"/>
              </a:solidFill>
            </a:endParaRPr>
          </a:p>
          <a:p>
            <a:endParaRPr lang="en-US" dirty="0" smtClean="0">
              <a:solidFill>
                <a:sysClr val="windowText" lastClr="000000"/>
              </a:solidFill>
            </a:endParaRPr>
          </a:p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3048000" y="2362200"/>
            <a:ext cx="381000" cy="355600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/>
          <a:stretch>
            <a:fillRect/>
          </a:stretch>
        </p:blipFill>
        <p:spPr bwMode="auto">
          <a:xfrm>
            <a:off x="3048000" y="2743200"/>
            <a:ext cx="381000" cy="3132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990600" y="1676400"/>
            <a:ext cx="427751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b="1" i="1" dirty="0" smtClean="0"/>
              <a:t>Indirect Proof =Proof of the Contrapositive </a:t>
            </a:r>
            <a:endParaRPr lang="en-US" b="1" i="1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62000" y="2438400"/>
            <a:ext cx="7315200" cy="184665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The contrapositive of the statement P⇒Q is  ¬Q⇒¬P . For example, the contrapositive of "If it is Friday, I go to mosque'' is "If I am not going to 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mosque,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it is not 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Friday.''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Any sentence and its contrapositive are logically equivalent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533400" y="609600"/>
            <a:ext cx="2819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Introduction</a:t>
            </a:r>
            <a:r>
              <a:rPr lang="en-US" sz="3600" dirty="0" smtClean="0">
                <a:solidFill>
                  <a:schemeClr val="tx2"/>
                </a:solidFill>
              </a:rPr>
              <a:t>:</a:t>
            </a:r>
            <a:endParaRPr lang="en-US" sz="3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مستدير الزوايا 2"/>
          <p:cNvSpPr/>
          <p:nvPr/>
        </p:nvSpPr>
        <p:spPr>
          <a:xfrm>
            <a:off x="304800" y="381000"/>
            <a:ext cx="2819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Example1</a:t>
            </a:r>
            <a:r>
              <a:rPr lang="en-US" sz="3600" dirty="0" smtClean="0">
                <a:solidFill>
                  <a:schemeClr val="tx2"/>
                </a:solidFill>
              </a:rPr>
              <a:t>: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09600" y="1522562"/>
            <a:ext cx="7086600" cy="1371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ysClr val="windowText" lastClr="000000"/>
                </a:solidFill>
              </a:rPr>
              <a:t>Proof that </a:t>
            </a:r>
            <a:r>
              <a:rPr lang="en-US" sz="2800" dirty="0" smtClean="0">
                <a:solidFill>
                  <a:sysClr val="windowText" lastClr="000000"/>
                </a:solidFill>
              </a:rPr>
              <a:t>:If     is an odd integer then n </a:t>
            </a:r>
            <a:r>
              <a:rPr lang="en-US" sz="2800" dirty="0">
                <a:solidFill>
                  <a:sysClr val="windowText" lastClr="000000"/>
                </a:solidFill>
              </a:rPr>
              <a:t>is an odd integer </a:t>
            </a:r>
            <a:endParaRPr lang="en-US" sz="2800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48125" t="65667" r="50486" b="31000"/>
          <a:stretch/>
        </p:blipFill>
        <p:spPr bwMode="auto">
          <a:xfrm>
            <a:off x="2590800" y="1782792"/>
            <a:ext cx="304800" cy="457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مستدير الزوايا 2"/>
          <p:cNvSpPr/>
          <p:nvPr/>
        </p:nvSpPr>
        <p:spPr>
          <a:xfrm>
            <a:off x="304800" y="381000"/>
            <a:ext cx="2819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Example2</a:t>
            </a:r>
            <a:r>
              <a:rPr lang="en-US" sz="3600" dirty="0" smtClean="0">
                <a:solidFill>
                  <a:schemeClr val="tx2"/>
                </a:solidFill>
              </a:rPr>
              <a:t>: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609600" y="1600200"/>
            <a:ext cx="7086600" cy="1371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ysClr val="windowText" lastClr="000000"/>
                </a:solidFill>
              </a:rPr>
              <a:t>Proof that :</a:t>
            </a:r>
          </a:p>
          <a:p>
            <a:r>
              <a:rPr lang="en-US" sz="2800" dirty="0" smtClean="0">
                <a:solidFill>
                  <a:sysClr val="windowText" lastClr="000000"/>
                </a:solidFill>
              </a:rPr>
              <a:t>a) If -3x+4&gt; 16    , Then x&lt;- 4</a:t>
            </a:r>
          </a:p>
          <a:p>
            <a:r>
              <a:rPr lang="en-US" sz="2800" dirty="0" smtClean="0">
                <a:solidFill>
                  <a:sysClr val="windowText" lastClr="000000"/>
                </a:solidFill>
              </a:rPr>
              <a:t>b) If 7x &gt; 56   , Then x &gt; 8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مستدير الزوايا 3"/>
          <p:cNvSpPr/>
          <p:nvPr/>
        </p:nvSpPr>
        <p:spPr>
          <a:xfrm>
            <a:off x="304800" y="381000"/>
            <a:ext cx="2819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Example3</a:t>
            </a:r>
            <a:r>
              <a:rPr lang="en-US" sz="3600" dirty="0" smtClean="0">
                <a:solidFill>
                  <a:schemeClr val="tx2"/>
                </a:solidFill>
              </a:rPr>
              <a:t>: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609600" y="1600200"/>
            <a:ext cx="7086600" cy="1371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ysClr val="windowText" lastClr="000000"/>
                </a:solidFill>
              </a:rPr>
              <a:t>Proof that :</a:t>
            </a:r>
          </a:p>
          <a:p>
            <a:r>
              <a:rPr lang="en-US" sz="2800" dirty="0" smtClean="0">
                <a:solidFill>
                  <a:sysClr val="windowText" lastClr="000000"/>
                </a:solidFill>
              </a:rPr>
              <a:t>a) If -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ysClr val="windowText" lastClr="000000"/>
                </a:solidFill>
              </a:rPr>
              <a:t>c positive , then c is negative, </a:t>
            </a:r>
          </a:p>
          <a:p>
            <a:r>
              <a:rPr lang="en-US" sz="2800" dirty="0" smtClean="0">
                <a:solidFill>
                  <a:sysClr val="windowText" lastClr="000000"/>
                </a:solidFill>
              </a:rPr>
              <a:t>b) If X+2 even, then x is even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كل بيضاوي 1"/>
          <p:cNvSpPr/>
          <p:nvPr/>
        </p:nvSpPr>
        <p:spPr>
          <a:xfrm>
            <a:off x="1295400" y="1905000"/>
            <a:ext cx="6477000" cy="1905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Contradiction Proof</a:t>
            </a:r>
            <a:endParaRPr lang="en-US" sz="4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990600" y="1752600"/>
            <a:ext cx="6781800" cy="36933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To prove a sentence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P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by contradiction we assume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¬P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and derive a statement that is known to be false. Since mathematics is consistent (at least we hope so), this means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must be true.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In the case that the sentence we are trying to prove is of the form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P⇒Q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, we assume that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P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is true and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Q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is false (because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P∧¬Q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is the negation of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P⇒Q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), and try to derive a statement known to be false. Note that this statement need not be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¬P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this is the principal difference between proof by contradiction and proof of the </a:t>
            </a:r>
            <a:r>
              <a:rPr kumimoji="0" lang="en-US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contrapositive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 In a proof of the </a:t>
            </a:r>
            <a:r>
              <a:rPr kumimoji="0" lang="en-US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contrapositive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 we assume that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Q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is false and try to prove that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</a:t>
            </a:r>
            <a:r>
              <a:rPr kumimoji="0" lang="en-US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is false.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533400" y="609600"/>
            <a:ext cx="2819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Introduction</a:t>
            </a:r>
            <a:r>
              <a:rPr lang="en-US" sz="3600" dirty="0" smtClean="0">
                <a:solidFill>
                  <a:schemeClr val="tx2"/>
                </a:solidFill>
              </a:rPr>
              <a:t>:</a:t>
            </a:r>
            <a:endParaRPr lang="en-US" sz="36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304800" y="381000"/>
            <a:ext cx="2819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Example1</a:t>
            </a:r>
            <a:r>
              <a:rPr lang="en-US" sz="3600" dirty="0" smtClean="0">
                <a:solidFill>
                  <a:schemeClr val="tx2"/>
                </a:solidFill>
              </a:rPr>
              <a:t>:</a:t>
            </a:r>
            <a:endParaRPr lang="en-US" sz="3600" dirty="0">
              <a:solidFill>
                <a:schemeClr val="tx2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lumMod val="20000"/>
                <a:lumOff val="80000"/>
                <a:tint val="45000"/>
                <a:satMod val="400000"/>
              </a:schemeClr>
            </a:duotone>
          </a:blip>
          <a:srcRect l="27986" t="64000" r="38125" b="31000"/>
          <a:stretch>
            <a:fillRect/>
          </a:stretch>
        </p:blipFill>
        <p:spPr bwMode="auto">
          <a:xfrm>
            <a:off x="762000" y="1447800"/>
            <a:ext cx="7437120" cy="685800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مستدير الزوايا 1"/>
          <p:cNvSpPr/>
          <p:nvPr/>
        </p:nvSpPr>
        <p:spPr>
          <a:xfrm>
            <a:off x="304800" y="381000"/>
            <a:ext cx="2819400" cy="8382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</a:rPr>
              <a:t>Example2</a:t>
            </a:r>
            <a:r>
              <a:rPr lang="en-US" sz="3600" dirty="0" smtClean="0">
                <a:solidFill>
                  <a:schemeClr val="tx2"/>
                </a:solidFill>
              </a:rPr>
              <a:t>: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3" name="مستطيل 2"/>
          <p:cNvSpPr/>
          <p:nvPr/>
        </p:nvSpPr>
        <p:spPr>
          <a:xfrm>
            <a:off x="609600" y="1600200"/>
            <a:ext cx="7086600" cy="13716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ysClr val="windowText" lastClr="000000"/>
                </a:solidFill>
              </a:rPr>
              <a:t>Proof that :</a:t>
            </a:r>
          </a:p>
          <a:p>
            <a:r>
              <a:rPr lang="en-US" sz="2800" dirty="0" smtClean="0">
                <a:solidFill>
                  <a:sysClr val="windowText" lastClr="000000"/>
                </a:solidFill>
              </a:rPr>
              <a:t>           is not a rational numbers .</a:t>
            </a: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2286000"/>
            <a:ext cx="474518" cy="4971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171</Words>
  <Application>Microsoft Office PowerPoint</Application>
  <PresentationFormat>عرض على الشاشة (3:4)‏</PresentationFormat>
  <Paragraphs>34</Paragraphs>
  <Slides>11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Microsoft</dc:creator>
  <cp:lastModifiedBy>Laila</cp:lastModifiedBy>
  <cp:revision>22</cp:revision>
  <dcterms:created xsi:type="dcterms:W3CDTF">2017-11-22T15:40:41Z</dcterms:created>
  <dcterms:modified xsi:type="dcterms:W3CDTF">2017-11-26T07:04:57Z</dcterms:modified>
</cp:coreProperties>
</file>