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5D24EBE-0B4F-4A2C-8F65-4294D4D9D82A}" type="datetimeFigureOut">
              <a:rPr lang="ar-SA" smtClean="0"/>
              <a:pPr/>
              <a:t>19/04/35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16752A57-9719-46D1-A9F0-3697DFE732C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5D24EBE-0B4F-4A2C-8F65-4294D4D9D82A}" type="datetimeFigureOut">
              <a:rPr lang="ar-SA" smtClean="0"/>
              <a:pPr/>
              <a:t>19/04/35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5D24EBE-0B4F-4A2C-8F65-4294D4D9D82A}" type="datetimeFigureOut">
              <a:rPr lang="ar-SA" smtClean="0"/>
              <a:pPr/>
              <a:t>19/04/35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5D24EBE-0B4F-4A2C-8F65-4294D4D9D82A}" type="datetimeFigureOut">
              <a:rPr lang="ar-SA" smtClean="0"/>
              <a:pPr/>
              <a:t>19/04/35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5D24EBE-0B4F-4A2C-8F65-4294D4D9D82A}" type="datetimeFigureOut">
              <a:rPr lang="ar-SA" smtClean="0"/>
              <a:pPr/>
              <a:t>19/04/35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752A57-9719-46D1-A9F0-3697DFE732C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5D24EBE-0B4F-4A2C-8F65-4294D4D9D82A}" type="datetimeFigureOut">
              <a:rPr lang="ar-SA" smtClean="0"/>
              <a:pPr/>
              <a:t>19/04/35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5D24EBE-0B4F-4A2C-8F65-4294D4D9D82A}" type="datetimeFigureOut">
              <a:rPr lang="ar-SA" smtClean="0"/>
              <a:pPr/>
              <a:t>19/04/35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5D24EBE-0B4F-4A2C-8F65-4294D4D9D82A}" type="datetimeFigureOut">
              <a:rPr lang="ar-SA" smtClean="0"/>
              <a:pPr/>
              <a:t>19/04/35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5D24EBE-0B4F-4A2C-8F65-4294D4D9D82A}" type="datetimeFigureOut">
              <a:rPr lang="ar-SA" smtClean="0"/>
              <a:pPr/>
              <a:t>19/04/35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5D24EBE-0B4F-4A2C-8F65-4294D4D9D82A}" type="datetimeFigureOut">
              <a:rPr lang="ar-SA" smtClean="0"/>
              <a:pPr/>
              <a:t>19/04/35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6752A57-9719-46D1-A9F0-3697DFE732C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D24EBE-0B4F-4A2C-8F65-4294D4D9D82A}" type="datetimeFigureOut">
              <a:rPr lang="ar-SA" smtClean="0"/>
              <a:pPr/>
              <a:t>19/04/35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16752A57-9719-46D1-A9F0-3697DFE732C9}"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D24EBE-0B4F-4A2C-8F65-4294D4D9D82A}" type="datetimeFigureOut">
              <a:rPr lang="ar-SA" smtClean="0"/>
              <a:pPr/>
              <a:t>19/04/35</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752A57-9719-46D1-A9F0-3697DFE732C9}"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earsoned.co.uk/Bookshop/detail.asp?item=100000000090816" TargetMode="External"/><Relationship Id="rId2" Type="http://schemas.openxmlformats.org/officeDocument/2006/relationships/hyperlink" Target="http://en.wikipedia.org/wiki/Nature_Reviews_Neuroscien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48680"/>
            <a:ext cx="7772400" cy="2376264"/>
          </a:xfrm>
        </p:spPr>
        <p:txBody>
          <a:bodyPr>
            <a:noAutofit/>
          </a:bodyPr>
          <a:lstStyle/>
          <a:p>
            <a:pPr algn="l"/>
            <a:r>
              <a:rPr lang="en-US" sz="2000" dirty="0" smtClean="0">
                <a:solidFill>
                  <a:srgbClr val="FFFF00"/>
                </a:solidFill>
              </a:rPr>
              <a:t> </a:t>
            </a:r>
            <a:br>
              <a:rPr lang="en-US" sz="2000" dirty="0" smtClean="0">
                <a:solidFill>
                  <a:srgbClr val="FFFF00"/>
                </a:solidFill>
              </a:rPr>
            </a:br>
            <a:r>
              <a:rPr lang="en-US" sz="2000" dirty="0" smtClean="0">
                <a:solidFill>
                  <a:srgbClr val="FFFF00"/>
                </a:solidFill>
              </a:rPr>
              <a:t/>
            </a:r>
            <a:br>
              <a:rPr lang="en-US" sz="2000" dirty="0" smtClean="0">
                <a:solidFill>
                  <a:srgbClr val="FFFF00"/>
                </a:solidFill>
              </a:rPr>
            </a:br>
            <a:r>
              <a:rPr lang="en-US" sz="2000" dirty="0" smtClean="0">
                <a:solidFill>
                  <a:srgbClr val="FFFF00"/>
                </a:solidFill>
              </a:rPr>
              <a:t>It is often said that no two individuals are exact duplicates; they differ from each other in some way or the other. Hence the job of the psychologist is to identify and understand this uniqueness in individuals. Such a similarity or difference between persons reveals individual differences. It happens in our day-to-day life when we see people around us. A question comes to mind; how and why people appear similar or different to each other? </a:t>
            </a:r>
            <a:endParaRPr lang="ar-SA" sz="2000" dirty="0">
              <a:solidFill>
                <a:srgbClr val="FFFF00"/>
              </a:solidFill>
            </a:endParaRPr>
          </a:p>
        </p:txBody>
      </p:sp>
      <p:sp>
        <p:nvSpPr>
          <p:cNvPr id="3" name="عنوان فرعي 2"/>
          <p:cNvSpPr>
            <a:spLocks noGrp="1"/>
          </p:cNvSpPr>
          <p:nvPr>
            <p:ph type="subTitle" idx="1"/>
          </p:nvPr>
        </p:nvSpPr>
        <p:spPr/>
        <p:txBody>
          <a:bodyPr>
            <a:noAutofit/>
          </a:bodyPr>
          <a:lstStyle/>
          <a:p>
            <a:pPr algn="justLow"/>
            <a:r>
              <a:rPr lang="ar-SA" sz="2000" dirty="0" smtClean="0">
                <a:solidFill>
                  <a:schemeClr val="tx1"/>
                </a:solidFill>
              </a:rPr>
              <a:t>وكثيرا ما يقال أنه لا يوجد شخصان هي التكرارات بالضبط؛ أنها تختلف عن بعضها البعض في بعض بطريقة أو </a:t>
            </a:r>
            <a:r>
              <a:rPr lang="ar-SA" sz="2000" dirty="0" err="1" smtClean="0">
                <a:solidFill>
                  <a:schemeClr val="tx1"/>
                </a:solidFill>
              </a:rPr>
              <a:t>أخرى.</a:t>
            </a:r>
            <a:r>
              <a:rPr lang="ar-SA" sz="2000" dirty="0" smtClean="0">
                <a:solidFill>
                  <a:schemeClr val="tx1"/>
                </a:solidFill>
              </a:rPr>
              <a:t> وبالتالي من اختصاص علم النفس هو تحديد وفهم هذا التفرد في </a:t>
            </a:r>
            <a:r>
              <a:rPr lang="ar-SA" sz="2000" dirty="0" err="1" smtClean="0">
                <a:solidFill>
                  <a:schemeClr val="tx1"/>
                </a:solidFill>
              </a:rPr>
              <a:t>الأفراد.</a:t>
            </a:r>
            <a:r>
              <a:rPr lang="ar-SA" sz="2000" dirty="0" smtClean="0">
                <a:solidFill>
                  <a:schemeClr val="tx1"/>
                </a:solidFill>
              </a:rPr>
              <a:t> مثل هذا التشابه أو الاختلاف بين الأشخاص يكشف الفروق </a:t>
            </a:r>
            <a:r>
              <a:rPr lang="ar-SA" sz="2000" dirty="0" err="1" smtClean="0">
                <a:solidFill>
                  <a:schemeClr val="tx1"/>
                </a:solidFill>
              </a:rPr>
              <a:t>الفردية.</a:t>
            </a:r>
            <a:r>
              <a:rPr lang="ar-SA" sz="2000" dirty="0" smtClean="0">
                <a:solidFill>
                  <a:schemeClr val="tx1"/>
                </a:solidFill>
              </a:rPr>
              <a:t> يحدث في حياتنا يوما بعد يوم عندما نرى الناس من </a:t>
            </a:r>
            <a:r>
              <a:rPr lang="ar-SA" sz="2000" dirty="0" err="1" smtClean="0">
                <a:solidFill>
                  <a:schemeClr val="tx1"/>
                </a:solidFill>
              </a:rPr>
              <a:t>حولنا.</a:t>
            </a:r>
            <a:r>
              <a:rPr lang="ar-SA" sz="2000" dirty="0" smtClean="0">
                <a:solidFill>
                  <a:schemeClr val="tx1"/>
                </a:solidFill>
              </a:rPr>
              <a:t> والسؤال الذي يتبادر إلى الذهن، وكيف ولماذا تظهر الناس مماثلة أو مختلفة مع بعضها </a:t>
            </a:r>
            <a:r>
              <a:rPr lang="ar-SA" sz="2000" dirty="0" err="1" smtClean="0">
                <a:solidFill>
                  <a:schemeClr val="tx1"/>
                </a:solidFill>
              </a:rPr>
              <a:t>البعض؟</a:t>
            </a:r>
            <a:endParaRPr lang="ar-SA" sz="2000" dirty="0">
              <a:solidFill>
                <a:schemeClr val="tx1"/>
              </a:solidFill>
            </a:endParaRPr>
          </a:p>
        </p:txBody>
      </p:sp>
      <p:sp>
        <p:nvSpPr>
          <p:cNvPr id="10241" name="Rectangle 1"/>
          <p:cNvSpPr>
            <a:spLocks noChangeArrowheads="1"/>
          </p:cNvSpPr>
          <p:nvPr/>
        </p:nvSpPr>
        <p:spPr bwMode="auto">
          <a:xfrm>
            <a:off x="2123728" y="476672"/>
            <a:ext cx="468052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INDIVIDUAL DIFFERENCES              </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420888"/>
            <a:ext cx="7772400" cy="1470025"/>
          </a:xfrm>
        </p:spPr>
        <p:txBody>
          <a:bodyPr>
            <a:noAutofit/>
          </a:bodyPr>
          <a:lstStyle/>
          <a:p>
            <a:pPr algn="l" rtl="0"/>
            <a:r>
              <a:rPr lang="en-US" sz="1800" b="1" i="1" dirty="0">
                <a:solidFill>
                  <a:srgbClr val="FF0000"/>
                </a:solidFill>
              </a:rPr>
              <a:t>References</a:t>
            </a:r>
            <a:r>
              <a:rPr lang="en-US" sz="1800" i="1" dirty="0">
                <a:solidFill>
                  <a:srgbClr val="FF0000"/>
                </a:solidFill>
              </a:rPr>
              <a:t>:</a:t>
            </a:r>
            <a:r>
              <a:rPr lang="en-US" sz="1800" i="1" dirty="0">
                <a:solidFill>
                  <a:srgbClr val="FFFF00"/>
                </a:solidFill>
              </a:rPr>
              <a:t/>
            </a:r>
            <a:br>
              <a:rPr lang="en-US" sz="1800" i="1" dirty="0">
                <a:solidFill>
                  <a:srgbClr val="FFFF00"/>
                </a:solidFill>
              </a:rPr>
            </a:br>
            <a:r>
              <a:rPr lang="en-US" sz="1800" i="1" dirty="0">
                <a:solidFill>
                  <a:srgbClr val="FFFF00"/>
                </a:solidFill>
              </a:rPr>
              <a:t>1- Chamorro-</a:t>
            </a:r>
            <a:r>
              <a:rPr lang="en-US" sz="1800" i="1" dirty="0" err="1">
                <a:solidFill>
                  <a:srgbClr val="FFFF00"/>
                </a:solidFill>
              </a:rPr>
              <a:t>Premuzic</a:t>
            </a:r>
            <a:r>
              <a:rPr lang="en-US" sz="1800" i="1" dirty="0">
                <a:solidFill>
                  <a:srgbClr val="FFFF00"/>
                </a:solidFill>
              </a:rPr>
              <a:t>, Tomas, Sophie von </a:t>
            </a:r>
            <a:r>
              <a:rPr lang="en-US" sz="1800" i="1" dirty="0" err="1">
                <a:solidFill>
                  <a:srgbClr val="FFFF00"/>
                </a:solidFill>
              </a:rPr>
              <a:t>Stumm</a:t>
            </a:r>
            <a:r>
              <a:rPr lang="en-US" sz="1800" i="1" dirty="0">
                <a:solidFill>
                  <a:srgbClr val="FFFF00"/>
                </a:solidFill>
              </a:rPr>
              <a:t> and Adrian </a:t>
            </a:r>
            <a:r>
              <a:rPr lang="en-US" sz="1800" i="1" dirty="0" err="1">
                <a:solidFill>
                  <a:srgbClr val="FFFF00"/>
                </a:solidFill>
              </a:rPr>
              <a:t>Furnham</a:t>
            </a:r>
            <a:r>
              <a:rPr lang="en-US" sz="1800" i="1" dirty="0">
                <a:solidFill>
                  <a:srgbClr val="FFFF00"/>
                </a:solidFill>
              </a:rPr>
              <a:t>  </a:t>
            </a:r>
            <a:br>
              <a:rPr lang="en-US" sz="1800" i="1" dirty="0">
                <a:solidFill>
                  <a:srgbClr val="FFFF00"/>
                </a:solidFill>
              </a:rPr>
            </a:br>
            <a:r>
              <a:rPr lang="en-US" sz="1800" i="1" dirty="0">
                <a:solidFill>
                  <a:srgbClr val="FFFF00"/>
                </a:solidFill>
              </a:rPr>
              <a:t>          (</a:t>
            </a:r>
            <a:r>
              <a:rPr lang="en-US" sz="1800" i="1" dirty="0" err="1">
                <a:solidFill>
                  <a:srgbClr val="FFFF00"/>
                </a:solidFill>
              </a:rPr>
              <a:t>eds</a:t>
            </a:r>
            <a:r>
              <a:rPr lang="en-US" sz="1800" i="1" dirty="0">
                <a:solidFill>
                  <a:srgbClr val="FFFF00"/>
                </a:solidFill>
              </a:rPr>
              <a:t>)(2011) . The Wiley-Blackwell Handbook of Individual	Differences.</a:t>
            </a:r>
            <a:br>
              <a:rPr lang="en-US" sz="1800" i="1" dirty="0">
                <a:solidFill>
                  <a:srgbClr val="FFFF00"/>
                </a:solidFill>
              </a:rPr>
            </a:br>
            <a:r>
              <a:rPr lang="en-US" sz="1800" i="1" dirty="0">
                <a:solidFill>
                  <a:srgbClr val="FFFF00"/>
                </a:solidFill>
              </a:rPr>
              <a:t>2- Kanai, R., &amp; Rees, G. (2011). The structural basis of inter-individual differences in human </a:t>
            </a:r>
            <a:r>
              <a:rPr lang="en-US" sz="1800" i="1" dirty="0" err="1">
                <a:solidFill>
                  <a:srgbClr val="FFFF00"/>
                </a:solidFill>
              </a:rPr>
              <a:t>behaviour</a:t>
            </a:r>
            <a:r>
              <a:rPr lang="en-US" sz="1800" i="1" dirty="0">
                <a:solidFill>
                  <a:srgbClr val="FFFF00"/>
                </a:solidFill>
              </a:rPr>
              <a:t> and cognition. </a:t>
            </a:r>
            <a:r>
              <a:rPr lang="en-US" sz="1800" i="1" u="sng" dirty="0">
                <a:solidFill>
                  <a:srgbClr val="FFFF00"/>
                </a:solidFill>
                <a:hlinkClick r:id="rId2" tooltip="Nature Reviews Neuroscience"/>
              </a:rPr>
              <a:t>Nature Reviews Neuroscience</a:t>
            </a:r>
            <a:r>
              <a:rPr lang="en-US" sz="1800" i="1" dirty="0">
                <a:solidFill>
                  <a:srgbClr val="FFFF00"/>
                </a:solidFill>
              </a:rPr>
              <a:t>, 12, 231-241.</a:t>
            </a:r>
            <a:br>
              <a:rPr lang="en-US" sz="1800" i="1" dirty="0">
                <a:solidFill>
                  <a:srgbClr val="FFFF00"/>
                </a:solidFill>
              </a:rPr>
            </a:br>
            <a:r>
              <a:rPr lang="en-US" sz="1800" i="1" dirty="0">
                <a:solidFill>
                  <a:srgbClr val="FFFF00"/>
                </a:solidFill>
              </a:rPr>
              <a:t>3- </a:t>
            </a:r>
            <a:r>
              <a:rPr lang="en-US" sz="1800" i="1" dirty="0" err="1">
                <a:solidFill>
                  <a:srgbClr val="FFFF00"/>
                </a:solidFill>
              </a:rPr>
              <a:t>Maltby</a:t>
            </a:r>
            <a:r>
              <a:rPr lang="en-US" sz="1800" i="1" dirty="0">
                <a:solidFill>
                  <a:srgbClr val="FFFF00"/>
                </a:solidFill>
              </a:rPr>
              <a:t>, J. Day, L. &amp; </a:t>
            </a:r>
            <a:r>
              <a:rPr lang="en-US" sz="1800" i="1" dirty="0" err="1">
                <a:solidFill>
                  <a:srgbClr val="FFFF00"/>
                </a:solidFill>
              </a:rPr>
              <a:t>Macaskill</a:t>
            </a:r>
            <a:r>
              <a:rPr lang="en-US" sz="1800" i="1" dirty="0">
                <a:solidFill>
                  <a:srgbClr val="FFFF00"/>
                </a:solidFill>
              </a:rPr>
              <a:t>, A. (2007). Personality, Individual Differences and Intelligence. London: Pearson Education. </a:t>
            </a:r>
            <a:r>
              <a:rPr lang="en-US" sz="1800" i="1" u="sng" dirty="0">
                <a:solidFill>
                  <a:srgbClr val="FFFF00"/>
                </a:solidFill>
                <a:hlinkClick r:id="rId3"/>
              </a:rPr>
              <a:t>http://www.pearsoned.co.uk/Bookshop/detail.asp?item=100000000090816</a:t>
            </a:r>
            <a:r>
              <a:rPr lang="en-US" sz="1800" i="1" dirty="0">
                <a:solidFill>
                  <a:srgbClr val="FFFF00"/>
                </a:solidFill>
              </a:rPr>
              <a:t/>
            </a:r>
            <a:br>
              <a:rPr lang="en-US" sz="1800" i="1" dirty="0">
                <a:solidFill>
                  <a:srgbClr val="FFFF00"/>
                </a:solidFill>
              </a:rPr>
            </a:br>
            <a:endParaRPr lang="ar-SA" sz="1800" dirty="0">
              <a:solidFill>
                <a:srgbClr val="FFFF00"/>
              </a:solidFill>
            </a:endParaRPr>
          </a:p>
        </p:txBody>
      </p:sp>
      <p:sp>
        <p:nvSpPr>
          <p:cNvPr id="3" name="عنوان فرعي 2"/>
          <p:cNvSpPr>
            <a:spLocks noGrp="1"/>
          </p:cNvSpPr>
          <p:nvPr>
            <p:ph type="subTitle" idx="1"/>
          </p:nvPr>
        </p:nvSpPr>
        <p:spPr>
          <a:xfrm>
            <a:off x="683568" y="3886200"/>
            <a:ext cx="7848872" cy="2279104"/>
          </a:xfrm>
        </p:spPr>
        <p:txBody>
          <a:bodyPr>
            <a:normAutofit fontScale="70000" lnSpcReduction="20000"/>
          </a:bodyPr>
          <a:lstStyle/>
          <a:p>
            <a:pPr algn="r"/>
            <a:r>
              <a:rPr lang="ar-SA" dirty="0" err="1" smtClean="0">
                <a:solidFill>
                  <a:srgbClr val="FF0000"/>
                </a:solidFill>
              </a:rPr>
              <a:t>المراجع:</a:t>
            </a:r>
            <a:endParaRPr lang="ar-SA" dirty="0" smtClean="0">
              <a:solidFill>
                <a:srgbClr val="FF0000"/>
              </a:solidFill>
            </a:endParaRPr>
          </a:p>
          <a:p>
            <a:pPr algn="l"/>
            <a:r>
              <a:rPr lang="ar-SA" dirty="0" smtClean="0"/>
              <a:t> </a:t>
            </a:r>
            <a:br>
              <a:rPr lang="ar-SA" dirty="0" smtClean="0"/>
            </a:br>
            <a:r>
              <a:rPr lang="en-US" i="1" dirty="0" smtClean="0"/>
              <a:t> 1- Chamorro-</a:t>
            </a:r>
            <a:r>
              <a:rPr lang="en-US" i="1" dirty="0" err="1" smtClean="0"/>
              <a:t>Premuzic</a:t>
            </a:r>
            <a:r>
              <a:rPr lang="en-US" i="1" dirty="0" smtClean="0"/>
              <a:t>, Tomas, Sophie von </a:t>
            </a:r>
            <a:r>
              <a:rPr lang="en-US" i="1" dirty="0" err="1" smtClean="0"/>
              <a:t>Stumm</a:t>
            </a:r>
            <a:r>
              <a:rPr lang="en-US" i="1" dirty="0" smtClean="0"/>
              <a:t> and Adrian </a:t>
            </a:r>
            <a:r>
              <a:rPr lang="en-US" i="1" dirty="0" err="1" smtClean="0"/>
              <a:t>Furnham</a:t>
            </a:r>
            <a:r>
              <a:rPr lang="en-US" i="1" dirty="0" smtClean="0"/>
              <a:t>  </a:t>
            </a:r>
            <a:br>
              <a:rPr lang="en-US" i="1" dirty="0" smtClean="0"/>
            </a:br>
            <a:r>
              <a:rPr lang="en-US" i="1" dirty="0" smtClean="0"/>
              <a:t>          (</a:t>
            </a:r>
            <a:r>
              <a:rPr lang="en-US" i="1" dirty="0" err="1" smtClean="0"/>
              <a:t>eds</a:t>
            </a:r>
            <a:r>
              <a:rPr lang="en-US" i="1" dirty="0" smtClean="0"/>
              <a:t>)(2011) . The Wiley-Blackwell Handbook of Individual	Differences.</a:t>
            </a:r>
            <a:br>
              <a:rPr lang="en-US" i="1" dirty="0" smtClean="0"/>
            </a:br>
            <a:r>
              <a:rPr lang="en-US" i="1" dirty="0" smtClean="0"/>
              <a:t>2- Kanai, R., &amp; Rees, G. (2011). The structural basis of inter-individual differences in human </a:t>
            </a:r>
            <a:r>
              <a:rPr lang="en-US" i="1" dirty="0" err="1" smtClean="0"/>
              <a:t>behaviour</a:t>
            </a:r>
            <a:r>
              <a:rPr lang="en-US" i="1" dirty="0" smtClean="0"/>
              <a:t> and cognition. </a:t>
            </a:r>
            <a:r>
              <a:rPr lang="en-US" i="1" u="sng" dirty="0" smtClean="0">
                <a:hlinkClick r:id="rId2" tooltip="Nature Reviews Neuroscience"/>
              </a:rPr>
              <a:t>Nature Reviews Neuroscience</a:t>
            </a:r>
            <a:r>
              <a:rPr lang="en-US" i="1" dirty="0" smtClean="0"/>
              <a:t>, 12, 231-241.</a:t>
            </a:r>
            <a:br>
              <a:rPr lang="en-US" i="1" dirty="0" smtClean="0"/>
            </a:br>
            <a:r>
              <a:rPr lang="en-US" i="1" dirty="0" smtClean="0"/>
              <a:t>3- </a:t>
            </a:r>
            <a:r>
              <a:rPr lang="en-US" i="1" dirty="0" err="1" smtClean="0"/>
              <a:t>Maltby</a:t>
            </a:r>
            <a:r>
              <a:rPr lang="en-US" i="1" dirty="0" smtClean="0"/>
              <a:t>, J. Day, L. &amp; </a:t>
            </a:r>
            <a:r>
              <a:rPr lang="en-US" i="1" dirty="0" err="1" smtClean="0"/>
              <a:t>Macaskill</a:t>
            </a:r>
            <a:r>
              <a:rPr lang="en-US" i="1" dirty="0" smtClean="0"/>
              <a:t>, A. (2007). Personality, Individual Differences and Intelligence. London: Pearson Education. </a:t>
            </a:r>
            <a:r>
              <a:rPr lang="en-US" i="1" u="sng" dirty="0" smtClean="0">
                <a:hlinkClick r:id="rId3"/>
              </a:rPr>
              <a:t>http://www.pearsoned.co.uk/Bookshop/detail.asp?item=100000000090816</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772400" cy="1728192"/>
          </a:xfrm>
        </p:spPr>
        <p:txBody>
          <a:bodyPr>
            <a:noAutofit/>
          </a:bodyPr>
          <a:lstStyle/>
          <a:p>
            <a:pPr algn="l"/>
            <a:r>
              <a:rPr lang="en-US" sz="1800" i="1" dirty="0">
                <a:solidFill>
                  <a:srgbClr val="FFFF00"/>
                </a:solidFill>
              </a:rPr>
              <a:t>For example when we think about their physical appearance, we often ask ourselves why some people have dark or fair complexion, why some people are tall and some are short, why some are thin and why some are very fat. When we think about their psychological characteristics we often come across people who are very talkative or less talkative, some laugh too much whereas others take much time even to smile, some are very friendly whereas some prefer to be alone. The present lesson tries to answer all such queries which can bother us in our everyday life. In psychology, </a:t>
            </a:r>
            <a:endParaRPr lang="ar-SA" sz="1800" dirty="0">
              <a:solidFill>
                <a:srgbClr val="FFFF00"/>
              </a:solidFill>
            </a:endParaRPr>
          </a:p>
        </p:txBody>
      </p:sp>
      <p:sp>
        <p:nvSpPr>
          <p:cNvPr id="3" name="عنوان فرعي 2"/>
          <p:cNvSpPr>
            <a:spLocks noGrp="1"/>
          </p:cNvSpPr>
          <p:nvPr>
            <p:ph type="subTitle" idx="1"/>
          </p:nvPr>
        </p:nvSpPr>
        <p:spPr>
          <a:xfrm>
            <a:off x="683568" y="3429000"/>
            <a:ext cx="7088832" cy="2209800"/>
          </a:xfrm>
        </p:spPr>
        <p:txBody>
          <a:bodyPr>
            <a:normAutofit fontScale="77500" lnSpcReduction="20000"/>
          </a:bodyPr>
          <a:lstStyle/>
          <a:p>
            <a:pPr algn="justLow"/>
            <a:r>
              <a:rPr lang="ar-SA" dirty="0" smtClean="0"/>
              <a:t>على سبيل المثال عندما نفكر في مظهرهم، ونحن غالبا ما نسأل أنفسنا لماذا بعض الناس لديهم بشرة داكنة أو عادلة، لماذا بعض </a:t>
            </a:r>
            <a:r>
              <a:rPr lang="ar-SA" dirty="0" err="1" smtClean="0"/>
              <a:t>الناس ..</a:t>
            </a:r>
            <a:r>
              <a:rPr lang="ar-SA" dirty="0" smtClean="0"/>
              <a:t> وبعضها قصير، لماذا بعض هي رقيقة ولماذا بعض </a:t>
            </a:r>
            <a:r>
              <a:rPr lang="ar-SA" dirty="0" err="1" smtClean="0"/>
              <a:t>بدناء</a:t>
            </a:r>
            <a:r>
              <a:rPr lang="ar-SA" dirty="0" smtClean="0"/>
              <a:t> </a:t>
            </a:r>
            <a:r>
              <a:rPr lang="ar-SA" dirty="0" err="1" smtClean="0"/>
              <a:t>جدا.</a:t>
            </a:r>
            <a:r>
              <a:rPr lang="ar-SA" dirty="0" smtClean="0"/>
              <a:t> عندما نفكر في خصائصها النفسية ونحن غالبا ما تأتي عبر الناس الذين هم ثرثارة جدا أو أقل ثرثارة، وبعض الضحك كثيرا حين أن البعض الآخر يأخذ الكثير من الوقت حتى أن يبتسم، وبعضها ودية للغاية في حين أن البعض يفضل أن يكون </a:t>
            </a:r>
            <a:r>
              <a:rPr lang="ar-SA" dirty="0" err="1" smtClean="0"/>
              <a:t>وحده.</a:t>
            </a:r>
            <a:r>
              <a:rPr lang="ar-SA" dirty="0" smtClean="0"/>
              <a:t> يحاول الدرس الحالي للرد على جميع الاستفسارات من هذا القبيل والتي يمكن أن تهتم بنا في حياتنا </a:t>
            </a:r>
            <a:r>
              <a:rPr lang="ar-SA" dirty="0" err="1" smtClean="0"/>
              <a:t>اليومية.</a:t>
            </a:r>
            <a:r>
              <a:rPr lang="ar-SA" dirty="0" smtClean="0"/>
              <a:t> في علم </a:t>
            </a:r>
            <a:r>
              <a:rPr lang="ar-SA" dirty="0" err="1" smtClean="0"/>
              <a:t>النفس،</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96752"/>
            <a:ext cx="7772400" cy="1872208"/>
          </a:xfrm>
        </p:spPr>
        <p:txBody>
          <a:bodyPr>
            <a:noAutofit/>
          </a:bodyPr>
          <a:lstStyle/>
          <a:p>
            <a:pPr algn="l"/>
            <a:r>
              <a:rPr lang="en-US" sz="2400" i="1" dirty="0">
                <a:solidFill>
                  <a:srgbClr val="FFFF00"/>
                </a:solidFill>
              </a:rPr>
              <a:t>these are called </a:t>
            </a:r>
            <a:r>
              <a:rPr lang="en-US" sz="2400" b="1" i="1" dirty="0">
                <a:solidFill>
                  <a:srgbClr val="FFFF00"/>
                </a:solidFill>
              </a:rPr>
              <a:t>individual differences </a:t>
            </a:r>
            <a:r>
              <a:rPr lang="en-US" sz="2400" i="1" dirty="0">
                <a:solidFill>
                  <a:srgbClr val="FFFF00"/>
                </a:solidFill>
              </a:rPr>
              <a:t>referring to the extent and kind of variations or similarities among people on some of the important psychological aspects such as intelligence, personality, interest, and aptitude.</a:t>
            </a:r>
            <a:br>
              <a:rPr lang="en-US" sz="2400" i="1" dirty="0">
                <a:solidFill>
                  <a:srgbClr val="FFFF00"/>
                </a:solidFill>
              </a:rPr>
            </a:br>
            <a:endParaRPr lang="ar-SA" sz="2400" dirty="0">
              <a:solidFill>
                <a:srgbClr val="FFFF00"/>
              </a:solidFill>
            </a:endParaRPr>
          </a:p>
        </p:txBody>
      </p:sp>
      <p:sp>
        <p:nvSpPr>
          <p:cNvPr id="3" name="عنوان فرعي 2"/>
          <p:cNvSpPr>
            <a:spLocks noGrp="1"/>
          </p:cNvSpPr>
          <p:nvPr>
            <p:ph type="subTitle" idx="1"/>
          </p:nvPr>
        </p:nvSpPr>
        <p:spPr>
          <a:xfrm>
            <a:off x="611560" y="3886200"/>
            <a:ext cx="7160840" cy="1752600"/>
          </a:xfrm>
        </p:spPr>
        <p:txBody>
          <a:bodyPr>
            <a:normAutofit/>
          </a:bodyPr>
          <a:lstStyle/>
          <a:p>
            <a:pPr algn="justLow"/>
            <a:r>
              <a:rPr lang="ar-SA" dirty="0" smtClean="0">
                <a:solidFill>
                  <a:schemeClr val="tx1"/>
                </a:solidFill>
              </a:rPr>
              <a:t>وتسمى هذه الفروق الفردية في اشارة الى مدى ونوع من الاختلافات أو التشابه بين الناس على بعض الجوانب النفسية الهامة مثل الذكاء، والشخصية، والفائدة، والكفاءة.</a:t>
            </a:r>
            <a:endParaRPr lang="ar-SA"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484784"/>
            <a:ext cx="8229600" cy="2160240"/>
          </a:xfrm>
        </p:spPr>
        <p:txBody>
          <a:bodyPr>
            <a:normAutofit fontScale="90000"/>
          </a:bodyPr>
          <a:lstStyle/>
          <a:p>
            <a:pPr algn="l" rtl="0">
              <a:lnSpc>
                <a:spcPct val="120000"/>
              </a:lnSpc>
              <a:spcAft>
                <a:spcPts val="0"/>
              </a:spcAft>
            </a:pPr>
            <a:r>
              <a:rPr lang="en-US" sz="1600" i="1" dirty="0" smtClean="0">
                <a:solidFill>
                  <a:schemeClr val="tx1"/>
                </a:solidFill>
                <a:latin typeface="Times New Roman"/>
                <a:ea typeface="Times New Roman"/>
                <a:cs typeface="Arial"/>
              </a:rPr>
              <a:t> </a:t>
            </a:r>
            <a:r>
              <a:rPr lang="en-US" sz="1200" i="1" dirty="0">
                <a:solidFill>
                  <a:schemeClr val="tx1"/>
                </a:solidFill>
                <a:ea typeface="Times New Roman"/>
                <a:cs typeface="Arial"/>
              </a:rPr>
              <a:t/>
            </a:r>
            <a:br>
              <a:rPr lang="en-US" sz="1200" i="1" dirty="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200" i="1" dirty="0" smtClean="0">
                <a:solidFill>
                  <a:schemeClr val="tx1"/>
                </a:solidFill>
                <a:ea typeface="Times New Roman"/>
                <a:cs typeface="Arial"/>
              </a:rPr>
              <a:t/>
            </a:r>
            <a:br>
              <a:rPr lang="en-US" sz="1200" i="1" dirty="0" smtClean="0">
                <a:solidFill>
                  <a:schemeClr val="tx1"/>
                </a:solidFill>
                <a:ea typeface="Times New Roman"/>
                <a:cs typeface="Arial"/>
              </a:rPr>
            </a:br>
            <a:r>
              <a:rPr lang="en-US" sz="1800" b="1" i="1" dirty="0" smtClean="0">
                <a:solidFill>
                  <a:schemeClr val="tx1"/>
                </a:solidFill>
                <a:latin typeface="Times New Roman"/>
                <a:ea typeface="Times New Roman"/>
                <a:cs typeface="Arial"/>
              </a:rPr>
              <a:t>NATURE OF INDIVIDUAL DIFFERENCES </a:t>
            </a:r>
            <a:br>
              <a:rPr lang="en-US" sz="1800" b="1" i="1" dirty="0" smtClean="0">
                <a:solidFill>
                  <a:schemeClr val="tx1"/>
                </a:solidFill>
                <a:latin typeface="Times New Roman"/>
                <a:ea typeface="Times New Roman"/>
                <a:cs typeface="Arial"/>
              </a:rPr>
            </a:br>
            <a:r>
              <a:rPr lang="en-US" sz="1800" b="1" i="1" dirty="0" smtClean="0">
                <a:solidFill>
                  <a:schemeClr val="tx1"/>
                </a:solidFill>
                <a:latin typeface="Times New Roman"/>
                <a:ea typeface="Times New Roman"/>
                <a:cs typeface="Arial"/>
              </a:rPr>
              <a:t>                                       </a:t>
            </a:r>
            <a:r>
              <a:rPr lang="en-US" sz="1800" i="1" dirty="0" smtClean="0">
                <a:solidFill>
                  <a:schemeClr val="tx1"/>
                </a:solidFill>
                <a:latin typeface="Times New Roman"/>
                <a:ea typeface="Times New Roman"/>
                <a:cs typeface="Arial"/>
              </a:rPr>
              <a:t>     Individual differences occur due to interaction of genetic and environmental factors. We inherit certain characteristics from our parents through genetic codes. The phenotype or the expressed forms of our characteristics depend on contributions of the socio-cultural environment. This is the reason why we are not exactly like our parents and our parents not exactly like our grandparents. We do share similarities with our parents in respect of many physical attributes like height, </a:t>
            </a:r>
            <a:r>
              <a:rPr lang="en-US" sz="1800" i="1" dirty="0" err="1" smtClean="0">
                <a:solidFill>
                  <a:schemeClr val="tx1"/>
                </a:solidFill>
                <a:latin typeface="Times New Roman"/>
                <a:ea typeface="Times New Roman"/>
                <a:cs typeface="Arial"/>
              </a:rPr>
              <a:t>colour</a:t>
            </a:r>
            <a:r>
              <a:rPr lang="en-US" sz="1800" i="1" dirty="0" smtClean="0">
                <a:solidFill>
                  <a:schemeClr val="tx1"/>
                </a:solidFill>
                <a:latin typeface="Times New Roman"/>
                <a:ea typeface="Times New Roman"/>
                <a:cs typeface="Arial"/>
              </a:rPr>
              <a:t> of eyes,</a:t>
            </a:r>
            <a:r>
              <a:rPr lang="en-US" sz="2800" i="1" dirty="0">
                <a:solidFill>
                  <a:schemeClr val="tx1"/>
                </a:solidFill>
                <a:ea typeface="Times New Roman"/>
                <a:cs typeface="Arial"/>
              </a:rPr>
              <a:t/>
            </a:r>
            <a:br>
              <a:rPr lang="en-US" sz="2800" i="1" dirty="0">
                <a:solidFill>
                  <a:schemeClr val="tx1"/>
                </a:solidFill>
                <a:ea typeface="Times New Roman"/>
                <a:cs typeface="Arial"/>
              </a:rPr>
            </a:br>
            <a:endParaRPr lang="ar-SA" dirty="0">
              <a:solidFill>
                <a:schemeClr val="tx1"/>
              </a:solidFill>
            </a:endParaRPr>
          </a:p>
        </p:txBody>
      </p:sp>
      <p:sp>
        <p:nvSpPr>
          <p:cNvPr id="3" name="عنصر نائب للمحتوى 2"/>
          <p:cNvSpPr>
            <a:spLocks noGrp="1"/>
          </p:cNvSpPr>
          <p:nvPr>
            <p:ph idx="1"/>
          </p:nvPr>
        </p:nvSpPr>
        <p:spPr>
          <a:xfrm>
            <a:off x="457200" y="3356992"/>
            <a:ext cx="8229600" cy="2769171"/>
          </a:xfrm>
        </p:spPr>
        <p:txBody>
          <a:bodyPr>
            <a:normAutofit/>
          </a:bodyPr>
          <a:lstStyle/>
          <a:p>
            <a:pPr algn="justLow"/>
            <a:r>
              <a:rPr lang="ar-SA" sz="2000" dirty="0" smtClean="0"/>
              <a:t>طبيعة الفروق الفردية</a:t>
            </a:r>
          </a:p>
          <a:p>
            <a:pPr algn="justLow">
              <a:buNone/>
            </a:pPr>
            <a:r>
              <a:rPr lang="ar-SA" sz="2000" dirty="0" smtClean="0"/>
              <a:t> </a:t>
            </a:r>
            <a:br>
              <a:rPr lang="ar-SA" sz="2000" dirty="0" smtClean="0"/>
            </a:br>
            <a:r>
              <a:rPr lang="ar-SA" sz="2000" dirty="0" smtClean="0"/>
              <a:t>       تحدث الفروق الفردية بسبب التفاعل بين العوامل الوراثية </a:t>
            </a:r>
            <a:r>
              <a:rPr lang="ar-SA" sz="2000" dirty="0" err="1" smtClean="0"/>
              <a:t>والبيئية.</a:t>
            </a:r>
            <a:r>
              <a:rPr lang="ar-SA" sz="2000" dirty="0" smtClean="0"/>
              <a:t> نحن ترث خصائص معينة من الآباء والأمهات من خلال رموز </a:t>
            </a:r>
            <a:r>
              <a:rPr lang="ar-SA" sz="2000" dirty="0" err="1" smtClean="0"/>
              <a:t>وراثية.</a:t>
            </a:r>
            <a:r>
              <a:rPr lang="ar-SA" sz="2000" dirty="0" smtClean="0"/>
              <a:t> النمط الظاهري أو أشكال أعرب من خصائصنا تعتمد على التبرعات من البيئة الاجتماعية </a:t>
            </a:r>
            <a:r>
              <a:rPr lang="ar-SA" sz="2000" dirty="0" err="1" smtClean="0"/>
              <a:t>والثقافية.</a:t>
            </a:r>
            <a:r>
              <a:rPr lang="ar-SA" sz="2000" dirty="0" smtClean="0"/>
              <a:t> وهذا هو السبب في أننا ليست بالضبط مثل آبائنا والدينا ليست بالضبط مثل </a:t>
            </a:r>
            <a:r>
              <a:rPr lang="ar-SA" sz="2000" dirty="0" err="1" smtClean="0"/>
              <a:t>أجدادنا.</a:t>
            </a:r>
            <a:r>
              <a:rPr lang="ar-SA" sz="2000" dirty="0" smtClean="0"/>
              <a:t> نفعل تبادل أوجه التشابه مع والدينا في احترام العديد من الصفات الجسدية مثل الطول ولون </a:t>
            </a:r>
            <a:r>
              <a:rPr lang="ar-SA" sz="2000" dirty="0" err="1" smtClean="0"/>
              <a:t>العينين،</a:t>
            </a:r>
            <a:endParaRPr lang="ar-S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628800"/>
            <a:ext cx="8229600" cy="2007096"/>
          </a:xfrm>
        </p:spPr>
        <p:txBody>
          <a:bodyPr>
            <a:noAutofit/>
          </a:bodyPr>
          <a:lstStyle/>
          <a:p>
            <a:pPr algn="l" rtl="0"/>
            <a:r>
              <a:rPr lang="en-US" sz="1600" b="1" i="1" dirty="0">
                <a:solidFill>
                  <a:srgbClr val="FF0000"/>
                </a:solidFill>
              </a:rPr>
              <a:t>shape of nose etc. We also inherit certain cognitive, emotional and other characteristics from our parents like intellectual competence, love for sport, creativity etc. However, our own characteristics develop largely by the support from the environment which we inhabit.</a:t>
            </a:r>
            <a:br>
              <a:rPr lang="en-US" sz="1600" b="1" i="1" dirty="0">
                <a:solidFill>
                  <a:srgbClr val="FF0000"/>
                </a:solidFill>
              </a:rPr>
            </a:br>
            <a:r>
              <a:rPr lang="en-US" sz="1600" b="1" i="1" dirty="0">
                <a:solidFill>
                  <a:srgbClr val="FF0000"/>
                </a:solidFill>
              </a:rPr>
              <a:t>     The environment is responsible as how we are reared, the kind of atmosphere at house, whether it is liberal or strict, the type of education that we get, what we learn from people, around us, books, cultural practices, peers, teachers and media All these aspects refer to ‘environment’ which help in developing our potentials.</a:t>
            </a:r>
            <a:br>
              <a:rPr lang="en-US" sz="1600" b="1" i="1" dirty="0">
                <a:solidFill>
                  <a:srgbClr val="FF0000"/>
                </a:solidFill>
              </a:rPr>
            </a:br>
            <a:r>
              <a:rPr lang="en-US" sz="1600" b="1" i="1" dirty="0">
                <a:solidFill>
                  <a:srgbClr val="FF0000"/>
                </a:solidFill>
              </a:rPr>
              <a:t>      Environment, by providing models and other opportunities, helps us develop many traits and skills. Our inheritance alone cannot decide what we become but our environment also contributes</a:t>
            </a:r>
            <a:r>
              <a:rPr lang="en-US" sz="1600" b="1" i="1" dirty="0" smtClean="0">
                <a:solidFill>
                  <a:srgbClr val="FF0000"/>
                </a:solidFill>
              </a:rPr>
              <a:t>.</a:t>
            </a:r>
            <a:endParaRPr lang="ar-SA" sz="4800" b="1" dirty="0">
              <a:solidFill>
                <a:srgbClr val="FF0000"/>
              </a:solidFill>
            </a:endParaRPr>
          </a:p>
        </p:txBody>
      </p:sp>
      <p:sp>
        <p:nvSpPr>
          <p:cNvPr id="3" name="عنصر نائب للمحتوى 2"/>
          <p:cNvSpPr>
            <a:spLocks noGrp="1"/>
          </p:cNvSpPr>
          <p:nvPr>
            <p:ph idx="1"/>
          </p:nvPr>
        </p:nvSpPr>
        <p:spPr>
          <a:xfrm>
            <a:off x="457200" y="4077072"/>
            <a:ext cx="8229600" cy="2049091"/>
          </a:xfrm>
        </p:spPr>
        <p:txBody>
          <a:bodyPr>
            <a:normAutofit fontScale="70000" lnSpcReduction="20000"/>
          </a:bodyPr>
          <a:lstStyle/>
          <a:p>
            <a:pPr algn="justLow"/>
            <a:r>
              <a:rPr lang="ar-SA" dirty="0" smtClean="0"/>
              <a:t>شكل الأنف غيرها ونحن أيضا ترث بعض الخصائص المعرفية والعاطفية وغيرها من آبائنا مثل الكفاءة الفكرية، والحب للرياضة والإبداع وما إلى ذلك، وخصائص منطقتنا تطوير إلى حد كبير من الدعم من البيئة التي نعيش </a:t>
            </a:r>
            <a:r>
              <a:rPr lang="ar-SA" dirty="0" err="1" smtClean="0"/>
              <a:t>فيه.</a:t>
            </a:r>
            <a:r>
              <a:rPr lang="ar-SA" dirty="0" smtClean="0"/>
              <a:t> </a:t>
            </a:r>
            <a:br>
              <a:rPr lang="ar-SA" dirty="0" smtClean="0"/>
            </a:br>
            <a:r>
              <a:rPr lang="ar-SA" dirty="0" smtClean="0"/>
              <a:t>      البيئة هي </a:t>
            </a:r>
            <a:r>
              <a:rPr lang="ar-SA" dirty="0" err="1" smtClean="0"/>
              <a:t>المسؤولة</a:t>
            </a:r>
            <a:r>
              <a:rPr lang="ar-SA" dirty="0" smtClean="0"/>
              <a:t> عن كيفية تربيتها نحن، وهذا النوع من الجو في المنزل، سواء كانت ليبرالية أو صارمة، ونوع التعليم الذي نحصل عليه، ما نتعلمه من الناس، من حولنا، والكتب، والممارسات الثقافية، والأقران والمعلمين و وسائل الاعلام كل هذه الجوانب تشير </a:t>
            </a:r>
            <a:r>
              <a:rPr lang="ar-SA" dirty="0" err="1" smtClean="0"/>
              <a:t>إلى </a:t>
            </a:r>
            <a:r>
              <a:rPr lang="ar-SA" dirty="0" smtClean="0"/>
              <a:t>'البيئة' التي تساعد في تطوير </a:t>
            </a:r>
            <a:r>
              <a:rPr lang="ar-SA" dirty="0" err="1" smtClean="0"/>
              <a:t>إمكاناتنا.</a:t>
            </a:r>
            <a:r>
              <a:rPr lang="ar-SA" dirty="0" smtClean="0"/>
              <a:t> </a:t>
            </a:r>
            <a:br>
              <a:rPr lang="ar-SA" dirty="0" smtClean="0"/>
            </a:br>
            <a:r>
              <a:rPr lang="ar-SA" dirty="0" smtClean="0"/>
              <a:t>       البيئة، من خلال توفير نماذج وفرص أخرى، يساعدنا على تطوير العديد من الصفات </a:t>
            </a:r>
            <a:r>
              <a:rPr lang="ar-SA" dirty="0" err="1" smtClean="0"/>
              <a:t>والمهارات.</a:t>
            </a:r>
            <a:r>
              <a:rPr lang="ar-SA" dirty="0" smtClean="0"/>
              <a:t> لدينا الميراث وحدها لا تستطيع أن تقرر ما نصبح ولكن يساهم أيضا بيئتنا.</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l" rtl="0"/>
            <a:r>
              <a:rPr lang="en-US" sz="2400" b="1" i="1" dirty="0">
                <a:solidFill>
                  <a:srgbClr val="FFFF00"/>
                </a:solidFill>
              </a:rPr>
              <a:t>ASSESSING INDIVIDUAL DIFFERENCES</a:t>
            </a:r>
            <a:r>
              <a:rPr lang="en-US" sz="2400" i="1" dirty="0">
                <a:solidFill>
                  <a:srgbClr val="FFFF00"/>
                </a:solidFill>
              </a:rPr>
              <a:t>:</a:t>
            </a:r>
            <a:br>
              <a:rPr lang="en-US" sz="2400" i="1" dirty="0">
                <a:solidFill>
                  <a:srgbClr val="FFFF00"/>
                </a:solidFill>
              </a:rPr>
            </a:br>
            <a:r>
              <a:rPr lang="en-US" sz="2400" i="1" dirty="0">
                <a:solidFill>
                  <a:srgbClr val="FFFF00"/>
                </a:solidFill>
              </a:rPr>
              <a:t> </a:t>
            </a:r>
            <a:br>
              <a:rPr lang="en-US" sz="2400" i="1" dirty="0">
                <a:solidFill>
                  <a:srgbClr val="FFFF00"/>
                </a:solidFill>
              </a:rPr>
            </a:br>
            <a:r>
              <a:rPr lang="en-US" sz="2400" i="1" dirty="0">
                <a:solidFill>
                  <a:srgbClr val="FFFF00"/>
                </a:solidFill>
              </a:rPr>
              <a:t>    Psychologists have developed ‘tests’ to assess these characteristics. A psychological test is a structured technique used to generate a carefully selected sample of behavior.</a:t>
            </a:r>
            <a:br>
              <a:rPr lang="en-US" sz="2400" i="1" dirty="0">
                <a:solidFill>
                  <a:srgbClr val="FFFF00"/>
                </a:solidFill>
              </a:rPr>
            </a:br>
            <a:endParaRPr lang="ar-SA" sz="2400" dirty="0">
              <a:solidFill>
                <a:srgbClr val="FFFF00"/>
              </a:solidFill>
            </a:endParaRPr>
          </a:p>
        </p:txBody>
      </p:sp>
      <p:sp>
        <p:nvSpPr>
          <p:cNvPr id="3" name="عنوان فرعي 2"/>
          <p:cNvSpPr>
            <a:spLocks noGrp="1"/>
          </p:cNvSpPr>
          <p:nvPr>
            <p:ph type="subTitle" idx="1"/>
          </p:nvPr>
        </p:nvSpPr>
        <p:spPr>
          <a:xfrm>
            <a:off x="611560" y="3886200"/>
            <a:ext cx="7160840" cy="1752600"/>
          </a:xfrm>
        </p:spPr>
        <p:txBody>
          <a:bodyPr>
            <a:normAutofit fontScale="55000" lnSpcReduction="20000"/>
          </a:bodyPr>
          <a:lstStyle/>
          <a:p>
            <a:pPr algn="justLow"/>
            <a:r>
              <a:rPr lang="ar-SA" sz="3600" dirty="0" smtClean="0">
                <a:solidFill>
                  <a:schemeClr val="tx1"/>
                </a:solidFill>
              </a:rPr>
              <a:t>تقييم الفروق </a:t>
            </a:r>
            <a:r>
              <a:rPr lang="ar-SA" sz="3600" dirty="0" err="1" smtClean="0">
                <a:solidFill>
                  <a:schemeClr val="tx1"/>
                </a:solidFill>
              </a:rPr>
              <a:t>الفردية:</a:t>
            </a:r>
            <a:endParaRPr lang="ar-SA" sz="3600" dirty="0" smtClean="0">
              <a:solidFill>
                <a:schemeClr val="tx1"/>
              </a:solidFill>
            </a:endParaRPr>
          </a:p>
          <a:p>
            <a:pPr algn="justLow"/>
            <a:r>
              <a:rPr lang="ar-SA" sz="3600" dirty="0" smtClean="0">
                <a:solidFill>
                  <a:schemeClr val="tx1"/>
                </a:solidFill>
              </a:rPr>
              <a:t> </a:t>
            </a:r>
            <a:br>
              <a:rPr lang="ar-SA" sz="3600" dirty="0" smtClean="0">
                <a:solidFill>
                  <a:schemeClr val="tx1"/>
                </a:solidFill>
              </a:rPr>
            </a:br>
            <a:r>
              <a:rPr lang="ar-SA" sz="3600" dirty="0" smtClean="0">
                <a:solidFill>
                  <a:schemeClr val="tx1"/>
                </a:solidFill>
              </a:rPr>
              <a:t/>
            </a:r>
            <a:br>
              <a:rPr lang="ar-SA" sz="3600" dirty="0" smtClean="0">
                <a:solidFill>
                  <a:schemeClr val="tx1"/>
                </a:solidFill>
              </a:rPr>
            </a:br>
            <a:r>
              <a:rPr lang="ar-SA" sz="3600" dirty="0" smtClean="0">
                <a:solidFill>
                  <a:schemeClr val="tx1"/>
                </a:solidFill>
              </a:rPr>
              <a:t/>
            </a:r>
            <a:br>
              <a:rPr lang="ar-SA" sz="3600" dirty="0" smtClean="0">
                <a:solidFill>
                  <a:schemeClr val="tx1"/>
                </a:solidFill>
              </a:rPr>
            </a:br>
            <a:r>
              <a:rPr lang="ar-SA" sz="3600" dirty="0" smtClean="0">
                <a:solidFill>
                  <a:schemeClr val="tx1"/>
                </a:solidFill>
              </a:rPr>
              <a:t>     وقد وضعت علماء </a:t>
            </a:r>
            <a:r>
              <a:rPr lang="ar-SA" sz="3600" dirty="0" err="1" smtClean="0">
                <a:solidFill>
                  <a:schemeClr val="tx1"/>
                </a:solidFill>
              </a:rPr>
              <a:t>النفس </a:t>
            </a:r>
            <a:r>
              <a:rPr lang="ar-SA" sz="3600" dirty="0" smtClean="0">
                <a:solidFill>
                  <a:schemeClr val="tx1"/>
                </a:solidFill>
              </a:rPr>
              <a:t>'الاختبارات' لتقييم هذه </a:t>
            </a:r>
            <a:r>
              <a:rPr lang="ar-SA" sz="3600" dirty="0" err="1" smtClean="0">
                <a:solidFill>
                  <a:schemeClr val="tx1"/>
                </a:solidFill>
              </a:rPr>
              <a:t>الخصائص.</a:t>
            </a:r>
            <a:r>
              <a:rPr lang="ar-SA" sz="3600" dirty="0" smtClean="0">
                <a:solidFill>
                  <a:schemeClr val="tx1"/>
                </a:solidFill>
              </a:rPr>
              <a:t> اختبار النفسي هو أسلوب منظم استخدامها لتوليد عينة مختارة بعناية من السلوك</a:t>
            </a:r>
            <a:r>
              <a:rPr lang="ar-SA" dirty="0" smtClean="0"/>
              <a:t>.</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340768"/>
            <a:ext cx="7772400" cy="1872208"/>
          </a:xfrm>
        </p:spPr>
        <p:txBody>
          <a:bodyPr>
            <a:noAutofit/>
          </a:bodyPr>
          <a:lstStyle/>
          <a:p>
            <a:pPr algn="l"/>
            <a:r>
              <a:rPr lang="en-US" sz="1600" i="1" dirty="0">
                <a:solidFill>
                  <a:srgbClr val="FFFF00"/>
                </a:solidFill>
              </a:rPr>
              <a:t>In order to be useful for the purpose of drawing inferences about the person being tested, it is necessary that the test should be reliable, valid and standardized. A test is reliable if it measures a given characteristic consistently. For instance, if you assess something the scores on separate occasions should be more or less similar. Thus a person, if found to be of average intelligence on one occasion should also appear of average intelligence if tested after two weeks. If a test tells two different values while assessing the object on two occasions then it will be called unreliable. A test of intelligence can be called reliable only when a person scores high or low consistently on both the occasions. A good test is found to have high reliability.</a:t>
            </a:r>
            <a:br>
              <a:rPr lang="en-US" sz="1600" i="1" dirty="0">
                <a:solidFill>
                  <a:srgbClr val="FFFF00"/>
                </a:solidFill>
              </a:rPr>
            </a:br>
            <a:endParaRPr lang="ar-SA" sz="1600" dirty="0">
              <a:solidFill>
                <a:srgbClr val="FFFF00"/>
              </a:solidFill>
            </a:endParaRPr>
          </a:p>
        </p:txBody>
      </p:sp>
      <p:sp>
        <p:nvSpPr>
          <p:cNvPr id="3" name="عنوان فرعي 2"/>
          <p:cNvSpPr>
            <a:spLocks noGrp="1"/>
          </p:cNvSpPr>
          <p:nvPr>
            <p:ph type="subTitle" idx="1"/>
          </p:nvPr>
        </p:nvSpPr>
        <p:spPr>
          <a:xfrm>
            <a:off x="611560" y="3886200"/>
            <a:ext cx="7776864" cy="2279104"/>
          </a:xfrm>
        </p:spPr>
        <p:txBody>
          <a:bodyPr>
            <a:noAutofit/>
          </a:bodyPr>
          <a:lstStyle/>
          <a:p>
            <a:pPr algn="justLow"/>
            <a:r>
              <a:rPr lang="ar-SA" sz="1800" dirty="0" smtClean="0">
                <a:solidFill>
                  <a:schemeClr val="tx1"/>
                </a:solidFill>
              </a:rPr>
              <a:t>من أجل أن تكون مفيدة لغرض رسم استنتاجات حول الشخص الذي يجري اختباره، فمن الضروري أن الاختبار يجب أن تكون </a:t>
            </a:r>
            <a:r>
              <a:rPr lang="ar-SA" sz="1800" dirty="0" err="1" smtClean="0">
                <a:solidFill>
                  <a:schemeClr val="tx1"/>
                </a:solidFill>
              </a:rPr>
              <a:t>موثوقة</a:t>
            </a:r>
            <a:r>
              <a:rPr lang="ar-SA" sz="1800" dirty="0" smtClean="0">
                <a:solidFill>
                  <a:schemeClr val="tx1"/>
                </a:solidFill>
              </a:rPr>
              <a:t> وصحيحة </a:t>
            </a:r>
            <a:r>
              <a:rPr lang="ar-SA" sz="1800" dirty="0" err="1" smtClean="0">
                <a:solidFill>
                  <a:schemeClr val="tx1"/>
                </a:solidFill>
              </a:rPr>
              <a:t>وموحدة.</a:t>
            </a:r>
            <a:r>
              <a:rPr lang="ar-SA" sz="1800" dirty="0" smtClean="0">
                <a:solidFill>
                  <a:schemeClr val="tx1"/>
                </a:solidFill>
              </a:rPr>
              <a:t> اختبار موثوق </a:t>
            </a:r>
            <a:r>
              <a:rPr lang="ar-SA" sz="1800" dirty="0" err="1" smtClean="0">
                <a:solidFill>
                  <a:schemeClr val="tx1"/>
                </a:solidFill>
              </a:rPr>
              <a:t>بها</a:t>
            </a:r>
            <a:r>
              <a:rPr lang="ar-SA" sz="1800" dirty="0" smtClean="0">
                <a:solidFill>
                  <a:schemeClr val="tx1"/>
                </a:solidFill>
              </a:rPr>
              <a:t> إذا كان يقيس صفة تعطى </a:t>
            </a:r>
            <a:r>
              <a:rPr lang="ar-SA" sz="1800" dirty="0" err="1" smtClean="0">
                <a:solidFill>
                  <a:schemeClr val="tx1"/>
                </a:solidFill>
              </a:rPr>
              <a:t>باستمرار.</a:t>
            </a:r>
            <a:r>
              <a:rPr lang="ar-SA" sz="1800" dirty="0" smtClean="0">
                <a:solidFill>
                  <a:schemeClr val="tx1"/>
                </a:solidFill>
              </a:rPr>
              <a:t> على سبيل المثال، إذا كنت شيئا تقييم الدرجات في مناسبات منفصلة ينبغي أن تكون أكثر أو أقل </a:t>
            </a:r>
            <a:r>
              <a:rPr lang="ar-SA" sz="1800" dirty="0" err="1" smtClean="0">
                <a:solidFill>
                  <a:schemeClr val="tx1"/>
                </a:solidFill>
              </a:rPr>
              <a:t>مماثلة.</a:t>
            </a:r>
            <a:r>
              <a:rPr lang="ar-SA" sz="1800" dirty="0" smtClean="0">
                <a:solidFill>
                  <a:schemeClr val="tx1"/>
                </a:solidFill>
              </a:rPr>
              <a:t> وبالتالي أي شخص، وإذا وجدت لتكون من الذكاء المتوسط ​​في مناسبة واحدة وينبغي أيضا تظهر من الذكاء المتوسط ​​إذا اختبرت بعد </a:t>
            </a:r>
            <a:r>
              <a:rPr lang="ar-SA" sz="1800" dirty="0" err="1" smtClean="0">
                <a:solidFill>
                  <a:schemeClr val="tx1"/>
                </a:solidFill>
              </a:rPr>
              <a:t>أسبوعين.</a:t>
            </a:r>
            <a:r>
              <a:rPr lang="ar-SA" sz="1800" dirty="0" smtClean="0">
                <a:solidFill>
                  <a:schemeClr val="tx1"/>
                </a:solidFill>
              </a:rPr>
              <a:t> إذا كان اختبار يروي قيمتين مختلفة أثناء تقييم الكائن في مناسبتين وبعد ذلك سيتم استدعاؤه غير موثوق </a:t>
            </a:r>
            <a:r>
              <a:rPr lang="ar-SA" sz="1800" dirty="0" err="1" smtClean="0">
                <a:solidFill>
                  <a:schemeClr val="tx1"/>
                </a:solidFill>
              </a:rPr>
              <a:t>بها.</a:t>
            </a:r>
            <a:r>
              <a:rPr lang="ar-SA" sz="1800" dirty="0" smtClean="0">
                <a:solidFill>
                  <a:schemeClr val="tx1"/>
                </a:solidFill>
              </a:rPr>
              <a:t> اختبار الذكاء يمكن أن يسمى موثوق </a:t>
            </a:r>
            <a:r>
              <a:rPr lang="ar-SA" sz="1800" dirty="0" err="1" smtClean="0">
                <a:solidFill>
                  <a:schemeClr val="tx1"/>
                </a:solidFill>
              </a:rPr>
              <a:t>بها</a:t>
            </a:r>
            <a:r>
              <a:rPr lang="ar-SA" sz="1800" dirty="0" smtClean="0">
                <a:solidFill>
                  <a:schemeClr val="tx1"/>
                </a:solidFill>
              </a:rPr>
              <a:t> فقط عندما يكون الشخص درجات عالية أو منخفضة باستمرار على كل من </a:t>
            </a:r>
            <a:r>
              <a:rPr lang="ar-SA" sz="1800" dirty="0" err="1" smtClean="0">
                <a:solidFill>
                  <a:schemeClr val="tx1"/>
                </a:solidFill>
              </a:rPr>
              <a:t>المناسبات.</a:t>
            </a:r>
            <a:r>
              <a:rPr lang="ar-SA" sz="1800" dirty="0" smtClean="0">
                <a:solidFill>
                  <a:schemeClr val="tx1"/>
                </a:solidFill>
              </a:rPr>
              <a:t> تم العثور على الاختبار الجيد أن يكون </a:t>
            </a:r>
            <a:r>
              <a:rPr lang="ar-SA" sz="1800" dirty="0" err="1" smtClean="0">
                <a:solidFill>
                  <a:schemeClr val="tx1"/>
                </a:solidFill>
              </a:rPr>
              <a:t>موثوقية</a:t>
            </a:r>
            <a:r>
              <a:rPr lang="ar-SA" sz="1800" dirty="0" smtClean="0">
                <a:solidFill>
                  <a:schemeClr val="tx1"/>
                </a:solidFill>
              </a:rPr>
              <a:t> عالية.</a:t>
            </a:r>
            <a:endParaRPr lang="ar-SA" sz="18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412776"/>
            <a:ext cx="8229600" cy="1935088"/>
          </a:xfrm>
        </p:spPr>
        <p:txBody>
          <a:bodyPr>
            <a:noAutofit/>
          </a:bodyPr>
          <a:lstStyle/>
          <a:p>
            <a:pPr algn="l" rtl="0"/>
            <a:r>
              <a:rPr lang="en-US" sz="1600" i="1" dirty="0">
                <a:solidFill>
                  <a:srgbClr val="FF0000"/>
                </a:solidFill>
              </a:rPr>
              <a:t>The validity of a test refers to the degree to which it assesses what it intends to assess. A valid test of personality gives a measure of a person’s personality and predicts behavior in situations where that aspect of personality is pertinent.</a:t>
            </a:r>
            <a:br>
              <a:rPr lang="en-US" sz="1600" i="1" dirty="0">
                <a:solidFill>
                  <a:srgbClr val="FF0000"/>
                </a:solidFill>
              </a:rPr>
            </a:br>
            <a:r>
              <a:rPr lang="en-US" sz="1600" i="1" dirty="0">
                <a:solidFill>
                  <a:srgbClr val="FF0000"/>
                </a:solidFill>
              </a:rPr>
              <a:t>      Psychologists have developed tests to measure different human characteristics. In schools, we use achievement tests which measure what people have learnt. Psychologists frequently use tests of ability and personality. The tests of ability tell what an individual can do when he or she is at his/her best. Ability tests measure capacity as potential rather than achievement. Tests of intelligence and aptitude come under this category. Aptitude refers to the ability to learn a particular kind of skill required in a specific situation. Personality tests measure the characteristic ways of thinking, feeling or behaving.</a:t>
            </a:r>
            <a:br>
              <a:rPr lang="en-US" sz="1600" i="1" dirty="0">
                <a:solidFill>
                  <a:srgbClr val="FF0000"/>
                </a:solidFill>
              </a:rPr>
            </a:br>
            <a:endParaRPr lang="ar-SA" sz="1600" dirty="0">
              <a:solidFill>
                <a:srgbClr val="FF0000"/>
              </a:solidFill>
            </a:endParaRPr>
          </a:p>
        </p:txBody>
      </p:sp>
      <p:sp>
        <p:nvSpPr>
          <p:cNvPr id="3" name="عنصر نائب للمحتوى 2"/>
          <p:cNvSpPr>
            <a:spLocks noGrp="1"/>
          </p:cNvSpPr>
          <p:nvPr>
            <p:ph idx="1"/>
          </p:nvPr>
        </p:nvSpPr>
        <p:spPr>
          <a:xfrm>
            <a:off x="457200" y="3573016"/>
            <a:ext cx="8229600" cy="2553147"/>
          </a:xfrm>
        </p:spPr>
        <p:txBody>
          <a:bodyPr>
            <a:normAutofit fontScale="92500" lnSpcReduction="10000"/>
          </a:bodyPr>
          <a:lstStyle/>
          <a:p>
            <a:pPr algn="justLow"/>
            <a:r>
              <a:rPr lang="ar-SA" sz="2000" dirty="0" smtClean="0"/>
              <a:t>صلاحية اختبار يشير إلى الدرجة التي تقوم بتقييم ما تنوي أن </a:t>
            </a:r>
            <a:r>
              <a:rPr lang="ar-SA" sz="2000" dirty="0" err="1" smtClean="0"/>
              <a:t>تقيم.</a:t>
            </a:r>
            <a:r>
              <a:rPr lang="ar-SA" sz="2000" dirty="0" smtClean="0"/>
              <a:t> اختبار للشخصية صالحة يعطي قدرا من شخصية الشخص وتتوقع السلوك في الحالات التي يكون فيها هذا الجانب من شخصية غير ذات </a:t>
            </a:r>
            <a:r>
              <a:rPr lang="ar-SA" sz="2000" dirty="0" err="1" smtClean="0"/>
              <a:t>الصلة.</a:t>
            </a:r>
            <a:r>
              <a:rPr lang="ar-SA" sz="2000" dirty="0" smtClean="0"/>
              <a:t> </a:t>
            </a:r>
            <a:br>
              <a:rPr lang="ar-SA" sz="2000" dirty="0" smtClean="0"/>
            </a:br>
            <a:r>
              <a:rPr lang="ar-SA" sz="2000" dirty="0" smtClean="0"/>
              <a:t>       وقد وضعت علماء النفس اختبارات لقياس الخصائص البشرية </a:t>
            </a:r>
            <a:r>
              <a:rPr lang="ar-SA" sz="2000" dirty="0" err="1" smtClean="0"/>
              <a:t>المختلفة.</a:t>
            </a:r>
            <a:r>
              <a:rPr lang="ar-SA" sz="2000" dirty="0" smtClean="0"/>
              <a:t> في المدارس، ونحن نستخدم اختبارات التحصيل التي تقيس ما تعلمه </a:t>
            </a:r>
            <a:r>
              <a:rPr lang="ar-SA" sz="2000" dirty="0" err="1" smtClean="0"/>
              <a:t>الناس.</a:t>
            </a:r>
            <a:r>
              <a:rPr lang="ar-SA" sz="2000" dirty="0" smtClean="0"/>
              <a:t> علماء النفس كثيرا ما تستخدم اختبارات القدرة </a:t>
            </a:r>
            <a:r>
              <a:rPr lang="ar-SA" sz="2000" dirty="0" err="1" smtClean="0"/>
              <a:t>والشخصية.</a:t>
            </a:r>
            <a:r>
              <a:rPr lang="ar-SA" sz="2000" dirty="0" smtClean="0"/>
              <a:t> اختبارات القدرة معرفة ما يمكن للفرد أن يفعل عندما كان هو أو هي في </a:t>
            </a:r>
            <a:r>
              <a:rPr lang="ar-SA" sz="2000" dirty="0" err="1" smtClean="0"/>
              <a:t>له </a:t>
            </a:r>
            <a:r>
              <a:rPr lang="ar-SA" sz="2000" dirty="0" smtClean="0"/>
              <a:t>/ لها </a:t>
            </a:r>
            <a:r>
              <a:rPr lang="ar-SA" sz="2000" dirty="0" err="1" smtClean="0"/>
              <a:t>أفضل.</a:t>
            </a:r>
            <a:r>
              <a:rPr lang="ar-SA" sz="2000" dirty="0" smtClean="0"/>
              <a:t> اختبارات قياس القدرات والقدرة المحتملة بدلا من </a:t>
            </a:r>
            <a:r>
              <a:rPr lang="ar-SA" sz="2000" dirty="0" err="1" smtClean="0"/>
              <a:t>الإنجاز.</a:t>
            </a:r>
            <a:r>
              <a:rPr lang="ar-SA" sz="2000" dirty="0" smtClean="0"/>
              <a:t> اختبارات الذكاء والاستعداد يأتي تحت هذه </a:t>
            </a:r>
            <a:r>
              <a:rPr lang="ar-SA" sz="2000" dirty="0" err="1" smtClean="0"/>
              <a:t>الفئة.</a:t>
            </a:r>
            <a:r>
              <a:rPr lang="ar-SA" sz="2000" dirty="0" smtClean="0"/>
              <a:t> تشير الكفاءة إلى القدرة على التعلم نوع معين من المهارات المطلوبة في حالة </a:t>
            </a:r>
            <a:r>
              <a:rPr lang="ar-SA" sz="2000" dirty="0" err="1" smtClean="0"/>
              <a:t>معينة.</a:t>
            </a:r>
            <a:r>
              <a:rPr lang="ar-SA" sz="2000" dirty="0" smtClean="0"/>
              <a:t> اختبارات شخصية قياس طرق مميزة في التفكير، والشعور أو السلوك.</a:t>
            </a:r>
            <a:endParaRPr lang="ar-SA"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204864"/>
            <a:ext cx="8229600" cy="1143000"/>
          </a:xfrm>
        </p:spPr>
        <p:txBody>
          <a:bodyPr>
            <a:noAutofit/>
          </a:bodyPr>
          <a:lstStyle/>
          <a:p>
            <a:pPr algn="l" rtl="0"/>
            <a:r>
              <a:rPr lang="en-US" sz="3600" b="1" i="1" dirty="0">
                <a:solidFill>
                  <a:srgbClr val="FF0000"/>
                </a:solidFill>
              </a:rPr>
              <a:t>Key words:</a:t>
            </a:r>
            <a:r>
              <a:rPr lang="en-US" sz="3600" i="1" dirty="0">
                <a:solidFill>
                  <a:srgbClr val="FF0000"/>
                </a:solidFill>
              </a:rPr>
              <a:t/>
            </a:r>
            <a:br>
              <a:rPr lang="en-US" sz="3600" i="1" dirty="0">
                <a:solidFill>
                  <a:srgbClr val="FF0000"/>
                </a:solidFill>
              </a:rPr>
            </a:br>
            <a:r>
              <a:rPr lang="en-US" sz="3600" i="1" dirty="0">
                <a:solidFill>
                  <a:srgbClr val="FF0000"/>
                </a:solidFill>
              </a:rPr>
              <a:t>Individual differences.</a:t>
            </a:r>
            <a:br>
              <a:rPr lang="en-US" sz="3600" i="1" dirty="0">
                <a:solidFill>
                  <a:srgbClr val="FF0000"/>
                </a:solidFill>
              </a:rPr>
            </a:br>
            <a:r>
              <a:rPr lang="en-US" sz="3600" i="1" dirty="0">
                <a:solidFill>
                  <a:srgbClr val="FF0000"/>
                </a:solidFill>
              </a:rPr>
              <a:t>Foundations</a:t>
            </a:r>
            <a:r>
              <a:rPr lang="en-US" sz="3600" b="1" dirty="0">
                <a:solidFill>
                  <a:srgbClr val="FF0000"/>
                </a:solidFill>
              </a:rPr>
              <a:t>.</a:t>
            </a:r>
            <a:r>
              <a:rPr lang="en-US" sz="3600" i="1" dirty="0">
                <a:solidFill>
                  <a:srgbClr val="FF0000"/>
                </a:solidFill>
              </a:rPr>
              <a:t/>
            </a:r>
            <a:br>
              <a:rPr lang="en-US" sz="3600" i="1" dirty="0">
                <a:solidFill>
                  <a:srgbClr val="FF0000"/>
                </a:solidFill>
              </a:rPr>
            </a:br>
            <a:r>
              <a:rPr lang="en-US" sz="3600" i="1" dirty="0">
                <a:solidFill>
                  <a:srgbClr val="FF0000"/>
                </a:solidFill>
              </a:rPr>
              <a:t>Psychology.</a:t>
            </a:r>
            <a:br>
              <a:rPr lang="en-US" sz="3600" i="1" dirty="0">
                <a:solidFill>
                  <a:srgbClr val="FF0000"/>
                </a:solidFill>
              </a:rPr>
            </a:br>
            <a:endParaRPr lang="ar-SA" sz="3600" dirty="0">
              <a:solidFill>
                <a:srgbClr val="FF0000"/>
              </a:solidFill>
            </a:endParaRPr>
          </a:p>
        </p:txBody>
      </p:sp>
      <p:sp>
        <p:nvSpPr>
          <p:cNvPr id="3" name="عنصر نائب للمحتوى 2"/>
          <p:cNvSpPr>
            <a:spLocks noGrp="1"/>
          </p:cNvSpPr>
          <p:nvPr>
            <p:ph idx="1"/>
          </p:nvPr>
        </p:nvSpPr>
        <p:spPr>
          <a:xfrm>
            <a:off x="457200" y="3429000"/>
            <a:ext cx="8229600" cy="2697163"/>
          </a:xfrm>
        </p:spPr>
        <p:txBody>
          <a:bodyPr>
            <a:normAutofit/>
          </a:bodyPr>
          <a:lstStyle/>
          <a:p>
            <a:r>
              <a:rPr lang="ar-SA" dirty="0" smtClean="0"/>
              <a:t>الكلمات </a:t>
            </a:r>
            <a:r>
              <a:rPr lang="ar-SA" dirty="0" err="1" smtClean="0"/>
              <a:t>الرئيسية: </a:t>
            </a:r>
            <a:br>
              <a:rPr lang="ar-SA" dirty="0" err="1" smtClean="0"/>
            </a:br>
            <a:r>
              <a:rPr lang="ar-SA" dirty="0" smtClean="0"/>
              <a:t>- الفروق </a:t>
            </a:r>
            <a:r>
              <a:rPr lang="ar-SA" dirty="0" err="1" smtClean="0"/>
              <a:t>الفردية.</a:t>
            </a:r>
            <a:r>
              <a:rPr lang="ar-SA" dirty="0" smtClean="0"/>
              <a:t> </a:t>
            </a:r>
            <a:br>
              <a:rPr lang="ar-SA" dirty="0" smtClean="0"/>
            </a:br>
            <a:r>
              <a:rPr lang="ar-SA" dirty="0" smtClean="0"/>
              <a:t>- </a:t>
            </a:r>
            <a:r>
              <a:rPr lang="ar-SA" dirty="0" err="1" smtClean="0"/>
              <a:t>أسس.</a:t>
            </a:r>
            <a:r>
              <a:rPr lang="ar-SA" dirty="0" smtClean="0"/>
              <a:t> </a:t>
            </a:r>
            <a:br>
              <a:rPr lang="ar-SA" dirty="0" smtClean="0"/>
            </a:br>
            <a:r>
              <a:rPr lang="ar-SA" dirty="0" smtClean="0"/>
              <a:t>- علم النفس.</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818</Words>
  <Application>Microsoft Office PowerPoint</Application>
  <PresentationFormat>عرض على الشاشة (3:4)‏</PresentationFormat>
  <Paragraphs>24</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تدفق</vt:lpstr>
      <vt:lpstr>   It is often said that no two individuals are exact duplicates; they differ from each other in some way or the other. Hence the job of the psychologist is to identify and understand this uniqueness in individuals. Such a similarity or difference between persons reveals individual differences. It happens in our day-to-day life when we see people around us. A question comes to mind; how and why people appear similar or different to each other? </vt:lpstr>
      <vt:lpstr>For example when we think about their physical appearance, we often ask ourselves why some people have dark or fair complexion, why some people are tall and some are short, why some are thin and why some are very fat. When we think about their psychological characteristics we often come across people who are very talkative or less talkative, some laugh too much whereas others take much time even to smile, some are very friendly whereas some prefer to be alone. The present lesson tries to answer all such queries which can bother us in our everyday life. In psychology, </vt:lpstr>
      <vt:lpstr>these are called individual differences referring to the extent and kind of variations or similarities among people on some of the important psychological aspects such as intelligence, personality, interest, and aptitude. </vt:lpstr>
      <vt:lpstr>             NATURE OF INDIVIDUAL DIFFERENCES                                              Individual differences occur due to interaction of genetic and environmental factors. We inherit certain characteristics from our parents through genetic codes. The phenotype or the expressed forms of our characteristics depend on contributions of the socio-cultural environment. This is the reason why we are not exactly like our parents and our parents not exactly like our grandparents. We do share similarities with our parents in respect of many physical attributes like height, colour of eyes, </vt:lpstr>
      <vt:lpstr>shape of nose etc. We also inherit certain cognitive, emotional and other characteristics from our parents like intellectual competence, love for sport, creativity etc. However, our own characteristics develop largely by the support from the environment which we inhabit.      The environment is responsible as how we are reared, the kind of atmosphere at house, whether it is liberal or strict, the type of education that we get, what we learn from people, around us, books, cultural practices, peers, teachers and media All these aspects refer to ‘environment’ which help in developing our potentials.       Environment, by providing models and other opportunities, helps us develop many traits and skills. Our inheritance alone cannot decide what we become but our environment also contributes.</vt:lpstr>
      <vt:lpstr>ASSESSING INDIVIDUAL DIFFERENCES:       Psychologists have developed ‘tests’ to assess these characteristics. A psychological test is a structured technique used to generate a carefully selected sample of behavior. </vt:lpstr>
      <vt:lpstr>In order to be useful for the purpose of drawing inferences about the person being tested, it is necessary that the test should be reliable, valid and standardized. A test is reliable if it measures a given characteristic consistently. For instance, if you assess something the scores on separate occasions should be more or less similar. Thus a person, if found to be of average intelligence on one occasion should also appear of average intelligence if tested after two weeks. If a test tells two different values while assessing the object on two occasions then it will be called unreliable. A test of intelligence can be called reliable only when a person scores high or low consistently on both the occasions. A good test is found to have high reliability. </vt:lpstr>
      <vt:lpstr>The validity of a test refers to the degree to which it assesses what it intends to assess. A valid test of personality gives a measure of a person’s personality and predicts behavior in situations where that aspect of personality is pertinent.       Psychologists have developed tests to measure different human characteristics. In schools, we use achievement tests which measure what people have learnt. Psychologists frequently use tests of ability and personality. The tests of ability tell what an individual can do when he or she is at his/her best. Ability tests measure capacity as potential rather than achievement. Tests of intelligence and aptitude come under this category. Aptitude refers to the ability to learn a particular kind of skill required in a specific situation. Personality tests measure the characteristic ways of thinking, feeling or behaving. </vt:lpstr>
      <vt:lpstr>Key words: Individual differences. Foundations. Psychology. </vt:lpstr>
      <vt:lpstr>References: 1- Chamorro-Premuzic, Tomas, Sophie von Stumm and Adrian Furnham             (eds)(2011) . The Wiley-Blackwell Handbook of Individual Differences. 2- Kanai, R., &amp; Rees, G. (2011). The structural basis of inter-individual differences in human behaviour and cognition. Nature Reviews Neuroscience, 12, 231-241. 3- Maltby, J. Day, L. &amp; Macaskill, A. (2007). Personality, Individual Differences and Intelligence. London: Pearson Education. http://www.pearsoned.co.uk/Bookshop/detail.asp?item=100000000090816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is often said that no two individuals are exact duplicates; they differ from each other in some way or the other. Hence the job of the psychologist is to identify and understand this uniqueness in individuals. Such a similarity or difference between persons reveals individual differences. It happens in our day-to-day life when we see people around us. A question comes to mind; how and why people appear similar or different to each other?</dc:title>
  <dc:creator>albrofesor</dc:creator>
  <cp:lastModifiedBy>albrofesor</cp:lastModifiedBy>
  <cp:revision>14</cp:revision>
  <dcterms:created xsi:type="dcterms:W3CDTF">2014-02-18T17:31:56Z</dcterms:created>
  <dcterms:modified xsi:type="dcterms:W3CDTF">2014-02-19T14:32:01Z</dcterms:modified>
</cp:coreProperties>
</file>