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AFC894-406E-4FD5-B655-1CFEE70B0353}" type="datetimeFigureOut">
              <a:rPr lang="en-US" smtClean="0"/>
              <a:pPr/>
              <a:t>9/25/2016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714211-C7EB-441A-A901-40818D3653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46108EF-5725-4F90-90EF-4E0F70A19CAA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113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70E448A-3F5F-4AA6-B2CD-7D363A9EAEE1}" type="slidenum">
              <a:rPr lang="en-GB" smtClean="0"/>
              <a:pPr/>
              <a:t>11</a:t>
            </a:fld>
            <a:endParaRPr lang="en-GB" smtClean="0"/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D24E0FC-1760-4EEE-830C-E77DBD847BB7}" type="slidenum">
              <a:rPr lang="en-GB" smtClean="0"/>
              <a:pPr/>
              <a:t>12</a:t>
            </a:fld>
            <a:endParaRPr lang="en-GB" smtClean="0"/>
          </a:p>
        </p:txBody>
      </p:sp>
      <p:sp>
        <p:nvSpPr>
          <p:cNvPr id="1239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9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0B453FD-9906-42F9-96E2-0C9EC0F970D8}" type="slidenum">
              <a:rPr lang="en-GB" smtClean="0"/>
              <a:pPr/>
              <a:t>13</a:t>
            </a:fld>
            <a:endParaRPr lang="en-GB" smtClean="0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B49471C-562A-4477-B865-90C373B2C267}" type="slidenum">
              <a:rPr lang="en-GB" smtClean="0"/>
              <a:pPr/>
              <a:t>14</a:t>
            </a:fld>
            <a:endParaRPr lang="en-GB" smtClean="0"/>
          </a:p>
        </p:txBody>
      </p:sp>
      <p:sp>
        <p:nvSpPr>
          <p:cNvPr id="1259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59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9A35989-BD4C-4128-8340-849E98BF9838}" type="slidenum">
              <a:rPr lang="en-GB" smtClean="0"/>
              <a:pPr/>
              <a:t>15</a:t>
            </a:fld>
            <a:endParaRPr lang="en-GB" smtClean="0"/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D6033C9-88A4-48E6-B714-874B29F57DC0}" type="slidenum">
              <a:rPr lang="en-GB" smtClean="0"/>
              <a:pPr/>
              <a:t>16</a:t>
            </a:fld>
            <a:endParaRPr lang="en-GB" smtClean="0"/>
          </a:p>
        </p:txBody>
      </p:sp>
      <p:sp>
        <p:nvSpPr>
          <p:cNvPr id="128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80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AF4448D-19C4-4324-9411-13F52179460A}" type="slidenum">
              <a:rPr lang="en-GB" smtClean="0"/>
              <a:pPr/>
              <a:t>3</a:t>
            </a:fld>
            <a:endParaRPr lang="en-GB" smtClean="0"/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A39B865-2EEC-4955-B157-AB8397AF5F27}" type="slidenum">
              <a:rPr lang="en-GB" smtClean="0"/>
              <a:pPr/>
              <a:t>4</a:t>
            </a:fld>
            <a:endParaRPr lang="en-GB" smtClean="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8ABE7C-7891-42ED-B9D4-37F630E5B791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A6D8734-ADED-44A3-8F5A-1B2BE0911DB0}" type="slidenum">
              <a:rPr lang="en-GB" smtClean="0"/>
              <a:pPr/>
              <a:t>6</a:t>
            </a:fld>
            <a:endParaRPr lang="en-GB" smtClean="0"/>
          </a:p>
        </p:txBody>
      </p:sp>
      <p:sp>
        <p:nvSpPr>
          <p:cNvPr id="117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52AB5F8-02BA-40C8-B811-D652E29DF763}" type="slidenum">
              <a:rPr lang="en-GB" smtClean="0"/>
              <a:pPr/>
              <a:t>7</a:t>
            </a:fld>
            <a:endParaRPr lang="en-GB" smtClean="0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5B4C8E2-34AD-4C65-B536-08705AEE2143}" type="slidenum">
              <a:rPr lang="en-GB" smtClean="0"/>
              <a:pPr/>
              <a:t>8</a:t>
            </a:fld>
            <a:endParaRPr lang="en-GB" smtClean="0"/>
          </a:p>
        </p:txBody>
      </p:sp>
      <p:sp>
        <p:nvSpPr>
          <p:cNvPr id="119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6C629EB-F747-4DF9-B956-558B6B66A48B}" type="slidenum">
              <a:rPr lang="en-GB" smtClean="0"/>
              <a:pPr/>
              <a:t>9</a:t>
            </a:fld>
            <a:endParaRPr lang="en-GB" smtClean="0"/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10EE877-7605-4A6B-8EDB-85C1FEA058C7}" type="slidenum">
              <a:rPr lang="en-GB" smtClean="0"/>
              <a:pPr/>
              <a:t>10</a:t>
            </a:fld>
            <a:endParaRPr lang="en-GB" smtClean="0"/>
          </a:p>
        </p:txBody>
      </p:sp>
      <p:sp>
        <p:nvSpPr>
          <p:cNvPr id="1218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9F592-EAF2-4DC4-B7B6-8A5A8454E2E6}" type="datetime1">
              <a:rPr lang="en-US" smtClean="0"/>
              <a:t>9/25/2016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8AA63-7F96-4A70-AD83-7848B724E6A3}" type="datetime1">
              <a:rPr lang="en-US" smtClean="0"/>
              <a:t>9/25/2016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91EB6-57E6-43DF-80D4-300C743A5E5A}" type="datetime1">
              <a:rPr lang="en-US" smtClean="0"/>
              <a:t>9/25/2016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3EBCA-588E-44EE-AA65-9381E77FFAFF}" type="datetime1">
              <a:rPr lang="en-US" smtClean="0"/>
              <a:t>9/25/2016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DC4055-AE83-4D5F-A6EE-33DD7248CBC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10FBB-8B0F-41AC-BEFB-1BC5B1AB2433}" type="datetime1">
              <a:rPr lang="en-US" smtClean="0"/>
              <a:t>9/25/2016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11C21-E837-46E8-9C60-FD9F6F7C077D}" type="datetime1">
              <a:rPr lang="en-US" smtClean="0"/>
              <a:t>9/25/2016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E9A64-CBF2-42EE-B8D9-461D71E2E713}" type="datetime1">
              <a:rPr lang="en-US" smtClean="0"/>
              <a:t>9/25/2016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6165C-B2C0-4C0A-ACF4-CCB1EAAC1376}" type="datetime1">
              <a:rPr lang="en-US" smtClean="0"/>
              <a:t>9/25/2016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05FEB-BAA2-48C8-9E33-BF8194002CFC}" type="datetime1">
              <a:rPr lang="en-US" smtClean="0"/>
              <a:t>9/25/2016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D4D67-ECD9-4C2E-AAA0-B89742FA45A8}" type="datetime1">
              <a:rPr lang="en-US" smtClean="0"/>
              <a:t>9/25/2016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00DC2-7BF1-497C-B258-16442ABE5A21}" type="datetime1">
              <a:rPr lang="en-US" smtClean="0"/>
              <a:t>9/25/2016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48E0D-CDEC-4CA2-BF6A-D8D162A3300C}" type="datetime1">
              <a:rPr lang="en-US" smtClean="0"/>
              <a:t>9/25/2016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2E331E-A8A3-4D03-990A-B63568903CC1}" type="datetime1">
              <a:rPr lang="en-US" smtClean="0"/>
              <a:t>9/25/2016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newborns.stanford.edu/PhotoGallery/ATNReflex1.html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newborns.stanford.edu/PhotoGallery/FootGraspReflex1.html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://newborns.stanford.edu/PhotoGallery/StepReflex1.html" TargetMode="Externa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newborns.stanford.edu/PhotoGallery/SuckingReflex1.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newborns.stanford.edu/PhotoGallery/RootingReflex2.html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130425"/>
            <a:ext cx="9144000" cy="1146175"/>
          </a:xfrm>
          <a:gradFill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1"/>
          </a:gradFill>
        </p:spPr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rgbClr val="FFFF00"/>
                </a:solidFill>
              </a:rPr>
              <a:t>Infant Reflexes</a:t>
            </a:r>
            <a:br>
              <a:rPr lang="en-GB" b="1" dirty="0" smtClean="0">
                <a:solidFill>
                  <a:srgbClr val="FFFF00"/>
                </a:solidFill>
              </a:rPr>
            </a:br>
            <a:r>
              <a:rPr lang="en-GB" b="1" dirty="0" smtClean="0">
                <a:solidFill>
                  <a:srgbClr val="FFFF00"/>
                </a:solidFill>
              </a:rPr>
              <a:t>lecture Three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9113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94612" y="4724400"/>
            <a:ext cx="2949388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4572000"/>
            <a:ext cx="5486400" cy="457200"/>
          </a:xfrm>
          <a:solidFill>
            <a:srgbClr val="00B050"/>
          </a:solidFill>
        </p:spPr>
        <p:txBody>
          <a:bodyPr/>
          <a:lstStyle/>
          <a:p>
            <a:pPr algn="l">
              <a:lnSpc>
                <a:spcPct val="80000"/>
              </a:lnSpc>
            </a:pPr>
            <a:r>
              <a:rPr lang="en-GB" sz="2400" b="1" dirty="0" smtClean="0">
                <a:solidFill>
                  <a:schemeClr val="bg1"/>
                </a:solidFill>
                <a:latin typeface="Arial Narrow" pitchFamily="34" charset="0"/>
              </a:rPr>
              <a:t> Clinical Application Child Health Nursing </a:t>
            </a:r>
          </a:p>
          <a:p>
            <a:pPr algn="l">
              <a:lnSpc>
                <a:spcPct val="80000"/>
              </a:lnSpc>
            </a:pPr>
            <a:endParaRPr lang="en-GB" sz="2400" b="1" dirty="0" smtClean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6819" name="Group 19"/>
          <p:cNvGraphicFramePr>
            <a:graphicFrameLocks noGrp="1"/>
          </p:cNvGraphicFramePr>
          <p:nvPr>
            <p:ph idx="1"/>
          </p:nvPr>
        </p:nvGraphicFramePr>
        <p:xfrm>
          <a:off x="0" y="1600200"/>
          <a:ext cx="8991600" cy="1516380"/>
        </p:xfrm>
        <a:graphic>
          <a:graphicData uri="http://schemas.openxmlformats.org/drawingml/2006/table">
            <a:tbl>
              <a:tblPr/>
              <a:tblGrid>
                <a:gridCol w="2743200"/>
                <a:gridCol w="6248400"/>
              </a:tblGrid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Stimulus / Response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S: sudden loud noise                                       R: Arms and legs flex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Disappearance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months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0365" name="Rectangle 16"/>
          <p:cNvSpPr>
            <a:spLocks noGrp="1" noChangeArrowheads="1"/>
          </p:cNvSpPr>
          <p:nvPr>
            <p:ph type="title"/>
          </p:nvPr>
        </p:nvSpPr>
        <p:spPr>
          <a:xfrm>
            <a:off x="0" y="533400"/>
            <a:ext cx="8763000" cy="762000"/>
          </a:xfrm>
          <a:solidFill>
            <a:srgbClr val="FFFF00"/>
          </a:solidFill>
        </p:spPr>
        <p:txBody>
          <a:bodyPr/>
          <a:lstStyle/>
          <a:p>
            <a:r>
              <a:rPr lang="en-US" b="1" smtClean="0">
                <a:solidFill>
                  <a:srgbClr val="0000FF"/>
                </a:solidFill>
              </a:rPr>
              <a:t>Startle</a:t>
            </a:r>
          </a:p>
        </p:txBody>
      </p:sp>
      <p:sp>
        <p:nvSpPr>
          <p:cNvPr id="100366" name="Rectangle 17"/>
          <p:cNvSpPr>
            <a:spLocks noChangeArrowheads="1"/>
          </p:cNvSpPr>
          <p:nvPr/>
        </p:nvSpPr>
        <p:spPr bwMode="auto">
          <a:xfrm>
            <a:off x="9144000" y="2514600"/>
            <a:ext cx="429577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/>
          </a:p>
        </p:txBody>
      </p:sp>
      <p:sp>
        <p:nvSpPr>
          <p:cNvPr id="100367" name="Rectangle 18"/>
          <p:cNvSpPr>
            <a:spLocks noChangeArrowheads="1"/>
          </p:cNvSpPr>
          <p:nvPr/>
        </p:nvSpPr>
        <p:spPr bwMode="auto">
          <a:xfrm>
            <a:off x="9601200" y="1219200"/>
            <a:ext cx="4648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DC4055-AE83-4D5F-A6EE-33DD7248CBC7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8872" name="Group 24"/>
          <p:cNvGraphicFramePr>
            <a:graphicFrameLocks noGrp="1"/>
          </p:cNvGraphicFramePr>
          <p:nvPr>
            <p:ph idx="1"/>
          </p:nvPr>
        </p:nvGraphicFramePr>
        <p:xfrm>
          <a:off x="152400" y="762000"/>
          <a:ext cx="8991600" cy="2887980"/>
        </p:xfrm>
        <a:graphic>
          <a:graphicData uri="http://schemas.openxmlformats.org/drawingml/2006/table">
            <a:tbl>
              <a:tblPr/>
              <a:tblGrid>
                <a:gridCol w="2743200"/>
                <a:gridCol w="6248400"/>
              </a:tblGrid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Stimulus / Response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S: turn head to one side                                                            R: Limbs flex on one side, extend on other side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Disappearance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3- 4 months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Concerns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Facilitates bilateral body awareness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Facilitates hand-eye coordination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1392" name="Rectangle 19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  <a:solidFill>
            <a:srgbClr val="FFFF00"/>
          </a:solidFill>
        </p:spPr>
        <p:txBody>
          <a:bodyPr/>
          <a:lstStyle/>
          <a:p>
            <a:r>
              <a:rPr lang="en-US" b="1" smtClean="0">
                <a:solidFill>
                  <a:srgbClr val="0000FF"/>
                </a:solidFill>
              </a:rPr>
              <a:t>Tonic Neck</a:t>
            </a:r>
          </a:p>
        </p:txBody>
      </p:sp>
      <p:sp>
        <p:nvSpPr>
          <p:cNvPr id="101393" name="Rectangle 20"/>
          <p:cNvSpPr>
            <a:spLocks noChangeArrowheads="1"/>
          </p:cNvSpPr>
          <p:nvPr/>
        </p:nvSpPr>
        <p:spPr bwMode="auto">
          <a:xfrm>
            <a:off x="9144000" y="2514600"/>
            <a:ext cx="429577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/>
          </a:p>
        </p:txBody>
      </p:sp>
      <p:sp>
        <p:nvSpPr>
          <p:cNvPr id="101394" name="Rectangle 21"/>
          <p:cNvSpPr>
            <a:spLocks noChangeArrowheads="1"/>
          </p:cNvSpPr>
          <p:nvPr/>
        </p:nvSpPr>
        <p:spPr bwMode="auto">
          <a:xfrm>
            <a:off x="9601200" y="1219200"/>
            <a:ext cx="4648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800"/>
          </a:p>
        </p:txBody>
      </p:sp>
      <p:pic>
        <p:nvPicPr>
          <p:cNvPr id="101395" name="Picture 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5065713"/>
            <a:ext cx="3511550" cy="179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396" name="Rectangle 21"/>
          <p:cNvSpPr>
            <a:spLocks noChangeArrowheads="1"/>
          </p:cNvSpPr>
          <p:nvPr/>
        </p:nvSpPr>
        <p:spPr bwMode="auto">
          <a:xfrm>
            <a:off x="228600" y="3962400"/>
            <a:ext cx="7315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hlinkClick r:id="rId4"/>
              </a:rPr>
              <a:t>http://newborns.stanford.edu/PhotoGallery/ATNReflex1.html</a:t>
            </a:r>
            <a:r>
              <a:rPr lang="en-GB"/>
              <a:t> 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DC4055-AE83-4D5F-A6EE-33DD7248CBC7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2965" name="Group 21"/>
          <p:cNvGraphicFramePr>
            <a:graphicFrameLocks noGrp="1"/>
          </p:cNvGraphicFramePr>
          <p:nvPr>
            <p:ph idx="1"/>
          </p:nvPr>
        </p:nvGraphicFramePr>
        <p:xfrm>
          <a:off x="152400" y="762000"/>
          <a:ext cx="8991600" cy="2461260"/>
        </p:xfrm>
        <a:graphic>
          <a:graphicData uri="http://schemas.openxmlformats.org/drawingml/2006/table">
            <a:tbl>
              <a:tblPr/>
              <a:tblGrid>
                <a:gridCol w="2743200"/>
                <a:gridCol w="6248400"/>
              </a:tblGrid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Stimulus / Response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S: Touching the ball of foot                       R: Toes grasp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Disappearance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3-4 month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Other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Must disappear before the baby can stand or walk.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416" name="Rectangle 16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  <a:solidFill>
            <a:srgbClr val="FFFF00"/>
          </a:solidFill>
        </p:spPr>
        <p:txBody>
          <a:bodyPr/>
          <a:lstStyle/>
          <a:p>
            <a:r>
              <a:rPr lang="en-US" b="1" smtClean="0">
                <a:solidFill>
                  <a:srgbClr val="0000FF"/>
                </a:solidFill>
              </a:rPr>
              <a:t>Plantar Grasp</a:t>
            </a:r>
          </a:p>
        </p:txBody>
      </p:sp>
      <p:sp>
        <p:nvSpPr>
          <p:cNvPr id="102417" name="Rectangle 17"/>
          <p:cNvSpPr>
            <a:spLocks noChangeArrowheads="1"/>
          </p:cNvSpPr>
          <p:nvPr/>
        </p:nvSpPr>
        <p:spPr bwMode="auto">
          <a:xfrm>
            <a:off x="9144000" y="2514600"/>
            <a:ext cx="429577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/>
          </a:p>
        </p:txBody>
      </p:sp>
      <p:sp>
        <p:nvSpPr>
          <p:cNvPr id="102418" name="Rectangle 18"/>
          <p:cNvSpPr>
            <a:spLocks noChangeArrowheads="1"/>
          </p:cNvSpPr>
          <p:nvPr/>
        </p:nvSpPr>
        <p:spPr bwMode="auto">
          <a:xfrm>
            <a:off x="9601200" y="1219200"/>
            <a:ext cx="4648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800"/>
          </a:p>
        </p:txBody>
      </p:sp>
      <p:sp>
        <p:nvSpPr>
          <p:cNvPr id="102419" name="Rectangle 19"/>
          <p:cNvSpPr>
            <a:spLocks noChangeArrowheads="1"/>
          </p:cNvSpPr>
          <p:nvPr/>
        </p:nvSpPr>
        <p:spPr bwMode="auto">
          <a:xfrm>
            <a:off x="9448800" y="1524000"/>
            <a:ext cx="429577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800"/>
          </a:p>
        </p:txBody>
      </p:sp>
      <p:pic>
        <p:nvPicPr>
          <p:cNvPr id="102420" name="Picture 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3886200"/>
            <a:ext cx="4352925" cy="275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21" name="Rectangle 22"/>
          <p:cNvSpPr>
            <a:spLocks noChangeArrowheads="1"/>
          </p:cNvSpPr>
          <p:nvPr/>
        </p:nvSpPr>
        <p:spPr bwMode="auto">
          <a:xfrm>
            <a:off x="0" y="3200400"/>
            <a:ext cx="6553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hlinkClick r:id="rId4"/>
              </a:rPr>
              <a:t>http://newborns.stanford.edu/PhotoGallery/FootGraspReflex1.html</a:t>
            </a:r>
            <a:r>
              <a:rPr lang="en-GB"/>
              <a:t>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DC4055-AE83-4D5F-A6EE-33DD7248CBC7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5015" name="Group 23"/>
          <p:cNvGraphicFramePr>
            <a:graphicFrameLocks noGrp="1"/>
          </p:cNvGraphicFramePr>
          <p:nvPr>
            <p:ph idx="1"/>
          </p:nvPr>
        </p:nvGraphicFramePr>
        <p:xfrm>
          <a:off x="152400" y="762000"/>
          <a:ext cx="8991600" cy="1601724"/>
        </p:xfrm>
        <a:graphic>
          <a:graphicData uri="http://schemas.openxmlformats.org/drawingml/2006/table">
            <a:tbl>
              <a:tblPr/>
              <a:tblGrid>
                <a:gridCol w="2057400"/>
                <a:gridCol w="6934200"/>
              </a:tblGrid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Stimulus / Response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S: Stroking outer sole of upward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R: toes to hyper extended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Duration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 months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3437" name="Rectangle 16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  <a:solidFill>
            <a:srgbClr val="FFFF00"/>
          </a:solidFill>
        </p:spPr>
        <p:txBody>
          <a:bodyPr/>
          <a:lstStyle/>
          <a:p>
            <a:r>
              <a:rPr lang="en-US" b="1" smtClean="0">
                <a:solidFill>
                  <a:srgbClr val="0000FF"/>
                </a:solidFill>
              </a:rPr>
              <a:t>Babinski</a:t>
            </a:r>
          </a:p>
        </p:txBody>
      </p:sp>
      <p:sp>
        <p:nvSpPr>
          <p:cNvPr id="103438" name="Rectangle 17"/>
          <p:cNvSpPr>
            <a:spLocks noChangeArrowheads="1"/>
          </p:cNvSpPr>
          <p:nvPr/>
        </p:nvSpPr>
        <p:spPr bwMode="auto">
          <a:xfrm>
            <a:off x="9144000" y="2514600"/>
            <a:ext cx="429577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/>
          </a:p>
        </p:txBody>
      </p:sp>
      <p:sp>
        <p:nvSpPr>
          <p:cNvPr id="103439" name="Rectangle 18"/>
          <p:cNvSpPr>
            <a:spLocks noChangeArrowheads="1"/>
          </p:cNvSpPr>
          <p:nvPr/>
        </p:nvSpPr>
        <p:spPr bwMode="auto">
          <a:xfrm>
            <a:off x="9601200" y="1219200"/>
            <a:ext cx="4648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800"/>
          </a:p>
        </p:txBody>
      </p:sp>
      <p:sp>
        <p:nvSpPr>
          <p:cNvPr id="103440" name="Rectangle 19"/>
          <p:cNvSpPr>
            <a:spLocks noChangeArrowheads="1"/>
          </p:cNvSpPr>
          <p:nvPr/>
        </p:nvSpPr>
        <p:spPr bwMode="auto">
          <a:xfrm>
            <a:off x="9448800" y="1524000"/>
            <a:ext cx="429577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800"/>
          </a:p>
        </p:txBody>
      </p:sp>
      <p:pic>
        <p:nvPicPr>
          <p:cNvPr id="103441" name="Picture 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3124200"/>
            <a:ext cx="5486400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42" name="Rectangle 21"/>
          <p:cNvSpPr>
            <a:spLocks noChangeArrowheads="1"/>
          </p:cNvSpPr>
          <p:nvPr/>
        </p:nvSpPr>
        <p:spPr bwMode="auto">
          <a:xfrm>
            <a:off x="9372600" y="1447800"/>
            <a:ext cx="429577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80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DC4055-AE83-4D5F-A6EE-33DD7248CBC7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62" name="Group 2"/>
          <p:cNvGraphicFramePr>
            <a:graphicFrameLocks noGrp="1"/>
          </p:cNvGraphicFramePr>
          <p:nvPr>
            <p:ph idx="1"/>
          </p:nvPr>
        </p:nvGraphicFramePr>
        <p:xfrm>
          <a:off x="152400" y="914400"/>
          <a:ext cx="8991600" cy="2887980"/>
        </p:xfrm>
        <a:graphic>
          <a:graphicData uri="http://schemas.openxmlformats.org/drawingml/2006/table">
            <a:tbl>
              <a:tblPr/>
              <a:tblGrid>
                <a:gridCol w="2667000"/>
                <a:gridCol w="6324600"/>
              </a:tblGrid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Stimulus / Response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S: Infant upright with feet touching surface     R: Legs lift and descend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Disappearance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– 2 moths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Other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Sometimes called </a:t>
                      </a:r>
                      <a:r>
                        <a:rPr kumimoji="0" lang="en-US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walking reflex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Developmental changes in reflex over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4464" name="Rectangle 19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  <a:solidFill>
            <a:srgbClr val="FF0000"/>
          </a:solidFill>
        </p:spPr>
        <p:txBody>
          <a:bodyPr/>
          <a:lstStyle/>
          <a:p>
            <a:r>
              <a:rPr lang="en-US" b="1" smtClean="0">
                <a:solidFill>
                  <a:srgbClr val="0000FF"/>
                </a:solidFill>
              </a:rPr>
              <a:t>Stepping</a:t>
            </a:r>
          </a:p>
        </p:txBody>
      </p:sp>
      <p:sp>
        <p:nvSpPr>
          <p:cNvPr id="104465" name="Rectangle 20"/>
          <p:cNvSpPr>
            <a:spLocks noChangeArrowheads="1"/>
          </p:cNvSpPr>
          <p:nvPr/>
        </p:nvSpPr>
        <p:spPr bwMode="auto">
          <a:xfrm>
            <a:off x="9144000" y="2514600"/>
            <a:ext cx="429577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/>
          </a:p>
        </p:txBody>
      </p:sp>
      <p:sp>
        <p:nvSpPr>
          <p:cNvPr id="104466" name="Rectangle 21"/>
          <p:cNvSpPr>
            <a:spLocks noChangeArrowheads="1"/>
          </p:cNvSpPr>
          <p:nvPr/>
        </p:nvSpPr>
        <p:spPr bwMode="auto">
          <a:xfrm>
            <a:off x="9601200" y="1219200"/>
            <a:ext cx="4648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800"/>
          </a:p>
        </p:txBody>
      </p:sp>
      <p:pic>
        <p:nvPicPr>
          <p:cNvPr id="104467" name="Picture 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4113" y="4572000"/>
            <a:ext cx="188118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68" name="Picture 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24413" y="4572000"/>
            <a:ext cx="184626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469" name="Rectangle 25"/>
          <p:cNvSpPr>
            <a:spLocks noChangeArrowheads="1"/>
          </p:cNvSpPr>
          <p:nvPr/>
        </p:nvSpPr>
        <p:spPr bwMode="auto">
          <a:xfrm>
            <a:off x="228600" y="3962400"/>
            <a:ext cx="7772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hlinkClick r:id="rId5"/>
              </a:rPr>
              <a:t>http://newborns.stanford.edu/PhotoGallery/StepReflex1.html</a:t>
            </a:r>
            <a:r>
              <a:rPr lang="en-GB"/>
              <a:t>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DC4055-AE83-4D5F-A6EE-33DD7248CBC7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229" name="Group 21"/>
          <p:cNvGraphicFramePr>
            <a:graphicFrameLocks noGrp="1"/>
          </p:cNvGraphicFramePr>
          <p:nvPr>
            <p:ph idx="1"/>
          </p:nvPr>
        </p:nvGraphicFramePr>
        <p:xfrm>
          <a:off x="152400" y="914400"/>
          <a:ext cx="8991600" cy="1601724"/>
        </p:xfrm>
        <a:graphic>
          <a:graphicData uri="http://schemas.openxmlformats.org/drawingml/2006/table">
            <a:tbl>
              <a:tblPr/>
              <a:tblGrid>
                <a:gridCol w="2057400"/>
                <a:gridCol w="6934200"/>
              </a:tblGrid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Stimulus / Response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S: place on abdomen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R: Legs and arms move in crawling action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Duration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months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5485" name="Rectangle 16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  <a:solidFill>
            <a:srgbClr val="FF0000"/>
          </a:solidFill>
        </p:spPr>
        <p:txBody>
          <a:bodyPr/>
          <a:lstStyle/>
          <a:p>
            <a:r>
              <a:rPr lang="en-US" b="1" smtClean="0">
                <a:solidFill>
                  <a:srgbClr val="0000FF"/>
                </a:solidFill>
              </a:rPr>
              <a:t>Crawling</a:t>
            </a:r>
          </a:p>
        </p:txBody>
      </p:sp>
      <p:sp>
        <p:nvSpPr>
          <p:cNvPr id="105486" name="Rectangle 17"/>
          <p:cNvSpPr>
            <a:spLocks noChangeArrowheads="1"/>
          </p:cNvSpPr>
          <p:nvPr/>
        </p:nvSpPr>
        <p:spPr bwMode="auto">
          <a:xfrm>
            <a:off x="9144000" y="2514600"/>
            <a:ext cx="429577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/>
          </a:p>
        </p:txBody>
      </p:sp>
      <p:sp>
        <p:nvSpPr>
          <p:cNvPr id="105487" name="Rectangle 18"/>
          <p:cNvSpPr>
            <a:spLocks noChangeArrowheads="1"/>
          </p:cNvSpPr>
          <p:nvPr/>
        </p:nvSpPr>
        <p:spPr bwMode="auto">
          <a:xfrm>
            <a:off x="9601200" y="1219200"/>
            <a:ext cx="4648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800"/>
          </a:p>
        </p:txBody>
      </p:sp>
      <p:pic>
        <p:nvPicPr>
          <p:cNvPr id="105488" name="Picture 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3810000"/>
            <a:ext cx="495300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DC4055-AE83-4D5F-A6EE-33DD7248CBC7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450" name="Group 2"/>
          <p:cNvGraphicFramePr>
            <a:graphicFrameLocks noGrp="1"/>
          </p:cNvGraphicFramePr>
          <p:nvPr>
            <p:ph idx="1"/>
          </p:nvPr>
        </p:nvGraphicFramePr>
        <p:xfrm>
          <a:off x="152400" y="762000"/>
          <a:ext cx="8991600" cy="2369820"/>
        </p:xfrm>
        <a:graphic>
          <a:graphicData uri="http://schemas.openxmlformats.org/drawingml/2006/table">
            <a:tbl>
              <a:tblPr/>
              <a:tblGrid>
                <a:gridCol w="2057400"/>
                <a:gridCol w="6934200"/>
              </a:tblGrid>
              <a:tr h="838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Stimulus / Response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S: Sitting/standing, hold hands, tip in one direction                                                     R: Arms flex or extend in to maintain upright position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Duration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months – 1 year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6509" name="Rectangle 16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  <a:solidFill>
            <a:srgbClr val="FF0000"/>
          </a:solidFill>
        </p:spPr>
        <p:txBody>
          <a:bodyPr/>
          <a:lstStyle/>
          <a:p>
            <a:r>
              <a:rPr lang="en-US" b="1" smtClean="0">
                <a:solidFill>
                  <a:srgbClr val="0000FF"/>
                </a:solidFill>
              </a:rPr>
              <a:t>Pull Up</a:t>
            </a:r>
          </a:p>
        </p:txBody>
      </p:sp>
      <p:sp>
        <p:nvSpPr>
          <p:cNvPr id="106510" name="Rectangle 17"/>
          <p:cNvSpPr>
            <a:spLocks noChangeArrowheads="1"/>
          </p:cNvSpPr>
          <p:nvPr/>
        </p:nvSpPr>
        <p:spPr bwMode="auto">
          <a:xfrm>
            <a:off x="9601200" y="2133600"/>
            <a:ext cx="429577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/>
          </a:p>
        </p:txBody>
      </p:sp>
      <p:sp>
        <p:nvSpPr>
          <p:cNvPr id="106511" name="Rectangle 18"/>
          <p:cNvSpPr>
            <a:spLocks noChangeArrowheads="1"/>
          </p:cNvSpPr>
          <p:nvPr/>
        </p:nvSpPr>
        <p:spPr bwMode="auto">
          <a:xfrm>
            <a:off x="9601200" y="1219200"/>
            <a:ext cx="4648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800"/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838200" y="3886200"/>
            <a:ext cx="7315200" cy="2743200"/>
            <a:chOff x="144" y="1056"/>
            <a:chExt cx="5472" cy="2778"/>
          </a:xfrm>
        </p:grpSpPr>
        <p:pic>
          <p:nvPicPr>
            <p:cNvPr id="106513" name="Picture 2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" y="1056"/>
              <a:ext cx="1776" cy="17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6514" name="Picture 2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083" y="1680"/>
              <a:ext cx="1661" cy="18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6515" name="Picture 2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902" y="2208"/>
              <a:ext cx="1714" cy="16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DC4055-AE83-4D5F-A6EE-33DD7248CBC7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86868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US" sz="2800" smtClean="0"/>
          </a:p>
          <a:p>
            <a:pPr>
              <a:lnSpc>
                <a:spcPct val="90000"/>
              </a:lnSpc>
              <a:buFontTx/>
              <a:buBlip>
                <a:blip r:embed="rId2"/>
              </a:buBlip>
            </a:pPr>
            <a:r>
              <a:rPr lang="en-US" sz="2800" b="1" smtClean="0">
                <a:solidFill>
                  <a:srgbClr val="FF0000"/>
                </a:solidFill>
              </a:rPr>
              <a:t>Blinking or corneal reflex</a:t>
            </a:r>
            <a:r>
              <a:rPr lang="en-US" sz="2800" b="1" smtClean="0"/>
              <a:t> </a:t>
            </a:r>
            <a:r>
              <a:rPr lang="en-US" sz="2800" smtClean="0"/>
              <a:t>Infant blinks at sudden appearance of a bright light or at approach of an object toward cornea, persists throughout life</a:t>
            </a:r>
          </a:p>
          <a:p>
            <a:pPr>
              <a:lnSpc>
                <a:spcPct val="90000"/>
              </a:lnSpc>
              <a:buFontTx/>
              <a:buBlip>
                <a:blip r:embed="rId2"/>
              </a:buBlip>
            </a:pPr>
            <a:r>
              <a:rPr lang="en-US" sz="2800" b="1" smtClean="0">
                <a:solidFill>
                  <a:srgbClr val="FF0000"/>
                </a:solidFill>
              </a:rPr>
              <a:t>Papillary:</a:t>
            </a:r>
            <a:r>
              <a:rPr lang="en-US" sz="2800" smtClean="0"/>
              <a:t> Pupil constricts when a bright light shines toward it, persists throughout the life.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800" smtClean="0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914400" y="533400"/>
            <a:ext cx="6324600" cy="7016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4000" b="1" dirty="0">
                <a:solidFill>
                  <a:srgbClr val="0000FF"/>
                </a:solidFill>
              </a:rPr>
              <a:t>Eyes reflex </a:t>
            </a:r>
            <a:endParaRPr lang="en-GB" sz="4000" b="1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smtClean="0">
                <a:solidFill>
                  <a:srgbClr val="FF0000"/>
                </a:solidFill>
              </a:rPr>
              <a:t>Nose:</a:t>
            </a:r>
            <a:br>
              <a:rPr lang="en-US" b="1" smtClean="0">
                <a:solidFill>
                  <a:srgbClr val="FF0000"/>
                </a:solidFill>
              </a:rPr>
            </a:br>
            <a:endParaRPr lang="en-GB" b="1" smtClean="0">
              <a:solidFill>
                <a:srgbClr val="FF0000"/>
              </a:solidFill>
            </a:endParaRP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smtClean="0">
                <a:solidFill>
                  <a:srgbClr val="FF0000"/>
                </a:solidFill>
              </a:rPr>
              <a:t>Sneeze:</a:t>
            </a:r>
            <a:r>
              <a:rPr lang="en-US" smtClean="0"/>
              <a:t> spontaneous response of nasal passages to irritation or obstruction persists throughout life.</a:t>
            </a:r>
          </a:p>
          <a:p>
            <a:r>
              <a:rPr lang="en-US" b="1" smtClean="0">
                <a:solidFill>
                  <a:srgbClr val="FF0000"/>
                </a:solidFill>
              </a:rPr>
              <a:t>Glabellar:</a:t>
            </a:r>
            <a:r>
              <a:rPr lang="en-US" smtClean="0"/>
              <a:t> tapping briskly on glabella (bridge of nose) causes eyes to close tightly</a:t>
            </a:r>
            <a:r>
              <a:rPr lang="en-GB" smtClean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solidFill>
                  <a:srgbClr val="C00000"/>
                </a:solidFill>
              </a:rPr>
              <a:t>Mouth &amp; throat</a:t>
            </a:r>
            <a:endParaRPr lang="en-GB" smtClean="0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smtClean="0"/>
          </a:p>
          <a:p>
            <a:r>
              <a:rPr lang="en-US" b="1" smtClean="0">
                <a:solidFill>
                  <a:srgbClr val="FF0000"/>
                </a:solidFill>
              </a:rPr>
              <a:t>Gag:</a:t>
            </a:r>
            <a:r>
              <a:rPr lang="en-US" smtClean="0"/>
              <a:t> stimulation of posterior pharynx by food, suction, or passage of a tube causes eyes to close tightly.</a:t>
            </a:r>
          </a:p>
          <a:p>
            <a:pPr>
              <a:buFontTx/>
              <a:buNone/>
            </a:pPr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57200"/>
            <a:ext cx="8458200" cy="609600"/>
          </a:xfrm>
          <a:gradFill rotWithShape="1">
            <a:gsLst>
              <a:gs pos="0">
                <a:srgbClr val="FC9FCB"/>
              </a:gs>
              <a:gs pos="13000">
                <a:srgbClr val="F8B049"/>
              </a:gs>
              <a:gs pos="21001">
                <a:srgbClr val="F8B049"/>
              </a:gs>
              <a:gs pos="63000">
                <a:srgbClr val="FEE7F2"/>
              </a:gs>
              <a:gs pos="67000">
                <a:srgbClr val="F952A0"/>
              </a:gs>
              <a:gs pos="69000">
                <a:srgbClr val="C50849"/>
              </a:gs>
              <a:gs pos="82001">
                <a:srgbClr val="B43E85"/>
              </a:gs>
              <a:gs pos="100000">
                <a:srgbClr val="F8B049"/>
              </a:gs>
            </a:gsLst>
            <a:lin ang="5400000" scaled="1"/>
          </a:gradFill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b="1" smtClean="0"/>
              <a:t>What are Infant Reflexes</a:t>
            </a:r>
            <a:r>
              <a:rPr lang="en-US" sz="4000" smtClean="0"/>
              <a:t>?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altLang="ja-JP" sz="2800" smtClean="0">
                <a:solidFill>
                  <a:srgbClr val="0000FF"/>
                </a:solidFill>
              </a:rPr>
              <a:t>A reflex is an involuntary muscle reaction to a certain type of stimulation. </a:t>
            </a:r>
            <a:endParaRPr lang="en-US" sz="2800" smtClean="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2800" smtClean="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800" smtClean="0"/>
              <a:t>Occur </a:t>
            </a:r>
            <a:r>
              <a:rPr lang="en-US" sz="2800" smtClean="0">
                <a:solidFill>
                  <a:srgbClr val="FF0000"/>
                </a:solidFill>
              </a:rPr>
              <a:t>subcortically</a:t>
            </a:r>
            <a:r>
              <a:rPr lang="en-US" sz="2800" smtClean="0"/>
              <a:t> (below the level of the higher brain centers)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800" smtClean="0"/>
          </a:p>
          <a:p>
            <a:pPr>
              <a:lnSpc>
                <a:spcPct val="90000"/>
              </a:lnSpc>
            </a:pPr>
            <a:r>
              <a:rPr lang="en-US" sz="2800" smtClean="0"/>
              <a:t>Newborns’ reflexes to evaluate neurological function and development </a:t>
            </a:r>
          </a:p>
          <a:p>
            <a:pPr lvl="1">
              <a:lnSpc>
                <a:spcPct val="90000"/>
              </a:lnSpc>
            </a:pPr>
            <a:endParaRPr lang="en-US" sz="24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solidFill>
                  <a:srgbClr val="FF0000"/>
                </a:solidFill>
              </a:rPr>
              <a:t>Mouth &amp; throat</a:t>
            </a:r>
            <a:endParaRPr lang="en-GB" b="1" smtClean="0">
              <a:solidFill>
                <a:srgbClr val="FF0000"/>
              </a:solidFill>
            </a:endParaRP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915400" cy="4525963"/>
          </a:xfrm>
        </p:spPr>
        <p:txBody>
          <a:bodyPr/>
          <a:lstStyle/>
          <a:p>
            <a:r>
              <a:rPr lang="en-US" b="1" smtClean="0">
                <a:solidFill>
                  <a:srgbClr val="0000FF"/>
                </a:solidFill>
              </a:rPr>
              <a:t>Yawn:</a:t>
            </a:r>
            <a:r>
              <a:rPr lang="en-US" smtClean="0"/>
              <a:t> spontaneous response to decreased oxygen by increasing amount of inspired air persists throughout life.</a:t>
            </a:r>
          </a:p>
          <a:p>
            <a:r>
              <a:rPr lang="en-US" b="1" smtClean="0">
                <a:solidFill>
                  <a:srgbClr val="0000FF"/>
                </a:solidFill>
              </a:rPr>
              <a:t>Cough:</a:t>
            </a:r>
            <a:r>
              <a:rPr lang="en-US" smtClean="0"/>
              <a:t> irritation of mucous membranes of larynx or tracheobronchial tree causes coughing persists throughout life, usually present after first day of birth.</a:t>
            </a:r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2" descr="reflex_ar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7162800" cy="685800"/>
          </a:xfrm>
          <a:gradFill rotWithShape="1">
            <a:gsLst>
              <a:gs pos="0">
                <a:srgbClr val="FF0000"/>
              </a:gs>
              <a:gs pos="50000">
                <a:srgbClr val="760000"/>
              </a:gs>
              <a:gs pos="100000">
                <a:srgbClr val="FF0000"/>
              </a:gs>
            </a:gsLst>
            <a:lin ang="5400000" scaled="1"/>
          </a:gradFill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b="1" smtClean="0">
                <a:solidFill>
                  <a:srgbClr val="FFFF00"/>
                </a:solidFill>
              </a:rPr>
              <a:t>Infant vs. Lifespan Reflexes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524000"/>
            <a:ext cx="8763000" cy="4953000"/>
          </a:xfrm>
        </p:spPr>
        <p:txBody>
          <a:bodyPr/>
          <a:lstStyle/>
          <a:p>
            <a:r>
              <a:rPr lang="en-US" smtClean="0"/>
              <a:t>Most </a:t>
            </a:r>
            <a:r>
              <a:rPr lang="en-US" smtClean="0">
                <a:solidFill>
                  <a:srgbClr val="FF0000"/>
                </a:solidFill>
              </a:rPr>
              <a:t>“infant” reflexes</a:t>
            </a:r>
            <a:r>
              <a:rPr lang="en-US" smtClean="0"/>
              <a:t> do not last beyond the </a:t>
            </a:r>
            <a:r>
              <a:rPr lang="en-US" smtClean="0">
                <a:solidFill>
                  <a:srgbClr val="FF0000"/>
                </a:solidFill>
              </a:rPr>
              <a:t>first year</a:t>
            </a:r>
            <a:r>
              <a:rPr lang="en-US" smtClean="0"/>
              <a:t>.</a:t>
            </a:r>
          </a:p>
          <a:p>
            <a:endParaRPr lang="en-US" sz="1200" smtClean="0"/>
          </a:p>
          <a:p>
            <a:r>
              <a:rPr lang="en-US" smtClean="0"/>
              <a:t>Infant reflexes </a:t>
            </a:r>
            <a:r>
              <a:rPr lang="en-US" smtClean="0">
                <a:solidFill>
                  <a:srgbClr val="FF0000"/>
                </a:solidFill>
              </a:rPr>
              <a:t>may not completely disappear.</a:t>
            </a:r>
          </a:p>
          <a:p>
            <a:pPr lvl="1"/>
            <a:r>
              <a:rPr lang="en-US" smtClean="0"/>
              <a:t>May be inhibited by maturing CNS. </a:t>
            </a:r>
          </a:p>
          <a:p>
            <a:pPr lvl="1"/>
            <a:r>
              <a:rPr lang="en-US" smtClean="0"/>
              <a:t>May be integrated into new movements.</a:t>
            </a:r>
          </a:p>
          <a:p>
            <a:endParaRPr lang="en-US" sz="1000" smtClean="0"/>
          </a:p>
          <a:p>
            <a:r>
              <a:rPr lang="en-US" smtClean="0"/>
              <a:t>Reflexes that are called </a:t>
            </a:r>
            <a:r>
              <a:rPr lang="en-US" smtClean="0">
                <a:solidFill>
                  <a:srgbClr val="FF0000"/>
                </a:solidFill>
              </a:rPr>
              <a:t>“lifespan”</a:t>
            </a:r>
            <a:r>
              <a:rPr lang="en-US" smtClean="0"/>
              <a:t> reflexes.</a:t>
            </a:r>
          </a:p>
          <a:p>
            <a:pPr>
              <a:buFontTx/>
              <a:buNone/>
            </a:pPr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6583" name="Group 23"/>
          <p:cNvGraphicFramePr>
            <a:graphicFrameLocks noGrp="1"/>
          </p:cNvGraphicFramePr>
          <p:nvPr>
            <p:ph idx="1"/>
          </p:nvPr>
        </p:nvGraphicFramePr>
        <p:xfrm>
          <a:off x="152400" y="1143000"/>
          <a:ext cx="8458200" cy="2019300"/>
        </p:xfrm>
        <a:graphic>
          <a:graphicData uri="http://schemas.openxmlformats.org/drawingml/2006/table">
            <a:tbl>
              <a:tblPr/>
              <a:tblGrid>
                <a:gridCol w="1935163"/>
                <a:gridCol w="6523037"/>
              </a:tblGrid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Stimulus / Response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S: Touching palms          R: 4 fingers (not thumb) close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Disappearance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3- 4 months postpartum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Concerns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 palmer grasp may indicate neurological problems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5248" name="Rectangle 19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8839200" cy="838200"/>
          </a:xfrm>
          <a:solidFill>
            <a:srgbClr val="FFFF00"/>
          </a:solidFill>
        </p:spPr>
        <p:txBody>
          <a:bodyPr/>
          <a:lstStyle/>
          <a:p>
            <a:r>
              <a:rPr lang="en-US" sz="4000" b="1" smtClean="0">
                <a:solidFill>
                  <a:srgbClr val="0000FF"/>
                </a:solidFill>
              </a:rPr>
              <a:t>Palmar Grasp</a:t>
            </a:r>
          </a:p>
        </p:txBody>
      </p:sp>
      <p:pic>
        <p:nvPicPr>
          <p:cNvPr id="95249" name="Picture 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4114800"/>
            <a:ext cx="463073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DC4055-AE83-4D5F-A6EE-33DD7248CBC7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8632" name="Group 24"/>
          <p:cNvGraphicFramePr>
            <a:graphicFrameLocks noGrp="1"/>
          </p:cNvGraphicFramePr>
          <p:nvPr>
            <p:ph idx="1"/>
          </p:nvPr>
        </p:nvGraphicFramePr>
        <p:xfrm>
          <a:off x="152400" y="1066800"/>
          <a:ext cx="8458200" cy="2019300"/>
        </p:xfrm>
        <a:graphic>
          <a:graphicData uri="http://schemas.openxmlformats.org/drawingml/2006/table">
            <a:tbl>
              <a:tblPr/>
              <a:tblGrid>
                <a:gridCol w="2362200"/>
                <a:gridCol w="6096000"/>
              </a:tblGrid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Stimulus / Response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S: touch of lips                    R: sucking action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Disappearance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months postpartum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Concerns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 reflex problematic for nutrition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6272" name="Rectangle 19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839200" cy="762000"/>
          </a:xfrm>
          <a:gradFill rotWithShape="1">
            <a:gsLst>
              <a:gs pos="0">
                <a:srgbClr val="FFFF00"/>
              </a:gs>
              <a:gs pos="50000">
                <a:srgbClr val="767600"/>
              </a:gs>
              <a:gs pos="100000">
                <a:srgbClr val="FFFF00"/>
              </a:gs>
            </a:gsLst>
            <a:lin ang="5400000" scaled="1"/>
          </a:gradFill>
        </p:spPr>
        <p:txBody>
          <a:bodyPr/>
          <a:lstStyle/>
          <a:p>
            <a:r>
              <a:rPr lang="en-US" smtClean="0">
                <a:solidFill>
                  <a:schemeClr val="bg1"/>
                </a:solidFill>
              </a:rPr>
              <a:t>Sucking</a:t>
            </a:r>
          </a:p>
        </p:txBody>
      </p:sp>
      <p:sp>
        <p:nvSpPr>
          <p:cNvPr id="96273" name="Rectangle 20"/>
          <p:cNvSpPr>
            <a:spLocks noChangeArrowheads="1"/>
          </p:cNvSpPr>
          <p:nvPr/>
        </p:nvSpPr>
        <p:spPr bwMode="auto">
          <a:xfrm>
            <a:off x="9144000" y="2514600"/>
            <a:ext cx="429577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/>
          </a:p>
        </p:txBody>
      </p:sp>
      <p:pic>
        <p:nvPicPr>
          <p:cNvPr id="96274" name="Picture 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09750" y="3962400"/>
            <a:ext cx="542925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275" name="Rectangle 20"/>
          <p:cNvSpPr>
            <a:spLocks noChangeArrowheads="1"/>
          </p:cNvSpPr>
          <p:nvPr/>
        </p:nvSpPr>
        <p:spPr bwMode="auto">
          <a:xfrm>
            <a:off x="0" y="3276600"/>
            <a:ext cx="7391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solidFill>
                  <a:srgbClr val="FF0000"/>
                </a:solidFill>
                <a:hlinkClick r:id="rId4"/>
              </a:rPr>
              <a:t>http://newborns.stanford.edu/PhotoGallery/SuckingReflex1.html</a:t>
            </a:r>
            <a:r>
              <a:rPr lang="en-GB" b="1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DC4055-AE83-4D5F-A6EE-33DD7248CBC7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683" name="Group 27"/>
          <p:cNvGraphicFramePr>
            <a:graphicFrameLocks noGrp="1"/>
          </p:cNvGraphicFramePr>
          <p:nvPr>
            <p:ph idx="1"/>
          </p:nvPr>
        </p:nvGraphicFramePr>
        <p:xfrm>
          <a:off x="152400" y="838200"/>
          <a:ext cx="8991600" cy="2887980"/>
        </p:xfrm>
        <a:graphic>
          <a:graphicData uri="http://schemas.openxmlformats.org/drawingml/2006/table">
            <a:tbl>
              <a:tblPr/>
              <a:tblGrid>
                <a:gridCol w="2819400"/>
                <a:gridCol w="6172200"/>
              </a:tblGrid>
              <a:tr h="819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Stimulus / Response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S: touching the cheek                                                R: head moves toward stimuli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Disappearance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to 6 months postpartum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Concerns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 reflex problematic for nutrition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 reflex or lack of persistence may be sign of CNS.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352" name="Rectangle 19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763000" cy="762000"/>
          </a:xfrm>
          <a:solidFill>
            <a:srgbClr val="FFFF00"/>
          </a:solidFill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800" smtClean="0">
                <a:solidFill>
                  <a:srgbClr val="0000FF"/>
                </a:solidFill>
              </a:rPr>
              <a:t>Rooting</a:t>
            </a:r>
            <a:r>
              <a:rPr lang="en-US" sz="4800" smtClean="0"/>
              <a:t> </a:t>
            </a:r>
          </a:p>
        </p:txBody>
      </p:sp>
      <p:sp>
        <p:nvSpPr>
          <p:cNvPr id="97297" name="Rectangle 20"/>
          <p:cNvSpPr>
            <a:spLocks noChangeArrowheads="1"/>
          </p:cNvSpPr>
          <p:nvPr/>
        </p:nvSpPr>
        <p:spPr bwMode="auto">
          <a:xfrm>
            <a:off x="9144000" y="2514600"/>
            <a:ext cx="429577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/>
          </a:p>
        </p:txBody>
      </p:sp>
      <p:sp>
        <p:nvSpPr>
          <p:cNvPr id="97298" name="Rectangle 21"/>
          <p:cNvSpPr>
            <a:spLocks noChangeArrowheads="1"/>
          </p:cNvSpPr>
          <p:nvPr/>
        </p:nvSpPr>
        <p:spPr bwMode="auto">
          <a:xfrm>
            <a:off x="9601200" y="1219200"/>
            <a:ext cx="4648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800"/>
          </a:p>
        </p:txBody>
      </p:sp>
      <p:pic>
        <p:nvPicPr>
          <p:cNvPr id="97299" name="Picture 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4660900"/>
            <a:ext cx="4267200" cy="2197100"/>
          </a:xfrm>
          <a:prstGeom prst="rect">
            <a:avLst/>
          </a:prstGeom>
          <a:solidFill>
            <a:srgbClr val="FF0000">
              <a:alpha val="56078"/>
            </a:srgbClr>
          </a:solidFill>
          <a:ln w="2857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97300" name="Rectangle 21"/>
          <p:cNvSpPr>
            <a:spLocks noChangeArrowheads="1"/>
          </p:cNvSpPr>
          <p:nvPr/>
        </p:nvSpPr>
        <p:spPr bwMode="auto">
          <a:xfrm>
            <a:off x="228600" y="3886200"/>
            <a:ext cx="6781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hlinkClick r:id="rId4"/>
              </a:rPr>
              <a:t>http://newborns.stanford.edu/PhotoGallery/RootingReflex2.html</a:t>
            </a:r>
            <a:r>
              <a:rPr lang="en-GB"/>
              <a:t> 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DC4055-AE83-4D5F-A6EE-33DD7248CBC7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729" name="Group 25"/>
          <p:cNvGraphicFramePr>
            <a:graphicFrameLocks noGrp="1"/>
          </p:cNvGraphicFramePr>
          <p:nvPr>
            <p:ph idx="1"/>
          </p:nvPr>
        </p:nvGraphicFramePr>
        <p:xfrm>
          <a:off x="152400" y="762000"/>
          <a:ext cx="8686800" cy="2887980"/>
        </p:xfrm>
        <a:graphic>
          <a:graphicData uri="http://schemas.openxmlformats.org/drawingml/2006/table">
            <a:tbl>
              <a:tblPr/>
              <a:tblGrid>
                <a:gridCol w="2743200"/>
                <a:gridCol w="5943600"/>
              </a:tblGrid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Stimulus / Response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S: Suddenly but gently lower baby’s head      R: Arms and legs extend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Disappearance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3-6 months postpartum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Concerns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May signify CNS dysfunction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May indicate injury to one side of brain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376" name="Rectangle 19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763000" cy="762000"/>
          </a:xfrm>
          <a:solidFill>
            <a:srgbClr val="FFFF00"/>
          </a:solidFill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800" b="1" smtClean="0">
                <a:solidFill>
                  <a:srgbClr val="0000FF"/>
                </a:solidFill>
              </a:rPr>
              <a:t>Moro</a:t>
            </a:r>
          </a:p>
        </p:txBody>
      </p:sp>
      <p:sp>
        <p:nvSpPr>
          <p:cNvPr id="98321" name="Rectangle 20"/>
          <p:cNvSpPr>
            <a:spLocks noChangeArrowheads="1"/>
          </p:cNvSpPr>
          <p:nvPr/>
        </p:nvSpPr>
        <p:spPr bwMode="auto">
          <a:xfrm>
            <a:off x="9144000" y="2514600"/>
            <a:ext cx="429577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/>
          </a:p>
        </p:txBody>
      </p:sp>
      <p:sp>
        <p:nvSpPr>
          <p:cNvPr id="98322" name="Rectangle 21"/>
          <p:cNvSpPr>
            <a:spLocks noChangeArrowheads="1"/>
          </p:cNvSpPr>
          <p:nvPr/>
        </p:nvSpPr>
        <p:spPr bwMode="auto">
          <a:xfrm>
            <a:off x="9601200" y="1219200"/>
            <a:ext cx="4648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DC4055-AE83-4D5F-A6EE-33DD7248CBC7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8763000" cy="762000"/>
          </a:xfrm>
          <a:solidFill>
            <a:srgbClr val="FFFF00"/>
          </a:solidFill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800" b="1" smtClean="0">
                <a:solidFill>
                  <a:srgbClr val="0000FF"/>
                </a:solidFill>
              </a:rPr>
              <a:t>Moro</a:t>
            </a:r>
          </a:p>
        </p:txBody>
      </p:sp>
      <p:sp>
        <p:nvSpPr>
          <p:cNvPr id="99331" name="Rectangle 3"/>
          <p:cNvSpPr>
            <a:spLocks noChangeArrowheads="1"/>
          </p:cNvSpPr>
          <p:nvPr/>
        </p:nvSpPr>
        <p:spPr bwMode="auto">
          <a:xfrm>
            <a:off x="9144000" y="2514600"/>
            <a:ext cx="429577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/>
          </a:p>
        </p:txBody>
      </p:sp>
      <p:sp>
        <p:nvSpPr>
          <p:cNvPr id="99332" name="Rectangle 4"/>
          <p:cNvSpPr>
            <a:spLocks noChangeArrowheads="1"/>
          </p:cNvSpPr>
          <p:nvPr/>
        </p:nvSpPr>
        <p:spPr bwMode="auto">
          <a:xfrm>
            <a:off x="9601200" y="1219200"/>
            <a:ext cx="4648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800"/>
          </a:p>
        </p:txBody>
      </p:sp>
      <p:pic>
        <p:nvPicPr>
          <p:cNvPr id="9933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447800"/>
            <a:ext cx="5500688" cy="4525963"/>
          </a:xfrm>
          <a:prstGeom prst="rect">
            <a:avLst/>
          </a:prstGeom>
          <a:solidFill>
            <a:srgbClr val="FF0000"/>
          </a:solidFill>
          <a:ln w="5715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DC4055-AE83-4D5F-A6EE-33DD7248CBC7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614</Words>
  <Application>Microsoft Office PowerPoint</Application>
  <PresentationFormat>On-screen Show (4:3)</PresentationFormat>
  <Paragraphs>145</Paragraphs>
  <Slides>20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Infant Reflexes lecture Three </vt:lpstr>
      <vt:lpstr>What are Infant Reflexes?</vt:lpstr>
      <vt:lpstr>Slide 3</vt:lpstr>
      <vt:lpstr>Infant vs. Lifespan Reflexes</vt:lpstr>
      <vt:lpstr>Palmar Grasp</vt:lpstr>
      <vt:lpstr>Sucking</vt:lpstr>
      <vt:lpstr>Rooting </vt:lpstr>
      <vt:lpstr>Moro</vt:lpstr>
      <vt:lpstr>Moro</vt:lpstr>
      <vt:lpstr>Startle</vt:lpstr>
      <vt:lpstr>Tonic Neck</vt:lpstr>
      <vt:lpstr>Plantar Grasp</vt:lpstr>
      <vt:lpstr>Babinski</vt:lpstr>
      <vt:lpstr>Stepping</vt:lpstr>
      <vt:lpstr>Crawling</vt:lpstr>
      <vt:lpstr>Pull Up</vt:lpstr>
      <vt:lpstr>Slide 17</vt:lpstr>
      <vt:lpstr>Nose: </vt:lpstr>
      <vt:lpstr>Mouth &amp; throat</vt:lpstr>
      <vt:lpstr>Mouth &amp; throat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Infant Reflexes lecture Three </dc:title>
  <dc:creator>Ahmad Rawhi Ata</dc:creator>
  <cp:lastModifiedBy>user</cp:lastModifiedBy>
  <cp:revision>2</cp:revision>
  <dcterms:created xsi:type="dcterms:W3CDTF">2006-08-16T00:00:00Z</dcterms:created>
  <dcterms:modified xsi:type="dcterms:W3CDTF">2016-09-25T10:40:56Z</dcterms:modified>
</cp:coreProperties>
</file>