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tl="1" saveSubsetFonts="1">
  <p:sldMasterIdLst>
    <p:sldMasterId id="2147483648" r:id="rId1"/>
  </p:sldMasterIdLst>
  <p:notesMasterIdLst>
    <p:notesMasterId r:id="rId3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3" r:id="rId27"/>
    <p:sldId id="281" r:id="rId28"/>
    <p:sldId id="282" r:id="rId29"/>
    <p:sldId id="284" r:id="rId30"/>
    <p:sldId id="285" r:id="rId31"/>
    <p:sldId id="286" r:id="rId32"/>
    <p:sldId id="287" r:id="rId33"/>
    <p:sldId id="288" r:id="rId34"/>
    <p:sldId id="289" r:id="rId3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>
        <p:scale>
          <a:sx n="100" d="100"/>
          <a:sy n="100" d="100"/>
        </p:scale>
        <p:origin x="-1950" y="-2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2BE0814C-0171-42E8-96C6-6AD1DD3DC42E}" type="datetimeFigureOut">
              <a:rPr lang="ar-SA" smtClean="0"/>
              <a:pPr/>
              <a:t>16/11/35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B03052E8-D7E8-4EEA-AC0B-EF9CCF2BFF37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3052E8-D7E8-4EEA-AC0B-EF9CCF2BFF37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3052E8-D7E8-4EEA-AC0B-EF9CCF2BFF37}" type="slidenum">
              <a:rPr lang="ar-SA" smtClean="0"/>
              <a:pPr/>
              <a:t>2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5B194-2DBD-4FBE-B82B-82EC31B8A754}" type="datetime1">
              <a:rPr lang="ar-SA" smtClean="0"/>
              <a:pPr/>
              <a:t>16/11/35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ECAA8-79A7-41F6-84AC-2BDCDD43280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6860C-8BC8-47A2-B1E5-1B89B3FBB224}" type="datetime1">
              <a:rPr lang="ar-SA" smtClean="0"/>
              <a:pPr/>
              <a:t>16/11/35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ECAA8-79A7-41F6-84AC-2BDCDD43280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18CF5-84AA-49E4-8DF7-9F93BCE88AD0}" type="datetime1">
              <a:rPr lang="ar-SA" smtClean="0"/>
              <a:pPr/>
              <a:t>16/11/35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ECAA8-79A7-41F6-84AC-2BDCDD43280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53E39-F90B-481F-854E-DD53FEC3F2EA}" type="datetime1">
              <a:rPr lang="ar-SA" smtClean="0"/>
              <a:pPr/>
              <a:t>16/11/35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ECAA8-79A7-41F6-84AC-2BDCDD43280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64728-90FA-4D80-BB59-D6202DA3CEF3}" type="datetime1">
              <a:rPr lang="ar-SA" smtClean="0"/>
              <a:pPr/>
              <a:t>16/11/35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ECAA8-79A7-41F6-84AC-2BDCDD43280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0FF6E-FF64-4328-A3A9-A61187691946}" type="datetime1">
              <a:rPr lang="ar-SA" smtClean="0"/>
              <a:pPr/>
              <a:t>16/11/35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ECAA8-79A7-41F6-84AC-2BDCDD43280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7B22F-6D0A-4D4F-8879-811B58CB8971}" type="datetime1">
              <a:rPr lang="ar-SA" smtClean="0"/>
              <a:pPr/>
              <a:t>16/11/35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ECAA8-79A7-41F6-84AC-2BDCDD43280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88D9B-AF6D-4E98-A219-D14889723990}" type="datetime1">
              <a:rPr lang="ar-SA" smtClean="0"/>
              <a:pPr/>
              <a:t>16/11/35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ECAA8-79A7-41F6-84AC-2BDCDD43280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5F4FD-608E-43C2-B946-0AF00C78F00D}" type="datetime1">
              <a:rPr lang="ar-SA" smtClean="0"/>
              <a:pPr/>
              <a:t>16/11/35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ECAA8-79A7-41F6-84AC-2BDCDD43280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8C57A-A572-4A6D-89EA-5CBF18ABC7D7}" type="datetime1">
              <a:rPr lang="ar-SA" smtClean="0"/>
              <a:pPr/>
              <a:t>16/11/35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ECAA8-79A7-41F6-84AC-2BDCDD43280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7C805-F38C-47CA-A518-63681209EDFE}" type="datetime1">
              <a:rPr lang="ar-SA" smtClean="0"/>
              <a:pPr/>
              <a:t>16/11/35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ECAA8-79A7-41F6-84AC-2BDCDD43280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FD58A7-150E-4251-87AA-431F22C2E55E}" type="datetime1">
              <a:rPr lang="ar-SA" smtClean="0"/>
              <a:pPr/>
              <a:t>16/11/35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2ECAA8-79A7-41F6-84AC-2BDCDD432807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gi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.gi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42910" y="285728"/>
            <a:ext cx="6986582" cy="1470025"/>
          </a:xfrm>
        </p:spPr>
        <p:txBody>
          <a:bodyPr>
            <a:normAutofit/>
          </a:bodyPr>
          <a:lstStyle/>
          <a:p>
            <a:r>
              <a:rPr lang="en-US" sz="4800" b="1" dirty="0" err="1" smtClean="0">
                <a:solidFill>
                  <a:schemeClr val="accent5">
                    <a:lumMod val="75000"/>
                  </a:schemeClr>
                </a:solidFill>
              </a:rPr>
              <a:t>Interduction</a:t>
            </a:r>
            <a:r>
              <a:rPr lang="en-US" sz="4800" b="1" dirty="0" smtClean="0">
                <a:solidFill>
                  <a:schemeClr val="accent5">
                    <a:lumMod val="75000"/>
                  </a:schemeClr>
                </a:solidFill>
              </a:rPr>
              <a:t> to MATLAB</a:t>
            </a:r>
            <a:endParaRPr lang="ar-SA" sz="48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6643702" y="5572140"/>
            <a:ext cx="2114520" cy="1038220"/>
          </a:xfrm>
          <a:ln>
            <a:solidFill>
              <a:schemeClr val="bg1"/>
            </a:solidFill>
          </a:ln>
        </p:spPr>
        <p:txBody>
          <a:bodyPr>
            <a:normAutofit lnSpcReduction="10000"/>
          </a:bodyPr>
          <a:lstStyle/>
          <a:p>
            <a:pPr algn="l" rtl="0">
              <a:buFont typeface="Arial" pitchFamily="34" charset="0"/>
              <a:buChar char="•"/>
            </a:pPr>
            <a:r>
              <a:rPr lang="en-US" sz="1400" dirty="0" err="1" smtClean="0">
                <a:solidFill>
                  <a:schemeClr val="accent5">
                    <a:lumMod val="50000"/>
                  </a:schemeClr>
                </a:solidFill>
              </a:rPr>
              <a:t>Manal</a:t>
            </a:r>
            <a:r>
              <a:rPr lang="en-US" sz="14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accent5">
                    <a:lumMod val="50000"/>
                  </a:schemeClr>
                </a:solidFill>
              </a:rPr>
              <a:t>Alotaibi</a:t>
            </a:r>
            <a:endParaRPr lang="en-US" sz="14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l" rtl="0"/>
            <a:r>
              <a:rPr lang="en-US" sz="1400" dirty="0" smtClean="0">
                <a:solidFill>
                  <a:schemeClr val="accent5">
                    <a:lumMod val="50000"/>
                  </a:schemeClr>
                </a:solidFill>
              </a:rPr>
              <a:t>Mathematics department</a:t>
            </a:r>
          </a:p>
          <a:p>
            <a:pPr algn="l" rtl="0"/>
            <a:r>
              <a:rPr lang="en-US" sz="1400" dirty="0" smtClean="0">
                <a:solidFill>
                  <a:schemeClr val="accent5">
                    <a:lumMod val="50000"/>
                  </a:schemeClr>
                </a:solidFill>
              </a:rPr>
              <a:t>College of science </a:t>
            </a:r>
          </a:p>
          <a:p>
            <a:pPr algn="l" rtl="0"/>
            <a:r>
              <a:rPr lang="en-US" sz="1400" dirty="0" smtClean="0">
                <a:solidFill>
                  <a:schemeClr val="accent5">
                    <a:lumMod val="50000"/>
                  </a:schemeClr>
                </a:solidFill>
              </a:rPr>
              <a:t>King </a:t>
            </a:r>
            <a:r>
              <a:rPr lang="en-US" sz="1400" dirty="0" err="1" smtClean="0">
                <a:solidFill>
                  <a:schemeClr val="accent5">
                    <a:lumMod val="50000"/>
                  </a:schemeClr>
                </a:solidFill>
              </a:rPr>
              <a:t>saud</a:t>
            </a:r>
            <a:r>
              <a:rPr lang="en-US" sz="1400" dirty="0" smtClean="0">
                <a:solidFill>
                  <a:schemeClr val="accent5">
                    <a:lumMod val="50000"/>
                  </a:schemeClr>
                </a:solidFill>
              </a:rPr>
              <a:t> university </a:t>
            </a:r>
            <a:endParaRPr lang="ar-SA" sz="14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صورة 3" descr="matlab_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5852" y="1571612"/>
            <a:ext cx="5334000" cy="37147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>
          <a:xfrm>
            <a:off x="0" y="6357958"/>
            <a:ext cx="6429388" cy="142875"/>
          </a:xfrm>
          <a:solidFill>
            <a:srgbClr val="CC0000"/>
          </a:solidFill>
        </p:spPr>
        <p:txBody>
          <a:bodyPr/>
          <a:lstStyle/>
          <a:p>
            <a:endParaRPr lang="ar-SA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17251" y="1600200"/>
            <a:ext cx="750949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4286248" y="3286124"/>
            <a:ext cx="36004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Workspace: shows a list of </a:t>
            </a:r>
          </a:p>
          <a:p>
            <a:r>
              <a:rPr lang="en-US" dirty="0">
                <a:solidFill>
                  <a:srgbClr val="FF0000"/>
                </a:solidFill>
              </a:rPr>
              <a:t>variables created by MATLAB.</a:t>
            </a:r>
          </a:p>
          <a:p>
            <a:r>
              <a:rPr lang="en-US" dirty="0">
                <a:solidFill>
                  <a:srgbClr val="FF0000"/>
                </a:solidFill>
              </a:rPr>
              <a:t>As you can see, the value of ‘</a:t>
            </a:r>
            <a:r>
              <a:rPr lang="en-US" dirty="0" err="1">
                <a:solidFill>
                  <a:srgbClr val="FF0000"/>
                </a:solidFill>
              </a:rPr>
              <a:t>aaa</a:t>
            </a:r>
            <a:r>
              <a:rPr lang="en-US" dirty="0">
                <a:solidFill>
                  <a:srgbClr val="FF0000"/>
                </a:solidFill>
              </a:rPr>
              <a:t>’</a:t>
            </a:r>
          </a:p>
          <a:p>
            <a:r>
              <a:rPr lang="en-US" dirty="0">
                <a:solidFill>
                  <a:srgbClr val="FF0000"/>
                </a:solidFill>
              </a:rPr>
              <a:t>is shown. 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 flipH="1" flipV="1">
            <a:off x="3286116" y="2928934"/>
            <a:ext cx="1752600" cy="4572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SA"/>
          </a:p>
        </p:txBody>
      </p:sp>
      <p:pic>
        <p:nvPicPr>
          <p:cNvPr id="8" name="عنصر نائب للمحتوى 9" descr="matlab_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00834"/>
            <a:ext cx="500034" cy="357166"/>
          </a:xfrm>
          <a:prstGeom prst="rect">
            <a:avLst/>
          </a:prstGeom>
          <a:ln>
            <a:solidFill>
              <a:schemeClr val="bg1"/>
            </a:solidFill>
            <a:prstDash val="solid"/>
          </a:ln>
        </p:spPr>
      </p:pic>
      <p:sp>
        <p:nvSpPr>
          <p:cNvPr id="9" name="مستطيل 8"/>
          <p:cNvSpPr/>
          <p:nvPr/>
        </p:nvSpPr>
        <p:spPr>
          <a:xfrm>
            <a:off x="571472" y="6488668"/>
            <a:ext cx="9889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MATLAB</a:t>
            </a:r>
            <a:endParaRPr lang="ar-SA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>
          <a:xfrm>
            <a:off x="0" y="6357958"/>
            <a:ext cx="6143636" cy="142876"/>
          </a:xfrm>
          <a:solidFill>
            <a:srgbClr val="CC0000"/>
          </a:solidFill>
        </p:spPr>
        <p:txBody>
          <a:bodyPr/>
          <a:lstStyle/>
          <a:p>
            <a:endParaRPr lang="ar-SA" dirty="0"/>
          </a:p>
        </p:txBody>
      </p:sp>
      <p:pic>
        <p:nvPicPr>
          <p:cNvPr id="5" name="Content Placeholder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17251" y="1600200"/>
            <a:ext cx="750949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4000496" y="4071942"/>
            <a:ext cx="35242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Another way to create a variable </a:t>
            </a:r>
          </a:p>
          <a:p>
            <a:r>
              <a:rPr lang="en-US" dirty="0">
                <a:solidFill>
                  <a:srgbClr val="FF0000"/>
                </a:solidFill>
              </a:rPr>
              <a:t>Is to press this button. </a:t>
            </a:r>
          </a:p>
        </p:txBody>
      </p:sp>
      <p:sp>
        <p:nvSpPr>
          <p:cNvPr id="7" name="Line 6"/>
          <p:cNvSpPr>
            <a:spLocks noChangeShapeType="1"/>
          </p:cNvSpPr>
          <p:nvPr/>
        </p:nvSpPr>
        <p:spPr bwMode="auto">
          <a:xfrm flipH="1" flipV="1">
            <a:off x="1000100" y="2571744"/>
            <a:ext cx="3200400" cy="16764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SA"/>
          </a:p>
        </p:txBody>
      </p:sp>
      <p:pic>
        <p:nvPicPr>
          <p:cNvPr id="8" name="عنصر نائب للمحتوى 9" descr="matlab_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00834"/>
            <a:ext cx="500034" cy="357166"/>
          </a:xfrm>
          <a:prstGeom prst="rect">
            <a:avLst/>
          </a:prstGeom>
          <a:ln>
            <a:solidFill>
              <a:schemeClr val="bg1"/>
            </a:solidFill>
            <a:prstDash val="solid"/>
          </a:ln>
        </p:spPr>
      </p:pic>
      <p:sp>
        <p:nvSpPr>
          <p:cNvPr id="9" name="مستطيل 8"/>
          <p:cNvSpPr/>
          <p:nvPr/>
        </p:nvSpPr>
        <p:spPr>
          <a:xfrm>
            <a:off x="571472" y="6488668"/>
            <a:ext cx="9889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MATLAB</a:t>
            </a:r>
            <a:endParaRPr lang="ar-SA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>
          <a:xfrm>
            <a:off x="0" y="6357958"/>
            <a:ext cx="6500826" cy="142875"/>
          </a:xfrm>
          <a:solidFill>
            <a:srgbClr val="CC0000"/>
          </a:solidFill>
        </p:spPr>
        <p:txBody>
          <a:bodyPr/>
          <a:lstStyle/>
          <a:p>
            <a:endParaRPr lang="ar-SA" dirty="0"/>
          </a:p>
        </p:txBody>
      </p:sp>
      <p:pic>
        <p:nvPicPr>
          <p:cNvPr id="5" name="Content Placeholder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1643050"/>
            <a:ext cx="750949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4357686" y="4214818"/>
            <a:ext cx="3587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MATLAB will prompt you to enter </a:t>
            </a:r>
          </a:p>
          <a:p>
            <a:r>
              <a:rPr lang="en-US" dirty="0">
                <a:solidFill>
                  <a:srgbClr val="FF0000"/>
                </a:solidFill>
              </a:rPr>
              <a:t>the variable name. </a:t>
            </a:r>
          </a:p>
        </p:txBody>
      </p:sp>
      <p:sp>
        <p:nvSpPr>
          <p:cNvPr id="7" name="Line 6"/>
          <p:cNvSpPr>
            <a:spLocks noChangeShapeType="1"/>
          </p:cNvSpPr>
          <p:nvPr/>
        </p:nvSpPr>
        <p:spPr bwMode="auto">
          <a:xfrm flipH="1" flipV="1">
            <a:off x="1571604" y="3000372"/>
            <a:ext cx="3200400" cy="16764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SA"/>
          </a:p>
        </p:txBody>
      </p:sp>
      <p:pic>
        <p:nvPicPr>
          <p:cNvPr id="8" name="عنصر نائب للمحتوى 9" descr="matlab_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00834"/>
            <a:ext cx="500034" cy="357166"/>
          </a:xfrm>
          <a:prstGeom prst="rect">
            <a:avLst/>
          </a:prstGeom>
          <a:ln>
            <a:solidFill>
              <a:schemeClr val="bg1"/>
            </a:solidFill>
            <a:prstDash val="solid"/>
          </a:ln>
        </p:spPr>
      </p:pic>
      <p:sp>
        <p:nvSpPr>
          <p:cNvPr id="9" name="مستطيل 8"/>
          <p:cNvSpPr/>
          <p:nvPr/>
        </p:nvSpPr>
        <p:spPr>
          <a:xfrm>
            <a:off x="571472" y="6488668"/>
            <a:ext cx="9889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MATLAB</a:t>
            </a:r>
            <a:endParaRPr lang="ar-SA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>
          <a:xfrm>
            <a:off x="0" y="6357958"/>
            <a:ext cx="5929322" cy="142876"/>
          </a:xfrm>
          <a:solidFill>
            <a:srgbClr val="CC0000"/>
          </a:solidFill>
        </p:spPr>
        <p:txBody>
          <a:bodyPr/>
          <a:lstStyle/>
          <a:p>
            <a:endParaRPr lang="ar-SA" dirty="0"/>
          </a:p>
        </p:txBody>
      </p:sp>
      <p:pic>
        <p:nvPicPr>
          <p:cNvPr id="5" name="Content Placeholder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1500174"/>
            <a:ext cx="750949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4000496" y="4286256"/>
            <a:ext cx="35242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As you can see, the variable </a:t>
            </a:r>
          </a:p>
          <a:p>
            <a:r>
              <a:rPr lang="en-US" dirty="0">
                <a:solidFill>
                  <a:srgbClr val="FF0000"/>
                </a:solidFill>
              </a:rPr>
              <a:t>name has been changed to </a:t>
            </a:r>
            <a:r>
              <a:rPr lang="en-US" dirty="0" err="1">
                <a:solidFill>
                  <a:srgbClr val="FF0000"/>
                </a:solidFill>
              </a:rPr>
              <a:t>bbb</a:t>
            </a:r>
            <a:r>
              <a:rPr lang="en-US" dirty="0">
                <a:solidFill>
                  <a:srgbClr val="FF0000"/>
                </a:solidFill>
              </a:rPr>
              <a:t>. </a:t>
            </a:r>
          </a:p>
        </p:txBody>
      </p:sp>
      <p:sp>
        <p:nvSpPr>
          <p:cNvPr id="7" name="Line 6"/>
          <p:cNvSpPr>
            <a:spLocks noChangeShapeType="1"/>
          </p:cNvSpPr>
          <p:nvPr/>
        </p:nvSpPr>
        <p:spPr bwMode="auto">
          <a:xfrm flipH="1" flipV="1">
            <a:off x="1000100" y="3000372"/>
            <a:ext cx="3429000" cy="16002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SA"/>
          </a:p>
        </p:txBody>
      </p:sp>
      <p:pic>
        <p:nvPicPr>
          <p:cNvPr id="8" name="عنصر نائب للمحتوى 9" descr="matlab_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00834"/>
            <a:ext cx="500034" cy="357166"/>
          </a:xfrm>
          <a:prstGeom prst="rect">
            <a:avLst/>
          </a:prstGeom>
          <a:ln>
            <a:solidFill>
              <a:schemeClr val="bg1"/>
            </a:solidFill>
            <a:prstDash val="solid"/>
          </a:ln>
        </p:spPr>
      </p:pic>
      <p:sp>
        <p:nvSpPr>
          <p:cNvPr id="9" name="مستطيل 8"/>
          <p:cNvSpPr/>
          <p:nvPr/>
        </p:nvSpPr>
        <p:spPr>
          <a:xfrm>
            <a:off x="571472" y="6488668"/>
            <a:ext cx="9889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MATLAB</a:t>
            </a:r>
            <a:endParaRPr lang="ar-SA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>
          <a:xfrm>
            <a:off x="0" y="6357958"/>
            <a:ext cx="6215074" cy="142876"/>
          </a:xfrm>
          <a:solidFill>
            <a:srgbClr val="CC0000"/>
          </a:solidFill>
        </p:spPr>
        <p:txBody>
          <a:bodyPr/>
          <a:lstStyle/>
          <a:p>
            <a:endParaRPr lang="ar-SA" dirty="0"/>
          </a:p>
        </p:txBody>
      </p:sp>
      <p:pic>
        <p:nvPicPr>
          <p:cNvPr id="5" name="Content Placeholder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1285860"/>
            <a:ext cx="750949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4071934" y="4214818"/>
            <a:ext cx="44386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To assign a value to </a:t>
            </a:r>
            <a:r>
              <a:rPr lang="en-US" dirty="0" err="1">
                <a:solidFill>
                  <a:srgbClr val="FF0000"/>
                </a:solidFill>
              </a:rPr>
              <a:t>bbb</a:t>
            </a:r>
            <a:r>
              <a:rPr lang="en-US" dirty="0">
                <a:solidFill>
                  <a:srgbClr val="FF0000"/>
                </a:solidFill>
              </a:rPr>
              <a:t>, you can do it in</a:t>
            </a:r>
          </a:p>
          <a:p>
            <a:r>
              <a:rPr lang="en-US" dirty="0">
                <a:solidFill>
                  <a:srgbClr val="FF0000"/>
                </a:solidFill>
              </a:rPr>
              <a:t>two ways: 1) Using the command window.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857224" y="2786058"/>
            <a:ext cx="2819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2) Or by double clicking on </a:t>
            </a:r>
            <a:r>
              <a:rPr lang="en-US" dirty="0" err="1">
                <a:solidFill>
                  <a:srgbClr val="FF0000"/>
                </a:solidFill>
              </a:rPr>
              <a:t>bbb</a:t>
            </a:r>
            <a:r>
              <a:rPr lang="en-US" dirty="0">
                <a:solidFill>
                  <a:srgbClr val="FF0000"/>
                </a:solidFill>
              </a:rPr>
              <a:t>. </a:t>
            </a:r>
          </a:p>
        </p:txBody>
      </p:sp>
      <p:pic>
        <p:nvPicPr>
          <p:cNvPr id="8" name="عنصر نائب للمحتوى 9" descr="matlab_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00834"/>
            <a:ext cx="500034" cy="357166"/>
          </a:xfrm>
          <a:prstGeom prst="rect">
            <a:avLst/>
          </a:prstGeom>
          <a:ln>
            <a:solidFill>
              <a:schemeClr val="bg1"/>
            </a:solidFill>
            <a:prstDash val="solid"/>
          </a:ln>
        </p:spPr>
      </p:pic>
      <p:sp>
        <p:nvSpPr>
          <p:cNvPr id="9" name="مستطيل 8"/>
          <p:cNvSpPr/>
          <p:nvPr/>
        </p:nvSpPr>
        <p:spPr>
          <a:xfrm>
            <a:off x="571472" y="6488668"/>
            <a:ext cx="9889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MATLAB</a:t>
            </a:r>
            <a:endParaRPr lang="ar-SA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>
          <a:xfrm>
            <a:off x="0" y="6357958"/>
            <a:ext cx="6786578" cy="142876"/>
          </a:xfrm>
          <a:solidFill>
            <a:srgbClr val="CC0000"/>
          </a:solidFill>
        </p:spPr>
        <p:txBody>
          <a:bodyPr/>
          <a:lstStyle/>
          <a:p>
            <a:endParaRPr lang="ar-SA" dirty="0"/>
          </a:p>
        </p:txBody>
      </p:sp>
      <p:pic>
        <p:nvPicPr>
          <p:cNvPr id="5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1500174"/>
            <a:ext cx="750949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4714876" y="3714752"/>
            <a:ext cx="28638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To clear all variables from </a:t>
            </a:r>
          </a:p>
          <a:p>
            <a:r>
              <a:rPr lang="en-US" dirty="0">
                <a:solidFill>
                  <a:srgbClr val="FF0000"/>
                </a:solidFill>
              </a:rPr>
              <a:t>memory and close all </a:t>
            </a:r>
          </a:p>
          <a:p>
            <a:r>
              <a:rPr lang="en-US" dirty="0">
                <a:solidFill>
                  <a:srgbClr val="FF0000"/>
                </a:solidFill>
              </a:rPr>
              <a:t>figures, use the </a:t>
            </a:r>
          </a:p>
          <a:p>
            <a:r>
              <a:rPr lang="en-US" dirty="0">
                <a:solidFill>
                  <a:srgbClr val="FF0000"/>
                </a:solidFill>
              </a:rPr>
              <a:t>clear, close all command.</a:t>
            </a:r>
          </a:p>
        </p:txBody>
      </p:sp>
      <p:pic>
        <p:nvPicPr>
          <p:cNvPr id="7" name="عنصر نائب للمحتوى 9" descr="matlab_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00834"/>
            <a:ext cx="500034" cy="357166"/>
          </a:xfrm>
          <a:prstGeom prst="rect">
            <a:avLst/>
          </a:prstGeom>
          <a:ln>
            <a:solidFill>
              <a:schemeClr val="bg1"/>
            </a:solidFill>
            <a:prstDash val="solid"/>
          </a:ln>
        </p:spPr>
      </p:pic>
      <p:sp>
        <p:nvSpPr>
          <p:cNvPr id="8" name="مستطيل 7"/>
          <p:cNvSpPr/>
          <p:nvPr/>
        </p:nvSpPr>
        <p:spPr>
          <a:xfrm>
            <a:off x="571472" y="6488668"/>
            <a:ext cx="9889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MATLAB</a:t>
            </a:r>
            <a:endParaRPr lang="ar-SA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>
          <a:xfrm>
            <a:off x="0" y="6357958"/>
            <a:ext cx="6143636" cy="142876"/>
          </a:xfrm>
          <a:solidFill>
            <a:srgbClr val="CC0000"/>
          </a:solidFill>
        </p:spPr>
        <p:txBody>
          <a:bodyPr/>
          <a:lstStyle/>
          <a:p>
            <a:endParaRPr lang="ar-SA" dirty="0"/>
          </a:p>
        </p:txBody>
      </p:sp>
      <p:pic>
        <p:nvPicPr>
          <p:cNvPr id="5" name="Content Placeholder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1285860"/>
            <a:ext cx="750949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3786182" y="3857628"/>
            <a:ext cx="33210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As you can see, all workspace </a:t>
            </a:r>
          </a:p>
          <a:p>
            <a:r>
              <a:rPr lang="en-US" dirty="0">
                <a:solidFill>
                  <a:srgbClr val="FF0000"/>
                </a:solidFill>
              </a:rPr>
              <a:t>variables are deleted when </a:t>
            </a:r>
          </a:p>
          <a:p>
            <a:r>
              <a:rPr lang="en-US" dirty="0">
                <a:solidFill>
                  <a:srgbClr val="FF0000"/>
                </a:solidFill>
              </a:rPr>
              <a:t>you execute this command.</a:t>
            </a:r>
          </a:p>
        </p:txBody>
      </p:sp>
      <p:sp>
        <p:nvSpPr>
          <p:cNvPr id="7" name="Line 6"/>
          <p:cNvSpPr>
            <a:spLocks noChangeShapeType="1"/>
          </p:cNvSpPr>
          <p:nvPr/>
        </p:nvSpPr>
        <p:spPr bwMode="auto">
          <a:xfrm flipH="1" flipV="1">
            <a:off x="2714612" y="3214686"/>
            <a:ext cx="1371600" cy="9906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SA"/>
          </a:p>
        </p:txBody>
      </p:sp>
      <p:pic>
        <p:nvPicPr>
          <p:cNvPr id="8" name="عنصر نائب للمحتوى 9" descr="matlab_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00834"/>
            <a:ext cx="500034" cy="357166"/>
          </a:xfrm>
          <a:prstGeom prst="rect">
            <a:avLst/>
          </a:prstGeom>
          <a:ln>
            <a:solidFill>
              <a:schemeClr val="bg1"/>
            </a:solidFill>
            <a:prstDash val="solid"/>
          </a:ln>
        </p:spPr>
      </p:pic>
      <p:sp>
        <p:nvSpPr>
          <p:cNvPr id="9" name="مستطيل 8"/>
          <p:cNvSpPr/>
          <p:nvPr/>
        </p:nvSpPr>
        <p:spPr>
          <a:xfrm>
            <a:off x="571472" y="6488668"/>
            <a:ext cx="9889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MATLAB</a:t>
            </a:r>
            <a:endParaRPr lang="ar-SA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>
          <a:xfrm>
            <a:off x="0" y="6357958"/>
            <a:ext cx="5715008" cy="142875"/>
          </a:xfrm>
          <a:solidFill>
            <a:srgbClr val="CC0000"/>
          </a:solidFill>
        </p:spPr>
        <p:txBody>
          <a:bodyPr/>
          <a:lstStyle/>
          <a:p>
            <a:endParaRPr lang="ar-SA" dirty="0"/>
          </a:p>
        </p:txBody>
      </p:sp>
      <p:pic>
        <p:nvPicPr>
          <p:cNvPr id="5" name="Content Placeholder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17251" y="1600200"/>
            <a:ext cx="750949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3810000" y="3886200"/>
            <a:ext cx="3968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To clear the command window,</a:t>
            </a:r>
          </a:p>
          <a:p>
            <a:r>
              <a:rPr lang="en-US" dirty="0">
                <a:solidFill>
                  <a:srgbClr val="FF0000"/>
                </a:solidFill>
              </a:rPr>
              <a:t>use the </a:t>
            </a:r>
            <a:r>
              <a:rPr lang="en-US" dirty="0" err="1">
                <a:solidFill>
                  <a:srgbClr val="FF0000"/>
                </a:solidFill>
              </a:rPr>
              <a:t>clc</a:t>
            </a:r>
            <a:r>
              <a:rPr lang="en-US" dirty="0">
                <a:solidFill>
                  <a:srgbClr val="FF0000"/>
                </a:solidFill>
              </a:rPr>
              <a:t> (clear console) command.</a:t>
            </a:r>
          </a:p>
        </p:txBody>
      </p:sp>
      <p:pic>
        <p:nvPicPr>
          <p:cNvPr id="7" name="عنصر نائب للمحتوى 9" descr="matlab_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00834"/>
            <a:ext cx="500034" cy="357166"/>
          </a:xfrm>
          <a:prstGeom prst="rect">
            <a:avLst/>
          </a:prstGeom>
          <a:ln>
            <a:solidFill>
              <a:schemeClr val="bg1"/>
            </a:solidFill>
            <a:prstDash val="solid"/>
          </a:ln>
        </p:spPr>
      </p:pic>
      <p:sp>
        <p:nvSpPr>
          <p:cNvPr id="8" name="مستطيل 7"/>
          <p:cNvSpPr/>
          <p:nvPr/>
        </p:nvSpPr>
        <p:spPr>
          <a:xfrm>
            <a:off x="571472" y="6488668"/>
            <a:ext cx="9889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MATLAB</a:t>
            </a:r>
            <a:endParaRPr lang="ar-SA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>
          <a:xfrm>
            <a:off x="0" y="6357958"/>
            <a:ext cx="5643570" cy="150811"/>
          </a:xfrm>
          <a:solidFill>
            <a:srgbClr val="CC0000"/>
          </a:solidFill>
        </p:spPr>
        <p:txBody>
          <a:bodyPr/>
          <a:lstStyle/>
          <a:p>
            <a:endParaRPr lang="ar-SA" dirty="0"/>
          </a:p>
        </p:txBody>
      </p:sp>
      <p:pic>
        <p:nvPicPr>
          <p:cNvPr id="5" name="Content Placeholder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428736"/>
            <a:ext cx="750949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4357686" y="2857496"/>
            <a:ext cx="30162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As you can see, all console </a:t>
            </a:r>
          </a:p>
          <a:p>
            <a:r>
              <a:rPr lang="en-US" dirty="0">
                <a:solidFill>
                  <a:srgbClr val="FF0000"/>
                </a:solidFill>
              </a:rPr>
              <a:t>entries are deleted when </a:t>
            </a:r>
          </a:p>
          <a:p>
            <a:r>
              <a:rPr lang="en-US" dirty="0">
                <a:solidFill>
                  <a:srgbClr val="FF0000"/>
                </a:solidFill>
              </a:rPr>
              <a:t>you execute this command.</a:t>
            </a:r>
          </a:p>
        </p:txBody>
      </p:sp>
      <p:pic>
        <p:nvPicPr>
          <p:cNvPr id="7" name="عنصر نائب للمحتوى 9" descr="matlab_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00834"/>
            <a:ext cx="500034" cy="357166"/>
          </a:xfrm>
          <a:prstGeom prst="rect">
            <a:avLst/>
          </a:prstGeom>
          <a:ln>
            <a:solidFill>
              <a:schemeClr val="bg1"/>
            </a:solidFill>
            <a:prstDash val="solid"/>
          </a:ln>
        </p:spPr>
      </p:pic>
      <p:sp>
        <p:nvSpPr>
          <p:cNvPr id="8" name="مستطيل 7"/>
          <p:cNvSpPr/>
          <p:nvPr/>
        </p:nvSpPr>
        <p:spPr>
          <a:xfrm>
            <a:off x="571472" y="6488668"/>
            <a:ext cx="9889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MATLAB</a:t>
            </a:r>
            <a:endParaRPr lang="ar-SA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>
          <a:xfrm>
            <a:off x="0" y="6357958"/>
            <a:ext cx="6143636" cy="142876"/>
          </a:xfrm>
          <a:solidFill>
            <a:srgbClr val="CC0000"/>
          </a:solidFill>
        </p:spPr>
        <p:txBody>
          <a:bodyPr/>
          <a:lstStyle/>
          <a:p>
            <a:endParaRPr lang="ar-SA" dirty="0"/>
          </a:p>
        </p:txBody>
      </p:sp>
      <p:pic>
        <p:nvPicPr>
          <p:cNvPr id="5" name="Content Placeholder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17251" y="1600200"/>
            <a:ext cx="750949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5572132" y="2357430"/>
            <a:ext cx="2673350" cy="9159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If you want to see help,</a:t>
            </a:r>
          </a:p>
          <a:p>
            <a:r>
              <a:rPr lang="en-US" dirty="0">
                <a:solidFill>
                  <a:srgbClr val="FF0000"/>
                </a:solidFill>
              </a:rPr>
              <a:t>you can type help at the </a:t>
            </a:r>
          </a:p>
          <a:p>
            <a:r>
              <a:rPr lang="en-US" dirty="0">
                <a:solidFill>
                  <a:srgbClr val="FF0000"/>
                </a:solidFill>
              </a:rPr>
              <a:t>command window.</a:t>
            </a:r>
          </a:p>
        </p:txBody>
      </p:sp>
      <p:pic>
        <p:nvPicPr>
          <p:cNvPr id="7" name="عنصر نائب للمحتوى 9" descr="matlab_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00834"/>
            <a:ext cx="500034" cy="357166"/>
          </a:xfrm>
          <a:prstGeom prst="rect">
            <a:avLst/>
          </a:prstGeom>
          <a:ln>
            <a:solidFill>
              <a:schemeClr val="bg1"/>
            </a:solidFill>
            <a:prstDash val="solid"/>
          </a:ln>
        </p:spPr>
      </p:pic>
      <p:sp>
        <p:nvSpPr>
          <p:cNvPr id="8" name="مستطيل 7"/>
          <p:cNvSpPr/>
          <p:nvPr/>
        </p:nvSpPr>
        <p:spPr>
          <a:xfrm>
            <a:off x="571472" y="6488668"/>
            <a:ext cx="9889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MATLAB</a:t>
            </a:r>
            <a:endParaRPr lang="ar-SA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457200" y="1000108"/>
            <a:ext cx="8229600" cy="417530"/>
          </a:xfrm>
        </p:spPr>
        <p:txBody>
          <a:bodyPr>
            <a:normAutofit fontScale="90000"/>
          </a:bodyPr>
          <a:lstStyle/>
          <a:p>
            <a:pPr algn="l"/>
            <a:r>
              <a:rPr lang="en-US" sz="5300" b="1" dirty="0" smtClean="0">
                <a:solidFill>
                  <a:srgbClr val="CC0000"/>
                </a:solidFill>
              </a:rPr>
              <a:t>Content </a:t>
            </a:r>
            <a:endParaRPr lang="ar-SA" b="1" dirty="0">
              <a:solidFill>
                <a:srgbClr val="CC0000"/>
              </a:solidFill>
            </a:endParaRPr>
          </a:p>
        </p:txBody>
      </p:sp>
      <p:pic>
        <p:nvPicPr>
          <p:cNvPr id="10" name="عنصر نائب للمحتوى 9" descr="matlab_1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6500810"/>
            <a:ext cx="500034" cy="357190"/>
          </a:xfrm>
          <a:ln>
            <a:solidFill>
              <a:schemeClr val="bg1"/>
            </a:solidFill>
            <a:prstDash val="solid"/>
          </a:ln>
        </p:spPr>
      </p:pic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>
          <a:xfrm>
            <a:off x="0" y="6357958"/>
            <a:ext cx="6357950" cy="142876"/>
          </a:xfrm>
          <a:solidFill>
            <a:srgbClr val="C00000"/>
          </a:solidFill>
        </p:spPr>
        <p:txBody>
          <a:bodyPr/>
          <a:lstStyle/>
          <a:p>
            <a:endParaRPr lang="ar-SA" dirty="0"/>
          </a:p>
        </p:txBody>
      </p:sp>
      <p:sp>
        <p:nvSpPr>
          <p:cNvPr id="9" name="مربع نص 8"/>
          <p:cNvSpPr txBox="1"/>
          <p:nvPr/>
        </p:nvSpPr>
        <p:spPr>
          <a:xfrm>
            <a:off x="500034" y="6488668"/>
            <a:ext cx="542928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MATLAB</a:t>
            </a:r>
            <a:endParaRPr lang="ar-SA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4" name="مربع نص 13"/>
          <p:cNvSpPr txBox="1"/>
          <p:nvPr/>
        </p:nvSpPr>
        <p:spPr>
          <a:xfrm>
            <a:off x="500034" y="2071678"/>
            <a:ext cx="6715172" cy="3385542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pPr algn="l" rtl="0">
              <a:buFont typeface="Wingdings" pitchFamily="2" charset="2"/>
              <a:buChar char="q"/>
            </a:pP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What is MATLAB?</a:t>
            </a:r>
          </a:p>
          <a:p>
            <a:pPr algn="l" rtl="0">
              <a:buFont typeface="Wingdings" pitchFamily="2" charset="2"/>
              <a:buChar char="q"/>
            </a:pP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The MATLAB desktop </a:t>
            </a:r>
            <a:r>
              <a:rPr lang="en-US" sz="2800" b="1" dirty="0" err="1" smtClean="0">
                <a:solidFill>
                  <a:schemeClr val="tx2">
                    <a:lumMod val="75000"/>
                  </a:schemeClr>
                </a:solidFill>
              </a:rPr>
              <a:t>invironment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algn="l" rtl="0">
              <a:buFont typeface="Wingdings" pitchFamily="2" charset="2"/>
              <a:buChar char="q"/>
            </a:pP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MATLAB as calculator.</a:t>
            </a:r>
          </a:p>
          <a:p>
            <a:pPr algn="l" rtl="0">
              <a:buFont typeface="Wingdings" pitchFamily="2" charset="2"/>
              <a:buChar char="q"/>
            </a:pP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Variables.</a:t>
            </a:r>
          </a:p>
          <a:p>
            <a:pPr algn="l" rtl="0">
              <a:buFont typeface="Wingdings" pitchFamily="2" charset="2"/>
              <a:buChar char="q"/>
            </a:pP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Algorithm</a:t>
            </a:r>
          </a:p>
          <a:p>
            <a:pPr algn="l" rtl="0">
              <a:buFont typeface="Wingdings" pitchFamily="2" charset="2"/>
              <a:buChar char="q"/>
            </a:pPr>
            <a:r>
              <a:rPr lang="en-US" sz="2800" b="1" dirty="0" err="1" smtClean="0">
                <a:solidFill>
                  <a:schemeClr val="tx2">
                    <a:lumMod val="75000"/>
                  </a:schemeClr>
                </a:solidFill>
              </a:rPr>
              <a:t>Interduction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 to m-file function.</a:t>
            </a:r>
          </a:p>
          <a:p>
            <a:pPr algn="l" rtl="0">
              <a:buFont typeface="Wingdings" pitchFamily="2" charset="2"/>
              <a:buChar char="q"/>
            </a:pPr>
            <a:endParaRPr lang="en-US" sz="2800" b="1" dirty="0" smtClean="0"/>
          </a:p>
          <a:p>
            <a:pPr algn="l" rtl="0">
              <a:buFont typeface="Wingdings" pitchFamily="2" charset="2"/>
              <a:buChar char="q"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Outline</a:t>
            </a:r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>
          <a:xfrm>
            <a:off x="0" y="6357958"/>
            <a:ext cx="5715008" cy="142877"/>
          </a:xfrm>
          <a:solidFill>
            <a:srgbClr val="CC0000"/>
          </a:solidFill>
        </p:spPr>
        <p:txBody>
          <a:bodyPr/>
          <a:lstStyle/>
          <a:p>
            <a:endParaRPr lang="ar-SA" dirty="0"/>
          </a:p>
        </p:txBody>
      </p:sp>
      <p:sp>
        <p:nvSpPr>
          <p:cNvPr id="5" name="عنصر نائب للمحتوى 6"/>
          <p:cNvSpPr txBox="1">
            <a:spLocks noGrp="1"/>
          </p:cNvSpPr>
          <p:nvPr>
            <p:ph idx="1"/>
          </p:nvPr>
        </p:nvSpPr>
        <p:spPr>
          <a:xfrm>
            <a:off x="457200" y="1600200"/>
            <a:ext cx="8229600" cy="4216539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pPr algn="l" rtl="0">
              <a:buFont typeface="Wingdings" pitchFamily="2" charset="2"/>
              <a:buChar char="q"/>
            </a:pPr>
            <a:r>
              <a:rPr lang="en-US" sz="2800" b="1" dirty="0" smtClean="0">
                <a:solidFill>
                  <a:schemeClr val="bg1">
                    <a:lumMod val="50000"/>
                  </a:schemeClr>
                </a:solidFill>
              </a:rPr>
              <a:t>What is MATLAB?</a:t>
            </a:r>
          </a:p>
          <a:p>
            <a:pPr algn="l" rtl="0">
              <a:buFont typeface="Wingdings" pitchFamily="2" charset="2"/>
              <a:buChar char="q"/>
            </a:pPr>
            <a:r>
              <a:rPr lang="en-US" sz="2800" b="1" dirty="0" smtClean="0">
                <a:solidFill>
                  <a:schemeClr val="bg1">
                    <a:lumMod val="50000"/>
                  </a:schemeClr>
                </a:solidFill>
              </a:rPr>
              <a:t>The MATLAB desktop </a:t>
            </a:r>
            <a:r>
              <a:rPr lang="en-US" sz="2800" b="1" dirty="0" err="1" smtClean="0">
                <a:solidFill>
                  <a:schemeClr val="bg1">
                    <a:lumMod val="50000"/>
                  </a:schemeClr>
                </a:solidFill>
              </a:rPr>
              <a:t>invironment</a:t>
            </a:r>
            <a:r>
              <a:rPr lang="en-US" sz="2800" b="1" dirty="0" smtClean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  <a:p>
            <a:pPr algn="l" rtl="0">
              <a:buFont typeface="Wingdings" pitchFamily="2" charset="2"/>
              <a:buChar char="q"/>
            </a:pPr>
            <a:r>
              <a:rPr lang="en-US" sz="2800" b="1" dirty="0" smtClean="0">
                <a:solidFill>
                  <a:srgbClr val="CC0000"/>
                </a:solidFill>
              </a:rPr>
              <a:t>MATLAB as calculator.</a:t>
            </a:r>
          </a:p>
          <a:p>
            <a:pPr algn="l" rtl="0">
              <a:buFont typeface="Wingdings" pitchFamily="2" charset="2"/>
              <a:buChar char="q"/>
            </a:pPr>
            <a:r>
              <a:rPr lang="en-US" sz="2800" b="1" dirty="0" smtClean="0">
                <a:solidFill>
                  <a:schemeClr val="bg1">
                    <a:lumMod val="50000"/>
                  </a:schemeClr>
                </a:solidFill>
              </a:rPr>
              <a:t>Variables.</a:t>
            </a:r>
          </a:p>
          <a:p>
            <a:pPr algn="l" rtl="0">
              <a:buFont typeface="Wingdings" pitchFamily="2" charset="2"/>
              <a:buChar char="q"/>
            </a:pPr>
            <a:r>
              <a:rPr lang="en-US" sz="2800" b="1" dirty="0" smtClean="0">
                <a:solidFill>
                  <a:schemeClr val="bg1">
                    <a:lumMod val="50000"/>
                  </a:schemeClr>
                </a:solidFill>
              </a:rPr>
              <a:t>Algorithm</a:t>
            </a:r>
          </a:p>
          <a:p>
            <a:pPr algn="l" rtl="0">
              <a:buFont typeface="Wingdings" pitchFamily="2" charset="2"/>
              <a:buChar char="q"/>
            </a:pPr>
            <a:r>
              <a:rPr lang="en-US" sz="2800" b="1" dirty="0" err="1" smtClean="0">
                <a:solidFill>
                  <a:schemeClr val="bg1">
                    <a:lumMod val="50000"/>
                  </a:schemeClr>
                </a:solidFill>
              </a:rPr>
              <a:t>Interduction</a:t>
            </a:r>
            <a:r>
              <a:rPr lang="en-US" sz="2800" b="1" dirty="0" smtClean="0">
                <a:solidFill>
                  <a:schemeClr val="bg1">
                    <a:lumMod val="50000"/>
                  </a:schemeClr>
                </a:solidFill>
              </a:rPr>
              <a:t> to m-file function.</a:t>
            </a:r>
          </a:p>
          <a:p>
            <a:pPr algn="l" rtl="0">
              <a:buFont typeface="Wingdings" pitchFamily="2" charset="2"/>
              <a:buChar char="q"/>
            </a:pPr>
            <a:endParaRPr lang="en-US" sz="2800" b="1" dirty="0" smtClean="0"/>
          </a:p>
          <a:p>
            <a:pPr algn="l" rtl="0">
              <a:buFont typeface="Wingdings" pitchFamily="2" charset="2"/>
              <a:buChar char="q"/>
            </a:pPr>
            <a:endParaRPr lang="ar-SA" dirty="0"/>
          </a:p>
        </p:txBody>
      </p:sp>
      <p:pic>
        <p:nvPicPr>
          <p:cNvPr id="6" name="عنصر نائب للمحتوى 9" descr="matlab_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500834"/>
            <a:ext cx="500034" cy="357166"/>
          </a:xfrm>
          <a:prstGeom prst="rect">
            <a:avLst/>
          </a:prstGeom>
          <a:ln>
            <a:solidFill>
              <a:schemeClr val="bg1"/>
            </a:solidFill>
            <a:prstDash val="solid"/>
          </a:ln>
        </p:spPr>
      </p:pic>
      <p:sp>
        <p:nvSpPr>
          <p:cNvPr id="7" name="مستطيل 6"/>
          <p:cNvSpPr/>
          <p:nvPr/>
        </p:nvSpPr>
        <p:spPr>
          <a:xfrm>
            <a:off x="571472" y="6488668"/>
            <a:ext cx="9889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MATLAB</a:t>
            </a:r>
            <a:endParaRPr lang="ar-SA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ar-SA" sz="4800" b="1" dirty="0" smtClean="0">
                <a:solidFill>
                  <a:srgbClr val="CC0000"/>
                </a:solidFill>
              </a:rPr>
              <a:t> </a:t>
            </a:r>
            <a:r>
              <a:rPr lang="en-US" sz="4800" b="1" dirty="0" smtClean="0">
                <a:solidFill>
                  <a:srgbClr val="CC0000"/>
                </a:solidFill>
              </a:rPr>
              <a:t>Operators</a:t>
            </a:r>
            <a:endParaRPr lang="ar-SA" b="1" dirty="0">
              <a:solidFill>
                <a:srgbClr val="CC0000"/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>
          <a:xfrm>
            <a:off x="0" y="6357959"/>
            <a:ext cx="6072198" cy="142875"/>
          </a:xfrm>
          <a:solidFill>
            <a:srgbClr val="CC0000"/>
          </a:solidFill>
        </p:spPr>
        <p:txBody>
          <a:bodyPr/>
          <a:lstStyle/>
          <a:p>
            <a:endParaRPr lang="ar-SA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0" y="1600200"/>
            <a:ext cx="9001156" cy="4525963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addition		          	</a:t>
            </a: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r>
              <a:rPr lang="en-US" dirty="0" smtClean="0"/>
              <a:t>			  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a+b</a:t>
            </a: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 eaLnBrk="1" hangingPunct="1">
              <a:defRPr/>
            </a:pPr>
            <a:r>
              <a:rPr lang="en-US" dirty="0" smtClean="0"/>
              <a:t>subtraction</a:t>
            </a:r>
            <a:r>
              <a:rPr lang="ar-SA" dirty="0" smtClean="0"/>
              <a:t>	</a:t>
            </a:r>
            <a:r>
              <a:rPr lang="en-US" dirty="0" smtClean="0"/>
              <a:t>		</a:t>
            </a: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  <a:r>
              <a:rPr lang="en-US" dirty="0" smtClean="0"/>
              <a:t>			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a-b</a:t>
            </a:r>
          </a:p>
          <a:p>
            <a:pPr eaLnBrk="1" hangingPunct="1">
              <a:defRPr/>
            </a:pPr>
            <a:r>
              <a:rPr lang="en-US" dirty="0" smtClean="0"/>
              <a:t>multiplication</a:t>
            </a:r>
            <a:r>
              <a:rPr lang="ar-SA" dirty="0" smtClean="0"/>
              <a:t>	</a:t>
            </a:r>
            <a:r>
              <a:rPr lang="en-US" dirty="0" smtClean="0"/>
              <a:t>		</a:t>
            </a: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  <a:r>
              <a:rPr lang="en-US" dirty="0" smtClean="0"/>
              <a:t>			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a*b</a:t>
            </a:r>
          </a:p>
          <a:p>
            <a:pPr eaLnBrk="1" hangingPunct="1">
              <a:defRPr/>
            </a:pPr>
            <a:r>
              <a:rPr lang="en-US" dirty="0" smtClean="0"/>
              <a:t>Division(left)   	   </a:t>
            </a: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/                     </a:t>
            </a:r>
            <a:r>
              <a:rPr lang="en-US" dirty="0" smtClean="0"/>
              <a:t>			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a/b</a:t>
            </a:r>
          </a:p>
          <a:p>
            <a:pPr eaLnBrk="1" hangingPunct="1">
              <a:defRPr/>
            </a:pPr>
            <a:r>
              <a:rPr lang="en-US" dirty="0" smtClean="0"/>
              <a:t>Division(right)	</a:t>
            </a: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\                     </a:t>
            </a:r>
            <a:r>
              <a:rPr lang="en-US" dirty="0" smtClean="0"/>
              <a:t>		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a\b (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b</a:t>
            </a:r>
            <a:r>
              <a:rPr lang="en-US" dirty="0" err="1" smtClean="0">
                <a:latin typeface="Courier New" pitchFamily="49" charset="0"/>
                <a:cs typeface="Courier New" pitchFamily="49" charset="0"/>
                <a:sym typeface="Symbol" pitchFamily="18" charset="2"/>
              </a:rPr>
              <a:t>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a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 eaLnBrk="1" hangingPunct="1">
              <a:defRPr/>
            </a:pPr>
            <a:r>
              <a:rPr lang="en-US" dirty="0" smtClean="0"/>
              <a:t>power			</a:t>
            </a: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^</a:t>
            </a:r>
            <a:r>
              <a:rPr lang="en-US" dirty="0" smtClean="0"/>
              <a:t>			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a^b</a:t>
            </a:r>
            <a:endParaRPr lang="en-US" dirty="0" smtClean="0"/>
          </a:p>
        </p:txBody>
      </p:sp>
      <p:pic>
        <p:nvPicPr>
          <p:cNvPr id="6" name="عنصر نائب للمحتوى 9" descr="matlab_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500834"/>
            <a:ext cx="500034" cy="357166"/>
          </a:xfrm>
          <a:prstGeom prst="rect">
            <a:avLst/>
          </a:prstGeom>
          <a:ln>
            <a:solidFill>
              <a:schemeClr val="bg1"/>
            </a:solidFill>
            <a:prstDash val="solid"/>
          </a:ln>
        </p:spPr>
      </p:pic>
      <p:sp>
        <p:nvSpPr>
          <p:cNvPr id="7" name="مستطيل 6"/>
          <p:cNvSpPr/>
          <p:nvPr/>
        </p:nvSpPr>
        <p:spPr>
          <a:xfrm>
            <a:off x="571472" y="6488668"/>
            <a:ext cx="9889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MATLAB</a:t>
            </a:r>
            <a:endParaRPr lang="ar-SA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800" b="1" dirty="0" smtClean="0">
                <a:solidFill>
                  <a:srgbClr val="CC0000"/>
                </a:solidFill>
              </a:rPr>
              <a:t>Operator precedence rules</a:t>
            </a:r>
            <a:endParaRPr lang="ar-SA" sz="4800" b="1" dirty="0">
              <a:solidFill>
                <a:srgbClr val="CC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l" rtl="0">
              <a:buFont typeface="+mj-lt"/>
              <a:buAutoNum type="arabicPeriod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() parentheses.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^ power.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- negation.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*/ \  all multiplication and division.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+ - addition and subtraction.</a:t>
            </a:r>
            <a:endParaRPr lang="ar-SA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>
          <a:xfrm>
            <a:off x="0" y="6357958"/>
            <a:ext cx="5857884" cy="142877"/>
          </a:xfrm>
          <a:solidFill>
            <a:srgbClr val="CC0000"/>
          </a:solidFill>
        </p:spPr>
        <p:txBody>
          <a:bodyPr/>
          <a:lstStyle/>
          <a:p>
            <a:endParaRPr lang="ar-SA" dirty="0"/>
          </a:p>
        </p:txBody>
      </p:sp>
      <p:pic>
        <p:nvPicPr>
          <p:cNvPr id="5" name="عنصر نائب للمحتوى 9" descr="matlab_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500834"/>
            <a:ext cx="500034" cy="357166"/>
          </a:xfrm>
          <a:prstGeom prst="rect">
            <a:avLst/>
          </a:prstGeom>
          <a:ln>
            <a:solidFill>
              <a:schemeClr val="bg1"/>
            </a:solidFill>
            <a:prstDash val="solid"/>
          </a:ln>
        </p:spPr>
      </p:pic>
      <p:sp>
        <p:nvSpPr>
          <p:cNvPr id="6" name="مستطيل 5"/>
          <p:cNvSpPr/>
          <p:nvPr/>
        </p:nvSpPr>
        <p:spPr>
          <a:xfrm>
            <a:off x="571472" y="6488668"/>
            <a:ext cx="9889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MATLAB</a:t>
            </a:r>
            <a:endParaRPr lang="ar-SA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4800" b="1" dirty="0" smtClean="0">
                <a:solidFill>
                  <a:srgbClr val="CC0000"/>
                </a:solidFill>
              </a:rPr>
              <a:t>Examples </a:t>
            </a:r>
            <a:endParaRPr lang="ar-SA" b="1" dirty="0">
              <a:solidFill>
                <a:srgbClr val="CC0000"/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>
          <a:xfrm>
            <a:off x="0" y="6357958"/>
            <a:ext cx="6357950" cy="150811"/>
          </a:xfrm>
          <a:solidFill>
            <a:srgbClr val="CC0000"/>
          </a:solidFill>
        </p:spPr>
        <p:txBody>
          <a:bodyPr/>
          <a:lstStyle/>
          <a:p>
            <a:endParaRPr lang="ar-SA" dirty="0"/>
          </a:p>
        </p:txBody>
      </p:sp>
      <p:sp>
        <p:nvSpPr>
          <p:cNvPr id="5" name="Content Placeholder 4"/>
          <p:cNvSpPr>
            <a:spLocks noGrp="1" noChangeArrowheads="1"/>
          </p:cNvSpPr>
          <p:nvPr>
            <p:ph idx="1"/>
          </p:nvPr>
        </p:nvSpPr>
        <p:spPr bwMode="auto">
          <a:xfrm>
            <a:off x="214282" y="1571612"/>
            <a:ext cx="4500594" cy="464347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35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marL="342900" indent="-342900" algn="l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sz="2800" b="1">
                <a:latin typeface="Courier New" pitchFamily="49" charset="0"/>
                <a:cs typeface="Courier New" pitchFamily="49" charset="0"/>
              </a:rPr>
              <a:t>&gt;&gt; 6*5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sz="2800" b="1">
                <a:latin typeface="Courier New" pitchFamily="49" charset="0"/>
                <a:cs typeface="Courier New" pitchFamily="49" charset="0"/>
              </a:rPr>
              <a:t>ans =</a:t>
            </a:r>
          </a:p>
          <a:p>
            <a:pPr marL="1143000" lvl="2" indent="-228600" algn="l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2800" b="1">
                <a:latin typeface="Courier New" pitchFamily="49" charset="0"/>
                <a:cs typeface="Courier New" pitchFamily="49" charset="0"/>
              </a:rPr>
              <a:t>30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sz="2800" b="1">
                <a:latin typeface="Courier New" pitchFamily="49" charset="0"/>
                <a:cs typeface="Courier New" pitchFamily="49" charset="0"/>
              </a:rPr>
              <a:t>&gt;&gt; 17/5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sz="2800" b="1">
                <a:latin typeface="Courier New" pitchFamily="49" charset="0"/>
                <a:cs typeface="Courier New" pitchFamily="49" charset="0"/>
              </a:rPr>
              <a:t>ans =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sz="2800" b="1">
                <a:latin typeface="Courier New" pitchFamily="49" charset="0"/>
                <a:cs typeface="Courier New" pitchFamily="49" charset="0"/>
              </a:rPr>
              <a:t>		3.4000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sz="2800" b="1">
                <a:latin typeface="Courier New" pitchFamily="49" charset="0"/>
                <a:cs typeface="Courier New" pitchFamily="49" charset="0"/>
              </a:rPr>
              <a:t>&gt;&gt; ans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sz="2800" b="1">
                <a:latin typeface="Courier New" pitchFamily="49" charset="0"/>
                <a:cs typeface="Courier New" pitchFamily="49" charset="0"/>
              </a:rPr>
              <a:t>ans =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sz="2800" b="1">
                <a:latin typeface="Courier New" pitchFamily="49" charset="0"/>
                <a:cs typeface="Courier New" pitchFamily="49" charset="0"/>
              </a:rPr>
              <a:t>		3.4000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endParaRPr lang="en-US" sz="2800" b="1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ectangle 4"/>
          <p:cNvSpPr txBox="1">
            <a:spLocks noChangeArrowheads="1"/>
          </p:cNvSpPr>
          <p:nvPr/>
        </p:nvSpPr>
        <p:spPr>
          <a:xfrm>
            <a:off x="4857752" y="1571612"/>
            <a:ext cx="4038600" cy="47149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dist="107763" dir="135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&gt;&gt; x=6*5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x=</a:t>
            </a:r>
          </a:p>
          <a:p>
            <a:pPr marL="1143000" marR="0" lvl="2" indent="-2286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30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&gt;&gt; y=17/5;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&gt;&gt; y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y=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		3.4000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&gt;&gt; z=</a:t>
            </a:r>
            <a:r>
              <a:rPr kumimoji="0" lang="en-U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x+y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z=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		33.4000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&gt;&gt; who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Your variables are: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x		y	z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pic>
        <p:nvPicPr>
          <p:cNvPr id="7" name="عنصر نائب للمحتوى 9" descr="matlab_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500834"/>
            <a:ext cx="500034" cy="357166"/>
          </a:xfrm>
          <a:prstGeom prst="rect">
            <a:avLst/>
          </a:prstGeom>
          <a:ln>
            <a:solidFill>
              <a:schemeClr val="bg1"/>
            </a:solidFill>
            <a:prstDash val="solid"/>
          </a:ln>
        </p:spPr>
      </p:pic>
      <p:sp>
        <p:nvSpPr>
          <p:cNvPr id="8" name="مستطيل 7"/>
          <p:cNvSpPr/>
          <p:nvPr/>
        </p:nvSpPr>
        <p:spPr>
          <a:xfrm>
            <a:off x="571472" y="6488668"/>
            <a:ext cx="9889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MATLAB</a:t>
            </a:r>
            <a:endParaRPr lang="ar-SA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800" b="1" dirty="0">
                <a:solidFill>
                  <a:srgbClr val="CC0000"/>
                </a:solidFill>
              </a:rPr>
              <a:t>S</a:t>
            </a:r>
            <a:r>
              <a:rPr lang="en-US" sz="4800" b="1" dirty="0" smtClean="0">
                <a:solidFill>
                  <a:srgbClr val="CC0000"/>
                </a:solidFill>
              </a:rPr>
              <a:t>ome functions in MATLAB</a:t>
            </a:r>
            <a:endParaRPr lang="ar-SA" sz="4800" b="1" dirty="0">
              <a:solidFill>
                <a:srgbClr val="CC0000"/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>
          <a:xfrm>
            <a:off x="0" y="6357958"/>
            <a:ext cx="6429388" cy="150811"/>
          </a:xfrm>
          <a:solidFill>
            <a:srgbClr val="CC0000"/>
          </a:solidFill>
        </p:spPr>
        <p:txBody>
          <a:bodyPr/>
          <a:lstStyle/>
          <a:p>
            <a:endParaRPr lang="ar-SA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4043362" cy="4525963"/>
          </a:xfrm>
        </p:spPr>
        <p:txBody>
          <a:bodyPr>
            <a:normAutofit fontScale="92500"/>
          </a:bodyPr>
          <a:lstStyle/>
          <a:p>
            <a:pPr algn="l" rtl="0" eaLnBrk="1" hangingPunct="1"/>
            <a:r>
              <a:rPr lang="en-US" dirty="0" smtClean="0">
                <a:latin typeface="Courier New" pitchFamily="49" charset="0"/>
                <a:cs typeface="Courier New" pitchFamily="49" charset="0"/>
              </a:rPr>
              <a:t>exp(x)</a:t>
            </a:r>
            <a:r>
              <a:rPr lang="en-US" i="1" dirty="0" smtClean="0"/>
              <a:t> 		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i="1" baseline="30000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	</a:t>
            </a:r>
          </a:p>
          <a:p>
            <a:pPr algn="l" rtl="0" eaLnBrk="1" hangingPunct="1"/>
            <a:r>
              <a:rPr lang="en-US" dirty="0" smtClean="0">
                <a:latin typeface="Courier New" pitchFamily="49" charset="0"/>
                <a:cs typeface="Courier New" pitchFamily="49" charset="0"/>
              </a:rPr>
              <a:t>sin(x)		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sin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x</a:t>
            </a:r>
          </a:p>
          <a:p>
            <a:pPr algn="l" rtl="0" eaLnBrk="1" hangingPunct="1"/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asin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(x)	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sin</a:t>
            </a:r>
            <a:r>
              <a:rPr lang="en-US" i="1" baseline="30000" dirty="0" smtClean="0">
                <a:latin typeface="Times New Roman" pitchFamily="18" charset="0"/>
                <a:cs typeface="Times New Roman" pitchFamily="18" charset="0"/>
              </a:rPr>
              <a:t>-1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x</a:t>
            </a:r>
          </a:p>
          <a:p>
            <a:pPr algn="l" rtl="0" eaLnBrk="1" hangingPunct="1"/>
            <a:r>
              <a:rPr lang="en-US" dirty="0" smtClean="0">
                <a:latin typeface="Courier New" pitchFamily="49" charset="0"/>
                <a:cs typeface="Courier New" pitchFamily="49" charset="0"/>
              </a:rPr>
              <a:t>log(x)		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ln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x</a:t>
            </a:r>
          </a:p>
          <a:p>
            <a:pPr algn="l" rtl="0" eaLnBrk="1" hangingPunct="1"/>
            <a:r>
              <a:rPr lang="en-US" dirty="0" smtClean="0">
                <a:latin typeface="Courier New" pitchFamily="49" charset="0"/>
                <a:cs typeface="Courier New" pitchFamily="49" charset="0"/>
              </a:rPr>
              <a:t>log10(x)	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log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x</a:t>
            </a:r>
          </a:p>
          <a:p>
            <a:pPr algn="l" rtl="0" eaLnBrk="1" hangingPunct="1"/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sqrt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(x)</a:t>
            </a:r>
          </a:p>
          <a:p>
            <a:pPr algn="l" rtl="0" eaLnBrk="1" hangingPunct="1"/>
            <a:r>
              <a:rPr lang="en-US" dirty="0" smtClean="0">
                <a:latin typeface="Courier New" pitchFamily="49" charset="0"/>
                <a:cs typeface="Courier New" pitchFamily="49" charset="0"/>
              </a:rPr>
              <a:t>abs(x)		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|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|</a:t>
            </a:r>
          </a:p>
          <a:p>
            <a:pPr algn="l" rtl="0" eaLnBrk="1" hangingPunct="1"/>
            <a:r>
              <a:rPr lang="en-US" dirty="0" smtClean="0">
                <a:latin typeface="Courier New" pitchFamily="49" charset="0"/>
                <a:cs typeface="Courier New" pitchFamily="49" charset="0"/>
              </a:rPr>
              <a:t>sum(x)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	</a:t>
            </a:r>
            <a:endParaRPr lang="en-US" dirty="0" smtClean="0"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algn="l" rtl="0" eaLnBrk="1" hangingPunct="1"/>
            <a:endParaRPr lang="en-US" i="1" dirty="0" smtClean="0"/>
          </a:p>
        </p:txBody>
      </p:sp>
      <p:graphicFrame>
        <p:nvGraphicFramePr>
          <p:cNvPr id="1027" name="Object 6"/>
          <p:cNvGraphicFramePr>
            <a:graphicFrameLocks noChangeAspect="1"/>
          </p:cNvGraphicFramePr>
          <p:nvPr/>
        </p:nvGraphicFramePr>
        <p:xfrm>
          <a:off x="3071802" y="5214950"/>
          <a:ext cx="712788" cy="1001713"/>
        </p:xfrm>
        <a:graphic>
          <a:graphicData uri="http://schemas.openxmlformats.org/presentationml/2006/ole">
            <p:oleObj spid="_x0000_s1027" name="Equation" r:id="rId3" imgW="342720" imgH="469800" progId="Equation.3">
              <p:embed/>
            </p:oleObj>
          </a:graphicData>
        </a:graphic>
      </p:graphicFrame>
      <p:sp>
        <p:nvSpPr>
          <p:cNvPr id="8" name="Rectangle 4"/>
          <p:cNvSpPr txBox="1">
            <a:spLocks noChangeArrowheads="1"/>
          </p:cNvSpPr>
          <p:nvPr/>
        </p:nvSpPr>
        <p:spPr>
          <a:xfrm>
            <a:off x="4648200" y="1752600"/>
            <a:ext cx="4495800" cy="4525963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pi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</a:t>
            </a:r>
            <a:r>
              <a:rPr kumimoji="0" lang="en-US" sz="3200" b="0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p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i,j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charset="0"/>
                <a:ea typeface="+mn-ea"/>
                <a:cs typeface="Times New Roman" charset="0"/>
              </a:rPr>
              <a:t>imaginary unit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NaN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charset="0"/>
                <a:ea typeface="+mn-ea"/>
                <a:cs typeface="Times New Roman" charset="0"/>
              </a:rPr>
              <a:t>Not-a-Number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Inf</a:t>
            </a:r>
            <a:r>
              <a:rPr kumimoji="0" lang="ar-SA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</a:t>
            </a:r>
            <a:r>
              <a:rPr kumimoji="0" lang="en-US" sz="3200" b="1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</a:t>
            </a:r>
            <a:endParaRPr kumimoji="0" lang="en-US" sz="32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+mn-ea"/>
              <a:cs typeface="+mn-cs"/>
              <a:sym typeface="Symbol" pitchFamily="18" charset="2"/>
            </a:endParaRPr>
          </a:p>
        </p:txBody>
      </p:sp>
      <p:pic>
        <p:nvPicPr>
          <p:cNvPr id="7" name="عنصر نائب للمحتوى 9" descr="matlab_1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500834"/>
            <a:ext cx="500034" cy="357166"/>
          </a:xfrm>
          <a:prstGeom prst="rect">
            <a:avLst/>
          </a:prstGeom>
          <a:ln>
            <a:solidFill>
              <a:schemeClr val="bg1"/>
            </a:solidFill>
            <a:prstDash val="solid"/>
          </a:ln>
        </p:spPr>
      </p:pic>
      <p:sp>
        <p:nvSpPr>
          <p:cNvPr id="9" name="مستطيل 8"/>
          <p:cNvSpPr/>
          <p:nvPr/>
        </p:nvSpPr>
        <p:spPr>
          <a:xfrm>
            <a:off x="571472" y="6488668"/>
            <a:ext cx="9889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MATLAB</a:t>
            </a:r>
            <a:endParaRPr lang="ar-SA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4800" b="1" dirty="0" smtClean="0">
                <a:solidFill>
                  <a:srgbClr val="CC0000"/>
                </a:solidFill>
              </a:rPr>
              <a:t>Example </a:t>
            </a:r>
            <a:endParaRPr lang="ar-SA" b="1" dirty="0">
              <a:solidFill>
                <a:srgbClr val="CC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>
          <a:xfrm>
            <a:off x="0" y="6357958"/>
            <a:ext cx="6429388" cy="150811"/>
          </a:xfrm>
          <a:solidFill>
            <a:srgbClr val="CC0000"/>
          </a:solidFill>
        </p:spPr>
        <p:txBody>
          <a:bodyPr/>
          <a:lstStyle/>
          <a:p>
            <a:endParaRPr lang="ar-SA" dirty="0"/>
          </a:p>
        </p:txBody>
      </p:sp>
      <p:grpSp>
        <p:nvGrpSpPr>
          <p:cNvPr id="5" name="Group 12"/>
          <p:cNvGrpSpPr>
            <a:grpSpLocks/>
          </p:cNvGrpSpPr>
          <p:nvPr/>
        </p:nvGrpSpPr>
        <p:grpSpPr bwMode="auto">
          <a:xfrm>
            <a:off x="1857356" y="2786058"/>
            <a:ext cx="6248400" cy="1204913"/>
            <a:chOff x="1152" y="1229"/>
            <a:chExt cx="3494" cy="496"/>
          </a:xfrm>
        </p:grpSpPr>
        <p:graphicFrame>
          <p:nvGraphicFramePr>
            <p:cNvPr id="6" name="Object 4"/>
            <p:cNvGraphicFramePr>
              <a:graphicFrameLocks noChangeAspect="1"/>
            </p:cNvGraphicFramePr>
            <p:nvPr/>
          </p:nvGraphicFramePr>
          <p:xfrm>
            <a:off x="1152" y="1453"/>
            <a:ext cx="576" cy="272"/>
          </p:xfrm>
          <a:graphic>
            <a:graphicData uri="http://schemas.openxmlformats.org/presentationml/2006/ole">
              <p:oleObj spid="_x0000_s2050" name="Equation" r:id="rId3" imgW="914400" imgH="431640" progId="">
                <p:embed/>
              </p:oleObj>
            </a:graphicData>
          </a:graphic>
        </p:graphicFrame>
        <p:sp>
          <p:nvSpPr>
            <p:cNvPr id="7" name="Text Box 5"/>
            <p:cNvSpPr txBox="1">
              <a:spLocks noChangeArrowheads="1"/>
            </p:cNvSpPr>
            <p:nvPr/>
          </p:nvSpPr>
          <p:spPr bwMode="auto">
            <a:xfrm>
              <a:off x="3150" y="1229"/>
              <a:ext cx="1496" cy="4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 rtl="0"/>
              <a:r>
                <a:rPr lang="en-US" sz="2400">
                  <a:latin typeface="Courier" pitchFamily="49" charset="0"/>
                </a:rPr>
                <a:t>&gt;&gt;y=x^0.5;</a:t>
              </a:r>
            </a:p>
            <a:p>
              <a:pPr algn="l" rtl="0"/>
              <a:r>
                <a:rPr lang="en-US" sz="2400">
                  <a:latin typeface="Courier" pitchFamily="49" charset="0"/>
                </a:rPr>
                <a:t>&gt;&gt;y=x^(1/2);</a:t>
              </a:r>
            </a:p>
            <a:p>
              <a:pPr algn="l" rtl="0"/>
              <a:r>
                <a:rPr lang="en-US" sz="2400">
                  <a:latin typeface="Courier" pitchFamily="49" charset="0"/>
                </a:rPr>
                <a:t>&gt;&gt;y=sqrt(x);</a:t>
              </a:r>
            </a:p>
          </p:txBody>
        </p:sp>
        <p:sp>
          <p:nvSpPr>
            <p:cNvPr id="8" name="AutoShape 6"/>
            <p:cNvSpPr>
              <a:spLocks noChangeArrowheads="1"/>
            </p:cNvSpPr>
            <p:nvPr/>
          </p:nvSpPr>
          <p:spPr bwMode="auto">
            <a:xfrm>
              <a:off x="2293" y="1546"/>
              <a:ext cx="503" cy="133"/>
            </a:xfrm>
            <a:prstGeom prst="leftRightArrow">
              <a:avLst>
                <a:gd name="adj1" fmla="val 50000"/>
                <a:gd name="adj2" fmla="val 75639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</p:grpSp>
      <p:pic>
        <p:nvPicPr>
          <p:cNvPr id="9" name="عنصر نائب للمحتوى 9" descr="matlab_1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500834"/>
            <a:ext cx="500034" cy="357166"/>
          </a:xfrm>
          <a:prstGeom prst="rect">
            <a:avLst/>
          </a:prstGeom>
          <a:ln>
            <a:solidFill>
              <a:schemeClr val="bg1"/>
            </a:solidFill>
            <a:prstDash val="solid"/>
          </a:ln>
        </p:spPr>
      </p:pic>
      <p:sp>
        <p:nvSpPr>
          <p:cNvPr id="10" name="مستطيل 9"/>
          <p:cNvSpPr/>
          <p:nvPr/>
        </p:nvSpPr>
        <p:spPr>
          <a:xfrm>
            <a:off x="571472" y="6488668"/>
            <a:ext cx="9889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MATLAB</a:t>
            </a:r>
            <a:endParaRPr lang="ar-SA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Outline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What is MATLAB?</a:t>
            </a:r>
          </a:p>
          <a:p>
            <a:pPr algn="l" rtl="0"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The MATLAB desktop </a:t>
            </a:r>
            <a:r>
              <a:rPr lang="en-US" b="1" dirty="0" err="1" smtClean="0">
                <a:solidFill>
                  <a:schemeClr val="bg1">
                    <a:lumMod val="50000"/>
                  </a:schemeClr>
                </a:solidFill>
              </a:rPr>
              <a:t>invironment</a:t>
            </a:r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  <a:p>
            <a:pPr algn="l" rtl="0"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MATLAB as calculator.</a:t>
            </a:r>
          </a:p>
          <a:p>
            <a:pPr algn="l" rtl="0">
              <a:buFont typeface="Wingdings" pitchFamily="2" charset="2"/>
              <a:buChar char="q"/>
            </a:pPr>
            <a:r>
              <a:rPr lang="en-US" b="1" dirty="0" smtClean="0">
                <a:solidFill>
                  <a:srgbClr val="CC0000"/>
                </a:solidFill>
              </a:rPr>
              <a:t>Variables.</a:t>
            </a:r>
          </a:p>
          <a:p>
            <a:pPr algn="l" rtl="0"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Algorithm</a:t>
            </a:r>
          </a:p>
          <a:p>
            <a:pPr algn="l" rtl="0">
              <a:buFont typeface="Wingdings" pitchFamily="2" charset="2"/>
              <a:buChar char="q"/>
            </a:pPr>
            <a:r>
              <a:rPr lang="en-US" b="1" dirty="0" err="1" smtClean="0">
                <a:solidFill>
                  <a:schemeClr val="bg1">
                    <a:lumMod val="50000"/>
                  </a:schemeClr>
                </a:solidFill>
              </a:rPr>
              <a:t>Interduction</a:t>
            </a:r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 to m-file .</a:t>
            </a:r>
          </a:p>
          <a:p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>
          <a:xfrm>
            <a:off x="0" y="6357958"/>
            <a:ext cx="6715140" cy="150811"/>
          </a:xfrm>
          <a:solidFill>
            <a:srgbClr val="CC0000"/>
          </a:solidFill>
        </p:spPr>
        <p:txBody>
          <a:bodyPr/>
          <a:lstStyle/>
          <a:p>
            <a:endParaRPr lang="ar-SA" dirty="0"/>
          </a:p>
        </p:txBody>
      </p:sp>
      <p:pic>
        <p:nvPicPr>
          <p:cNvPr id="5" name="عنصر نائب للمحتوى 9" descr="matlab_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500834"/>
            <a:ext cx="500034" cy="357166"/>
          </a:xfrm>
          <a:prstGeom prst="rect">
            <a:avLst/>
          </a:prstGeom>
          <a:ln>
            <a:solidFill>
              <a:schemeClr val="bg1"/>
            </a:solidFill>
            <a:prstDash val="solid"/>
          </a:ln>
        </p:spPr>
      </p:pic>
      <p:sp>
        <p:nvSpPr>
          <p:cNvPr id="6" name="مستطيل 5"/>
          <p:cNvSpPr/>
          <p:nvPr/>
        </p:nvSpPr>
        <p:spPr>
          <a:xfrm>
            <a:off x="571472" y="6488668"/>
            <a:ext cx="9889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MATLAB</a:t>
            </a:r>
            <a:endParaRPr lang="ar-SA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4800" b="1" dirty="0" smtClean="0">
                <a:solidFill>
                  <a:srgbClr val="CC0000"/>
                </a:solidFill>
              </a:rPr>
              <a:t>Variables </a:t>
            </a:r>
            <a:endParaRPr lang="ar-SA" b="1" dirty="0">
              <a:solidFill>
                <a:srgbClr val="CC0000"/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>
          <a:xfrm>
            <a:off x="0" y="6357958"/>
            <a:ext cx="6572264" cy="150811"/>
          </a:xfrm>
          <a:solidFill>
            <a:srgbClr val="CC0000"/>
          </a:solidFill>
        </p:spPr>
        <p:txBody>
          <a:bodyPr/>
          <a:lstStyle/>
          <a:p>
            <a:endParaRPr lang="ar-SA" dirty="0"/>
          </a:p>
        </p:txBody>
      </p:sp>
      <p:sp>
        <p:nvSpPr>
          <p:cNvPr id="6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GB" dirty="0" smtClean="0"/>
              <a:t>Creating Variables:</a:t>
            </a:r>
          </a:p>
          <a:p>
            <a:pPr algn="l" rtl="0">
              <a:buNone/>
            </a:pPr>
            <a:endParaRPr lang="ar-SA" dirty="0"/>
          </a:p>
        </p:txBody>
      </p:sp>
      <p:sp>
        <p:nvSpPr>
          <p:cNvPr id="7" name="عنصر نائب للمحتوى 2"/>
          <p:cNvSpPr txBox="1">
            <a:spLocks/>
          </p:cNvSpPr>
          <p:nvPr/>
        </p:nvSpPr>
        <p:spPr>
          <a:xfrm>
            <a:off x="571472" y="164305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GB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39763" marR="0" lvl="1" indent="-246063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Names </a:t>
            </a:r>
          </a:p>
          <a:p>
            <a:pPr marL="914400" marR="0" lvl="2" indent="-246063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Can be any string of upper and lower case letters along with numbers and underscores but it must begin with a letter</a:t>
            </a:r>
          </a:p>
          <a:p>
            <a:pPr marL="914400" marR="0" lvl="2" indent="-246063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Reserved names are IF, WHILE, ELSE, END, SUM, etc.</a:t>
            </a:r>
          </a:p>
          <a:p>
            <a:pPr marL="914400" marR="0" lvl="2" indent="-246063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Names are case sensitive</a:t>
            </a:r>
          </a:p>
          <a:p>
            <a:pPr marL="914400" marR="0" lvl="2" indent="-246063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GB" sz="2000" dirty="0"/>
          </a:p>
          <a:p>
            <a:pPr marL="914400" marR="0" lvl="2" indent="-246063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39763" marR="0" lvl="1" indent="-246063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Value</a:t>
            </a:r>
          </a:p>
          <a:p>
            <a:pPr marL="914400" marR="0" lvl="2" indent="-246063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This is the data the is associated to the variable; the data is accessed by using the name.</a:t>
            </a:r>
          </a:p>
          <a:p>
            <a:pPr marL="639763" marR="0" lvl="1" indent="-246063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Variables have the type of the last thing assigned to them</a:t>
            </a:r>
          </a:p>
          <a:p>
            <a:pPr marL="914400" marR="0" lvl="2" indent="-246063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Re-assignment is done silently – there are no warnings if you overwrite a variable with something of a different type.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ar-SA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10" y="3643314"/>
            <a:ext cx="1000132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عنصر نائب للمحتوى 9" descr="matlab_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00834"/>
            <a:ext cx="500034" cy="357166"/>
          </a:xfrm>
          <a:prstGeom prst="rect">
            <a:avLst/>
          </a:prstGeom>
          <a:ln>
            <a:solidFill>
              <a:schemeClr val="bg1"/>
            </a:solidFill>
            <a:prstDash val="solid"/>
          </a:ln>
        </p:spPr>
      </p:pic>
      <p:sp>
        <p:nvSpPr>
          <p:cNvPr id="10" name="مستطيل 9"/>
          <p:cNvSpPr/>
          <p:nvPr/>
        </p:nvSpPr>
        <p:spPr>
          <a:xfrm>
            <a:off x="571472" y="6488668"/>
            <a:ext cx="9889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MATLAB</a:t>
            </a:r>
            <a:endParaRPr lang="ar-SA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Outline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What is MATLAB?</a:t>
            </a:r>
          </a:p>
          <a:p>
            <a:pPr algn="l" rtl="0"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The MATLAB desktop </a:t>
            </a:r>
            <a:r>
              <a:rPr lang="en-US" b="1" dirty="0" err="1" smtClean="0">
                <a:solidFill>
                  <a:schemeClr val="bg1">
                    <a:lumMod val="50000"/>
                  </a:schemeClr>
                </a:solidFill>
              </a:rPr>
              <a:t>invironment</a:t>
            </a:r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  <a:p>
            <a:pPr algn="l" rtl="0"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MATLAB as calculator.</a:t>
            </a:r>
          </a:p>
          <a:p>
            <a:pPr algn="l" rtl="0"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Variables.</a:t>
            </a:r>
          </a:p>
          <a:p>
            <a:pPr algn="l" rtl="0">
              <a:buFont typeface="Wingdings" pitchFamily="2" charset="2"/>
              <a:buChar char="q"/>
            </a:pPr>
            <a:r>
              <a:rPr lang="en-US" b="1" dirty="0" smtClean="0">
                <a:solidFill>
                  <a:srgbClr val="CC0000"/>
                </a:solidFill>
              </a:rPr>
              <a:t>Algorithm</a:t>
            </a:r>
          </a:p>
          <a:p>
            <a:pPr algn="l" rtl="0">
              <a:buFont typeface="Wingdings" pitchFamily="2" charset="2"/>
              <a:buChar char="q"/>
            </a:pPr>
            <a:r>
              <a:rPr lang="en-US" b="1" dirty="0" err="1" smtClean="0">
                <a:solidFill>
                  <a:schemeClr val="bg1">
                    <a:lumMod val="50000"/>
                  </a:schemeClr>
                </a:solidFill>
              </a:rPr>
              <a:t>Interduction</a:t>
            </a:r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 to m-file</a:t>
            </a:r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>
          <a:xfrm>
            <a:off x="0" y="6357958"/>
            <a:ext cx="6500826" cy="150811"/>
          </a:xfrm>
          <a:solidFill>
            <a:srgbClr val="CC0000"/>
          </a:solidFill>
        </p:spPr>
        <p:txBody>
          <a:bodyPr/>
          <a:lstStyle/>
          <a:p>
            <a:endParaRPr lang="ar-SA" dirty="0"/>
          </a:p>
        </p:txBody>
      </p:sp>
      <p:pic>
        <p:nvPicPr>
          <p:cNvPr id="5" name="عنصر نائب للمحتوى 9" descr="matlab_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500834"/>
            <a:ext cx="500034" cy="357166"/>
          </a:xfrm>
          <a:prstGeom prst="rect">
            <a:avLst/>
          </a:prstGeom>
          <a:ln>
            <a:solidFill>
              <a:schemeClr val="bg1"/>
            </a:solidFill>
            <a:prstDash val="solid"/>
          </a:ln>
        </p:spPr>
      </p:pic>
      <p:sp>
        <p:nvSpPr>
          <p:cNvPr id="6" name="مستطيل 5"/>
          <p:cNvSpPr/>
          <p:nvPr/>
        </p:nvSpPr>
        <p:spPr>
          <a:xfrm>
            <a:off x="571472" y="6488668"/>
            <a:ext cx="9889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MATLAB</a:t>
            </a:r>
            <a:endParaRPr lang="ar-SA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>
                <a:solidFill>
                  <a:srgbClr val="CC0000"/>
                </a:solidFill>
              </a:rPr>
              <a:t>Definition of algorithm</a:t>
            </a:r>
            <a:br>
              <a:rPr lang="en-US" b="1" dirty="0" smtClean="0">
                <a:solidFill>
                  <a:srgbClr val="CC0000"/>
                </a:solidFill>
              </a:rPr>
            </a:br>
            <a:endParaRPr lang="ar-SA" b="1" dirty="0">
              <a:solidFill>
                <a:srgbClr val="CC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An algorithm is the sequence of steps needed to solve a problem.</a:t>
            </a:r>
            <a:endParaRPr lang="ar-SA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>
          <a:xfrm>
            <a:off x="0" y="6357958"/>
            <a:ext cx="6357950" cy="150811"/>
          </a:xfrm>
          <a:solidFill>
            <a:srgbClr val="CC0000"/>
          </a:solidFill>
        </p:spPr>
        <p:txBody>
          <a:bodyPr/>
          <a:lstStyle/>
          <a:p>
            <a:endParaRPr lang="ar-SA" dirty="0"/>
          </a:p>
        </p:txBody>
      </p:sp>
      <p:pic>
        <p:nvPicPr>
          <p:cNvPr id="5" name="عنصر نائب للمحتوى 9" descr="matlab_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500834"/>
            <a:ext cx="500034" cy="357166"/>
          </a:xfrm>
          <a:prstGeom prst="rect">
            <a:avLst/>
          </a:prstGeom>
          <a:ln>
            <a:solidFill>
              <a:schemeClr val="bg1"/>
            </a:solidFill>
            <a:prstDash val="solid"/>
          </a:ln>
        </p:spPr>
      </p:pic>
      <p:sp>
        <p:nvSpPr>
          <p:cNvPr id="6" name="مستطيل 5"/>
          <p:cNvSpPr/>
          <p:nvPr/>
        </p:nvSpPr>
        <p:spPr>
          <a:xfrm>
            <a:off x="571472" y="6488668"/>
            <a:ext cx="9889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MATLAB</a:t>
            </a:r>
            <a:endParaRPr lang="ar-SA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4800" b="1" dirty="0" smtClean="0">
                <a:solidFill>
                  <a:schemeClr val="accent1">
                    <a:lumMod val="75000"/>
                  </a:schemeClr>
                </a:solidFill>
              </a:rPr>
              <a:t>Outline </a:t>
            </a:r>
            <a:endParaRPr lang="ar-SA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>
          <a:xfrm>
            <a:off x="0" y="6357958"/>
            <a:ext cx="5929322" cy="142875"/>
          </a:xfrm>
          <a:solidFill>
            <a:srgbClr val="CC0000"/>
          </a:solidFill>
        </p:spPr>
        <p:txBody>
          <a:bodyPr/>
          <a:lstStyle/>
          <a:p>
            <a:endParaRPr lang="ar-SA" dirty="0">
              <a:solidFill>
                <a:srgbClr val="CC0000"/>
              </a:solidFill>
            </a:endParaRPr>
          </a:p>
        </p:txBody>
      </p:sp>
      <p:pic>
        <p:nvPicPr>
          <p:cNvPr id="5" name="عنصر نائب للمحتوى 9" descr="matlab_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500834"/>
            <a:ext cx="500034" cy="357166"/>
          </a:xfrm>
          <a:prstGeom prst="rect">
            <a:avLst/>
          </a:prstGeom>
          <a:ln>
            <a:solidFill>
              <a:schemeClr val="bg1"/>
            </a:solidFill>
            <a:prstDash val="solid"/>
          </a:ln>
        </p:spPr>
      </p:pic>
      <p:sp>
        <p:nvSpPr>
          <p:cNvPr id="6" name="مستطيل 5"/>
          <p:cNvSpPr/>
          <p:nvPr/>
        </p:nvSpPr>
        <p:spPr>
          <a:xfrm>
            <a:off x="571472" y="6488668"/>
            <a:ext cx="9889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MATLAB</a:t>
            </a:r>
            <a:endParaRPr lang="ar-SA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7" name="عنصر نائب للمحتوى 6"/>
          <p:cNvSpPr txBox="1">
            <a:spLocks noGrp="1"/>
          </p:cNvSpPr>
          <p:nvPr>
            <p:ph idx="1"/>
          </p:nvPr>
        </p:nvSpPr>
        <p:spPr>
          <a:xfrm>
            <a:off x="500034" y="1643050"/>
            <a:ext cx="8229600" cy="4216539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pPr algn="l" rtl="0">
              <a:buFont typeface="Wingdings" pitchFamily="2" charset="2"/>
              <a:buChar char="q"/>
            </a:pPr>
            <a:r>
              <a:rPr lang="en-US" sz="2800" b="1" dirty="0" smtClean="0">
                <a:solidFill>
                  <a:srgbClr val="C00000"/>
                </a:solidFill>
              </a:rPr>
              <a:t>What is MATLAB?</a:t>
            </a:r>
          </a:p>
          <a:p>
            <a:pPr algn="l" rtl="0">
              <a:buFont typeface="Wingdings" pitchFamily="2" charset="2"/>
              <a:buChar char="q"/>
            </a:pPr>
            <a:r>
              <a:rPr lang="en-US" sz="2800" b="1" dirty="0" smtClean="0">
                <a:solidFill>
                  <a:schemeClr val="bg1">
                    <a:lumMod val="50000"/>
                  </a:schemeClr>
                </a:solidFill>
              </a:rPr>
              <a:t>The MATLAB desktop </a:t>
            </a:r>
            <a:r>
              <a:rPr lang="en-US" sz="2800" b="1" dirty="0" err="1" smtClean="0">
                <a:solidFill>
                  <a:schemeClr val="bg1">
                    <a:lumMod val="50000"/>
                  </a:schemeClr>
                </a:solidFill>
              </a:rPr>
              <a:t>invironment</a:t>
            </a:r>
            <a:r>
              <a:rPr lang="en-US" sz="2800" b="1" dirty="0" smtClean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  <a:p>
            <a:pPr algn="l" rtl="0">
              <a:buFont typeface="Wingdings" pitchFamily="2" charset="2"/>
              <a:buChar char="q"/>
            </a:pPr>
            <a:r>
              <a:rPr lang="en-US" sz="2800" b="1" dirty="0" smtClean="0">
                <a:solidFill>
                  <a:schemeClr val="bg1">
                    <a:lumMod val="50000"/>
                  </a:schemeClr>
                </a:solidFill>
              </a:rPr>
              <a:t>MATLAB as calculator.</a:t>
            </a:r>
          </a:p>
          <a:p>
            <a:pPr algn="l" rtl="0">
              <a:buFont typeface="Wingdings" pitchFamily="2" charset="2"/>
              <a:buChar char="q"/>
            </a:pPr>
            <a:r>
              <a:rPr lang="en-US" sz="2800" b="1" dirty="0" smtClean="0">
                <a:solidFill>
                  <a:schemeClr val="bg1">
                    <a:lumMod val="50000"/>
                  </a:schemeClr>
                </a:solidFill>
              </a:rPr>
              <a:t>Variables.</a:t>
            </a:r>
          </a:p>
          <a:p>
            <a:pPr algn="l" rtl="0">
              <a:buFont typeface="Wingdings" pitchFamily="2" charset="2"/>
              <a:buChar char="q"/>
            </a:pPr>
            <a:r>
              <a:rPr lang="en-US" sz="2800" b="1" dirty="0" smtClean="0">
                <a:solidFill>
                  <a:schemeClr val="bg1">
                    <a:lumMod val="50000"/>
                  </a:schemeClr>
                </a:solidFill>
              </a:rPr>
              <a:t>Algorithm</a:t>
            </a:r>
          </a:p>
          <a:p>
            <a:pPr algn="l" rtl="0">
              <a:buFont typeface="Wingdings" pitchFamily="2" charset="2"/>
              <a:buChar char="q"/>
            </a:pPr>
            <a:r>
              <a:rPr lang="en-US" sz="2800" b="1" dirty="0" err="1" smtClean="0">
                <a:solidFill>
                  <a:schemeClr val="bg1">
                    <a:lumMod val="50000"/>
                  </a:schemeClr>
                </a:solidFill>
              </a:rPr>
              <a:t>Interduction</a:t>
            </a:r>
            <a:r>
              <a:rPr lang="en-US" sz="2800" b="1" dirty="0" smtClean="0">
                <a:solidFill>
                  <a:schemeClr val="bg1">
                    <a:lumMod val="50000"/>
                  </a:schemeClr>
                </a:solidFill>
              </a:rPr>
              <a:t> to m-file function.</a:t>
            </a:r>
          </a:p>
          <a:p>
            <a:pPr algn="l" rtl="0">
              <a:buFont typeface="Wingdings" pitchFamily="2" charset="2"/>
              <a:buChar char="q"/>
            </a:pPr>
            <a:endParaRPr lang="en-US" sz="2800" b="1" dirty="0" smtClean="0"/>
          </a:p>
          <a:p>
            <a:pPr algn="l" rtl="0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Outline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What is MATLAB?</a:t>
            </a:r>
          </a:p>
          <a:p>
            <a:pPr algn="l" rtl="0"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The MATLAB desktop </a:t>
            </a:r>
            <a:r>
              <a:rPr lang="en-US" b="1" dirty="0" err="1" smtClean="0">
                <a:solidFill>
                  <a:schemeClr val="bg1">
                    <a:lumMod val="50000"/>
                  </a:schemeClr>
                </a:solidFill>
              </a:rPr>
              <a:t>invironment</a:t>
            </a:r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  <a:p>
            <a:pPr algn="l" rtl="0"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MATLAB as calculator.</a:t>
            </a:r>
          </a:p>
          <a:p>
            <a:pPr algn="l" rtl="0"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Variables.</a:t>
            </a:r>
          </a:p>
          <a:p>
            <a:pPr algn="l" rtl="0"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Algorithm</a:t>
            </a:r>
          </a:p>
          <a:p>
            <a:pPr algn="l" rtl="0">
              <a:buFont typeface="Wingdings" pitchFamily="2" charset="2"/>
              <a:buChar char="q"/>
            </a:pPr>
            <a:r>
              <a:rPr lang="en-US" b="1" dirty="0" err="1" smtClean="0">
                <a:solidFill>
                  <a:srgbClr val="CC0000"/>
                </a:solidFill>
              </a:rPr>
              <a:t>Interduction</a:t>
            </a:r>
            <a:r>
              <a:rPr lang="en-US" b="1" dirty="0" smtClean="0">
                <a:solidFill>
                  <a:srgbClr val="CC0000"/>
                </a:solidFill>
              </a:rPr>
              <a:t> to m-file </a:t>
            </a:r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  <a:p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>
          <a:xfrm>
            <a:off x="0" y="6357958"/>
            <a:ext cx="6500826" cy="150811"/>
          </a:xfrm>
          <a:solidFill>
            <a:srgbClr val="CC0000"/>
          </a:solidFill>
        </p:spPr>
        <p:txBody>
          <a:bodyPr/>
          <a:lstStyle/>
          <a:p>
            <a:endParaRPr lang="ar-SA" dirty="0"/>
          </a:p>
        </p:txBody>
      </p:sp>
      <p:pic>
        <p:nvPicPr>
          <p:cNvPr id="5" name="عنصر نائب للمحتوى 9" descr="matlab_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500834"/>
            <a:ext cx="500034" cy="357166"/>
          </a:xfrm>
          <a:prstGeom prst="rect">
            <a:avLst/>
          </a:prstGeom>
          <a:ln>
            <a:solidFill>
              <a:schemeClr val="bg1"/>
            </a:solidFill>
            <a:prstDash val="solid"/>
          </a:ln>
        </p:spPr>
      </p:pic>
      <p:sp>
        <p:nvSpPr>
          <p:cNvPr id="6" name="مستطيل 5"/>
          <p:cNvSpPr/>
          <p:nvPr/>
        </p:nvSpPr>
        <p:spPr>
          <a:xfrm>
            <a:off x="571472" y="6488668"/>
            <a:ext cx="9889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MATLAB</a:t>
            </a:r>
            <a:endParaRPr lang="ar-SA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>
          <a:xfrm>
            <a:off x="0" y="6357958"/>
            <a:ext cx="6643702" cy="150811"/>
          </a:xfrm>
          <a:solidFill>
            <a:srgbClr val="CC0000"/>
          </a:solidFill>
        </p:spPr>
        <p:txBody>
          <a:bodyPr/>
          <a:lstStyle/>
          <a:p>
            <a:endParaRPr lang="ar-SA" dirty="0"/>
          </a:p>
        </p:txBody>
      </p:sp>
      <p:pic>
        <p:nvPicPr>
          <p:cNvPr id="5" name="Content Placeholder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785794"/>
            <a:ext cx="8541095" cy="5026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3857620" y="3143248"/>
            <a:ext cx="36639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To create an m-file, 1) type edit at </a:t>
            </a:r>
          </a:p>
          <a:p>
            <a:r>
              <a:rPr lang="en-US" dirty="0">
                <a:solidFill>
                  <a:srgbClr val="FF0000"/>
                </a:solidFill>
              </a:rPr>
              <a:t>the command window, or </a:t>
            </a:r>
          </a:p>
          <a:p>
            <a:r>
              <a:rPr lang="en-US" dirty="0">
                <a:solidFill>
                  <a:srgbClr val="FF0000"/>
                </a:solidFill>
              </a:rPr>
              <a:t>2) Press this button.</a:t>
            </a:r>
          </a:p>
        </p:txBody>
      </p:sp>
      <p:sp>
        <p:nvSpPr>
          <p:cNvPr id="7" name="Line 6"/>
          <p:cNvSpPr>
            <a:spLocks noChangeShapeType="1"/>
          </p:cNvSpPr>
          <p:nvPr/>
        </p:nvSpPr>
        <p:spPr bwMode="auto">
          <a:xfrm flipH="1" flipV="1">
            <a:off x="714348" y="1285860"/>
            <a:ext cx="4114800" cy="29718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SA"/>
          </a:p>
        </p:txBody>
      </p:sp>
      <p:pic>
        <p:nvPicPr>
          <p:cNvPr id="8" name="عنصر نائب للمحتوى 9" descr="matlab_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00834"/>
            <a:ext cx="500034" cy="357166"/>
          </a:xfrm>
          <a:prstGeom prst="rect">
            <a:avLst/>
          </a:prstGeom>
          <a:ln>
            <a:solidFill>
              <a:schemeClr val="bg1"/>
            </a:solidFill>
            <a:prstDash val="solid"/>
          </a:ln>
        </p:spPr>
      </p:pic>
      <p:sp>
        <p:nvSpPr>
          <p:cNvPr id="9" name="مستطيل 8"/>
          <p:cNvSpPr/>
          <p:nvPr/>
        </p:nvSpPr>
        <p:spPr>
          <a:xfrm>
            <a:off x="571472" y="6488668"/>
            <a:ext cx="9889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MATLAB</a:t>
            </a:r>
            <a:endParaRPr lang="ar-SA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>
          <a:xfrm>
            <a:off x="0" y="6357958"/>
            <a:ext cx="6643702" cy="150811"/>
          </a:xfrm>
          <a:solidFill>
            <a:srgbClr val="CC0000"/>
          </a:solidFill>
        </p:spPr>
        <p:txBody>
          <a:bodyPr/>
          <a:lstStyle/>
          <a:p>
            <a:endParaRPr lang="ar-SA" dirty="0"/>
          </a:p>
        </p:txBody>
      </p:sp>
      <p:pic>
        <p:nvPicPr>
          <p:cNvPr id="5" name="Content Placeholder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42050" y="1600200"/>
            <a:ext cx="7059899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4953000" y="2971800"/>
            <a:ext cx="296545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The previous command will</a:t>
            </a:r>
          </a:p>
          <a:p>
            <a:r>
              <a:rPr lang="en-US" dirty="0">
                <a:solidFill>
                  <a:srgbClr val="FF0000"/>
                </a:solidFill>
              </a:rPr>
              <a:t>display the editor window.</a:t>
            </a:r>
          </a:p>
          <a:p>
            <a:r>
              <a:rPr lang="en-US" dirty="0">
                <a:solidFill>
                  <a:srgbClr val="FF0000"/>
                </a:solidFill>
              </a:rPr>
              <a:t>The editor creates an m-file</a:t>
            </a:r>
          </a:p>
          <a:p>
            <a:r>
              <a:rPr lang="en-US" dirty="0">
                <a:solidFill>
                  <a:srgbClr val="FF0000"/>
                </a:solidFill>
              </a:rPr>
              <a:t>that can be used to write </a:t>
            </a:r>
          </a:p>
          <a:p>
            <a:r>
              <a:rPr lang="en-US" dirty="0">
                <a:solidFill>
                  <a:srgbClr val="FF0000"/>
                </a:solidFill>
              </a:rPr>
              <a:t>your MATLAB programs. 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7" name="عنصر نائب للمحتوى 9" descr="matlab_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00834"/>
            <a:ext cx="500034" cy="357166"/>
          </a:xfrm>
          <a:prstGeom prst="rect">
            <a:avLst/>
          </a:prstGeom>
          <a:ln>
            <a:solidFill>
              <a:schemeClr val="bg1"/>
            </a:solidFill>
            <a:prstDash val="solid"/>
          </a:ln>
        </p:spPr>
      </p:pic>
      <p:sp>
        <p:nvSpPr>
          <p:cNvPr id="8" name="مستطيل 7"/>
          <p:cNvSpPr/>
          <p:nvPr/>
        </p:nvSpPr>
        <p:spPr>
          <a:xfrm>
            <a:off x="571472" y="6488668"/>
            <a:ext cx="9889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MATLAB</a:t>
            </a:r>
            <a:endParaRPr lang="ar-SA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>
          <a:xfrm>
            <a:off x="0" y="6357958"/>
            <a:ext cx="6643702" cy="150811"/>
          </a:xfrm>
          <a:solidFill>
            <a:srgbClr val="CC0000"/>
          </a:solidFill>
        </p:spPr>
        <p:txBody>
          <a:bodyPr/>
          <a:lstStyle/>
          <a:p>
            <a:endParaRPr lang="ar-SA" dirty="0"/>
          </a:p>
        </p:txBody>
      </p:sp>
      <p:pic>
        <p:nvPicPr>
          <p:cNvPr id="5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42050" y="1600200"/>
            <a:ext cx="7059899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5000628" y="3357562"/>
            <a:ext cx="3105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To execute a program, press</a:t>
            </a:r>
          </a:p>
          <a:p>
            <a:r>
              <a:rPr lang="en-US" dirty="0">
                <a:solidFill>
                  <a:srgbClr val="FF0000"/>
                </a:solidFill>
              </a:rPr>
              <a:t>the RUN button.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 flipH="1" flipV="1">
            <a:off x="4857752" y="2143116"/>
            <a:ext cx="762000" cy="12192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SA"/>
          </a:p>
        </p:txBody>
      </p:sp>
      <p:pic>
        <p:nvPicPr>
          <p:cNvPr id="8" name="عنصر نائب للمحتوى 9" descr="matlab_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00834"/>
            <a:ext cx="500034" cy="357166"/>
          </a:xfrm>
          <a:prstGeom prst="rect">
            <a:avLst/>
          </a:prstGeom>
          <a:ln>
            <a:solidFill>
              <a:schemeClr val="bg1"/>
            </a:solidFill>
            <a:prstDash val="solid"/>
          </a:ln>
        </p:spPr>
      </p:pic>
      <p:sp>
        <p:nvSpPr>
          <p:cNvPr id="9" name="مستطيل 8"/>
          <p:cNvSpPr/>
          <p:nvPr/>
        </p:nvSpPr>
        <p:spPr>
          <a:xfrm>
            <a:off x="571472" y="6488668"/>
            <a:ext cx="9889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MATLAB</a:t>
            </a:r>
            <a:endParaRPr lang="ar-SA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لمحتوى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ar-SA" dirty="0"/>
          </a:p>
        </p:txBody>
      </p:sp>
      <p:pic>
        <p:nvPicPr>
          <p:cNvPr id="7" name="عنصر نائب للمحتوى 4" descr="matlab_1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28794" y="1571612"/>
            <a:ext cx="5334000" cy="4434695"/>
          </a:xfrm>
        </p:spPr>
      </p:pic>
      <p:sp>
        <p:nvSpPr>
          <p:cNvPr id="8" name="مربع نص 7"/>
          <p:cNvSpPr txBox="1"/>
          <p:nvPr/>
        </p:nvSpPr>
        <p:spPr>
          <a:xfrm>
            <a:off x="1643042" y="3286124"/>
            <a:ext cx="5715040" cy="76944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4400" b="1" dirty="0" smtClean="0">
                <a:solidFill>
                  <a:schemeClr val="accent5">
                    <a:lumMod val="75000"/>
                  </a:schemeClr>
                </a:solidFill>
              </a:rPr>
              <a:t>End the first part</a:t>
            </a:r>
            <a:endParaRPr lang="ar-SA" sz="4400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 algn="l" rtl="0">
              <a:buFont typeface="Arial" pitchFamily="34" charset="0"/>
              <a:buChar char="•"/>
            </a:pPr>
            <a:r>
              <a:rPr lang="en-GB" sz="3200" dirty="0" smtClean="0">
                <a:solidFill>
                  <a:schemeClr val="tx2">
                    <a:lumMod val="75000"/>
                  </a:schemeClr>
                </a:solidFill>
              </a:rPr>
              <a:t>MATLAB</a:t>
            </a: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  <a:t> is a mathematical and graphical software package with numerical, graphical and programming capabilities.</a:t>
            </a:r>
            <a:endParaRPr lang="en-US" sz="3200" dirty="0">
              <a:solidFill>
                <a:schemeClr val="tx2">
                  <a:lumMod val="75000"/>
                </a:schemeClr>
              </a:solidFill>
            </a:endParaRPr>
          </a:p>
          <a:p>
            <a:pPr marL="342900" lvl="1" indent="-342900" algn="l" rtl="0">
              <a:buNone/>
            </a:pPr>
            <a:endParaRPr lang="en-US" sz="32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342900" lvl="1" indent="-342900" algn="l" rtl="0"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  <a:t> it has built-in functions to perform many operations.</a:t>
            </a:r>
            <a:endParaRPr lang="en-GB" sz="3200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>
          <a:xfrm>
            <a:off x="0" y="6357958"/>
            <a:ext cx="6072198" cy="142876"/>
          </a:xfrm>
          <a:solidFill>
            <a:srgbClr val="CC0000"/>
          </a:solidFill>
        </p:spPr>
        <p:txBody>
          <a:bodyPr/>
          <a:lstStyle/>
          <a:p>
            <a:endParaRPr lang="ar-SA" dirty="0"/>
          </a:p>
        </p:txBody>
      </p:sp>
      <p:sp>
        <p:nvSpPr>
          <p:cNvPr id="5" name="مربع نص 8"/>
          <p:cNvSpPr txBox="1"/>
          <p:nvPr/>
        </p:nvSpPr>
        <p:spPr>
          <a:xfrm>
            <a:off x="500034" y="6488668"/>
            <a:ext cx="542928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MATLAB</a:t>
            </a:r>
            <a:endParaRPr lang="ar-SA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6" name="عنصر نائب للمحتوى 9" descr="matlab_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500834"/>
            <a:ext cx="500034" cy="357166"/>
          </a:xfrm>
          <a:prstGeom prst="rect">
            <a:avLst/>
          </a:prstGeom>
          <a:ln>
            <a:solidFill>
              <a:schemeClr val="bg1"/>
            </a:solidFill>
            <a:prstDash val="solid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4800" b="1" dirty="0" smtClean="0">
                <a:solidFill>
                  <a:schemeClr val="accent1">
                    <a:lumMod val="75000"/>
                  </a:schemeClr>
                </a:solidFill>
              </a:rPr>
              <a:t>Outline </a:t>
            </a:r>
            <a:endParaRPr lang="ar-SA" sz="4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>
          <a:xfrm>
            <a:off x="0" y="6357958"/>
            <a:ext cx="6786578" cy="142876"/>
          </a:xfrm>
          <a:solidFill>
            <a:srgbClr val="CC0000"/>
          </a:solidFill>
        </p:spPr>
        <p:txBody>
          <a:bodyPr/>
          <a:lstStyle/>
          <a:p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5" name="عنصر نائب للمحتوى 6"/>
          <p:cNvSpPr txBox="1">
            <a:spLocks noGrp="1"/>
          </p:cNvSpPr>
          <p:nvPr>
            <p:ph idx="1"/>
          </p:nvPr>
        </p:nvSpPr>
        <p:spPr>
          <a:xfrm>
            <a:off x="457200" y="1600200"/>
            <a:ext cx="8229600" cy="4216539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pPr algn="l" rtl="0">
              <a:buFont typeface="Wingdings" pitchFamily="2" charset="2"/>
              <a:buChar char="q"/>
            </a:pPr>
            <a:r>
              <a:rPr lang="en-US" sz="2800" b="1" dirty="0" smtClean="0">
                <a:solidFill>
                  <a:schemeClr val="bg1">
                    <a:lumMod val="50000"/>
                  </a:schemeClr>
                </a:solidFill>
              </a:rPr>
              <a:t>What is MATLAB?</a:t>
            </a:r>
          </a:p>
          <a:p>
            <a:pPr algn="l" rtl="0">
              <a:buFont typeface="Wingdings" pitchFamily="2" charset="2"/>
              <a:buChar char="q"/>
            </a:pPr>
            <a:r>
              <a:rPr lang="en-US" sz="2800" b="1" dirty="0" smtClean="0">
                <a:solidFill>
                  <a:srgbClr val="CC0000"/>
                </a:solidFill>
              </a:rPr>
              <a:t>The MATLAB desktop </a:t>
            </a:r>
            <a:r>
              <a:rPr lang="en-US" sz="2800" b="1" dirty="0" err="1" smtClean="0">
                <a:solidFill>
                  <a:srgbClr val="CC0000"/>
                </a:solidFill>
              </a:rPr>
              <a:t>invironment</a:t>
            </a:r>
            <a:r>
              <a:rPr lang="en-US" sz="2800" b="1" dirty="0" smtClean="0">
                <a:solidFill>
                  <a:srgbClr val="CC0000"/>
                </a:solidFill>
              </a:rPr>
              <a:t>.</a:t>
            </a:r>
          </a:p>
          <a:p>
            <a:pPr algn="l" rtl="0">
              <a:buFont typeface="Wingdings" pitchFamily="2" charset="2"/>
              <a:buChar char="q"/>
            </a:pPr>
            <a:r>
              <a:rPr lang="en-US" sz="2800" b="1" dirty="0" smtClean="0">
                <a:solidFill>
                  <a:schemeClr val="bg1">
                    <a:lumMod val="50000"/>
                  </a:schemeClr>
                </a:solidFill>
              </a:rPr>
              <a:t>MATLAB as calculator.</a:t>
            </a:r>
          </a:p>
          <a:p>
            <a:pPr algn="l" rtl="0">
              <a:buFont typeface="Wingdings" pitchFamily="2" charset="2"/>
              <a:buChar char="q"/>
            </a:pPr>
            <a:r>
              <a:rPr lang="en-US" sz="2800" b="1" dirty="0" smtClean="0">
                <a:solidFill>
                  <a:schemeClr val="bg1">
                    <a:lumMod val="50000"/>
                  </a:schemeClr>
                </a:solidFill>
              </a:rPr>
              <a:t>Variables.</a:t>
            </a:r>
          </a:p>
          <a:p>
            <a:pPr algn="l" rtl="0">
              <a:buFont typeface="Wingdings" pitchFamily="2" charset="2"/>
              <a:buChar char="q"/>
            </a:pPr>
            <a:r>
              <a:rPr lang="en-US" sz="2800" b="1" dirty="0" smtClean="0">
                <a:solidFill>
                  <a:schemeClr val="bg1">
                    <a:lumMod val="50000"/>
                  </a:schemeClr>
                </a:solidFill>
              </a:rPr>
              <a:t>Algorithm</a:t>
            </a:r>
          </a:p>
          <a:p>
            <a:pPr algn="l" rtl="0">
              <a:buFont typeface="Wingdings" pitchFamily="2" charset="2"/>
              <a:buChar char="q"/>
            </a:pPr>
            <a:r>
              <a:rPr lang="en-US" sz="2800" b="1" dirty="0" err="1" smtClean="0">
                <a:solidFill>
                  <a:schemeClr val="bg1">
                    <a:lumMod val="50000"/>
                  </a:schemeClr>
                </a:solidFill>
              </a:rPr>
              <a:t>Interduction</a:t>
            </a:r>
            <a:r>
              <a:rPr lang="en-US" sz="2800" b="1" dirty="0" smtClean="0">
                <a:solidFill>
                  <a:schemeClr val="bg1">
                    <a:lumMod val="50000"/>
                  </a:schemeClr>
                </a:solidFill>
              </a:rPr>
              <a:t> to m-file function.</a:t>
            </a:r>
          </a:p>
          <a:p>
            <a:pPr algn="l" rtl="0">
              <a:buFont typeface="Wingdings" pitchFamily="2" charset="2"/>
              <a:buChar char="q"/>
            </a:pPr>
            <a:endParaRPr lang="en-US" sz="2800" b="1" dirty="0" smtClean="0"/>
          </a:p>
          <a:p>
            <a:pPr algn="l" rtl="0">
              <a:buFont typeface="Wingdings" pitchFamily="2" charset="2"/>
              <a:buChar char="q"/>
            </a:pPr>
            <a:endParaRPr lang="ar-SA" dirty="0"/>
          </a:p>
        </p:txBody>
      </p:sp>
      <p:sp>
        <p:nvSpPr>
          <p:cNvPr id="6" name="مستطيل 5"/>
          <p:cNvSpPr/>
          <p:nvPr/>
        </p:nvSpPr>
        <p:spPr>
          <a:xfrm>
            <a:off x="571472" y="6488668"/>
            <a:ext cx="9889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MATLAB</a:t>
            </a:r>
            <a:endParaRPr lang="ar-SA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7" name="عنصر نائب للمحتوى 9" descr="matlab_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500834"/>
            <a:ext cx="500034" cy="357166"/>
          </a:xfrm>
          <a:prstGeom prst="rect">
            <a:avLst/>
          </a:prstGeom>
          <a:ln>
            <a:solidFill>
              <a:schemeClr val="bg1"/>
            </a:solidFill>
            <a:prstDash val="solid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>
          <a:xfrm>
            <a:off x="0" y="6357958"/>
            <a:ext cx="6072198" cy="142876"/>
          </a:xfrm>
          <a:solidFill>
            <a:srgbClr val="CC0000"/>
          </a:solidFill>
        </p:spPr>
        <p:txBody>
          <a:bodyPr/>
          <a:lstStyle/>
          <a:p>
            <a:endParaRPr lang="ar-SA" dirty="0"/>
          </a:p>
        </p:txBody>
      </p:sp>
      <p:pic>
        <p:nvPicPr>
          <p:cNvPr id="7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17251" y="1600200"/>
            <a:ext cx="750949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عنصر نائب للمحتوى 9" descr="matlab_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00834"/>
            <a:ext cx="500034" cy="357166"/>
          </a:xfrm>
          <a:prstGeom prst="rect">
            <a:avLst/>
          </a:prstGeom>
          <a:ln>
            <a:solidFill>
              <a:schemeClr val="bg1"/>
            </a:solidFill>
            <a:prstDash val="solid"/>
          </a:ln>
        </p:spPr>
      </p:pic>
      <p:sp>
        <p:nvSpPr>
          <p:cNvPr id="6" name="مستطيل 5"/>
          <p:cNvSpPr/>
          <p:nvPr/>
        </p:nvSpPr>
        <p:spPr>
          <a:xfrm>
            <a:off x="571472" y="6488668"/>
            <a:ext cx="9889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MATLAB</a:t>
            </a:r>
            <a:endParaRPr lang="ar-SA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>
          <a:xfrm>
            <a:off x="0" y="6357958"/>
            <a:ext cx="6215074" cy="142877"/>
          </a:xfrm>
          <a:solidFill>
            <a:srgbClr val="CC0000"/>
          </a:solidFill>
        </p:spPr>
        <p:txBody>
          <a:bodyPr/>
          <a:lstStyle/>
          <a:p>
            <a:endParaRPr lang="ar-SA" dirty="0"/>
          </a:p>
        </p:txBody>
      </p:sp>
      <p:pic>
        <p:nvPicPr>
          <p:cNvPr id="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17251" y="1600200"/>
            <a:ext cx="750949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4175125" y="3694113"/>
            <a:ext cx="327025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Command window: Type your </a:t>
            </a:r>
          </a:p>
          <a:p>
            <a:r>
              <a:rPr lang="en-US" dirty="0">
                <a:solidFill>
                  <a:srgbClr val="FF0000"/>
                </a:solidFill>
              </a:rPr>
              <a:t>instructions here and press </a:t>
            </a:r>
          </a:p>
          <a:p>
            <a:r>
              <a:rPr lang="en-US" dirty="0">
                <a:solidFill>
                  <a:srgbClr val="FF0000"/>
                </a:solidFill>
              </a:rPr>
              <a:t>ENTER to execute them.</a:t>
            </a:r>
          </a:p>
        </p:txBody>
      </p:sp>
      <p:pic>
        <p:nvPicPr>
          <p:cNvPr id="6" name="عنصر نائب للمحتوى 9" descr="matlab_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00834"/>
            <a:ext cx="500034" cy="357166"/>
          </a:xfrm>
          <a:prstGeom prst="rect">
            <a:avLst/>
          </a:prstGeom>
          <a:ln>
            <a:solidFill>
              <a:schemeClr val="bg1"/>
            </a:solidFill>
            <a:prstDash val="solid"/>
          </a:ln>
        </p:spPr>
      </p:pic>
      <p:sp>
        <p:nvSpPr>
          <p:cNvPr id="7" name="مستطيل 6"/>
          <p:cNvSpPr/>
          <p:nvPr/>
        </p:nvSpPr>
        <p:spPr>
          <a:xfrm>
            <a:off x="571472" y="6488668"/>
            <a:ext cx="9889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MATLAB</a:t>
            </a:r>
            <a:endParaRPr lang="ar-SA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>
          <a:xfrm>
            <a:off x="0" y="6357958"/>
            <a:ext cx="6286512" cy="142875"/>
          </a:xfrm>
          <a:solidFill>
            <a:srgbClr val="CC0000"/>
          </a:solidFill>
        </p:spPr>
        <p:txBody>
          <a:bodyPr/>
          <a:lstStyle/>
          <a:p>
            <a:endParaRPr lang="ar-SA" dirty="0"/>
          </a:p>
        </p:txBody>
      </p:sp>
      <p:pic>
        <p:nvPicPr>
          <p:cNvPr id="5" name="Content Placeholder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17251" y="1600200"/>
            <a:ext cx="750949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3794125" y="4303713"/>
            <a:ext cx="41338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Example: Declare a column matrix with</a:t>
            </a:r>
          </a:p>
          <a:p>
            <a:r>
              <a:rPr lang="en-US" dirty="0">
                <a:solidFill>
                  <a:srgbClr val="FF0000"/>
                </a:solidFill>
              </a:rPr>
              <a:t>values 1,2 and 3.</a:t>
            </a:r>
          </a:p>
        </p:txBody>
      </p:sp>
      <p:pic>
        <p:nvPicPr>
          <p:cNvPr id="7" name="عنصر نائب للمحتوى 9" descr="matlab_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00834"/>
            <a:ext cx="500034" cy="357166"/>
          </a:xfrm>
          <a:prstGeom prst="rect">
            <a:avLst/>
          </a:prstGeom>
          <a:ln>
            <a:solidFill>
              <a:schemeClr val="bg1"/>
            </a:solidFill>
            <a:prstDash val="solid"/>
          </a:ln>
        </p:spPr>
      </p:pic>
      <p:sp>
        <p:nvSpPr>
          <p:cNvPr id="8" name="مستطيل 7"/>
          <p:cNvSpPr/>
          <p:nvPr/>
        </p:nvSpPr>
        <p:spPr>
          <a:xfrm>
            <a:off x="571472" y="6488668"/>
            <a:ext cx="9889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MATLAB</a:t>
            </a:r>
            <a:endParaRPr lang="ar-SA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>
          <a:xfrm>
            <a:off x="0" y="6357958"/>
            <a:ext cx="6429388" cy="142876"/>
          </a:xfrm>
          <a:solidFill>
            <a:srgbClr val="CC0000"/>
          </a:solidFill>
        </p:spPr>
        <p:txBody>
          <a:bodyPr/>
          <a:lstStyle/>
          <a:p>
            <a:endParaRPr lang="ar-SA" dirty="0"/>
          </a:p>
        </p:txBody>
      </p:sp>
      <p:pic>
        <p:nvPicPr>
          <p:cNvPr id="5" name="Content Placeholder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1571612"/>
            <a:ext cx="750949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3929058" y="4357694"/>
            <a:ext cx="41084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Command history: a list of instructions </a:t>
            </a:r>
          </a:p>
          <a:p>
            <a:r>
              <a:rPr lang="en-US" dirty="0">
                <a:solidFill>
                  <a:srgbClr val="FF0000"/>
                </a:solidFill>
              </a:rPr>
              <a:t>executed by MATLAB is shown here. </a:t>
            </a:r>
          </a:p>
        </p:txBody>
      </p:sp>
      <p:sp>
        <p:nvSpPr>
          <p:cNvPr id="7" name="Line 6"/>
          <p:cNvSpPr>
            <a:spLocks noChangeShapeType="1"/>
          </p:cNvSpPr>
          <p:nvPr/>
        </p:nvSpPr>
        <p:spPr bwMode="auto">
          <a:xfrm flipH="1">
            <a:off x="3048000" y="4800600"/>
            <a:ext cx="1295400" cy="762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SA"/>
          </a:p>
        </p:txBody>
      </p:sp>
      <p:pic>
        <p:nvPicPr>
          <p:cNvPr id="8" name="عنصر نائب للمحتوى 9" descr="matlab_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00834"/>
            <a:ext cx="500034" cy="357166"/>
          </a:xfrm>
          <a:prstGeom prst="rect">
            <a:avLst/>
          </a:prstGeom>
          <a:ln>
            <a:solidFill>
              <a:schemeClr val="bg1"/>
            </a:solidFill>
            <a:prstDash val="solid"/>
          </a:ln>
        </p:spPr>
      </p:pic>
      <p:sp>
        <p:nvSpPr>
          <p:cNvPr id="9" name="مستطيل 8"/>
          <p:cNvSpPr/>
          <p:nvPr/>
        </p:nvSpPr>
        <p:spPr>
          <a:xfrm>
            <a:off x="571472" y="6488668"/>
            <a:ext cx="9889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MATLAB</a:t>
            </a:r>
            <a:endParaRPr lang="ar-SA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346</TotalTime>
  <Words>680</Words>
  <Application>Microsoft Office PowerPoint</Application>
  <PresentationFormat>عرض على الشاشة (3:4)‏</PresentationFormat>
  <Paragraphs>205</Paragraphs>
  <Slides>34</Slides>
  <Notes>2</Notes>
  <HiddenSlides>0</HiddenSlides>
  <MMClips>0</MMClips>
  <ScaleCrop>false</ScaleCrop>
  <HeadingPairs>
    <vt:vector size="6" baseType="variant">
      <vt:variant>
        <vt:lpstr>سمة</vt:lpstr>
      </vt:variant>
      <vt:variant>
        <vt:i4>1</vt:i4>
      </vt:variant>
      <vt:variant>
        <vt:lpstr>خوادم OLE مضمنة</vt:lpstr>
      </vt:variant>
      <vt:variant>
        <vt:i4>1</vt:i4>
      </vt:variant>
      <vt:variant>
        <vt:lpstr>عناوين الشرائح</vt:lpstr>
      </vt:variant>
      <vt:variant>
        <vt:i4>34</vt:i4>
      </vt:variant>
    </vt:vector>
  </HeadingPairs>
  <TitlesOfParts>
    <vt:vector size="36" baseType="lpstr">
      <vt:lpstr>سمة Office</vt:lpstr>
      <vt:lpstr>Equation</vt:lpstr>
      <vt:lpstr>Interduction to MATLAB</vt:lpstr>
      <vt:lpstr>Content </vt:lpstr>
      <vt:lpstr>Outline </vt:lpstr>
      <vt:lpstr>الشريحة 4</vt:lpstr>
      <vt:lpstr>Outline 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الشريحة 18</vt:lpstr>
      <vt:lpstr>الشريحة 19</vt:lpstr>
      <vt:lpstr>Outline</vt:lpstr>
      <vt:lpstr> Operators</vt:lpstr>
      <vt:lpstr>Operator precedence rules</vt:lpstr>
      <vt:lpstr>Examples </vt:lpstr>
      <vt:lpstr>Some functions in MATLAB</vt:lpstr>
      <vt:lpstr>Example </vt:lpstr>
      <vt:lpstr>Outline</vt:lpstr>
      <vt:lpstr>Variables </vt:lpstr>
      <vt:lpstr>Outline</vt:lpstr>
      <vt:lpstr>Definition of algorithm </vt:lpstr>
      <vt:lpstr>Outline</vt:lpstr>
      <vt:lpstr>الشريحة 31</vt:lpstr>
      <vt:lpstr>الشريحة 32</vt:lpstr>
      <vt:lpstr>الشريحة 33</vt:lpstr>
      <vt:lpstr>الشريحة 34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Interduction to MATLAB</dc:title>
  <dc:creator>TOSHIBA</dc:creator>
  <cp:lastModifiedBy>TOSHIBA</cp:lastModifiedBy>
  <cp:revision>48</cp:revision>
  <dcterms:created xsi:type="dcterms:W3CDTF">2014-09-06T18:04:00Z</dcterms:created>
  <dcterms:modified xsi:type="dcterms:W3CDTF">2014-09-10T15:29:53Z</dcterms:modified>
</cp:coreProperties>
</file>