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2"/>
  </p:notesMasterIdLst>
  <p:sldIdLst>
    <p:sldId id="256" r:id="rId2"/>
    <p:sldId id="257" r:id="rId3"/>
    <p:sldId id="258" r:id="rId4"/>
    <p:sldId id="259" r:id="rId5"/>
    <p:sldId id="292" r:id="rId6"/>
    <p:sldId id="293" r:id="rId7"/>
    <p:sldId id="294" r:id="rId8"/>
    <p:sldId id="295" r:id="rId9"/>
    <p:sldId id="296" r:id="rId10"/>
    <p:sldId id="262" r:id="rId11"/>
    <p:sldId id="260" r:id="rId12"/>
    <p:sldId id="261" r:id="rId13"/>
    <p:sldId id="263" r:id="rId14"/>
    <p:sldId id="264" r:id="rId15"/>
    <p:sldId id="265" r:id="rId16"/>
    <p:sldId id="266" r:id="rId17"/>
    <p:sldId id="267" r:id="rId18"/>
    <p:sldId id="269" r:id="rId19"/>
    <p:sldId id="268" r:id="rId20"/>
    <p:sldId id="270" r:id="rId21"/>
    <p:sldId id="271" r:id="rId22"/>
    <p:sldId id="274" r:id="rId23"/>
    <p:sldId id="275" r:id="rId24"/>
    <p:sldId id="272" r:id="rId25"/>
    <p:sldId id="273" r:id="rId26"/>
    <p:sldId id="276" r:id="rId27"/>
    <p:sldId id="277" r:id="rId28"/>
    <p:sldId id="278" r:id="rId29"/>
    <p:sldId id="279" r:id="rId30"/>
    <p:sldId id="280" r:id="rId31"/>
    <p:sldId id="281" r:id="rId32"/>
    <p:sldId id="282" r:id="rId33"/>
    <p:sldId id="283" r:id="rId34"/>
    <p:sldId id="284" r:id="rId35"/>
    <p:sldId id="286" r:id="rId36"/>
    <p:sldId id="287" r:id="rId37"/>
    <p:sldId id="288" r:id="rId38"/>
    <p:sldId id="289" r:id="rId39"/>
    <p:sldId id="290" r:id="rId40"/>
    <p:sldId id="291"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8" d="100"/>
          <a:sy n="78" d="100"/>
        </p:scale>
        <p:origin x="-96" y="-7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dirty="0"/>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1108276-9BB6-46DA-8298-4AC9E800C130}" type="datetimeFigureOut">
              <a:rPr lang="ar-SA" smtClean="0"/>
              <a:pPr/>
              <a:t>17/12/35</a:t>
            </a:fld>
            <a:endParaRPr lang="ar-SA" dirty="0"/>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dirty="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dirty="0"/>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5DC565D-16BD-44FD-9A2F-7E70C69B817F}" type="slidenum">
              <a:rPr lang="ar-SA" smtClean="0"/>
              <a:pPr/>
              <a:t>‹#›</a:t>
            </a:fld>
            <a:endParaRPr lang="ar-SA" dirty="0"/>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5DC565D-16BD-44FD-9A2F-7E70C69B817F}" type="slidenum">
              <a:rPr lang="ar-SA" smtClean="0"/>
              <a:pPr/>
              <a:t>2</a:t>
            </a:fld>
            <a:endParaRPr lang="ar-S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A5DC565D-16BD-44FD-9A2F-7E70C69B817F}" type="slidenum">
              <a:rPr lang="ar-SA" smtClean="0"/>
              <a:pPr/>
              <a:t>27</a:t>
            </a:fld>
            <a:endParaRPr lang="ar-S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74C3B42-8D26-4EFD-9144-5902FC98AC2B}" type="datetimeFigureOut">
              <a:rPr lang="ar-SA" smtClean="0"/>
              <a:pPr/>
              <a:t>17/12/35</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A328CF71-B919-4B7B-9232-D0073B6F4B62}" type="slidenum">
              <a:rPr lang="ar-SA" smtClean="0"/>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74C3B42-8D26-4EFD-9144-5902FC98AC2B}" type="datetimeFigureOut">
              <a:rPr lang="ar-SA" smtClean="0"/>
              <a:pPr/>
              <a:t>17/12/35</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328CF71-B919-4B7B-9232-D0073B6F4B62}" type="slidenum">
              <a:rPr lang="ar-SA" smtClean="0"/>
              <a:pPr/>
              <a:t>‹#›</a:t>
            </a:fld>
            <a:endParaRPr lang="ar-S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 name="عنوان 1"/>
          <p:cNvSpPr>
            <a:spLocks noGrp="1"/>
          </p:cNvSpPr>
          <p:nvPr>
            <p:ph type="ctrTitle"/>
          </p:nvPr>
        </p:nvSpPr>
        <p:spPr>
          <a:xfrm>
            <a:off x="428596" y="428604"/>
            <a:ext cx="7772400" cy="1470025"/>
          </a:xfrm>
        </p:spPr>
        <p:txBody>
          <a:bodyPr>
            <a:normAutofit fontScale="90000"/>
          </a:bodyPr>
          <a:lstStyle/>
          <a:p>
            <a:r>
              <a:rPr lang="en-US" sz="4800" b="1" dirty="0" smtClean="0">
                <a:solidFill>
                  <a:schemeClr val="accent5">
                    <a:lumMod val="75000"/>
                  </a:schemeClr>
                </a:solidFill>
              </a:rPr>
              <a:t>Interduction to MATLAB</a:t>
            </a:r>
            <a:br>
              <a:rPr lang="en-US" sz="4800" b="1" dirty="0" smtClean="0">
                <a:solidFill>
                  <a:schemeClr val="accent5">
                    <a:lumMod val="75000"/>
                  </a:schemeClr>
                </a:solidFill>
              </a:rPr>
            </a:br>
            <a:r>
              <a:rPr lang="en-US" sz="4800" b="1" dirty="0" smtClean="0">
                <a:solidFill>
                  <a:schemeClr val="accent5">
                    <a:lumMod val="75000"/>
                  </a:schemeClr>
                </a:solidFill>
              </a:rPr>
              <a:t>(part 2)</a:t>
            </a:r>
            <a:endParaRPr lang="ar-SA" sz="4800" b="1" dirty="0">
              <a:solidFill>
                <a:schemeClr val="accent5">
                  <a:lumMod val="75000"/>
                </a:schemeClr>
              </a:solidFill>
            </a:endParaRPr>
          </a:p>
        </p:txBody>
      </p:sp>
      <p:pic>
        <p:nvPicPr>
          <p:cNvPr id="7" name="صورة 6" descr="matlab_1.gif"/>
          <p:cNvPicPr>
            <a:picLocks noChangeAspect="1"/>
          </p:cNvPicPr>
          <p:nvPr/>
        </p:nvPicPr>
        <p:blipFill>
          <a:blip r:embed="rId2"/>
          <a:stretch>
            <a:fillRect/>
          </a:stretch>
        </p:blipFill>
        <p:spPr>
          <a:xfrm>
            <a:off x="1214414" y="2071678"/>
            <a:ext cx="5334000" cy="3714776"/>
          </a:xfrm>
          <a:prstGeom prst="rect">
            <a:avLst/>
          </a:prstGeom>
        </p:spPr>
      </p:pic>
      <p:sp>
        <p:nvSpPr>
          <p:cNvPr id="8" name="عنوان فرعي 2"/>
          <p:cNvSpPr>
            <a:spLocks noGrp="1"/>
          </p:cNvSpPr>
          <p:nvPr>
            <p:ph type="subTitle" idx="1"/>
          </p:nvPr>
        </p:nvSpPr>
        <p:spPr>
          <a:xfrm>
            <a:off x="6929454" y="5105400"/>
            <a:ext cx="2128830" cy="1752600"/>
          </a:xfrm>
          <a:ln>
            <a:solidFill>
              <a:schemeClr val="bg1"/>
            </a:solidFill>
          </a:ln>
        </p:spPr>
        <p:txBody>
          <a:bodyPr>
            <a:normAutofit/>
          </a:bodyPr>
          <a:lstStyle/>
          <a:p>
            <a:pPr algn="l" rtl="0">
              <a:buFont typeface="Arial" pitchFamily="34" charset="0"/>
              <a:buChar char="•"/>
            </a:pPr>
            <a:r>
              <a:rPr lang="en-US" sz="1400" dirty="0" smtClean="0">
                <a:solidFill>
                  <a:schemeClr val="accent5">
                    <a:lumMod val="50000"/>
                  </a:schemeClr>
                </a:solidFill>
              </a:rPr>
              <a:t>Manal Alotaibi</a:t>
            </a:r>
          </a:p>
          <a:p>
            <a:pPr algn="l" rtl="0">
              <a:buFont typeface="Arial" pitchFamily="34" charset="0"/>
              <a:buChar char="•"/>
            </a:pPr>
            <a:r>
              <a:rPr lang="en-US" sz="1400" dirty="0" smtClean="0">
                <a:solidFill>
                  <a:schemeClr val="accent5">
                    <a:lumMod val="50000"/>
                  </a:schemeClr>
                </a:solidFill>
              </a:rPr>
              <a:t>Mathematics department</a:t>
            </a:r>
          </a:p>
          <a:p>
            <a:pPr algn="l" rtl="0">
              <a:buFont typeface="Arial" pitchFamily="34" charset="0"/>
              <a:buChar char="•"/>
            </a:pPr>
            <a:r>
              <a:rPr lang="en-US" sz="1400" dirty="0" smtClean="0">
                <a:solidFill>
                  <a:schemeClr val="accent5">
                    <a:lumMod val="50000"/>
                  </a:schemeClr>
                </a:solidFill>
              </a:rPr>
              <a:t>College of science </a:t>
            </a:r>
          </a:p>
          <a:p>
            <a:pPr algn="l" rtl="0">
              <a:buFont typeface="Arial" pitchFamily="34" charset="0"/>
              <a:buChar char="•"/>
            </a:pPr>
            <a:r>
              <a:rPr lang="en-US" sz="1400" dirty="0" smtClean="0">
                <a:solidFill>
                  <a:schemeClr val="accent5">
                    <a:lumMod val="50000"/>
                  </a:schemeClr>
                </a:solidFill>
              </a:rPr>
              <a:t>King saud university </a:t>
            </a:r>
            <a:endParaRPr lang="ar-SA" sz="1400"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l"/>
            <a:r>
              <a:rPr lang="en-US" sz="4800" b="1" dirty="0" smtClean="0">
                <a:solidFill>
                  <a:schemeClr val="accent1">
                    <a:lumMod val="75000"/>
                  </a:schemeClr>
                </a:solidFill>
              </a:rPr>
              <a:t>Outline </a:t>
            </a:r>
            <a:endParaRPr lang="ar-SA" b="1" dirty="0">
              <a:solidFill>
                <a:schemeClr val="accent1">
                  <a:lumMod val="75000"/>
                </a:schemeClr>
              </a:solidFill>
            </a:endParaRPr>
          </a:p>
        </p:txBody>
      </p:sp>
      <p:sp>
        <p:nvSpPr>
          <p:cNvPr id="5" name="عنصر نائب للمحتوى 6"/>
          <p:cNvSpPr txBox="1">
            <a:spLocks noGrp="1"/>
          </p:cNvSpPr>
          <p:nvPr>
            <p:ph idx="1"/>
          </p:nvPr>
        </p:nvSpPr>
        <p:spPr>
          <a:xfrm>
            <a:off x="457200" y="1600200"/>
            <a:ext cx="8229600" cy="5250668"/>
          </a:xfrm>
          <a:prstGeom prst="rect">
            <a:avLst/>
          </a:prstGeom>
          <a:solidFill>
            <a:schemeClr val="bg1"/>
          </a:solidFill>
        </p:spPr>
        <p:txBody>
          <a:bodyPr wrap="square" rtlCol="1">
            <a:spAutoFit/>
          </a:bodyPr>
          <a:lstStyle/>
          <a:p>
            <a:pPr algn="l" rtl="0">
              <a:buFont typeface="Wingdings" pitchFamily="2" charset="2"/>
              <a:buChar char="q"/>
            </a:pPr>
            <a:r>
              <a:rPr lang="en-US" sz="2800" b="1" dirty="0" smtClean="0">
                <a:solidFill>
                  <a:schemeClr val="bg1">
                    <a:lumMod val="75000"/>
                  </a:schemeClr>
                </a:solidFill>
              </a:rPr>
              <a:t>Some basic commands.</a:t>
            </a:r>
          </a:p>
          <a:p>
            <a:pPr algn="l" rtl="0">
              <a:buFont typeface="Wingdings" pitchFamily="2" charset="2"/>
              <a:buChar char="q"/>
            </a:pPr>
            <a:r>
              <a:rPr lang="en-US" sz="2800" b="1" dirty="0" smtClean="0">
                <a:solidFill>
                  <a:srgbClr val="C00000"/>
                </a:solidFill>
              </a:rPr>
              <a:t>M-files.</a:t>
            </a:r>
          </a:p>
          <a:p>
            <a:pPr algn="l" rtl="0">
              <a:buFont typeface="Wingdings" pitchFamily="2" charset="2"/>
              <a:buChar char="q"/>
            </a:pPr>
            <a:r>
              <a:rPr lang="en-US" sz="2800" b="1" dirty="0" smtClean="0">
                <a:solidFill>
                  <a:schemeClr val="bg1">
                    <a:lumMod val="75000"/>
                  </a:schemeClr>
                </a:solidFill>
              </a:rPr>
              <a:t>The Colon Operator.</a:t>
            </a:r>
          </a:p>
          <a:p>
            <a:pPr algn="l" rtl="0">
              <a:buFont typeface="Wingdings" pitchFamily="2" charset="2"/>
              <a:buChar char="q"/>
            </a:pPr>
            <a:r>
              <a:rPr lang="en-US" sz="2800" b="1" dirty="0" smtClean="0">
                <a:solidFill>
                  <a:schemeClr val="bg1">
                    <a:lumMod val="75000"/>
                  </a:schemeClr>
                </a:solidFill>
              </a:rPr>
              <a:t>Relational operation.</a:t>
            </a:r>
          </a:p>
          <a:p>
            <a:pPr algn="l" rtl="0">
              <a:buFont typeface="Wingdings" pitchFamily="2" charset="2"/>
              <a:buChar char="q"/>
            </a:pPr>
            <a:r>
              <a:rPr lang="en-US" sz="2800" b="1" dirty="0" smtClean="0">
                <a:solidFill>
                  <a:schemeClr val="bg1">
                    <a:lumMod val="75000"/>
                  </a:schemeClr>
                </a:solidFill>
              </a:rPr>
              <a:t>Logical operation.</a:t>
            </a:r>
          </a:p>
          <a:p>
            <a:pPr algn="l" rtl="0">
              <a:buFont typeface="Wingdings" pitchFamily="2" charset="2"/>
              <a:buChar char="q"/>
            </a:pPr>
            <a:r>
              <a:rPr lang="en-US" sz="2800" b="1" dirty="0" smtClean="0">
                <a:solidFill>
                  <a:schemeClr val="bg1">
                    <a:lumMod val="75000"/>
                  </a:schemeClr>
                </a:solidFill>
              </a:rPr>
              <a:t>Conditional statements.</a:t>
            </a:r>
          </a:p>
          <a:p>
            <a:pPr algn="l" rtl="0">
              <a:buFont typeface="Wingdings" pitchFamily="2" charset="2"/>
              <a:buChar char="q"/>
            </a:pPr>
            <a:r>
              <a:rPr lang="en-US" sz="2800" b="1" dirty="0" smtClean="0">
                <a:solidFill>
                  <a:schemeClr val="bg1">
                    <a:lumMod val="75000"/>
                  </a:schemeClr>
                </a:solidFill>
              </a:rPr>
              <a:t>Loops(</a:t>
            </a:r>
            <a:r>
              <a:rPr lang="en-US" sz="2800" b="1" dirty="0" err="1" smtClean="0">
                <a:solidFill>
                  <a:schemeClr val="bg1">
                    <a:lumMod val="75000"/>
                  </a:schemeClr>
                </a:solidFill>
              </a:rPr>
              <a:t>for,while</a:t>
            </a:r>
            <a:r>
              <a:rPr lang="en-US" sz="2800" b="1" dirty="0" smtClean="0">
                <a:solidFill>
                  <a:schemeClr val="bg1">
                    <a:lumMod val="75000"/>
                  </a:schemeClr>
                </a:solidFill>
              </a:rPr>
              <a:t>)</a:t>
            </a:r>
          </a:p>
          <a:p>
            <a:pPr algn="l" rtl="0">
              <a:buFont typeface="Wingdings" pitchFamily="2" charset="2"/>
              <a:buChar char="q"/>
            </a:pPr>
            <a:endParaRPr lang="en-US" sz="2800" b="1" dirty="0" smtClean="0">
              <a:solidFill>
                <a:schemeClr val="bg1">
                  <a:lumMod val="75000"/>
                </a:schemeClr>
              </a:solidFill>
            </a:endParaRPr>
          </a:p>
          <a:p>
            <a:pPr algn="l" rtl="0">
              <a:buFont typeface="Wingdings" pitchFamily="2" charset="2"/>
              <a:buChar char="q"/>
            </a:pPr>
            <a:endParaRPr lang="en-US" sz="2800" b="1" dirty="0" smtClean="0">
              <a:solidFill>
                <a:schemeClr val="bg1">
                  <a:lumMod val="75000"/>
                </a:schemeClr>
              </a:solidFill>
            </a:endParaRPr>
          </a:p>
          <a:p>
            <a:pPr algn="l" rtl="0">
              <a:buNone/>
            </a:pPr>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6000" b="1" dirty="0" smtClean="0">
                <a:solidFill>
                  <a:srgbClr val="C00000"/>
                </a:solidFill>
              </a:rPr>
              <a:t>M-files</a:t>
            </a:r>
            <a:endParaRPr lang="ar-SA" sz="6000" b="1" dirty="0">
              <a:solidFill>
                <a:srgbClr val="C00000"/>
              </a:solidFill>
            </a:endParaRPr>
          </a:p>
        </p:txBody>
      </p:sp>
      <p:sp>
        <p:nvSpPr>
          <p:cNvPr id="4" name="Content Placeholder 2"/>
          <p:cNvSpPr>
            <a:spLocks noGrp="1"/>
          </p:cNvSpPr>
          <p:nvPr>
            <p:ph idx="1"/>
          </p:nvPr>
        </p:nvSpPr>
        <p:spPr/>
        <p:txBody>
          <a:bodyPr/>
          <a:lstStyle/>
          <a:p>
            <a:pPr algn="l" rtl="0" eaLnBrk="1" hangingPunct="1"/>
            <a:r>
              <a:rPr lang="en-US" b="1" dirty="0" smtClean="0">
                <a:solidFill>
                  <a:schemeClr val="tx2">
                    <a:lumMod val="75000"/>
                  </a:schemeClr>
                </a:solidFill>
              </a:rPr>
              <a:t>There are two kinds of M-files:</a:t>
            </a:r>
          </a:p>
          <a:p>
            <a:pPr algn="l" rtl="0" eaLnBrk="1" hangingPunct="1"/>
            <a:endParaRPr lang="en-US" sz="1200" dirty="0" smtClean="0">
              <a:solidFill>
                <a:schemeClr val="tx2">
                  <a:lumMod val="75000"/>
                </a:schemeClr>
              </a:solidFill>
            </a:endParaRPr>
          </a:p>
          <a:p>
            <a:pPr algn="l" rtl="0" eaLnBrk="1" hangingPunct="1">
              <a:buFont typeface="Arial" pitchFamily="34" charset="0"/>
              <a:buNone/>
            </a:pPr>
            <a:r>
              <a:rPr lang="en-US" sz="2600" dirty="0" smtClean="0">
                <a:solidFill>
                  <a:schemeClr val="tx2">
                    <a:lumMod val="75000"/>
                  </a:schemeClr>
                </a:solidFill>
              </a:rPr>
              <a:t>     - </a:t>
            </a:r>
            <a:r>
              <a:rPr lang="en-US" sz="2600" b="1" dirty="0" smtClean="0">
                <a:solidFill>
                  <a:schemeClr val="tx2">
                    <a:lumMod val="75000"/>
                  </a:schemeClr>
                </a:solidFill>
              </a:rPr>
              <a:t>Scripts</a:t>
            </a:r>
            <a:r>
              <a:rPr lang="en-US" sz="2600" dirty="0" smtClean="0">
                <a:solidFill>
                  <a:schemeClr val="tx2">
                    <a:lumMod val="75000"/>
                  </a:schemeClr>
                </a:solidFill>
              </a:rPr>
              <a:t>, which do not accept input arguments or return output arguments. They operate on data in the workspace.   Any variables that they create remain in the workspace, to be used in subsequent computations</a:t>
            </a:r>
          </a:p>
          <a:p>
            <a:pPr algn="l" rtl="0" eaLnBrk="1" hangingPunct="1">
              <a:buFont typeface="Arial" pitchFamily="34" charset="0"/>
              <a:buNone/>
            </a:pPr>
            <a:endParaRPr lang="en-US" sz="2600" dirty="0" smtClean="0">
              <a:solidFill>
                <a:schemeClr val="tx2">
                  <a:lumMod val="75000"/>
                </a:schemeClr>
              </a:solidFill>
            </a:endParaRPr>
          </a:p>
          <a:p>
            <a:pPr algn="l" rtl="0" eaLnBrk="1" hangingPunct="1">
              <a:buFont typeface="Arial" pitchFamily="34" charset="0"/>
              <a:buNone/>
            </a:pPr>
            <a:r>
              <a:rPr lang="en-US" sz="2600" dirty="0" smtClean="0">
                <a:solidFill>
                  <a:schemeClr val="tx2">
                    <a:lumMod val="75000"/>
                  </a:schemeClr>
                </a:solidFill>
              </a:rPr>
              <a:t>	 - </a:t>
            </a:r>
            <a:r>
              <a:rPr lang="en-US" sz="2600" b="1" dirty="0" smtClean="0">
                <a:solidFill>
                  <a:schemeClr val="tx2">
                    <a:lumMod val="75000"/>
                  </a:schemeClr>
                </a:solidFill>
              </a:rPr>
              <a:t>Functions</a:t>
            </a:r>
            <a:r>
              <a:rPr lang="en-US" sz="2600" dirty="0" smtClean="0">
                <a:solidFill>
                  <a:schemeClr val="tx2">
                    <a:lumMod val="75000"/>
                  </a:schemeClr>
                </a:solidFill>
              </a:rPr>
              <a:t>, which can accept input arguments and return output arguments. Internal variables are local to the function.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4800" b="1" dirty="0" smtClean="0">
                <a:solidFill>
                  <a:srgbClr val="C00000"/>
                </a:solidFill>
              </a:rPr>
              <a:t>M-file script</a:t>
            </a:r>
            <a:endParaRPr lang="ar-SA" sz="4800" b="1" dirty="0">
              <a:solidFill>
                <a:srgbClr val="C00000"/>
              </a:solidFill>
            </a:endParaRPr>
          </a:p>
        </p:txBody>
      </p:sp>
      <p:sp>
        <p:nvSpPr>
          <p:cNvPr id="3" name="عنصر نائب للمحتوى 2"/>
          <p:cNvSpPr>
            <a:spLocks noGrp="1"/>
          </p:cNvSpPr>
          <p:nvPr>
            <p:ph idx="1"/>
          </p:nvPr>
        </p:nvSpPr>
        <p:spPr/>
        <p:txBody>
          <a:bodyPr/>
          <a:lstStyle/>
          <a:p>
            <a:pPr algn="l" rtl="0"/>
            <a:r>
              <a:rPr lang="en-US" dirty="0" smtClean="0">
                <a:solidFill>
                  <a:srgbClr val="C00000"/>
                </a:solidFill>
              </a:rPr>
              <a:t>Example: </a:t>
            </a:r>
            <a:r>
              <a:rPr lang="en-US" dirty="0" smtClean="0"/>
              <a:t>write a program to solve the equation                   .</a:t>
            </a:r>
            <a:endParaRPr lang="ar-SA" dirty="0"/>
          </a:p>
        </p:txBody>
      </p:sp>
      <p:graphicFrame>
        <p:nvGraphicFramePr>
          <p:cNvPr id="5" name="كائن 4"/>
          <p:cNvGraphicFramePr>
            <a:graphicFrameLocks noChangeAspect="1"/>
          </p:cNvGraphicFramePr>
          <p:nvPr/>
        </p:nvGraphicFramePr>
        <p:xfrm>
          <a:off x="2500298" y="2214554"/>
          <a:ext cx="1500198" cy="714380"/>
        </p:xfrm>
        <a:graphic>
          <a:graphicData uri="http://schemas.openxmlformats.org/presentationml/2006/ole">
            <p:oleObj spid="_x0000_s2050" name="Equation" r:id="rId3" imgW="977760" imgH="45720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4" name="عنصر نائب للمحتوى 3" descr="zz.PNG"/>
          <p:cNvPicPr>
            <a:picLocks noGrp="1" noChangeAspect="1"/>
          </p:cNvPicPr>
          <p:nvPr>
            <p:ph idx="1"/>
          </p:nvPr>
        </p:nvPicPr>
        <p:blipFill>
          <a:blip r:embed="rId2"/>
          <a:stretch>
            <a:fillRect/>
          </a:stretch>
        </p:blipFill>
        <p:spPr>
          <a:xfrm>
            <a:off x="428596" y="571480"/>
            <a:ext cx="8001056" cy="542928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6" name="عنصر نائب للمحتوى 5" descr="qq.PNG"/>
          <p:cNvPicPr>
            <a:picLocks noGrp="1" noChangeAspect="1"/>
          </p:cNvPicPr>
          <p:nvPr>
            <p:ph idx="1"/>
          </p:nvPr>
        </p:nvPicPr>
        <p:blipFill>
          <a:blip r:embed="rId2"/>
          <a:stretch>
            <a:fillRect/>
          </a:stretch>
        </p:blipFill>
        <p:spPr>
          <a:xfrm>
            <a:off x="1142976" y="1285860"/>
            <a:ext cx="6841571" cy="4525963"/>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5400" b="1" dirty="0" smtClean="0">
                <a:solidFill>
                  <a:srgbClr val="C00000"/>
                </a:solidFill>
              </a:rPr>
              <a:t>M-file function</a:t>
            </a:r>
            <a:endParaRPr lang="ar-SA" sz="5400" b="1" dirty="0">
              <a:solidFill>
                <a:srgbClr val="C00000"/>
              </a:solidFill>
            </a:endParaRPr>
          </a:p>
        </p:txBody>
      </p:sp>
      <p:sp>
        <p:nvSpPr>
          <p:cNvPr id="3" name="عنصر نائب للمحتوى 2"/>
          <p:cNvSpPr>
            <a:spLocks noGrp="1"/>
          </p:cNvSpPr>
          <p:nvPr>
            <p:ph idx="1"/>
          </p:nvPr>
        </p:nvSpPr>
        <p:spPr/>
        <p:txBody>
          <a:bodyPr/>
          <a:lstStyle/>
          <a:p>
            <a:pPr algn="l" rtl="0"/>
            <a:r>
              <a:rPr lang="en-US" dirty="0" smtClean="0">
                <a:solidFill>
                  <a:srgbClr val="C00000"/>
                </a:solidFill>
              </a:rPr>
              <a:t>Example</a:t>
            </a:r>
            <a:r>
              <a:rPr lang="en-US" dirty="0" smtClean="0">
                <a:solidFill>
                  <a:schemeClr val="tx1">
                    <a:lumMod val="95000"/>
                    <a:lumOff val="5000"/>
                  </a:schemeClr>
                </a:solidFill>
              </a:rPr>
              <a:t>: create an m-file fuction to evaluate the roots  of equation                  </a:t>
            </a:r>
            <a:endParaRPr lang="ar-SA" dirty="0">
              <a:solidFill>
                <a:schemeClr val="tx1">
                  <a:lumMod val="95000"/>
                  <a:lumOff val="5000"/>
                </a:schemeClr>
              </a:solidFill>
            </a:endParaRPr>
          </a:p>
        </p:txBody>
      </p:sp>
      <p:graphicFrame>
        <p:nvGraphicFramePr>
          <p:cNvPr id="4" name="كائن 3"/>
          <p:cNvGraphicFramePr>
            <a:graphicFrameLocks noChangeAspect="1"/>
          </p:cNvGraphicFramePr>
          <p:nvPr/>
        </p:nvGraphicFramePr>
        <p:xfrm>
          <a:off x="4500562" y="2214554"/>
          <a:ext cx="1500198" cy="357190"/>
        </p:xfrm>
        <a:graphic>
          <a:graphicData uri="http://schemas.openxmlformats.org/presentationml/2006/ole">
            <p:oleObj spid="_x0000_s4098" name="Equation" r:id="rId3" imgW="977760" imgH="20304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6" name="Picture 2"/>
          <p:cNvPicPr>
            <a:picLocks noGrp="1" noChangeAspect="1" noChangeArrowheads="1"/>
          </p:cNvPicPr>
          <p:nvPr>
            <p:ph idx="1"/>
          </p:nvPr>
        </p:nvPicPr>
        <p:blipFill>
          <a:blip r:embed="rId2"/>
          <a:srcRect/>
          <a:stretch>
            <a:fillRect/>
          </a:stretch>
        </p:blipFill>
        <p:spPr bwMode="auto">
          <a:xfrm>
            <a:off x="71406" y="0"/>
            <a:ext cx="9169622" cy="60007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eeee.PNG"/>
          <p:cNvPicPr>
            <a:picLocks noGrp="1" noChangeAspect="1"/>
          </p:cNvPicPr>
          <p:nvPr>
            <p:ph idx="1"/>
          </p:nvPr>
        </p:nvPicPr>
        <p:blipFill>
          <a:blip r:embed="rId2"/>
          <a:stretch>
            <a:fillRect/>
          </a:stretch>
        </p:blipFill>
        <p:spPr>
          <a:xfrm>
            <a:off x="500034" y="642918"/>
            <a:ext cx="8091270" cy="5340369"/>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l"/>
            <a:r>
              <a:rPr lang="en-US" sz="4800" b="1" dirty="0" smtClean="0">
                <a:solidFill>
                  <a:schemeClr val="accent1">
                    <a:lumMod val="75000"/>
                  </a:schemeClr>
                </a:solidFill>
              </a:rPr>
              <a:t>Outline </a:t>
            </a:r>
            <a:endParaRPr lang="ar-SA" b="1" dirty="0">
              <a:solidFill>
                <a:schemeClr val="accent1">
                  <a:lumMod val="75000"/>
                </a:schemeClr>
              </a:solidFill>
            </a:endParaRPr>
          </a:p>
        </p:txBody>
      </p:sp>
      <p:sp>
        <p:nvSpPr>
          <p:cNvPr id="5" name="عنصر نائب للمحتوى 6"/>
          <p:cNvSpPr txBox="1">
            <a:spLocks noGrp="1"/>
          </p:cNvSpPr>
          <p:nvPr>
            <p:ph idx="1"/>
          </p:nvPr>
        </p:nvSpPr>
        <p:spPr>
          <a:xfrm>
            <a:off x="457200" y="1600200"/>
            <a:ext cx="8229600" cy="5767733"/>
          </a:xfrm>
          <a:prstGeom prst="rect">
            <a:avLst/>
          </a:prstGeom>
          <a:solidFill>
            <a:schemeClr val="bg1"/>
          </a:solidFill>
        </p:spPr>
        <p:txBody>
          <a:bodyPr wrap="square" rtlCol="1">
            <a:spAutoFit/>
          </a:bodyPr>
          <a:lstStyle/>
          <a:p>
            <a:pPr algn="l" rtl="0">
              <a:buFont typeface="Wingdings" pitchFamily="2" charset="2"/>
              <a:buChar char="q"/>
            </a:pPr>
            <a:r>
              <a:rPr lang="en-US" sz="2800" b="1" dirty="0" smtClean="0">
                <a:solidFill>
                  <a:schemeClr val="bg1">
                    <a:lumMod val="75000"/>
                  </a:schemeClr>
                </a:solidFill>
              </a:rPr>
              <a:t>Some basic commands.</a:t>
            </a:r>
          </a:p>
          <a:p>
            <a:pPr algn="l" rtl="0">
              <a:buFont typeface="Wingdings" pitchFamily="2" charset="2"/>
              <a:buChar char="q"/>
            </a:pPr>
            <a:r>
              <a:rPr lang="en-US" sz="2800" b="1" dirty="0" smtClean="0">
                <a:solidFill>
                  <a:schemeClr val="bg1">
                    <a:lumMod val="75000"/>
                  </a:schemeClr>
                </a:solidFill>
              </a:rPr>
              <a:t>M-files.</a:t>
            </a:r>
          </a:p>
          <a:p>
            <a:pPr algn="l" rtl="0">
              <a:buFont typeface="Wingdings" pitchFamily="2" charset="2"/>
              <a:buChar char="q"/>
            </a:pPr>
            <a:r>
              <a:rPr lang="en-US" sz="2800" b="1" dirty="0" smtClean="0">
                <a:solidFill>
                  <a:srgbClr val="C00000"/>
                </a:solidFill>
              </a:rPr>
              <a:t>The Colon Operator</a:t>
            </a:r>
            <a:r>
              <a:rPr lang="en-US" sz="2800" b="1" dirty="0">
                <a:solidFill>
                  <a:srgbClr val="C00000"/>
                </a:solidFill>
              </a:rPr>
              <a:t>.</a:t>
            </a:r>
            <a:endParaRPr lang="en-US" sz="2800" b="1" dirty="0" smtClean="0">
              <a:solidFill>
                <a:srgbClr val="C00000"/>
              </a:solidFill>
            </a:endParaRPr>
          </a:p>
          <a:p>
            <a:pPr algn="l" rtl="0">
              <a:buFont typeface="Wingdings" pitchFamily="2" charset="2"/>
              <a:buChar char="q"/>
            </a:pPr>
            <a:r>
              <a:rPr lang="en-US" sz="2800" b="1" dirty="0" smtClean="0">
                <a:solidFill>
                  <a:schemeClr val="bg1">
                    <a:lumMod val="75000"/>
                  </a:schemeClr>
                </a:solidFill>
              </a:rPr>
              <a:t>Relational operation.</a:t>
            </a:r>
          </a:p>
          <a:p>
            <a:pPr algn="l" rtl="0">
              <a:buFont typeface="Wingdings" pitchFamily="2" charset="2"/>
              <a:buChar char="q"/>
            </a:pPr>
            <a:r>
              <a:rPr lang="en-US" sz="2800" b="1" dirty="0" smtClean="0">
                <a:solidFill>
                  <a:schemeClr val="bg1">
                    <a:lumMod val="75000"/>
                  </a:schemeClr>
                </a:solidFill>
              </a:rPr>
              <a:t>Logical operation.</a:t>
            </a:r>
          </a:p>
          <a:p>
            <a:pPr algn="l" rtl="0">
              <a:buFont typeface="Wingdings" pitchFamily="2" charset="2"/>
              <a:buChar char="q"/>
            </a:pPr>
            <a:r>
              <a:rPr lang="en-US" sz="2800" b="1" dirty="0" smtClean="0">
                <a:solidFill>
                  <a:schemeClr val="bg1">
                    <a:lumMod val="75000"/>
                  </a:schemeClr>
                </a:solidFill>
              </a:rPr>
              <a:t>Conditional statements.</a:t>
            </a:r>
          </a:p>
          <a:p>
            <a:pPr algn="l" rtl="0">
              <a:buFont typeface="Wingdings" pitchFamily="2" charset="2"/>
              <a:buChar char="q"/>
            </a:pPr>
            <a:r>
              <a:rPr lang="en-US" sz="2800" b="1" dirty="0" smtClean="0">
                <a:solidFill>
                  <a:schemeClr val="bg1">
                    <a:lumMod val="75000"/>
                  </a:schemeClr>
                </a:solidFill>
              </a:rPr>
              <a:t>Loops(</a:t>
            </a:r>
            <a:r>
              <a:rPr lang="en-US" sz="2800" b="1" dirty="0" err="1" smtClean="0">
                <a:solidFill>
                  <a:schemeClr val="bg1">
                    <a:lumMod val="75000"/>
                  </a:schemeClr>
                </a:solidFill>
              </a:rPr>
              <a:t>for,while</a:t>
            </a:r>
            <a:r>
              <a:rPr lang="en-US" sz="2800" b="1" dirty="0" smtClean="0">
                <a:solidFill>
                  <a:schemeClr val="bg1">
                    <a:lumMod val="75000"/>
                  </a:schemeClr>
                </a:solidFill>
              </a:rPr>
              <a:t>)</a:t>
            </a:r>
          </a:p>
          <a:p>
            <a:pPr algn="l" rtl="0">
              <a:buFont typeface="Wingdings" pitchFamily="2" charset="2"/>
              <a:buChar char="q"/>
            </a:pPr>
            <a:endParaRPr lang="en-US" sz="2800" b="1" dirty="0" smtClean="0">
              <a:solidFill>
                <a:schemeClr val="bg1">
                  <a:lumMod val="75000"/>
                </a:schemeClr>
              </a:solidFill>
            </a:endParaRPr>
          </a:p>
          <a:p>
            <a:pPr algn="l" rtl="0">
              <a:buFont typeface="Wingdings" pitchFamily="2" charset="2"/>
              <a:buChar char="q"/>
            </a:pPr>
            <a:endParaRPr lang="en-US" sz="2800" b="1" dirty="0" smtClean="0">
              <a:solidFill>
                <a:schemeClr val="bg1">
                  <a:lumMod val="75000"/>
                </a:schemeClr>
              </a:solidFill>
            </a:endParaRPr>
          </a:p>
          <a:p>
            <a:pPr algn="l" rtl="0">
              <a:buFont typeface="Wingdings" pitchFamily="2" charset="2"/>
              <a:buChar char="q"/>
            </a:pPr>
            <a:endParaRPr lang="en-US" sz="2800" b="1" dirty="0" smtClean="0">
              <a:solidFill>
                <a:schemeClr val="bg1">
                  <a:lumMod val="75000"/>
                </a:schemeClr>
              </a:solidFill>
            </a:endParaRPr>
          </a:p>
          <a:p>
            <a:pPr algn="l" rtl="0">
              <a:buNone/>
            </a:pP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4800" b="1" dirty="0" smtClean="0">
                <a:solidFill>
                  <a:srgbClr val="C00000"/>
                </a:solidFill>
              </a:rPr>
              <a:t>The Colon Operator</a:t>
            </a:r>
          </a:p>
        </p:txBody>
      </p:sp>
      <p:sp>
        <p:nvSpPr>
          <p:cNvPr id="4" name="Content Placeholder 2"/>
          <p:cNvSpPr>
            <a:spLocks noGrp="1"/>
          </p:cNvSpPr>
          <p:nvPr>
            <p:ph idx="1"/>
          </p:nvPr>
        </p:nvSpPr>
        <p:spPr/>
        <p:txBody>
          <a:bodyPr>
            <a:normAutofit/>
          </a:bodyPr>
          <a:lstStyle/>
          <a:p>
            <a:pPr algn="l" rtl="0" eaLnBrk="1" hangingPunct="1"/>
            <a:r>
              <a:rPr lang="en-US" sz="2600" dirty="0" smtClean="0"/>
              <a:t>For example:      </a:t>
            </a:r>
            <a:r>
              <a:rPr lang="en-US" sz="2800" dirty="0" smtClean="0"/>
              <a:t>1:10</a:t>
            </a:r>
          </a:p>
          <a:p>
            <a:pPr algn="l" rtl="0" eaLnBrk="1" hangingPunct="1">
              <a:buFont typeface="Arial" pitchFamily="34" charset="0"/>
              <a:buNone/>
            </a:pPr>
            <a:r>
              <a:rPr lang="en-US" sz="2600" dirty="0" smtClean="0"/>
              <a:t>	is a row vector containing the integers from 1 to 10:</a:t>
            </a:r>
          </a:p>
          <a:p>
            <a:pPr algn="l" rtl="0" eaLnBrk="1" hangingPunct="1">
              <a:buFont typeface="Arial" pitchFamily="34" charset="0"/>
              <a:buNone/>
            </a:pPr>
            <a:r>
              <a:rPr lang="en-US" sz="2600" dirty="0" smtClean="0"/>
              <a:t>		     1   2   3   4   5   6   7   8   9   10</a:t>
            </a:r>
          </a:p>
          <a:p>
            <a:pPr algn="l" rtl="0" eaLnBrk="1" hangingPunct="1">
              <a:buFont typeface="Arial" pitchFamily="34" charset="0"/>
              <a:buNone/>
            </a:pPr>
            <a:endParaRPr lang="en-US" sz="1200" dirty="0" smtClean="0"/>
          </a:p>
          <a:p>
            <a:pPr algn="l" rtl="0" eaLnBrk="1" hangingPunct="1"/>
            <a:r>
              <a:rPr lang="en-US" sz="2600" dirty="0" smtClean="0"/>
              <a:t>To obtain non-unit spacing, specify an increment. For example:     </a:t>
            </a:r>
            <a:r>
              <a:rPr lang="en-US" sz="2800" dirty="0" smtClean="0"/>
              <a:t>100:-7:50</a:t>
            </a:r>
            <a:r>
              <a:rPr lang="en-US" sz="2600" dirty="0" smtClean="0"/>
              <a:t>      will give you</a:t>
            </a:r>
          </a:p>
          <a:p>
            <a:pPr algn="l" rtl="0" eaLnBrk="1" hangingPunct="1">
              <a:buFont typeface="Arial" pitchFamily="34" charset="0"/>
              <a:buNone/>
            </a:pPr>
            <a:r>
              <a:rPr lang="en-US" sz="2600" dirty="0" smtClean="0"/>
              <a:t>               100   93   86   79   72   65   58   51</a:t>
            </a:r>
          </a:p>
          <a:p>
            <a:pPr algn="l" rtl="0" eaLnBrk="1" hangingPunct="1">
              <a:buFont typeface="Arial" pitchFamily="34" charset="0"/>
              <a:buNone/>
            </a:pPr>
            <a:endParaRPr lang="en-US" sz="1200" dirty="0" smtClean="0"/>
          </a:p>
          <a:p>
            <a:pPr algn="l" rtl="0" eaLnBrk="1" hangingPunct="1">
              <a:buNone/>
            </a:pPr>
            <a:endParaRPr lang="en-US" sz="2600" dirty="0" smtClean="0"/>
          </a:p>
          <a:p>
            <a:pPr algn="l" rtl="0" eaLnBrk="1" hangingPunct="1">
              <a:buFont typeface="Arial" pitchFamily="34" charset="0"/>
              <a:buNone/>
            </a:pPr>
            <a:endParaRPr lang="en-US" sz="2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3"/>
          <p:cNvSpPr>
            <a:spLocks noGrp="1"/>
          </p:cNvSpPr>
          <p:nvPr>
            <p:ph type="title"/>
          </p:nvPr>
        </p:nvSpPr>
        <p:spPr/>
        <p:txBody>
          <a:bodyPr>
            <a:normAutofit/>
          </a:bodyPr>
          <a:lstStyle/>
          <a:p>
            <a:pPr algn="l"/>
            <a:r>
              <a:rPr lang="en-US" sz="5300" b="1" dirty="0" smtClean="0">
                <a:solidFill>
                  <a:srgbClr val="CC0000"/>
                </a:solidFill>
              </a:rPr>
              <a:t>Content </a:t>
            </a:r>
            <a:endParaRPr lang="ar-SA" b="1" dirty="0">
              <a:solidFill>
                <a:srgbClr val="CC0000"/>
              </a:solidFill>
            </a:endParaRPr>
          </a:p>
        </p:txBody>
      </p:sp>
      <p:sp>
        <p:nvSpPr>
          <p:cNvPr id="6" name="عنصر نائب للمحتوى 5"/>
          <p:cNvSpPr txBox="1">
            <a:spLocks noGrp="1"/>
          </p:cNvSpPr>
          <p:nvPr>
            <p:ph idx="1"/>
          </p:nvPr>
        </p:nvSpPr>
        <p:spPr>
          <a:xfrm>
            <a:off x="428596" y="1571612"/>
            <a:ext cx="8229600" cy="5250668"/>
          </a:xfrm>
          <a:prstGeom prst="rect">
            <a:avLst/>
          </a:prstGeom>
          <a:solidFill>
            <a:schemeClr val="bg1"/>
          </a:solidFill>
        </p:spPr>
        <p:txBody>
          <a:bodyPr wrap="square" rtlCol="1">
            <a:spAutoFit/>
          </a:bodyPr>
          <a:lstStyle/>
          <a:p>
            <a:pPr algn="l" rtl="0">
              <a:buFont typeface="Wingdings" pitchFamily="2" charset="2"/>
              <a:buChar char="q"/>
            </a:pPr>
            <a:r>
              <a:rPr lang="en-US" sz="2800" b="1" dirty="0" smtClean="0">
                <a:solidFill>
                  <a:schemeClr val="tx2">
                    <a:lumMod val="75000"/>
                  </a:schemeClr>
                </a:solidFill>
              </a:rPr>
              <a:t>Some basic commands.</a:t>
            </a:r>
          </a:p>
          <a:p>
            <a:pPr algn="l" rtl="0">
              <a:buFont typeface="Wingdings" pitchFamily="2" charset="2"/>
              <a:buChar char="q"/>
            </a:pPr>
            <a:r>
              <a:rPr lang="en-US" sz="2800" b="1" dirty="0" smtClean="0">
                <a:solidFill>
                  <a:schemeClr val="tx2">
                    <a:lumMod val="75000"/>
                  </a:schemeClr>
                </a:solidFill>
              </a:rPr>
              <a:t>M-files.</a:t>
            </a:r>
          </a:p>
          <a:p>
            <a:pPr algn="l" rtl="0">
              <a:buFont typeface="Wingdings" pitchFamily="2" charset="2"/>
              <a:buChar char="q"/>
            </a:pPr>
            <a:r>
              <a:rPr lang="en-US" sz="2800" b="1" dirty="0" smtClean="0">
                <a:solidFill>
                  <a:schemeClr val="accent1">
                    <a:lumMod val="50000"/>
                  </a:schemeClr>
                </a:solidFill>
              </a:rPr>
              <a:t>The Colon Operator.</a:t>
            </a:r>
          </a:p>
          <a:p>
            <a:pPr algn="l" rtl="0">
              <a:buFont typeface="Wingdings" pitchFamily="2" charset="2"/>
              <a:buChar char="q"/>
            </a:pPr>
            <a:r>
              <a:rPr lang="en-US" sz="2800" b="1" dirty="0" smtClean="0">
                <a:solidFill>
                  <a:schemeClr val="tx2">
                    <a:lumMod val="75000"/>
                  </a:schemeClr>
                </a:solidFill>
              </a:rPr>
              <a:t>Relational operation.</a:t>
            </a:r>
          </a:p>
          <a:p>
            <a:pPr algn="l" rtl="0">
              <a:buFont typeface="Wingdings" pitchFamily="2" charset="2"/>
              <a:buChar char="q"/>
            </a:pPr>
            <a:r>
              <a:rPr lang="en-US" sz="2800" b="1" dirty="0" smtClean="0">
                <a:solidFill>
                  <a:schemeClr val="tx2">
                    <a:lumMod val="75000"/>
                  </a:schemeClr>
                </a:solidFill>
              </a:rPr>
              <a:t>Logical operation.</a:t>
            </a:r>
          </a:p>
          <a:p>
            <a:pPr algn="l" rtl="0">
              <a:buFont typeface="Wingdings" pitchFamily="2" charset="2"/>
              <a:buChar char="q"/>
            </a:pPr>
            <a:r>
              <a:rPr lang="en-US" sz="2800" b="1" dirty="0" smtClean="0">
                <a:solidFill>
                  <a:schemeClr val="tx2">
                    <a:lumMod val="75000"/>
                  </a:schemeClr>
                </a:solidFill>
              </a:rPr>
              <a:t>Conditional statements.</a:t>
            </a:r>
          </a:p>
          <a:p>
            <a:pPr algn="l" rtl="0">
              <a:buFont typeface="Wingdings" pitchFamily="2" charset="2"/>
              <a:buChar char="q"/>
            </a:pPr>
            <a:r>
              <a:rPr lang="en-US" sz="2800" b="1" dirty="0" smtClean="0">
                <a:solidFill>
                  <a:schemeClr val="tx2">
                    <a:lumMod val="75000"/>
                  </a:schemeClr>
                </a:solidFill>
              </a:rPr>
              <a:t>Loops(</a:t>
            </a:r>
            <a:r>
              <a:rPr lang="en-US" sz="2800" b="1" dirty="0" err="1" smtClean="0">
                <a:solidFill>
                  <a:schemeClr val="tx2">
                    <a:lumMod val="75000"/>
                  </a:schemeClr>
                </a:solidFill>
              </a:rPr>
              <a:t>for,while</a:t>
            </a:r>
            <a:r>
              <a:rPr lang="en-US" sz="2800" b="1" dirty="0" smtClean="0">
                <a:solidFill>
                  <a:schemeClr val="tx2">
                    <a:lumMod val="75000"/>
                  </a:schemeClr>
                </a:solidFill>
              </a:rPr>
              <a:t>)</a:t>
            </a:r>
          </a:p>
          <a:p>
            <a:pPr algn="l" rtl="0">
              <a:buFont typeface="Wingdings" pitchFamily="2" charset="2"/>
              <a:buChar char="q"/>
            </a:pPr>
            <a:endParaRPr lang="en-US" sz="2800" b="1" dirty="0" smtClean="0">
              <a:solidFill>
                <a:schemeClr val="tx2">
                  <a:lumMod val="75000"/>
                </a:schemeClr>
              </a:solidFill>
            </a:endParaRPr>
          </a:p>
          <a:p>
            <a:pPr algn="l" rtl="0">
              <a:buNone/>
            </a:pPr>
            <a:endParaRPr lang="en-US" sz="2800" b="1" dirty="0" smtClean="0"/>
          </a:p>
          <a:p>
            <a:pPr algn="l" rtl="0">
              <a:buFont typeface="Wingdings" pitchFamily="2" charset="2"/>
              <a:buChar char="q"/>
            </a:pPr>
            <a:endParaRPr lang="ar-SA" dirty="0"/>
          </a:p>
        </p:txBody>
      </p:sp>
      <p:sp>
        <p:nvSpPr>
          <p:cNvPr id="7" name="عنصر نائب للتذييل 7"/>
          <p:cNvSpPr>
            <a:spLocks noGrp="1"/>
          </p:cNvSpPr>
          <p:nvPr>
            <p:ph type="ftr" sz="quarter" idx="11"/>
          </p:nvPr>
        </p:nvSpPr>
        <p:spPr>
          <a:xfrm>
            <a:off x="0" y="6357958"/>
            <a:ext cx="5214942" cy="142875"/>
          </a:xfrm>
          <a:solidFill>
            <a:srgbClr val="C00000"/>
          </a:solidFill>
        </p:spPr>
        <p:txBody>
          <a:bodyPr/>
          <a:lstStyle/>
          <a:p>
            <a:endParaRPr lang="ar-SA" dirty="0"/>
          </a:p>
        </p:txBody>
      </p:sp>
      <p:pic>
        <p:nvPicPr>
          <p:cNvPr id="8" name="عنصر نائب للمحتوى 9" descr="matlab_1.gif"/>
          <p:cNvPicPr>
            <a:picLocks noChangeAspect="1"/>
          </p:cNvPicPr>
          <p:nvPr/>
        </p:nvPicPr>
        <p:blipFill>
          <a:blip r:embed="rId3"/>
          <a:stretch>
            <a:fillRect/>
          </a:stretch>
        </p:blipFill>
        <p:spPr>
          <a:xfrm>
            <a:off x="0" y="6572272"/>
            <a:ext cx="428596" cy="285728"/>
          </a:xfrm>
          <a:prstGeom prst="rect">
            <a:avLst/>
          </a:prstGeom>
          <a:ln>
            <a:solidFill>
              <a:schemeClr val="bg1"/>
            </a:solidFill>
            <a:prstDash val="solid"/>
          </a:ln>
        </p:spPr>
      </p:pic>
      <p:sp>
        <p:nvSpPr>
          <p:cNvPr id="9" name="مربع نص 8"/>
          <p:cNvSpPr txBox="1"/>
          <p:nvPr/>
        </p:nvSpPr>
        <p:spPr>
          <a:xfrm>
            <a:off x="500034" y="6488668"/>
            <a:ext cx="5429288" cy="369332"/>
          </a:xfrm>
          <a:prstGeom prst="rect">
            <a:avLst/>
          </a:prstGeom>
          <a:noFill/>
        </p:spPr>
        <p:txBody>
          <a:bodyPr wrap="square" rtlCol="1">
            <a:spAutoFit/>
          </a:bodyPr>
          <a:lstStyle/>
          <a:p>
            <a:pPr algn="l" rtl="0"/>
            <a:r>
              <a:rPr lang="en-US" b="1" dirty="0" smtClean="0">
                <a:solidFill>
                  <a:schemeClr val="accent5">
                    <a:lumMod val="50000"/>
                  </a:schemeClr>
                </a:solidFill>
              </a:rPr>
              <a:t>MATLAB</a:t>
            </a:r>
            <a:endParaRPr lang="ar-SA" b="1"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l"/>
            <a:r>
              <a:rPr lang="en-US" sz="4800" b="1" dirty="0" smtClean="0">
                <a:solidFill>
                  <a:schemeClr val="accent1">
                    <a:lumMod val="75000"/>
                  </a:schemeClr>
                </a:solidFill>
              </a:rPr>
              <a:t>Outline </a:t>
            </a:r>
            <a:endParaRPr lang="ar-SA" b="1" dirty="0">
              <a:solidFill>
                <a:schemeClr val="accent1">
                  <a:lumMod val="75000"/>
                </a:schemeClr>
              </a:solidFill>
            </a:endParaRPr>
          </a:p>
        </p:txBody>
      </p:sp>
      <p:sp>
        <p:nvSpPr>
          <p:cNvPr id="5" name="عنصر نائب للمحتوى 6"/>
          <p:cNvSpPr txBox="1">
            <a:spLocks noGrp="1"/>
          </p:cNvSpPr>
          <p:nvPr>
            <p:ph idx="1"/>
          </p:nvPr>
        </p:nvSpPr>
        <p:spPr>
          <a:xfrm>
            <a:off x="457200" y="1600200"/>
            <a:ext cx="8229600" cy="5250668"/>
          </a:xfrm>
          <a:prstGeom prst="rect">
            <a:avLst/>
          </a:prstGeom>
          <a:solidFill>
            <a:schemeClr val="bg1"/>
          </a:solidFill>
        </p:spPr>
        <p:txBody>
          <a:bodyPr wrap="square" rtlCol="1">
            <a:spAutoFit/>
          </a:bodyPr>
          <a:lstStyle/>
          <a:p>
            <a:pPr algn="l" rtl="0">
              <a:buFont typeface="Wingdings" pitchFamily="2" charset="2"/>
              <a:buChar char="q"/>
            </a:pPr>
            <a:r>
              <a:rPr lang="en-US" sz="2800" b="1" dirty="0" smtClean="0">
                <a:solidFill>
                  <a:schemeClr val="bg1">
                    <a:lumMod val="75000"/>
                  </a:schemeClr>
                </a:solidFill>
              </a:rPr>
              <a:t>Some basic commands.</a:t>
            </a:r>
          </a:p>
          <a:p>
            <a:pPr algn="l" rtl="0">
              <a:buFont typeface="Wingdings" pitchFamily="2" charset="2"/>
              <a:buChar char="q"/>
            </a:pPr>
            <a:r>
              <a:rPr lang="en-US" sz="2800" b="1" dirty="0" smtClean="0">
                <a:solidFill>
                  <a:schemeClr val="bg1">
                    <a:lumMod val="75000"/>
                  </a:schemeClr>
                </a:solidFill>
              </a:rPr>
              <a:t>M-files.</a:t>
            </a:r>
          </a:p>
          <a:p>
            <a:pPr algn="l" rtl="0">
              <a:buFont typeface="Wingdings" pitchFamily="2" charset="2"/>
              <a:buChar char="q"/>
            </a:pPr>
            <a:r>
              <a:rPr lang="en-US" sz="2800" b="1" dirty="0" smtClean="0">
                <a:solidFill>
                  <a:schemeClr val="bg1">
                    <a:lumMod val="75000"/>
                  </a:schemeClr>
                </a:solidFill>
              </a:rPr>
              <a:t>The Colon Operator</a:t>
            </a:r>
            <a:r>
              <a:rPr lang="en-US" sz="2800" b="1" dirty="0">
                <a:solidFill>
                  <a:schemeClr val="bg1">
                    <a:lumMod val="75000"/>
                  </a:schemeClr>
                </a:solidFill>
              </a:rPr>
              <a:t>.</a:t>
            </a:r>
            <a:endParaRPr lang="en-US" sz="2800" b="1" dirty="0" smtClean="0">
              <a:solidFill>
                <a:schemeClr val="bg1">
                  <a:lumMod val="75000"/>
                </a:schemeClr>
              </a:solidFill>
            </a:endParaRPr>
          </a:p>
          <a:p>
            <a:pPr algn="l" rtl="0">
              <a:buFont typeface="Wingdings" pitchFamily="2" charset="2"/>
              <a:buChar char="q"/>
            </a:pPr>
            <a:r>
              <a:rPr lang="en-US" sz="2800" b="1" dirty="0" smtClean="0">
                <a:solidFill>
                  <a:srgbClr val="C00000"/>
                </a:solidFill>
              </a:rPr>
              <a:t>Relational operation.</a:t>
            </a:r>
          </a:p>
          <a:p>
            <a:pPr algn="l" rtl="0">
              <a:buFont typeface="Wingdings" pitchFamily="2" charset="2"/>
              <a:buChar char="q"/>
            </a:pPr>
            <a:r>
              <a:rPr lang="en-US" sz="2800" b="1" dirty="0" smtClean="0">
                <a:solidFill>
                  <a:schemeClr val="bg1">
                    <a:lumMod val="75000"/>
                  </a:schemeClr>
                </a:solidFill>
              </a:rPr>
              <a:t>Logical operation.</a:t>
            </a:r>
          </a:p>
          <a:p>
            <a:pPr algn="l" rtl="0">
              <a:buFont typeface="Wingdings" pitchFamily="2" charset="2"/>
              <a:buChar char="q"/>
            </a:pPr>
            <a:r>
              <a:rPr lang="en-US" sz="2800" b="1" dirty="0" smtClean="0">
                <a:solidFill>
                  <a:schemeClr val="bg1">
                    <a:lumMod val="75000"/>
                  </a:schemeClr>
                </a:solidFill>
              </a:rPr>
              <a:t>Conditional statements.</a:t>
            </a:r>
          </a:p>
          <a:p>
            <a:pPr algn="l" rtl="0">
              <a:buFont typeface="Wingdings" pitchFamily="2" charset="2"/>
              <a:buChar char="q"/>
            </a:pPr>
            <a:r>
              <a:rPr lang="en-US" sz="2800" b="1" dirty="0" smtClean="0">
                <a:solidFill>
                  <a:schemeClr val="bg1">
                    <a:lumMod val="75000"/>
                  </a:schemeClr>
                </a:solidFill>
              </a:rPr>
              <a:t>Loops(</a:t>
            </a:r>
            <a:r>
              <a:rPr lang="en-US" sz="2800" b="1" dirty="0" err="1" smtClean="0">
                <a:solidFill>
                  <a:schemeClr val="bg1">
                    <a:lumMod val="75000"/>
                  </a:schemeClr>
                </a:solidFill>
              </a:rPr>
              <a:t>for,while</a:t>
            </a:r>
            <a:r>
              <a:rPr lang="en-US" sz="2800" b="1" dirty="0" smtClean="0">
                <a:solidFill>
                  <a:schemeClr val="bg1">
                    <a:lumMod val="75000"/>
                  </a:schemeClr>
                </a:solidFill>
              </a:rPr>
              <a:t>)</a:t>
            </a:r>
          </a:p>
          <a:p>
            <a:pPr algn="l" rtl="0">
              <a:buFont typeface="Wingdings" pitchFamily="2" charset="2"/>
              <a:buChar char="q"/>
            </a:pPr>
            <a:endParaRPr lang="en-US" sz="2800" b="1" dirty="0" smtClean="0">
              <a:solidFill>
                <a:schemeClr val="bg1">
                  <a:lumMod val="75000"/>
                </a:schemeClr>
              </a:solidFill>
            </a:endParaRPr>
          </a:p>
          <a:p>
            <a:pPr algn="l" rtl="0">
              <a:buFont typeface="Wingdings" pitchFamily="2" charset="2"/>
              <a:buChar char="q"/>
            </a:pPr>
            <a:endParaRPr lang="en-US" sz="2800" b="1" dirty="0" smtClean="0">
              <a:solidFill>
                <a:schemeClr val="bg1">
                  <a:lumMod val="75000"/>
                </a:schemeClr>
              </a:solidFill>
            </a:endParaRPr>
          </a:p>
          <a:p>
            <a:pPr algn="l" rtl="0">
              <a:buNone/>
            </a:pPr>
            <a:endParaRPr lang="ar-S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5" name="عنصر نائب للمحتوى 4"/>
          <p:cNvSpPr>
            <a:spLocks noGrp="1"/>
          </p:cNvSpPr>
          <p:nvPr>
            <p:ph idx="1"/>
          </p:nvPr>
        </p:nvSpPr>
        <p:spPr/>
        <p:txBody>
          <a:bodyPr>
            <a:normAutofit/>
          </a:bodyPr>
          <a:lstStyle/>
          <a:p>
            <a:pPr algn="l" rtl="0">
              <a:lnSpc>
                <a:spcPct val="90000"/>
              </a:lnSpc>
            </a:pPr>
            <a:r>
              <a:rPr lang="en-US" dirty="0" smtClean="0"/>
              <a:t>MATLAB has 6 relational operators to make comparisons between variables.  </a:t>
            </a:r>
          </a:p>
          <a:p>
            <a:pPr lvl="1" algn="l" rtl="0">
              <a:lnSpc>
                <a:spcPct val="90000"/>
              </a:lnSpc>
              <a:buNone/>
            </a:pPr>
            <a:r>
              <a:rPr lang="en-US" dirty="0" smtClean="0">
                <a:solidFill>
                  <a:schemeClr val="folHlink"/>
                </a:solidFill>
              </a:rPr>
              <a:t>&lt;    </a:t>
            </a:r>
            <a:r>
              <a:rPr lang="en-US" dirty="0" smtClean="0"/>
              <a:t>less than</a:t>
            </a:r>
            <a:endParaRPr lang="en-US" dirty="0" smtClean="0">
              <a:solidFill>
                <a:schemeClr val="folHlink"/>
              </a:solidFill>
            </a:endParaRPr>
          </a:p>
          <a:p>
            <a:pPr lvl="1" algn="l" rtl="0">
              <a:lnSpc>
                <a:spcPct val="90000"/>
              </a:lnSpc>
              <a:buNone/>
            </a:pPr>
            <a:r>
              <a:rPr lang="en-US" dirty="0" smtClean="0">
                <a:solidFill>
                  <a:schemeClr val="folHlink"/>
                </a:solidFill>
              </a:rPr>
              <a:t>&gt;    </a:t>
            </a:r>
            <a:r>
              <a:rPr lang="en-US" dirty="0" smtClean="0"/>
              <a:t>greater than</a:t>
            </a:r>
            <a:endParaRPr lang="en-US" dirty="0" smtClean="0">
              <a:solidFill>
                <a:schemeClr val="folHlink"/>
              </a:solidFill>
            </a:endParaRPr>
          </a:p>
          <a:p>
            <a:pPr lvl="1" algn="l" rtl="0">
              <a:lnSpc>
                <a:spcPct val="90000"/>
              </a:lnSpc>
              <a:buNone/>
            </a:pPr>
            <a:r>
              <a:rPr lang="en-US" dirty="0" smtClean="0">
                <a:solidFill>
                  <a:schemeClr val="folHlink"/>
                </a:solidFill>
              </a:rPr>
              <a:t>&lt;=  </a:t>
            </a:r>
            <a:r>
              <a:rPr lang="en-US" dirty="0" smtClean="0"/>
              <a:t>less than or equal to </a:t>
            </a:r>
            <a:endParaRPr lang="en-US" dirty="0" smtClean="0">
              <a:solidFill>
                <a:schemeClr val="folHlink"/>
              </a:solidFill>
            </a:endParaRPr>
          </a:p>
          <a:p>
            <a:pPr lvl="1" algn="l" rtl="0">
              <a:lnSpc>
                <a:spcPct val="90000"/>
              </a:lnSpc>
              <a:buNone/>
            </a:pPr>
            <a:r>
              <a:rPr lang="en-US" dirty="0" smtClean="0">
                <a:solidFill>
                  <a:schemeClr val="folHlink"/>
                </a:solidFill>
              </a:rPr>
              <a:t>&gt;=  </a:t>
            </a:r>
            <a:r>
              <a:rPr lang="en-US" dirty="0" smtClean="0"/>
              <a:t>greater than or equal to</a:t>
            </a:r>
          </a:p>
          <a:p>
            <a:pPr lvl="1" algn="l" rtl="0">
              <a:lnSpc>
                <a:spcPct val="90000"/>
              </a:lnSpc>
              <a:buNone/>
            </a:pPr>
            <a:r>
              <a:rPr lang="en-US" dirty="0" smtClean="0">
                <a:solidFill>
                  <a:schemeClr val="folHlink"/>
                </a:solidFill>
              </a:rPr>
              <a:t>== </a:t>
            </a:r>
            <a:r>
              <a:rPr lang="en-US" dirty="0" smtClean="0"/>
              <a:t>equal to (</a:t>
            </a:r>
            <a:r>
              <a:rPr lang="en-US" dirty="0" smtClean="0">
                <a:solidFill>
                  <a:schemeClr val="hlink"/>
                </a:solidFill>
              </a:rPr>
              <a:t>You will get this one wrong in the exam!</a:t>
            </a:r>
            <a:r>
              <a:rPr lang="en-US" dirty="0" smtClean="0"/>
              <a:t>)</a:t>
            </a:r>
          </a:p>
          <a:p>
            <a:pPr lvl="1" algn="l" rtl="0">
              <a:lnSpc>
                <a:spcPct val="90000"/>
              </a:lnSpc>
              <a:buNone/>
            </a:pPr>
            <a:r>
              <a:rPr lang="en-US" dirty="0" smtClean="0">
                <a:solidFill>
                  <a:schemeClr val="tx2"/>
                </a:solidFill>
              </a:rPr>
              <a:t>~=</a:t>
            </a:r>
            <a:r>
              <a:rPr lang="en-US" dirty="0" smtClean="0"/>
              <a:t>  not equal to</a:t>
            </a:r>
          </a:p>
          <a:p>
            <a:pPr algn="l" rtl="0"/>
            <a:endParaRPr lang="ar-S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6" name="Rectangle 3"/>
          <p:cNvSpPr>
            <a:spLocks noGrp="1" noChangeArrowheads="1"/>
          </p:cNvSpPr>
          <p:nvPr>
            <p:ph idx="1"/>
          </p:nvPr>
        </p:nvSpPr>
        <p:spPr/>
        <p:txBody>
          <a:bodyPr>
            <a:normAutofit lnSpcReduction="10000"/>
          </a:bodyPr>
          <a:lstStyle/>
          <a:p>
            <a:pPr algn="l" rtl="0">
              <a:lnSpc>
                <a:spcPct val="90000"/>
              </a:lnSpc>
            </a:pPr>
            <a:r>
              <a:rPr lang="en-US" sz="3600" b="1" dirty="0" smtClean="0"/>
              <a:t>Results of comparison using relational operators:</a:t>
            </a:r>
          </a:p>
          <a:p>
            <a:pPr lvl="1" algn="l" rtl="0">
              <a:lnSpc>
                <a:spcPct val="90000"/>
              </a:lnSpc>
            </a:pPr>
            <a:endParaRPr lang="en-US" dirty="0" smtClean="0"/>
          </a:p>
          <a:p>
            <a:pPr lvl="1" algn="l" rtl="0">
              <a:lnSpc>
                <a:spcPct val="90000"/>
              </a:lnSpc>
            </a:pPr>
            <a:r>
              <a:rPr lang="en-US" dirty="0" smtClean="0"/>
              <a:t>ZERO, if comparison is false.</a:t>
            </a:r>
          </a:p>
          <a:p>
            <a:pPr lvl="2" algn="l" rtl="0">
              <a:lnSpc>
                <a:spcPct val="90000"/>
              </a:lnSpc>
            </a:pPr>
            <a:r>
              <a:rPr lang="en-US" dirty="0" smtClean="0"/>
              <a:t>False = 0</a:t>
            </a:r>
          </a:p>
          <a:p>
            <a:pPr lvl="1" algn="l" rtl="0">
              <a:lnSpc>
                <a:spcPct val="90000"/>
              </a:lnSpc>
            </a:pPr>
            <a:r>
              <a:rPr lang="en-US" dirty="0" smtClean="0"/>
              <a:t>ONE, if comparison if true.</a:t>
            </a:r>
          </a:p>
          <a:p>
            <a:pPr lvl="2" algn="l" rtl="0">
              <a:lnSpc>
                <a:spcPct val="90000"/>
              </a:lnSpc>
            </a:pPr>
            <a:r>
              <a:rPr lang="en-US" dirty="0" smtClean="0"/>
              <a:t>True = 1</a:t>
            </a:r>
          </a:p>
          <a:p>
            <a:pPr lvl="2" algn="l" rtl="0">
              <a:lnSpc>
                <a:spcPct val="90000"/>
              </a:lnSpc>
            </a:pPr>
            <a:endParaRPr lang="en-US" dirty="0" smtClean="0"/>
          </a:p>
          <a:p>
            <a:pPr lvl="1" algn="l" rtl="0">
              <a:lnSpc>
                <a:spcPct val="90000"/>
              </a:lnSpc>
            </a:pPr>
            <a:r>
              <a:rPr lang="en-US" dirty="0" smtClean="0"/>
              <a:t>If comparing numbers, any non-zero is considered “true”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4" name="Rectangle 3"/>
          <p:cNvSpPr>
            <a:spLocks noGrp="1" noChangeArrowheads="1"/>
          </p:cNvSpPr>
          <p:nvPr>
            <p:ph idx="1"/>
          </p:nvPr>
        </p:nvSpPr>
        <p:spPr/>
        <p:txBody>
          <a:bodyPr>
            <a:normAutofit/>
          </a:bodyPr>
          <a:lstStyle/>
          <a:p>
            <a:pPr algn="l">
              <a:lnSpc>
                <a:spcPct val="80000"/>
              </a:lnSpc>
              <a:buFont typeface="Wingdings" pitchFamily="2" charset="2"/>
              <a:buNone/>
              <a:tabLst>
                <a:tab pos="3322638" algn="l"/>
              </a:tabLst>
            </a:pPr>
            <a:r>
              <a:rPr lang="en-US" sz="2800" b="1" dirty="0">
                <a:latin typeface="Courier New" pitchFamily="49" charset="0"/>
              </a:rPr>
              <a:t>&gt;&gt; x=2;</a:t>
            </a:r>
          </a:p>
          <a:p>
            <a:pPr algn="l">
              <a:lnSpc>
                <a:spcPct val="80000"/>
              </a:lnSpc>
              <a:buFont typeface="Wingdings" pitchFamily="2" charset="2"/>
              <a:buNone/>
              <a:tabLst>
                <a:tab pos="3322638" algn="l"/>
              </a:tabLst>
            </a:pPr>
            <a:r>
              <a:rPr lang="en-US" sz="2800" b="1" dirty="0">
                <a:latin typeface="Courier New" pitchFamily="49" charset="0"/>
              </a:rPr>
              <a:t>&gt;&gt; y=3;</a:t>
            </a:r>
          </a:p>
          <a:p>
            <a:pPr algn="l">
              <a:lnSpc>
                <a:spcPct val="80000"/>
              </a:lnSpc>
              <a:buFont typeface="Wingdings" pitchFamily="2" charset="2"/>
              <a:buNone/>
              <a:tabLst>
                <a:tab pos="3322638" algn="l"/>
              </a:tabLst>
            </a:pPr>
            <a:r>
              <a:rPr lang="en-US" sz="2800" b="1" dirty="0">
                <a:latin typeface="Courier New" pitchFamily="49" charset="0"/>
              </a:rPr>
              <a:t>&gt;&gt; z=x&lt;y;   </a:t>
            </a:r>
            <a:r>
              <a:rPr lang="en-US" sz="2800" b="1" dirty="0">
                <a:solidFill>
                  <a:srgbClr val="339933"/>
                </a:solidFill>
                <a:latin typeface="Courier New" pitchFamily="49" charset="0"/>
              </a:rPr>
              <a:t>% same as z = (x&lt;y)</a:t>
            </a:r>
          </a:p>
          <a:p>
            <a:pPr algn="l">
              <a:lnSpc>
                <a:spcPct val="80000"/>
              </a:lnSpc>
              <a:buFont typeface="Wingdings" pitchFamily="2" charset="2"/>
              <a:buNone/>
              <a:tabLst>
                <a:tab pos="3322638" algn="l"/>
              </a:tabLst>
            </a:pPr>
            <a:r>
              <a:rPr lang="en-US" sz="2800" b="1" dirty="0">
                <a:latin typeface="Courier New" pitchFamily="49" charset="0"/>
              </a:rPr>
              <a:t>&gt;&gt; u=x==y;  </a:t>
            </a:r>
            <a:r>
              <a:rPr lang="en-US" sz="2800" b="1" dirty="0">
                <a:solidFill>
                  <a:srgbClr val="339933"/>
                </a:solidFill>
                <a:latin typeface="Courier New" pitchFamily="49" charset="0"/>
              </a:rPr>
              <a:t>% same as u = (x==y)</a:t>
            </a:r>
            <a:endParaRPr lang="en-US" sz="2800" b="1" dirty="0">
              <a:latin typeface="Courier New" pitchFamily="49" charset="0"/>
            </a:endParaRPr>
          </a:p>
          <a:p>
            <a:pPr algn="l">
              <a:lnSpc>
                <a:spcPct val="80000"/>
              </a:lnSpc>
              <a:buFont typeface="Wingdings" pitchFamily="2" charset="2"/>
              <a:buNone/>
              <a:tabLst>
                <a:tab pos="3322638" algn="l"/>
              </a:tabLst>
            </a:pPr>
            <a:r>
              <a:rPr lang="en-US" sz="2800" b="1" dirty="0">
                <a:latin typeface="Courier New" pitchFamily="49" charset="0"/>
              </a:rPr>
              <a:t>&gt;&gt; </a:t>
            </a:r>
            <a:r>
              <a:rPr lang="en-US" sz="2800" b="1" dirty="0" err="1">
                <a:latin typeface="Courier New" pitchFamily="49" charset="0"/>
              </a:rPr>
              <a:t>z,u</a:t>
            </a:r>
            <a:endParaRPr lang="en-US" sz="2800" b="1" dirty="0">
              <a:latin typeface="Courier New" pitchFamily="49" charset="0"/>
            </a:endParaRPr>
          </a:p>
          <a:p>
            <a:pPr algn="l">
              <a:lnSpc>
                <a:spcPct val="80000"/>
              </a:lnSpc>
              <a:buFont typeface="Wingdings" pitchFamily="2" charset="2"/>
              <a:buNone/>
              <a:tabLst>
                <a:tab pos="3322638" algn="l"/>
              </a:tabLst>
            </a:pPr>
            <a:r>
              <a:rPr lang="en-US" sz="2800" b="1" dirty="0">
                <a:latin typeface="Courier New" pitchFamily="49" charset="0"/>
              </a:rPr>
              <a:t>z =</a:t>
            </a:r>
          </a:p>
          <a:p>
            <a:pPr algn="l">
              <a:lnSpc>
                <a:spcPct val="80000"/>
              </a:lnSpc>
              <a:buFont typeface="Wingdings" pitchFamily="2" charset="2"/>
              <a:buNone/>
              <a:tabLst>
                <a:tab pos="3322638" algn="l"/>
              </a:tabLst>
            </a:pPr>
            <a:r>
              <a:rPr lang="en-US" sz="2800" b="1" dirty="0">
                <a:latin typeface="Courier New" pitchFamily="49" charset="0"/>
              </a:rPr>
              <a:t>     1</a:t>
            </a:r>
          </a:p>
          <a:p>
            <a:pPr algn="l">
              <a:lnSpc>
                <a:spcPct val="80000"/>
              </a:lnSpc>
              <a:buFont typeface="Wingdings" pitchFamily="2" charset="2"/>
              <a:buNone/>
              <a:tabLst>
                <a:tab pos="3322638" algn="l"/>
              </a:tabLst>
            </a:pPr>
            <a:r>
              <a:rPr lang="en-US" sz="2800" b="1" dirty="0">
                <a:latin typeface="Courier New" pitchFamily="49" charset="0"/>
              </a:rPr>
              <a:t>u =</a:t>
            </a:r>
          </a:p>
          <a:p>
            <a:pPr algn="l">
              <a:lnSpc>
                <a:spcPct val="80000"/>
              </a:lnSpc>
              <a:buFont typeface="Wingdings" pitchFamily="2" charset="2"/>
              <a:buNone/>
              <a:tabLst>
                <a:tab pos="3322638" algn="l"/>
              </a:tabLst>
            </a:pPr>
            <a:r>
              <a:rPr lang="en-US" sz="2800" b="1" dirty="0">
                <a:latin typeface="Courier New" pitchFamily="49" charset="0"/>
              </a:rPr>
              <a:t>     0</a:t>
            </a:r>
          </a:p>
          <a:p>
            <a:pPr algn="l">
              <a:lnSpc>
                <a:spcPct val="80000"/>
              </a:lnSpc>
              <a:buFont typeface="Wingdings" pitchFamily="2" charset="2"/>
              <a:buNone/>
              <a:tabLst>
                <a:tab pos="3322638" algn="l"/>
              </a:tabLst>
            </a:pP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smtClean="0">
                <a:solidFill>
                  <a:srgbClr val="C00000"/>
                </a:solidFill>
              </a:rPr>
              <a:t>The difference between ‘=‘ and’==‘</a:t>
            </a:r>
            <a:endParaRPr lang="ar-SA" b="1" dirty="0">
              <a:solidFill>
                <a:srgbClr val="C00000"/>
              </a:solidFill>
            </a:endParaRPr>
          </a:p>
        </p:txBody>
      </p:sp>
      <p:pic>
        <p:nvPicPr>
          <p:cNvPr id="4" name="عنصر نائب للمحتوى 3" descr="ttttt.PNG"/>
          <p:cNvPicPr>
            <a:picLocks noGrp="1" noChangeAspect="1"/>
          </p:cNvPicPr>
          <p:nvPr>
            <p:ph idx="1"/>
          </p:nvPr>
        </p:nvPicPr>
        <p:blipFill>
          <a:blip r:embed="rId2"/>
          <a:stretch>
            <a:fillRect/>
          </a:stretch>
        </p:blipFill>
        <p:spPr>
          <a:xfrm>
            <a:off x="928662" y="1428736"/>
            <a:ext cx="7273302" cy="4525963"/>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l"/>
            <a:r>
              <a:rPr lang="en-US" sz="4800" b="1" dirty="0" smtClean="0">
                <a:solidFill>
                  <a:schemeClr val="accent1">
                    <a:lumMod val="75000"/>
                  </a:schemeClr>
                </a:solidFill>
              </a:rPr>
              <a:t>Outline </a:t>
            </a:r>
            <a:endParaRPr lang="ar-SA" b="1" dirty="0">
              <a:solidFill>
                <a:schemeClr val="accent1">
                  <a:lumMod val="75000"/>
                </a:schemeClr>
              </a:solidFill>
            </a:endParaRPr>
          </a:p>
        </p:txBody>
      </p:sp>
      <p:sp>
        <p:nvSpPr>
          <p:cNvPr id="5" name="عنصر نائب للمحتوى 6"/>
          <p:cNvSpPr txBox="1">
            <a:spLocks noGrp="1"/>
          </p:cNvSpPr>
          <p:nvPr>
            <p:ph idx="1"/>
          </p:nvPr>
        </p:nvSpPr>
        <p:spPr>
          <a:xfrm>
            <a:off x="0" y="1714488"/>
            <a:ext cx="8229600" cy="5250668"/>
          </a:xfrm>
          <a:prstGeom prst="rect">
            <a:avLst/>
          </a:prstGeom>
          <a:solidFill>
            <a:schemeClr val="bg1"/>
          </a:solidFill>
        </p:spPr>
        <p:txBody>
          <a:bodyPr wrap="square" rtlCol="1">
            <a:spAutoFit/>
          </a:bodyPr>
          <a:lstStyle/>
          <a:p>
            <a:pPr algn="l" rtl="0">
              <a:buFont typeface="Wingdings" pitchFamily="2" charset="2"/>
              <a:buChar char="q"/>
            </a:pPr>
            <a:r>
              <a:rPr lang="en-US" sz="2800" b="1" dirty="0" smtClean="0">
                <a:solidFill>
                  <a:schemeClr val="bg1">
                    <a:lumMod val="75000"/>
                  </a:schemeClr>
                </a:solidFill>
              </a:rPr>
              <a:t>Some basic commands.</a:t>
            </a:r>
          </a:p>
          <a:p>
            <a:pPr algn="l" rtl="0">
              <a:buFont typeface="Wingdings" pitchFamily="2" charset="2"/>
              <a:buChar char="q"/>
            </a:pPr>
            <a:r>
              <a:rPr lang="en-US" sz="2800" b="1" dirty="0" smtClean="0">
                <a:solidFill>
                  <a:schemeClr val="bg1">
                    <a:lumMod val="75000"/>
                  </a:schemeClr>
                </a:solidFill>
              </a:rPr>
              <a:t>M-files.</a:t>
            </a:r>
          </a:p>
          <a:p>
            <a:pPr algn="l" rtl="0">
              <a:buFont typeface="Wingdings" pitchFamily="2" charset="2"/>
              <a:buChar char="q"/>
            </a:pPr>
            <a:r>
              <a:rPr lang="en-US" sz="2800" b="1" dirty="0" smtClean="0">
                <a:solidFill>
                  <a:schemeClr val="bg1">
                    <a:lumMod val="75000"/>
                  </a:schemeClr>
                </a:solidFill>
              </a:rPr>
              <a:t>The Colon Operator</a:t>
            </a:r>
            <a:r>
              <a:rPr lang="en-US" sz="2800" b="1" dirty="0">
                <a:solidFill>
                  <a:schemeClr val="bg1">
                    <a:lumMod val="75000"/>
                  </a:schemeClr>
                </a:solidFill>
              </a:rPr>
              <a:t>.</a:t>
            </a:r>
            <a:endParaRPr lang="en-US" sz="2800" b="1" dirty="0" smtClean="0">
              <a:solidFill>
                <a:schemeClr val="bg1">
                  <a:lumMod val="75000"/>
                </a:schemeClr>
              </a:solidFill>
            </a:endParaRPr>
          </a:p>
          <a:p>
            <a:pPr algn="l" rtl="0">
              <a:buFont typeface="Wingdings" pitchFamily="2" charset="2"/>
              <a:buChar char="q"/>
            </a:pPr>
            <a:r>
              <a:rPr lang="en-US" sz="2800" b="1" dirty="0" smtClean="0">
                <a:solidFill>
                  <a:schemeClr val="bg1">
                    <a:lumMod val="75000"/>
                  </a:schemeClr>
                </a:solidFill>
              </a:rPr>
              <a:t>Relational operation.</a:t>
            </a:r>
          </a:p>
          <a:p>
            <a:pPr algn="l" rtl="0">
              <a:buFont typeface="Wingdings" pitchFamily="2" charset="2"/>
              <a:buChar char="q"/>
            </a:pPr>
            <a:r>
              <a:rPr lang="en-US" sz="2800" b="1" dirty="0" smtClean="0">
                <a:solidFill>
                  <a:srgbClr val="C00000"/>
                </a:solidFill>
              </a:rPr>
              <a:t>Logical operation.</a:t>
            </a:r>
          </a:p>
          <a:p>
            <a:pPr algn="l" rtl="0">
              <a:buFont typeface="Wingdings" pitchFamily="2" charset="2"/>
              <a:buChar char="q"/>
            </a:pPr>
            <a:r>
              <a:rPr lang="en-US" sz="2800" b="1" dirty="0" smtClean="0">
                <a:solidFill>
                  <a:schemeClr val="bg1">
                    <a:lumMod val="75000"/>
                  </a:schemeClr>
                </a:solidFill>
              </a:rPr>
              <a:t>Conditional statements.</a:t>
            </a:r>
          </a:p>
          <a:p>
            <a:pPr algn="l" rtl="0">
              <a:buFont typeface="Wingdings" pitchFamily="2" charset="2"/>
              <a:buChar char="q"/>
            </a:pPr>
            <a:r>
              <a:rPr lang="en-US" sz="2800" b="1" dirty="0" smtClean="0">
                <a:solidFill>
                  <a:schemeClr val="bg1">
                    <a:lumMod val="75000"/>
                  </a:schemeClr>
                </a:solidFill>
              </a:rPr>
              <a:t>Loops(</a:t>
            </a:r>
            <a:r>
              <a:rPr lang="en-US" sz="2800" b="1" dirty="0" err="1" smtClean="0">
                <a:solidFill>
                  <a:schemeClr val="bg1">
                    <a:lumMod val="75000"/>
                  </a:schemeClr>
                </a:solidFill>
              </a:rPr>
              <a:t>for,while</a:t>
            </a:r>
            <a:r>
              <a:rPr lang="en-US" sz="2800" b="1" dirty="0" smtClean="0">
                <a:solidFill>
                  <a:schemeClr val="bg1">
                    <a:lumMod val="75000"/>
                  </a:schemeClr>
                </a:solidFill>
              </a:rPr>
              <a:t>)</a:t>
            </a:r>
          </a:p>
          <a:p>
            <a:pPr algn="l" rtl="0">
              <a:buFont typeface="Wingdings" pitchFamily="2" charset="2"/>
              <a:buChar char="q"/>
            </a:pPr>
            <a:endParaRPr lang="en-US" sz="2800" b="1" dirty="0" smtClean="0">
              <a:solidFill>
                <a:schemeClr val="bg1">
                  <a:lumMod val="75000"/>
                </a:schemeClr>
              </a:solidFill>
            </a:endParaRPr>
          </a:p>
          <a:p>
            <a:pPr algn="l" rtl="0">
              <a:buFont typeface="Wingdings" pitchFamily="2" charset="2"/>
              <a:buChar char="q"/>
            </a:pPr>
            <a:endParaRPr lang="en-US" sz="2800" b="1" dirty="0" smtClean="0">
              <a:solidFill>
                <a:schemeClr val="bg1">
                  <a:lumMod val="75000"/>
                </a:schemeClr>
              </a:solidFill>
            </a:endParaRPr>
          </a:p>
          <a:p>
            <a:pPr algn="l" rtl="0">
              <a:buNone/>
            </a:pPr>
            <a:endParaRPr lang="ar-S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6" name="Rectangle 3"/>
          <p:cNvSpPr>
            <a:spLocks noGrp="1" noChangeArrowheads="1"/>
          </p:cNvSpPr>
          <p:nvPr>
            <p:ph idx="1"/>
          </p:nvPr>
        </p:nvSpPr>
        <p:spPr/>
        <p:txBody>
          <a:bodyPr>
            <a:normAutofit lnSpcReduction="10000"/>
          </a:bodyPr>
          <a:lstStyle/>
          <a:p>
            <a:pPr algn="l" rtl="0">
              <a:lnSpc>
                <a:spcPct val="80000"/>
              </a:lnSpc>
            </a:pPr>
            <a:r>
              <a:rPr lang="en-US" sz="2400" dirty="0"/>
              <a:t>MATLAB has five logical operators ( also called Boolean operators) </a:t>
            </a:r>
            <a:r>
              <a:rPr lang="en-US" sz="2400" dirty="0" smtClean="0"/>
              <a:t>:</a:t>
            </a:r>
            <a:endParaRPr lang="en-US" sz="2400" dirty="0"/>
          </a:p>
          <a:p>
            <a:pPr lvl="1" algn="l" rtl="0">
              <a:lnSpc>
                <a:spcPct val="80000"/>
              </a:lnSpc>
              <a:buNone/>
            </a:pPr>
            <a:r>
              <a:rPr lang="en-US" sz="2400" dirty="0">
                <a:solidFill>
                  <a:schemeClr val="hlink"/>
                </a:solidFill>
              </a:rPr>
              <a:t>~</a:t>
            </a:r>
            <a:r>
              <a:rPr lang="en-US" sz="2400" dirty="0"/>
              <a:t> 	(NOT): </a:t>
            </a:r>
            <a:r>
              <a:rPr lang="en-US" sz="2400" dirty="0">
                <a:solidFill>
                  <a:schemeClr val="folHlink"/>
                </a:solidFill>
              </a:rPr>
              <a:t>z = ~x</a:t>
            </a:r>
            <a:r>
              <a:rPr lang="en-US" sz="2400" dirty="0"/>
              <a:t>.</a:t>
            </a:r>
          </a:p>
          <a:p>
            <a:pPr lvl="1" algn="l" rtl="0">
              <a:lnSpc>
                <a:spcPct val="80000"/>
              </a:lnSpc>
              <a:buNone/>
            </a:pPr>
            <a:r>
              <a:rPr lang="en-US" sz="2400" dirty="0">
                <a:solidFill>
                  <a:schemeClr val="hlink"/>
                </a:solidFill>
              </a:rPr>
              <a:t>&amp;</a:t>
            </a:r>
            <a:r>
              <a:rPr lang="en-US" sz="2400" dirty="0"/>
              <a:t> 	(AND): used to link logical expressions: </a:t>
            </a:r>
          </a:p>
          <a:p>
            <a:pPr lvl="1" algn="l" rtl="0">
              <a:lnSpc>
                <a:spcPct val="80000"/>
              </a:lnSpc>
              <a:buFont typeface="Wingdings" pitchFamily="2" charset="2"/>
              <a:buNone/>
            </a:pPr>
            <a:r>
              <a:rPr lang="en-US" sz="2400" dirty="0">
                <a:solidFill>
                  <a:schemeClr val="folHlink"/>
                </a:solidFill>
              </a:rPr>
              <a:t>			z =(x&lt;y) &amp; (a&gt;b)</a:t>
            </a:r>
            <a:r>
              <a:rPr lang="en-US" sz="2400" dirty="0"/>
              <a:t>.</a:t>
            </a:r>
          </a:p>
          <a:p>
            <a:pPr lvl="1" algn="l" rtl="0">
              <a:lnSpc>
                <a:spcPct val="80000"/>
              </a:lnSpc>
              <a:buNone/>
            </a:pPr>
            <a:r>
              <a:rPr lang="en-US" sz="2400" dirty="0">
                <a:solidFill>
                  <a:schemeClr val="hlink"/>
                </a:solidFill>
              </a:rPr>
              <a:t>|</a:t>
            </a:r>
            <a:r>
              <a:rPr lang="en-US" sz="2400" dirty="0"/>
              <a:t> 	(OR): used to link logical expressions: </a:t>
            </a:r>
          </a:p>
          <a:p>
            <a:pPr lvl="1" algn="l" rtl="0">
              <a:lnSpc>
                <a:spcPct val="80000"/>
              </a:lnSpc>
              <a:buFont typeface="Wingdings" pitchFamily="2" charset="2"/>
              <a:buNone/>
            </a:pPr>
            <a:r>
              <a:rPr lang="en-US" sz="2400" dirty="0">
                <a:solidFill>
                  <a:schemeClr val="folHlink"/>
                </a:solidFill>
              </a:rPr>
              <a:t>			q =(x&lt;y) | (a&gt;b)</a:t>
            </a:r>
            <a:r>
              <a:rPr lang="en-US" sz="2400" dirty="0"/>
              <a:t>.</a:t>
            </a:r>
          </a:p>
          <a:p>
            <a:pPr lvl="1" algn="l" rtl="0">
              <a:lnSpc>
                <a:spcPct val="80000"/>
              </a:lnSpc>
              <a:buNone/>
            </a:pPr>
            <a:r>
              <a:rPr lang="en-US" sz="2400" dirty="0">
                <a:solidFill>
                  <a:schemeClr val="hlink"/>
                </a:solidFill>
              </a:rPr>
              <a:t>&amp;&amp;</a:t>
            </a:r>
            <a:r>
              <a:rPr lang="en-US" sz="2400" dirty="0"/>
              <a:t> 	(Short-Circuit AND): used for operations 		on 2 scalar logical expressions.</a:t>
            </a:r>
          </a:p>
          <a:p>
            <a:pPr lvl="1" algn="l" rtl="0">
              <a:lnSpc>
                <a:spcPct val="80000"/>
              </a:lnSpc>
              <a:buNone/>
            </a:pPr>
            <a:r>
              <a:rPr lang="en-US" sz="2400" dirty="0">
                <a:solidFill>
                  <a:schemeClr val="hlink"/>
                </a:solidFill>
              </a:rPr>
              <a:t>||</a:t>
            </a:r>
            <a:r>
              <a:rPr lang="en-US" sz="2400" dirty="0"/>
              <a:t> 	(Short-Circuit OR): used for operations on 		2 scalar logical expressions.</a:t>
            </a:r>
          </a:p>
          <a:p>
            <a:pPr lvl="1" algn="l" rtl="0">
              <a:lnSpc>
                <a:spcPct val="80000"/>
              </a:lnSpc>
            </a:pPr>
            <a:r>
              <a:rPr lang="en-US" sz="2400" dirty="0"/>
              <a:t>(Note | is the shift-\ key, above Enter).</a:t>
            </a:r>
          </a:p>
          <a:p>
            <a:pPr algn="l" rtl="0">
              <a:lnSpc>
                <a:spcPct val="80000"/>
              </a:lnSpc>
            </a:pPr>
            <a:r>
              <a:rPr lang="en-US" sz="2400" dirty="0" err="1">
                <a:solidFill>
                  <a:schemeClr val="hlink"/>
                </a:solidFill>
              </a:rPr>
              <a:t>xor</a:t>
            </a:r>
            <a:r>
              <a:rPr lang="en-US" sz="2400" dirty="0"/>
              <a:t> (exclusive OR) is used to link logical expressions:</a:t>
            </a:r>
          </a:p>
          <a:p>
            <a:pPr lvl="1" algn="l" rtl="0">
              <a:lnSpc>
                <a:spcPct val="80000"/>
              </a:lnSpc>
              <a:buFont typeface="Wingdings" pitchFamily="2" charset="2"/>
              <a:buNone/>
            </a:pPr>
            <a:r>
              <a:rPr lang="en-US" sz="2400" dirty="0"/>
              <a:t>	</a:t>
            </a:r>
            <a:r>
              <a:rPr lang="en-US" sz="2400" dirty="0">
                <a:solidFill>
                  <a:schemeClr val="tx2"/>
                </a:solidFill>
              </a:rPr>
              <a:t>w = </a:t>
            </a:r>
            <a:r>
              <a:rPr lang="en-US" sz="2400" dirty="0" err="1">
                <a:solidFill>
                  <a:schemeClr val="tx2"/>
                </a:solidFill>
              </a:rPr>
              <a:t>xor</a:t>
            </a:r>
            <a:r>
              <a:rPr lang="en-US" sz="2400" dirty="0">
                <a:solidFill>
                  <a:schemeClr val="tx2"/>
                </a:solidFill>
              </a:rPr>
              <a:t>(A, B)</a:t>
            </a:r>
            <a:r>
              <a:rPr lang="en-US" sz="2400" dirty="0"/>
              <a:t>.</a:t>
            </a:r>
          </a:p>
          <a:p>
            <a:pPr lvl="1" algn="l" rtl="0">
              <a:lnSpc>
                <a:spcPct val="80000"/>
              </a:lnSpc>
            </a:pP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vvvvv.PNG"/>
          <p:cNvPicPr>
            <a:picLocks noGrp="1" noChangeAspect="1"/>
          </p:cNvPicPr>
          <p:nvPr>
            <p:ph idx="1"/>
          </p:nvPr>
        </p:nvPicPr>
        <p:blipFill>
          <a:blip r:embed="rId3"/>
          <a:stretch>
            <a:fillRect/>
          </a:stretch>
        </p:blipFill>
        <p:spPr>
          <a:xfrm>
            <a:off x="428596" y="1071546"/>
            <a:ext cx="8189076" cy="5126055"/>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l"/>
            <a:r>
              <a:rPr lang="en-US" sz="4800" b="1" dirty="0" smtClean="0">
                <a:solidFill>
                  <a:schemeClr val="accent1">
                    <a:lumMod val="75000"/>
                  </a:schemeClr>
                </a:solidFill>
              </a:rPr>
              <a:t>Outline </a:t>
            </a:r>
            <a:endParaRPr lang="ar-SA" b="1" dirty="0">
              <a:solidFill>
                <a:schemeClr val="accent1">
                  <a:lumMod val="75000"/>
                </a:schemeClr>
              </a:solidFill>
            </a:endParaRPr>
          </a:p>
        </p:txBody>
      </p:sp>
      <p:sp>
        <p:nvSpPr>
          <p:cNvPr id="5" name="عنصر نائب للمحتوى 6"/>
          <p:cNvSpPr txBox="1">
            <a:spLocks noGrp="1"/>
          </p:cNvSpPr>
          <p:nvPr>
            <p:ph idx="1"/>
          </p:nvPr>
        </p:nvSpPr>
        <p:spPr>
          <a:xfrm>
            <a:off x="457200" y="1600200"/>
            <a:ext cx="8229600" cy="5250668"/>
          </a:xfrm>
          <a:prstGeom prst="rect">
            <a:avLst/>
          </a:prstGeom>
          <a:solidFill>
            <a:schemeClr val="bg1"/>
          </a:solidFill>
        </p:spPr>
        <p:txBody>
          <a:bodyPr wrap="square" rtlCol="1">
            <a:spAutoFit/>
          </a:bodyPr>
          <a:lstStyle/>
          <a:p>
            <a:pPr algn="l" rtl="0">
              <a:buFont typeface="Wingdings" pitchFamily="2" charset="2"/>
              <a:buChar char="q"/>
            </a:pPr>
            <a:r>
              <a:rPr lang="en-US" sz="2800" b="1" dirty="0" smtClean="0">
                <a:solidFill>
                  <a:schemeClr val="bg1">
                    <a:lumMod val="75000"/>
                  </a:schemeClr>
                </a:solidFill>
              </a:rPr>
              <a:t>Some basic commands.</a:t>
            </a:r>
          </a:p>
          <a:p>
            <a:pPr algn="l" rtl="0">
              <a:buFont typeface="Wingdings" pitchFamily="2" charset="2"/>
              <a:buChar char="q"/>
            </a:pPr>
            <a:r>
              <a:rPr lang="en-US" sz="2800" b="1" dirty="0" smtClean="0">
                <a:solidFill>
                  <a:schemeClr val="bg1">
                    <a:lumMod val="75000"/>
                  </a:schemeClr>
                </a:solidFill>
              </a:rPr>
              <a:t>M-files.</a:t>
            </a:r>
          </a:p>
          <a:p>
            <a:pPr algn="l" rtl="0">
              <a:buFont typeface="Wingdings" pitchFamily="2" charset="2"/>
              <a:buChar char="q"/>
            </a:pPr>
            <a:r>
              <a:rPr lang="en-US" sz="2800" b="1" dirty="0" smtClean="0">
                <a:solidFill>
                  <a:schemeClr val="bg1">
                    <a:lumMod val="75000"/>
                  </a:schemeClr>
                </a:solidFill>
              </a:rPr>
              <a:t>The Colon Operator</a:t>
            </a:r>
            <a:r>
              <a:rPr lang="en-US" sz="2800" b="1" dirty="0">
                <a:solidFill>
                  <a:schemeClr val="bg1">
                    <a:lumMod val="75000"/>
                  </a:schemeClr>
                </a:solidFill>
              </a:rPr>
              <a:t>.</a:t>
            </a:r>
            <a:endParaRPr lang="en-US" sz="2800" b="1" dirty="0" smtClean="0">
              <a:solidFill>
                <a:schemeClr val="bg1">
                  <a:lumMod val="75000"/>
                </a:schemeClr>
              </a:solidFill>
            </a:endParaRPr>
          </a:p>
          <a:p>
            <a:pPr algn="l" rtl="0">
              <a:buFont typeface="Wingdings" pitchFamily="2" charset="2"/>
              <a:buChar char="q"/>
            </a:pPr>
            <a:r>
              <a:rPr lang="en-US" sz="2800" b="1" dirty="0" smtClean="0">
                <a:solidFill>
                  <a:schemeClr val="bg1">
                    <a:lumMod val="75000"/>
                  </a:schemeClr>
                </a:solidFill>
              </a:rPr>
              <a:t>Relational operation.</a:t>
            </a:r>
          </a:p>
          <a:p>
            <a:pPr algn="l" rtl="0">
              <a:buFont typeface="Wingdings" pitchFamily="2" charset="2"/>
              <a:buChar char="q"/>
            </a:pPr>
            <a:r>
              <a:rPr lang="en-US" sz="2800" b="1" dirty="0" smtClean="0">
                <a:solidFill>
                  <a:schemeClr val="bg1">
                    <a:lumMod val="75000"/>
                  </a:schemeClr>
                </a:solidFill>
              </a:rPr>
              <a:t>Logical operation.</a:t>
            </a:r>
          </a:p>
          <a:p>
            <a:pPr algn="l" rtl="0">
              <a:buFont typeface="Wingdings" pitchFamily="2" charset="2"/>
              <a:buChar char="q"/>
            </a:pPr>
            <a:r>
              <a:rPr lang="en-US" sz="2800" b="1" dirty="0" smtClean="0">
                <a:solidFill>
                  <a:srgbClr val="C00000"/>
                </a:solidFill>
              </a:rPr>
              <a:t>Conditional statements.</a:t>
            </a:r>
          </a:p>
          <a:p>
            <a:pPr algn="l" rtl="0">
              <a:buFont typeface="Wingdings" pitchFamily="2" charset="2"/>
              <a:buChar char="q"/>
            </a:pPr>
            <a:r>
              <a:rPr lang="en-US" sz="2800" b="1" dirty="0" smtClean="0">
                <a:solidFill>
                  <a:schemeClr val="bg1">
                    <a:lumMod val="75000"/>
                  </a:schemeClr>
                </a:solidFill>
              </a:rPr>
              <a:t>Loops(</a:t>
            </a:r>
            <a:r>
              <a:rPr lang="en-US" sz="2800" b="1" dirty="0" err="1" smtClean="0">
                <a:solidFill>
                  <a:schemeClr val="bg1">
                    <a:lumMod val="75000"/>
                  </a:schemeClr>
                </a:solidFill>
              </a:rPr>
              <a:t>for,while</a:t>
            </a:r>
            <a:r>
              <a:rPr lang="en-US" sz="2800" b="1" dirty="0" smtClean="0">
                <a:solidFill>
                  <a:schemeClr val="bg1">
                    <a:lumMod val="75000"/>
                  </a:schemeClr>
                </a:solidFill>
              </a:rPr>
              <a:t>)</a:t>
            </a:r>
          </a:p>
          <a:p>
            <a:pPr algn="l" rtl="0">
              <a:buFont typeface="Wingdings" pitchFamily="2" charset="2"/>
              <a:buChar char="q"/>
            </a:pPr>
            <a:endParaRPr lang="en-US" sz="2800" b="1" dirty="0" smtClean="0">
              <a:solidFill>
                <a:srgbClr val="C00000"/>
              </a:solidFill>
            </a:endParaRPr>
          </a:p>
          <a:p>
            <a:pPr algn="l" rtl="0">
              <a:buFont typeface="Wingdings" pitchFamily="2" charset="2"/>
              <a:buChar char="q"/>
            </a:pPr>
            <a:endParaRPr lang="en-US" sz="2800" b="1" dirty="0" smtClean="0">
              <a:solidFill>
                <a:schemeClr val="bg1">
                  <a:lumMod val="75000"/>
                </a:schemeClr>
              </a:solidFill>
            </a:endParaRPr>
          </a:p>
          <a:p>
            <a:pPr algn="l" rtl="0">
              <a:buNone/>
            </a:pPr>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5400" b="1" dirty="0" smtClean="0">
                <a:solidFill>
                  <a:srgbClr val="C00000"/>
                </a:solidFill>
              </a:rPr>
              <a:t>If statements</a:t>
            </a:r>
            <a:endParaRPr lang="ar-SA" sz="5400" b="1" dirty="0">
              <a:solidFill>
                <a:srgbClr val="C00000"/>
              </a:solidFill>
            </a:endParaRPr>
          </a:p>
        </p:txBody>
      </p:sp>
      <p:sp>
        <p:nvSpPr>
          <p:cNvPr id="6" name="Rectangle 23"/>
          <p:cNvSpPr>
            <a:spLocks noChangeArrowheads="1"/>
          </p:cNvSpPr>
          <p:nvPr/>
        </p:nvSpPr>
        <p:spPr bwMode="auto">
          <a:xfrm>
            <a:off x="428596" y="2357430"/>
            <a:ext cx="3071834" cy="1384995"/>
          </a:xfrm>
          <a:prstGeom prst="rect">
            <a:avLst/>
          </a:prstGeom>
          <a:noFill/>
          <a:ln w="9525">
            <a:noFill/>
            <a:miter lim="800000"/>
            <a:headEnd/>
            <a:tailEnd/>
          </a:ln>
          <a:effectLst/>
        </p:spPr>
        <p:txBody>
          <a:bodyPr wrap="square">
            <a:spAutoFit/>
          </a:bodyPr>
          <a:lstStyle/>
          <a:p>
            <a:r>
              <a:rPr lang="en-US" sz="2800" b="1" dirty="0">
                <a:solidFill>
                  <a:schemeClr val="hlink"/>
                </a:solidFill>
              </a:rPr>
              <a:t>If </a:t>
            </a:r>
            <a:r>
              <a:rPr lang="en-US" sz="2800" dirty="0"/>
              <a:t>logical expression</a:t>
            </a:r>
          </a:p>
          <a:p>
            <a:r>
              <a:rPr lang="en-US" sz="2800" dirty="0"/>
              <a:t>    statements</a:t>
            </a:r>
          </a:p>
          <a:p>
            <a:pPr algn="l" rtl="0"/>
            <a:r>
              <a:rPr lang="en-US" sz="2800" b="1" dirty="0" smtClean="0">
                <a:solidFill>
                  <a:schemeClr val="hlink"/>
                </a:solidFill>
              </a:rPr>
              <a:t>end</a:t>
            </a:r>
            <a:endParaRPr lang="th-TH" sz="2800" i="1" dirty="0">
              <a:solidFill>
                <a:schemeClr val="hlink"/>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l"/>
            <a:r>
              <a:rPr lang="en-US" sz="4800" b="1" dirty="0" smtClean="0">
                <a:solidFill>
                  <a:schemeClr val="accent1">
                    <a:lumMod val="75000"/>
                  </a:schemeClr>
                </a:solidFill>
              </a:rPr>
              <a:t>Outline </a:t>
            </a:r>
            <a:endParaRPr lang="ar-SA" b="1" dirty="0">
              <a:solidFill>
                <a:schemeClr val="accent1">
                  <a:lumMod val="75000"/>
                </a:schemeClr>
              </a:solidFill>
            </a:endParaRPr>
          </a:p>
        </p:txBody>
      </p:sp>
      <p:sp>
        <p:nvSpPr>
          <p:cNvPr id="5" name="عنصر نائب للمحتوى 6"/>
          <p:cNvSpPr txBox="1">
            <a:spLocks noGrp="1"/>
          </p:cNvSpPr>
          <p:nvPr>
            <p:ph idx="1"/>
          </p:nvPr>
        </p:nvSpPr>
        <p:spPr>
          <a:xfrm>
            <a:off x="457200" y="1600200"/>
            <a:ext cx="8229600" cy="5250668"/>
          </a:xfrm>
          <a:prstGeom prst="rect">
            <a:avLst/>
          </a:prstGeom>
          <a:solidFill>
            <a:schemeClr val="bg1"/>
          </a:solidFill>
        </p:spPr>
        <p:txBody>
          <a:bodyPr wrap="square" rtlCol="1">
            <a:spAutoFit/>
          </a:bodyPr>
          <a:lstStyle/>
          <a:p>
            <a:pPr algn="l" rtl="0">
              <a:buFont typeface="Wingdings" pitchFamily="2" charset="2"/>
              <a:buChar char="q"/>
            </a:pPr>
            <a:r>
              <a:rPr lang="en-US" sz="2800" b="1" dirty="0" smtClean="0">
                <a:solidFill>
                  <a:srgbClr val="C00000"/>
                </a:solidFill>
              </a:rPr>
              <a:t>Some basic commands.</a:t>
            </a:r>
          </a:p>
          <a:p>
            <a:pPr algn="l" rtl="0">
              <a:buFont typeface="Wingdings" pitchFamily="2" charset="2"/>
              <a:buChar char="q"/>
            </a:pPr>
            <a:r>
              <a:rPr lang="en-US" sz="2800" b="1" dirty="0" smtClean="0">
                <a:solidFill>
                  <a:schemeClr val="bg1">
                    <a:lumMod val="75000"/>
                  </a:schemeClr>
                </a:solidFill>
              </a:rPr>
              <a:t>M-files.</a:t>
            </a:r>
          </a:p>
          <a:p>
            <a:pPr algn="l" rtl="0">
              <a:buFont typeface="Wingdings" pitchFamily="2" charset="2"/>
              <a:buChar char="q"/>
            </a:pPr>
            <a:r>
              <a:rPr lang="en-US" sz="2800" b="1" dirty="0" smtClean="0">
                <a:solidFill>
                  <a:schemeClr val="bg1">
                    <a:lumMod val="75000"/>
                  </a:schemeClr>
                </a:solidFill>
              </a:rPr>
              <a:t>The Colon Operator.</a:t>
            </a:r>
          </a:p>
          <a:p>
            <a:pPr algn="l" rtl="0">
              <a:buFont typeface="Wingdings" pitchFamily="2" charset="2"/>
              <a:buChar char="q"/>
            </a:pPr>
            <a:r>
              <a:rPr lang="en-US" sz="2800" b="1" dirty="0" smtClean="0">
                <a:solidFill>
                  <a:schemeClr val="bg1">
                    <a:lumMod val="75000"/>
                  </a:schemeClr>
                </a:solidFill>
              </a:rPr>
              <a:t>Relational operation.</a:t>
            </a:r>
          </a:p>
          <a:p>
            <a:pPr algn="l" rtl="0">
              <a:buFont typeface="Wingdings" pitchFamily="2" charset="2"/>
              <a:buChar char="q"/>
            </a:pPr>
            <a:r>
              <a:rPr lang="en-US" sz="2800" b="1" dirty="0" smtClean="0">
                <a:solidFill>
                  <a:schemeClr val="bg1">
                    <a:lumMod val="75000"/>
                  </a:schemeClr>
                </a:solidFill>
              </a:rPr>
              <a:t>Logical operation.</a:t>
            </a:r>
          </a:p>
          <a:p>
            <a:pPr algn="l" rtl="0">
              <a:buFont typeface="Wingdings" pitchFamily="2" charset="2"/>
              <a:buChar char="q"/>
            </a:pPr>
            <a:r>
              <a:rPr lang="en-US" sz="2800" b="1" dirty="0" smtClean="0">
                <a:solidFill>
                  <a:schemeClr val="bg1">
                    <a:lumMod val="75000"/>
                  </a:schemeClr>
                </a:solidFill>
              </a:rPr>
              <a:t>Conditional statements.</a:t>
            </a:r>
          </a:p>
          <a:p>
            <a:pPr algn="l" rtl="0">
              <a:buFont typeface="Wingdings" pitchFamily="2" charset="2"/>
              <a:buChar char="q"/>
            </a:pPr>
            <a:r>
              <a:rPr lang="en-US" sz="2800" b="1" dirty="0" smtClean="0">
                <a:solidFill>
                  <a:schemeClr val="bg1">
                    <a:lumMod val="75000"/>
                  </a:schemeClr>
                </a:solidFill>
              </a:rPr>
              <a:t>Loops(</a:t>
            </a:r>
            <a:r>
              <a:rPr lang="en-US" sz="2800" b="1" dirty="0" err="1" smtClean="0">
                <a:solidFill>
                  <a:schemeClr val="bg1">
                    <a:lumMod val="75000"/>
                  </a:schemeClr>
                </a:solidFill>
              </a:rPr>
              <a:t>for,while</a:t>
            </a:r>
            <a:r>
              <a:rPr lang="en-US" sz="2800" b="1" dirty="0" smtClean="0">
                <a:solidFill>
                  <a:schemeClr val="bg1">
                    <a:lumMod val="75000"/>
                  </a:schemeClr>
                </a:solidFill>
              </a:rPr>
              <a:t>)</a:t>
            </a:r>
          </a:p>
          <a:p>
            <a:pPr algn="l" rtl="0">
              <a:buFont typeface="Wingdings" pitchFamily="2" charset="2"/>
              <a:buChar char="q"/>
            </a:pPr>
            <a:endParaRPr lang="en-US" sz="2800" b="1" dirty="0" smtClean="0">
              <a:solidFill>
                <a:schemeClr val="bg1">
                  <a:lumMod val="75000"/>
                </a:schemeClr>
              </a:solidFill>
            </a:endParaRPr>
          </a:p>
          <a:p>
            <a:pPr algn="l" rtl="0">
              <a:buFont typeface="Wingdings" pitchFamily="2" charset="2"/>
              <a:buChar char="q"/>
            </a:pPr>
            <a:endParaRPr lang="en-US" sz="2800" b="1" dirty="0" smtClean="0"/>
          </a:p>
          <a:p>
            <a:pPr algn="l" rtl="0">
              <a:buNone/>
            </a:pPr>
            <a:endParaRPr lang="ar-SA" dirty="0"/>
          </a:p>
        </p:txBody>
      </p:sp>
      <p:sp>
        <p:nvSpPr>
          <p:cNvPr id="6" name="عنصر نائب للتذييل 3"/>
          <p:cNvSpPr>
            <a:spLocks noGrp="1"/>
          </p:cNvSpPr>
          <p:nvPr>
            <p:ph type="ftr" sz="quarter" idx="11"/>
          </p:nvPr>
        </p:nvSpPr>
        <p:spPr>
          <a:xfrm>
            <a:off x="0" y="6357958"/>
            <a:ext cx="5929322" cy="142875"/>
          </a:xfrm>
          <a:solidFill>
            <a:srgbClr val="CC0000"/>
          </a:solidFill>
        </p:spPr>
        <p:txBody>
          <a:bodyPr/>
          <a:lstStyle/>
          <a:p>
            <a:endParaRPr lang="ar-SA" dirty="0">
              <a:solidFill>
                <a:srgbClr val="CC0000"/>
              </a:solidFill>
            </a:endParaRPr>
          </a:p>
        </p:txBody>
      </p:sp>
      <p:pic>
        <p:nvPicPr>
          <p:cNvPr id="7" name="عنصر نائب للمحتوى 9" descr="matlab_1.gif"/>
          <p:cNvPicPr>
            <a:picLocks noChangeAspect="1"/>
          </p:cNvPicPr>
          <p:nvPr/>
        </p:nvPicPr>
        <p:blipFill>
          <a:blip r:embed="rId2"/>
          <a:stretch>
            <a:fillRect/>
          </a:stretch>
        </p:blipFill>
        <p:spPr>
          <a:xfrm>
            <a:off x="0" y="6500834"/>
            <a:ext cx="500034" cy="357166"/>
          </a:xfrm>
          <a:prstGeom prst="rect">
            <a:avLst/>
          </a:prstGeom>
          <a:ln>
            <a:solidFill>
              <a:schemeClr val="bg1"/>
            </a:solidFill>
            <a:prstDash val="solid"/>
          </a:ln>
        </p:spPr>
      </p:pic>
      <p:sp>
        <p:nvSpPr>
          <p:cNvPr id="8" name="مستطيل 7"/>
          <p:cNvSpPr/>
          <p:nvPr/>
        </p:nvSpPr>
        <p:spPr>
          <a:xfrm>
            <a:off x="571472" y="6488668"/>
            <a:ext cx="988989" cy="369332"/>
          </a:xfrm>
          <a:prstGeom prst="rect">
            <a:avLst/>
          </a:prstGeom>
        </p:spPr>
        <p:txBody>
          <a:bodyPr wrap="none">
            <a:spAutoFit/>
          </a:bodyPr>
          <a:lstStyle/>
          <a:p>
            <a:pPr algn="l" rtl="0"/>
            <a:r>
              <a:rPr lang="en-US" b="1" dirty="0" smtClean="0">
                <a:solidFill>
                  <a:schemeClr val="accent5">
                    <a:lumMod val="50000"/>
                  </a:schemeClr>
                </a:solidFill>
              </a:rPr>
              <a:t>MATLAB</a:t>
            </a:r>
            <a:endParaRPr lang="ar-SA" b="1"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4800" b="1" dirty="0" smtClean="0">
                <a:solidFill>
                  <a:srgbClr val="C00000"/>
                </a:solidFill>
              </a:rPr>
              <a:t>Simple example</a:t>
            </a:r>
            <a:endParaRPr lang="ar-SA" sz="4800" b="1" dirty="0">
              <a:solidFill>
                <a:srgbClr val="C00000"/>
              </a:solidFill>
            </a:endParaRPr>
          </a:p>
        </p:txBody>
      </p:sp>
      <p:sp>
        <p:nvSpPr>
          <p:cNvPr id="4" name="Rectangle 7"/>
          <p:cNvSpPr>
            <a:spLocks noGrp="1" noChangeArrowheads="1"/>
          </p:cNvSpPr>
          <p:nvPr>
            <p:ph idx="1"/>
          </p:nvPr>
        </p:nvSpPr>
        <p:spPr bwMode="auto">
          <a:xfrm>
            <a:off x="457200" y="1600201"/>
            <a:ext cx="2328850" cy="1614485"/>
          </a:xfrm>
          <a:prstGeom prst="rect">
            <a:avLst/>
          </a:prstGeom>
          <a:noFill/>
          <a:ln w="9525">
            <a:noFill/>
            <a:miter lim="800000"/>
            <a:headEnd/>
            <a:tailEnd/>
          </a:ln>
          <a:effectLst/>
        </p:spPr>
        <p:txBody>
          <a:bodyPr/>
          <a:lstStyle/>
          <a:p>
            <a:pPr marL="342900" indent="-342900" algn="l">
              <a:spcBef>
                <a:spcPct val="20000"/>
              </a:spcBef>
              <a:buClr>
                <a:schemeClr val="folHlink"/>
              </a:buClr>
              <a:buSzPct val="60000"/>
              <a:buFont typeface="Wingdings" pitchFamily="2" charset="2"/>
              <a:buNone/>
            </a:pPr>
            <a:r>
              <a:rPr lang="en-US" sz="2800" b="1" dirty="0">
                <a:solidFill>
                  <a:schemeClr val="hlink"/>
                </a:solidFill>
              </a:rPr>
              <a:t>If </a:t>
            </a:r>
            <a:r>
              <a:rPr lang="en-US" sz="2800" dirty="0"/>
              <a:t>a &lt;= 30</a:t>
            </a:r>
          </a:p>
          <a:p>
            <a:pPr marL="342900" indent="-342900" algn="l">
              <a:spcBef>
                <a:spcPct val="20000"/>
              </a:spcBef>
              <a:buClr>
                <a:schemeClr val="folHlink"/>
              </a:buClr>
              <a:buSzPct val="60000"/>
              <a:buFont typeface="Wingdings" pitchFamily="2" charset="2"/>
              <a:buNone/>
            </a:pPr>
            <a:r>
              <a:rPr lang="en-US" sz="2800" dirty="0"/>
              <a:t>	total = 2*a</a:t>
            </a:r>
          </a:p>
          <a:p>
            <a:pPr marL="342900" indent="-342900" algn="l">
              <a:spcBef>
                <a:spcPct val="20000"/>
              </a:spcBef>
              <a:buClr>
                <a:schemeClr val="folHlink"/>
              </a:buClr>
              <a:buSzPct val="60000"/>
              <a:buFont typeface="Wingdings" pitchFamily="2" charset="2"/>
              <a:buNone/>
            </a:pPr>
            <a:r>
              <a:rPr lang="en-US" sz="2800" b="1" dirty="0">
                <a:solidFill>
                  <a:schemeClr val="hlink"/>
                </a:solidFill>
              </a:rPr>
              <a:t>end</a:t>
            </a:r>
            <a:endParaRPr lang="th-TH" sz="2800" i="1" dirty="0">
              <a:solidFill>
                <a:schemeClr val="hlink"/>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3"/>
          <p:cNvPicPr>
            <a:picLocks noGrp="1" noChangeAspect="1" noChangeArrowheads="1"/>
          </p:cNvPicPr>
          <p:nvPr>
            <p:ph idx="1"/>
          </p:nvPr>
        </p:nvPicPr>
        <p:blipFill>
          <a:blip r:embed="rId2"/>
          <a:srcRect/>
          <a:stretch>
            <a:fillRect/>
          </a:stretch>
        </p:blipFill>
        <p:spPr bwMode="auto">
          <a:xfrm>
            <a:off x="1651616" y="1600200"/>
            <a:ext cx="5840768"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Picture 2"/>
          <p:cNvPicPr>
            <a:picLocks noGrp="1" noChangeAspect="1" noChangeArrowheads="1"/>
          </p:cNvPicPr>
          <p:nvPr>
            <p:ph idx="1"/>
          </p:nvPr>
        </p:nvPicPr>
        <p:blipFill>
          <a:blip r:embed="rId2"/>
          <a:srcRect/>
          <a:stretch>
            <a:fillRect/>
          </a:stretch>
        </p:blipFill>
        <p:spPr bwMode="auto">
          <a:xfrm>
            <a:off x="979714" y="1600200"/>
            <a:ext cx="7184571"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285728"/>
            <a:ext cx="8229600" cy="1143000"/>
          </a:xfrm>
        </p:spPr>
        <p:txBody>
          <a:bodyPr>
            <a:normAutofit/>
          </a:bodyPr>
          <a:lstStyle/>
          <a:p>
            <a:pPr algn="l"/>
            <a:r>
              <a:rPr lang="en-US" sz="5400" b="1" dirty="0" smtClean="0">
                <a:solidFill>
                  <a:srgbClr val="C00000"/>
                </a:solidFill>
              </a:rPr>
              <a:t>If-else statements</a:t>
            </a:r>
            <a:endParaRPr lang="ar-SA" sz="5400" b="1" dirty="0">
              <a:solidFill>
                <a:srgbClr val="C00000"/>
              </a:solidFill>
            </a:endParaRPr>
          </a:p>
        </p:txBody>
      </p:sp>
      <p:sp>
        <p:nvSpPr>
          <p:cNvPr id="4" name="Rectangle 22"/>
          <p:cNvSpPr>
            <a:spLocks noGrp="1" noChangeArrowheads="1"/>
          </p:cNvSpPr>
          <p:nvPr>
            <p:ph idx="1"/>
          </p:nvPr>
        </p:nvSpPr>
        <p:spPr bwMode="auto">
          <a:prstGeom prst="rect">
            <a:avLst/>
          </a:prstGeom>
          <a:solidFill>
            <a:schemeClr val="bg1"/>
          </a:solidFill>
          <a:ln w="9525">
            <a:solidFill>
              <a:schemeClr val="tx1"/>
            </a:solidFill>
            <a:miter lim="800000"/>
            <a:headEnd/>
            <a:tailEnd/>
          </a:ln>
          <a:effectLst/>
        </p:spPr>
        <p:txBody>
          <a:bodyPr wrap="none" anchor="ctr"/>
          <a:lstStyle/>
          <a:p>
            <a:pPr algn="l" rtl="0"/>
            <a:r>
              <a:rPr lang="en-US" sz="2800" b="1" dirty="0">
                <a:solidFill>
                  <a:schemeClr val="hlink"/>
                </a:solidFill>
              </a:rPr>
              <a:t>If </a:t>
            </a:r>
            <a:r>
              <a:rPr lang="en-US" sz="2800" dirty="0"/>
              <a:t>logical expression</a:t>
            </a:r>
          </a:p>
          <a:p>
            <a:pPr algn="l" rtl="0"/>
            <a:r>
              <a:rPr lang="en-US" sz="2800" dirty="0"/>
              <a:t>    statement group 1</a:t>
            </a:r>
          </a:p>
          <a:p>
            <a:pPr algn="l" rtl="0"/>
            <a:r>
              <a:rPr lang="en-US" sz="2800" b="1" dirty="0">
                <a:solidFill>
                  <a:schemeClr val="hlink"/>
                </a:solidFill>
              </a:rPr>
              <a:t>else</a:t>
            </a:r>
          </a:p>
          <a:p>
            <a:pPr algn="l" rtl="0"/>
            <a:r>
              <a:rPr lang="en-US" sz="2800" b="1" dirty="0">
                <a:solidFill>
                  <a:schemeClr val="hlink"/>
                </a:solidFill>
              </a:rPr>
              <a:t>    </a:t>
            </a:r>
            <a:r>
              <a:rPr lang="en-US" sz="2800" dirty="0"/>
              <a:t>statement group 2</a:t>
            </a:r>
            <a:endParaRPr lang="th-TH" sz="2800" i="1" dirty="0"/>
          </a:p>
          <a:p>
            <a:pPr algn="l" rtl="0"/>
            <a:r>
              <a:rPr lang="en-US" sz="2800" b="1" dirty="0">
                <a:solidFill>
                  <a:schemeClr val="hlink"/>
                </a:solidFill>
              </a:rPr>
              <a:t>end</a:t>
            </a:r>
            <a:endParaRPr lang="th-TH" sz="2800" b="1" dirty="0">
              <a:solidFill>
                <a:schemeClr val="hlink"/>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5400" b="1" dirty="0" smtClean="0">
                <a:solidFill>
                  <a:srgbClr val="C00000"/>
                </a:solidFill>
              </a:rPr>
              <a:t>Simple example </a:t>
            </a:r>
            <a:endParaRPr lang="ar-SA" sz="5400" b="1" dirty="0">
              <a:solidFill>
                <a:srgbClr val="C00000"/>
              </a:solidFill>
            </a:endParaRPr>
          </a:p>
        </p:txBody>
      </p:sp>
      <p:sp>
        <p:nvSpPr>
          <p:cNvPr id="4" name="Rectangle 23"/>
          <p:cNvSpPr>
            <a:spLocks noGrp="1" noChangeArrowheads="1"/>
          </p:cNvSpPr>
          <p:nvPr>
            <p:ph idx="1"/>
          </p:nvPr>
        </p:nvSpPr>
        <p:spPr bwMode="auto">
          <a:prstGeom prst="rect">
            <a:avLst/>
          </a:prstGeom>
          <a:solidFill>
            <a:schemeClr val="bg1"/>
          </a:solidFill>
          <a:ln w="9525">
            <a:solidFill>
              <a:schemeClr val="tx1"/>
            </a:solidFill>
            <a:miter lim="800000"/>
            <a:headEnd/>
            <a:tailEnd/>
          </a:ln>
          <a:effectLst/>
        </p:spPr>
        <p:txBody>
          <a:bodyPr wrap="none" anchor="ctr"/>
          <a:lstStyle/>
          <a:p>
            <a:pPr algn="l" rtl="0"/>
            <a:r>
              <a:rPr lang="en-US" sz="2800" b="1" dirty="0">
                <a:solidFill>
                  <a:schemeClr val="hlink"/>
                </a:solidFill>
              </a:rPr>
              <a:t>If </a:t>
            </a:r>
            <a:r>
              <a:rPr lang="en-US" sz="2800" dirty="0"/>
              <a:t>a &lt;= 30</a:t>
            </a:r>
          </a:p>
          <a:p>
            <a:pPr algn="l" rtl="0"/>
            <a:r>
              <a:rPr lang="en-US" sz="2800" dirty="0"/>
              <a:t>     total = 2*a</a:t>
            </a:r>
          </a:p>
          <a:p>
            <a:pPr algn="l" rtl="0"/>
            <a:r>
              <a:rPr lang="en-US" sz="2800" b="1" dirty="0">
                <a:solidFill>
                  <a:schemeClr val="hlink"/>
                </a:solidFill>
              </a:rPr>
              <a:t>else</a:t>
            </a:r>
          </a:p>
          <a:p>
            <a:pPr algn="l" rtl="0"/>
            <a:r>
              <a:rPr lang="en-US" sz="2800" i="1" dirty="0">
                <a:solidFill>
                  <a:schemeClr val="hlink"/>
                </a:solidFill>
              </a:rPr>
              <a:t>     </a:t>
            </a:r>
            <a:r>
              <a:rPr lang="en-US" sz="2800" dirty="0"/>
              <a:t>total = a + 10 </a:t>
            </a:r>
            <a:endParaRPr lang="th-TH" sz="2800" dirty="0"/>
          </a:p>
          <a:p>
            <a:pPr algn="l" rtl="0"/>
            <a:r>
              <a:rPr lang="en-US" sz="2800" b="1" dirty="0">
                <a:solidFill>
                  <a:schemeClr val="hlink"/>
                </a:solidFill>
              </a:rPr>
              <a:t>end</a:t>
            </a:r>
            <a:endParaRPr lang="th-TH" sz="2800" b="1" dirty="0">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5400" b="1" dirty="0" smtClean="0">
                <a:solidFill>
                  <a:srgbClr val="C00000"/>
                </a:solidFill>
              </a:rPr>
              <a:t>If-</a:t>
            </a:r>
            <a:r>
              <a:rPr lang="en-US" sz="5400" b="1" dirty="0" err="1" smtClean="0">
                <a:solidFill>
                  <a:srgbClr val="C00000"/>
                </a:solidFill>
              </a:rPr>
              <a:t>elseif</a:t>
            </a:r>
            <a:r>
              <a:rPr lang="en-US" sz="5400" b="1" dirty="0" smtClean="0">
                <a:solidFill>
                  <a:srgbClr val="C00000"/>
                </a:solidFill>
              </a:rPr>
              <a:t>-else</a:t>
            </a:r>
            <a:endParaRPr lang="ar-SA" sz="5400" b="1" dirty="0">
              <a:solidFill>
                <a:srgbClr val="C00000"/>
              </a:solidFill>
            </a:endParaRPr>
          </a:p>
        </p:txBody>
      </p:sp>
      <p:sp>
        <p:nvSpPr>
          <p:cNvPr id="4" name="Rectangle 31"/>
          <p:cNvSpPr>
            <a:spLocks noGrp="1" noChangeArrowheads="1"/>
          </p:cNvSpPr>
          <p:nvPr>
            <p:ph idx="1"/>
          </p:nvPr>
        </p:nvSpPr>
        <p:spPr bwMode="auto">
          <a:prstGeom prst="rect">
            <a:avLst/>
          </a:prstGeom>
          <a:solidFill>
            <a:schemeClr val="bg1"/>
          </a:solidFill>
          <a:ln w="9525">
            <a:solidFill>
              <a:schemeClr val="tx1"/>
            </a:solidFill>
            <a:miter lim="800000"/>
            <a:headEnd/>
            <a:tailEnd/>
          </a:ln>
          <a:effectLst/>
        </p:spPr>
        <p:txBody>
          <a:bodyPr wrap="none" anchor="ctr"/>
          <a:lstStyle/>
          <a:p>
            <a:pPr algn="l" rtl="0"/>
            <a:r>
              <a:rPr lang="en-US" b="1">
                <a:solidFill>
                  <a:schemeClr val="hlink"/>
                </a:solidFill>
              </a:rPr>
              <a:t>If </a:t>
            </a:r>
            <a:r>
              <a:rPr lang="en-US"/>
              <a:t>logical expression 1</a:t>
            </a:r>
          </a:p>
          <a:p>
            <a:pPr algn="l" rtl="0"/>
            <a:r>
              <a:rPr lang="en-US"/>
              <a:t>        statement group 1</a:t>
            </a:r>
          </a:p>
          <a:p>
            <a:pPr algn="l" rtl="0"/>
            <a:r>
              <a:rPr lang="en-US" b="1">
                <a:solidFill>
                  <a:schemeClr val="hlink"/>
                </a:solidFill>
              </a:rPr>
              <a:t>elseif </a:t>
            </a:r>
            <a:r>
              <a:rPr lang="en-US"/>
              <a:t>logical expression 2</a:t>
            </a:r>
          </a:p>
          <a:p>
            <a:pPr algn="l" rtl="0"/>
            <a:r>
              <a:rPr lang="en-US" i="1">
                <a:solidFill>
                  <a:schemeClr val="hlink"/>
                </a:solidFill>
              </a:rPr>
              <a:t>        </a:t>
            </a:r>
            <a:r>
              <a:rPr lang="en-US"/>
              <a:t>statement group 2</a:t>
            </a:r>
          </a:p>
          <a:p>
            <a:pPr algn="l" rtl="0"/>
            <a:r>
              <a:rPr lang="en-US" b="1">
                <a:solidFill>
                  <a:schemeClr val="hlink"/>
                </a:solidFill>
              </a:rPr>
              <a:t>else</a:t>
            </a:r>
          </a:p>
          <a:p>
            <a:pPr algn="l" rtl="0"/>
            <a:r>
              <a:rPr lang="en-US"/>
              <a:t>        statement group 3</a:t>
            </a:r>
          </a:p>
          <a:p>
            <a:pPr algn="l" rtl="0"/>
            <a:r>
              <a:rPr lang="en-US" b="1">
                <a:solidFill>
                  <a:schemeClr val="hlink"/>
                </a:solidFill>
              </a:rPr>
              <a:t>end</a:t>
            </a:r>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6000" b="1" dirty="0" smtClean="0">
                <a:solidFill>
                  <a:srgbClr val="C00000"/>
                </a:solidFill>
              </a:rPr>
              <a:t>Example </a:t>
            </a:r>
            <a:endParaRPr lang="ar-SA" sz="6000" b="1" dirty="0">
              <a:solidFill>
                <a:srgbClr val="C00000"/>
              </a:solidFill>
            </a:endParaRPr>
          </a:p>
        </p:txBody>
      </p:sp>
      <p:sp>
        <p:nvSpPr>
          <p:cNvPr id="4" name="Rectangle 57"/>
          <p:cNvSpPr>
            <a:spLocks noGrp="1" noChangeArrowheads="1"/>
          </p:cNvSpPr>
          <p:nvPr>
            <p:ph idx="1"/>
          </p:nvPr>
        </p:nvSpPr>
        <p:spPr bwMode="auto">
          <a:prstGeom prst="rect">
            <a:avLst/>
          </a:prstGeom>
          <a:solidFill>
            <a:schemeClr val="bg1"/>
          </a:solidFill>
          <a:ln w="9525">
            <a:solidFill>
              <a:schemeClr val="tx1"/>
            </a:solidFill>
            <a:miter lim="800000"/>
            <a:headEnd/>
            <a:tailEnd/>
          </a:ln>
          <a:effectLst/>
        </p:spPr>
        <p:txBody>
          <a:bodyPr wrap="none" anchor="ctr"/>
          <a:lstStyle/>
          <a:p>
            <a:pPr algn="l" rtl="0"/>
            <a:r>
              <a:rPr lang="en-US" b="1">
                <a:solidFill>
                  <a:schemeClr val="hlink"/>
                </a:solidFill>
              </a:rPr>
              <a:t>If </a:t>
            </a:r>
            <a:r>
              <a:rPr lang="en-US"/>
              <a:t>a &lt;= 30</a:t>
            </a:r>
          </a:p>
          <a:p>
            <a:pPr algn="l" rtl="0"/>
            <a:r>
              <a:rPr lang="en-US"/>
              <a:t>        c = a * 2</a:t>
            </a:r>
          </a:p>
          <a:p>
            <a:pPr algn="l" rtl="0"/>
            <a:r>
              <a:rPr lang="en-US" b="1">
                <a:solidFill>
                  <a:schemeClr val="hlink"/>
                </a:solidFill>
              </a:rPr>
              <a:t>elseif </a:t>
            </a:r>
            <a:r>
              <a:rPr lang="en-US"/>
              <a:t>c &gt;= 20</a:t>
            </a:r>
          </a:p>
          <a:p>
            <a:pPr algn="l" rtl="0"/>
            <a:r>
              <a:rPr lang="en-US" i="1">
                <a:solidFill>
                  <a:schemeClr val="hlink"/>
                </a:solidFill>
              </a:rPr>
              <a:t>        </a:t>
            </a:r>
            <a:r>
              <a:rPr lang="en-US"/>
              <a:t>d = c</a:t>
            </a:r>
          </a:p>
          <a:p>
            <a:pPr algn="l" rtl="0"/>
            <a:r>
              <a:rPr lang="en-US" b="1">
                <a:solidFill>
                  <a:schemeClr val="hlink"/>
                </a:solidFill>
              </a:rPr>
              <a:t>else</a:t>
            </a:r>
          </a:p>
          <a:p>
            <a:pPr algn="l" rtl="0"/>
            <a:r>
              <a:rPr lang="en-US"/>
              <a:t>        d = 0 	    </a:t>
            </a:r>
          </a:p>
          <a:p>
            <a:pPr algn="l" rtl="0"/>
            <a:r>
              <a:rPr lang="en-US" b="1">
                <a:solidFill>
                  <a:schemeClr val="hlink"/>
                </a:solidFill>
              </a:rPr>
              <a:t>end</a:t>
            </a:r>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l"/>
            <a:r>
              <a:rPr lang="en-US" sz="4800" b="1" dirty="0" smtClean="0">
                <a:solidFill>
                  <a:schemeClr val="accent1">
                    <a:lumMod val="75000"/>
                  </a:schemeClr>
                </a:solidFill>
              </a:rPr>
              <a:t>Outline </a:t>
            </a:r>
            <a:endParaRPr lang="ar-SA" b="1" dirty="0">
              <a:solidFill>
                <a:schemeClr val="accent1">
                  <a:lumMod val="75000"/>
                </a:schemeClr>
              </a:solidFill>
            </a:endParaRPr>
          </a:p>
        </p:txBody>
      </p:sp>
      <p:sp>
        <p:nvSpPr>
          <p:cNvPr id="5" name="عنصر نائب للمحتوى 6"/>
          <p:cNvSpPr txBox="1">
            <a:spLocks noGrp="1"/>
          </p:cNvSpPr>
          <p:nvPr>
            <p:ph idx="1"/>
          </p:nvPr>
        </p:nvSpPr>
        <p:spPr>
          <a:xfrm>
            <a:off x="457200" y="1600200"/>
            <a:ext cx="8229600" cy="4733604"/>
          </a:xfrm>
          <a:prstGeom prst="rect">
            <a:avLst/>
          </a:prstGeom>
          <a:solidFill>
            <a:schemeClr val="bg1"/>
          </a:solidFill>
        </p:spPr>
        <p:txBody>
          <a:bodyPr wrap="square" rtlCol="1">
            <a:spAutoFit/>
          </a:bodyPr>
          <a:lstStyle/>
          <a:p>
            <a:pPr algn="l" rtl="0">
              <a:buFont typeface="Wingdings" pitchFamily="2" charset="2"/>
              <a:buChar char="q"/>
            </a:pPr>
            <a:r>
              <a:rPr lang="en-US" sz="2800" b="1" dirty="0" smtClean="0">
                <a:solidFill>
                  <a:schemeClr val="bg1">
                    <a:lumMod val="75000"/>
                  </a:schemeClr>
                </a:solidFill>
              </a:rPr>
              <a:t>Some basic commands.</a:t>
            </a:r>
          </a:p>
          <a:p>
            <a:pPr algn="l" rtl="0">
              <a:buFont typeface="Wingdings" pitchFamily="2" charset="2"/>
              <a:buChar char="q"/>
            </a:pPr>
            <a:r>
              <a:rPr lang="en-US" sz="2800" b="1" dirty="0" smtClean="0">
                <a:solidFill>
                  <a:schemeClr val="bg1">
                    <a:lumMod val="75000"/>
                  </a:schemeClr>
                </a:solidFill>
              </a:rPr>
              <a:t>M-files.</a:t>
            </a:r>
          </a:p>
          <a:p>
            <a:pPr algn="l" rtl="0">
              <a:buFont typeface="Wingdings" pitchFamily="2" charset="2"/>
              <a:buChar char="q"/>
            </a:pPr>
            <a:r>
              <a:rPr lang="en-US" sz="2800" b="1" dirty="0" smtClean="0">
                <a:solidFill>
                  <a:schemeClr val="bg1">
                    <a:lumMod val="75000"/>
                  </a:schemeClr>
                </a:solidFill>
              </a:rPr>
              <a:t>The Colon Operator</a:t>
            </a:r>
            <a:r>
              <a:rPr lang="en-US" sz="2800" b="1" dirty="0">
                <a:solidFill>
                  <a:schemeClr val="bg1">
                    <a:lumMod val="75000"/>
                  </a:schemeClr>
                </a:solidFill>
              </a:rPr>
              <a:t>.</a:t>
            </a:r>
            <a:endParaRPr lang="en-US" sz="2800" b="1" dirty="0" smtClean="0">
              <a:solidFill>
                <a:schemeClr val="bg1">
                  <a:lumMod val="75000"/>
                </a:schemeClr>
              </a:solidFill>
            </a:endParaRPr>
          </a:p>
          <a:p>
            <a:pPr algn="l" rtl="0">
              <a:buFont typeface="Wingdings" pitchFamily="2" charset="2"/>
              <a:buChar char="q"/>
            </a:pPr>
            <a:r>
              <a:rPr lang="en-US" sz="2800" b="1" dirty="0" smtClean="0">
                <a:solidFill>
                  <a:schemeClr val="bg1">
                    <a:lumMod val="75000"/>
                  </a:schemeClr>
                </a:solidFill>
              </a:rPr>
              <a:t>Relational operation.</a:t>
            </a:r>
          </a:p>
          <a:p>
            <a:pPr algn="l" rtl="0">
              <a:buFont typeface="Wingdings" pitchFamily="2" charset="2"/>
              <a:buChar char="q"/>
            </a:pPr>
            <a:r>
              <a:rPr lang="en-US" sz="2800" b="1" dirty="0" smtClean="0">
                <a:solidFill>
                  <a:schemeClr val="bg1">
                    <a:lumMod val="75000"/>
                  </a:schemeClr>
                </a:solidFill>
              </a:rPr>
              <a:t>Logical operation.</a:t>
            </a:r>
          </a:p>
          <a:p>
            <a:pPr algn="l" rtl="0">
              <a:buFont typeface="Wingdings" pitchFamily="2" charset="2"/>
              <a:buChar char="q"/>
            </a:pPr>
            <a:r>
              <a:rPr lang="en-US" sz="2800" b="1" dirty="0" smtClean="0">
                <a:solidFill>
                  <a:schemeClr val="bg1">
                    <a:lumMod val="75000"/>
                  </a:schemeClr>
                </a:solidFill>
              </a:rPr>
              <a:t>Conditional statements.</a:t>
            </a:r>
          </a:p>
          <a:p>
            <a:pPr algn="l" rtl="0">
              <a:buFont typeface="Wingdings" pitchFamily="2" charset="2"/>
              <a:buChar char="q"/>
            </a:pPr>
            <a:r>
              <a:rPr lang="en-US" sz="2800" b="1" dirty="0" smtClean="0">
                <a:solidFill>
                  <a:srgbClr val="C00000"/>
                </a:solidFill>
              </a:rPr>
              <a:t>Loops(</a:t>
            </a:r>
            <a:r>
              <a:rPr lang="en-US" sz="2800" b="1" dirty="0" err="1" smtClean="0">
                <a:solidFill>
                  <a:srgbClr val="C00000"/>
                </a:solidFill>
              </a:rPr>
              <a:t>for,while</a:t>
            </a:r>
            <a:r>
              <a:rPr lang="en-US" sz="2800" b="1" dirty="0" smtClean="0">
                <a:solidFill>
                  <a:srgbClr val="C00000"/>
                </a:solidFill>
              </a:rPr>
              <a:t>)</a:t>
            </a:r>
          </a:p>
          <a:p>
            <a:pPr algn="l" rtl="0">
              <a:buFont typeface="Wingdings" pitchFamily="2" charset="2"/>
              <a:buChar char="q"/>
            </a:pPr>
            <a:endParaRPr lang="en-US" sz="2800" b="1" dirty="0" smtClean="0">
              <a:solidFill>
                <a:schemeClr val="bg1">
                  <a:lumMod val="75000"/>
                </a:schemeClr>
              </a:solidFill>
            </a:endParaRPr>
          </a:p>
          <a:p>
            <a:pPr algn="l" rtl="0">
              <a:buNone/>
            </a:pPr>
            <a:endParaRPr lang="ar-S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rtl="0"/>
            <a:r>
              <a:rPr lang="en-US" sz="6000" b="1" dirty="0" smtClean="0">
                <a:solidFill>
                  <a:srgbClr val="C00000"/>
                </a:solidFill>
              </a:rPr>
              <a:t>For loops</a:t>
            </a:r>
            <a:endParaRPr lang="ar-SA" sz="6000" b="1" dirty="0">
              <a:solidFill>
                <a:srgbClr val="C00000"/>
              </a:solidFill>
            </a:endParaRPr>
          </a:p>
        </p:txBody>
      </p:sp>
      <p:sp>
        <p:nvSpPr>
          <p:cNvPr id="13" name="Rectangle 6"/>
          <p:cNvSpPr>
            <a:spLocks noChangeArrowheads="1"/>
          </p:cNvSpPr>
          <p:nvPr/>
        </p:nvSpPr>
        <p:spPr bwMode="auto">
          <a:xfrm>
            <a:off x="104455" y="1571612"/>
            <a:ext cx="4470988" cy="1373187"/>
          </a:xfrm>
          <a:prstGeom prst="rect">
            <a:avLst/>
          </a:prstGeom>
          <a:noFill/>
          <a:ln w="9525">
            <a:noFill/>
            <a:miter lim="800000"/>
            <a:headEnd/>
            <a:tailEnd/>
          </a:ln>
          <a:effectLst/>
        </p:spPr>
        <p:txBody>
          <a:bodyPr>
            <a:spAutoFit/>
          </a:bodyPr>
          <a:lstStyle/>
          <a:p>
            <a:pPr algn="l"/>
            <a:r>
              <a:rPr lang="en-US" sz="2800" b="1" dirty="0">
                <a:solidFill>
                  <a:schemeClr val="hlink"/>
                </a:solidFill>
              </a:rPr>
              <a:t>for </a:t>
            </a:r>
            <a:r>
              <a:rPr lang="en-US" sz="2800" i="1" dirty="0"/>
              <a:t>loop variable</a:t>
            </a:r>
            <a:r>
              <a:rPr lang="en-US" sz="2800" dirty="0"/>
              <a:t> = m:s:n</a:t>
            </a:r>
          </a:p>
          <a:p>
            <a:pPr algn="l"/>
            <a:r>
              <a:rPr lang="en-US" sz="2800" dirty="0"/>
              <a:t>    statements</a:t>
            </a:r>
          </a:p>
          <a:p>
            <a:pPr algn="l"/>
            <a:r>
              <a:rPr lang="en-US" sz="2800" b="1" dirty="0">
                <a:solidFill>
                  <a:schemeClr val="hlink"/>
                </a:solidFill>
              </a:rPr>
              <a:t>end</a:t>
            </a:r>
            <a:endParaRPr lang="th-TH" sz="2800" i="1" dirty="0">
              <a:solidFill>
                <a:schemeClr val="hlink"/>
              </a:solidFill>
            </a:endParaRPr>
          </a:p>
        </p:txBody>
      </p:sp>
      <p:sp>
        <p:nvSpPr>
          <p:cNvPr id="14" name="مربع نص 13"/>
          <p:cNvSpPr txBox="1"/>
          <p:nvPr/>
        </p:nvSpPr>
        <p:spPr>
          <a:xfrm>
            <a:off x="142844" y="3071810"/>
            <a:ext cx="2857520" cy="523220"/>
          </a:xfrm>
          <a:prstGeom prst="rect">
            <a:avLst/>
          </a:prstGeom>
          <a:noFill/>
        </p:spPr>
        <p:txBody>
          <a:bodyPr wrap="square" rtlCol="1">
            <a:spAutoFit/>
          </a:bodyPr>
          <a:lstStyle/>
          <a:p>
            <a:pPr algn="l" rtl="0"/>
            <a:r>
              <a:rPr lang="en-US" sz="2800" b="1" dirty="0" smtClean="0">
                <a:solidFill>
                  <a:srgbClr val="C00000"/>
                </a:solidFill>
              </a:rPr>
              <a:t>Example: </a:t>
            </a:r>
            <a:endParaRPr lang="ar-SA" sz="2800" b="1" dirty="0">
              <a:solidFill>
                <a:srgbClr val="C00000"/>
              </a:solidFill>
            </a:endParaRPr>
          </a:p>
        </p:txBody>
      </p:sp>
      <p:pic>
        <p:nvPicPr>
          <p:cNvPr id="7172" name="Picture 4"/>
          <p:cNvPicPr>
            <a:picLocks noChangeAspect="1" noChangeArrowheads="1"/>
          </p:cNvPicPr>
          <p:nvPr/>
        </p:nvPicPr>
        <p:blipFill>
          <a:blip r:embed="rId2"/>
          <a:srcRect/>
          <a:stretch>
            <a:fillRect/>
          </a:stretch>
        </p:blipFill>
        <p:spPr bwMode="auto">
          <a:xfrm>
            <a:off x="1357290" y="3643314"/>
            <a:ext cx="4572032" cy="2162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8194" name="Picture 2"/>
          <p:cNvPicPr>
            <a:picLocks noGrp="1" noChangeAspect="1" noChangeArrowheads="1"/>
          </p:cNvPicPr>
          <p:nvPr>
            <p:ph idx="1"/>
          </p:nvPr>
        </p:nvPicPr>
        <p:blipFill>
          <a:blip r:embed="rId2"/>
          <a:srcRect/>
          <a:stretch>
            <a:fillRect/>
          </a:stretch>
        </p:blipFill>
        <p:spPr bwMode="auto">
          <a:xfrm>
            <a:off x="991583" y="1600200"/>
            <a:ext cx="7160833"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Grp="1" noChangeArrowheads="1"/>
          </p:cNvSpPr>
          <p:nvPr>
            <p:ph idx="1"/>
          </p:nvPr>
        </p:nvSpPr>
        <p:spPr bwMode="auto">
          <a:xfrm>
            <a:off x="428596" y="1285860"/>
            <a:ext cx="8229600" cy="4678204"/>
          </a:xfrm>
          <a:prstGeom prst="rect">
            <a:avLst/>
          </a:prstGeom>
          <a:noFill/>
          <a:ln w="9525">
            <a:noFill/>
            <a:miter lim="800000"/>
            <a:headEnd/>
            <a:tailEnd/>
          </a:ln>
        </p:spPr>
        <p:txBody>
          <a:bodyPr>
            <a:spAutoFit/>
          </a:bodyPr>
          <a:lstStyle/>
          <a:p>
            <a:pPr algn="l" rtl="0" eaLnBrk="0" hangingPunct="0">
              <a:lnSpc>
                <a:spcPct val="150000"/>
              </a:lnSpc>
            </a:pPr>
            <a:r>
              <a:rPr lang="en-GB" altLang="zh-CN" sz="2000" dirty="0" smtClean="0">
                <a:solidFill>
                  <a:schemeClr val="accent1">
                    <a:lumMod val="75000"/>
                  </a:schemeClr>
                </a:solidFill>
              </a:rPr>
              <a:t>who       </a:t>
            </a:r>
            <a:r>
              <a:rPr lang="en-GB" altLang="zh-CN" sz="2000" dirty="0">
                <a:solidFill>
                  <a:schemeClr val="accent1">
                    <a:lumMod val="75000"/>
                  </a:schemeClr>
                </a:solidFill>
              </a:rPr>
              <a:t>lists all of the variables in your </a:t>
            </a:r>
            <a:r>
              <a:rPr lang="en-GB" altLang="zh-CN" sz="2000" dirty="0" err="1">
                <a:solidFill>
                  <a:schemeClr val="accent1">
                    <a:lumMod val="75000"/>
                  </a:schemeClr>
                </a:solidFill>
              </a:rPr>
              <a:t>matlab</a:t>
            </a:r>
            <a:r>
              <a:rPr lang="en-GB" altLang="zh-CN" sz="2000" dirty="0">
                <a:solidFill>
                  <a:schemeClr val="accent1">
                    <a:lumMod val="75000"/>
                  </a:schemeClr>
                </a:solidFill>
              </a:rPr>
              <a:t> </a:t>
            </a:r>
            <a:r>
              <a:rPr lang="en-GB" altLang="zh-CN" sz="2000" dirty="0" smtClean="0">
                <a:solidFill>
                  <a:schemeClr val="accent1">
                    <a:lumMod val="75000"/>
                  </a:schemeClr>
                </a:solidFill>
              </a:rPr>
              <a:t>workspace</a:t>
            </a:r>
          </a:p>
          <a:p>
            <a:pPr algn="l" rtl="0" eaLnBrk="0" hangingPunct="0">
              <a:lnSpc>
                <a:spcPct val="150000"/>
              </a:lnSpc>
            </a:pPr>
            <a:r>
              <a:rPr lang="en-GB" sz="2000" dirty="0" err="1" smtClean="0">
                <a:solidFill>
                  <a:schemeClr val="accent1">
                    <a:lumMod val="75000"/>
                  </a:schemeClr>
                </a:solidFill>
              </a:rPr>
              <a:t>Clc</a:t>
            </a:r>
            <a:r>
              <a:rPr lang="en-GB" sz="2000" dirty="0" smtClean="0">
                <a:solidFill>
                  <a:schemeClr val="accent1">
                    <a:lumMod val="75000"/>
                  </a:schemeClr>
                </a:solidFill>
              </a:rPr>
              <a:t>	  </a:t>
            </a:r>
            <a:r>
              <a:rPr lang="en-US" sz="2000" dirty="0" smtClean="0">
                <a:solidFill>
                  <a:schemeClr val="accent1">
                    <a:lumMod val="75000"/>
                  </a:schemeClr>
                </a:solidFill>
                <a:sym typeface="Symbol" pitchFamily="18" charset="2"/>
              </a:rPr>
              <a:t>Clears the command window</a:t>
            </a:r>
          </a:p>
          <a:p>
            <a:pPr algn="l" rtl="0" eaLnBrk="0" hangingPunct="0">
              <a:lnSpc>
                <a:spcPct val="150000"/>
              </a:lnSpc>
            </a:pPr>
            <a:r>
              <a:rPr lang="en-GB" altLang="zh-CN" sz="2000" dirty="0" err="1" smtClean="0">
                <a:solidFill>
                  <a:schemeClr val="accent1">
                    <a:lumMod val="75000"/>
                  </a:schemeClr>
                </a:solidFill>
              </a:rPr>
              <a:t>whos</a:t>
            </a:r>
            <a:r>
              <a:rPr lang="en-GB" altLang="zh-CN" sz="2000" dirty="0" smtClean="0">
                <a:solidFill>
                  <a:schemeClr val="accent1">
                    <a:lumMod val="75000"/>
                  </a:schemeClr>
                </a:solidFill>
              </a:rPr>
              <a:t>     </a:t>
            </a:r>
            <a:r>
              <a:rPr lang="en-GB" altLang="zh-CN" sz="2000" dirty="0">
                <a:solidFill>
                  <a:schemeClr val="accent1">
                    <a:lumMod val="75000"/>
                  </a:schemeClr>
                </a:solidFill>
              </a:rPr>
              <a:t>list the variables and describes their matrix size</a:t>
            </a:r>
          </a:p>
          <a:p>
            <a:pPr algn="l" rtl="0" eaLnBrk="0" hangingPunct="0">
              <a:lnSpc>
                <a:spcPct val="150000"/>
              </a:lnSpc>
            </a:pPr>
            <a:r>
              <a:rPr lang="en-GB" altLang="zh-CN" sz="2000" dirty="0">
                <a:solidFill>
                  <a:schemeClr val="accent1">
                    <a:lumMod val="75000"/>
                  </a:schemeClr>
                </a:solidFill>
              </a:rPr>
              <a:t>clear      erases variables and functions from memory</a:t>
            </a:r>
          </a:p>
          <a:p>
            <a:pPr algn="l" rtl="0" eaLnBrk="0" hangingPunct="0">
              <a:lnSpc>
                <a:spcPct val="150000"/>
              </a:lnSpc>
            </a:pPr>
            <a:r>
              <a:rPr lang="en-GB" altLang="zh-CN" sz="2000" dirty="0">
                <a:solidFill>
                  <a:schemeClr val="accent1">
                    <a:lumMod val="75000"/>
                  </a:schemeClr>
                </a:solidFill>
              </a:rPr>
              <a:t>clear x   erases the matrix 'x' from your workspace </a:t>
            </a:r>
          </a:p>
          <a:p>
            <a:pPr algn="l" rtl="0" eaLnBrk="0" hangingPunct="0">
              <a:lnSpc>
                <a:spcPct val="150000"/>
              </a:lnSpc>
            </a:pPr>
            <a:r>
              <a:rPr lang="en-US" altLang="zh-CN" sz="2000" dirty="0">
                <a:solidFill>
                  <a:schemeClr val="accent1">
                    <a:lumMod val="75000"/>
                  </a:schemeClr>
                </a:solidFill>
              </a:rPr>
              <a:t>; (semicolon)  prevent commands from outputting </a:t>
            </a:r>
            <a:r>
              <a:rPr lang="en-US" altLang="zh-CN" sz="2000" dirty="0" smtClean="0">
                <a:solidFill>
                  <a:schemeClr val="accent1">
                    <a:lumMod val="75000"/>
                  </a:schemeClr>
                </a:solidFill>
              </a:rPr>
              <a:t>results</a:t>
            </a:r>
          </a:p>
          <a:p>
            <a:pPr algn="l" rtl="0" eaLnBrk="0" hangingPunct="0">
              <a:lnSpc>
                <a:spcPct val="150000"/>
              </a:lnSpc>
            </a:pPr>
            <a:r>
              <a:rPr lang="en-US" altLang="zh-CN" sz="2000" dirty="0" smtClean="0">
                <a:solidFill>
                  <a:schemeClr val="accent1">
                    <a:lumMod val="75000"/>
                  </a:schemeClr>
                </a:solidFill>
              </a:rPr>
              <a:t>% </a:t>
            </a:r>
            <a:r>
              <a:rPr lang="en-US" altLang="zh-CN" sz="2000" dirty="0">
                <a:solidFill>
                  <a:schemeClr val="accent1">
                    <a:lumMod val="75000"/>
                  </a:schemeClr>
                </a:solidFill>
              </a:rPr>
              <a:t>(percent sign) comments </a:t>
            </a:r>
            <a:r>
              <a:rPr lang="en-US" altLang="zh-CN" sz="2000" dirty="0" smtClean="0">
                <a:solidFill>
                  <a:schemeClr val="accent1">
                    <a:lumMod val="75000"/>
                  </a:schemeClr>
                </a:solidFill>
              </a:rPr>
              <a:t>line</a:t>
            </a:r>
          </a:p>
          <a:p>
            <a:pPr algn="l" rtl="0" eaLnBrk="0" hangingPunct="0">
              <a:lnSpc>
                <a:spcPct val="150000"/>
              </a:lnSpc>
            </a:pPr>
            <a:r>
              <a:rPr lang="en-GB" altLang="zh-CN" sz="2000" dirty="0" smtClean="0">
                <a:solidFill>
                  <a:schemeClr val="accent1">
                    <a:lumMod val="75000"/>
                  </a:schemeClr>
                </a:solidFill>
              </a:rPr>
              <a:t>…  </a:t>
            </a:r>
            <a:r>
              <a:rPr lang="en-GB" altLang="zh-CN" sz="2000" dirty="0">
                <a:solidFill>
                  <a:schemeClr val="accent1">
                    <a:lumMod val="75000"/>
                  </a:schemeClr>
                </a:solidFill>
              </a:rPr>
              <a:t>A line can be terminated with three periods (...), which causes the next line to be a continuation line</a:t>
            </a:r>
          </a:p>
        </p:txBody>
      </p:sp>
      <p:sp>
        <p:nvSpPr>
          <p:cNvPr id="5" name="Text Box 3"/>
          <p:cNvSpPr txBox="1">
            <a:spLocks noGrp="1" noChangeArrowheads="1"/>
          </p:cNvSpPr>
          <p:nvPr>
            <p:ph type="title"/>
          </p:nvPr>
        </p:nvSpPr>
        <p:spPr bwMode="auto">
          <a:xfrm>
            <a:off x="457200" y="274638"/>
            <a:ext cx="8229600" cy="769441"/>
          </a:xfrm>
          <a:prstGeom prst="rect">
            <a:avLst/>
          </a:prstGeom>
          <a:noFill/>
          <a:ln w="9525">
            <a:noFill/>
            <a:miter lim="800000"/>
            <a:headEnd/>
            <a:tailEnd/>
          </a:ln>
        </p:spPr>
        <p:txBody>
          <a:bodyPr>
            <a:spAutoFit/>
          </a:bodyPr>
          <a:lstStyle/>
          <a:p>
            <a:pPr algn="l" eaLnBrk="0" hangingPunct="0"/>
            <a:r>
              <a:rPr lang="en-GB" altLang="zh-CN" b="1" dirty="0">
                <a:solidFill>
                  <a:srgbClr val="C00000"/>
                </a:solidFill>
              </a:rPr>
              <a:t>Some Basic Commands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en-US" sz="11500" b="1" dirty="0" err="1" smtClean="0">
                <a:solidFill>
                  <a:srgbClr val="C00000"/>
                </a:solidFill>
              </a:rPr>
              <a:t>Assighnment</a:t>
            </a:r>
            <a:r>
              <a:rPr lang="en-US" sz="11500" b="1" dirty="0" smtClean="0">
                <a:solidFill>
                  <a:srgbClr val="C00000"/>
                </a:solidFill>
              </a:rPr>
              <a:t> </a:t>
            </a:r>
            <a:endParaRPr lang="ar-SA" sz="11500" b="1" dirty="0">
              <a:solidFill>
                <a:srgbClr val="C00000"/>
              </a:solidFill>
            </a:endParaRPr>
          </a:p>
        </p:txBody>
      </p:sp>
      <p:sp>
        <p:nvSpPr>
          <p:cNvPr id="3" name="عنصر نائب للمحتوى 2"/>
          <p:cNvSpPr>
            <a:spLocks noGrp="1"/>
          </p:cNvSpPr>
          <p:nvPr>
            <p:ph idx="1"/>
          </p:nvPr>
        </p:nvSpPr>
        <p:spPr>
          <a:xfrm>
            <a:off x="457200" y="1600200"/>
            <a:ext cx="8686800" cy="4525963"/>
          </a:xfrm>
        </p:spPr>
        <p:txBody>
          <a:bodyPr>
            <a:normAutofit/>
          </a:bodyPr>
          <a:lstStyle/>
          <a:p>
            <a:pPr algn="l" rtl="0">
              <a:buNone/>
            </a:pPr>
            <a:endParaRPr lang="en-US" sz="4000" dirty="0" smtClean="0"/>
          </a:p>
          <a:p>
            <a:pPr algn="l" rtl="0">
              <a:buNone/>
            </a:pPr>
            <a:endParaRPr lang="en-US" sz="4000" dirty="0" smtClean="0"/>
          </a:p>
          <a:p>
            <a:pPr algn="l" rtl="0">
              <a:buNone/>
            </a:pPr>
            <a:endParaRPr lang="en-US" sz="4000" dirty="0" smtClean="0"/>
          </a:p>
          <a:p>
            <a:pPr algn="l" rtl="0">
              <a:buNone/>
            </a:pPr>
            <a:r>
              <a:rPr lang="en-US" sz="4000" dirty="0" smtClean="0"/>
              <a:t>Q1) </a:t>
            </a:r>
            <a:r>
              <a:rPr lang="en-US" sz="4000" dirty="0" err="1" smtClean="0"/>
              <a:t>Creat</a:t>
            </a:r>
            <a:r>
              <a:rPr lang="en-US" sz="4000" dirty="0" smtClean="0"/>
              <a:t> m-file function to find factorial of x (</a:t>
            </a:r>
            <a:r>
              <a:rPr lang="en-US" sz="4000" dirty="0" smtClean="0">
                <a:solidFill>
                  <a:srgbClr val="92D050"/>
                </a:solidFill>
              </a:rPr>
              <a:t>use f statement if x&lt;0)</a:t>
            </a:r>
          </a:p>
          <a:p>
            <a:pPr algn="l" rtl="0">
              <a:buNone/>
            </a:pPr>
            <a:endParaRPr lang="en-US" sz="4000" dirty="0" smtClean="0">
              <a:solidFill>
                <a:srgbClr val="92D050"/>
              </a:solidFill>
            </a:endParaRPr>
          </a:p>
          <a:p>
            <a:pPr algn="l" rtl="0">
              <a:buNone/>
            </a:pPr>
            <a:endParaRPr lang="ar-SA" sz="4000" dirty="0">
              <a:solidFill>
                <a:srgbClr val="92D05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5400" b="1" dirty="0" smtClean="0">
                <a:solidFill>
                  <a:srgbClr val="C00000"/>
                </a:solidFill>
              </a:rPr>
              <a:t>Input function</a:t>
            </a:r>
            <a:endParaRPr lang="ar-SA" sz="5400" b="1" dirty="0">
              <a:solidFill>
                <a:srgbClr val="C00000"/>
              </a:solidFill>
            </a:endParaRPr>
          </a:p>
        </p:txBody>
      </p:sp>
      <p:sp>
        <p:nvSpPr>
          <p:cNvPr id="4" name="Rectangle 5"/>
          <p:cNvSpPr>
            <a:spLocks noGrp="1" noChangeArrowheads="1"/>
          </p:cNvSpPr>
          <p:nvPr>
            <p:ph idx="1"/>
          </p:nvPr>
        </p:nvSpPr>
        <p:spPr bwMode="auto">
          <a:prstGeom prst="rect">
            <a:avLst/>
          </a:prstGeom>
          <a:noFill/>
          <a:ln w="9525">
            <a:noFill/>
            <a:miter lim="800000"/>
            <a:headEnd/>
            <a:tailEnd/>
          </a:ln>
          <a:effectLst/>
        </p:spPr>
        <p:txBody>
          <a:bodyPr/>
          <a:lstStyle/>
          <a:p>
            <a:pPr marL="342900" indent="-342900" algn="l" rtl="0">
              <a:lnSpc>
                <a:spcPct val="90000"/>
              </a:lnSpc>
              <a:spcBef>
                <a:spcPct val="20000"/>
              </a:spcBef>
              <a:buFontTx/>
              <a:buChar char="•"/>
            </a:pPr>
            <a:endParaRPr lang="en-US" sz="1900" dirty="0"/>
          </a:p>
          <a:p>
            <a:pPr marL="342900" indent="-342900" algn="l" rtl="0">
              <a:lnSpc>
                <a:spcPct val="90000"/>
              </a:lnSpc>
              <a:spcBef>
                <a:spcPct val="20000"/>
              </a:spcBef>
              <a:buFontTx/>
              <a:buChar char="•"/>
            </a:pPr>
            <a:r>
              <a:rPr lang="en-US" sz="2400" dirty="0"/>
              <a:t>The </a:t>
            </a:r>
            <a:r>
              <a:rPr lang="en-US" sz="2400" b="1" dirty="0">
                <a:solidFill>
                  <a:srgbClr val="A50021"/>
                </a:solidFill>
              </a:rPr>
              <a:t>input</a:t>
            </a:r>
            <a:r>
              <a:rPr lang="en-US" sz="2400" dirty="0"/>
              <a:t> function displays a prompt </a:t>
            </a:r>
            <a:r>
              <a:rPr lang="tr-TR" sz="2400" dirty="0"/>
              <a:t>string </a:t>
            </a:r>
            <a:r>
              <a:rPr lang="en-US" sz="2400" dirty="0"/>
              <a:t>in the </a:t>
            </a:r>
            <a:r>
              <a:rPr lang="tr-TR" sz="2400" dirty="0"/>
              <a:t>Command W</a:t>
            </a:r>
            <a:r>
              <a:rPr lang="en-US" sz="2400" dirty="0" err="1"/>
              <a:t>indow</a:t>
            </a:r>
            <a:r>
              <a:rPr lang="en-US" sz="2400" dirty="0"/>
              <a:t> and </a:t>
            </a:r>
            <a:r>
              <a:rPr lang="tr-TR" sz="2400" dirty="0"/>
              <a:t>then </a:t>
            </a:r>
            <a:r>
              <a:rPr lang="en-US" sz="2400" dirty="0"/>
              <a:t>waits </a:t>
            </a:r>
            <a:r>
              <a:rPr lang="tr-TR" sz="2400" dirty="0"/>
              <a:t>for </a:t>
            </a:r>
            <a:r>
              <a:rPr lang="en-US" sz="2400" dirty="0"/>
              <a:t>the </a:t>
            </a:r>
            <a:r>
              <a:rPr lang="tr-TR" sz="2400" dirty="0"/>
              <a:t>user to </a:t>
            </a:r>
            <a:r>
              <a:rPr lang="en-US" sz="2400" dirty="0" err="1"/>
              <a:t>respon</a:t>
            </a:r>
            <a:r>
              <a:rPr lang="tr-TR" sz="2400" dirty="0"/>
              <a:t>d</a:t>
            </a:r>
            <a:r>
              <a:rPr lang="en-US" sz="2400" dirty="0"/>
              <a:t>.</a:t>
            </a:r>
          </a:p>
          <a:p>
            <a:pPr marL="342900" indent="-342900" algn="l" rtl="0">
              <a:lnSpc>
                <a:spcPct val="90000"/>
              </a:lnSpc>
              <a:spcBef>
                <a:spcPct val="20000"/>
              </a:spcBef>
            </a:pPr>
            <a:endParaRPr lang="en-US" sz="2400" dirty="0"/>
          </a:p>
          <a:p>
            <a:pPr marL="342900" indent="-342900" algn="l" rtl="0">
              <a:lnSpc>
                <a:spcPct val="90000"/>
              </a:lnSpc>
              <a:spcBef>
                <a:spcPct val="20000"/>
              </a:spcBef>
            </a:pPr>
            <a:r>
              <a:rPr lang="en-US" sz="2400" i="1" dirty="0"/>
              <a:t>		</a:t>
            </a:r>
            <a:r>
              <a:rPr lang="en-US" sz="2400" i="1" dirty="0" err="1"/>
              <a:t>my_val</a:t>
            </a:r>
            <a:r>
              <a:rPr lang="en-US" sz="2400" i="1" dirty="0"/>
              <a:t> = input(</a:t>
            </a:r>
            <a:r>
              <a:rPr lang="tr-TR" sz="2400" i="1" dirty="0"/>
              <a:t> </a:t>
            </a:r>
            <a:r>
              <a:rPr lang="en-US" sz="2400" i="1" dirty="0"/>
              <a:t>‘Enter an input value: ’</a:t>
            </a:r>
            <a:r>
              <a:rPr lang="tr-TR" sz="2400" i="1" dirty="0"/>
              <a:t> </a:t>
            </a:r>
            <a:r>
              <a:rPr lang="en-US" sz="2400" i="1" dirty="0"/>
              <a:t>);</a:t>
            </a:r>
          </a:p>
          <a:p>
            <a:pPr marL="342900" indent="-342900" algn="l" rtl="0">
              <a:lnSpc>
                <a:spcPct val="90000"/>
              </a:lnSpc>
              <a:spcBef>
                <a:spcPct val="20000"/>
              </a:spcBef>
            </a:pPr>
            <a:endParaRPr lang="en-US" sz="2400" i="1" dirty="0"/>
          </a:p>
          <a:p>
            <a:pPr marL="342900" indent="-342900" algn="l" rtl="0">
              <a:lnSpc>
                <a:spcPct val="90000"/>
              </a:lnSpc>
              <a:spcBef>
                <a:spcPct val="20000"/>
              </a:spcBef>
            </a:pPr>
            <a:r>
              <a:rPr lang="en-US" sz="2400" i="1" dirty="0"/>
              <a:t>		in1 = input(</a:t>
            </a:r>
            <a:r>
              <a:rPr lang="tr-TR" sz="2400" i="1" dirty="0"/>
              <a:t> </a:t>
            </a:r>
            <a:r>
              <a:rPr lang="en-US" sz="2400" i="1" dirty="0"/>
              <a:t>‘Enter data: ’</a:t>
            </a:r>
            <a:r>
              <a:rPr lang="tr-TR" sz="2400" i="1" dirty="0"/>
              <a:t> </a:t>
            </a:r>
            <a:r>
              <a:rPr lang="en-US" sz="2400" i="1" dirty="0"/>
              <a:t>);</a:t>
            </a:r>
          </a:p>
          <a:p>
            <a:pPr marL="342900" indent="-342900" algn="l" rtl="0">
              <a:lnSpc>
                <a:spcPct val="90000"/>
              </a:lnSpc>
              <a:spcBef>
                <a:spcPct val="20000"/>
              </a:spcBef>
            </a:pPr>
            <a:endParaRPr lang="en-US" sz="2400" i="1" dirty="0"/>
          </a:p>
          <a:p>
            <a:pPr marL="342900" indent="-342900" algn="l" rtl="0">
              <a:lnSpc>
                <a:spcPct val="90000"/>
              </a:lnSpc>
              <a:spcBef>
                <a:spcPct val="20000"/>
              </a:spcBef>
            </a:pPr>
            <a:r>
              <a:rPr lang="en-US" sz="2400" i="1" dirty="0"/>
              <a:t>		in2 = input(</a:t>
            </a:r>
            <a:r>
              <a:rPr lang="tr-TR" sz="2400" i="1" dirty="0"/>
              <a:t> </a:t>
            </a:r>
            <a:r>
              <a:rPr lang="en-US" sz="2400" i="1" dirty="0"/>
              <a:t>‘Enter data: ’</a:t>
            </a:r>
            <a:r>
              <a:rPr lang="tr-TR" sz="2400" i="1" dirty="0"/>
              <a:t> </a:t>
            </a:r>
            <a:r>
              <a:rPr lang="en-US" sz="2400" i="1" dirty="0"/>
              <a:t>,</a:t>
            </a:r>
            <a:r>
              <a:rPr lang="tr-TR" sz="2400" i="1" dirty="0"/>
              <a:t>`</a:t>
            </a:r>
            <a:r>
              <a:rPr lang="en-US" sz="2400" i="1" dirty="0"/>
              <a:t>s</a:t>
            </a:r>
            <a:r>
              <a:rPr lang="tr-TR" sz="2400" i="1" dirty="0"/>
              <a:t>`</a:t>
            </a:r>
            <a:r>
              <a:rPr lang="en-US" sz="2400" i="1"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l"/>
            <a:r>
              <a:rPr lang="en-US" sz="6600" b="1" dirty="0" err="1" smtClean="0">
                <a:solidFill>
                  <a:srgbClr val="C00000"/>
                </a:solidFill>
              </a:rPr>
              <a:t>disp</a:t>
            </a:r>
            <a:endParaRPr lang="ar-SA" sz="6600" b="1" dirty="0">
              <a:solidFill>
                <a:srgbClr val="C00000"/>
              </a:solidFill>
            </a:endParaRPr>
          </a:p>
        </p:txBody>
      </p:sp>
      <p:sp>
        <p:nvSpPr>
          <p:cNvPr id="4" name="Rectangle 6"/>
          <p:cNvSpPr>
            <a:spLocks noGrp="1" noChangeArrowheads="1"/>
          </p:cNvSpPr>
          <p:nvPr>
            <p:ph idx="1"/>
          </p:nvPr>
        </p:nvSpPr>
        <p:spPr bwMode="auto">
          <a:prstGeom prst="rect">
            <a:avLst/>
          </a:prstGeom>
          <a:noFill/>
          <a:ln w="9525">
            <a:noFill/>
            <a:miter lim="800000"/>
            <a:headEnd/>
            <a:tailEnd/>
          </a:ln>
          <a:effectLst/>
        </p:spPr>
        <p:txBody>
          <a:bodyPr/>
          <a:lstStyle/>
          <a:p>
            <a:pPr marL="342900" indent="-342900" algn="l" rtl="0">
              <a:spcBef>
                <a:spcPct val="20000"/>
              </a:spcBef>
            </a:pPr>
            <a:r>
              <a:rPr lang="en-US" sz="2800" b="1" dirty="0"/>
              <a:t>The </a:t>
            </a:r>
            <a:r>
              <a:rPr lang="en-US" sz="2800" b="1" dirty="0" err="1">
                <a:solidFill>
                  <a:srgbClr val="A50021"/>
                </a:solidFill>
              </a:rPr>
              <a:t>disp</a:t>
            </a:r>
            <a:r>
              <a:rPr lang="en-US" sz="2800" b="1" dirty="0">
                <a:solidFill>
                  <a:srgbClr val="A50021"/>
                </a:solidFill>
              </a:rPr>
              <a:t>( </a:t>
            </a:r>
            <a:r>
              <a:rPr lang="en-US" sz="2800" b="1" i="1" dirty="0">
                <a:solidFill>
                  <a:srgbClr val="A50021"/>
                </a:solidFill>
              </a:rPr>
              <a:t>array </a:t>
            </a:r>
            <a:r>
              <a:rPr lang="en-US" sz="2800" b="1" dirty="0">
                <a:solidFill>
                  <a:srgbClr val="A50021"/>
                </a:solidFill>
              </a:rPr>
              <a:t>)</a:t>
            </a:r>
            <a:r>
              <a:rPr lang="en-US" sz="2800" b="1" dirty="0"/>
              <a:t> function</a:t>
            </a:r>
          </a:p>
          <a:p>
            <a:pPr marL="742950" lvl="1" indent="-285750" algn="l" rtl="0">
              <a:spcBef>
                <a:spcPct val="20000"/>
              </a:spcBef>
            </a:pPr>
            <a:r>
              <a:rPr lang="en-US" sz="2400" dirty="0"/>
              <a:t>&gt;&gt; </a:t>
            </a:r>
            <a:r>
              <a:rPr lang="en-US" sz="2400" dirty="0" err="1"/>
              <a:t>disp</a:t>
            </a:r>
            <a:r>
              <a:rPr lang="en-US" sz="2400" dirty="0"/>
              <a:t>( 'Hello' )</a:t>
            </a:r>
          </a:p>
          <a:p>
            <a:pPr marL="742950" lvl="1" indent="-285750" algn="l" rtl="0">
              <a:spcBef>
                <a:spcPct val="20000"/>
              </a:spcBef>
            </a:pPr>
            <a:r>
              <a:rPr lang="en-US" sz="2400" dirty="0"/>
              <a:t>Hello</a:t>
            </a:r>
          </a:p>
          <a:p>
            <a:pPr marL="742950" lvl="1" indent="-285750" algn="l" rtl="0">
              <a:spcBef>
                <a:spcPct val="20000"/>
              </a:spcBef>
            </a:pPr>
            <a:r>
              <a:rPr lang="en-US" sz="2400" dirty="0"/>
              <a:t>&gt;&gt; </a:t>
            </a:r>
            <a:r>
              <a:rPr lang="en-US" sz="2400" dirty="0" err="1"/>
              <a:t>disp</a:t>
            </a:r>
            <a:r>
              <a:rPr lang="en-US" sz="2400" dirty="0"/>
              <a:t>(5)</a:t>
            </a:r>
          </a:p>
          <a:p>
            <a:pPr marL="742950" lvl="1" indent="-285750" algn="l" rtl="0">
              <a:spcBef>
                <a:spcPct val="20000"/>
              </a:spcBef>
            </a:pPr>
            <a:r>
              <a:rPr lang="tr-TR" sz="2400" dirty="0"/>
              <a:t>        </a:t>
            </a:r>
            <a:r>
              <a:rPr lang="en-US" sz="2400" dirty="0"/>
              <a:t>5</a:t>
            </a:r>
          </a:p>
          <a:p>
            <a:pPr marL="742950" lvl="1" indent="-285750" algn="l" rtl="0">
              <a:spcBef>
                <a:spcPct val="20000"/>
              </a:spcBef>
            </a:pPr>
            <a:r>
              <a:rPr lang="en-US" sz="2400" dirty="0"/>
              <a:t>&gt;&gt; </a:t>
            </a:r>
            <a:r>
              <a:rPr lang="en-US" sz="2400" dirty="0" err="1"/>
              <a:t>disp</a:t>
            </a:r>
            <a:r>
              <a:rPr lang="en-US" sz="2400" dirty="0"/>
              <a:t>( [ '</a:t>
            </a:r>
            <a:r>
              <a:rPr lang="en-US" sz="2400" dirty="0" err="1"/>
              <a:t>Bilkent</a:t>
            </a:r>
            <a:r>
              <a:rPr lang="en-US" sz="2400" dirty="0"/>
              <a:t> ' 'University' ] )</a:t>
            </a:r>
          </a:p>
          <a:p>
            <a:pPr marL="742950" lvl="1" indent="-285750" algn="l" rtl="0">
              <a:spcBef>
                <a:spcPct val="20000"/>
              </a:spcBef>
            </a:pPr>
            <a:r>
              <a:rPr lang="en-US" sz="2400" dirty="0" err="1"/>
              <a:t>Bilkent</a:t>
            </a:r>
            <a:r>
              <a:rPr lang="en-US" sz="2400" dirty="0"/>
              <a:t> University</a:t>
            </a:r>
          </a:p>
          <a:p>
            <a:pPr marL="742950" lvl="1" indent="-285750" algn="l" rtl="0">
              <a:spcBef>
                <a:spcPct val="20000"/>
              </a:spcBef>
            </a:pPr>
            <a:r>
              <a:rPr lang="en-US" sz="2400" dirty="0"/>
              <a:t>&gt;&gt; name = '</a:t>
            </a:r>
            <a:r>
              <a:rPr lang="tr-TR" sz="2400" dirty="0"/>
              <a:t>Alper</a:t>
            </a:r>
            <a:r>
              <a:rPr lang="en-US" sz="2400" dirty="0"/>
              <a:t>';</a:t>
            </a:r>
            <a:endParaRPr lang="tr-TR" sz="2400" dirty="0"/>
          </a:p>
          <a:p>
            <a:pPr marL="742950" lvl="1" indent="-285750" algn="l" rtl="0">
              <a:spcBef>
                <a:spcPct val="20000"/>
              </a:spcBef>
            </a:pPr>
            <a:r>
              <a:rPr lang="en-US" sz="2400" dirty="0"/>
              <a:t>&gt;&gt; </a:t>
            </a:r>
            <a:r>
              <a:rPr lang="en-US" sz="2400" dirty="0" err="1"/>
              <a:t>disp</a:t>
            </a:r>
            <a:r>
              <a:rPr lang="en-US" sz="2400" dirty="0"/>
              <a:t>( [ 'Hello ' name ] )</a:t>
            </a:r>
          </a:p>
          <a:p>
            <a:pPr marL="742950" lvl="1" indent="-285750" algn="l" rtl="0">
              <a:spcBef>
                <a:spcPct val="20000"/>
              </a:spcBef>
            </a:pPr>
            <a:r>
              <a:rPr lang="en-US" sz="2400" dirty="0"/>
              <a:t>Hello </a:t>
            </a:r>
            <a:r>
              <a:rPr lang="tr-TR" sz="2400" dirty="0"/>
              <a:t>Alper</a:t>
            </a:r>
            <a:endParaRPr lang="en-US"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l" rtl="0"/>
            <a:r>
              <a:rPr lang="en-US" sz="7200" b="1" dirty="0" err="1" smtClean="0">
                <a:solidFill>
                  <a:srgbClr val="C00000"/>
                </a:solidFill>
              </a:rPr>
              <a:t>fprintf</a:t>
            </a:r>
            <a:endParaRPr lang="ar-SA" sz="7200" b="1" dirty="0">
              <a:solidFill>
                <a:srgbClr val="C00000"/>
              </a:solidFill>
            </a:endParaRPr>
          </a:p>
        </p:txBody>
      </p:sp>
      <p:sp>
        <p:nvSpPr>
          <p:cNvPr id="4" name="Rectangle 4"/>
          <p:cNvSpPr>
            <a:spLocks noGrp="1" noChangeArrowheads="1"/>
          </p:cNvSpPr>
          <p:nvPr>
            <p:ph idx="1"/>
          </p:nvPr>
        </p:nvSpPr>
        <p:spPr bwMode="auto">
          <a:prstGeom prst="rect">
            <a:avLst/>
          </a:prstGeom>
          <a:noFill/>
          <a:ln w="9525">
            <a:noFill/>
            <a:miter lim="800000"/>
            <a:headEnd/>
            <a:tailEnd/>
          </a:ln>
          <a:effectLst/>
        </p:spPr>
        <p:txBody>
          <a:bodyPr/>
          <a:lstStyle/>
          <a:p>
            <a:pPr marL="342900" indent="-342900" algn="l" rtl="0">
              <a:spcBef>
                <a:spcPct val="20000"/>
              </a:spcBef>
            </a:pPr>
            <a:r>
              <a:rPr lang="en-US" sz="2800" b="1"/>
              <a:t>The </a:t>
            </a:r>
            <a:r>
              <a:rPr lang="en-US" sz="2800" b="1">
                <a:solidFill>
                  <a:srgbClr val="A50021"/>
                </a:solidFill>
              </a:rPr>
              <a:t>fprintf( </a:t>
            </a:r>
            <a:r>
              <a:rPr lang="en-US" sz="2800" b="1" i="1">
                <a:solidFill>
                  <a:srgbClr val="A50021"/>
                </a:solidFill>
              </a:rPr>
              <a:t>format</a:t>
            </a:r>
            <a:r>
              <a:rPr lang="en-US" sz="2800" b="1">
                <a:solidFill>
                  <a:srgbClr val="A50021"/>
                </a:solidFill>
              </a:rPr>
              <a:t>, </a:t>
            </a:r>
            <a:r>
              <a:rPr lang="en-US" sz="2800" b="1" i="1">
                <a:solidFill>
                  <a:srgbClr val="A50021"/>
                </a:solidFill>
              </a:rPr>
              <a:t>data </a:t>
            </a:r>
            <a:r>
              <a:rPr lang="en-US" sz="2800" b="1">
                <a:solidFill>
                  <a:srgbClr val="A50021"/>
                </a:solidFill>
              </a:rPr>
              <a:t>)</a:t>
            </a:r>
            <a:r>
              <a:rPr lang="en-US" sz="2800" b="1"/>
              <a:t> function</a:t>
            </a:r>
          </a:p>
          <a:p>
            <a:pPr marL="742950" lvl="1" indent="-285750" algn="l" rtl="0">
              <a:spcBef>
                <a:spcPct val="20000"/>
              </a:spcBef>
              <a:buFontTx/>
              <a:buChar char="–"/>
            </a:pPr>
            <a:r>
              <a:rPr lang="en-US" sz="2400"/>
              <a:t>%d	integer</a:t>
            </a:r>
          </a:p>
          <a:p>
            <a:pPr marL="742950" lvl="1" indent="-285750" algn="l" rtl="0">
              <a:spcBef>
                <a:spcPct val="20000"/>
              </a:spcBef>
              <a:buFontTx/>
              <a:buChar char="–"/>
            </a:pPr>
            <a:r>
              <a:rPr lang="en-US" sz="2400"/>
              <a:t>%f	floating point format</a:t>
            </a:r>
          </a:p>
          <a:p>
            <a:pPr marL="742950" lvl="1" indent="-285750" algn="l" rtl="0">
              <a:spcBef>
                <a:spcPct val="20000"/>
              </a:spcBef>
              <a:buFontTx/>
              <a:buChar char="–"/>
            </a:pPr>
            <a:r>
              <a:rPr lang="en-US" sz="2400"/>
              <a:t>%e	exponential format</a:t>
            </a:r>
            <a:endParaRPr lang="tr-TR" sz="2400"/>
          </a:p>
          <a:p>
            <a:pPr marL="742950" lvl="1" indent="-285750" algn="l" rtl="0">
              <a:spcBef>
                <a:spcPct val="20000"/>
              </a:spcBef>
              <a:buFontTx/>
              <a:buChar char="–"/>
            </a:pPr>
            <a:r>
              <a:rPr lang="tr-TR" sz="2400"/>
              <a:t>%g	either floating point or exponential 		format, whichever is shorter</a:t>
            </a:r>
            <a:endParaRPr lang="en-US" sz="2400"/>
          </a:p>
          <a:p>
            <a:pPr marL="742950" lvl="1" indent="-285750" algn="l" rtl="0">
              <a:spcBef>
                <a:spcPct val="20000"/>
              </a:spcBef>
              <a:buFontTx/>
              <a:buChar char="–"/>
            </a:pPr>
            <a:r>
              <a:rPr lang="en-US" sz="2400"/>
              <a:t>\n	new line character</a:t>
            </a:r>
          </a:p>
          <a:p>
            <a:pPr marL="742950" lvl="1" indent="-285750" algn="l" rtl="0">
              <a:spcBef>
                <a:spcPct val="20000"/>
              </a:spcBef>
              <a:buFontTx/>
              <a:buChar char="–"/>
            </a:pPr>
            <a:r>
              <a:rPr lang="en-US" sz="2400"/>
              <a:t>\t</a:t>
            </a:r>
            <a:r>
              <a:rPr lang="tr-TR" sz="2400"/>
              <a:t>	</a:t>
            </a:r>
            <a:r>
              <a:rPr lang="en-US" sz="2400"/>
              <a:t>	tab character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0"/>
            <a:ext cx="8229600" cy="1143000"/>
          </a:xfrm>
        </p:spPr>
        <p:txBody>
          <a:bodyPr/>
          <a:lstStyle/>
          <a:p>
            <a:endParaRPr lang="ar-SA" dirty="0"/>
          </a:p>
        </p:txBody>
      </p:sp>
      <p:sp>
        <p:nvSpPr>
          <p:cNvPr id="4" name="Rectangle 4"/>
          <p:cNvSpPr>
            <a:spLocks noGrp="1" noChangeArrowheads="1"/>
          </p:cNvSpPr>
          <p:nvPr>
            <p:ph idx="1"/>
          </p:nvPr>
        </p:nvSpPr>
        <p:spPr bwMode="auto">
          <a:xfrm>
            <a:off x="428596" y="1285860"/>
            <a:ext cx="8229600" cy="5786454"/>
          </a:xfrm>
          <a:prstGeom prst="rect">
            <a:avLst/>
          </a:prstGeom>
          <a:noFill/>
          <a:ln w="9525">
            <a:noFill/>
            <a:miter lim="800000"/>
            <a:headEnd/>
            <a:tailEnd/>
          </a:ln>
          <a:effectLst/>
        </p:spPr>
        <p:txBody>
          <a:bodyPr>
            <a:normAutofit lnSpcReduction="10000"/>
          </a:bodyPr>
          <a:lstStyle/>
          <a:p>
            <a:pPr marL="742950" lvl="1" indent="-285750" algn="l" rtl="0">
              <a:lnSpc>
                <a:spcPct val="80000"/>
              </a:lnSpc>
              <a:spcAft>
                <a:spcPct val="10000"/>
              </a:spcAft>
            </a:pPr>
            <a:r>
              <a:rPr lang="en-US" sz="2400" dirty="0"/>
              <a:t>&gt;&gt; </a:t>
            </a:r>
            <a:r>
              <a:rPr lang="en-US" sz="2400" dirty="0" err="1"/>
              <a:t>fprintf</a:t>
            </a:r>
            <a:r>
              <a:rPr lang="en-US" sz="2400" dirty="0"/>
              <a:t>( 'Result is %d', 3 )</a:t>
            </a:r>
          </a:p>
          <a:p>
            <a:pPr marL="742950" lvl="1" indent="-285750" algn="l" rtl="0">
              <a:lnSpc>
                <a:spcPct val="80000"/>
              </a:lnSpc>
              <a:spcAft>
                <a:spcPct val="10000"/>
              </a:spcAft>
            </a:pPr>
            <a:r>
              <a:rPr lang="en-US" sz="2400" dirty="0"/>
              <a:t>Result is 3</a:t>
            </a:r>
          </a:p>
          <a:p>
            <a:pPr marL="742950" lvl="1" indent="-285750" algn="l" rtl="0">
              <a:lnSpc>
                <a:spcPct val="80000"/>
              </a:lnSpc>
              <a:spcAft>
                <a:spcPct val="10000"/>
              </a:spcAft>
            </a:pPr>
            <a:r>
              <a:rPr lang="en-US" sz="2400" dirty="0"/>
              <a:t>&gt;&gt; </a:t>
            </a:r>
            <a:r>
              <a:rPr lang="en-US" sz="2400" dirty="0" err="1"/>
              <a:t>fprintf</a:t>
            </a:r>
            <a:r>
              <a:rPr lang="en-US" sz="2400" dirty="0"/>
              <a:t>( 'Area of a circle with radius %d is %f', 3, pi*3^2 )</a:t>
            </a:r>
          </a:p>
          <a:p>
            <a:pPr marL="742950" lvl="1" indent="-285750" algn="l" rtl="0">
              <a:lnSpc>
                <a:spcPct val="80000"/>
              </a:lnSpc>
              <a:spcAft>
                <a:spcPct val="10000"/>
              </a:spcAft>
            </a:pPr>
            <a:r>
              <a:rPr lang="en-US" sz="2400" dirty="0"/>
              <a:t>Area of a circle with radius 3 is 28.274334</a:t>
            </a:r>
          </a:p>
          <a:p>
            <a:pPr marL="742950" lvl="1" indent="-285750" algn="l" rtl="0">
              <a:lnSpc>
                <a:spcPct val="80000"/>
              </a:lnSpc>
              <a:spcAft>
                <a:spcPct val="10000"/>
              </a:spcAft>
            </a:pPr>
            <a:r>
              <a:rPr lang="en-US" sz="2400" dirty="0"/>
              <a:t>&gt;&gt; x = 5;</a:t>
            </a:r>
          </a:p>
          <a:p>
            <a:pPr marL="742950" lvl="1" indent="-285750" algn="l" rtl="0">
              <a:lnSpc>
                <a:spcPct val="80000"/>
              </a:lnSpc>
              <a:spcAft>
                <a:spcPct val="10000"/>
              </a:spcAft>
            </a:pPr>
            <a:r>
              <a:rPr lang="en-US" sz="2400" dirty="0"/>
              <a:t>&gt;&gt; </a:t>
            </a:r>
            <a:r>
              <a:rPr lang="en-US" sz="2400" dirty="0" err="1"/>
              <a:t>fprintf</a:t>
            </a:r>
            <a:r>
              <a:rPr lang="en-US" sz="2400" dirty="0"/>
              <a:t>( 'x = %3d', x )</a:t>
            </a:r>
          </a:p>
          <a:p>
            <a:pPr marL="742950" lvl="1" indent="-285750" algn="l" rtl="0">
              <a:lnSpc>
                <a:spcPct val="80000"/>
              </a:lnSpc>
              <a:spcAft>
                <a:spcPct val="10000"/>
              </a:spcAft>
            </a:pPr>
            <a:r>
              <a:rPr lang="en-US" sz="2400" dirty="0"/>
              <a:t>x =   </a:t>
            </a:r>
            <a:r>
              <a:rPr lang="tr-TR" sz="2400" dirty="0"/>
              <a:t> </a:t>
            </a:r>
            <a:r>
              <a:rPr lang="en-US" sz="2400" dirty="0"/>
              <a:t>5</a:t>
            </a:r>
          </a:p>
          <a:p>
            <a:pPr marL="742950" lvl="1" indent="-285750" algn="l" rtl="0">
              <a:lnSpc>
                <a:spcPct val="80000"/>
              </a:lnSpc>
              <a:spcAft>
                <a:spcPct val="10000"/>
              </a:spcAft>
            </a:pPr>
            <a:r>
              <a:rPr lang="en-US" sz="2400" dirty="0"/>
              <a:t>&gt;&gt; x = pi;</a:t>
            </a:r>
          </a:p>
          <a:p>
            <a:pPr marL="742950" lvl="1" indent="-285750" algn="l" rtl="0">
              <a:lnSpc>
                <a:spcPct val="80000"/>
              </a:lnSpc>
              <a:spcAft>
                <a:spcPct val="10000"/>
              </a:spcAft>
            </a:pPr>
            <a:r>
              <a:rPr lang="en-US" sz="2400" dirty="0"/>
              <a:t>&gt;&gt; </a:t>
            </a:r>
            <a:r>
              <a:rPr lang="en-US" sz="2400" dirty="0" err="1"/>
              <a:t>fprintf</a:t>
            </a:r>
            <a:r>
              <a:rPr lang="en-US" sz="2400" dirty="0"/>
              <a:t>( 'x = %0.2f', x )</a:t>
            </a:r>
          </a:p>
          <a:p>
            <a:pPr marL="742950" lvl="1" indent="-285750" algn="l" rtl="0">
              <a:lnSpc>
                <a:spcPct val="80000"/>
              </a:lnSpc>
              <a:spcAft>
                <a:spcPct val="10000"/>
              </a:spcAft>
            </a:pPr>
            <a:r>
              <a:rPr lang="en-US" sz="2400" dirty="0"/>
              <a:t>x = 3.14</a:t>
            </a:r>
          </a:p>
          <a:p>
            <a:pPr marL="742950" lvl="1" indent="-285750" algn="l" rtl="0">
              <a:lnSpc>
                <a:spcPct val="80000"/>
              </a:lnSpc>
              <a:spcAft>
                <a:spcPct val="10000"/>
              </a:spcAft>
            </a:pPr>
            <a:r>
              <a:rPr lang="en-US" sz="2400" dirty="0"/>
              <a:t>&gt;&gt; </a:t>
            </a:r>
            <a:r>
              <a:rPr lang="en-US" sz="2400" dirty="0" err="1"/>
              <a:t>fprintf</a:t>
            </a:r>
            <a:r>
              <a:rPr lang="en-US" sz="2400" dirty="0"/>
              <a:t>( 'x = %6.2f', x )</a:t>
            </a:r>
          </a:p>
          <a:p>
            <a:pPr marL="742950" lvl="1" indent="-285750" algn="l" rtl="0">
              <a:lnSpc>
                <a:spcPct val="80000"/>
              </a:lnSpc>
              <a:spcAft>
                <a:spcPct val="10000"/>
              </a:spcAft>
            </a:pPr>
            <a:r>
              <a:rPr lang="en-US" sz="2400" dirty="0"/>
              <a:t>x =   </a:t>
            </a:r>
            <a:r>
              <a:rPr lang="tr-TR" sz="2400" dirty="0"/>
              <a:t> </a:t>
            </a:r>
            <a:r>
              <a:rPr lang="en-US" sz="2400" dirty="0"/>
              <a:t>3.14</a:t>
            </a:r>
          </a:p>
          <a:p>
            <a:pPr marL="742950" lvl="1" indent="-285750" algn="l" rtl="0">
              <a:lnSpc>
                <a:spcPct val="80000"/>
              </a:lnSpc>
              <a:spcAft>
                <a:spcPct val="10000"/>
              </a:spcAft>
            </a:pPr>
            <a:r>
              <a:rPr lang="en-US" sz="2400" dirty="0"/>
              <a:t>&gt;&gt; </a:t>
            </a:r>
            <a:r>
              <a:rPr lang="en-US" sz="2400" dirty="0" err="1"/>
              <a:t>fprintf</a:t>
            </a:r>
            <a:r>
              <a:rPr lang="en-US" sz="2400" dirty="0"/>
              <a:t>( 'x = %d\</a:t>
            </a:r>
            <a:r>
              <a:rPr lang="en-US" sz="2400" dirty="0" err="1"/>
              <a:t>ny</a:t>
            </a:r>
            <a:r>
              <a:rPr lang="en-US" sz="2400" dirty="0"/>
              <a:t> = %d\n', 3, 13 )</a:t>
            </a:r>
          </a:p>
          <a:p>
            <a:pPr marL="742950" lvl="1" indent="-285750" algn="l" rtl="0">
              <a:lnSpc>
                <a:spcPct val="80000"/>
              </a:lnSpc>
              <a:spcAft>
                <a:spcPct val="10000"/>
              </a:spcAft>
            </a:pPr>
            <a:r>
              <a:rPr lang="en-US" sz="2400" dirty="0"/>
              <a:t>x = 3</a:t>
            </a:r>
            <a:endParaRPr lang="tr-TR" sz="2400" dirty="0"/>
          </a:p>
          <a:p>
            <a:pPr marL="742950" lvl="1" indent="-285750" algn="l" rtl="0">
              <a:lnSpc>
                <a:spcPct val="80000"/>
              </a:lnSpc>
              <a:spcAft>
                <a:spcPct val="10000"/>
              </a:spcAft>
            </a:pPr>
            <a:r>
              <a:rPr lang="en-US" sz="2400" dirty="0"/>
              <a:t>y = 13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Functions and </a:t>
            </a:r>
            <a:r>
              <a:rPr lang="en-US" dirty="0" err="1" smtClean="0"/>
              <a:t>feval</a:t>
            </a:r>
            <a:endParaRPr lang="ar-SA" dirty="0"/>
          </a:p>
        </p:txBody>
      </p:sp>
      <p:sp>
        <p:nvSpPr>
          <p:cNvPr id="3" name="عنصر نائب للمحتوى 2"/>
          <p:cNvSpPr>
            <a:spLocks noGrp="1"/>
          </p:cNvSpPr>
          <p:nvPr>
            <p:ph idx="1"/>
          </p:nvPr>
        </p:nvSpPr>
        <p:spPr/>
        <p:txBody>
          <a:bodyPr/>
          <a:lstStyle/>
          <a:p>
            <a:endParaRPr lang="ar-SA"/>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827</TotalTime>
  <Words>755</Words>
  <Application>Microsoft Office PowerPoint</Application>
  <PresentationFormat>عرض على الشاشة (3:4)‏</PresentationFormat>
  <Paragraphs>235</Paragraphs>
  <Slides>40</Slides>
  <Notes>2</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40</vt:i4>
      </vt:variant>
    </vt:vector>
  </HeadingPairs>
  <TitlesOfParts>
    <vt:vector size="42" baseType="lpstr">
      <vt:lpstr>سمة Office</vt:lpstr>
      <vt:lpstr>Equation</vt:lpstr>
      <vt:lpstr>Interduction to MATLAB (part 2)</vt:lpstr>
      <vt:lpstr>Content </vt:lpstr>
      <vt:lpstr>Outline </vt:lpstr>
      <vt:lpstr>Some Basic Commands</vt:lpstr>
      <vt:lpstr>Input function</vt:lpstr>
      <vt:lpstr>disp</vt:lpstr>
      <vt:lpstr>fprintf</vt:lpstr>
      <vt:lpstr>الشريحة 8</vt:lpstr>
      <vt:lpstr>Functions and feval</vt:lpstr>
      <vt:lpstr>Outline </vt:lpstr>
      <vt:lpstr>M-files</vt:lpstr>
      <vt:lpstr>M-file script</vt:lpstr>
      <vt:lpstr>الشريحة 13</vt:lpstr>
      <vt:lpstr>الشريحة 14</vt:lpstr>
      <vt:lpstr>M-file function</vt:lpstr>
      <vt:lpstr>الشريحة 16</vt:lpstr>
      <vt:lpstr>الشريحة 17</vt:lpstr>
      <vt:lpstr>Outline </vt:lpstr>
      <vt:lpstr>The Colon Operator</vt:lpstr>
      <vt:lpstr>Outline </vt:lpstr>
      <vt:lpstr>الشريحة 21</vt:lpstr>
      <vt:lpstr>الشريحة 22</vt:lpstr>
      <vt:lpstr>الشريحة 23</vt:lpstr>
      <vt:lpstr>The difference between ‘=‘ and’==‘</vt:lpstr>
      <vt:lpstr>Outline </vt:lpstr>
      <vt:lpstr>الشريحة 26</vt:lpstr>
      <vt:lpstr>الشريحة 27</vt:lpstr>
      <vt:lpstr>Outline </vt:lpstr>
      <vt:lpstr>If statements</vt:lpstr>
      <vt:lpstr>Simple example</vt:lpstr>
      <vt:lpstr>الشريحة 31</vt:lpstr>
      <vt:lpstr>الشريحة 32</vt:lpstr>
      <vt:lpstr>If-else statements</vt:lpstr>
      <vt:lpstr>Simple example </vt:lpstr>
      <vt:lpstr>If-elseif-else</vt:lpstr>
      <vt:lpstr>Example </vt:lpstr>
      <vt:lpstr>Outline </vt:lpstr>
      <vt:lpstr>For loops</vt:lpstr>
      <vt:lpstr>الشريحة 39</vt:lpstr>
      <vt:lpstr>Assighnment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TOSHIBA</dc:creator>
  <cp:lastModifiedBy>TOSHIBA</cp:lastModifiedBy>
  <cp:revision>66</cp:revision>
  <dcterms:created xsi:type="dcterms:W3CDTF">2014-09-20T11:53:23Z</dcterms:created>
  <dcterms:modified xsi:type="dcterms:W3CDTF">2014-10-11T23:46:14Z</dcterms:modified>
</cp:coreProperties>
</file>