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jpeg" ContentType="image/jpeg"/>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s/slide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1.xml" ContentType="application/vnd.openxmlformats-officedocument.presentationml.slide+xml"/>
  <Override PartName="/ppt/slides/slide100.xml" ContentType="application/vnd.openxmlformats-officedocument.presentationml.slide+xml"/>
  <Override PartName="/ppt/slides/slide99.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18.xml" ContentType="application/vnd.openxmlformats-officedocument.presentationml.slide+xml"/>
  <Override PartName="/ppt/slides/slide117.xml" ContentType="application/vnd.openxmlformats-officedocument.presentationml.slide+xml"/>
  <Override PartName="/ppt/slides/slide116.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93.xml" ContentType="application/vnd.openxmlformats-officedocument.presentationml.slide+xml"/>
  <Override PartName="/ppt/slides/slide92.xml" ContentType="application/vnd.openxmlformats-officedocument.presentationml.slide+xml"/>
  <Override PartName="/ppt/slides/slide91.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69.xml" ContentType="application/vnd.openxmlformats-officedocument.presentationml.slide+xml"/>
  <Override PartName="/ppt/slides/slide68.xml" ContentType="application/vnd.openxmlformats-officedocument.presentationml.slide+xml"/>
  <Override PartName="/ppt/slides/slide67.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85.xml" ContentType="application/vnd.openxmlformats-officedocument.presentationml.slide+xml"/>
  <Override PartName="/ppt/slides/slide84.xml" ContentType="application/vnd.openxmlformats-officedocument.presentationml.slide+xml"/>
  <Override PartName="/ppt/slides/slide83.xml" ContentType="application/vnd.openxmlformats-officedocument.presentationml.slide+xml"/>
  <Override PartName="/ppt/slides/slide60.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133.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6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theme/themeOverride1.xml" ContentType="application/vnd.openxmlformats-officedocument.themeOverride+xml"/>
  <Override PartName="/ppt/theme/themeOverride3.xml" ContentType="application/vnd.openxmlformats-officedocument.themeOverride+xml"/>
  <Override PartName="/ppt/theme/themeOverride2.xml" ContentType="application/vnd.openxmlformats-officedocument.themeOverrid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394" r:id="rId3"/>
    <p:sldId id="259" r:id="rId4"/>
    <p:sldId id="260" r:id="rId5"/>
    <p:sldId id="393" r:id="rId6"/>
    <p:sldId id="370" r:id="rId7"/>
    <p:sldId id="371" r:id="rId8"/>
    <p:sldId id="372" r:id="rId9"/>
    <p:sldId id="373" r:id="rId10"/>
    <p:sldId id="374" r:id="rId11"/>
    <p:sldId id="375" r:id="rId12"/>
    <p:sldId id="294" r:id="rId13"/>
    <p:sldId id="387" r:id="rId14"/>
    <p:sldId id="392" r:id="rId15"/>
    <p:sldId id="377" r:id="rId16"/>
    <p:sldId id="378" r:id="rId17"/>
    <p:sldId id="379" r:id="rId18"/>
    <p:sldId id="380" r:id="rId19"/>
    <p:sldId id="382" r:id="rId20"/>
    <p:sldId id="381" r:id="rId21"/>
    <p:sldId id="383" r:id="rId22"/>
    <p:sldId id="385" r:id="rId23"/>
    <p:sldId id="384" r:id="rId24"/>
    <p:sldId id="386" r:id="rId25"/>
    <p:sldId id="388" r:id="rId26"/>
    <p:sldId id="390" r:id="rId27"/>
    <p:sldId id="395" r:id="rId28"/>
    <p:sldId id="389" r:id="rId29"/>
    <p:sldId id="405" r:id="rId30"/>
    <p:sldId id="391" r:id="rId31"/>
    <p:sldId id="401" r:id="rId32"/>
    <p:sldId id="402" r:id="rId33"/>
    <p:sldId id="403" r:id="rId34"/>
    <p:sldId id="404" r:id="rId35"/>
    <p:sldId id="396" r:id="rId36"/>
    <p:sldId id="397" r:id="rId37"/>
    <p:sldId id="398" r:id="rId38"/>
    <p:sldId id="399" r:id="rId39"/>
    <p:sldId id="400" r:id="rId40"/>
    <p:sldId id="406" r:id="rId41"/>
    <p:sldId id="407" r:id="rId42"/>
    <p:sldId id="408" r:id="rId43"/>
    <p:sldId id="409" r:id="rId44"/>
    <p:sldId id="410" r:id="rId45"/>
    <p:sldId id="411" r:id="rId46"/>
    <p:sldId id="412" r:id="rId47"/>
    <p:sldId id="413" r:id="rId48"/>
    <p:sldId id="457" r:id="rId49"/>
    <p:sldId id="458" r:id="rId50"/>
    <p:sldId id="414" r:id="rId51"/>
    <p:sldId id="459" r:id="rId52"/>
    <p:sldId id="415" r:id="rId53"/>
    <p:sldId id="460" r:id="rId54"/>
    <p:sldId id="461" r:id="rId55"/>
    <p:sldId id="417" r:id="rId56"/>
    <p:sldId id="418" r:id="rId57"/>
    <p:sldId id="419" r:id="rId58"/>
    <p:sldId id="462" r:id="rId59"/>
    <p:sldId id="463" r:id="rId60"/>
    <p:sldId id="464" r:id="rId61"/>
    <p:sldId id="420" r:id="rId62"/>
    <p:sldId id="465" r:id="rId63"/>
    <p:sldId id="421" r:id="rId64"/>
    <p:sldId id="422" r:id="rId65"/>
    <p:sldId id="423" r:id="rId66"/>
    <p:sldId id="424" r:id="rId67"/>
    <p:sldId id="425" r:id="rId68"/>
    <p:sldId id="426" r:id="rId69"/>
    <p:sldId id="466" r:id="rId70"/>
    <p:sldId id="427" r:id="rId71"/>
    <p:sldId id="428" r:id="rId72"/>
    <p:sldId id="467" r:id="rId73"/>
    <p:sldId id="429" r:id="rId74"/>
    <p:sldId id="430" r:id="rId75"/>
    <p:sldId id="468" r:id="rId76"/>
    <p:sldId id="431" r:id="rId77"/>
    <p:sldId id="432" r:id="rId78"/>
    <p:sldId id="433" r:id="rId79"/>
    <p:sldId id="469" r:id="rId80"/>
    <p:sldId id="435" r:id="rId81"/>
    <p:sldId id="436" r:id="rId82"/>
    <p:sldId id="437" r:id="rId83"/>
    <p:sldId id="438" r:id="rId84"/>
    <p:sldId id="439" r:id="rId85"/>
    <p:sldId id="470" r:id="rId86"/>
    <p:sldId id="440" r:id="rId87"/>
    <p:sldId id="471" r:id="rId88"/>
    <p:sldId id="441" r:id="rId89"/>
    <p:sldId id="472" r:id="rId90"/>
    <p:sldId id="442" r:id="rId91"/>
    <p:sldId id="443" r:id="rId92"/>
    <p:sldId id="444" r:id="rId93"/>
    <p:sldId id="473" r:id="rId94"/>
    <p:sldId id="445" r:id="rId95"/>
    <p:sldId id="446" r:id="rId96"/>
    <p:sldId id="447" r:id="rId97"/>
    <p:sldId id="448" r:id="rId98"/>
    <p:sldId id="449" r:id="rId99"/>
    <p:sldId id="528" r:id="rId100"/>
    <p:sldId id="474" r:id="rId101"/>
    <p:sldId id="475" r:id="rId102"/>
    <p:sldId id="476" r:id="rId103"/>
    <p:sldId id="477" r:id="rId104"/>
    <p:sldId id="478" r:id="rId105"/>
    <p:sldId id="479" r:id="rId106"/>
    <p:sldId id="480" r:id="rId107"/>
    <p:sldId id="481" r:id="rId108"/>
    <p:sldId id="482" r:id="rId109"/>
    <p:sldId id="529" r:id="rId110"/>
    <p:sldId id="483" r:id="rId111"/>
    <p:sldId id="484" r:id="rId112"/>
    <p:sldId id="485" r:id="rId113"/>
    <p:sldId id="487" r:id="rId114"/>
    <p:sldId id="530" r:id="rId115"/>
    <p:sldId id="535" r:id="rId116"/>
    <p:sldId id="531" r:id="rId117"/>
    <p:sldId id="534" r:id="rId118"/>
    <p:sldId id="533" r:id="rId119"/>
    <p:sldId id="532" r:id="rId120"/>
    <p:sldId id="488" r:id="rId121"/>
    <p:sldId id="489" r:id="rId122"/>
    <p:sldId id="536" r:id="rId123"/>
    <p:sldId id="537" r:id="rId124"/>
    <p:sldId id="538" r:id="rId125"/>
    <p:sldId id="541" r:id="rId126"/>
    <p:sldId id="542" r:id="rId127"/>
    <p:sldId id="543" r:id="rId128"/>
    <p:sldId id="544" r:id="rId129"/>
    <p:sldId id="547" r:id="rId130"/>
    <p:sldId id="549" r:id="rId131"/>
    <p:sldId id="550" r:id="rId132"/>
    <p:sldId id="551" r:id="rId133"/>
    <p:sldId id="552" r:id="rId1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661C"/>
    <a:srgbClr val="293315"/>
    <a:srgbClr val="78953D"/>
    <a:srgbClr val="B8CF8B"/>
    <a:srgbClr val="CADBA9"/>
    <a:srgbClr val="A6C36B"/>
    <a:srgbClr val="39471D"/>
    <a:srgbClr val="339933"/>
    <a:srgbClr val="5C8E26"/>
    <a:srgbClr val="C3D69E"/>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100" d="100"/>
          <a:sy n="100" d="100"/>
        </p:scale>
        <p:origin x="-210"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tableStyles" Target="tableStyle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customXml" Target="../customXml/item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customXml" Target="../customXml/item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9D66365-0FA1-41B2-A714-815B005A3668}" type="datetimeFigureOut">
              <a:rPr lang="ar-SA" smtClean="0"/>
              <a:pPr/>
              <a:t>22/03/1436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1557841-42C8-4289-A6E7-1AA36940232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9D66365-0FA1-41B2-A714-815B005A3668}" type="datetimeFigureOut">
              <a:rPr lang="ar-SA" smtClean="0"/>
              <a:pPr/>
              <a:t>22/03/1436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1557841-42C8-4289-A6E7-1AA36940232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1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pic>
        <p:nvPicPr>
          <p:cNvPr id="2058" name="Picture 14" descr="https://pbs.twimg.com/profile_images/1791845713/_____-_____-_________logo.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481138" cy="1419225"/>
          </a:xfrm>
          <a:prstGeom prst="rect">
            <a:avLst/>
          </a:prstGeom>
          <a:noFill/>
          <a:ln w="9525">
            <a:noFill/>
            <a:miter lim="800000"/>
            <a:headEnd/>
            <a:tailEnd/>
          </a:ln>
        </p:spPr>
      </p:pic>
      <p:pic>
        <p:nvPicPr>
          <p:cNvPr id="18434" name="Picture 2" descr="http://www.ar-des.com/sites/default/files/ksu_1.png?1391685715"/>
          <p:cNvPicPr>
            <a:picLocks noChangeAspect="1" noChangeArrowheads="1"/>
          </p:cNvPicPr>
          <p:nvPr/>
        </p:nvPicPr>
        <p:blipFill>
          <a:blip r:embed="rId3">
            <a:clrChange>
              <a:clrFrom>
                <a:srgbClr val="FFFFFF"/>
              </a:clrFrom>
              <a:clrTo>
                <a:srgbClr val="FFFFFF">
                  <a:alpha val="0"/>
                </a:srgbClr>
              </a:clrTo>
            </a:clrChange>
          </a:blip>
          <a:srcRect l="3766" t="23810" r="55187" b="34275"/>
          <a:stretch>
            <a:fillRect/>
          </a:stretch>
        </p:blipFill>
        <p:spPr bwMode="auto">
          <a:xfrm>
            <a:off x="3929058" y="121248"/>
            <a:ext cx="1928794" cy="735984"/>
          </a:xfrm>
          <a:prstGeom prst="rect">
            <a:avLst/>
          </a:prstGeom>
          <a:noFill/>
        </p:spPr>
      </p:pic>
      <p:pic>
        <p:nvPicPr>
          <p:cNvPr id="1843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786710" y="0"/>
            <a:ext cx="1357290" cy="1357290"/>
          </a:xfrm>
          <a:prstGeom prst="rect">
            <a:avLst/>
          </a:prstGeom>
          <a:noFill/>
          <a:ln w="9525">
            <a:noFill/>
            <a:miter lim="800000"/>
            <a:headEnd/>
            <a:tailEnd/>
          </a:ln>
          <a:effectLst/>
        </p:spPr>
      </p:pic>
      <p:sp>
        <p:nvSpPr>
          <p:cNvPr id="17" name="مربع نص 16"/>
          <p:cNvSpPr txBox="1"/>
          <p:nvPr/>
        </p:nvSpPr>
        <p:spPr>
          <a:xfrm>
            <a:off x="838200" y="1500174"/>
            <a:ext cx="7067962" cy="1323439"/>
          </a:xfrm>
          <a:prstGeom prst="rect">
            <a:avLst/>
          </a:prstGeom>
          <a:noFill/>
        </p:spPr>
        <p:txBody>
          <a:bodyPr wrap="none" rtlCol="1">
            <a:spAutoFit/>
          </a:bodyPr>
          <a:lstStyle/>
          <a:p>
            <a:r>
              <a:rPr lang="ar-SA" sz="8000" dirty="0" smtClean="0">
                <a:solidFill>
                  <a:srgbClr val="39471D"/>
                </a:solidFill>
                <a:cs typeface="DecoType Naskh Variants" pitchFamily="2" charset="-78"/>
              </a:rPr>
              <a:t>بسم الله الرحمن الرحيم</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19" name="مربع نص 18"/>
          <p:cNvSpPr txBox="1"/>
          <p:nvPr/>
        </p:nvSpPr>
        <p:spPr>
          <a:xfrm>
            <a:off x="4659029" y="3024174"/>
            <a:ext cx="3323346" cy="830997"/>
          </a:xfrm>
          <a:prstGeom prst="rect">
            <a:avLst/>
          </a:prstGeom>
          <a:noFill/>
        </p:spPr>
        <p:txBody>
          <a:bodyPr wrap="none" rtlCol="1">
            <a:spAutoFit/>
          </a:bodyPr>
          <a:lstStyle/>
          <a:p>
            <a:r>
              <a:rPr lang="ar-SA" sz="4800" dirty="0" smtClean="0">
                <a:solidFill>
                  <a:srgbClr val="39471D"/>
                </a:solidFill>
                <a:cs typeface="DecoType Naskh Variants" pitchFamily="2" charset="-78"/>
              </a:rPr>
              <a:t>الحمد لله رب العالمين</a:t>
            </a:r>
          </a:p>
        </p:txBody>
      </p:sp>
      <p:sp>
        <p:nvSpPr>
          <p:cNvPr id="20" name="مربع نص 19"/>
          <p:cNvSpPr txBox="1"/>
          <p:nvPr/>
        </p:nvSpPr>
        <p:spPr>
          <a:xfrm>
            <a:off x="1905000" y="3969603"/>
            <a:ext cx="4421403" cy="830997"/>
          </a:xfrm>
          <a:prstGeom prst="rect">
            <a:avLst/>
          </a:prstGeom>
          <a:noFill/>
        </p:spPr>
        <p:txBody>
          <a:bodyPr wrap="none" rtlCol="1">
            <a:spAutoFit/>
          </a:bodyPr>
          <a:lstStyle/>
          <a:p>
            <a:r>
              <a:rPr lang="ar-SA" sz="4800" dirty="0" smtClean="0">
                <a:solidFill>
                  <a:srgbClr val="39471D"/>
                </a:solidFill>
                <a:cs typeface="DecoType Naskh Variants" pitchFamily="2" charset="-78"/>
              </a:rPr>
              <a:t>وأفضل الصلاة وأتم التسليم</a:t>
            </a:r>
          </a:p>
        </p:txBody>
      </p:sp>
      <p:sp>
        <p:nvSpPr>
          <p:cNvPr id="21" name="مربع نص 20"/>
          <p:cNvSpPr txBox="1"/>
          <p:nvPr/>
        </p:nvSpPr>
        <p:spPr>
          <a:xfrm>
            <a:off x="1447800" y="4960203"/>
            <a:ext cx="6452408" cy="830997"/>
          </a:xfrm>
          <a:prstGeom prst="rect">
            <a:avLst/>
          </a:prstGeom>
          <a:noFill/>
        </p:spPr>
        <p:txBody>
          <a:bodyPr wrap="none" rtlCol="1">
            <a:spAutoFit/>
          </a:bodyPr>
          <a:lstStyle/>
          <a:p>
            <a:r>
              <a:rPr lang="ar-SA" sz="4800" dirty="0" smtClean="0">
                <a:solidFill>
                  <a:srgbClr val="39471D"/>
                </a:solidFill>
                <a:cs typeface="DecoType Naskh Variants" pitchFamily="2" charset="-78"/>
              </a:rPr>
              <a:t>على سيدنا محمد وعلى آله وصحبه أجمعين</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0" y="1066800"/>
            <a:ext cx="9144000" cy="4401205"/>
          </a:xfrm>
          <a:prstGeom prst="rect">
            <a:avLst/>
          </a:prstGeom>
          <a:noFill/>
        </p:spPr>
        <p:txBody>
          <a:bodyPr wrap="square" rtlCol="1">
            <a:spAutoFit/>
          </a:bodyPr>
          <a:lstStyle/>
          <a:p>
            <a:r>
              <a:rPr lang="ar-SA" sz="2800" dirty="0" smtClean="0">
                <a:solidFill>
                  <a:srgbClr val="39471D"/>
                </a:solidFill>
                <a:cs typeface="DecoType Naskh Variants" pitchFamily="2" charset="-78"/>
              </a:rPr>
              <a:t>ومع تطور سلسلة معايير آيزو 9000 منذ سلسلة عام 1994 وحتى 2008، تحول تركيز المدققين من مجرد الالتزام بالإجراءات إلى قياس الفعالية </a:t>
            </a:r>
            <a:r>
              <a:rPr lang="ar-SA" sz="2800" dirty="0" err="1" smtClean="0">
                <a:solidFill>
                  <a:srgbClr val="39471D"/>
                </a:solidFill>
                <a:cs typeface="DecoType Naskh Variants" pitchFamily="2" charset="-78"/>
              </a:rPr>
              <a:t>الحقيقية</a:t>
            </a:r>
            <a:r>
              <a:rPr lang="ar-SA" sz="2800" dirty="0" smtClean="0">
                <a:solidFill>
                  <a:srgbClr val="39471D"/>
                </a:solidFill>
                <a:cs typeface="DecoType Naskh Variants" pitchFamily="2" charset="-78"/>
              </a:rPr>
              <a:t> لنظام إدارة الجودة (QMS) والنتائج التي تحققت عند تطبيق نظام إدارة الجودة.</a:t>
            </a:r>
          </a:p>
          <a:p>
            <a:endParaRPr lang="ar-SA" sz="2800" dirty="0" smtClean="0">
              <a:solidFill>
                <a:srgbClr val="39471D"/>
              </a:solidFill>
              <a:cs typeface="DecoType Naskh Variants" pitchFamily="2" charset="-78"/>
            </a:endParaRPr>
          </a:p>
          <a:p>
            <a:r>
              <a:rPr lang="ar-SA" sz="2800" dirty="0" smtClean="0">
                <a:solidFill>
                  <a:srgbClr val="39471D"/>
                </a:solidFill>
                <a:cs typeface="DecoType Naskh Variants" pitchFamily="2" charset="-78"/>
              </a:rPr>
              <a:t>تعد عمليات التدقيق إحدى أدوات الإدارة الضرورية التي يجب استخدامها للتحقق من :</a:t>
            </a:r>
          </a:p>
          <a:p>
            <a:endParaRPr lang="ar-SA" sz="2800" dirty="0" smtClean="0">
              <a:solidFill>
                <a:srgbClr val="39471D"/>
              </a:solidFill>
              <a:cs typeface="DecoType Naskh Variants" pitchFamily="2" charset="-78"/>
            </a:endParaRPr>
          </a:p>
          <a:p>
            <a:pPr>
              <a:buFont typeface="Wingdings" pitchFamily="2" charset="2"/>
              <a:buChar char="q"/>
            </a:pPr>
            <a:r>
              <a:rPr lang="ar-SA" sz="2800" dirty="0" smtClean="0">
                <a:solidFill>
                  <a:srgbClr val="39471D"/>
                </a:solidFill>
                <a:cs typeface="DecoType Naskh Variants" pitchFamily="2" charset="-78"/>
              </a:rPr>
              <a:t>الأدلة الموضوعية للعمليات</a:t>
            </a:r>
          </a:p>
          <a:p>
            <a:pPr>
              <a:buFont typeface="Wingdings" pitchFamily="2" charset="2"/>
              <a:buChar char="q"/>
            </a:pPr>
            <a:r>
              <a:rPr lang="ar-SA" sz="2800" dirty="0" smtClean="0">
                <a:solidFill>
                  <a:srgbClr val="39471D"/>
                </a:solidFill>
                <a:cs typeface="DecoType Naskh Variants" pitchFamily="2" charset="-78"/>
              </a:rPr>
              <a:t> تقييم مدى نجاح تنفيذ العمليات</a:t>
            </a:r>
          </a:p>
          <a:p>
            <a:pPr>
              <a:buFont typeface="Wingdings" pitchFamily="2" charset="2"/>
              <a:buChar char="q"/>
            </a:pPr>
            <a:r>
              <a:rPr lang="ar-SA" sz="2800" dirty="0" smtClean="0">
                <a:solidFill>
                  <a:srgbClr val="39471D"/>
                </a:solidFill>
                <a:cs typeface="DecoType Naskh Variants" pitchFamily="2" charset="-78"/>
              </a:rPr>
              <a:t>تقييم فعالية تحقيق مستويات الأهداف المحددة</a:t>
            </a:r>
          </a:p>
          <a:p>
            <a:pPr>
              <a:buFont typeface="Wingdings" pitchFamily="2" charset="2"/>
              <a:buChar char="q"/>
            </a:pPr>
            <a:r>
              <a:rPr lang="ar-SA" sz="2800" dirty="0" smtClean="0">
                <a:solidFill>
                  <a:srgbClr val="39471D"/>
                </a:solidFill>
                <a:cs typeface="DecoType Naskh Variants" pitchFamily="2" charset="-78"/>
              </a:rPr>
              <a:t>تقديم أدلة بشأن تقليل المشكلات والحد منها.</a:t>
            </a:r>
          </a:p>
        </p:txBody>
      </p:sp>
      <p:sp>
        <p:nvSpPr>
          <p:cNvPr id="6" name="مربع نص 5"/>
          <p:cNvSpPr txBox="1"/>
          <p:nvPr/>
        </p:nvSpPr>
        <p:spPr>
          <a:xfrm>
            <a:off x="6409744" y="76200"/>
            <a:ext cx="2385589" cy="769441"/>
          </a:xfrm>
          <a:prstGeom prst="rect">
            <a:avLst/>
          </a:prstGeom>
          <a:noFill/>
        </p:spPr>
        <p:txBody>
          <a:bodyPr wrap="none" rtlCol="1">
            <a:spAutoFit/>
          </a:bodyPr>
          <a:lstStyle/>
          <a:p>
            <a:r>
              <a:rPr lang="ar-SA" sz="4400" dirty="0" smtClean="0">
                <a:solidFill>
                  <a:srgbClr val="39471D"/>
                </a:solidFill>
                <a:cs typeface="DecoType Naskh Variants" pitchFamily="2" charset="-78"/>
              </a:rPr>
              <a:t>تدقيق الجودة هو</a:t>
            </a:r>
            <a:endParaRPr lang="ar-SA" sz="4400" dirty="0"/>
          </a:p>
        </p:txBody>
      </p:sp>
      <p:pic>
        <p:nvPicPr>
          <p:cNvPr id="52226" name="Picture 2" descr="http://i01.i.aliimg.com/photo/v0/100064745/Quality_Checking.jpg"/>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4953000" y="0"/>
            <a:ext cx="1143001" cy="1123950"/>
          </a:xfrm>
          <a:prstGeom prst="rect">
            <a:avLst/>
          </a:prstGeom>
          <a:noFill/>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مربع نص 5"/>
          <p:cNvSpPr txBox="1"/>
          <p:nvPr/>
        </p:nvSpPr>
        <p:spPr bwMode="auto">
          <a:xfrm>
            <a:off x="1992438" y="1524000"/>
            <a:ext cx="5094162" cy="4031873"/>
          </a:xfrm>
          <a:prstGeom prst="rect">
            <a:avLst/>
          </a:prstGeom>
          <a:noFill/>
          <a:ln w="9525">
            <a:noFill/>
            <a:miter lim="800000"/>
            <a:headEnd/>
            <a:tailEnd/>
          </a:ln>
          <a:effectLst/>
        </p:spPr>
        <p:txBody>
          <a:bodyPr wrap="square" rtlCol="1">
            <a:spAutoFit/>
          </a:bodyPr>
          <a:lstStyle/>
          <a:p>
            <a:pPr algn="ctr"/>
            <a:r>
              <a:rPr lang="ar-SA" sz="3200" b="1" dirty="0" smtClean="0"/>
              <a:t>جـامعة المـلك سـعود</a:t>
            </a:r>
            <a:endParaRPr lang="en-US" sz="3200" dirty="0" smtClean="0"/>
          </a:p>
          <a:p>
            <a:pPr algn="ctr"/>
            <a:r>
              <a:rPr lang="ar-SA" sz="3200" b="1" dirty="0" smtClean="0"/>
              <a:t> </a:t>
            </a:r>
            <a:endParaRPr lang="en-US" sz="3200" dirty="0" smtClean="0"/>
          </a:p>
          <a:p>
            <a:pPr algn="ctr"/>
            <a:r>
              <a:rPr lang="ar-SA" sz="3200" b="1" dirty="0" smtClean="0"/>
              <a:t>   دليــــل الجــودة</a:t>
            </a:r>
            <a:endParaRPr lang="en-US" sz="3200" dirty="0" smtClean="0"/>
          </a:p>
          <a:p>
            <a:pPr algn="ctr"/>
            <a:r>
              <a:rPr lang="ar-SA" sz="3200" b="1" dirty="0" smtClean="0"/>
              <a:t> </a:t>
            </a:r>
            <a:endParaRPr lang="en-US" sz="3200" dirty="0" smtClean="0"/>
          </a:p>
          <a:p>
            <a:pPr algn="ctr"/>
            <a:r>
              <a:rPr lang="en-US" sz="3200" b="1" dirty="0" smtClean="0"/>
              <a:t>ISO 9001 : 2008</a:t>
            </a:r>
            <a:endParaRPr lang="en-US" sz="3200" dirty="0" smtClean="0"/>
          </a:p>
          <a:p>
            <a:pPr algn="ctr"/>
            <a:r>
              <a:rPr lang="ar-EG" sz="3200" dirty="0" smtClean="0"/>
              <a:t>  </a:t>
            </a:r>
            <a:endParaRPr lang="en-US" sz="3200" dirty="0" smtClean="0"/>
          </a:p>
          <a:p>
            <a:pPr algn="ctr"/>
            <a:r>
              <a:rPr lang="ar-EG" sz="3200" dirty="0" smtClean="0"/>
              <a:t> </a:t>
            </a:r>
            <a:endParaRPr lang="en-US" sz="3200" dirty="0" smtClean="0"/>
          </a:p>
          <a:p>
            <a:pPr algn="ctr"/>
            <a:r>
              <a:rPr lang="ar-SA" sz="3200" b="1" dirty="0" smtClean="0"/>
              <a:t>محرم 1432 هـ</a:t>
            </a:r>
            <a:endParaRPr lang="ar-SA" sz="32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1295400" y="1828800"/>
          <a:ext cx="6477000" cy="4114800"/>
        </p:xfrm>
        <a:graphic>
          <a:graphicData uri="http://schemas.openxmlformats.org/drawingml/2006/table">
            <a:tbl>
              <a:tblPr rtl="1"/>
              <a:tblGrid>
                <a:gridCol w="3614058"/>
                <a:gridCol w="2862942"/>
              </a:tblGrid>
              <a:tr h="0">
                <a:tc>
                  <a:txBody>
                    <a:bodyPr/>
                    <a:lstStyle/>
                    <a:p>
                      <a:pPr algn="ctr" rtl="1">
                        <a:lnSpc>
                          <a:spcPct val="150000"/>
                        </a:lnSpc>
                        <a:spcAft>
                          <a:spcPts val="0"/>
                        </a:spcAft>
                      </a:pPr>
                      <a:r>
                        <a:rPr lang="ar-SA" sz="1800" b="1" dirty="0">
                          <a:latin typeface="Times New Roman"/>
                          <a:ea typeface="Times New Roman"/>
                          <a:cs typeface="Arabic Transparent"/>
                        </a:rPr>
                        <a:t>الموضوع</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الصفحة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1)نبذة عن عمادة الجودة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3</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2)الدليل</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7</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3)نطاق دليل الجودة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8</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4)نظام إدارة الجودة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9</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5)مسؤولية الإدارة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11</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6)إدارة الموارد</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15</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7)التحقق من تقييم الخدمة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a:latin typeface="Times New Roman"/>
                          <a:ea typeface="Times New Roman"/>
                          <a:cs typeface="Arabic Transparent"/>
                        </a:rPr>
                        <a:t>17</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dirty="0">
                          <a:solidFill>
                            <a:srgbClr val="C00000"/>
                          </a:solidFill>
                          <a:latin typeface="Times New Roman"/>
                          <a:ea typeface="Times New Roman"/>
                          <a:cs typeface="Arabic Transparent"/>
                        </a:rPr>
                        <a:t>8)القياس والتحليل والتطوير</a:t>
                      </a:r>
                      <a:endParaRPr lang="en-US" sz="1600" dirty="0">
                        <a:solidFill>
                          <a:srgbClr val="C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dirty="0">
                          <a:solidFill>
                            <a:srgbClr val="C00000"/>
                          </a:solidFill>
                          <a:latin typeface="Times New Roman"/>
                          <a:ea typeface="Times New Roman"/>
                          <a:cs typeface="Arabic Transparent"/>
                        </a:rPr>
                        <a:t>21</a:t>
                      </a:r>
                      <a:endParaRPr lang="en-US" sz="1600" dirty="0">
                        <a:solidFill>
                          <a:srgbClr val="C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50000"/>
                        </a:lnSpc>
                        <a:spcAft>
                          <a:spcPts val="0"/>
                        </a:spcAft>
                      </a:pPr>
                      <a:r>
                        <a:rPr lang="ar-SA" sz="1800" b="1">
                          <a:latin typeface="Times New Roman"/>
                          <a:ea typeface="Times New Roman"/>
                          <a:cs typeface="Arabic Transparent"/>
                        </a:rPr>
                        <a:t>9)العلاقات التكميلية بين الإدارات والوحدات</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800" b="1" dirty="0">
                          <a:latin typeface="Times New Roman"/>
                          <a:ea typeface="Times New Roman"/>
                          <a:cs typeface="Arabic Transparent"/>
                        </a:rPr>
                        <a:t>24</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6977" name="Rectangle 1"/>
          <p:cNvSpPr>
            <a:spLocks noChangeArrowheads="1"/>
          </p:cNvSpPr>
          <p:nvPr/>
        </p:nvSpPr>
        <p:spPr bwMode="auto">
          <a:xfrm>
            <a:off x="3810000" y="1219200"/>
            <a:ext cx="155042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abic Transparent" charset="0"/>
                <a:ea typeface="Times New Roman" pitchFamily="18" charset="0"/>
                <a:cs typeface="Arial" pitchFamily="34" charset="0"/>
              </a:rPr>
              <a:t>فهرس المحتويات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bwMode="auto">
          <a:xfrm>
            <a:off x="-35112" y="152400"/>
            <a:ext cx="9179115" cy="5816977"/>
          </a:xfrm>
          <a:prstGeom prst="rect">
            <a:avLst/>
          </a:prstGeom>
          <a:noFill/>
          <a:ln w="9525">
            <a:noFill/>
            <a:miter lim="800000"/>
            <a:headEnd/>
            <a:tailEnd/>
          </a:ln>
          <a:effectLst/>
        </p:spPr>
        <p:txBody>
          <a:bodyPr wrap="none" rtlCol="1">
            <a:spAutoFit/>
          </a:bodyPr>
          <a:lstStyle/>
          <a:p>
            <a:pPr algn="just"/>
            <a:r>
              <a:rPr lang="ar-SA" sz="3200" dirty="0" smtClean="0"/>
              <a:t>2-2-8) التدقيق الداخلي</a:t>
            </a:r>
            <a:endParaRPr lang="en-US" sz="3200" dirty="0" smtClean="0"/>
          </a:p>
          <a:p>
            <a:pPr algn="just"/>
            <a:r>
              <a:rPr lang="ar-SA" sz="3200" dirty="0" smtClean="0"/>
              <a:t> </a:t>
            </a:r>
            <a:endParaRPr lang="en-US" sz="3200" dirty="0" smtClean="0"/>
          </a:p>
          <a:p>
            <a:pPr algn="just"/>
            <a:r>
              <a:rPr lang="ar-SA" sz="3200" dirty="0" smtClean="0"/>
              <a:t>من خلال التدقيق الداخلي، يتم التحقق والتأكد وتقييم الاستجابة الداخلية</a:t>
            </a:r>
          </a:p>
          <a:p>
            <a:pPr algn="just"/>
            <a:r>
              <a:rPr lang="ar-SA" sz="3200" dirty="0" smtClean="0"/>
              <a:t> للعمادة مع كل من نظام إدارة الجودة الموثق والمواصفة القياسية </a:t>
            </a:r>
          </a:p>
          <a:p>
            <a:pPr algn="just"/>
            <a:r>
              <a:rPr lang="en-US" sz="3200" dirty="0" smtClean="0"/>
              <a:t>ISO 9001:2008</a:t>
            </a:r>
            <a:r>
              <a:rPr lang="ar-SA" sz="3200" dirty="0" smtClean="0"/>
              <a:t>. يقوم ممثل إدارة الجودة بإعداد برنامج تدقيق يحدد</a:t>
            </a:r>
          </a:p>
          <a:p>
            <a:pPr algn="just"/>
            <a:r>
              <a:rPr lang="ar-SA" sz="3200" dirty="0" smtClean="0"/>
              <a:t> فيه فترات التدقيق وتكراره، هذا البرنامج يغطي جميع النشاطات</a:t>
            </a:r>
          </a:p>
          <a:p>
            <a:pPr algn="just"/>
            <a:r>
              <a:rPr lang="ar-SA" sz="3200" dirty="0" smtClean="0"/>
              <a:t> الموثقة ضمن نطاق إدارة الجودة. إن نطاق التدقيق محدد، وتتم </a:t>
            </a:r>
          </a:p>
          <a:p>
            <a:pPr algn="just"/>
            <a:r>
              <a:rPr lang="ar-SA" sz="3200" dirty="0" smtClean="0"/>
              <a:t>عملية التدقيق باستقلالية وحيادية تامة، حيث يتم بحث نتائج التدقيق</a:t>
            </a:r>
          </a:p>
          <a:p>
            <a:pPr algn="just"/>
            <a:r>
              <a:rPr lang="ar-SA" sz="3200" dirty="0" smtClean="0"/>
              <a:t> ومناقشتها ضمن اجتماعات مراجعة الإدارة بأسلوب منتظم، كذلك</a:t>
            </a:r>
          </a:p>
          <a:p>
            <a:pPr algn="just"/>
            <a:r>
              <a:rPr lang="ar-SA" sz="3200" dirty="0" smtClean="0"/>
              <a:t> تستخدم للمساعدة في اتخاذ الإجراءات الوقائية والتصحيحية المناسبة.</a:t>
            </a:r>
            <a:endParaRPr lang="en-US" sz="3200" dirty="0" smtClean="0"/>
          </a:p>
          <a:p>
            <a:pPr algn="just"/>
            <a:r>
              <a:rPr lang="ar-SA" sz="3200" dirty="0" smtClean="0"/>
              <a:t> </a:t>
            </a:r>
            <a:endParaRPr lang="en-US" sz="3200" dirty="0" smtClean="0"/>
          </a:p>
          <a:p>
            <a:pPr algn="ctr"/>
            <a:r>
              <a:rPr lang="ar-SA" sz="2000" dirty="0" smtClean="0"/>
              <a:t>للتفاصيل أنظر إجراء التدقيق الداخلي لنظام إدارة الجودة (م.أ.ع.05)</a:t>
            </a:r>
            <a:endParaRPr lang="en-US" sz="2000"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مربع نص 5"/>
          <p:cNvSpPr txBox="1"/>
          <p:nvPr/>
        </p:nvSpPr>
        <p:spPr bwMode="auto">
          <a:xfrm>
            <a:off x="2057400" y="838200"/>
            <a:ext cx="4842992" cy="4869025"/>
          </a:xfrm>
          <a:prstGeom prst="rect">
            <a:avLst/>
          </a:prstGeom>
          <a:noFill/>
          <a:ln w="9525">
            <a:noFill/>
            <a:miter lim="800000"/>
            <a:headEnd/>
            <a:tailEnd/>
          </a:ln>
          <a:effectLst/>
        </p:spPr>
        <p:txBody>
          <a:bodyPr wrap="none" rtlCol="1">
            <a:spAutoFit/>
          </a:bodyPr>
          <a:lstStyle/>
          <a:p>
            <a:pPr algn="ctr"/>
            <a:r>
              <a:rPr lang="ar-SA" sz="3200" dirty="0" smtClean="0"/>
              <a:t> </a:t>
            </a:r>
            <a:endParaRPr lang="en-US" sz="3200" dirty="0" smtClean="0"/>
          </a:p>
          <a:p>
            <a:pPr algn="ctr"/>
            <a:r>
              <a:rPr lang="ar-SA" sz="3200" dirty="0" smtClean="0"/>
              <a:t>جامعة الملك سعود</a:t>
            </a:r>
            <a:endParaRPr lang="en-US" sz="3200" dirty="0" smtClean="0"/>
          </a:p>
          <a:p>
            <a:pPr algn="ctr"/>
            <a:r>
              <a:rPr lang="ar-SA" sz="3200" dirty="0" smtClean="0"/>
              <a:t>عمادة الجودة </a:t>
            </a:r>
            <a:endParaRPr lang="en-US" sz="3200" dirty="0" smtClean="0"/>
          </a:p>
          <a:p>
            <a:pPr algn="ctr"/>
            <a:r>
              <a:rPr lang="ar-SA" sz="3200" dirty="0" smtClean="0"/>
              <a:t>الإجراءات العامة لنظام إدارة الجودة</a:t>
            </a:r>
            <a:endParaRPr lang="en-US" sz="3200" dirty="0" smtClean="0"/>
          </a:p>
          <a:p>
            <a:pPr algn="ctr"/>
            <a:r>
              <a:rPr lang="en-US" sz="3200" dirty="0" smtClean="0"/>
              <a:t>ISO 9001:2008</a:t>
            </a:r>
          </a:p>
          <a:p>
            <a:pPr algn="ctr"/>
            <a:r>
              <a:rPr lang="ar-SA" sz="3200" dirty="0" smtClean="0"/>
              <a:t> </a:t>
            </a:r>
            <a:endParaRPr lang="en-US" sz="3200" dirty="0" smtClean="0"/>
          </a:p>
          <a:p>
            <a:pPr algn="ctr"/>
            <a:r>
              <a:rPr lang="ar-SA" sz="3200" dirty="0" smtClean="0"/>
              <a:t> </a:t>
            </a:r>
            <a:endParaRPr lang="en-US" sz="3200" dirty="0" smtClean="0"/>
          </a:p>
          <a:p>
            <a:pPr algn="ctr"/>
            <a:r>
              <a:rPr lang="ar-SA" sz="3200" dirty="0" smtClean="0"/>
              <a:t> محرم 1432هــ</a:t>
            </a:r>
            <a:endParaRPr lang="en-US" sz="3200" dirty="0" smtClean="0"/>
          </a:p>
          <a:p>
            <a:pPr indent="476250" algn="ctr" rtl="1">
              <a:lnSpc>
                <a:spcPct val="120000"/>
              </a:lnSpc>
              <a:spcBef>
                <a:spcPct val="50000"/>
              </a:spcBef>
              <a:buClr>
                <a:srgbClr val="009900"/>
              </a:buClr>
              <a:buSzPct val="150000"/>
            </a:pPr>
            <a:endParaRPr lang="ar-SA" sz="32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304800" y="2133600"/>
          <a:ext cx="8534401" cy="3048003"/>
        </p:xfrm>
        <a:graphic>
          <a:graphicData uri="http://schemas.openxmlformats.org/drawingml/2006/table">
            <a:tbl>
              <a:tblPr rtl="1"/>
              <a:tblGrid>
                <a:gridCol w="1375193"/>
                <a:gridCol w="5793617"/>
                <a:gridCol w="1365591"/>
              </a:tblGrid>
              <a:tr h="435429">
                <a:tc>
                  <a:txBody>
                    <a:bodyPr/>
                    <a:lstStyle/>
                    <a:p>
                      <a:pPr algn="ctr" rtl="1">
                        <a:spcAft>
                          <a:spcPts val="0"/>
                        </a:spcAft>
                      </a:pPr>
                      <a:r>
                        <a:rPr lang="ar-SA" sz="1800">
                          <a:latin typeface="Times New Roman"/>
                          <a:ea typeface="Times New Roman"/>
                          <a:cs typeface="Arial"/>
                        </a:rPr>
                        <a:t>الرقم</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1">
                        <a:spcAft>
                          <a:spcPts val="0"/>
                        </a:spcAft>
                      </a:pPr>
                      <a:r>
                        <a:rPr lang="ar-SA" sz="1800" dirty="0">
                          <a:latin typeface="Times New Roman"/>
                          <a:ea typeface="Times New Roman"/>
                          <a:cs typeface="Arial"/>
                        </a:rPr>
                        <a:t>اسم الإجراء</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r" rtl="1">
                        <a:spcAft>
                          <a:spcPts val="0"/>
                        </a:spcAft>
                      </a:pPr>
                      <a:r>
                        <a:rPr lang="ar-SA" sz="1800">
                          <a:latin typeface="Times New Roman"/>
                          <a:ea typeface="Times New Roman"/>
                          <a:cs typeface="Arial"/>
                        </a:rPr>
                        <a:t>الصفحة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435429">
                <a:tc>
                  <a:txBody>
                    <a:bodyPr/>
                    <a:lstStyle/>
                    <a:p>
                      <a:pPr algn="r" rtl="1">
                        <a:spcAft>
                          <a:spcPts val="0"/>
                        </a:spcAft>
                      </a:pPr>
                      <a:r>
                        <a:rPr lang="ar-SA" sz="1800">
                          <a:latin typeface="Times New Roman"/>
                          <a:ea typeface="Times New Roman"/>
                          <a:cs typeface="Arial"/>
                        </a:rPr>
                        <a:t>م. أ. ع. 01</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a:latin typeface="Times New Roman"/>
                          <a:ea typeface="Times New Roman"/>
                          <a:cs typeface="Arial"/>
                        </a:rPr>
                        <a:t>مراجعة الإدارة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a:latin typeface="Times New Roman"/>
                          <a:ea typeface="Times New Roman"/>
                          <a:cs typeface="Arial"/>
                        </a:rPr>
                        <a:t>3</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9">
                <a:tc>
                  <a:txBody>
                    <a:bodyPr/>
                    <a:lstStyle/>
                    <a:p>
                      <a:pPr algn="r" rtl="1">
                        <a:spcAft>
                          <a:spcPts val="0"/>
                        </a:spcAft>
                      </a:pPr>
                      <a:r>
                        <a:rPr lang="ar-SA" sz="1800">
                          <a:latin typeface="Times New Roman"/>
                          <a:ea typeface="Times New Roman"/>
                          <a:cs typeface="Arial"/>
                        </a:rPr>
                        <a:t>م. أ. ع. 02</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a:latin typeface="Times New Roman"/>
                          <a:ea typeface="Times New Roman"/>
                          <a:cs typeface="Arial"/>
                        </a:rPr>
                        <a:t>مراقبة الوثائق والمعلومات</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a:latin typeface="Times New Roman"/>
                          <a:ea typeface="Times New Roman"/>
                          <a:cs typeface="Arial"/>
                        </a:rPr>
                        <a:t>5</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9">
                <a:tc>
                  <a:txBody>
                    <a:bodyPr/>
                    <a:lstStyle/>
                    <a:p>
                      <a:pPr algn="r" rtl="1">
                        <a:spcAft>
                          <a:spcPts val="0"/>
                        </a:spcAft>
                      </a:pPr>
                      <a:r>
                        <a:rPr lang="ar-SA" sz="1800">
                          <a:latin typeface="Times New Roman"/>
                          <a:ea typeface="Times New Roman"/>
                          <a:cs typeface="Arial"/>
                        </a:rPr>
                        <a:t>م. أ. ع. 03</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a:latin typeface="Times New Roman"/>
                          <a:ea typeface="Times New Roman"/>
                          <a:cs typeface="Arial"/>
                        </a:rPr>
                        <a:t>مراقبة سجلات الجودة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a:latin typeface="Times New Roman"/>
                          <a:ea typeface="Times New Roman"/>
                          <a:cs typeface="Arial"/>
                        </a:rPr>
                        <a:t>10</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9">
                <a:tc>
                  <a:txBody>
                    <a:bodyPr/>
                    <a:lstStyle/>
                    <a:p>
                      <a:pPr algn="r" rtl="1">
                        <a:spcAft>
                          <a:spcPts val="0"/>
                        </a:spcAft>
                      </a:pPr>
                      <a:r>
                        <a:rPr lang="ar-SA" sz="1800">
                          <a:latin typeface="Times New Roman"/>
                          <a:ea typeface="Times New Roman"/>
                          <a:cs typeface="Arial"/>
                        </a:rPr>
                        <a:t>م. أ. ع. 04</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a:latin typeface="Times New Roman"/>
                          <a:ea typeface="Times New Roman"/>
                          <a:cs typeface="Arial"/>
                        </a:rPr>
                        <a:t>حالات عدم المطابقة والإجراءات التصحيحية والوقائية </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a:latin typeface="Times New Roman"/>
                          <a:ea typeface="Times New Roman"/>
                          <a:cs typeface="Arial"/>
                        </a:rPr>
                        <a:t>11</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9">
                <a:tc>
                  <a:txBody>
                    <a:bodyPr/>
                    <a:lstStyle/>
                    <a:p>
                      <a:pPr algn="r" rtl="1">
                        <a:spcAft>
                          <a:spcPts val="0"/>
                        </a:spcAft>
                      </a:pPr>
                      <a:r>
                        <a:rPr lang="ar-SA" sz="2400" b="0">
                          <a:solidFill>
                            <a:srgbClr val="C00000"/>
                          </a:solidFill>
                          <a:latin typeface="Times New Roman"/>
                          <a:ea typeface="Times New Roman"/>
                          <a:cs typeface="Arial"/>
                        </a:rPr>
                        <a:t>م. أ. ع. 05</a:t>
                      </a:r>
                      <a:endParaRPr lang="en-US" sz="2000" b="0">
                        <a:solidFill>
                          <a:srgbClr val="C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2400" b="0" dirty="0">
                          <a:solidFill>
                            <a:srgbClr val="C00000"/>
                          </a:solidFill>
                          <a:latin typeface="Times New Roman"/>
                          <a:ea typeface="Times New Roman"/>
                          <a:cs typeface="Arial"/>
                        </a:rPr>
                        <a:t>التدقيق الداخلي لنظام إدارة الجودة</a:t>
                      </a:r>
                      <a:endParaRPr lang="en-US" sz="2000" b="0" dirty="0">
                        <a:solidFill>
                          <a:srgbClr val="C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400" b="0" dirty="0">
                          <a:solidFill>
                            <a:srgbClr val="C00000"/>
                          </a:solidFill>
                          <a:latin typeface="Times New Roman"/>
                          <a:ea typeface="Times New Roman"/>
                          <a:cs typeface="Arial"/>
                        </a:rPr>
                        <a:t>13</a:t>
                      </a:r>
                      <a:endParaRPr lang="en-US" sz="2000" b="0" dirty="0">
                        <a:solidFill>
                          <a:srgbClr val="C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429">
                <a:tc>
                  <a:txBody>
                    <a:bodyPr/>
                    <a:lstStyle/>
                    <a:p>
                      <a:pPr algn="r" rtl="1">
                        <a:spcAft>
                          <a:spcPts val="0"/>
                        </a:spcAft>
                      </a:pPr>
                      <a:r>
                        <a:rPr lang="ar-SA" sz="1800">
                          <a:latin typeface="Times New Roman"/>
                          <a:ea typeface="Times New Roman"/>
                          <a:cs typeface="Arial"/>
                        </a:rPr>
                        <a:t>م. أ. ع. 06</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a:latin typeface="Times New Roman"/>
                          <a:ea typeface="Times New Roman"/>
                          <a:cs typeface="Arial"/>
                        </a:rPr>
                        <a:t>مراقبة حالات عدم المطابقة</a:t>
                      </a:r>
                      <a:endParaRPr lang="en-US" sz="16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dirty="0">
                          <a:latin typeface="Times New Roman"/>
                          <a:ea typeface="Times New Roman"/>
                          <a:cs typeface="Arial"/>
                        </a:rPr>
                        <a:t>16</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مربع نص 4"/>
          <p:cNvSpPr txBox="1"/>
          <p:nvPr/>
        </p:nvSpPr>
        <p:spPr bwMode="auto">
          <a:xfrm>
            <a:off x="2971800" y="1371600"/>
            <a:ext cx="2957861" cy="640688"/>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sz="3200" b="1" dirty="0" smtClean="0"/>
              <a:t>فهرس الإجراءات</a:t>
            </a:r>
            <a:endParaRPr lang="en-US" sz="3200" dirty="0" smtClean="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bwMode="auto">
          <a:xfrm>
            <a:off x="533400" y="1524000"/>
            <a:ext cx="8138767" cy="2554545"/>
          </a:xfrm>
          <a:prstGeom prst="rect">
            <a:avLst/>
          </a:prstGeom>
          <a:noFill/>
          <a:ln w="9525">
            <a:noFill/>
            <a:miter lim="800000"/>
            <a:headEnd/>
            <a:tailEnd/>
          </a:ln>
          <a:effectLst/>
        </p:spPr>
        <p:txBody>
          <a:bodyPr wrap="none" rtlCol="1">
            <a:spAutoFit/>
          </a:bodyPr>
          <a:lstStyle/>
          <a:p>
            <a:pPr algn="ctr"/>
            <a:r>
              <a:rPr lang="ar-SA" sz="2000" b="1" u="sng" dirty="0" smtClean="0"/>
              <a:t>التدقيق الداخلي لنظام إدارة الجودة</a:t>
            </a:r>
            <a:endParaRPr lang="en-US" sz="2000" dirty="0" smtClean="0"/>
          </a:p>
          <a:p>
            <a:r>
              <a:rPr lang="ar-SA" sz="2000" dirty="0" smtClean="0"/>
              <a:t> </a:t>
            </a:r>
            <a:endParaRPr lang="en-US" sz="2000" dirty="0" smtClean="0"/>
          </a:p>
          <a:p>
            <a:r>
              <a:rPr lang="ar-SA" sz="2000" b="1" dirty="0" smtClean="0"/>
              <a:t>رقم الإجراء:         </a:t>
            </a:r>
            <a:r>
              <a:rPr lang="ar-SA" sz="2000" b="1" dirty="0" smtClean="0">
                <a:solidFill>
                  <a:srgbClr val="C00000"/>
                </a:solidFill>
              </a:rPr>
              <a:t>م</a:t>
            </a:r>
            <a:r>
              <a:rPr lang="ar-SA" sz="2000" b="1" dirty="0" smtClean="0">
                <a:solidFill>
                  <a:srgbClr val="C00000"/>
                </a:solidFill>
              </a:rPr>
              <a:t>. أ. ع. 05</a:t>
            </a:r>
            <a:r>
              <a:rPr lang="ar-SA" sz="2000" b="1" dirty="0" smtClean="0"/>
              <a:t> </a:t>
            </a:r>
            <a:endParaRPr lang="en-US" sz="2000" dirty="0" smtClean="0"/>
          </a:p>
          <a:p>
            <a:r>
              <a:rPr lang="ar-SA" sz="2000" b="1" dirty="0" smtClean="0"/>
              <a:t>الإدارة:                مكتب ممثل إدارة الجودة</a:t>
            </a:r>
            <a:endParaRPr lang="en-US" sz="2000" dirty="0" smtClean="0"/>
          </a:p>
          <a:p>
            <a:r>
              <a:rPr lang="ar-SA" sz="2000" b="1" dirty="0" smtClean="0"/>
              <a:t>الهدف:                ضمان تقييم أداء فعالية أنظمة الجودة من خلال التدقيق الداخلي</a:t>
            </a:r>
            <a:endParaRPr lang="en-US" sz="2000" dirty="0" smtClean="0"/>
          </a:p>
          <a:p>
            <a:r>
              <a:rPr lang="ar-SA" sz="2000" b="1" dirty="0" smtClean="0"/>
              <a:t>المرجعية:            دليل الجودة</a:t>
            </a:r>
            <a:endParaRPr lang="en-US" sz="2000" dirty="0" smtClean="0"/>
          </a:p>
          <a:p>
            <a:r>
              <a:rPr lang="ar-SA" sz="2000" b="1" dirty="0" smtClean="0"/>
              <a:t>المسؤولية:           ممثل إدارة الجودة</a:t>
            </a:r>
            <a:endParaRPr lang="en-US" sz="2000" dirty="0" smtClean="0"/>
          </a:p>
          <a:p>
            <a:r>
              <a:rPr lang="ar-SA" sz="2000" b="1" dirty="0" smtClean="0"/>
              <a:t>النطاق:               ممثل إدارة الجودة </a:t>
            </a:r>
            <a:r>
              <a:rPr lang="ar-SA" sz="2000" b="1" dirty="0" smtClean="0"/>
              <a:t>ومدقدقي </a:t>
            </a:r>
            <a:r>
              <a:rPr lang="ar-SA" sz="2000" b="1" dirty="0" smtClean="0"/>
              <a:t>نظام الجودة الداخليين وجميع مسئولي القطاعات</a:t>
            </a:r>
            <a:endParaRPr lang="en-US" sz="2000" dirty="0" smtClean="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bwMode="auto">
          <a:xfrm>
            <a:off x="-332725" y="685800"/>
            <a:ext cx="9523826" cy="4961358"/>
          </a:xfrm>
          <a:prstGeom prst="rect">
            <a:avLst/>
          </a:prstGeom>
          <a:noFill/>
          <a:ln w="9525">
            <a:noFill/>
            <a:miter lim="800000"/>
            <a:headEnd/>
            <a:tailEnd/>
          </a:ln>
          <a:effectLst/>
        </p:spPr>
        <p:txBody>
          <a:bodyPr wrap="none" rtlCol="1">
            <a:spAutoFit/>
          </a:bodyPr>
          <a:lstStyle/>
          <a:p>
            <a:pPr marL="342900" indent="-342900">
              <a:buFont typeface="+mj-lt"/>
              <a:buAutoNum type="arabicPeriod"/>
            </a:pPr>
            <a:r>
              <a:rPr lang="ar-SA" b="1" dirty="0" smtClean="0"/>
              <a:t> جدول التدقيق والتكليف</a:t>
            </a:r>
            <a:endParaRPr lang="en-US" sz="1600" dirty="0" smtClean="0"/>
          </a:p>
          <a:p>
            <a:r>
              <a:rPr lang="ar-SA" dirty="0" smtClean="0"/>
              <a:t> </a:t>
            </a:r>
            <a:endParaRPr lang="en-US" sz="1600" dirty="0" smtClean="0"/>
          </a:p>
          <a:p>
            <a:r>
              <a:rPr lang="ar-SA" dirty="0" smtClean="0"/>
              <a:t>التدقيق الداخلي لنظام إدارة الجودة يقع على مسؤولية موظفين مختارين من عمادة الجودة، وهو معني بتطبيق نظام إدارة الجودة</a:t>
            </a:r>
          </a:p>
          <a:p>
            <a:r>
              <a:rPr lang="ar-SA" dirty="0" smtClean="0"/>
              <a:t> في كافة قطاعات العمادة، تجاه متطلبات مواصفة </a:t>
            </a:r>
            <a:r>
              <a:rPr lang="en-US" dirty="0" smtClean="0"/>
              <a:t>ISO 9001:2008 </a:t>
            </a:r>
            <a:r>
              <a:rPr lang="ar-SA" dirty="0" smtClean="0"/>
              <a:t> من أجل التأكد من استيفاء تلك المتطلبات وتطبيقها تطبيقاَ</a:t>
            </a:r>
          </a:p>
          <a:p>
            <a:r>
              <a:rPr lang="ar-SA" dirty="0" smtClean="0"/>
              <a:t> صحيحاَ لدعم عمليات التطوير المستمر.</a:t>
            </a:r>
          </a:p>
          <a:p>
            <a:endParaRPr lang="en-US" sz="2800" dirty="0" smtClean="0"/>
          </a:p>
          <a:p>
            <a:pPr lvl="1"/>
            <a:r>
              <a:rPr lang="ar-SA" sz="1700" dirty="0" smtClean="0"/>
              <a:t>1.1يقوم بالتدقيق أشخاص مستقلون عن القطاع المراد تقييمه.</a:t>
            </a:r>
          </a:p>
          <a:p>
            <a:pPr lvl="1"/>
            <a:endParaRPr lang="en-US" sz="1700" dirty="0" smtClean="0"/>
          </a:p>
          <a:p>
            <a:pPr lvl="1"/>
            <a:r>
              <a:rPr lang="ar-SA" sz="1700" dirty="0" smtClean="0"/>
              <a:t>1.2يقوم ممثل إدارة الجودة باعتماد خطة التدقيق الداخلي لفترة 12 شهراَ، حسب النموذج </a:t>
            </a:r>
            <a:r>
              <a:rPr lang="ar-SA" sz="1700" b="1" dirty="0" smtClean="0">
                <a:solidFill>
                  <a:srgbClr val="C00000"/>
                </a:solidFill>
              </a:rPr>
              <a:t>(م. أ. 09)</a:t>
            </a:r>
            <a:r>
              <a:rPr lang="ar-SA" sz="1700" dirty="0" smtClean="0"/>
              <a:t>، على أن يتم التدقيق</a:t>
            </a:r>
          </a:p>
          <a:p>
            <a:pPr lvl="1"/>
            <a:r>
              <a:rPr lang="ar-SA" sz="1700" dirty="0" smtClean="0"/>
              <a:t> مرة واحدة في العام على الأقل. ويمكن إعطاء رقم مرجعي لكل عملية تدقيق تم تنفيذها، حيث يتم استخدام هذا الرقم</a:t>
            </a:r>
          </a:p>
          <a:p>
            <a:pPr lvl="1"/>
            <a:r>
              <a:rPr lang="ar-SA" sz="1700" dirty="0" smtClean="0"/>
              <a:t> في نماذج التدقيق المختلفة، وفي نماذج تطوير الجودة الأخرى.</a:t>
            </a:r>
          </a:p>
          <a:p>
            <a:pPr lvl="1"/>
            <a:endParaRPr lang="en-US" sz="1700" dirty="0" smtClean="0"/>
          </a:p>
          <a:p>
            <a:pPr lvl="1"/>
            <a:r>
              <a:rPr lang="ar-SA" sz="1700" dirty="0" smtClean="0"/>
              <a:t>1.3يقوم ممثل إدارة الجودة بتكليف مدقق داخلي مدرب (أو عدة مدققين داخليين مدربين)، لتخطيط وتنفيذ ومتابعة كل عملية</a:t>
            </a:r>
          </a:p>
          <a:p>
            <a:pPr lvl="1"/>
            <a:r>
              <a:rPr lang="ar-SA" sz="1700" dirty="0" smtClean="0"/>
              <a:t> تدقيق كلف بها، وذلك حسب برنامج التدقيق الداخلي، نموذج </a:t>
            </a:r>
            <a:r>
              <a:rPr lang="ar-SA" sz="1700" b="1" dirty="0" smtClean="0">
                <a:solidFill>
                  <a:srgbClr val="C00000"/>
                </a:solidFill>
              </a:rPr>
              <a:t>(م. أ. 10)</a:t>
            </a:r>
            <a:r>
              <a:rPr lang="ar-SA" sz="1700" dirty="0" smtClean="0"/>
              <a:t>.</a:t>
            </a:r>
            <a:endParaRPr lang="en-US" sz="1700" dirty="0" smtClean="0"/>
          </a:p>
          <a:p>
            <a:pPr indent="476250" algn="r" rtl="1">
              <a:lnSpc>
                <a:spcPct val="120000"/>
              </a:lnSpc>
              <a:spcBef>
                <a:spcPct val="50000"/>
              </a:spcBef>
              <a:buClr>
                <a:srgbClr val="009900"/>
              </a:buClr>
              <a:buSzPct val="150000"/>
            </a:pPr>
            <a:endParaRPr lang="ar-SA" sz="32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2132" y="589776"/>
            <a:ext cx="8933921" cy="5201424"/>
          </a:xfrm>
          <a:prstGeom prst="rect">
            <a:avLst/>
          </a:prstGeom>
          <a:noFill/>
          <a:ln w="9525">
            <a:noFill/>
            <a:miter lim="800000"/>
            <a:headEnd/>
            <a:tailEnd/>
          </a:ln>
          <a:effectLst/>
        </p:spPr>
        <p:txBody>
          <a:bodyPr wrap="none" rtlCol="1">
            <a:spAutoFit/>
          </a:bodyPr>
          <a:lstStyle/>
          <a:p>
            <a:r>
              <a:rPr lang="ar-SA" b="1" dirty="0" smtClean="0"/>
              <a:t>2) عمليات التدقيق</a:t>
            </a:r>
            <a:endParaRPr lang="en-US" dirty="0" smtClean="0"/>
          </a:p>
          <a:p>
            <a:r>
              <a:rPr lang="ar-SA" dirty="0" smtClean="0"/>
              <a:t> </a:t>
            </a:r>
            <a:endParaRPr lang="en-US" dirty="0" smtClean="0"/>
          </a:p>
          <a:p>
            <a:r>
              <a:rPr lang="ar-SA" dirty="0" smtClean="0"/>
              <a:t>01-2)  يقوم المدقق الداخلي بإعداد قائمة فحص للتدقيق الداخلي قبل البدء في عملية التدقيق حسب النموذج </a:t>
            </a:r>
            <a:r>
              <a:rPr lang="ar-SA" b="1" dirty="0" smtClean="0">
                <a:solidFill>
                  <a:srgbClr val="C00000"/>
                </a:solidFill>
              </a:rPr>
              <a:t>(م. أ. 11)</a:t>
            </a:r>
            <a:r>
              <a:rPr lang="ar-SA" dirty="0" smtClean="0"/>
              <a:t>،</a:t>
            </a:r>
          </a:p>
          <a:p>
            <a:r>
              <a:rPr lang="ar-SA" dirty="0" smtClean="0"/>
              <a:t>       وتستخدم هذه القائمة لتسجيل أدلة موضوعية لنتائج التدقيق سواءً كانت إيجابية أو سلبية.</a:t>
            </a:r>
            <a:endParaRPr lang="en-US" dirty="0" smtClean="0"/>
          </a:p>
          <a:p>
            <a:r>
              <a:rPr lang="ar-SA" dirty="0" smtClean="0"/>
              <a:t> </a:t>
            </a:r>
            <a:endParaRPr lang="en-US" dirty="0" smtClean="0"/>
          </a:p>
          <a:p>
            <a:r>
              <a:rPr lang="ar-SA" dirty="0" smtClean="0"/>
              <a:t>02-2) يتم تسجيل حالات عدم المطابقة التي تكتشف في أثناء التدقيق في نموذج تقرير عدم المطابقة </a:t>
            </a:r>
            <a:r>
              <a:rPr lang="ar-SA" b="1" dirty="0" smtClean="0">
                <a:solidFill>
                  <a:srgbClr val="C00000"/>
                </a:solidFill>
              </a:rPr>
              <a:t>(م. أ. 12)</a:t>
            </a:r>
            <a:r>
              <a:rPr lang="ar-SA" dirty="0" smtClean="0"/>
              <a:t>،</a:t>
            </a:r>
          </a:p>
          <a:p>
            <a:r>
              <a:rPr lang="ar-SA" dirty="0" smtClean="0"/>
              <a:t>       مع إرفاق الأدلة الموضوعية اللازمة.</a:t>
            </a:r>
          </a:p>
          <a:p>
            <a:endParaRPr lang="ar-SA" dirty="0" smtClean="0"/>
          </a:p>
          <a:p>
            <a:r>
              <a:rPr lang="ar-SA" dirty="0" smtClean="0"/>
              <a:t>03-2) يتم عقد اجتماع بين مسئول القطاع أو من ينوب عنه والمدقق الداخلي بعد الانتهاء من التدقيق الداخلي على ذلك</a:t>
            </a:r>
          </a:p>
          <a:p>
            <a:r>
              <a:rPr lang="ar-SA" dirty="0" smtClean="0"/>
              <a:t>       القطاع، وذلك للتفاهم شفهياَ حول نتائج التدقيق، ولطرح الإجراءات التصحيحية والوقائية المناسبة لحالات عدم</a:t>
            </a:r>
          </a:p>
          <a:p>
            <a:r>
              <a:rPr lang="ar-SA" dirty="0" smtClean="0"/>
              <a:t>       المطابقة التي سجّلت في ذلك القطاع.</a:t>
            </a:r>
          </a:p>
          <a:p>
            <a:endParaRPr lang="ar-SA" dirty="0" smtClean="0"/>
          </a:p>
          <a:p>
            <a:pPr marL="0" lvl="1"/>
            <a:r>
              <a:rPr lang="ar-SA" dirty="0" smtClean="0"/>
              <a:t>04-2) كل حالة عدم مطابقة (بعد الاتفاق عليها) تُسجل في تقرير عدم المطابقة حسب النموذج </a:t>
            </a:r>
            <a:r>
              <a:rPr lang="ar-SA" b="1" dirty="0" smtClean="0">
                <a:solidFill>
                  <a:srgbClr val="C00000"/>
                </a:solidFill>
              </a:rPr>
              <a:t>(م. أ. 12)</a:t>
            </a:r>
            <a:r>
              <a:rPr lang="ar-SA" dirty="0" smtClean="0"/>
              <a:t>، على أن يكون</a:t>
            </a:r>
          </a:p>
          <a:p>
            <a:pPr marL="0" lvl="1"/>
            <a:r>
              <a:rPr lang="ar-SA" dirty="0" smtClean="0"/>
              <a:t>       هناك نموذج مستقل لكل حالة عدم مطابقة.</a:t>
            </a:r>
          </a:p>
          <a:p>
            <a:pPr marL="0" lvl="1"/>
            <a:endParaRPr lang="ar-SA" sz="1600" dirty="0" smtClean="0"/>
          </a:p>
          <a:p>
            <a:pPr marL="0" lvl="1"/>
            <a:r>
              <a:rPr lang="ar-SA" sz="1600" dirty="0" smtClean="0"/>
              <a:t>05-2) إن اقتراح الإجراء التصحيحي والإجراء الوقائي من مسؤولية القطاعات المعنية، ويتم تسجيل هذه الإجراءات في تقرير عدم</a:t>
            </a:r>
          </a:p>
          <a:p>
            <a:pPr marL="0" lvl="1"/>
            <a:r>
              <a:rPr lang="ar-SA" sz="1600" dirty="0" smtClean="0"/>
              <a:t>       المطابقة </a:t>
            </a:r>
            <a:r>
              <a:rPr lang="ar-SA" sz="1600" b="1" dirty="0" smtClean="0">
                <a:solidFill>
                  <a:srgbClr val="C00000"/>
                </a:solidFill>
              </a:rPr>
              <a:t>(م. أ. 12)</a:t>
            </a:r>
            <a:r>
              <a:rPr lang="ar-SA" sz="1600" dirty="0" smtClean="0"/>
              <a:t>. ويتفق رسميا على المدة اللازمة لتنفيذ هذه الإجراءات بين المدقق الداخلي ومسئول القطاع المعني أو من</a:t>
            </a:r>
          </a:p>
          <a:p>
            <a:pPr marL="0" lvl="1"/>
            <a:r>
              <a:rPr lang="ar-SA" sz="1600" dirty="0" smtClean="0"/>
              <a:t>       ينوب عنه. وترسل صور من هذا النموذج إلى كل من مسئول القطاع المعني وممثل إدارة الجودة، على أن يحتفظ المدقق الداخلي</a:t>
            </a:r>
          </a:p>
          <a:p>
            <a:pPr marL="0" lvl="1"/>
            <a:r>
              <a:rPr lang="ar-SA" sz="1600" dirty="0" smtClean="0"/>
              <a:t>      المكلف بالنسخة الأصلية لعمل المزيد من الإجراءات.</a:t>
            </a:r>
            <a:endParaRPr lang="en-US" sz="1600" dirty="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13907" y="589776"/>
            <a:ext cx="8917891" cy="6124754"/>
          </a:xfrm>
          <a:prstGeom prst="rect">
            <a:avLst/>
          </a:prstGeom>
          <a:noFill/>
          <a:ln w="9525">
            <a:noFill/>
            <a:miter lim="800000"/>
            <a:headEnd/>
            <a:tailEnd/>
          </a:ln>
          <a:effectLst/>
        </p:spPr>
        <p:txBody>
          <a:bodyPr wrap="none" rtlCol="1">
            <a:spAutoFit/>
          </a:bodyPr>
          <a:lstStyle/>
          <a:p>
            <a:r>
              <a:rPr lang="ar-SA" b="1" dirty="0" smtClean="0"/>
              <a:t>2) </a:t>
            </a:r>
            <a:r>
              <a:rPr lang="ar-SA" b="1" dirty="0" smtClean="0">
                <a:solidFill>
                  <a:schemeClr val="accent2">
                    <a:lumMod val="40000"/>
                    <a:lumOff val="60000"/>
                  </a:schemeClr>
                </a:solidFill>
                <a:latin typeface="Arabic Transparent" pitchFamily="2" charset="0"/>
                <a:cs typeface="Simplified Arabic" pitchFamily="18" charset="-78"/>
              </a:rPr>
              <a:t>تابع</a:t>
            </a:r>
            <a:r>
              <a:rPr lang="ar-SA" b="1" dirty="0" smtClean="0">
                <a:solidFill>
                  <a:srgbClr val="000000"/>
                </a:solidFill>
                <a:latin typeface="Arabic Transparent" pitchFamily="2" charset="0"/>
                <a:cs typeface="Simplified Arabic" pitchFamily="18" charset="-78"/>
              </a:rPr>
              <a:t> </a:t>
            </a:r>
            <a:r>
              <a:rPr lang="ar-SA" b="1" dirty="0" smtClean="0"/>
              <a:t>عمليات التدقيق</a:t>
            </a:r>
            <a:endParaRPr lang="en-US" dirty="0" smtClean="0"/>
          </a:p>
          <a:p>
            <a:r>
              <a:rPr lang="ar-SA" dirty="0" smtClean="0"/>
              <a:t> </a:t>
            </a:r>
            <a:endParaRPr lang="en-US" dirty="0" smtClean="0"/>
          </a:p>
          <a:p>
            <a:r>
              <a:rPr lang="ar-SA" dirty="0" smtClean="0"/>
              <a:t>06-2) في الموعد المحدد للمتابعة- حسب الجدول الذي تم الاتفاق عليه – يقوم المدقق الداخلي بملاحظة وتسجيل الأدلة </a:t>
            </a:r>
          </a:p>
          <a:p>
            <a:r>
              <a:rPr lang="ar-SA" dirty="0" smtClean="0"/>
              <a:t>         على الإنتهاء من عمل الإجراءات التصحيحية المتفق عليها بشكل فعال. ويتم استكمال تقرير عدم المطابقة نموذج</a:t>
            </a:r>
          </a:p>
          <a:p>
            <a:r>
              <a:rPr lang="ar-SA" dirty="0" smtClean="0"/>
              <a:t>         </a:t>
            </a:r>
            <a:r>
              <a:rPr lang="ar-SA" b="1" dirty="0" smtClean="0">
                <a:solidFill>
                  <a:srgbClr val="C00000"/>
                </a:solidFill>
              </a:rPr>
              <a:t>(م. أ. 12)</a:t>
            </a:r>
            <a:r>
              <a:rPr lang="ar-SA" dirty="0" smtClean="0"/>
              <a:t> بوساطة المدقق الداخلي، ويوقع عليه كلا الطرفين: المدقق الداخلي والموظف مسئول القطاع الذي </a:t>
            </a:r>
          </a:p>
          <a:p>
            <a:r>
              <a:rPr lang="ar-SA" dirty="0" smtClean="0"/>
              <a:t>         رصدت </a:t>
            </a:r>
            <a:r>
              <a:rPr lang="ar-SA" dirty="0" err="1" smtClean="0"/>
              <a:t>به</a:t>
            </a:r>
            <a:r>
              <a:rPr lang="ar-SA" dirty="0" smtClean="0"/>
              <a:t> حالات عدم المطابقة.</a:t>
            </a:r>
            <a:endParaRPr lang="en-US" dirty="0" smtClean="0"/>
          </a:p>
          <a:p>
            <a:r>
              <a:rPr lang="ar-SA" dirty="0" smtClean="0"/>
              <a:t> </a:t>
            </a:r>
          </a:p>
          <a:p>
            <a:endParaRPr lang="en-US" dirty="0" smtClean="0"/>
          </a:p>
          <a:p>
            <a:r>
              <a:rPr lang="ar-SA" dirty="0" smtClean="0"/>
              <a:t>07-2) يتم إعادة إرسال قائمة فحص التدقيق الداخلي </a:t>
            </a:r>
            <a:r>
              <a:rPr lang="ar-SA" b="1" dirty="0" smtClean="0">
                <a:solidFill>
                  <a:srgbClr val="C00000"/>
                </a:solidFill>
              </a:rPr>
              <a:t>(م. أ. 11)</a:t>
            </a:r>
            <a:r>
              <a:rPr lang="ar-SA" dirty="0" smtClean="0"/>
              <a:t>، وأصل كافة تقارير عدم المطابقة </a:t>
            </a:r>
            <a:r>
              <a:rPr lang="ar-SA" b="1" dirty="0" smtClean="0">
                <a:solidFill>
                  <a:srgbClr val="C00000"/>
                </a:solidFill>
              </a:rPr>
              <a:t>(م. أ. 12)</a:t>
            </a:r>
            <a:r>
              <a:rPr lang="ar-SA" dirty="0" smtClean="0"/>
              <a:t> إلى مكتب</a:t>
            </a:r>
          </a:p>
          <a:p>
            <a:r>
              <a:rPr lang="ar-SA" dirty="0" smtClean="0"/>
              <a:t>         ممثل إدارة الجودة، وذلك بعد تعبئة كافة الحقول بتلك النماذج. كما يتم تحديث سجل تقارير التدقيق الداخلي</a:t>
            </a:r>
          </a:p>
          <a:p>
            <a:r>
              <a:rPr lang="ar-SA" dirty="0" smtClean="0"/>
              <a:t>        </a:t>
            </a:r>
            <a:r>
              <a:rPr lang="ar-SA" b="1" dirty="0" smtClean="0">
                <a:solidFill>
                  <a:srgbClr val="C00000"/>
                </a:solidFill>
              </a:rPr>
              <a:t>(سجل الإجراءات التصحيحية والوقائية – م. أ. 08)</a:t>
            </a:r>
            <a:r>
              <a:rPr lang="ar-SA" dirty="0" smtClean="0"/>
              <a:t> من قبل ممثل إدارة الجودة. وفي حالة فشل الإجراء </a:t>
            </a:r>
          </a:p>
          <a:p>
            <a:r>
              <a:rPr lang="ar-SA" dirty="0" smtClean="0"/>
              <a:t>        التصحيحي والوقائي أو عدم كفايته، يقوم ممثل إدارة الجودة باقتراح المزيد من الإجراءات المناسبة – بما في ذلك</a:t>
            </a:r>
          </a:p>
          <a:p>
            <a:r>
              <a:rPr lang="ar-SA" dirty="0" smtClean="0"/>
              <a:t>        الرجوع إلى فريق مراجعة الإدارة، إن لزم الأمر. إن ممثل إدارة الجودة مسئول عن استكمال الجزء الأخير من </a:t>
            </a:r>
          </a:p>
          <a:p>
            <a:r>
              <a:rPr lang="ar-SA" dirty="0" smtClean="0"/>
              <a:t>        تقرير عدم المطابقة وإغلاقه طبقاً للنظام. إن كلاً من المدقق الداخلي المكلف ومسئول القطاع المعني بالأمر</a:t>
            </a:r>
          </a:p>
          <a:p>
            <a:r>
              <a:rPr lang="ar-SA" dirty="0" smtClean="0"/>
              <a:t>        لا حاجة لهما للاحتفاظ بصورة من نموذج تقرير عدم المطابقة بعد الانتهاء من عملية التدقيق الداخلي.</a:t>
            </a:r>
          </a:p>
          <a:p>
            <a:r>
              <a:rPr lang="ar-SA" dirty="0" smtClean="0"/>
              <a:t>        إن أصول جميع نماذج التدقيق الداخلي التي تم إنجازها تبقى لدى مكتب ممثل إدارة الجودة بصفتها وثائق مقيدة.</a:t>
            </a:r>
          </a:p>
          <a:p>
            <a:endParaRPr lang="ar-SA" dirty="0" smtClean="0"/>
          </a:p>
          <a:p>
            <a:r>
              <a:rPr lang="ar-SA" dirty="0" smtClean="0"/>
              <a:t>08-2).</a:t>
            </a:r>
          </a:p>
          <a:p>
            <a:endParaRPr lang="ar-SA" dirty="0" smtClean="0"/>
          </a:p>
          <a:p>
            <a:pPr marL="0" lvl="1"/>
            <a:r>
              <a:rPr lang="ar-SA" dirty="0" smtClean="0"/>
              <a:t>09-2).</a:t>
            </a:r>
          </a:p>
          <a:p>
            <a:pPr marL="0" lvl="1"/>
            <a:endParaRPr lang="ar-SA" sz="1600" dirty="0" smtClean="0"/>
          </a:p>
          <a:p>
            <a:pPr marL="0" lvl="1"/>
            <a:r>
              <a:rPr lang="ar-SA" sz="1600" dirty="0" smtClean="0"/>
              <a:t>10-2).</a:t>
            </a:r>
            <a:endParaRPr lang="en-US" sz="1600" dirty="0"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223925" y="589776"/>
            <a:ext cx="8707897" cy="5016758"/>
          </a:xfrm>
          <a:prstGeom prst="rect">
            <a:avLst/>
          </a:prstGeom>
          <a:noFill/>
          <a:ln w="9525">
            <a:noFill/>
            <a:miter lim="800000"/>
            <a:headEnd/>
            <a:tailEnd/>
          </a:ln>
          <a:effectLst/>
        </p:spPr>
        <p:txBody>
          <a:bodyPr wrap="none" rtlCol="1">
            <a:spAutoFit/>
          </a:bodyPr>
          <a:lstStyle/>
          <a:p>
            <a:r>
              <a:rPr lang="ar-SA" b="1" dirty="0" smtClean="0"/>
              <a:t>2) </a:t>
            </a:r>
            <a:r>
              <a:rPr lang="ar-SA" b="1" dirty="0" smtClean="0">
                <a:solidFill>
                  <a:schemeClr val="accent2">
                    <a:lumMod val="40000"/>
                    <a:lumOff val="60000"/>
                  </a:schemeClr>
                </a:solidFill>
                <a:latin typeface="Arabic Transparent" pitchFamily="2" charset="0"/>
                <a:cs typeface="Simplified Arabic" pitchFamily="18" charset="-78"/>
              </a:rPr>
              <a:t>تابع</a:t>
            </a:r>
            <a:r>
              <a:rPr lang="ar-SA" b="1" dirty="0" smtClean="0">
                <a:solidFill>
                  <a:srgbClr val="000000"/>
                </a:solidFill>
                <a:latin typeface="Arabic Transparent" pitchFamily="2" charset="0"/>
                <a:cs typeface="Simplified Arabic" pitchFamily="18" charset="-78"/>
              </a:rPr>
              <a:t> </a:t>
            </a:r>
            <a:r>
              <a:rPr lang="ar-SA" b="1" dirty="0" smtClean="0"/>
              <a:t>عمليات التدقيق</a:t>
            </a:r>
            <a:endParaRPr lang="en-US" dirty="0" smtClean="0"/>
          </a:p>
          <a:p>
            <a:r>
              <a:rPr lang="ar-SA" dirty="0" smtClean="0"/>
              <a:t> </a:t>
            </a:r>
          </a:p>
          <a:p>
            <a:r>
              <a:rPr lang="ar-SA" dirty="0" smtClean="0"/>
              <a:t>08-2) إن تنظيم برنامج التدقيق الداخلي حسب النموذج </a:t>
            </a:r>
            <a:r>
              <a:rPr lang="ar-SA" b="1" dirty="0" smtClean="0">
                <a:solidFill>
                  <a:srgbClr val="C00000"/>
                </a:solidFill>
              </a:rPr>
              <a:t>(م. أ. 10)</a:t>
            </a:r>
            <a:r>
              <a:rPr lang="ar-SA" dirty="0" smtClean="0"/>
              <a:t> هو من مهمات ممثل إدارة الجودة.</a:t>
            </a:r>
          </a:p>
          <a:p>
            <a:endParaRPr lang="ar-SA" dirty="0" smtClean="0"/>
          </a:p>
          <a:p>
            <a:pPr marL="0" lvl="1"/>
            <a:r>
              <a:rPr lang="ar-SA" dirty="0" smtClean="0"/>
              <a:t>09-2) عندما لا يتم التدقيق الداخلي المقرر، فإنه يجب على ممثل إدارة الجودة تذكير كلا الطرفين: المدقق الداخلي </a:t>
            </a:r>
          </a:p>
          <a:p>
            <a:pPr marL="0" lvl="1"/>
            <a:r>
              <a:rPr lang="ar-SA" dirty="0" smtClean="0"/>
              <a:t>         المكلف ومسئول القطاع بمسؤوليتهما عن تنفيذ عملية التدقيق التي تمت جدولتها، وذلك في اقرب فرصة ممكنة.</a:t>
            </a:r>
          </a:p>
          <a:p>
            <a:pPr marL="0" lvl="1"/>
            <a:r>
              <a:rPr lang="ar-SA" dirty="0" smtClean="0"/>
              <a:t>         إن تقرير أي إجراءات أخرى مطلوبة أو إعادة عملية التدقيق الداخلي من مسؤولية ممثل إدارة الجودة، حيث</a:t>
            </a:r>
          </a:p>
          <a:p>
            <a:pPr marL="0" lvl="1"/>
            <a:r>
              <a:rPr lang="ar-SA" dirty="0" smtClean="0"/>
              <a:t>         يمكن أن يقوم بإحالة الأمر إلى فريق مراجعة الإدارة، إن دعت الحاجة.</a:t>
            </a:r>
          </a:p>
          <a:p>
            <a:pPr marL="0" lvl="1"/>
            <a:endParaRPr lang="ar-SA" sz="1600" dirty="0" smtClean="0"/>
          </a:p>
          <a:p>
            <a:pPr marL="0" lvl="1"/>
            <a:r>
              <a:rPr lang="ar-SA" sz="1600" dirty="0" smtClean="0"/>
              <a:t>10-2) يتم تحديد وتسمية كافة المدققين الداخليين لنظام إدارة الجودة، وتدريبهم عن طريق مكتب ممثل إدارة الجودة، الذي يؤكد أنه قد</a:t>
            </a:r>
          </a:p>
          <a:p>
            <a:pPr marL="0" lvl="1"/>
            <a:r>
              <a:rPr lang="ar-SA" sz="1600" dirty="0" smtClean="0"/>
              <a:t>         تم تقديم التدريب (في التدقيق الداخلي) اللازم لهم، توثيقه، ومتابعته.</a:t>
            </a:r>
          </a:p>
          <a:p>
            <a:pPr marL="0" lvl="1"/>
            <a:endParaRPr lang="ar-SA" sz="1600" dirty="0" smtClean="0"/>
          </a:p>
          <a:p>
            <a:pPr marL="0" lvl="1"/>
            <a:r>
              <a:rPr lang="ar-SA" sz="1600" dirty="0" smtClean="0"/>
              <a:t>11-2) يتم تزويد كل مدقق داخلي كلف بالتدقيق بالمعلومات اللازمة، لإتمام مهمة المدقق الداخلي، بما في ذلك قوائم البيانات عن</a:t>
            </a:r>
          </a:p>
          <a:p>
            <a:pPr marL="0" lvl="1"/>
            <a:r>
              <a:rPr lang="ar-SA" sz="1600" dirty="0" smtClean="0"/>
              <a:t>        القطاعات التي سيقوم بتدقيقها أو حيثما يتطلب الأمر ذلك، إن جميع المعلومات والدعم اللازم من مسؤوليات مكتب ممثل </a:t>
            </a:r>
          </a:p>
          <a:p>
            <a:pPr marL="0" lvl="1"/>
            <a:r>
              <a:rPr lang="ar-SA" sz="1600" dirty="0" smtClean="0"/>
              <a:t>        إدارة الجودة.</a:t>
            </a:r>
          </a:p>
          <a:p>
            <a:pPr marL="0" lvl="1"/>
            <a:endParaRPr lang="ar-SA" sz="1600" dirty="0" smtClean="0"/>
          </a:p>
          <a:p>
            <a:pPr marL="0" lvl="1"/>
            <a:r>
              <a:rPr lang="ar-SA" sz="1600" dirty="0" smtClean="0"/>
              <a:t>12-2) بعد الانتهاء من التدقيق الداخلي، يرفع المدقق الداخلي تقرير التدقيق الداخلي نموذج </a:t>
            </a:r>
            <a:r>
              <a:rPr lang="ar-SA" sz="1600" b="1" dirty="0" smtClean="0">
                <a:solidFill>
                  <a:srgbClr val="C00000"/>
                </a:solidFill>
              </a:rPr>
              <a:t>(م. أ. 13)</a:t>
            </a:r>
            <a:r>
              <a:rPr lang="ar-SA" sz="1600" dirty="0" smtClean="0"/>
              <a:t> إلى ممثل إدارة الجودة، على</a:t>
            </a:r>
          </a:p>
          <a:p>
            <a:pPr marL="0" lvl="1"/>
            <a:r>
              <a:rPr lang="ar-SA" sz="1600" dirty="0" smtClean="0"/>
              <a:t>        أن ترفق جميع تقارير حالات عدم المطابقة.</a:t>
            </a:r>
          </a:p>
          <a:p>
            <a:pPr marL="0" lvl="1"/>
            <a:endParaRPr lang="en-US"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0" y="2438400"/>
            <a:ext cx="9144000" cy="2246769"/>
          </a:xfrm>
          <a:prstGeom prst="rect">
            <a:avLst/>
          </a:prstGeom>
          <a:noFill/>
        </p:spPr>
        <p:txBody>
          <a:bodyPr wrap="square" rtlCol="1">
            <a:spAutoFit/>
          </a:bodyPr>
          <a:lstStyle/>
          <a:p>
            <a:r>
              <a:rPr lang="ar-SA" sz="2800" dirty="0" smtClean="0">
                <a:solidFill>
                  <a:srgbClr val="39471D"/>
                </a:solidFill>
                <a:cs typeface="DecoType Naskh Variants" pitchFamily="2" charset="-78"/>
              </a:rPr>
              <a:t>ولصالح المؤسسة، يجب على القائم على عملية تدقيق الجودة ألا يُبلغ فقط عن عدم مطابقة المواصفات والإجراءات التصحيحية لها</a:t>
            </a:r>
          </a:p>
          <a:p>
            <a:r>
              <a:rPr lang="ar-SA" sz="2800" dirty="0" smtClean="0">
                <a:solidFill>
                  <a:srgbClr val="39471D"/>
                </a:solidFill>
                <a:cs typeface="DecoType Naskh Variants" pitchFamily="2" charset="-78"/>
              </a:rPr>
              <a:t> ولكن عليه أن يشير أيضًا إلى</a:t>
            </a:r>
          </a:p>
          <a:p>
            <a:r>
              <a:rPr lang="ar-SA" sz="2800" dirty="0" smtClean="0">
                <a:solidFill>
                  <a:srgbClr val="39471D"/>
                </a:solidFill>
                <a:cs typeface="DecoType Naskh Variants" pitchFamily="2" charset="-78"/>
              </a:rPr>
              <a:t> الممارسات الجيدة  وبهذه الطريقة، قد تتشارك الأقسام الأخرى المعلومات، وتعدل ممارساتها، كما أنها تساهم في التطور المستمر للمؤسسة</a:t>
            </a:r>
            <a:r>
              <a:rPr lang="ar-SA" sz="1400" dirty="0" smtClean="0"/>
              <a:t>.</a:t>
            </a:r>
          </a:p>
        </p:txBody>
      </p:sp>
      <p:sp>
        <p:nvSpPr>
          <p:cNvPr id="6" name="مربع نص 5"/>
          <p:cNvSpPr txBox="1"/>
          <p:nvPr/>
        </p:nvSpPr>
        <p:spPr>
          <a:xfrm>
            <a:off x="6409744" y="76200"/>
            <a:ext cx="2385589" cy="769441"/>
          </a:xfrm>
          <a:prstGeom prst="rect">
            <a:avLst/>
          </a:prstGeom>
          <a:noFill/>
        </p:spPr>
        <p:txBody>
          <a:bodyPr wrap="none" rtlCol="1">
            <a:spAutoFit/>
          </a:bodyPr>
          <a:lstStyle/>
          <a:p>
            <a:r>
              <a:rPr lang="ar-SA" sz="4400" dirty="0" smtClean="0">
                <a:solidFill>
                  <a:srgbClr val="39471D"/>
                </a:solidFill>
                <a:cs typeface="DecoType Naskh Variants" pitchFamily="2" charset="-78"/>
              </a:rPr>
              <a:t>تدقيق الجودة هو</a:t>
            </a:r>
            <a:endParaRPr lang="ar-SA" sz="4400" dirty="0"/>
          </a:p>
        </p:txBody>
      </p:sp>
      <p:pic>
        <p:nvPicPr>
          <p:cNvPr id="7" name="Picture 2" descr="http://i01.i.aliimg.com/photo/v0/100064745/Quality_Checking.jpg"/>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4953000" y="0"/>
            <a:ext cx="1143001" cy="1123950"/>
          </a:xfrm>
          <a:prstGeom prst="rect">
            <a:avLst/>
          </a:prstGeom>
          <a:noFill/>
        </p:spPr>
      </p:pic>
      <p:sp>
        <p:nvSpPr>
          <p:cNvPr id="9" name="شكل بيضاوي 8"/>
          <p:cNvSpPr/>
          <p:nvPr/>
        </p:nvSpPr>
        <p:spPr>
          <a:xfrm>
            <a:off x="2590800" y="4343400"/>
            <a:ext cx="2667000" cy="2514600"/>
          </a:xfrm>
          <a:prstGeom prst="ellipse">
            <a:avLst/>
          </a:prstGeom>
          <a:solidFill>
            <a:srgbClr val="C3D69E"/>
          </a:solidFill>
          <a:ln>
            <a:solidFill>
              <a:srgbClr val="DEE9C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solidFill>
                  <a:srgbClr val="39471D"/>
                </a:solidFill>
                <a:cs typeface="DecoType Naskh Variants" pitchFamily="2" charset="-78"/>
              </a:rPr>
              <a:t>من يقوم بتدقيق الجودة </a:t>
            </a:r>
            <a:r>
              <a:rPr lang="ar-SA" sz="7200" dirty="0" smtClean="0">
                <a:solidFill>
                  <a:srgbClr val="39471D"/>
                </a:solidFill>
                <a:cs typeface="DecoType Naskh Variants" pitchFamily="2" charset="-78"/>
              </a:rPr>
              <a:t>؟</a:t>
            </a:r>
            <a:endParaRPr lang="ar-SA" sz="40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1676400" y="1032869"/>
          <a:ext cx="6096000" cy="533379"/>
        </p:xfrm>
        <a:graphic>
          <a:graphicData uri="http://schemas.openxmlformats.org/drawingml/2006/table">
            <a:tbl>
              <a:tblPr rtl="1"/>
              <a:tblGrid>
                <a:gridCol w="2380753"/>
                <a:gridCol w="1251663"/>
                <a:gridCol w="2463584"/>
              </a:tblGrid>
              <a:tr h="177793">
                <a:tc>
                  <a:txBody>
                    <a:bodyPr/>
                    <a:lstStyle/>
                    <a:p>
                      <a:pPr algn="ctr" rtl="1">
                        <a:spcAft>
                          <a:spcPts val="0"/>
                        </a:spcAft>
                      </a:pPr>
                      <a:r>
                        <a:rPr lang="ar-SA" sz="900" dirty="0">
                          <a:latin typeface="Times New Roman"/>
                          <a:ea typeface="Times New Roman"/>
                          <a:cs typeface="Arabic Transparent"/>
                        </a:rPr>
                        <a:t>جامعة الملك سعود</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a:spcAft>
                          <a:spcPts val="0"/>
                        </a:spcAft>
                      </a:pPr>
                      <a:endParaRPr lang="ar-SA" sz="1100" dirty="0">
                        <a:latin typeface="Times New Roman"/>
                        <a:ea typeface="Times New Roman"/>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a:latin typeface="Times New Roman"/>
                          <a:ea typeface="Times New Roman"/>
                          <a:cs typeface="Arabic Transparent"/>
                        </a:rPr>
                        <a:t>خطة التدقيق الداخلي</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77793">
                <a:tc>
                  <a:txBody>
                    <a:bodyPr/>
                    <a:lstStyle/>
                    <a:p>
                      <a:pPr algn="ctr" rtl="1">
                        <a:spcAft>
                          <a:spcPts val="0"/>
                        </a:spcAft>
                      </a:pPr>
                      <a:r>
                        <a:rPr lang="ar-SA" sz="900">
                          <a:latin typeface="Times New Roman"/>
                          <a:ea typeface="Times New Roman"/>
                          <a:cs typeface="Arabic Transparent"/>
                        </a:rPr>
                        <a:t>عمادة الجودة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a:latin typeface="Times New Roman"/>
                          <a:ea typeface="Times New Roman"/>
                          <a:cs typeface="Arabic Transparent"/>
                        </a:rPr>
                        <a:t>رمز النموذج:	م. أ. 09</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793">
                <a:tc>
                  <a:txBody>
                    <a:bodyPr/>
                    <a:lstStyle/>
                    <a:p>
                      <a:pPr algn="ctr" rtl="1">
                        <a:spcAft>
                          <a:spcPts val="0"/>
                        </a:spcAft>
                      </a:pPr>
                      <a:r>
                        <a:rPr lang="ar-SA" sz="900" dirty="0">
                          <a:latin typeface="Times New Roman"/>
                          <a:ea typeface="Times New Roman"/>
                          <a:cs typeface="Arabic Transparent"/>
                        </a:rPr>
                        <a:t>نظام إدارة الجودة</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dirty="0">
                          <a:latin typeface="Times New Roman"/>
                          <a:ea typeface="Times New Roman"/>
                          <a:cs typeface="Arabic Transparent"/>
                        </a:rPr>
                        <a:t>الإصــدار:	الأول</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18785" name="Picture 1" descr="شعار الجودة"/>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495800" y="1032869"/>
            <a:ext cx="523875" cy="511832"/>
          </a:xfrm>
          <a:prstGeom prst="rect">
            <a:avLst/>
          </a:prstGeom>
          <a:noFill/>
        </p:spPr>
      </p:pic>
      <p:sp>
        <p:nvSpPr>
          <p:cNvPr id="6" name="مربع نص 5"/>
          <p:cNvSpPr txBox="1"/>
          <p:nvPr/>
        </p:nvSpPr>
        <p:spPr bwMode="auto">
          <a:xfrm>
            <a:off x="3657600" y="1642469"/>
            <a:ext cx="2313454" cy="394210"/>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b="1" dirty="0" smtClean="0"/>
              <a:t>عـــام ............... هـ</a:t>
            </a:r>
          </a:p>
        </p:txBody>
      </p:sp>
      <p:graphicFrame>
        <p:nvGraphicFramePr>
          <p:cNvPr id="7" name="جدول 6"/>
          <p:cNvGraphicFramePr>
            <a:graphicFrameLocks noGrp="1"/>
          </p:cNvGraphicFramePr>
          <p:nvPr/>
        </p:nvGraphicFramePr>
        <p:xfrm>
          <a:off x="1600200" y="2099669"/>
          <a:ext cx="6253552" cy="2604980"/>
        </p:xfrm>
        <a:graphic>
          <a:graphicData uri="http://schemas.openxmlformats.org/drawingml/2006/table">
            <a:tbl>
              <a:tblPr rtl="1"/>
              <a:tblGrid>
                <a:gridCol w="697072"/>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gridCol w="115760"/>
              </a:tblGrid>
              <a:tr h="356004">
                <a:tc>
                  <a:txBody>
                    <a:bodyPr/>
                    <a:lstStyle/>
                    <a:p>
                      <a:pPr algn="ctr" rtl="1">
                        <a:spcAft>
                          <a:spcPts val="0"/>
                        </a:spcAft>
                      </a:pPr>
                      <a:r>
                        <a:rPr lang="ar-SA" sz="900" b="1" dirty="0">
                          <a:latin typeface="Calibri"/>
                          <a:ea typeface="Calibri"/>
                          <a:cs typeface="Arabic Transparent"/>
                        </a:rPr>
                        <a:t>رمز القطاع</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4">
                  <a:txBody>
                    <a:bodyPr/>
                    <a:lstStyle/>
                    <a:p>
                      <a:pPr algn="ctr" rtl="1">
                        <a:spcAft>
                          <a:spcPts val="0"/>
                        </a:spcAft>
                      </a:pPr>
                      <a:r>
                        <a:rPr lang="ar-SA" sz="900" b="1">
                          <a:latin typeface="Calibri"/>
                          <a:ea typeface="Calibri"/>
                          <a:cs typeface="Arabic Transparent"/>
                        </a:rPr>
                        <a:t>محرم</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صفر</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ربيع 1</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ربيع 2</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جمادى 1</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جمادى 2</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رجب</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شعبان</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رمضان</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شوال</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ذو القعدة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ذو الحجة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r>
                        <a:rPr lang="ar-SA" sz="700" dirty="0" smtClean="0">
                          <a:latin typeface="Calibri"/>
                          <a:ea typeface="Calibri"/>
                          <a:cs typeface="Arial"/>
                        </a:rPr>
                        <a:t>وحدة الآيزو</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bl>
          </a:graphicData>
        </a:graphic>
      </p:graphicFrame>
      <p:sp>
        <p:nvSpPr>
          <p:cNvPr id="8" name="مربع نص 7"/>
          <p:cNvSpPr txBox="1"/>
          <p:nvPr/>
        </p:nvSpPr>
        <p:spPr bwMode="auto">
          <a:xfrm>
            <a:off x="810697" y="5085649"/>
            <a:ext cx="7571303" cy="400751"/>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dirty="0" smtClean="0"/>
              <a:t>توقيع ممثل إدارة الجودة:		اعتماد عميد الجودة:		التاريخ:	</a:t>
            </a:r>
            <a:endParaRPr lang="en-US" dirty="0"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1676400" y="1066800"/>
          <a:ext cx="6096000" cy="533379"/>
        </p:xfrm>
        <a:graphic>
          <a:graphicData uri="http://schemas.openxmlformats.org/drawingml/2006/table">
            <a:tbl>
              <a:tblPr rtl="1"/>
              <a:tblGrid>
                <a:gridCol w="2380753"/>
                <a:gridCol w="1251663"/>
                <a:gridCol w="2463584"/>
              </a:tblGrid>
              <a:tr h="177793">
                <a:tc>
                  <a:txBody>
                    <a:bodyPr/>
                    <a:lstStyle/>
                    <a:p>
                      <a:pPr algn="ctr" rtl="1">
                        <a:spcAft>
                          <a:spcPts val="0"/>
                        </a:spcAft>
                      </a:pPr>
                      <a:r>
                        <a:rPr lang="ar-SA" sz="900">
                          <a:latin typeface="Times New Roman"/>
                          <a:ea typeface="Times New Roman"/>
                          <a:cs typeface="Arabic Transparent"/>
                        </a:rPr>
                        <a:t>جامعة الملك سعود</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a:spcAft>
                          <a:spcPts val="0"/>
                        </a:spcAft>
                      </a:pPr>
                      <a:endParaRPr lang="ar-SA" sz="1100">
                        <a:latin typeface="Times New Roman"/>
                        <a:ea typeface="Times New Roman"/>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a:latin typeface="Times New Roman"/>
                          <a:ea typeface="Times New Roman"/>
                          <a:cs typeface="Arabic Transparent"/>
                        </a:rPr>
                        <a:t>برنامج التدقيق الداخلي</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77793">
                <a:tc>
                  <a:txBody>
                    <a:bodyPr/>
                    <a:lstStyle/>
                    <a:p>
                      <a:pPr algn="ctr" rtl="1">
                        <a:spcAft>
                          <a:spcPts val="0"/>
                        </a:spcAft>
                      </a:pPr>
                      <a:r>
                        <a:rPr lang="ar-SA" sz="900">
                          <a:latin typeface="Times New Roman"/>
                          <a:ea typeface="Times New Roman"/>
                          <a:cs typeface="Arabic Transparent"/>
                        </a:rPr>
                        <a:t>عمادة الجودة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a:latin typeface="Times New Roman"/>
                          <a:ea typeface="Times New Roman"/>
                          <a:cs typeface="Arabic Transparent"/>
                        </a:rPr>
                        <a:t>رمز النموذج:	م. أ. 10</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793">
                <a:tc>
                  <a:txBody>
                    <a:bodyPr/>
                    <a:lstStyle/>
                    <a:p>
                      <a:pPr algn="ctr" rtl="1">
                        <a:spcAft>
                          <a:spcPts val="0"/>
                        </a:spcAft>
                      </a:pPr>
                      <a:r>
                        <a:rPr lang="ar-SA" sz="900">
                          <a:latin typeface="Times New Roman"/>
                          <a:ea typeface="Times New Roman"/>
                          <a:cs typeface="Arabic Transparent"/>
                        </a:rPr>
                        <a:t>نظام إدارة الجودة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dirty="0">
                          <a:latin typeface="Times New Roman"/>
                          <a:ea typeface="Times New Roman"/>
                          <a:cs typeface="Arabic Transparent"/>
                        </a:rPr>
                        <a:t>الإصــدار:	الأول</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مربع نص 5"/>
          <p:cNvSpPr txBox="1"/>
          <p:nvPr/>
        </p:nvSpPr>
        <p:spPr bwMode="auto">
          <a:xfrm>
            <a:off x="1439401" y="1828800"/>
            <a:ext cx="6034023" cy="400751"/>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b="1" dirty="0" smtClean="0"/>
              <a:t>الفترة من (  </a:t>
            </a:r>
            <a:r>
              <a:rPr lang="ar-SA" b="1" dirty="0" smtClean="0"/>
              <a:t>09 / محرم  </a:t>
            </a:r>
            <a:r>
              <a:rPr lang="ar-SA" b="1" dirty="0" smtClean="0"/>
              <a:t>/ </a:t>
            </a:r>
            <a:r>
              <a:rPr lang="ar-SA" b="1" dirty="0" smtClean="0"/>
              <a:t>1436 هـ</a:t>
            </a:r>
            <a:r>
              <a:rPr lang="ar-SA" b="1" dirty="0" smtClean="0"/>
              <a:t>) إلى (  </a:t>
            </a:r>
            <a:r>
              <a:rPr lang="ar-SA" b="1" dirty="0" smtClean="0"/>
              <a:t>13/ محرم / 1436 هـ</a:t>
            </a:r>
            <a:r>
              <a:rPr lang="ar-SA" b="1" dirty="0" smtClean="0"/>
              <a:t>)</a:t>
            </a:r>
            <a:endParaRPr lang="en-US" dirty="0" smtClean="0"/>
          </a:p>
        </p:txBody>
      </p:sp>
      <p:pic>
        <p:nvPicPr>
          <p:cNvPr id="7" name="Picture 1" descr="شعار الجودة"/>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03228" y="1074057"/>
            <a:ext cx="516447" cy="504575"/>
          </a:xfrm>
          <a:prstGeom prst="rect">
            <a:avLst/>
          </a:prstGeom>
          <a:noFill/>
        </p:spPr>
      </p:pic>
      <p:graphicFrame>
        <p:nvGraphicFramePr>
          <p:cNvPr id="8" name="جدول 7"/>
          <p:cNvGraphicFramePr>
            <a:graphicFrameLocks noGrp="1"/>
          </p:cNvGraphicFramePr>
          <p:nvPr/>
        </p:nvGraphicFramePr>
        <p:xfrm>
          <a:off x="1676400" y="2590800"/>
          <a:ext cx="6096001" cy="1946382"/>
        </p:xfrm>
        <a:graphic>
          <a:graphicData uri="http://schemas.openxmlformats.org/drawingml/2006/table">
            <a:tbl>
              <a:tblPr rtl="1"/>
              <a:tblGrid>
                <a:gridCol w="426141"/>
                <a:gridCol w="1135960"/>
                <a:gridCol w="1162050"/>
                <a:gridCol w="1026455"/>
                <a:gridCol w="426141"/>
                <a:gridCol w="426141"/>
                <a:gridCol w="1493113"/>
              </a:tblGrid>
              <a:tr h="166080">
                <a:tc rowSpan="2">
                  <a:txBody>
                    <a:bodyPr/>
                    <a:lstStyle/>
                    <a:p>
                      <a:pPr algn="ctr" rtl="1">
                        <a:spcBef>
                          <a:spcPts val="1200"/>
                        </a:spcBef>
                        <a:spcAft>
                          <a:spcPts val="1200"/>
                        </a:spcAft>
                      </a:pPr>
                      <a:r>
                        <a:rPr lang="ar-SA" sz="900" b="1" dirty="0">
                          <a:latin typeface="Calibri"/>
                          <a:ea typeface="Calibri"/>
                          <a:cs typeface="Arabic Transparent"/>
                        </a:rPr>
                        <a:t>م</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2">
                  <a:txBody>
                    <a:bodyPr/>
                    <a:lstStyle/>
                    <a:p>
                      <a:pPr algn="ctr" rtl="1">
                        <a:spcAft>
                          <a:spcPts val="0"/>
                        </a:spcAft>
                      </a:pPr>
                      <a:r>
                        <a:rPr lang="ar-SA" sz="900" b="1">
                          <a:latin typeface="Calibri"/>
                          <a:ea typeface="Calibri"/>
                          <a:cs typeface="Arabic Transparent"/>
                        </a:rPr>
                        <a:t>القطاع قيد التدقيق (الرمز)</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2">
                  <a:txBody>
                    <a:bodyPr/>
                    <a:lstStyle/>
                    <a:p>
                      <a:pPr algn="ctr" rtl="1">
                        <a:spcAft>
                          <a:spcPts val="0"/>
                        </a:spcAft>
                      </a:pPr>
                      <a:r>
                        <a:rPr lang="ar-SA" sz="900" b="1">
                          <a:latin typeface="Calibri"/>
                          <a:ea typeface="Calibri"/>
                          <a:cs typeface="Arabic Transparent"/>
                        </a:rPr>
                        <a:t>الموظف قيد التدقيق</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2">
                  <a:txBody>
                    <a:bodyPr/>
                    <a:lstStyle/>
                    <a:p>
                      <a:pPr algn="ctr" rtl="1">
                        <a:spcAft>
                          <a:spcPts val="0"/>
                        </a:spcAft>
                      </a:pPr>
                      <a:r>
                        <a:rPr lang="ar-SA" sz="900" b="1">
                          <a:latin typeface="Calibri"/>
                          <a:ea typeface="Calibri"/>
                          <a:cs typeface="Arabic Transparent"/>
                        </a:rPr>
                        <a:t>موضوع التدقيق</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algn="ctr" rtl="1">
                        <a:spcAft>
                          <a:spcPts val="0"/>
                        </a:spcAft>
                      </a:pPr>
                      <a:r>
                        <a:rPr lang="ar-SA" sz="900" b="1">
                          <a:latin typeface="Calibri"/>
                          <a:ea typeface="Calibri"/>
                          <a:cs typeface="Arabic Transparent"/>
                        </a:rPr>
                        <a:t>التوقيت</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rowSpan="2">
                  <a:txBody>
                    <a:bodyPr/>
                    <a:lstStyle/>
                    <a:p>
                      <a:pPr algn="ctr" rtl="1">
                        <a:spcAft>
                          <a:spcPts val="0"/>
                        </a:spcAft>
                      </a:pPr>
                      <a:r>
                        <a:rPr lang="ar-SA" sz="900" b="1">
                          <a:latin typeface="Calibri"/>
                          <a:ea typeface="Calibri"/>
                          <a:cs typeface="Arabic Transparent"/>
                        </a:rPr>
                        <a:t>فريق التدقيق</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166498">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1">
                        <a:spcAft>
                          <a:spcPts val="0"/>
                        </a:spcAft>
                      </a:pPr>
                      <a:r>
                        <a:rPr lang="ar-SA" sz="900" b="1">
                          <a:latin typeface="Calibri"/>
                          <a:ea typeface="Calibri"/>
                          <a:cs typeface="Arabic Transparent"/>
                        </a:rPr>
                        <a:t>من</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rtl="1">
                        <a:spcAft>
                          <a:spcPts val="0"/>
                        </a:spcAft>
                      </a:pPr>
                      <a:r>
                        <a:rPr lang="ar-SA" sz="900" b="1">
                          <a:latin typeface="Calibri"/>
                          <a:ea typeface="Calibri"/>
                          <a:cs typeface="Arabic Transparent"/>
                        </a:rPr>
                        <a:t>إلى</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vMerge="1">
                  <a:txBody>
                    <a:bodyPr/>
                    <a:lstStyle/>
                    <a:p>
                      <a:pPr rtl="1"/>
                      <a:endParaRPr lang="ar-SA"/>
                    </a:p>
                  </a:txBody>
                  <a:tcPr/>
                </a:tc>
              </a:tr>
              <a:tr h="140561">
                <a:tc>
                  <a:txBody>
                    <a:bodyPr/>
                    <a:lstStyle/>
                    <a:p>
                      <a:pPr algn="ctr" rtl="1">
                        <a:spcBef>
                          <a:spcPts val="600"/>
                        </a:spcBef>
                        <a:spcAft>
                          <a:spcPts val="600"/>
                        </a:spcAft>
                      </a:pPr>
                      <a:r>
                        <a:rPr lang="ar-SA" sz="900" b="1">
                          <a:latin typeface="Calibri"/>
                          <a:ea typeface="Calibri"/>
                          <a:cs typeface="Arabic Transparent"/>
                        </a:rPr>
                        <a:t>1</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وحدة الآيزو 05040201</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د. هشام عبهري</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تدقيق دوري أول لعام</a:t>
                      </a:r>
                      <a:r>
                        <a:rPr lang="ar-SA" sz="900" baseline="0" dirty="0" smtClean="0">
                          <a:latin typeface="Calibri"/>
                          <a:ea typeface="Calibri"/>
                          <a:cs typeface="Arabic Transparent"/>
                        </a:rPr>
                        <a:t> 1436 هـ</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10</a:t>
                      </a:r>
                      <a:r>
                        <a:rPr lang="ar-SA" sz="900" baseline="30000" dirty="0" smtClean="0">
                          <a:latin typeface="Calibri"/>
                          <a:ea typeface="Calibri"/>
                          <a:cs typeface="Arabic Transparent"/>
                        </a:rPr>
                        <a:t>00</a:t>
                      </a:r>
                      <a:endParaRPr lang="ar-SA" sz="900" baseline="300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11</a:t>
                      </a:r>
                      <a:r>
                        <a:rPr lang="ar-SA" sz="900" baseline="30000" dirty="0" smtClean="0">
                          <a:latin typeface="Calibri"/>
                          <a:ea typeface="Calibri"/>
                          <a:cs typeface="Arabic Transparent"/>
                        </a:rPr>
                        <a:t>30</a:t>
                      </a:r>
                      <a:endParaRPr lang="ar-SA" sz="900" baseline="300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المدقق الداخلي </a:t>
                      </a:r>
                      <a:r>
                        <a:rPr lang="ar-SA" sz="900" dirty="0" err="1" smtClean="0">
                          <a:latin typeface="Calibri"/>
                          <a:ea typeface="Calibri"/>
                          <a:cs typeface="Arabic Transparent"/>
                        </a:rPr>
                        <a:t>أ</a:t>
                      </a:r>
                      <a:r>
                        <a:rPr lang="ar-SA" sz="900" dirty="0" smtClean="0">
                          <a:latin typeface="Calibri"/>
                          <a:ea typeface="Calibri"/>
                          <a:cs typeface="Arabic Transparent"/>
                        </a:rPr>
                        <a:t>. محمد نمر الهايل</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Bef>
                          <a:spcPts val="600"/>
                        </a:spcBef>
                        <a:spcAft>
                          <a:spcPts val="600"/>
                        </a:spcAft>
                      </a:pPr>
                      <a:r>
                        <a:rPr lang="ar-SA" sz="900" b="1">
                          <a:latin typeface="Calibri"/>
                          <a:ea typeface="Calibri"/>
                          <a:cs typeface="Arabic Transparent"/>
                        </a:rPr>
                        <a:t>2</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وحدة الاتصالات الإدارية 0504010103</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أ. حسين</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900" dirty="0" smtClean="0">
                          <a:latin typeface="+mn-lt"/>
                          <a:ea typeface="Calibri"/>
                          <a:cs typeface="Arabic Transparent"/>
                        </a:rPr>
                        <a:t>لمسؤوليات والصلاحيات والإجراءات والاتصال</a:t>
                      </a:r>
                    </a:p>
                    <a:p>
                      <a:pPr algn="ctr" rtl="1">
                        <a:spcAft>
                          <a:spcPts val="0"/>
                        </a:spcAft>
                      </a:pPr>
                      <a:r>
                        <a:rPr lang="ar-SA" sz="900" dirty="0" smtClean="0">
                          <a:latin typeface="Calibri"/>
                          <a:ea typeface="Calibri"/>
                          <a:cs typeface="Arabic Transparent"/>
                        </a:rPr>
                        <a:t>الوثائق والسجلات</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12</a:t>
                      </a:r>
                      <a:r>
                        <a:rPr lang="ar-SA" sz="900" baseline="30000" dirty="0" smtClean="0">
                          <a:latin typeface="Calibri"/>
                          <a:ea typeface="Calibri"/>
                          <a:cs typeface="Arabic Transparent"/>
                        </a:rPr>
                        <a:t>30</a:t>
                      </a:r>
                      <a:endParaRPr lang="ar-SA" sz="900" baseline="300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13</a:t>
                      </a:r>
                      <a:r>
                        <a:rPr lang="ar-SA" sz="900" baseline="30000" dirty="0" smtClean="0">
                          <a:latin typeface="Calibri"/>
                          <a:ea typeface="Calibri"/>
                          <a:cs typeface="Arabic Transparent"/>
                        </a:rPr>
                        <a:t>30</a:t>
                      </a:r>
                      <a:endParaRPr lang="ar-SA" sz="900" baseline="300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smtClean="0">
                          <a:latin typeface="Calibri"/>
                          <a:ea typeface="Calibri"/>
                          <a:cs typeface="Arabic Transparent"/>
                        </a:rPr>
                        <a:t>رئيس فريق المدققين الداخليين </a:t>
                      </a:r>
                      <a:r>
                        <a:rPr lang="ar-SA" sz="900" dirty="0" err="1" smtClean="0">
                          <a:latin typeface="Calibri"/>
                          <a:ea typeface="Calibri"/>
                          <a:cs typeface="Arabic Transparent"/>
                        </a:rPr>
                        <a:t>أ</a:t>
                      </a:r>
                      <a:r>
                        <a:rPr lang="ar-SA" sz="900" dirty="0" smtClean="0">
                          <a:latin typeface="Calibri"/>
                          <a:ea typeface="Calibri"/>
                          <a:cs typeface="Arabic Transparent"/>
                        </a:rPr>
                        <a:t>. جابر العبد الرحمن </a:t>
                      </a: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Bef>
                          <a:spcPts val="600"/>
                        </a:spcBef>
                        <a:spcAft>
                          <a:spcPts val="600"/>
                        </a:spcAft>
                      </a:pPr>
                      <a:r>
                        <a:rPr lang="ar-SA" sz="900" b="1">
                          <a:latin typeface="Calibri"/>
                          <a:ea typeface="Calibri"/>
                          <a:cs typeface="Arabic Transparent"/>
                        </a:rPr>
                        <a:t>3</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Bef>
                          <a:spcPts val="600"/>
                        </a:spcBef>
                        <a:spcAft>
                          <a:spcPts val="600"/>
                        </a:spcAft>
                      </a:pPr>
                      <a:r>
                        <a:rPr lang="ar-SA" sz="900" b="1">
                          <a:latin typeface="Calibri"/>
                          <a:ea typeface="Calibri"/>
                          <a:cs typeface="Arabic Transparent"/>
                        </a:rPr>
                        <a:t>4</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Bef>
                          <a:spcPts val="600"/>
                        </a:spcBef>
                        <a:spcAft>
                          <a:spcPts val="600"/>
                        </a:spcAft>
                      </a:pPr>
                      <a:r>
                        <a:rPr lang="ar-SA" sz="900" b="1">
                          <a:latin typeface="Calibri"/>
                          <a:ea typeface="Calibri"/>
                          <a:cs typeface="Arabic Transparent"/>
                        </a:rPr>
                        <a:t>5</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481">
                <a:tc>
                  <a:txBody>
                    <a:bodyPr/>
                    <a:lstStyle/>
                    <a:p>
                      <a:pPr algn="ctr" rtl="1">
                        <a:spcBef>
                          <a:spcPts val="600"/>
                        </a:spcBef>
                        <a:spcAft>
                          <a:spcPts val="600"/>
                        </a:spcAft>
                      </a:pPr>
                      <a:r>
                        <a:rPr lang="ar-SA" sz="800" b="1">
                          <a:latin typeface="Calibri"/>
                          <a:ea typeface="Calibri"/>
                          <a:cs typeface="Arabic Transparent"/>
                        </a:rPr>
                        <a:t>6</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Bef>
                          <a:spcPts val="600"/>
                        </a:spcBef>
                        <a:spcAft>
                          <a:spcPts val="600"/>
                        </a:spcAft>
                      </a:pPr>
                      <a:r>
                        <a:rPr lang="ar-SA" sz="900" b="1">
                          <a:latin typeface="Calibri"/>
                          <a:ea typeface="Calibri"/>
                          <a:cs typeface="Arabic Transparent"/>
                        </a:rPr>
                        <a:t>7</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481">
                <a:tc>
                  <a:txBody>
                    <a:bodyPr/>
                    <a:lstStyle/>
                    <a:p>
                      <a:pPr algn="ctr" rtl="1">
                        <a:spcBef>
                          <a:spcPts val="600"/>
                        </a:spcBef>
                        <a:spcAft>
                          <a:spcPts val="600"/>
                        </a:spcAft>
                      </a:pPr>
                      <a:r>
                        <a:rPr lang="ar-SA" sz="800" b="1">
                          <a:latin typeface="Calibri"/>
                          <a:ea typeface="Calibri"/>
                          <a:cs typeface="Arabic Transparent"/>
                        </a:rPr>
                        <a:t>8</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481">
                <a:tc>
                  <a:txBody>
                    <a:bodyPr/>
                    <a:lstStyle/>
                    <a:p>
                      <a:pPr algn="ctr" rtl="1">
                        <a:spcBef>
                          <a:spcPts val="600"/>
                        </a:spcBef>
                        <a:spcAft>
                          <a:spcPts val="600"/>
                        </a:spcAft>
                      </a:pPr>
                      <a:r>
                        <a:rPr lang="ar-SA" sz="800" b="1">
                          <a:latin typeface="Calibri"/>
                          <a:ea typeface="Calibri"/>
                          <a:cs typeface="Arabic Transparent"/>
                        </a:rPr>
                        <a:t>9</a:t>
                      </a: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8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bl>
          </a:graphicData>
        </a:graphic>
      </p:graphicFrame>
      <p:sp>
        <p:nvSpPr>
          <p:cNvPr id="9" name="مربع نص 8"/>
          <p:cNvSpPr txBox="1"/>
          <p:nvPr/>
        </p:nvSpPr>
        <p:spPr bwMode="auto">
          <a:xfrm>
            <a:off x="1676400" y="4724400"/>
            <a:ext cx="6096000" cy="424732"/>
          </a:xfrm>
          <a:prstGeom prst="rect">
            <a:avLst/>
          </a:prstGeom>
          <a:noFill/>
          <a:ln w="9525">
            <a:noFill/>
            <a:miter lim="800000"/>
            <a:headEnd/>
            <a:tailEnd/>
          </a:ln>
          <a:effectLst/>
        </p:spPr>
        <p:txBody>
          <a:bodyPr wrap="square" rtlCol="1">
            <a:spAutoFit/>
          </a:bodyPr>
          <a:lstStyle/>
          <a:p>
            <a:pPr indent="476250">
              <a:lnSpc>
                <a:spcPct val="120000"/>
              </a:lnSpc>
              <a:spcBef>
                <a:spcPct val="50000"/>
              </a:spcBef>
              <a:buClr>
                <a:srgbClr val="009900"/>
              </a:buClr>
              <a:buSzPct val="150000"/>
            </a:pPr>
            <a:r>
              <a:rPr lang="ar-SA" dirty="0" smtClean="0"/>
              <a:t>توقيع ممثل إدارة الجودة:		التاريخ:	</a:t>
            </a:r>
            <a:endParaRPr lang="en-US" dirty="0" smtClean="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1828800" y="868680"/>
          <a:ext cx="5762625" cy="809625"/>
        </p:xfrm>
        <a:graphic>
          <a:graphicData uri="http://schemas.openxmlformats.org/drawingml/2006/table">
            <a:tbl>
              <a:tblPr rtl="1"/>
              <a:tblGrid>
                <a:gridCol w="2250549"/>
                <a:gridCol w="1183396"/>
                <a:gridCol w="2328680"/>
              </a:tblGrid>
              <a:tr h="269875">
                <a:tc>
                  <a:txBody>
                    <a:bodyPr/>
                    <a:lstStyle/>
                    <a:p>
                      <a:pPr algn="ctr" rtl="1">
                        <a:spcAft>
                          <a:spcPts val="0"/>
                        </a:spcAft>
                      </a:pPr>
                      <a:r>
                        <a:rPr lang="ar-SA" sz="1400" dirty="0">
                          <a:latin typeface="Times New Roman"/>
                          <a:ea typeface="Times New Roman"/>
                          <a:cs typeface="Arabic Transparent"/>
                        </a:rPr>
                        <a:t>جامعة الملك سعود</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a:spcAft>
                          <a:spcPts val="0"/>
                        </a:spcAft>
                      </a:pPr>
                      <a:endParaRPr lang="ar-SA" sz="1600">
                        <a:latin typeface="Times New Roman"/>
                        <a:ea typeface="Times New Roman"/>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dirty="0">
                          <a:latin typeface="Times New Roman"/>
                          <a:ea typeface="Times New Roman"/>
                          <a:cs typeface="Arabic Transparent"/>
                        </a:rPr>
                        <a:t>قائمة فحص التدقيق الداخلي</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69875">
                <a:tc>
                  <a:txBody>
                    <a:bodyPr/>
                    <a:lstStyle/>
                    <a:p>
                      <a:pPr algn="ctr" rtl="1">
                        <a:spcAft>
                          <a:spcPts val="0"/>
                        </a:spcAft>
                      </a:pPr>
                      <a:r>
                        <a:rPr lang="ar-SA" sz="1400">
                          <a:latin typeface="Times New Roman"/>
                          <a:ea typeface="Times New Roman"/>
                          <a:cs typeface="Arabic Transparent"/>
                        </a:rPr>
                        <a:t>عمادة الجودة</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1400">
                          <a:latin typeface="Times New Roman"/>
                          <a:ea typeface="Times New Roman"/>
                          <a:cs typeface="Arabic Transparent"/>
                        </a:rPr>
                        <a:t>رمز النموذج:	م. أ. 11</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75">
                <a:tc>
                  <a:txBody>
                    <a:bodyPr/>
                    <a:lstStyle/>
                    <a:p>
                      <a:pPr algn="ctr" rtl="1">
                        <a:spcAft>
                          <a:spcPts val="0"/>
                        </a:spcAft>
                      </a:pPr>
                      <a:r>
                        <a:rPr lang="ar-SA" sz="1400">
                          <a:latin typeface="Times New Roman"/>
                          <a:ea typeface="Times New Roman"/>
                          <a:cs typeface="Arabic Transparent"/>
                        </a:rPr>
                        <a:t>نظام إدارة الجودة</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1400" dirty="0">
                          <a:latin typeface="Times New Roman"/>
                          <a:ea typeface="Times New Roman"/>
                          <a:cs typeface="Arabic Transparent"/>
                        </a:rPr>
                        <a:t>الإصــدار:	الأول</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1" descr="شعار الجودة"/>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495800" y="1012168"/>
            <a:ext cx="523875" cy="511832"/>
          </a:xfrm>
          <a:prstGeom prst="rect">
            <a:avLst/>
          </a:prstGeom>
          <a:noFill/>
        </p:spPr>
      </p:pic>
      <p:graphicFrame>
        <p:nvGraphicFramePr>
          <p:cNvPr id="7" name="جدول 6"/>
          <p:cNvGraphicFramePr>
            <a:graphicFrameLocks noGrp="1"/>
          </p:cNvGraphicFramePr>
          <p:nvPr/>
        </p:nvGraphicFramePr>
        <p:xfrm>
          <a:off x="1828800" y="2011680"/>
          <a:ext cx="5762625" cy="2865120"/>
        </p:xfrm>
        <a:graphic>
          <a:graphicData uri="http://schemas.openxmlformats.org/drawingml/2006/table">
            <a:tbl>
              <a:tblPr rtl="1"/>
              <a:tblGrid>
                <a:gridCol w="1902019"/>
                <a:gridCol w="625190"/>
                <a:gridCol w="625190"/>
                <a:gridCol w="418753"/>
                <a:gridCol w="108729"/>
                <a:gridCol w="2082744"/>
              </a:tblGrid>
              <a:tr h="0">
                <a:tc rowSpan="2">
                  <a:txBody>
                    <a:bodyPr/>
                    <a:lstStyle/>
                    <a:p>
                      <a:pPr algn="justLow" rtl="1">
                        <a:spcAft>
                          <a:spcPts val="0"/>
                        </a:spcAft>
                      </a:pPr>
                      <a:r>
                        <a:rPr lang="ar-SA" sz="1400" dirty="0" smtClean="0">
                          <a:latin typeface="Calibri"/>
                          <a:ea typeface="Calibri"/>
                          <a:cs typeface="Arabic Transparent"/>
                        </a:rPr>
                        <a:t>اسم </a:t>
                      </a:r>
                      <a:r>
                        <a:rPr lang="ar-SA" sz="1400" dirty="0">
                          <a:latin typeface="Calibri"/>
                          <a:ea typeface="Calibri"/>
                          <a:cs typeface="Arabic Transparent"/>
                        </a:rPr>
                        <a:t>القطاع</a:t>
                      </a:r>
                      <a:r>
                        <a:rPr lang="ar-SA" sz="1400" dirty="0" smtClean="0">
                          <a:latin typeface="Calibri"/>
                          <a:ea typeface="Calibri"/>
                          <a:cs typeface="Arabic Transparent"/>
                        </a:rPr>
                        <a:t>: وحدة الآيزو</a:t>
                      </a:r>
                      <a:endParaRPr lang="en-US" sz="1100" dirty="0">
                        <a:latin typeface="Calibri"/>
                        <a:ea typeface="Calibri"/>
                        <a:cs typeface="Arial"/>
                      </a:endParaRPr>
                    </a:p>
                  </a:txBody>
                  <a:tcPr marL="68580" marR="68580" marT="0" marB="0">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rtl="1">
                        <a:spcAft>
                          <a:spcPts val="0"/>
                        </a:spcAft>
                      </a:pPr>
                      <a:r>
                        <a:rPr lang="ar-SA" sz="1400" dirty="0" smtClean="0">
                          <a:latin typeface="Calibri"/>
                          <a:ea typeface="Calibri"/>
                          <a:cs typeface="Arabic Transparent"/>
                        </a:rPr>
                        <a:t>تاريخ التدقيق: </a:t>
                      </a:r>
                      <a:r>
                        <a:rPr lang="ar-SA" sz="1100" dirty="0" smtClean="0">
                          <a:latin typeface="Calibri"/>
                          <a:ea typeface="Calibri"/>
                          <a:cs typeface="Arabic Transparent"/>
                        </a:rPr>
                        <a:t>09/01/1436</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1">
                        <a:spcAft>
                          <a:spcPts val="0"/>
                        </a:spcAft>
                      </a:pPr>
                      <a:r>
                        <a:rPr lang="ar-SA" sz="1400" dirty="0">
                          <a:latin typeface="Calibri"/>
                          <a:ea typeface="Calibri"/>
                          <a:cs typeface="Arabic Transparent"/>
                        </a:rPr>
                        <a:t>رقم التدقيق</a:t>
                      </a:r>
                      <a:r>
                        <a:rPr lang="ar-SA" sz="1400" dirty="0" smtClean="0">
                          <a:latin typeface="Calibri"/>
                          <a:ea typeface="Calibri"/>
                          <a:cs typeface="Arabic Transparent"/>
                        </a:rPr>
                        <a:t>: الأول للعام 1436 هـ</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pPr rtl="1"/>
                      <a:endParaRPr lang="ar-SA"/>
                    </a:p>
                  </a:txBody>
                  <a:tcPr/>
                </a:tc>
                <a:tc gridSpan="5">
                  <a:txBody>
                    <a:bodyPr/>
                    <a:lstStyle/>
                    <a:p>
                      <a:pPr algn="just" rtl="1">
                        <a:spcAft>
                          <a:spcPts val="0"/>
                        </a:spcAft>
                      </a:pPr>
                      <a:r>
                        <a:rPr lang="ar-SA" sz="1400" dirty="0" smtClean="0">
                          <a:latin typeface="Calibri"/>
                          <a:ea typeface="Calibri"/>
                          <a:cs typeface="Arabic Transparent"/>
                        </a:rPr>
                        <a:t>اسم </a:t>
                      </a:r>
                      <a:r>
                        <a:rPr lang="ar-SA" sz="1400" dirty="0">
                          <a:latin typeface="Calibri"/>
                          <a:ea typeface="Calibri"/>
                          <a:cs typeface="Arabic Transparent"/>
                        </a:rPr>
                        <a:t>المدقق عليه</a:t>
                      </a:r>
                      <a:r>
                        <a:rPr lang="ar-SA" sz="1400" dirty="0" smtClean="0">
                          <a:latin typeface="Calibri"/>
                          <a:ea typeface="Calibri"/>
                          <a:cs typeface="Arabic Transparent"/>
                        </a:rPr>
                        <a:t>: د. هشام عبهري</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0">
                <a:tc rowSpan="2">
                  <a:txBody>
                    <a:bodyPr/>
                    <a:lstStyle/>
                    <a:p>
                      <a:pPr algn="ctr" rtl="1">
                        <a:spcAft>
                          <a:spcPts val="0"/>
                        </a:spcAft>
                      </a:pPr>
                      <a:r>
                        <a:rPr lang="ar-SA" sz="1400" b="1">
                          <a:latin typeface="Calibri"/>
                          <a:ea typeface="Calibri"/>
                          <a:cs typeface="Arabic Transparent"/>
                        </a:rPr>
                        <a:t>محاور التدقيق</a:t>
                      </a:r>
                      <a:endParaRPr lang="en-US" sz="1100">
                        <a:latin typeface="Calibri"/>
                        <a:ea typeface="Calibri"/>
                        <a:cs typeface="Arial"/>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3">
                  <a:txBody>
                    <a:bodyPr/>
                    <a:lstStyle/>
                    <a:p>
                      <a:pPr algn="ctr" rtl="1">
                        <a:spcAft>
                          <a:spcPts val="0"/>
                        </a:spcAft>
                      </a:pPr>
                      <a:r>
                        <a:rPr lang="ar-SA" sz="1400" b="1">
                          <a:latin typeface="Calibri"/>
                          <a:ea typeface="Calibri"/>
                          <a:cs typeface="Arabic Transparent"/>
                        </a:rPr>
                        <a:t>نتائج الفحص</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rowSpan="2" gridSpan="2">
                  <a:txBody>
                    <a:bodyPr/>
                    <a:lstStyle/>
                    <a:p>
                      <a:pPr algn="ctr" rtl="1">
                        <a:spcAft>
                          <a:spcPts val="0"/>
                        </a:spcAft>
                      </a:pPr>
                      <a:r>
                        <a:rPr lang="ar-SA" sz="1400" b="1">
                          <a:latin typeface="Calibri"/>
                          <a:ea typeface="Calibri"/>
                          <a:cs typeface="Arabic Transparent"/>
                        </a:rPr>
                        <a:t>ملاحظات التدقيق</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2" hMerge="1">
                  <a:txBody>
                    <a:bodyPr/>
                    <a:lstStyle/>
                    <a:p>
                      <a:pPr rtl="1"/>
                      <a:endParaRPr lang="ar-SA"/>
                    </a:p>
                  </a:txBody>
                  <a:tcPr/>
                </a:tc>
              </a:tr>
              <a:tr h="0">
                <a:tc vMerge="1">
                  <a:txBody>
                    <a:bodyPr/>
                    <a:lstStyle/>
                    <a:p>
                      <a:pPr rtl="1"/>
                      <a:endParaRPr lang="ar-SA"/>
                    </a:p>
                  </a:txBody>
                  <a:tcPr/>
                </a:tc>
                <a:tc>
                  <a:txBody>
                    <a:bodyPr/>
                    <a:lstStyle/>
                    <a:p>
                      <a:pPr algn="ctr" rtl="1">
                        <a:spcAft>
                          <a:spcPts val="0"/>
                        </a:spcAft>
                      </a:pPr>
                      <a:r>
                        <a:rPr lang="ar-SA" sz="1000" b="1">
                          <a:latin typeface="Calibri"/>
                          <a:ea typeface="Calibri"/>
                          <a:cs typeface="Arabic Transparent"/>
                        </a:rPr>
                        <a:t>نعم</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rtl="1">
                        <a:spcAft>
                          <a:spcPts val="0"/>
                        </a:spcAft>
                      </a:pPr>
                      <a:r>
                        <a:rPr lang="ar-SA" sz="1000" b="1">
                          <a:latin typeface="Calibri"/>
                          <a:ea typeface="Calibri"/>
                          <a:cs typeface="Arabic Transparent"/>
                        </a:rPr>
                        <a:t>لا يمكن التحديد</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rtl="1">
                        <a:spcAft>
                          <a:spcPts val="0"/>
                        </a:spcAft>
                      </a:pPr>
                      <a:r>
                        <a:rPr lang="ar-SA" sz="1000" b="1">
                          <a:latin typeface="Calibri"/>
                          <a:ea typeface="Calibri"/>
                          <a:cs typeface="Arabic Transparent"/>
                        </a:rPr>
                        <a:t>لا</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vMerge="1">
                  <a:txBody>
                    <a:bodyPr/>
                    <a:lstStyle/>
                    <a:p>
                      <a:pPr rtl="1"/>
                      <a:endParaRPr lang="ar-SA"/>
                    </a:p>
                  </a:txBody>
                  <a:tcPr/>
                </a:tc>
                <a:tc hMerge="1" vMerge="1">
                  <a:txBody>
                    <a:bodyPr/>
                    <a:lstStyle/>
                    <a:p>
                      <a:pPr rtl="1"/>
                      <a:endParaRPr lang="ar-SA"/>
                    </a:p>
                  </a:txBody>
                  <a:tcPr/>
                </a:tc>
              </a:tr>
              <a:tr h="0">
                <a:tc>
                  <a:txBody>
                    <a:bodyPr/>
                    <a:lstStyle/>
                    <a:p>
                      <a:pPr algn="r" rtl="1">
                        <a:spcAft>
                          <a:spcPts val="0"/>
                        </a:spcAft>
                      </a:pPr>
                      <a:r>
                        <a:rPr lang="ar-SA" sz="1400" dirty="0" smtClean="0">
                          <a:latin typeface="+mn-lt"/>
                          <a:ea typeface="Calibri"/>
                          <a:cs typeface="Arabic Transparent"/>
                        </a:rPr>
                        <a:t>المسؤوليات</a:t>
                      </a:r>
                      <a:endParaRPr lang="ar-SA" sz="1400" dirty="0">
                        <a:latin typeface="+mn-lt"/>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dirty="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r>
                        <a:rPr lang="ar-SA" sz="1400" dirty="0" smtClean="0">
                          <a:latin typeface="+mn-lt"/>
                          <a:ea typeface="Calibri"/>
                          <a:cs typeface="Arabic Transparent"/>
                        </a:rPr>
                        <a:t>الصلاحيات</a:t>
                      </a:r>
                      <a:endParaRPr lang="ar-SA" sz="1400" dirty="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r>
                        <a:rPr lang="ar-SA" sz="1400" dirty="0" smtClean="0">
                          <a:latin typeface="+mn-lt"/>
                          <a:ea typeface="Calibri"/>
                          <a:cs typeface="Arabic Transparent"/>
                        </a:rPr>
                        <a:t>الإجراءات</a:t>
                      </a:r>
                      <a:endParaRPr lang="ar-SA" sz="1400" dirty="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marL="0" marR="0" indent="0" algn="just" defTabSz="914400" rtl="1" eaLnBrk="1" fontAlgn="auto" latinLnBrk="0" hangingPunct="1">
                        <a:lnSpc>
                          <a:spcPct val="100000"/>
                        </a:lnSpc>
                        <a:spcBef>
                          <a:spcPts val="1800"/>
                        </a:spcBef>
                        <a:spcAft>
                          <a:spcPts val="1800"/>
                        </a:spcAft>
                        <a:buClrTx/>
                        <a:buSzTx/>
                        <a:buFontTx/>
                        <a:buNone/>
                        <a:tabLst/>
                        <a:defRPr/>
                      </a:pPr>
                      <a:r>
                        <a:rPr lang="ar-SA" sz="1400" dirty="0" smtClean="0">
                          <a:latin typeface="+mn-lt"/>
                          <a:ea typeface="Calibri"/>
                          <a:cs typeface="Arabic Transparent"/>
                        </a:rPr>
                        <a:t>الاتصال</a:t>
                      </a: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r>
                        <a:rPr lang="ar-SA" sz="1400" dirty="0" smtClean="0">
                          <a:latin typeface="Calibri"/>
                          <a:ea typeface="Calibri"/>
                          <a:cs typeface="Arabic Transparent"/>
                        </a:rPr>
                        <a:t>الوثائق</a:t>
                      </a:r>
                      <a:endParaRPr lang="ar-SA" sz="1400" dirty="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endParaRPr lang="ar-SA" sz="140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endParaRPr lang="ar-SA" sz="140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endParaRPr lang="ar-SA" sz="140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just" rtl="1">
                        <a:spcBef>
                          <a:spcPts val="1800"/>
                        </a:spcBef>
                        <a:spcAft>
                          <a:spcPts val="1800"/>
                        </a:spcAft>
                      </a:pPr>
                      <a:endParaRPr lang="ar-SA" sz="1400">
                        <a:latin typeface="Calibri"/>
                        <a:ea typeface="Calibri"/>
                        <a:cs typeface="Arabic Transparent"/>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just" rtl="1">
                        <a:spcAft>
                          <a:spcPts val="0"/>
                        </a:spcAft>
                      </a:pPr>
                      <a:endParaRPr lang="ar-SA" sz="140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gridSpan="2">
                  <a:txBody>
                    <a:bodyPr/>
                    <a:lstStyle/>
                    <a:p>
                      <a:pPr algn="just" rtl="1">
                        <a:spcAft>
                          <a:spcPts val="0"/>
                        </a:spcAft>
                      </a:pPr>
                      <a:endParaRPr lang="ar-SA" sz="1400" dirty="0">
                        <a:latin typeface="Calibri"/>
                        <a:ea typeface="Calibri"/>
                        <a:cs typeface="Arabic Transparent"/>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hMerge="1">
                  <a:txBody>
                    <a:bodyPr/>
                    <a:lstStyle/>
                    <a:p>
                      <a:pPr rtl="1"/>
                      <a:endParaRPr lang="ar-SA"/>
                    </a:p>
                  </a:txBody>
                  <a:tcPr/>
                </a:tc>
              </a:tr>
            </a:tbl>
          </a:graphicData>
        </a:graphic>
      </p:graphicFrame>
      <p:graphicFrame>
        <p:nvGraphicFramePr>
          <p:cNvPr id="8" name="جدول 7"/>
          <p:cNvGraphicFramePr>
            <a:graphicFrameLocks noGrp="1"/>
          </p:cNvGraphicFramePr>
          <p:nvPr/>
        </p:nvGraphicFramePr>
        <p:xfrm>
          <a:off x="1828800" y="5212080"/>
          <a:ext cx="5762625" cy="426720"/>
        </p:xfrm>
        <a:graphic>
          <a:graphicData uri="http://schemas.openxmlformats.org/drawingml/2006/table">
            <a:tbl>
              <a:tblPr rtl="1"/>
              <a:tblGrid>
                <a:gridCol w="2866422"/>
                <a:gridCol w="2896203"/>
              </a:tblGrid>
              <a:tr h="0">
                <a:tc>
                  <a:txBody>
                    <a:bodyPr/>
                    <a:lstStyle/>
                    <a:p>
                      <a:pPr algn="just" rtl="1">
                        <a:spcAft>
                          <a:spcPts val="0"/>
                        </a:spcAft>
                      </a:pPr>
                      <a:r>
                        <a:rPr lang="ar-SA" sz="1400">
                          <a:latin typeface="Calibri"/>
                          <a:ea typeface="Calibri"/>
                          <a:cs typeface="Arabic Transparent"/>
                        </a:rPr>
                        <a:t>إسم وتوقيع المدقق الداخلي:</a:t>
                      </a:r>
                      <a:endParaRPr lang="en-US" sz="1100">
                        <a:latin typeface="Calibri"/>
                        <a:ea typeface="Calibri"/>
                        <a:cs typeface="Arial"/>
                      </a:endParaRPr>
                    </a:p>
                    <a:p>
                      <a:pPr algn="just" rtl="1">
                        <a:spcAft>
                          <a:spcPts val="0"/>
                        </a:spcAft>
                      </a:pPr>
                      <a:r>
                        <a:rPr lang="ar-SA" sz="1400">
                          <a:latin typeface="Calibri"/>
                          <a:ea typeface="Calibri"/>
                          <a:cs typeface="Arabic Transparent"/>
                        </a:rPr>
                        <a:t>التاريخ:</a:t>
                      </a:r>
                      <a:endParaRPr lang="en-US" sz="1100">
                        <a:latin typeface="Calibri"/>
                        <a:ea typeface="Calibri"/>
                        <a:cs typeface="Arial"/>
                      </a:endParaRPr>
                    </a:p>
                  </a:txBody>
                  <a:tcPr marL="68580" marR="68580" marT="0" marB="0">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just" rtl="1">
                        <a:spcAft>
                          <a:spcPts val="0"/>
                        </a:spcAft>
                      </a:pPr>
                      <a:r>
                        <a:rPr lang="ar-SA" sz="1400" dirty="0">
                          <a:latin typeface="Calibri"/>
                          <a:ea typeface="Calibri"/>
                          <a:cs typeface="Arabic Transparent"/>
                        </a:rPr>
                        <a:t>توقيع ممثل إدارة الجودة:</a:t>
                      </a:r>
                      <a:endParaRPr lang="en-US" sz="1100" dirty="0">
                        <a:latin typeface="Calibri"/>
                        <a:ea typeface="Calibri"/>
                        <a:cs typeface="Arial"/>
                      </a:endParaRPr>
                    </a:p>
                    <a:p>
                      <a:pPr algn="just" rtl="1">
                        <a:spcAft>
                          <a:spcPts val="0"/>
                        </a:spcAft>
                      </a:pPr>
                      <a:r>
                        <a:rPr lang="ar-SA" sz="1400" dirty="0">
                          <a:latin typeface="Calibri"/>
                          <a:ea typeface="Calibri"/>
                          <a:cs typeface="Arabic Transparent"/>
                        </a:rPr>
                        <a:t>التاريخ:</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rot="16200000">
            <a:off x="7024795" y="4710006"/>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pic>
        <p:nvPicPr>
          <p:cNvPr id="114691" name="Picture 3"/>
          <p:cNvPicPr>
            <a:picLocks noChangeAspect="1" noChangeArrowheads="1"/>
          </p:cNvPicPr>
          <p:nvPr/>
        </p:nvPicPr>
        <p:blipFill>
          <a:blip r:embed="rId2"/>
          <a:srcRect/>
          <a:stretch>
            <a:fillRect/>
          </a:stretch>
        </p:blipFill>
        <p:spPr bwMode="auto">
          <a:xfrm rot="16200000">
            <a:off x="1421852" y="1270547"/>
            <a:ext cx="6832601" cy="43423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مستطيل 38"/>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871426" name="Oval 2"/>
          <p:cNvSpPr>
            <a:spLocks noChangeArrowheads="1"/>
          </p:cNvSpPr>
          <p:nvPr/>
        </p:nvSpPr>
        <p:spPr bwMode="auto">
          <a:xfrm>
            <a:off x="2667000" y="609600"/>
            <a:ext cx="2209800" cy="838200"/>
          </a:xfrm>
          <a:prstGeom prst="ellipse">
            <a:avLst/>
          </a:prstGeom>
          <a:solidFill>
            <a:srgbClr val="CADBA9"/>
          </a:solidFill>
          <a:ln w="9525">
            <a:solidFill>
              <a:srgbClr val="78953D"/>
            </a:solidFill>
            <a:round/>
            <a:headEnd/>
            <a:tailEnd/>
          </a:ln>
          <a:effectLst/>
        </p:spPr>
        <p:txBody>
          <a:bodyPr wrap="none" anchor="ctr"/>
          <a:lstStyle/>
          <a:p>
            <a:pPr algn="ctr">
              <a:defRPr/>
            </a:pPr>
            <a:r>
              <a:rPr lang="ar-SA" sz="1400" b="1" dirty="0">
                <a:solidFill>
                  <a:srgbClr val="293315"/>
                </a:solidFill>
              </a:rPr>
              <a:t>التصديق على برنامج التدقيق</a:t>
            </a:r>
          </a:p>
        </p:txBody>
      </p:sp>
      <p:sp>
        <p:nvSpPr>
          <p:cNvPr id="871427" name="Rectangle 3"/>
          <p:cNvSpPr>
            <a:spLocks noChangeArrowheads="1"/>
          </p:cNvSpPr>
          <p:nvPr/>
        </p:nvSpPr>
        <p:spPr bwMode="auto">
          <a:xfrm>
            <a:off x="2895600" y="1828800"/>
            <a:ext cx="1752600" cy="1066800"/>
          </a:xfrm>
          <a:prstGeom prst="rect">
            <a:avLst/>
          </a:prstGeom>
          <a:solidFill>
            <a:srgbClr val="CADBA9"/>
          </a:solidFill>
          <a:ln w="9525">
            <a:solidFill>
              <a:srgbClr val="78953D"/>
            </a:solidFill>
            <a:miter lim="800000"/>
            <a:headEnd/>
            <a:tailEnd/>
          </a:ln>
          <a:effectLst/>
        </p:spPr>
        <p:txBody>
          <a:bodyPr wrap="none" anchor="ctr"/>
          <a:lstStyle/>
          <a:p>
            <a:pPr algn="r">
              <a:defRPr/>
            </a:pPr>
            <a:r>
              <a:rPr lang="ar-SA" sz="1200" b="1" dirty="0">
                <a:solidFill>
                  <a:srgbClr val="293315"/>
                </a:solidFill>
              </a:rPr>
              <a:t>وضع برنامج التدقيق </a:t>
            </a:r>
          </a:p>
          <a:p>
            <a:pPr algn="r" rtl="1">
              <a:buClr>
                <a:srgbClr val="FF0000"/>
              </a:buClr>
              <a:buFont typeface="Wingdings" pitchFamily="2" charset="2"/>
              <a:buChar char="§"/>
              <a:defRPr/>
            </a:pPr>
            <a:r>
              <a:rPr lang="ar-SA" sz="1200" b="1" dirty="0">
                <a:solidFill>
                  <a:srgbClr val="293315"/>
                </a:solidFill>
              </a:rPr>
              <a:t> المجال </a:t>
            </a:r>
            <a:r>
              <a:rPr lang="ar-SA" sz="1200" b="1" dirty="0" smtClean="0">
                <a:solidFill>
                  <a:srgbClr val="293315"/>
                </a:solidFill>
              </a:rPr>
              <a:t>والأهداف</a:t>
            </a:r>
            <a:endParaRPr lang="ar-SA" sz="1200" b="1" dirty="0">
              <a:solidFill>
                <a:srgbClr val="293315"/>
              </a:solidFill>
            </a:endParaRPr>
          </a:p>
          <a:p>
            <a:pPr algn="r" rtl="1">
              <a:buClr>
                <a:srgbClr val="FF0000"/>
              </a:buClr>
              <a:buFont typeface="Wingdings" pitchFamily="2" charset="2"/>
              <a:buChar char="§"/>
              <a:defRPr/>
            </a:pPr>
            <a:r>
              <a:rPr lang="ar-SA" sz="1200" b="1" dirty="0">
                <a:solidFill>
                  <a:srgbClr val="293315"/>
                </a:solidFill>
              </a:rPr>
              <a:t> المسئوليات</a:t>
            </a:r>
          </a:p>
          <a:p>
            <a:pPr algn="r" rtl="1">
              <a:buClr>
                <a:srgbClr val="FF0000"/>
              </a:buClr>
              <a:buFont typeface="Wingdings" pitchFamily="2" charset="2"/>
              <a:buChar char="§"/>
              <a:defRPr/>
            </a:pPr>
            <a:r>
              <a:rPr lang="ar-SA" sz="1200" b="1" dirty="0">
                <a:solidFill>
                  <a:srgbClr val="293315"/>
                </a:solidFill>
              </a:rPr>
              <a:t> الموارد</a:t>
            </a:r>
          </a:p>
          <a:p>
            <a:pPr algn="r" rtl="1">
              <a:buClr>
                <a:srgbClr val="FF0000"/>
              </a:buClr>
              <a:buFont typeface="Wingdings" pitchFamily="2" charset="2"/>
              <a:buChar char="§"/>
              <a:defRPr/>
            </a:pPr>
            <a:r>
              <a:rPr lang="ar-SA" sz="1200" b="1" dirty="0">
                <a:solidFill>
                  <a:srgbClr val="293315"/>
                </a:solidFill>
              </a:rPr>
              <a:t> </a:t>
            </a:r>
            <a:r>
              <a:rPr lang="ar-SA" sz="1200" b="1" dirty="0" smtClean="0">
                <a:solidFill>
                  <a:srgbClr val="293315"/>
                </a:solidFill>
              </a:rPr>
              <a:t>الإجراءات</a:t>
            </a:r>
            <a:endParaRPr lang="en-US" sz="1200" b="1" dirty="0">
              <a:solidFill>
                <a:srgbClr val="293315"/>
              </a:solidFill>
            </a:endParaRPr>
          </a:p>
        </p:txBody>
      </p:sp>
      <p:sp>
        <p:nvSpPr>
          <p:cNvPr id="871428" name="Rectangle 4"/>
          <p:cNvSpPr>
            <a:spLocks noChangeArrowheads="1"/>
          </p:cNvSpPr>
          <p:nvPr/>
        </p:nvSpPr>
        <p:spPr bwMode="auto">
          <a:xfrm>
            <a:off x="5181600" y="3352800"/>
            <a:ext cx="1371600" cy="533400"/>
          </a:xfrm>
          <a:prstGeom prst="rect">
            <a:avLst/>
          </a:prstGeom>
          <a:solidFill>
            <a:srgbClr val="CADBA9"/>
          </a:solidFill>
          <a:ln w="9525">
            <a:solidFill>
              <a:srgbClr val="78953D"/>
            </a:solidFill>
            <a:miter lim="800000"/>
            <a:headEnd/>
            <a:tailEnd/>
          </a:ln>
          <a:effectLst/>
        </p:spPr>
        <p:txBody>
          <a:bodyPr wrap="none" anchor="ctr"/>
          <a:lstStyle/>
          <a:p>
            <a:pPr algn="ctr">
              <a:defRPr/>
            </a:pPr>
            <a:r>
              <a:rPr lang="ar-SA" sz="1200" b="1" dirty="0">
                <a:solidFill>
                  <a:srgbClr val="293315"/>
                </a:solidFill>
              </a:rPr>
              <a:t>كفاءة </a:t>
            </a:r>
            <a:r>
              <a:rPr lang="ar-SA" sz="1200" b="1" dirty="0" smtClean="0">
                <a:solidFill>
                  <a:srgbClr val="293315"/>
                </a:solidFill>
              </a:rPr>
              <a:t>وتقييم </a:t>
            </a:r>
            <a:r>
              <a:rPr lang="ar-SA" sz="1200" b="1" dirty="0">
                <a:solidFill>
                  <a:srgbClr val="293315"/>
                </a:solidFill>
              </a:rPr>
              <a:t>المدققين</a:t>
            </a:r>
          </a:p>
          <a:p>
            <a:pPr algn="ctr">
              <a:defRPr/>
            </a:pPr>
            <a:endParaRPr lang="en-US" sz="1200" b="1" dirty="0">
              <a:solidFill>
                <a:srgbClr val="293315"/>
              </a:solidFill>
            </a:endParaRPr>
          </a:p>
        </p:txBody>
      </p:sp>
      <p:sp>
        <p:nvSpPr>
          <p:cNvPr id="871429" name="Rectangle 5"/>
          <p:cNvSpPr>
            <a:spLocks noChangeArrowheads="1"/>
          </p:cNvSpPr>
          <p:nvPr/>
        </p:nvSpPr>
        <p:spPr bwMode="auto">
          <a:xfrm>
            <a:off x="2895600" y="5029200"/>
            <a:ext cx="1752600" cy="1295400"/>
          </a:xfrm>
          <a:prstGeom prst="rect">
            <a:avLst/>
          </a:prstGeom>
          <a:solidFill>
            <a:srgbClr val="CADBA9"/>
          </a:solidFill>
          <a:ln w="9525">
            <a:solidFill>
              <a:srgbClr val="78953D"/>
            </a:solidFill>
            <a:miter lim="800000"/>
            <a:headEnd/>
            <a:tailEnd/>
          </a:ln>
          <a:effectLst/>
        </p:spPr>
        <p:txBody>
          <a:bodyPr wrap="none" anchor="ctr"/>
          <a:lstStyle/>
          <a:p>
            <a:pPr algn="r">
              <a:defRPr/>
            </a:pPr>
            <a:r>
              <a:rPr lang="ar-SA" sz="1200" b="1" dirty="0">
                <a:solidFill>
                  <a:srgbClr val="293315"/>
                </a:solidFill>
              </a:rPr>
              <a:t>مراقبة ومراجعة برنامج التدقيق </a:t>
            </a:r>
          </a:p>
          <a:p>
            <a:pPr algn="r" rtl="1">
              <a:buClr>
                <a:srgbClr val="FF0000"/>
              </a:buClr>
              <a:buFont typeface="Wingdings" pitchFamily="2" charset="2"/>
              <a:buChar char="§"/>
              <a:defRPr/>
            </a:pPr>
            <a:r>
              <a:rPr lang="ar-SA" sz="1200" b="1" dirty="0">
                <a:solidFill>
                  <a:srgbClr val="293315"/>
                </a:solidFill>
              </a:rPr>
              <a:t>المراقبة </a:t>
            </a:r>
            <a:r>
              <a:rPr lang="ar-SA" sz="1200" b="1" dirty="0" smtClean="0">
                <a:solidFill>
                  <a:srgbClr val="293315"/>
                </a:solidFill>
              </a:rPr>
              <a:t>والمراجعة </a:t>
            </a:r>
            <a:r>
              <a:rPr lang="ar-SA" sz="1200" b="1" dirty="0">
                <a:solidFill>
                  <a:srgbClr val="293315"/>
                </a:solidFill>
              </a:rPr>
              <a:t>.</a:t>
            </a:r>
          </a:p>
          <a:p>
            <a:pPr algn="r" rtl="1">
              <a:buClr>
                <a:srgbClr val="FF0000"/>
              </a:buClr>
              <a:buFontTx/>
              <a:buChar char="•"/>
              <a:defRPr/>
            </a:pPr>
            <a:r>
              <a:rPr lang="ar-SA" sz="1200" b="1" dirty="0">
                <a:solidFill>
                  <a:srgbClr val="293315"/>
                </a:solidFill>
              </a:rPr>
              <a:t> تحديد الاحتياجات </a:t>
            </a:r>
            <a:r>
              <a:rPr lang="ar-SA" sz="1200" b="1" dirty="0" smtClean="0">
                <a:solidFill>
                  <a:srgbClr val="293315"/>
                </a:solidFill>
              </a:rPr>
              <a:t>للإجراءات</a:t>
            </a:r>
            <a:endParaRPr lang="ar-SA" sz="1200" b="1" dirty="0">
              <a:solidFill>
                <a:srgbClr val="293315"/>
              </a:solidFill>
            </a:endParaRPr>
          </a:p>
          <a:p>
            <a:pPr algn="r" rtl="1">
              <a:buClr>
                <a:srgbClr val="FF0000"/>
              </a:buClr>
              <a:defRPr/>
            </a:pPr>
            <a:r>
              <a:rPr lang="ar-SA" sz="1200" b="1" dirty="0">
                <a:solidFill>
                  <a:srgbClr val="293315"/>
                </a:solidFill>
              </a:rPr>
              <a:t> التصحيحية </a:t>
            </a:r>
            <a:r>
              <a:rPr lang="ar-SA" sz="1200" b="1" dirty="0" smtClean="0">
                <a:solidFill>
                  <a:srgbClr val="293315"/>
                </a:solidFill>
              </a:rPr>
              <a:t>والوقائية </a:t>
            </a:r>
            <a:r>
              <a:rPr lang="ar-SA" sz="1200" b="1" dirty="0">
                <a:solidFill>
                  <a:srgbClr val="293315"/>
                </a:solidFill>
              </a:rPr>
              <a:t>.</a:t>
            </a:r>
          </a:p>
          <a:p>
            <a:pPr algn="r" rtl="1">
              <a:buClr>
                <a:srgbClr val="FF0000"/>
              </a:buClr>
              <a:buFontTx/>
              <a:buChar char="•"/>
              <a:defRPr/>
            </a:pPr>
            <a:r>
              <a:rPr lang="ar-SA" sz="1200" b="1" dirty="0">
                <a:solidFill>
                  <a:srgbClr val="293315"/>
                </a:solidFill>
              </a:rPr>
              <a:t> تحديد فرص التحسين .</a:t>
            </a:r>
          </a:p>
          <a:p>
            <a:pPr algn="r" rtl="1">
              <a:buClr>
                <a:srgbClr val="FF0000"/>
              </a:buClr>
              <a:defRPr/>
            </a:pPr>
            <a:endParaRPr lang="en-US" sz="1200" b="1" dirty="0">
              <a:solidFill>
                <a:srgbClr val="293315"/>
              </a:solidFill>
            </a:endParaRPr>
          </a:p>
        </p:txBody>
      </p:sp>
      <p:sp>
        <p:nvSpPr>
          <p:cNvPr id="871430" name="Rectangle 6"/>
          <p:cNvSpPr>
            <a:spLocks noChangeArrowheads="1"/>
          </p:cNvSpPr>
          <p:nvPr/>
        </p:nvSpPr>
        <p:spPr bwMode="auto">
          <a:xfrm>
            <a:off x="2843213" y="3213100"/>
            <a:ext cx="1752600" cy="1295400"/>
          </a:xfrm>
          <a:prstGeom prst="rect">
            <a:avLst/>
          </a:prstGeom>
          <a:solidFill>
            <a:srgbClr val="CADBA9"/>
          </a:solidFill>
          <a:ln w="9525">
            <a:solidFill>
              <a:srgbClr val="78953D"/>
            </a:solidFill>
            <a:miter lim="800000"/>
            <a:headEnd/>
            <a:tailEnd/>
          </a:ln>
          <a:effectLst/>
        </p:spPr>
        <p:txBody>
          <a:bodyPr wrap="none" anchor="ctr"/>
          <a:lstStyle/>
          <a:p>
            <a:pPr algn="r">
              <a:defRPr/>
            </a:pPr>
            <a:r>
              <a:rPr lang="ar-SA" sz="1200" b="1" dirty="0">
                <a:solidFill>
                  <a:srgbClr val="293315"/>
                </a:solidFill>
              </a:rPr>
              <a:t>(تنفيذ برنامج التدقيق )</a:t>
            </a:r>
          </a:p>
          <a:p>
            <a:pPr algn="r" rtl="1">
              <a:buClr>
                <a:srgbClr val="FF0000"/>
              </a:buClr>
              <a:buFontTx/>
              <a:buChar char="•"/>
              <a:defRPr/>
            </a:pPr>
            <a:r>
              <a:rPr lang="ar-SA" sz="1200" b="1" dirty="0">
                <a:solidFill>
                  <a:srgbClr val="293315"/>
                </a:solidFill>
              </a:rPr>
              <a:t> خطة التخطيط </a:t>
            </a:r>
          </a:p>
          <a:p>
            <a:pPr algn="r" rtl="1">
              <a:buClr>
                <a:srgbClr val="FF0000"/>
              </a:buClr>
              <a:buFontTx/>
              <a:buChar char="•"/>
              <a:defRPr/>
            </a:pPr>
            <a:r>
              <a:rPr lang="ar-SA" sz="1200" b="1" dirty="0">
                <a:solidFill>
                  <a:srgbClr val="293315"/>
                </a:solidFill>
              </a:rPr>
              <a:t> تقييم المدققين </a:t>
            </a:r>
          </a:p>
          <a:p>
            <a:pPr algn="r" rtl="1">
              <a:buClr>
                <a:srgbClr val="FF0000"/>
              </a:buClr>
              <a:buFontTx/>
              <a:buChar char="•"/>
              <a:defRPr/>
            </a:pPr>
            <a:r>
              <a:rPr lang="ar-SA" sz="1200" b="1" dirty="0">
                <a:solidFill>
                  <a:srgbClr val="293315"/>
                </a:solidFill>
              </a:rPr>
              <a:t>اختيار فريق التدقيق </a:t>
            </a:r>
          </a:p>
          <a:p>
            <a:pPr algn="r" rtl="1">
              <a:buClr>
                <a:srgbClr val="FF0000"/>
              </a:buClr>
              <a:buFontTx/>
              <a:buChar char="•"/>
              <a:defRPr/>
            </a:pPr>
            <a:r>
              <a:rPr lang="ar-SA" sz="1200" b="1" dirty="0">
                <a:solidFill>
                  <a:srgbClr val="293315"/>
                </a:solidFill>
              </a:rPr>
              <a:t> توجيه نشاطات التدقيق </a:t>
            </a:r>
          </a:p>
          <a:p>
            <a:pPr algn="r" rtl="1">
              <a:buClr>
                <a:srgbClr val="FF0000"/>
              </a:buClr>
              <a:buFontTx/>
              <a:buChar char="•"/>
              <a:defRPr/>
            </a:pPr>
            <a:r>
              <a:rPr lang="ar-SA" sz="1200" b="1" dirty="0">
                <a:solidFill>
                  <a:srgbClr val="293315"/>
                </a:solidFill>
              </a:rPr>
              <a:t> تسجيل نتائج التدقيق </a:t>
            </a:r>
            <a:endParaRPr lang="en-US" sz="1200" b="1" dirty="0">
              <a:solidFill>
                <a:srgbClr val="293315"/>
              </a:solidFill>
            </a:endParaRPr>
          </a:p>
        </p:txBody>
      </p:sp>
      <p:sp>
        <p:nvSpPr>
          <p:cNvPr id="871431" name="Rectangle 7"/>
          <p:cNvSpPr>
            <a:spLocks noChangeArrowheads="1"/>
          </p:cNvSpPr>
          <p:nvPr/>
        </p:nvSpPr>
        <p:spPr bwMode="auto">
          <a:xfrm>
            <a:off x="1447800" y="3962400"/>
            <a:ext cx="1219200" cy="609600"/>
          </a:xfrm>
          <a:prstGeom prst="rect">
            <a:avLst/>
          </a:prstGeom>
          <a:solidFill>
            <a:srgbClr val="CADBA9"/>
          </a:solidFill>
          <a:ln w="9525">
            <a:solidFill>
              <a:srgbClr val="78953D"/>
            </a:solidFill>
            <a:miter lim="800000"/>
            <a:headEnd/>
            <a:tailEnd/>
          </a:ln>
          <a:effectLst/>
        </p:spPr>
        <p:txBody>
          <a:bodyPr wrap="none" anchor="ctr"/>
          <a:lstStyle/>
          <a:p>
            <a:pPr>
              <a:defRPr/>
            </a:pPr>
            <a:r>
              <a:rPr lang="ar-SA" sz="1200" b="1" dirty="0">
                <a:solidFill>
                  <a:srgbClr val="293315"/>
                </a:solidFill>
              </a:rPr>
              <a:t>تحسين وتطوير برنامج</a:t>
            </a:r>
          </a:p>
          <a:p>
            <a:pPr>
              <a:defRPr/>
            </a:pPr>
            <a:r>
              <a:rPr lang="ar-SA" sz="1200" b="1" dirty="0">
                <a:solidFill>
                  <a:srgbClr val="293315"/>
                </a:solidFill>
              </a:rPr>
              <a:t>التدقيق</a:t>
            </a:r>
          </a:p>
          <a:p>
            <a:pPr>
              <a:defRPr/>
            </a:pPr>
            <a:endParaRPr lang="en-US" sz="1200" b="1" dirty="0">
              <a:solidFill>
                <a:srgbClr val="293315"/>
              </a:solidFill>
            </a:endParaRPr>
          </a:p>
        </p:txBody>
      </p:sp>
      <p:sp>
        <p:nvSpPr>
          <p:cNvPr id="871432" name="Rectangle 8"/>
          <p:cNvSpPr>
            <a:spLocks noChangeArrowheads="1"/>
          </p:cNvSpPr>
          <p:nvPr/>
        </p:nvSpPr>
        <p:spPr bwMode="auto">
          <a:xfrm>
            <a:off x="5181600" y="4038600"/>
            <a:ext cx="1447800" cy="533400"/>
          </a:xfrm>
          <a:prstGeom prst="rect">
            <a:avLst/>
          </a:prstGeom>
          <a:solidFill>
            <a:srgbClr val="CADBA9"/>
          </a:solidFill>
          <a:ln w="9525">
            <a:solidFill>
              <a:srgbClr val="78953D"/>
            </a:solidFill>
            <a:miter lim="800000"/>
            <a:headEnd/>
            <a:tailEnd/>
          </a:ln>
          <a:effectLst/>
        </p:spPr>
        <p:txBody>
          <a:bodyPr wrap="none" anchor="ctr"/>
          <a:lstStyle/>
          <a:p>
            <a:pPr algn="ctr">
              <a:defRPr/>
            </a:pPr>
            <a:r>
              <a:rPr lang="ar-SA" sz="1200" b="1" dirty="0" smtClean="0">
                <a:solidFill>
                  <a:srgbClr val="293315"/>
                </a:solidFill>
              </a:rPr>
              <a:t>أنشطة </a:t>
            </a:r>
            <a:r>
              <a:rPr lang="ar-SA" sz="1200" b="1" dirty="0">
                <a:solidFill>
                  <a:srgbClr val="293315"/>
                </a:solidFill>
              </a:rPr>
              <a:t>التدقيق</a:t>
            </a:r>
          </a:p>
        </p:txBody>
      </p:sp>
      <p:cxnSp>
        <p:nvCxnSpPr>
          <p:cNvPr id="111625" name="AutoShape 9"/>
          <p:cNvCxnSpPr>
            <a:cxnSpLocks noChangeShapeType="1"/>
            <a:stCxn id="871426" idx="4"/>
            <a:endCxn id="871427" idx="0"/>
          </p:cNvCxnSpPr>
          <p:nvPr/>
        </p:nvCxnSpPr>
        <p:spPr bwMode="auto">
          <a:xfrm>
            <a:off x="3771900" y="1447800"/>
            <a:ext cx="0" cy="381000"/>
          </a:xfrm>
          <a:prstGeom prst="straightConnector1">
            <a:avLst/>
          </a:prstGeom>
          <a:noFill/>
          <a:ln w="38100">
            <a:solidFill>
              <a:srgbClr val="78953D"/>
            </a:solidFill>
            <a:round/>
            <a:headEnd/>
            <a:tailEnd type="triangle" w="med" len="med"/>
          </a:ln>
        </p:spPr>
      </p:cxnSp>
      <p:cxnSp>
        <p:nvCxnSpPr>
          <p:cNvPr id="111626" name="AutoShape 12"/>
          <p:cNvCxnSpPr>
            <a:cxnSpLocks noChangeShapeType="1"/>
            <a:stCxn id="871429" idx="2"/>
            <a:endCxn id="871431" idx="2"/>
          </p:cNvCxnSpPr>
          <p:nvPr/>
        </p:nvCxnSpPr>
        <p:spPr bwMode="auto">
          <a:xfrm rot="16200000" flipV="1">
            <a:off x="2038350" y="4591050"/>
            <a:ext cx="1752600" cy="1714500"/>
          </a:xfrm>
          <a:prstGeom prst="bentConnector3">
            <a:avLst>
              <a:gd name="adj1" fmla="val -13042"/>
            </a:avLst>
          </a:prstGeom>
          <a:noFill/>
          <a:ln w="38100">
            <a:solidFill>
              <a:srgbClr val="43661C"/>
            </a:solidFill>
            <a:round/>
            <a:headEnd/>
            <a:tailEnd/>
          </a:ln>
        </p:spPr>
      </p:cxnSp>
      <p:cxnSp>
        <p:nvCxnSpPr>
          <p:cNvPr id="111627" name="AutoShape 13"/>
          <p:cNvCxnSpPr>
            <a:cxnSpLocks noChangeShapeType="1"/>
            <a:stCxn id="871431" idx="0"/>
            <a:endCxn id="871427" idx="1"/>
          </p:cNvCxnSpPr>
          <p:nvPr/>
        </p:nvCxnSpPr>
        <p:spPr bwMode="auto">
          <a:xfrm rot="-5400000">
            <a:off x="1676400" y="2743200"/>
            <a:ext cx="1600200" cy="838200"/>
          </a:xfrm>
          <a:prstGeom prst="bentConnector2">
            <a:avLst/>
          </a:prstGeom>
          <a:noFill/>
          <a:ln w="38100">
            <a:solidFill>
              <a:srgbClr val="43661C"/>
            </a:solidFill>
            <a:round/>
            <a:headEnd/>
            <a:tailEnd/>
          </a:ln>
        </p:spPr>
      </p:cxnSp>
      <p:sp>
        <p:nvSpPr>
          <p:cNvPr id="111628" name="Line 14"/>
          <p:cNvSpPr>
            <a:spLocks noChangeShapeType="1"/>
          </p:cNvSpPr>
          <p:nvPr/>
        </p:nvSpPr>
        <p:spPr bwMode="auto">
          <a:xfrm flipH="1">
            <a:off x="4648200" y="3581400"/>
            <a:ext cx="533400" cy="0"/>
          </a:xfrm>
          <a:prstGeom prst="line">
            <a:avLst/>
          </a:prstGeom>
          <a:noFill/>
          <a:ln w="38100">
            <a:solidFill>
              <a:srgbClr val="78953D"/>
            </a:solidFill>
            <a:round/>
            <a:headEnd type="triangle" w="med" len="med"/>
            <a:tailEnd type="triangle" w="med" len="med"/>
          </a:ln>
        </p:spPr>
        <p:txBody>
          <a:bodyPr/>
          <a:lstStyle/>
          <a:p>
            <a:endParaRPr lang="ar-SA"/>
          </a:p>
        </p:txBody>
      </p:sp>
      <p:sp>
        <p:nvSpPr>
          <p:cNvPr id="111629" name="Line 15"/>
          <p:cNvSpPr>
            <a:spLocks noChangeShapeType="1"/>
          </p:cNvSpPr>
          <p:nvPr/>
        </p:nvSpPr>
        <p:spPr bwMode="auto">
          <a:xfrm flipH="1">
            <a:off x="4648200" y="4267200"/>
            <a:ext cx="533400" cy="0"/>
          </a:xfrm>
          <a:prstGeom prst="line">
            <a:avLst/>
          </a:prstGeom>
          <a:noFill/>
          <a:ln w="38100">
            <a:solidFill>
              <a:srgbClr val="78953D"/>
            </a:solidFill>
            <a:round/>
            <a:headEnd type="triangle" w="med" len="med"/>
            <a:tailEnd type="triangle" w="med" len="med"/>
          </a:ln>
        </p:spPr>
        <p:txBody>
          <a:bodyPr/>
          <a:lstStyle/>
          <a:p>
            <a:endParaRPr lang="ar-SA"/>
          </a:p>
        </p:txBody>
      </p:sp>
      <p:sp>
        <p:nvSpPr>
          <p:cNvPr id="871440" name="Rectangle 16"/>
          <p:cNvSpPr>
            <a:spLocks noChangeArrowheads="1"/>
          </p:cNvSpPr>
          <p:nvPr/>
        </p:nvSpPr>
        <p:spPr bwMode="auto">
          <a:xfrm>
            <a:off x="304800" y="4191000"/>
            <a:ext cx="457200" cy="304800"/>
          </a:xfrm>
          <a:prstGeom prst="rect">
            <a:avLst/>
          </a:prstGeom>
          <a:noFill/>
          <a:ln w="9525">
            <a:noFill/>
            <a:miter lim="800000"/>
            <a:headEnd/>
            <a:tailEnd/>
          </a:ln>
          <a:effectLst/>
        </p:spPr>
        <p:txBody>
          <a:bodyPr wrap="none" anchor="ctr"/>
          <a:lstStyle/>
          <a:p>
            <a:pPr algn="ctr">
              <a:defRPr/>
            </a:pPr>
            <a:r>
              <a:rPr lang="en-US" sz="2000" b="1">
                <a:solidFill>
                  <a:srgbClr val="43661C"/>
                </a:solidFill>
              </a:rPr>
              <a:t>Act</a:t>
            </a:r>
          </a:p>
        </p:txBody>
      </p:sp>
      <p:sp>
        <p:nvSpPr>
          <p:cNvPr id="871441" name="Rectangle 17"/>
          <p:cNvSpPr>
            <a:spLocks noChangeArrowheads="1"/>
          </p:cNvSpPr>
          <p:nvPr/>
        </p:nvSpPr>
        <p:spPr bwMode="auto">
          <a:xfrm>
            <a:off x="7235825" y="3716338"/>
            <a:ext cx="457200" cy="304800"/>
          </a:xfrm>
          <a:prstGeom prst="rect">
            <a:avLst/>
          </a:prstGeom>
          <a:noFill/>
          <a:ln w="9525">
            <a:noFill/>
            <a:miter lim="800000"/>
            <a:headEnd/>
            <a:tailEnd/>
          </a:ln>
          <a:effectLst/>
        </p:spPr>
        <p:txBody>
          <a:bodyPr wrap="none" anchor="ctr"/>
          <a:lstStyle/>
          <a:p>
            <a:pPr algn="ctr">
              <a:defRPr/>
            </a:pPr>
            <a:r>
              <a:rPr lang="en-US" sz="2000" b="1">
                <a:solidFill>
                  <a:srgbClr val="43661C"/>
                </a:solidFill>
              </a:rPr>
              <a:t>Do</a:t>
            </a:r>
          </a:p>
        </p:txBody>
      </p:sp>
      <p:sp>
        <p:nvSpPr>
          <p:cNvPr id="871442" name="Rectangle 18"/>
          <p:cNvSpPr>
            <a:spLocks noChangeArrowheads="1"/>
          </p:cNvSpPr>
          <p:nvPr/>
        </p:nvSpPr>
        <p:spPr bwMode="auto">
          <a:xfrm>
            <a:off x="7315200" y="2209800"/>
            <a:ext cx="457200" cy="304800"/>
          </a:xfrm>
          <a:prstGeom prst="rect">
            <a:avLst/>
          </a:prstGeom>
          <a:noFill/>
          <a:ln w="9525">
            <a:noFill/>
            <a:miter lim="800000"/>
            <a:headEnd/>
            <a:tailEnd/>
          </a:ln>
          <a:effectLst/>
        </p:spPr>
        <p:txBody>
          <a:bodyPr wrap="none" anchor="ctr"/>
          <a:lstStyle/>
          <a:p>
            <a:pPr algn="ctr">
              <a:defRPr/>
            </a:pPr>
            <a:r>
              <a:rPr lang="en-US" b="1" dirty="0">
                <a:solidFill>
                  <a:srgbClr val="43661C"/>
                </a:solidFill>
              </a:rPr>
              <a:t>Plan</a:t>
            </a:r>
          </a:p>
        </p:txBody>
      </p:sp>
      <p:sp>
        <p:nvSpPr>
          <p:cNvPr id="871443" name="Rectangle 19"/>
          <p:cNvSpPr>
            <a:spLocks noChangeArrowheads="1"/>
          </p:cNvSpPr>
          <p:nvPr/>
        </p:nvSpPr>
        <p:spPr bwMode="auto">
          <a:xfrm>
            <a:off x="7019925" y="5300663"/>
            <a:ext cx="762000" cy="381000"/>
          </a:xfrm>
          <a:prstGeom prst="rect">
            <a:avLst/>
          </a:prstGeom>
          <a:noFill/>
          <a:ln w="9525">
            <a:noFill/>
            <a:miter lim="800000"/>
            <a:headEnd/>
            <a:tailEnd/>
          </a:ln>
          <a:effectLst/>
        </p:spPr>
        <p:txBody>
          <a:bodyPr wrap="none" anchor="ctr"/>
          <a:lstStyle/>
          <a:p>
            <a:pPr algn="ctr">
              <a:defRPr/>
            </a:pPr>
            <a:r>
              <a:rPr lang="en-US" sz="2000" b="1">
                <a:solidFill>
                  <a:srgbClr val="43661C"/>
                </a:solidFill>
              </a:rPr>
              <a:t>Check</a:t>
            </a:r>
          </a:p>
        </p:txBody>
      </p:sp>
      <p:sp>
        <p:nvSpPr>
          <p:cNvPr id="111634" name="Line 20"/>
          <p:cNvSpPr>
            <a:spLocks noChangeShapeType="1"/>
          </p:cNvSpPr>
          <p:nvPr/>
        </p:nvSpPr>
        <p:spPr bwMode="auto">
          <a:xfrm flipV="1">
            <a:off x="533400" y="3200400"/>
            <a:ext cx="0" cy="990600"/>
          </a:xfrm>
          <a:prstGeom prst="line">
            <a:avLst/>
          </a:prstGeom>
          <a:noFill/>
          <a:ln w="38100">
            <a:solidFill>
              <a:srgbClr val="43661C"/>
            </a:solidFill>
            <a:round/>
            <a:headEnd/>
            <a:tailEnd/>
          </a:ln>
        </p:spPr>
        <p:txBody>
          <a:bodyPr/>
          <a:lstStyle/>
          <a:p>
            <a:endParaRPr lang="ar-SA"/>
          </a:p>
        </p:txBody>
      </p:sp>
      <p:sp>
        <p:nvSpPr>
          <p:cNvPr id="111635" name="Line 21"/>
          <p:cNvSpPr>
            <a:spLocks noChangeShapeType="1"/>
          </p:cNvSpPr>
          <p:nvPr/>
        </p:nvSpPr>
        <p:spPr bwMode="auto">
          <a:xfrm>
            <a:off x="533400" y="4495800"/>
            <a:ext cx="0" cy="685800"/>
          </a:xfrm>
          <a:prstGeom prst="line">
            <a:avLst/>
          </a:prstGeom>
          <a:noFill/>
          <a:ln w="38100">
            <a:solidFill>
              <a:srgbClr val="43661C"/>
            </a:solidFill>
            <a:round/>
            <a:headEnd/>
            <a:tailEnd/>
          </a:ln>
        </p:spPr>
        <p:txBody>
          <a:bodyPr/>
          <a:lstStyle/>
          <a:p>
            <a:endParaRPr lang="ar-SA"/>
          </a:p>
        </p:txBody>
      </p:sp>
      <p:sp>
        <p:nvSpPr>
          <p:cNvPr id="111636" name="Line 22"/>
          <p:cNvSpPr>
            <a:spLocks noChangeShapeType="1"/>
          </p:cNvSpPr>
          <p:nvPr/>
        </p:nvSpPr>
        <p:spPr bwMode="auto">
          <a:xfrm>
            <a:off x="533400" y="5181600"/>
            <a:ext cx="457200" cy="0"/>
          </a:xfrm>
          <a:prstGeom prst="line">
            <a:avLst/>
          </a:prstGeom>
          <a:noFill/>
          <a:ln w="38100">
            <a:solidFill>
              <a:srgbClr val="43661C"/>
            </a:solidFill>
            <a:round/>
            <a:headEnd/>
            <a:tailEnd/>
          </a:ln>
        </p:spPr>
        <p:txBody>
          <a:bodyPr/>
          <a:lstStyle/>
          <a:p>
            <a:endParaRPr lang="ar-SA"/>
          </a:p>
        </p:txBody>
      </p:sp>
      <p:sp>
        <p:nvSpPr>
          <p:cNvPr id="111637" name="Line 23"/>
          <p:cNvSpPr>
            <a:spLocks noChangeShapeType="1"/>
          </p:cNvSpPr>
          <p:nvPr/>
        </p:nvSpPr>
        <p:spPr bwMode="auto">
          <a:xfrm>
            <a:off x="533400" y="3200400"/>
            <a:ext cx="381000" cy="0"/>
          </a:xfrm>
          <a:prstGeom prst="line">
            <a:avLst/>
          </a:prstGeom>
          <a:noFill/>
          <a:ln w="38100">
            <a:solidFill>
              <a:srgbClr val="43661C"/>
            </a:solidFill>
            <a:round/>
            <a:headEnd/>
            <a:tailEnd/>
          </a:ln>
        </p:spPr>
        <p:txBody>
          <a:bodyPr/>
          <a:lstStyle/>
          <a:p>
            <a:endParaRPr lang="ar-SA"/>
          </a:p>
        </p:txBody>
      </p:sp>
      <p:sp>
        <p:nvSpPr>
          <p:cNvPr id="111638" name="Line 24"/>
          <p:cNvSpPr>
            <a:spLocks noChangeShapeType="1"/>
          </p:cNvSpPr>
          <p:nvPr/>
        </p:nvSpPr>
        <p:spPr bwMode="auto">
          <a:xfrm>
            <a:off x="7543800" y="1600200"/>
            <a:ext cx="0" cy="533400"/>
          </a:xfrm>
          <a:prstGeom prst="line">
            <a:avLst/>
          </a:prstGeom>
          <a:noFill/>
          <a:ln w="38100">
            <a:solidFill>
              <a:srgbClr val="43661C"/>
            </a:solidFill>
            <a:round/>
            <a:headEnd/>
            <a:tailEnd/>
          </a:ln>
        </p:spPr>
        <p:txBody>
          <a:bodyPr/>
          <a:lstStyle/>
          <a:p>
            <a:endParaRPr lang="ar-SA"/>
          </a:p>
        </p:txBody>
      </p:sp>
      <p:sp>
        <p:nvSpPr>
          <p:cNvPr id="111639" name="Line 25"/>
          <p:cNvSpPr>
            <a:spLocks noChangeShapeType="1"/>
          </p:cNvSpPr>
          <p:nvPr/>
        </p:nvSpPr>
        <p:spPr bwMode="auto">
          <a:xfrm>
            <a:off x="7543800" y="2514600"/>
            <a:ext cx="0" cy="1219200"/>
          </a:xfrm>
          <a:prstGeom prst="line">
            <a:avLst/>
          </a:prstGeom>
          <a:noFill/>
          <a:ln w="38100">
            <a:solidFill>
              <a:srgbClr val="43661C"/>
            </a:solidFill>
            <a:round/>
            <a:headEnd/>
            <a:tailEnd/>
          </a:ln>
        </p:spPr>
        <p:txBody>
          <a:bodyPr/>
          <a:lstStyle/>
          <a:p>
            <a:endParaRPr lang="ar-SA"/>
          </a:p>
        </p:txBody>
      </p:sp>
      <p:sp>
        <p:nvSpPr>
          <p:cNvPr id="111640" name="Line 26"/>
          <p:cNvSpPr>
            <a:spLocks noChangeShapeType="1"/>
          </p:cNvSpPr>
          <p:nvPr/>
        </p:nvSpPr>
        <p:spPr bwMode="auto">
          <a:xfrm>
            <a:off x="7543800" y="4038600"/>
            <a:ext cx="0" cy="1295400"/>
          </a:xfrm>
          <a:prstGeom prst="line">
            <a:avLst/>
          </a:prstGeom>
          <a:noFill/>
          <a:ln w="38100">
            <a:solidFill>
              <a:srgbClr val="43661C"/>
            </a:solidFill>
            <a:round/>
            <a:headEnd/>
            <a:tailEnd/>
          </a:ln>
        </p:spPr>
        <p:txBody>
          <a:bodyPr/>
          <a:lstStyle/>
          <a:p>
            <a:endParaRPr lang="ar-SA"/>
          </a:p>
        </p:txBody>
      </p:sp>
      <p:sp>
        <p:nvSpPr>
          <p:cNvPr id="111641" name="Line 27"/>
          <p:cNvSpPr>
            <a:spLocks noChangeShapeType="1"/>
          </p:cNvSpPr>
          <p:nvPr/>
        </p:nvSpPr>
        <p:spPr bwMode="auto">
          <a:xfrm>
            <a:off x="7543800" y="5715000"/>
            <a:ext cx="0" cy="457200"/>
          </a:xfrm>
          <a:prstGeom prst="line">
            <a:avLst/>
          </a:prstGeom>
          <a:noFill/>
          <a:ln w="38100">
            <a:solidFill>
              <a:srgbClr val="43661C"/>
            </a:solidFill>
            <a:round/>
            <a:headEnd/>
            <a:tailEnd/>
          </a:ln>
        </p:spPr>
        <p:txBody>
          <a:bodyPr/>
          <a:lstStyle/>
          <a:p>
            <a:endParaRPr lang="ar-SA"/>
          </a:p>
        </p:txBody>
      </p:sp>
      <p:sp>
        <p:nvSpPr>
          <p:cNvPr id="111642" name="Line 28"/>
          <p:cNvSpPr>
            <a:spLocks noChangeShapeType="1"/>
          </p:cNvSpPr>
          <p:nvPr/>
        </p:nvSpPr>
        <p:spPr bwMode="auto">
          <a:xfrm flipH="1">
            <a:off x="7010400" y="6172200"/>
            <a:ext cx="533400" cy="0"/>
          </a:xfrm>
          <a:prstGeom prst="line">
            <a:avLst/>
          </a:prstGeom>
          <a:noFill/>
          <a:ln w="38100">
            <a:solidFill>
              <a:srgbClr val="43661C"/>
            </a:solidFill>
            <a:round/>
            <a:headEnd/>
            <a:tailEnd/>
          </a:ln>
        </p:spPr>
        <p:txBody>
          <a:bodyPr/>
          <a:lstStyle/>
          <a:p>
            <a:endParaRPr lang="ar-SA"/>
          </a:p>
        </p:txBody>
      </p:sp>
      <p:sp>
        <p:nvSpPr>
          <p:cNvPr id="111643" name="Line 29"/>
          <p:cNvSpPr>
            <a:spLocks noChangeShapeType="1"/>
          </p:cNvSpPr>
          <p:nvPr/>
        </p:nvSpPr>
        <p:spPr bwMode="auto">
          <a:xfrm flipH="1">
            <a:off x="6934200" y="4724400"/>
            <a:ext cx="609600" cy="0"/>
          </a:xfrm>
          <a:prstGeom prst="line">
            <a:avLst/>
          </a:prstGeom>
          <a:noFill/>
          <a:ln w="38100">
            <a:solidFill>
              <a:srgbClr val="43661C"/>
            </a:solidFill>
            <a:round/>
            <a:headEnd/>
            <a:tailEnd/>
          </a:ln>
        </p:spPr>
        <p:txBody>
          <a:bodyPr/>
          <a:lstStyle/>
          <a:p>
            <a:endParaRPr lang="ar-SA"/>
          </a:p>
        </p:txBody>
      </p:sp>
      <p:sp>
        <p:nvSpPr>
          <p:cNvPr id="111644" name="Line 30"/>
          <p:cNvSpPr>
            <a:spLocks noChangeShapeType="1"/>
          </p:cNvSpPr>
          <p:nvPr/>
        </p:nvSpPr>
        <p:spPr bwMode="auto">
          <a:xfrm flipH="1">
            <a:off x="6858000" y="3048000"/>
            <a:ext cx="685800" cy="0"/>
          </a:xfrm>
          <a:prstGeom prst="line">
            <a:avLst/>
          </a:prstGeom>
          <a:noFill/>
          <a:ln w="38100">
            <a:solidFill>
              <a:srgbClr val="43661C"/>
            </a:solidFill>
            <a:round/>
            <a:headEnd/>
            <a:tailEnd/>
          </a:ln>
        </p:spPr>
        <p:txBody>
          <a:bodyPr/>
          <a:lstStyle/>
          <a:p>
            <a:endParaRPr lang="ar-SA"/>
          </a:p>
        </p:txBody>
      </p:sp>
      <p:sp>
        <p:nvSpPr>
          <p:cNvPr id="111645" name="Line 31"/>
          <p:cNvSpPr>
            <a:spLocks noChangeShapeType="1"/>
          </p:cNvSpPr>
          <p:nvPr/>
        </p:nvSpPr>
        <p:spPr bwMode="auto">
          <a:xfrm flipH="1">
            <a:off x="6934200" y="1600200"/>
            <a:ext cx="609600" cy="0"/>
          </a:xfrm>
          <a:prstGeom prst="line">
            <a:avLst/>
          </a:prstGeom>
          <a:noFill/>
          <a:ln w="38100">
            <a:solidFill>
              <a:srgbClr val="43661C"/>
            </a:solidFill>
            <a:round/>
            <a:headEnd/>
            <a:tailEnd/>
          </a:ln>
        </p:spPr>
        <p:txBody>
          <a:bodyPr/>
          <a:lstStyle/>
          <a:p>
            <a:endParaRPr lang="ar-SA"/>
          </a:p>
        </p:txBody>
      </p:sp>
      <p:sp>
        <p:nvSpPr>
          <p:cNvPr id="111646" name="Rectangle 32"/>
          <p:cNvSpPr>
            <a:spLocks noChangeArrowheads="1"/>
          </p:cNvSpPr>
          <p:nvPr/>
        </p:nvSpPr>
        <p:spPr bwMode="auto">
          <a:xfrm>
            <a:off x="5715000" y="457200"/>
            <a:ext cx="3124200" cy="457200"/>
          </a:xfrm>
          <a:prstGeom prst="rect">
            <a:avLst/>
          </a:prstGeom>
          <a:solidFill>
            <a:srgbClr val="CADBA9"/>
          </a:solidFill>
          <a:ln w="9525">
            <a:solidFill>
              <a:srgbClr val="78953D"/>
            </a:solidFill>
            <a:round/>
            <a:headEnd/>
            <a:tailEnd/>
          </a:ln>
          <a:effectLst/>
        </p:spPr>
        <p:txBody>
          <a:bodyPr wrap="none" anchor="ctr"/>
          <a:lstStyle/>
          <a:p>
            <a:pPr algn="ctr">
              <a:defRPr/>
            </a:pPr>
            <a:r>
              <a:rPr lang="ar-SA" sz="1400" b="1" dirty="0">
                <a:solidFill>
                  <a:srgbClr val="293315"/>
                </a:solidFill>
              </a:rPr>
              <a:t>مسار عملية إدارة برنامج التدقيق</a:t>
            </a:r>
          </a:p>
          <a:p>
            <a:pPr algn="ctr">
              <a:defRPr/>
            </a:pPr>
            <a:r>
              <a:rPr lang="en-US" sz="1400" b="1" dirty="0">
                <a:solidFill>
                  <a:srgbClr val="293315"/>
                </a:solidFill>
              </a:rPr>
              <a:t>Management of an audit </a:t>
            </a:r>
            <a:r>
              <a:rPr lang="en-US" sz="1400" b="1" dirty="0" smtClean="0">
                <a:solidFill>
                  <a:srgbClr val="293315"/>
                </a:solidFill>
              </a:rPr>
              <a:t>program</a:t>
            </a:r>
            <a:endParaRPr lang="en-US" sz="1400" b="1" dirty="0">
              <a:solidFill>
                <a:srgbClr val="293315"/>
              </a:solidFill>
            </a:endParaRPr>
          </a:p>
        </p:txBody>
      </p:sp>
      <p:sp>
        <p:nvSpPr>
          <p:cNvPr id="871457" name="Rectangle 33"/>
          <p:cNvSpPr>
            <a:spLocks noChangeArrowheads="1"/>
          </p:cNvSpPr>
          <p:nvPr/>
        </p:nvSpPr>
        <p:spPr bwMode="auto">
          <a:xfrm>
            <a:off x="1692275" y="333375"/>
            <a:ext cx="990600" cy="381000"/>
          </a:xfrm>
          <a:prstGeom prst="rect">
            <a:avLst/>
          </a:prstGeom>
          <a:noFill/>
          <a:ln w="9525">
            <a:noFill/>
            <a:miter lim="800000"/>
            <a:headEnd/>
            <a:tailEnd/>
          </a:ln>
          <a:effectLst/>
        </p:spPr>
        <p:txBody>
          <a:bodyPr wrap="none" anchor="ctr"/>
          <a:lstStyle/>
          <a:p>
            <a:pPr algn="ctr">
              <a:defRPr/>
            </a:pPr>
            <a:r>
              <a:rPr lang="ar-SA" sz="1400" b="1" dirty="0">
                <a:solidFill>
                  <a:srgbClr val="43661C"/>
                </a:solidFill>
                <a:effectLst>
                  <a:outerShdw blurRad="38100" dist="38100" dir="2700000" algn="tl">
                    <a:srgbClr val="FFFFFF"/>
                  </a:outerShdw>
                </a:effectLst>
              </a:rPr>
              <a:t>تخويل من </a:t>
            </a:r>
            <a:r>
              <a:rPr lang="ar-SA" sz="1400" b="1" dirty="0" smtClean="0">
                <a:solidFill>
                  <a:srgbClr val="43661C"/>
                </a:solidFill>
                <a:effectLst>
                  <a:outerShdw blurRad="38100" dist="38100" dir="2700000" algn="tl">
                    <a:srgbClr val="FFFFFF"/>
                  </a:outerShdw>
                </a:effectLst>
              </a:rPr>
              <a:t>الإدارة </a:t>
            </a:r>
            <a:r>
              <a:rPr lang="ar-SA" sz="1400" b="1" dirty="0">
                <a:solidFill>
                  <a:srgbClr val="43661C"/>
                </a:solidFill>
                <a:effectLst>
                  <a:outerShdw blurRad="38100" dist="38100" dir="2700000" algn="tl">
                    <a:srgbClr val="FFFFFF"/>
                  </a:outerShdw>
                </a:effectLst>
              </a:rPr>
              <a:t>العليا</a:t>
            </a:r>
            <a:endParaRPr lang="en-US" sz="1400" b="1" dirty="0">
              <a:solidFill>
                <a:srgbClr val="43661C"/>
              </a:solidFill>
              <a:effectLst>
                <a:outerShdw blurRad="38100" dist="38100" dir="2700000" algn="tl">
                  <a:srgbClr val="FFFFFF"/>
                </a:outerShdw>
              </a:effectLst>
            </a:endParaRPr>
          </a:p>
        </p:txBody>
      </p:sp>
      <p:sp>
        <p:nvSpPr>
          <p:cNvPr id="111648" name="Line 34"/>
          <p:cNvSpPr>
            <a:spLocks noChangeShapeType="1"/>
          </p:cNvSpPr>
          <p:nvPr/>
        </p:nvSpPr>
        <p:spPr bwMode="auto">
          <a:xfrm flipH="1">
            <a:off x="1116013" y="549275"/>
            <a:ext cx="381000" cy="0"/>
          </a:xfrm>
          <a:prstGeom prst="line">
            <a:avLst/>
          </a:prstGeom>
          <a:noFill/>
          <a:ln w="9525">
            <a:solidFill>
              <a:schemeClr val="tx1"/>
            </a:solidFill>
            <a:round/>
            <a:headEnd/>
            <a:tailEnd type="triangle" w="med" len="med"/>
          </a:ln>
        </p:spPr>
        <p:txBody>
          <a:bodyPr/>
          <a:lstStyle/>
          <a:p>
            <a:endParaRPr lang="ar-SA"/>
          </a:p>
        </p:txBody>
      </p:sp>
      <p:sp>
        <p:nvSpPr>
          <p:cNvPr id="871459" name="Rectangle 35"/>
          <p:cNvSpPr>
            <a:spLocks noChangeArrowheads="1"/>
          </p:cNvSpPr>
          <p:nvPr/>
        </p:nvSpPr>
        <p:spPr bwMode="auto">
          <a:xfrm>
            <a:off x="250825" y="0"/>
            <a:ext cx="762000" cy="1066800"/>
          </a:xfrm>
          <a:prstGeom prst="rect">
            <a:avLst/>
          </a:prstGeom>
          <a:noFill/>
          <a:ln w="9525">
            <a:noFill/>
            <a:miter lim="800000"/>
            <a:headEnd/>
            <a:tailEnd/>
          </a:ln>
          <a:effectLst/>
        </p:spPr>
        <p:txBody>
          <a:bodyPr wrap="none" anchor="ctr"/>
          <a:lstStyle/>
          <a:p>
            <a:pPr algn="ctr">
              <a:buFontTx/>
              <a:buChar char="-"/>
              <a:defRPr/>
            </a:pPr>
            <a:r>
              <a:rPr lang="ar-SA" sz="1400" b="1" dirty="0">
                <a:solidFill>
                  <a:srgbClr val="43661C"/>
                </a:solidFill>
                <a:effectLst>
                  <a:outerShdw blurRad="38100" dist="38100" dir="2700000" algn="tl">
                    <a:srgbClr val="FFFFFF"/>
                  </a:outerShdw>
                </a:effectLst>
              </a:rPr>
              <a:t>وضع وتنفيذ</a:t>
            </a:r>
            <a:r>
              <a:rPr lang="ar-SA" sz="1200" b="1" dirty="0">
                <a:solidFill>
                  <a:srgbClr val="43661C"/>
                </a:solidFill>
                <a:effectLst>
                  <a:outerShdw blurRad="38100" dist="38100" dir="2700000" algn="tl">
                    <a:srgbClr val="000000"/>
                  </a:outerShdw>
                </a:effectLst>
              </a:rPr>
              <a:t> </a:t>
            </a:r>
            <a:endParaRPr lang="ar-SA" sz="1400" b="1" dirty="0">
              <a:solidFill>
                <a:srgbClr val="43661C"/>
              </a:solidFill>
              <a:effectLst>
                <a:outerShdw blurRad="38100" dist="38100" dir="2700000" algn="tl">
                  <a:srgbClr val="FFFFFF"/>
                </a:outerShdw>
              </a:effectLst>
            </a:endParaRPr>
          </a:p>
          <a:p>
            <a:pPr algn="ctr">
              <a:defRPr/>
            </a:pPr>
            <a:r>
              <a:rPr lang="ar-SA" sz="1400" b="1" dirty="0">
                <a:solidFill>
                  <a:srgbClr val="43661C"/>
                </a:solidFill>
                <a:effectLst>
                  <a:outerShdw blurRad="38100" dist="38100" dir="2700000" algn="tl">
                    <a:srgbClr val="FFFFFF"/>
                  </a:outerShdw>
                </a:effectLst>
              </a:rPr>
              <a:t>ومراقبة ومراجعة </a:t>
            </a:r>
          </a:p>
          <a:p>
            <a:pPr algn="ctr">
              <a:defRPr/>
            </a:pPr>
            <a:r>
              <a:rPr lang="ar-SA" sz="1400" b="1" dirty="0">
                <a:solidFill>
                  <a:srgbClr val="43661C"/>
                </a:solidFill>
                <a:effectLst>
                  <a:outerShdw blurRad="38100" dist="38100" dir="2700000" algn="tl">
                    <a:srgbClr val="FFFFFF"/>
                  </a:outerShdw>
                </a:effectLst>
              </a:rPr>
              <a:t>وتطوير البرنامج .</a:t>
            </a:r>
          </a:p>
          <a:p>
            <a:pPr algn="ctr">
              <a:defRPr/>
            </a:pPr>
            <a:r>
              <a:rPr lang="ar-SA" sz="1400" b="1" dirty="0">
                <a:solidFill>
                  <a:srgbClr val="43661C"/>
                </a:solidFill>
                <a:effectLst>
                  <a:outerShdw blurRad="38100" dist="38100" dir="2700000" algn="tl">
                    <a:srgbClr val="FFFFFF"/>
                  </a:outerShdw>
                </a:effectLst>
              </a:rPr>
              <a:t>- تحديد الموارد</a:t>
            </a:r>
            <a:r>
              <a:rPr lang="ar-SA" sz="1200" b="1" dirty="0">
                <a:solidFill>
                  <a:srgbClr val="43661C"/>
                </a:solidFill>
                <a:effectLst>
                  <a:outerShdw blurRad="38100" dist="38100" dir="2700000" algn="tl">
                    <a:srgbClr val="FFFFFF"/>
                  </a:outerShdw>
                </a:effectLst>
              </a:rPr>
              <a:t> </a:t>
            </a:r>
            <a:endParaRPr lang="en-US" sz="1200" b="1" dirty="0">
              <a:solidFill>
                <a:srgbClr val="43661C"/>
              </a:solidFill>
              <a:effectLst>
                <a:outerShdw blurRad="38100" dist="38100" dir="2700000" algn="tl">
                  <a:srgbClr val="FFFFFF"/>
                </a:outerShdw>
              </a:effectLst>
            </a:endParaRPr>
          </a:p>
        </p:txBody>
      </p:sp>
      <p:sp>
        <p:nvSpPr>
          <p:cNvPr id="871460" name="Rectangle 36"/>
          <p:cNvSpPr>
            <a:spLocks noChangeArrowheads="1"/>
          </p:cNvSpPr>
          <p:nvPr/>
        </p:nvSpPr>
        <p:spPr bwMode="auto">
          <a:xfrm>
            <a:off x="7772400" y="1295400"/>
            <a:ext cx="1371600" cy="1600200"/>
          </a:xfrm>
          <a:prstGeom prst="rect">
            <a:avLst/>
          </a:prstGeom>
          <a:noFill/>
          <a:ln w="9525">
            <a:noFill/>
            <a:miter lim="800000"/>
            <a:headEnd/>
            <a:tailEnd/>
          </a:ln>
          <a:effectLst/>
        </p:spPr>
        <p:txBody>
          <a:bodyPr wrap="none" anchor="ctr"/>
          <a:lstStyle/>
          <a:p>
            <a:pPr algn="r" rtl="1">
              <a:buFontTx/>
              <a:buChar char="•"/>
              <a:defRPr/>
            </a:pPr>
            <a:r>
              <a:rPr lang="ar-SA" sz="1000" b="1" dirty="0">
                <a:solidFill>
                  <a:srgbClr val="43661C"/>
                </a:solidFill>
                <a:effectLst>
                  <a:outerShdw blurRad="38100" dist="38100" dir="2700000" algn="tl">
                    <a:srgbClr val="FFFFFF"/>
                  </a:outerShdw>
                </a:effectLst>
              </a:rPr>
              <a:t>عدد مرات التدقيق </a:t>
            </a:r>
          </a:p>
          <a:p>
            <a:pPr algn="r" rtl="1">
              <a:buFontTx/>
              <a:buChar char="•"/>
              <a:defRPr/>
            </a:pPr>
            <a:r>
              <a:rPr lang="ar-SA" sz="1000" b="1" dirty="0">
                <a:solidFill>
                  <a:srgbClr val="43661C"/>
                </a:solidFill>
                <a:effectLst>
                  <a:outerShdw blurRad="38100" dist="38100" dir="2700000" algn="tl">
                    <a:srgbClr val="FFFFFF"/>
                  </a:outerShdw>
                </a:effectLst>
              </a:rPr>
              <a:t>برنامج سنوي لكامل المؤسسة </a:t>
            </a:r>
          </a:p>
          <a:p>
            <a:pPr algn="r" rtl="1">
              <a:buFontTx/>
              <a:buChar char="•"/>
              <a:defRPr/>
            </a:pPr>
            <a:r>
              <a:rPr lang="ar-SA" sz="1000" b="1" dirty="0" smtClean="0">
                <a:solidFill>
                  <a:srgbClr val="43661C"/>
                </a:solidFill>
                <a:effectLst>
                  <a:outerShdw blurRad="38100" dist="38100" dir="2700000" algn="tl">
                    <a:srgbClr val="FFFFFF"/>
                  </a:outerShdw>
                </a:effectLst>
              </a:rPr>
              <a:t>أولويات الإدارة</a:t>
            </a:r>
            <a:endParaRPr lang="ar-SA" sz="1000" b="1" dirty="0">
              <a:solidFill>
                <a:srgbClr val="43661C"/>
              </a:solidFill>
              <a:effectLst>
                <a:outerShdw blurRad="38100" dist="38100" dir="2700000" algn="tl">
                  <a:srgbClr val="FFFFFF"/>
                </a:outerShdw>
              </a:effectLst>
            </a:endParaRPr>
          </a:p>
          <a:p>
            <a:pPr algn="r" rtl="1">
              <a:buFontTx/>
              <a:buChar char="•"/>
              <a:defRPr/>
            </a:pPr>
            <a:r>
              <a:rPr lang="ar-SA" sz="1000" b="1" dirty="0">
                <a:solidFill>
                  <a:srgbClr val="43661C"/>
                </a:solidFill>
                <a:effectLst>
                  <a:outerShdw blurRad="38100" dist="38100" dir="2700000" algn="tl">
                    <a:srgbClr val="FFFFFF"/>
                  </a:outerShdw>
                </a:effectLst>
              </a:rPr>
              <a:t>التشريعات </a:t>
            </a:r>
          </a:p>
          <a:p>
            <a:pPr algn="r" rtl="1">
              <a:buFontTx/>
              <a:buChar char="•"/>
              <a:defRPr/>
            </a:pPr>
            <a:r>
              <a:rPr lang="ar-SA" sz="1000" b="1" dirty="0">
                <a:solidFill>
                  <a:srgbClr val="43661C"/>
                </a:solidFill>
                <a:effectLst>
                  <a:outerShdw blurRad="38100" dist="38100" dir="2700000" algn="tl">
                    <a:srgbClr val="FFFFFF"/>
                  </a:outerShdw>
                </a:effectLst>
              </a:rPr>
              <a:t>متطلبات الزبون</a:t>
            </a:r>
          </a:p>
          <a:p>
            <a:pPr algn="r" rtl="1">
              <a:buFontTx/>
              <a:buChar char="•"/>
              <a:defRPr/>
            </a:pPr>
            <a:r>
              <a:rPr lang="ar-SA" sz="1000" b="1" dirty="0">
                <a:solidFill>
                  <a:srgbClr val="43661C"/>
                </a:solidFill>
                <a:effectLst>
                  <a:outerShdw blurRad="38100" dist="38100" dir="2700000" algn="tl">
                    <a:srgbClr val="FFFFFF"/>
                  </a:outerShdw>
                </a:effectLst>
              </a:rPr>
              <a:t> للحصول على الشهادة</a:t>
            </a:r>
          </a:p>
          <a:p>
            <a:pPr algn="r" rtl="1">
              <a:buFontTx/>
              <a:buChar char="•"/>
              <a:defRPr/>
            </a:pPr>
            <a:r>
              <a:rPr lang="ar-SA" sz="1000" b="1" dirty="0">
                <a:solidFill>
                  <a:srgbClr val="43661C"/>
                </a:solidFill>
                <a:effectLst>
                  <a:outerShdw blurRad="38100" dist="38100" dir="2700000" algn="tl">
                    <a:srgbClr val="FFFFFF"/>
                  </a:outerShdw>
                </a:effectLst>
              </a:rPr>
              <a:t>لتطوير النظام .</a:t>
            </a:r>
          </a:p>
          <a:p>
            <a:pPr algn="r" rtl="1">
              <a:buFontTx/>
              <a:buChar char="•"/>
              <a:defRPr/>
            </a:pPr>
            <a:r>
              <a:rPr lang="ar-SA" sz="1000" b="1" dirty="0">
                <a:solidFill>
                  <a:srgbClr val="43661C"/>
                </a:solidFill>
                <a:effectLst>
                  <a:outerShdw blurRad="38100" dist="38100" dir="2700000" algn="tl">
                    <a:srgbClr val="FFFFFF"/>
                  </a:outerShdw>
                </a:effectLst>
              </a:rPr>
              <a:t> مسئوليات المدققين</a:t>
            </a:r>
          </a:p>
          <a:p>
            <a:pPr algn="r" rtl="1">
              <a:buFontTx/>
              <a:buChar char="•"/>
              <a:defRPr/>
            </a:pPr>
            <a:r>
              <a:rPr lang="ar-SA" sz="1000" b="1" dirty="0">
                <a:solidFill>
                  <a:srgbClr val="43661C"/>
                </a:solidFill>
                <a:effectLst>
                  <a:outerShdw blurRad="38100" dist="38100" dir="2700000" algn="tl">
                    <a:srgbClr val="FFFFFF"/>
                  </a:outerShdw>
                </a:effectLst>
              </a:rPr>
              <a:t>الموارد المالية ( سفر ,</a:t>
            </a:r>
          </a:p>
          <a:p>
            <a:pPr algn="r" rtl="1">
              <a:buFontTx/>
              <a:buChar char="•"/>
              <a:defRPr/>
            </a:pPr>
            <a:r>
              <a:rPr lang="ar-SA" sz="1000" b="1" dirty="0">
                <a:solidFill>
                  <a:srgbClr val="43661C"/>
                </a:solidFill>
                <a:effectLst>
                  <a:outerShdw blurRad="38100" dist="38100" dir="2700000" algn="tl">
                    <a:srgbClr val="FFFFFF"/>
                  </a:outerShdw>
                </a:effectLst>
              </a:rPr>
              <a:t> </a:t>
            </a:r>
            <a:r>
              <a:rPr lang="ar-SA" sz="1000" b="1" dirty="0" smtClean="0">
                <a:solidFill>
                  <a:srgbClr val="43661C"/>
                </a:solidFill>
                <a:effectLst>
                  <a:outerShdw blurRad="38100" dist="38100" dir="2700000" algn="tl">
                    <a:srgbClr val="FFFFFF"/>
                  </a:outerShdw>
                </a:effectLst>
              </a:rPr>
              <a:t>إقامة </a:t>
            </a:r>
            <a:r>
              <a:rPr lang="ar-SA" sz="1000" b="1" dirty="0">
                <a:solidFill>
                  <a:srgbClr val="43661C"/>
                </a:solidFill>
                <a:effectLst>
                  <a:outerShdw blurRad="38100" dist="38100" dir="2700000" algn="tl">
                    <a:srgbClr val="FFFFFF"/>
                  </a:outerShdw>
                </a:effectLst>
              </a:rPr>
              <a:t>, خبراء  )</a:t>
            </a:r>
          </a:p>
          <a:p>
            <a:pPr algn="r" rtl="1">
              <a:buFontTx/>
              <a:buChar char="•"/>
              <a:defRPr/>
            </a:pPr>
            <a:endParaRPr lang="en-US" sz="1000" b="1" dirty="0">
              <a:solidFill>
                <a:srgbClr val="43661C"/>
              </a:solidFill>
              <a:effectLst>
                <a:outerShdw blurRad="38100" dist="38100" dir="2700000" algn="tl">
                  <a:srgbClr val="FFFFFF"/>
                </a:outerShdw>
              </a:effectLst>
            </a:endParaRPr>
          </a:p>
        </p:txBody>
      </p:sp>
      <p:sp>
        <p:nvSpPr>
          <p:cNvPr id="871461" name="Rectangle 37"/>
          <p:cNvSpPr>
            <a:spLocks noChangeArrowheads="1"/>
          </p:cNvSpPr>
          <p:nvPr/>
        </p:nvSpPr>
        <p:spPr bwMode="auto">
          <a:xfrm>
            <a:off x="7772400" y="3124200"/>
            <a:ext cx="1371600" cy="1600200"/>
          </a:xfrm>
          <a:prstGeom prst="rect">
            <a:avLst/>
          </a:prstGeom>
          <a:noFill/>
          <a:ln w="9525">
            <a:noFill/>
            <a:miter lim="800000"/>
            <a:headEnd/>
            <a:tailEnd/>
          </a:ln>
          <a:effectLst/>
        </p:spPr>
        <p:txBody>
          <a:bodyPr wrap="none" anchor="ctr"/>
          <a:lstStyle/>
          <a:p>
            <a:pPr algn="ctr" rtl="1">
              <a:buFontTx/>
              <a:buChar char="•"/>
              <a:defRPr/>
            </a:pPr>
            <a:r>
              <a:rPr lang="ar-SA" sz="1000" b="1" dirty="0">
                <a:solidFill>
                  <a:srgbClr val="43661C"/>
                </a:solidFill>
                <a:effectLst>
                  <a:outerShdw blurRad="38100" dist="38100" dir="2700000" algn="tl">
                    <a:srgbClr val="000000"/>
                  </a:outerShdw>
                </a:effectLst>
              </a:rPr>
              <a:t> </a:t>
            </a:r>
            <a:r>
              <a:rPr lang="ar-SA" sz="1000" b="1" dirty="0" smtClean="0">
                <a:solidFill>
                  <a:srgbClr val="43661C"/>
                </a:solidFill>
                <a:effectLst>
                  <a:outerShdw blurRad="38100" dist="38100" dir="2700000" algn="tl">
                    <a:srgbClr val="FFFFFF"/>
                  </a:outerShdw>
                </a:effectLst>
              </a:rPr>
              <a:t>إعلام </a:t>
            </a:r>
            <a:r>
              <a:rPr lang="ar-SA" sz="1000" b="1" dirty="0">
                <a:solidFill>
                  <a:srgbClr val="43661C"/>
                </a:solidFill>
                <a:effectLst>
                  <a:outerShdw blurRad="38100" dist="38100" dir="2700000" algn="tl">
                    <a:srgbClr val="FFFFFF"/>
                  </a:outerShdw>
                </a:effectLst>
              </a:rPr>
              <a:t>المدقق عليهم </a:t>
            </a:r>
          </a:p>
          <a:p>
            <a:pPr algn="ctr" rtl="1">
              <a:buFontTx/>
              <a:buChar char="•"/>
              <a:defRPr/>
            </a:pPr>
            <a:r>
              <a:rPr lang="ar-SA" sz="1000" b="1" dirty="0">
                <a:solidFill>
                  <a:srgbClr val="43661C"/>
                </a:solidFill>
                <a:effectLst>
                  <a:outerShdw blurRad="38100" dist="38100" dir="2700000" algn="tl">
                    <a:srgbClr val="FFFFFF"/>
                  </a:outerShdw>
                </a:effectLst>
              </a:rPr>
              <a:t> تنسيق وجدولة </a:t>
            </a:r>
            <a:r>
              <a:rPr lang="ar-SA" sz="1000" b="1" dirty="0" smtClean="0">
                <a:solidFill>
                  <a:srgbClr val="43661C"/>
                </a:solidFill>
                <a:effectLst>
                  <a:outerShdw blurRad="38100" dist="38100" dir="2700000" algn="tl">
                    <a:srgbClr val="FFFFFF"/>
                  </a:outerShdw>
                </a:effectLst>
              </a:rPr>
              <a:t>الأنشطة </a:t>
            </a:r>
            <a:endParaRPr lang="ar-SA" sz="1000" b="1" dirty="0">
              <a:solidFill>
                <a:srgbClr val="43661C"/>
              </a:solidFill>
              <a:effectLst>
                <a:outerShdw blurRad="38100" dist="38100" dir="2700000" algn="tl">
                  <a:srgbClr val="FFFFFF"/>
                </a:outerShdw>
              </a:effectLst>
            </a:endParaRPr>
          </a:p>
          <a:p>
            <a:pPr algn="ctr" rtl="1">
              <a:buFontTx/>
              <a:buChar char="•"/>
              <a:defRPr/>
            </a:pPr>
            <a:r>
              <a:rPr lang="ar-SA" sz="1000" b="1" dirty="0">
                <a:solidFill>
                  <a:srgbClr val="43661C"/>
                </a:solidFill>
                <a:effectLst>
                  <a:outerShdw blurRad="38100" dist="38100" dir="2700000" algn="tl">
                    <a:srgbClr val="FFFFFF"/>
                  </a:outerShdw>
                </a:effectLst>
              </a:rPr>
              <a:t>اختيار فريق التدقيق</a:t>
            </a:r>
          </a:p>
          <a:p>
            <a:pPr algn="ctr" rtl="1">
              <a:buFontTx/>
              <a:buChar char="•"/>
              <a:defRPr/>
            </a:pPr>
            <a:r>
              <a:rPr lang="ar-SA" sz="1000" b="1" dirty="0">
                <a:solidFill>
                  <a:srgbClr val="43661C"/>
                </a:solidFill>
                <a:effectLst>
                  <a:outerShdw blurRad="38100" dist="38100" dir="2700000" algn="tl">
                    <a:srgbClr val="FFFFFF"/>
                  </a:outerShdw>
                </a:effectLst>
              </a:rPr>
              <a:t> توفير الموارد التنفيذ حسب البرنامج</a:t>
            </a:r>
          </a:p>
          <a:p>
            <a:pPr algn="ctr" rtl="1">
              <a:buFontTx/>
              <a:buChar char="•"/>
              <a:defRPr/>
            </a:pPr>
            <a:r>
              <a:rPr lang="ar-SA" sz="1000" b="1" dirty="0">
                <a:solidFill>
                  <a:srgbClr val="43661C"/>
                </a:solidFill>
                <a:effectLst>
                  <a:outerShdw blurRad="38100" dist="38100" dir="2700000" algn="tl">
                    <a:srgbClr val="FFFFFF"/>
                  </a:outerShdw>
                </a:effectLst>
              </a:rPr>
              <a:t> </a:t>
            </a:r>
            <a:r>
              <a:rPr lang="ar-SA" sz="1000" b="1" dirty="0" smtClean="0">
                <a:solidFill>
                  <a:srgbClr val="43661C"/>
                </a:solidFill>
                <a:effectLst>
                  <a:outerShdw blurRad="38100" dist="38100" dir="2700000" algn="tl">
                    <a:srgbClr val="FFFFFF"/>
                  </a:outerShdw>
                </a:effectLst>
              </a:rPr>
              <a:t>إعداد </a:t>
            </a:r>
            <a:r>
              <a:rPr lang="ar-SA" sz="1000" b="1" dirty="0">
                <a:solidFill>
                  <a:srgbClr val="43661C"/>
                </a:solidFill>
                <a:effectLst>
                  <a:outerShdw blurRad="38100" dist="38100" dir="2700000" algn="tl">
                    <a:srgbClr val="FFFFFF"/>
                  </a:outerShdw>
                </a:effectLst>
              </a:rPr>
              <a:t>تقرير التدقيق </a:t>
            </a:r>
          </a:p>
          <a:p>
            <a:pPr algn="ctr" rtl="1">
              <a:buFontTx/>
              <a:buChar char="•"/>
              <a:defRPr/>
            </a:pPr>
            <a:r>
              <a:rPr lang="ar-SA" sz="1000" b="1" dirty="0">
                <a:solidFill>
                  <a:srgbClr val="43661C"/>
                </a:solidFill>
                <a:effectLst>
                  <a:outerShdw blurRad="38100" dist="38100" dir="2700000" algn="tl">
                    <a:srgbClr val="FFFFFF"/>
                  </a:outerShdw>
                </a:effectLst>
              </a:rPr>
              <a:t> نشاط المتابعة </a:t>
            </a:r>
          </a:p>
          <a:p>
            <a:pPr algn="ctr" rtl="1">
              <a:buFontTx/>
              <a:buChar char="•"/>
              <a:defRPr/>
            </a:pPr>
            <a:r>
              <a:rPr lang="ar-SA" sz="1000" b="1" dirty="0">
                <a:solidFill>
                  <a:srgbClr val="43661C"/>
                </a:solidFill>
                <a:effectLst>
                  <a:outerShdw blurRad="38100" dist="38100" dir="2700000" algn="tl">
                    <a:srgbClr val="FFFFFF"/>
                  </a:outerShdw>
                </a:effectLst>
              </a:rPr>
              <a:t>حفظ السجلات ( خطة  التدقيق</a:t>
            </a:r>
          </a:p>
          <a:p>
            <a:pPr algn="ctr" rtl="1">
              <a:defRPr/>
            </a:pPr>
            <a:r>
              <a:rPr lang="ar-SA" sz="1000" b="1" dirty="0">
                <a:solidFill>
                  <a:srgbClr val="43661C"/>
                </a:solidFill>
                <a:effectLst>
                  <a:outerShdw blurRad="38100" dist="38100" dir="2700000" algn="tl">
                    <a:srgbClr val="FFFFFF"/>
                  </a:outerShdw>
                </a:effectLst>
              </a:rPr>
              <a:t>تقرير  عدم المطابقة , تقرير</a:t>
            </a:r>
          </a:p>
          <a:p>
            <a:pPr algn="ctr" rtl="1">
              <a:defRPr/>
            </a:pPr>
            <a:r>
              <a:rPr lang="ar-SA" sz="1000" b="1" dirty="0" smtClean="0">
                <a:solidFill>
                  <a:srgbClr val="43661C"/>
                </a:solidFill>
                <a:effectLst>
                  <a:outerShdw blurRad="38100" dist="38100" dir="2700000" algn="tl">
                    <a:srgbClr val="FFFFFF"/>
                  </a:outerShdw>
                </a:effectLst>
              </a:rPr>
              <a:t>الإجراءات </a:t>
            </a:r>
            <a:r>
              <a:rPr lang="ar-SA" sz="1000" b="1" dirty="0">
                <a:solidFill>
                  <a:srgbClr val="43661C"/>
                </a:solidFill>
                <a:effectLst>
                  <a:outerShdw blurRad="38100" dist="38100" dir="2700000" algn="tl">
                    <a:srgbClr val="FFFFFF"/>
                  </a:outerShdw>
                </a:effectLst>
              </a:rPr>
              <a:t>التصحيحية </a:t>
            </a:r>
          </a:p>
          <a:p>
            <a:pPr algn="ctr" rtl="1">
              <a:defRPr/>
            </a:pPr>
            <a:r>
              <a:rPr lang="ar-SA" sz="1000" b="1" dirty="0">
                <a:solidFill>
                  <a:srgbClr val="43661C"/>
                </a:solidFill>
                <a:effectLst>
                  <a:outerShdw blurRad="38100" dist="38100" dir="2700000" algn="tl">
                    <a:srgbClr val="FFFFFF"/>
                  </a:outerShdw>
                </a:effectLst>
              </a:rPr>
              <a:t>والوقائية , تقرير المتابعة</a:t>
            </a:r>
            <a:r>
              <a:rPr lang="ar-SA" sz="1000" b="1" dirty="0">
                <a:solidFill>
                  <a:srgbClr val="43661C"/>
                </a:solidFill>
                <a:effectLst>
                  <a:outerShdw blurRad="38100" dist="38100" dir="2700000" algn="tl">
                    <a:srgbClr val="000000"/>
                  </a:outerShdw>
                </a:effectLst>
              </a:rPr>
              <a:t> </a:t>
            </a:r>
            <a:endParaRPr lang="en-US" sz="1000" b="1" dirty="0">
              <a:solidFill>
                <a:srgbClr val="43661C"/>
              </a:solidFill>
              <a:effectLst>
                <a:outerShdw blurRad="38100" dist="38100" dir="2700000" algn="tl">
                  <a:srgbClr val="000000"/>
                </a:outerShdw>
              </a:effectLst>
            </a:endParaRPr>
          </a:p>
        </p:txBody>
      </p:sp>
      <p:sp>
        <p:nvSpPr>
          <p:cNvPr id="871462" name="Rectangle 38"/>
          <p:cNvSpPr>
            <a:spLocks noChangeArrowheads="1"/>
          </p:cNvSpPr>
          <p:nvPr/>
        </p:nvSpPr>
        <p:spPr bwMode="auto">
          <a:xfrm>
            <a:off x="7848600" y="4953000"/>
            <a:ext cx="1295400" cy="1600200"/>
          </a:xfrm>
          <a:prstGeom prst="rect">
            <a:avLst/>
          </a:prstGeom>
          <a:noFill/>
          <a:ln w="9525">
            <a:noFill/>
            <a:miter lim="800000"/>
            <a:headEnd/>
            <a:tailEnd/>
          </a:ln>
          <a:effectLst/>
        </p:spPr>
        <p:txBody>
          <a:bodyPr wrap="none" anchor="ctr"/>
          <a:lstStyle/>
          <a:p>
            <a:pPr algn="ctr" rtl="1">
              <a:defRPr/>
            </a:pPr>
            <a:r>
              <a:rPr lang="ar-SA" sz="1000" b="1">
                <a:solidFill>
                  <a:srgbClr val="43661C"/>
                </a:solidFill>
                <a:effectLst>
                  <a:outerShdw blurRad="38100" dist="38100" dir="2700000" algn="tl">
                    <a:srgbClr val="FFFFFF"/>
                  </a:outerShdw>
                </a:effectLst>
              </a:rPr>
              <a:t>مؤشرات الاداء:</a:t>
            </a:r>
          </a:p>
          <a:p>
            <a:pPr algn="ctr" rtl="1">
              <a:buFontTx/>
              <a:buChar char="•"/>
              <a:defRPr/>
            </a:pPr>
            <a:r>
              <a:rPr lang="ar-SA" sz="1000" b="1">
                <a:solidFill>
                  <a:srgbClr val="43661C"/>
                </a:solidFill>
                <a:effectLst>
                  <a:outerShdw blurRad="38100" dist="38100" dir="2700000" algn="tl">
                    <a:srgbClr val="FFFFFF"/>
                  </a:outerShdw>
                </a:effectLst>
              </a:rPr>
              <a:t> القدرة على تطبيق البرنامج </a:t>
            </a:r>
          </a:p>
          <a:p>
            <a:pPr algn="ctr" rtl="1">
              <a:buFontTx/>
              <a:buChar char="•"/>
              <a:defRPr/>
            </a:pPr>
            <a:r>
              <a:rPr lang="ar-SA" sz="1000" b="1">
                <a:solidFill>
                  <a:srgbClr val="43661C"/>
                </a:solidFill>
                <a:effectLst>
                  <a:outerShdw blurRad="38100" dist="38100" dir="2700000" algn="tl">
                    <a:srgbClr val="FFFFFF"/>
                  </a:outerShdw>
                </a:effectLst>
              </a:rPr>
              <a:t> التقارير المرتجعة </a:t>
            </a:r>
          </a:p>
          <a:p>
            <a:pPr algn="ctr" rtl="1">
              <a:buFontTx/>
              <a:buChar char="•"/>
              <a:defRPr/>
            </a:pPr>
            <a:r>
              <a:rPr lang="ar-SA" sz="1000" b="1">
                <a:solidFill>
                  <a:srgbClr val="43661C"/>
                </a:solidFill>
                <a:effectLst>
                  <a:outerShdw blurRad="38100" dist="38100" dir="2700000" algn="tl">
                    <a:srgbClr val="FFFFFF"/>
                  </a:outerShdw>
                </a:effectLst>
              </a:rPr>
              <a:t> الالتزام بالوقت والجدول .</a:t>
            </a:r>
          </a:p>
          <a:p>
            <a:pPr algn="ctr" rtl="1">
              <a:buFontTx/>
              <a:buChar char="•"/>
              <a:defRPr/>
            </a:pPr>
            <a:r>
              <a:rPr lang="ar-SA" sz="1000" b="1">
                <a:solidFill>
                  <a:srgbClr val="43661C"/>
                </a:solidFill>
                <a:effectLst>
                  <a:outerShdw blurRad="38100" dist="38100" dir="2700000" algn="tl">
                    <a:srgbClr val="FFFFFF"/>
                  </a:outerShdw>
                </a:effectLst>
              </a:rPr>
              <a:t> مراجعة النتائج </a:t>
            </a:r>
          </a:p>
          <a:p>
            <a:pPr algn="ctr" rtl="1">
              <a:buFontTx/>
              <a:buChar char="•"/>
              <a:defRPr/>
            </a:pPr>
            <a:r>
              <a:rPr lang="ar-SA" sz="1000" b="1">
                <a:solidFill>
                  <a:srgbClr val="43661C"/>
                </a:solidFill>
                <a:effectLst>
                  <a:outerShdw blurRad="38100" dist="38100" dir="2700000" algn="tl">
                    <a:srgbClr val="FFFFFF"/>
                  </a:outerShdw>
                </a:effectLst>
              </a:rPr>
              <a:t> مطابقة الاجراءات </a:t>
            </a:r>
          </a:p>
          <a:p>
            <a:pPr algn="ctr" rtl="1">
              <a:buFontTx/>
              <a:buChar char="•"/>
              <a:defRPr/>
            </a:pPr>
            <a:r>
              <a:rPr lang="ar-SA" sz="1000" b="1">
                <a:solidFill>
                  <a:srgbClr val="43661C"/>
                </a:solidFill>
                <a:effectLst>
                  <a:outerShdw blurRad="38100" dist="38100" dir="2700000" algn="tl">
                    <a:srgbClr val="FFFFFF"/>
                  </a:outerShdw>
                </a:effectLst>
              </a:rPr>
              <a:t>التطوير حسب الاحتياجات </a:t>
            </a:r>
          </a:p>
          <a:p>
            <a:pPr algn="ctr" rtl="1">
              <a:buFontTx/>
              <a:buChar char="•"/>
              <a:defRPr/>
            </a:pPr>
            <a:r>
              <a:rPr lang="ar-SA" sz="1000" b="1">
                <a:solidFill>
                  <a:srgbClr val="43661C"/>
                </a:solidFill>
                <a:effectLst>
                  <a:outerShdw blurRad="38100" dist="38100" dir="2700000" algn="tl">
                    <a:srgbClr val="FFFFFF"/>
                  </a:outerShdw>
                </a:effectLst>
              </a:rPr>
              <a:t> </a:t>
            </a:r>
            <a:endParaRPr lang="en-US" sz="1000" b="1">
              <a:solidFill>
                <a:srgbClr val="43661C"/>
              </a:solidFill>
              <a:effectLst>
                <a:outerShdw blurRad="38100" dist="38100" dir="2700000" algn="tl">
                  <a:srgbClr val="FFFFFF"/>
                </a:outerShdw>
              </a:effectLst>
            </a:endParaRPr>
          </a:p>
        </p:txBody>
      </p:sp>
      <p:sp>
        <p:nvSpPr>
          <p:cNvPr id="111653" name="Line 39"/>
          <p:cNvSpPr>
            <a:spLocks noChangeShapeType="1"/>
          </p:cNvSpPr>
          <p:nvPr/>
        </p:nvSpPr>
        <p:spPr bwMode="auto">
          <a:xfrm>
            <a:off x="3779838" y="2924175"/>
            <a:ext cx="0" cy="288925"/>
          </a:xfrm>
          <a:prstGeom prst="line">
            <a:avLst/>
          </a:prstGeom>
          <a:noFill/>
          <a:ln w="38100">
            <a:solidFill>
              <a:srgbClr val="78953D"/>
            </a:solidFill>
            <a:round/>
            <a:headEnd/>
            <a:tailEnd type="triangle" w="med" len="med"/>
          </a:ln>
        </p:spPr>
        <p:txBody>
          <a:bodyPr/>
          <a:lstStyle/>
          <a:p>
            <a:endParaRPr lang="ar-SA"/>
          </a:p>
        </p:txBody>
      </p:sp>
      <p:sp>
        <p:nvSpPr>
          <p:cNvPr id="111654" name="Line 40"/>
          <p:cNvSpPr>
            <a:spLocks noChangeShapeType="1"/>
          </p:cNvSpPr>
          <p:nvPr/>
        </p:nvSpPr>
        <p:spPr bwMode="auto">
          <a:xfrm>
            <a:off x="3779838" y="4508500"/>
            <a:ext cx="0" cy="504825"/>
          </a:xfrm>
          <a:prstGeom prst="line">
            <a:avLst/>
          </a:prstGeom>
          <a:noFill/>
          <a:ln w="38100">
            <a:solidFill>
              <a:srgbClr val="78953D"/>
            </a:solidFill>
            <a:round/>
            <a:headEnd/>
            <a:tailEnd type="triangle" w="med" len="med"/>
          </a:ln>
        </p:spPr>
        <p:txBody>
          <a:bodyPr/>
          <a:lstStyle/>
          <a:p>
            <a:endParaRPr lang="ar-SA"/>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0" y="5842000"/>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a:off x="3071802"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pic>
        <p:nvPicPr>
          <p:cNvPr id="40962"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42844" y="118113"/>
            <a:ext cx="8858312" cy="66329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6715126" y="0"/>
            <a:ext cx="1912938" cy="1016000"/>
            <a:chOff x="4230" y="0"/>
            <a:chExt cx="1205" cy="640"/>
          </a:xfrm>
        </p:grpSpPr>
        <p:pic>
          <p:nvPicPr>
            <p:cNvPr id="9222"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9223"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9224"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pic>
        <p:nvPicPr>
          <p:cNvPr id="37890"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1406" y="117392"/>
            <a:ext cx="8906711" cy="6669194"/>
          </a:xfrm>
          <a:prstGeom prst="rect">
            <a:avLst/>
          </a:prstGeom>
          <a:noFill/>
          <a:ln w="9525">
            <a:noFill/>
            <a:miter lim="800000"/>
            <a:headEnd/>
            <a:tailEnd/>
          </a:ln>
          <a:effectLst/>
        </p:spPr>
      </p:pic>
      <p:sp>
        <p:nvSpPr>
          <p:cNvPr id="11" name="مربع نص 10"/>
          <p:cNvSpPr txBox="1"/>
          <p:nvPr/>
        </p:nvSpPr>
        <p:spPr>
          <a:xfrm rot="16200000">
            <a:off x="-1433404" y="4839819"/>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عبهري</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graphicFrame>
        <p:nvGraphicFramePr>
          <p:cNvPr id="4" name="جدول 3"/>
          <p:cNvGraphicFramePr>
            <a:graphicFrameLocks noGrp="1"/>
          </p:cNvGraphicFramePr>
          <p:nvPr/>
        </p:nvGraphicFramePr>
        <p:xfrm>
          <a:off x="1066801" y="1032869"/>
          <a:ext cx="7239000" cy="533379"/>
        </p:xfrm>
        <a:graphic>
          <a:graphicData uri="http://schemas.openxmlformats.org/drawingml/2006/table">
            <a:tbl>
              <a:tblPr rtl="1"/>
              <a:tblGrid>
                <a:gridCol w="2827144"/>
                <a:gridCol w="1486350"/>
                <a:gridCol w="2925506"/>
              </a:tblGrid>
              <a:tr h="177793">
                <a:tc>
                  <a:txBody>
                    <a:bodyPr/>
                    <a:lstStyle/>
                    <a:p>
                      <a:pPr algn="ctr" rtl="1">
                        <a:spcAft>
                          <a:spcPts val="0"/>
                        </a:spcAft>
                      </a:pPr>
                      <a:r>
                        <a:rPr lang="ar-SA" sz="900" dirty="0">
                          <a:latin typeface="Times New Roman"/>
                          <a:ea typeface="Times New Roman"/>
                          <a:cs typeface="Arabic Transparent"/>
                        </a:rPr>
                        <a:t>جامعة الملك سعود</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a:spcAft>
                          <a:spcPts val="0"/>
                        </a:spcAft>
                      </a:pPr>
                      <a:endParaRPr lang="ar-SA" sz="1100" dirty="0">
                        <a:latin typeface="Times New Roman"/>
                        <a:ea typeface="Times New Roman"/>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900" dirty="0">
                          <a:latin typeface="Times New Roman"/>
                          <a:ea typeface="Times New Roman"/>
                          <a:cs typeface="Arabic Transparent"/>
                        </a:rPr>
                        <a:t>خطة التدقيق الداخلي</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77793">
                <a:tc>
                  <a:txBody>
                    <a:bodyPr/>
                    <a:lstStyle/>
                    <a:p>
                      <a:pPr algn="ctr" rtl="1">
                        <a:spcAft>
                          <a:spcPts val="0"/>
                        </a:spcAft>
                      </a:pPr>
                      <a:r>
                        <a:rPr lang="ar-SA" sz="900" dirty="0">
                          <a:latin typeface="Times New Roman"/>
                          <a:ea typeface="Times New Roman"/>
                          <a:cs typeface="Arabic Transparent"/>
                        </a:rPr>
                        <a:t>عمادة الجودة</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a:latin typeface="Times New Roman"/>
                          <a:ea typeface="Times New Roman"/>
                          <a:cs typeface="Arabic Transparent"/>
                        </a:rPr>
                        <a:t>رمز النموذج:	م. أ. 09</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793">
                <a:tc>
                  <a:txBody>
                    <a:bodyPr/>
                    <a:lstStyle/>
                    <a:p>
                      <a:pPr algn="ctr" rtl="1">
                        <a:spcAft>
                          <a:spcPts val="0"/>
                        </a:spcAft>
                      </a:pPr>
                      <a:r>
                        <a:rPr lang="ar-SA" sz="900" dirty="0">
                          <a:latin typeface="Times New Roman"/>
                          <a:ea typeface="Times New Roman"/>
                          <a:cs typeface="Arabic Transparent"/>
                        </a:rPr>
                        <a:t>نظام إدارة الجودة</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a:txBody>
                    <a:bodyPr/>
                    <a:lstStyle/>
                    <a:p>
                      <a:pPr algn="just" rtl="1">
                        <a:spcAft>
                          <a:spcPts val="0"/>
                        </a:spcAft>
                      </a:pPr>
                      <a:r>
                        <a:rPr lang="ar-SA" sz="900" dirty="0">
                          <a:latin typeface="Times New Roman"/>
                          <a:ea typeface="Times New Roman"/>
                          <a:cs typeface="Arabic Transparent"/>
                        </a:rPr>
                        <a:t>الإصــدار:	</a:t>
                      </a:r>
                      <a:r>
                        <a:rPr lang="ar-SA" sz="900" dirty="0" smtClean="0">
                          <a:latin typeface="Times New Roman"/>
                          <a:ea typeface="Times New Roman"/>
                          <a:cs typeface="Arabic Transparent"/>
                        </a:rPr>
                        <a:t>الثاني</a:t>
                      </a:r>
                      <a:endParaRPr lang="en-US" sz="700" dirty="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18785" name="Picture 1" descr="شعار الجودة"/>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495800" y="1032869"/>
            <a:ext cx="523875" cy="511832"/>
          </a:xfrm>
          <a:prstGeom prst="rect">
            <a:avLst/>
          </a:prstGeom>
          <a:noFill/>
        </p:spPr>
      </p:pic>
      <p:sp>
        <p:nvSpPr>
          <p:cNvPr id="6" name="مربع نص 5"/>
          <p:cNvSpPr txBox="1"/>
          <p:nvPr/>
        </p:nvSpPr>
        <p:spPr bwMode="auto">
          <a:xfrm>
            <a:off x="3978202" y="1642469"/>
            <a:ext cx="1992854" cy="394210"/>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b="1" dirty="0" smtClean="0"/>
              <a:t>عـــام </a:t>
            </a:r>
            <a:r>
              <a:rPr lang="ar-SA" b="1" dirty="0" smtClean="0"/>
              <a:t>.1436. </a:t>
            </a:r>
            <a:r>
              <a:rPr lang="ar-SA" b="1" dirty="0" smtClean="0"/>
              <a:t>هـ</a:t>
            </a:r>
          </a:p>
        </p:txBody>
      </p:sp>
      <p:graphicFrame>
        <p:nvGraphicFramePr>
          <p:cNvPr id="7" name="جدول 6"/>
          <p:cNvGraphicFramePr>
            <a:graphicFrameLocks noGrp="1"/>
          </p:cNvGraphicFramePr>
          <p:nvPr/>
        </p:nvGraphicFramePr>
        <p:xfrm>
          <a:off x="1066810" y="2099669"/>
          <a:ext cx="7315191" cy="2604980"/>
        </p:xfrm>
        <a:graphic>
          <a:graphicData uri="http://schemas.openxmlformats.org/drawingml/2006/table">
            <a:tbl>
              <a:tblPr rtl="1"/>
              <a:tblGrid>
                <a:gridCol w="815415"/>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gridCol w="135412"/>
              </a:tblGrid>
              <a:tr h="356004">
                <a:tc>
                  <a:txBody>
                    <a:bodyPr/>
                    <a:lstStyle/>
                    <a:p>
                      <a:pPr algn="ctr" rtl="1">
                        <a:spcAft>
                          <a:spcPts val="0"/>
                        </a:spcAft>
                      </a:pPr>
                      <a:r>
                        <a:rPr lang="ar-SA" sz="900" b="1" dirty="0">
                          <a:latin typeface="Calibri"/>
                          <a:ea typeface="Calibri"/>
                          <a:cs typeface="Arabic Transparent"/>
                        </a:rPr>
                        <a:t>رمز القطاع</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4">
                  <a:txBody>
                    <a:bodyPr/>
                    <a:lstStyle/>
                    <a:p>
                      <a:pPr algn="ctr" rtl="1">
                        <a:spcAft>
                          <a:spcPts val="0"/>
                        </a:spcAft>
                      </a:pPr>
                      <a:r>
                        <a:rPr lang="ar-SA" sz="900" b="1">
                          <a:latin typeface="Calibri"/>
                          <a:ea typeface="Calibri"/>
                          <a:cs typeface="Arabic Transparent"/>
                        </a:rPr>
                        <a:t>محرم</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صفر</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ربيع 1</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ربيع 2</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جمادى 1</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جمادى 2</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رجب</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شعبان</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رمضان</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شوال</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ذو القعدة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4">
                  <a:txBody>
                    <a:bodyPr/>
                    <a:lstStyle/>
                    <a:p>
                      <a:pPr algn="ctr" rtl="1">
                        <a:spcAft>
                          <a:spcPts val="0"/>
                        </a:spcAft>
                      </a:pPr>
                      <a:r>
                        <a:rPr lang="ar-SA" sz="900" b="1">
                          <a:latin typeface="Calibri"/>
                          <a:ea typeface="Calibri"/>
                          <a:cs typeface="Arabic Transparent"/>
                        </a:rPr>
                        <a:t>ذو الحجة</a:t>
                      </a:r>
                      <a:endParaRPr lang="en-US" sz="700">
                        <a:latin typeface="Calibri"/>
                        <a:ea typeface="Calibri"/>
                        <a:cs typeface="Arial"/>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0561">
                <a:tc>
                  <a:txBody>
                    <a:bodyPr/>
                    <a:lstStyle/>
                    <a:p>
                      <a:pPr algn="ctr" rtl="1">
                        <a:spcAft>
                          <a:spcPts val="0"/>
                        </a:spcAft>
                      </a:pPr>
                      <a:r>
                        <a:rPr lang="ar-SA" sz="700" dirty="0" smtClean="0">
                          <a:latin typeface="Calibri"/>
                          <a:ea typeface="Calibri"/>
                          <a:cs typeface="Arial"/>
                        </a:rPr>
                        <a:t>ممثل إدارة الجودة</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r>
                        <a:rPr lang="ar-SA" sz="700" dirty="0" smtClean="0">
                          <a:latin typeface="Calibri"/>
                          <a:ea typeface="Calibri"/>
                          <a:cs typeface="Arial"/>
                        </a:rPr>
                        <a:t>وحدة الآيزو</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r>
                        <a:rPr lang="ar-SA" sz="700" dirty="0" smtClean="0">
                          <a:latin typeface="Calibri"/>
                          <a:ea typeface="Calibri"/>
                          <a:cs typeface="Arial"/>
                        </a:rPr>
                        <a:t>وحدة الاتصالات الإدارية</a:t>
                      </a: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dirty="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561">
                <a:tc>
                  <a:txBody>
                    <a:bodyPr/>
                    <a:lstStyle/>
                    <a:p>
                      <a:pPr algn="ctr" rtl="1">
                        <a:spcAft>
                          <a:spcPts val="0"/>
                        </a:spcAft>
                      </a:pPr>
                      <a:endParaRPr lang="en-US" sz="700">
                        <a:latin typeface="Calibri"/>
                        <a:ea typeface="Calibri"/>
                        <a:cs typeface="Arial"/>
                      </a:endParaRPr>
                    </a:p>
                  </a:txBody>
                  <a:tcPr marL="45180" marR="451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endParaRPr lang="ar-SA" sz="900" dirty="0">
                        <a:latin typeface="Calibri"/>
                        <a:ea typeface="Calibri"/>
                        <a:cs typeface="Arabic Transparent"/>
                      </a:endParaRPr>
                    </a:p>
                  </a:txBody>
                  <a:tcPr marL="45180" marR="451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bl>
          </a:graphicData>
        </a:graphic>
      </p:graphicFrame>
      <p:sp>
        <p:nvSpPr>
          <p:cNvPr id="8" name="مربع نص 7"/>
          <p:cNvSpPr txBox="1"/>
          <p:nvPr/>
        </p:nvSpPr>
        <p:spPr bwMode="auto">
          <a:xfrm>
            <a:off x="810697" y="5085649"/>
            <a:ext cx="7571303" cy="400751"/>
          </a:xfrm>
          <a:prstGeom prst="rect">
            <a:avLst/>
          </a:prstGeom>
          <a:noFill/>
          <a:ln w="9525">
            <a:noFill/>
            <a:miter lim="800000"/>
            <a:headEnd/>
            <a:tailEnd/>
          </a:ln>
          <a:effectLst/>
        </p:spPr>
        <p:txBody>
          <a:bodyPr wrap="none" rtlCol="1">
            <a:spAutoFit/>
          </a:bodyPr>
          <a:lstStyle/>
          <a:p>
            <a:pPr indent="476250">
              <a:lnSpc>
                <a:spcPct val="120000"/>
              </a:lnSpc>
              <a:spcBef>
                <a:spcPct val="50000"/>
              </a:spcBef>
              <a:buClr>
                <a:srgbClr val="009900"/>
              </a:buClr>
              <a:buSzPct val="150000"/>
            </a:pPr>
            <a:r>
              <a:rPr lang="ar-SA" dirty="0" smtClean="0"/>
              <a:t>توقيع ممثل إدارة الجودة:		اعتماد عميد الجودة:		التاريخ:	</a:t>
            </a:r>
            <a:endParaRPr lang="en-US" dirty="0" smtClean="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9373D3"/>
                </a:solidFill>
                <a:cs typeface="DecoType Naskh Variants" pitchFamily="2" charset="-78"/>
              </a:rPr>
              <a:t>الدكتور هشام عادل عبهري</a:t>
            </a:r>
          </a:p>
        </p:txBody>
      </p:sp>
      <p:sp>
        <p:nvSpPr>
          <p:cNvPr id="4" name="مربع نص 3"/>
          <p:cNvSpPr txBox="1"/>
          <p:nvPr/>
        </p:nvSpPr>
        <p:spPr>
          <a:xfrm>
            <a:off x="533400" y="1600200"/>
            <a:ext cx="7968912" cy="4247317"/>
          </a:xfrm>
          <a:prstGeom prst="rect">
            <a:avLst/>
          </a:prstGeom>
          <a:noFill/>
        </p:spPr>
        <p:txBody>
          <a:bodyPr wrap="none" rtlCol="1">
            <a:spAutoFit/>
          </a:bodyPr>
          <a:lstStyle/>
          <a:p>
            <a:r>
              <a:rPr lang="ar-SA" sz="3600" dirty="0" smtClean="0">
                <a:solidFill>
                  <a:srgbClr val="2C62CE"/>
                </a:solidFill>
                <a:cs typeface="DecoType Naskh Variants" pitchFamily="2" charset="-78"/>
              </a:rPr>
              <a:t>يجب على الإدارة العليا التأكد أن سياسة الجودة :</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أ- مناسبة لأغراض المنشأة.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ب- تتضمن الالتزام بالمطابقة مع المتطلبات والتحسين المستمر لفاعلية</a:t>
            </a:r>
          </a:p>
          <a:p>
            <a:r>
              <a:rPr lang="ar-SA" sz="3600" dirty="0" smtClean="0">
                <a:solidFill>
                  <a:srgbClr val="2C62CE"/>
                </a:solidFill>
                <a:cs typeface="DecoType Naskh Variants" pitchFamily="2" charset="-78"/>
              </a:rPr>
              <a:t> نظام إدارة الجودة.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ج- تحدد إطار عمل لوضع ومراجعة أهداف الجودة.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د- معلنة ومفهومه لجميع العاملين بالمنشأة.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هـ- تراجع لاستمرارية </a:t>
            </a:r>
            <a:r>
              <a:rPr lang="ar-SA" sz="3600" dirty="0" err="1" smtClean="0">
                <a:solidFill>
                  <a:srgbClr val="2C62CE"/>
                </a:solidFill>
                <a:cs typeface="DecoType Naskh Variants" pitchFamily="2" charset="-78"/>
              </a:rPr>
              <a:t>ملائمتها</a:t>
            </a:r>
            <a:r>
              <a:rPr lang="ar-SA" sz="3600" dirty="0" smtClean="0">
                <a:solidFill>
                  <a:srgbClr val="2C62CE"/>
                </a:solidFill>
                <a:cs typeface="DecoType Naskh Variants" pitchFamily="2" charset="-78"/>
              </a:rPr>
              <a:t>.</a:t>
            </a:r>
            <a:endParaRPr lang="en-US" sz="3600" dirty="0" smtClean="0">
              <a:solidFill>
                <a:srgbClr val="2C62CE"/>
              </a:solidFill>
              <a:cs typeface="DecoType Naskh Variants" pitchFamily="2" charset="-78"/>
            </a:endParaRPr>
          </a:p>
          <a:p>
            <a:endParaRPr lang="ar-SA" dirty="0"/>
          </a:p>
        </p:txBody>
      </p:sp>
      <p:sp>
        <p:nvSpPr>
          <p:cNvPr id="7" name="مربع نص 6"/>
          <p:cNvSpPr txBox="1"/>
          <p:nvPr/>
        </p:nvSpPr>
        <p:spPr>
          <a:xfrm>
            <a:off x="5486400" y="228600"/>
            <a:ext cx="3506677" cy="707886"/>
          </a:xfrm>
          <a:prstGeom prst="rect">
            <a:avLst/>
          </a:prstGeom>
          <a:noFill/>
        </p:spPr>
        <p:txBody>
          <a:bodyPr wrap="square" rtlCol="1">
            <a:spAutoFit/>
          </a:bodyPr>
          <a:lstStyle/>
          <a:p>
            <a:r>
              <a:rPr lang="ar-SA" sz="4000" u="sng" dirty="0" smtClean="0">
                <a:solidFill>
                  <a:srgbClr val="C00000"/>
                </a:solidFill>
                <a:cs typeface="+mj-cs"/>
              </a:rPr>
              <a:t>3</a:t>
            </a:r>
            <a:r>
              <a:rPr lang="ar-SA" sz="4000" u="sng" dirty="0" smtClean="0">
                <a:solidFill>
                  <a:srgbClr val="C00000"/>
                </a:solidFill>
                <a:cs typeface="DecoType Naskh Variants" pitchFamily="2" charset="-78"/>
              </a:rPr>
              <a:t> – </a:t>
            </a:r>
            <a:r>
              <a:rPr lang="ar-SA" sz="4000" u="sng" dirty="0" smtClean="0">
                <a:solidFill>
                  <a:srgbClr val="C00000"/>
                </a:solidFill>
                <a:cs typeface="+mj-cs"/>
              </a:rPr>
              <a:t>5</a:t>
            </a:r>
            <a:r>
              <a:rPr lang="ar-SA" sz="4000" u="sng" dirty="0" smtClean="0">
                <a:solidFill>
                  <a:srgbClr val="C00000"/>
                </a:solidFill>
                <a:cs typeface="DecoType Naskh Variants" pitchFamily="2" charset="-78"/>
              </a:rPr>
              <a:t>    </a:t>
            </a:r>
            <a:r>
              <a:rPr lang="ar-SA" sz="4000" u="sng" dirty="0" smtClean="0">
                <a:solidFill>
                  <a:srgbClr val="2C62CE"/>
                </a:solidFill>
                <a:cs typeface="DecoType Naskh Variants" pitchFamily="2" charset="-78"/>
              </a:rPr>
              <a:t>سياسة الجودة </a:t>
            </a:r>
          </a:p>
        </p:txBody>
      </p:sp>
      <p:sp>
        <p:nvSpPr>
          <p:cNvPr id="8" name="مربع نص 7">
            <a:hlinkClick r:id="rId2" action="ppaction://hlinksldjump"/>
          </p:cNvPr>
          <p:cNvSpPr txBox="1"/>
          <p:nvPr/>
        </p:nvSpPr>
        <p:spPr>
          <a:xfrm>
            <a:off x="152400" y="6172200"/>
            <a:ext cx="4114800" cy="461665"/>
          </a:xfrm>
          <a:prstGeom prst="rect">
            <a:avLst/>
          </a:prstGeom>
          <a:noFill/>
        </p:spPr>
        <p:txBody>
          <a:bodyPr wrap="square" rtlCol="1">
            <a:spAutoFit/>
          </a:bodyPr>
          <a:lstStyle/>
          <a:p>
            <a:r>
              <a:rPr lang="ar-SA" sz="2400" dirty="0" smtClean="0">
                <a:solidFill>
                  <a:srgbClr val="C00000"/>
                </a:solidFill>
                <a:cs typeface="+mj-cs"/>
              </a:rPr>
              <a:t>عودة إلى لوحة التحكم 5 مسؤولية الإدارة  </a:t>
            </a:r>
          </a:p>
        </p:txBody>
      </p:sp>
    </p:spTree>
  </p:cSld>
  <p:clrMapOvr>
    <a:masterClrMapping/>
  </p:clrMapOvr>
  <p:transition advClick="0"/>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grpSp>
        <p:nvGrpSpPr>
          <p:cNvPr id="2" name="Group 3"/>
          <p:cNvGrpSpPr>
            <a:grpSpLocks/>
          </p:cNvGrpSpPr>
          <p:nvPr/>
        </p:nvGrpSpPr>
        <p:grpSpPr bwMode="auto">
          <a:xfrm>
            <a:off x="5732493" y="142852"/>
            <a:ext cx="3268663" cy="1539875"/>
            <a:chOff x="3560" y="0"/>
            <a:chExt cx="2059" cy="970"/>
          </a:xfrm>
        </p:grpSpPr>
        <p:pic>
          <p:nvPicPr>
            <p:cNvPr id="8199" name="Picture 4" descr="globe0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830" y="210"/>
              <a:ext cx="789" cy="592"/>
            </a:xfrm>
            <a:prstGeom prst="rect">
              <a:avLst/>
            </a:prstGeom>
            <a:noFill/>
            <a:ln w="9525">
              <a:noFill/>
              <a:miter lim="800000"/>
              <a:headEnd/>
              <a:tailEnd/>
            </a:ln>
          </p:spPr>
        </p:pic>
        <p:sp>
          <p:nvSpPr>
            <p:cNvPr id="8200" name="Text Box 5"/>
            <p:cNvSpPr txBox="1">
              <a:spLocks noChangeArrowheads="1"/>
            </p:cNvSpPr>
            <p:nvPr/>
          </p:nvSpPr>
          <p:spPr bwMode="auto">
            <a:xfrm>
              <a:off x="3560" y="0"/>
              <a:ext cx="412" cy="970"/>
            </a:xfrm>
            <a:prstGeom prst="rect">
              <a:avLst/>
            </a:prstGeom>
            <a:noFill/>
            <a:ln w="9525">
              <a:noFill/>
              <a:miter lim="800000"/>
              <a:headEnd/>
              <a:tailEnd/>
            </a:ln>
          </p:spPr>
          <p:txBody>
            <a:bodyPr wrap="none">
              <a:spAutoFit/>
            </a:bodyPr>
            <a:lstStyle/>
            <a:p>
              <a:r>
                <a:rPr lang="en-US" sz="9500" dirty="0">
                  <a:solidFill>
                    <a:srgbClr val="0066FF"/>
                  </a:solidFill>
                  <a:latin typeface="Arial Black" pitchFamily="34" charset="0"/>
                </a:rPr>
                <a:t>I</a:t>
              </a:r>
            </a:p>
          </p:txBody>
        </p:sp>
        <p:sp>
          <p:nvSpPr>
            <p:cNvPr id="8201" name="Text Box 6"/>
            <p:cNvSpPr txBox="1">
              <a:spLocks noChangeArrowheads="1"/>
            </p:cNvSpPr>
            <p:nvPr/>
          </p:nvSpPr>
          <p:spPr bwMode="auto">
            <a:xfrm>
              <a:off x="4104" y="0"/>
              <a:ext cx="665" cy="970"/>
            </a:xfrm>
            <a:prstGeom prst="rect">
              <a:avLst/>
            </a:prstGeom>
            <a:noFill/>
            <a:ln w="9525">
              <a:noFill/>
              <a:miter lim="800000"/>
              <a:headEnd/>
              <a:tailEnd/>
            </a:ln>
          </p:spPr>
          <p:txBody>
            <a:bodyPr wrap="none">
              <a:spAutoFit/>
            </a:bodyPr>
            <a:lstStyle/>
            <a:p>
              <a:r>
                <a:rPr lang="en-US" sz="9500" dirty="0">
                  <a:solidFill>
                    <a:srgbClr val="0000FF"/>
                  </a:solidFill>
                  <a:latin typeface="Arial Black" pitchFamily="34" charset="0"/>
                </a:rPr>
                <a:t>S</a:t>
              </a:r>
            </a:p>
          </p:txBody>
        </p:sp>
      </p:grpSp>
      <p:sp>
        <p:nvSpPr>
          <p:cNvPr id="8196" name="Text Box 7"/>
          <p:cNvSpPr txBox="1">
            <a:spLocks noChangeArrowheads="1"/>
          </p:cNvSpPr>
          <p:nvPr/>
        </p:nvSpPr>
        <p:spPr bwMode="auto">
          <a:xfrm>
            <a:off x="622259" y="1628775"/>
            <a:ext cx="8343951" cy="4524315"/>
          </a:xfrm>
          <a:prstGeom prst="rect">
            <a:avLst/>
          </a:prstGeom>
          <a:noFill/>
          <a:ln w="9525" algn="ctr">
            <a:noFill/>
            <a:miter lim="800000"/>
            <a:headEnd/>
            <a:tailEnd/>
          </a:ln>
        </p:spPr>
        <p:txBody>
          <a:bodyPr wrap="none">
            <a:spAutoFit/>
          </a:bodyPr>
          <a:lstStyle/>
          <a:p>
            <a:pPr algn="just"/>
            <a:r>
              <a:rPr lang="en-US" sz="2800" dirty="0">
                <a:solidFill>
                  <a:srgbClr val="FFFF99"/>
                </a:solidFill>
              </a:rPr>
              <a:t> </a:t>
            </a:r>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تعمل العمادة على ترسيخ ممارسات الجودة وإنشاء الأنظمة اللازمة لتطبيقها</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 في جميع وحدات الجامعة المختلفة، لدعم رسالة الجامعة نحو تحقيق أهدافها</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 الإستراتيجية والوصول إلى الريادة العالمية.</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ولتحقيق أهداف العمادة فإنها تلتزم بالتطوير والتحسين المستمر لمستويات الأداء</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في جميع وحدات الجامعة، وتعزيز ثقافة الجودة والتقويم والاعتماد الأكاديمي </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والتخطيط الاستراتيجي، وتلتزم بالتدريب المستمر لجميع منسوبي  الجامعة </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لرفع كفاءاتهم ومهاراتهم.</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كما تلتزم العمادة بالمتابعة الفنية والإدارية والمراجعة الدورية لأهداف الجودة </a:t>
            </a:r>
          </a:p>
          <a:p>
            <a:pPr algn="just"/>
            <a:r>
              <a:rPr lang="ar-SA"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لضمان فعالية تطبيق نظام إدارة </a:t>
            </a: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الجودة   </a:t>
            </a:r>
            <a:r>
              <a:rPr lang="en-US" sz="3200" dirty="0">
                <a:solidFill>
                  <a:srgbClr val="640000"/>
                </a:solidFill>
                <a:effectLst>
                  <a:outerShdw blurRad="38100" dist="38100" dir="2700000" algn="tl">
                    <a:srgbClr val="C0C0C0"/>
                  </a:outerShdw>
                </a:effectLst>
                <a:latin typeface="Adobe Devanagari" pitchFamily="18" charset="0"/>
                <a:cs typeface="DecoType Naskh Variants" pitchFamily="2" charset="-78"/>
              </a:rPr>
              <a:t>ISO </a:t>
            </a:r>
            <a:r>
              <a:rPr lang="en-US"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9001 : 2008</a:t>
            </a:r>
            <a:r>
              <a:rPr lang="ar-SA" sz="2800" b="1" dirty="0">
                <a:solidFill>
                  <a:srgbClr val="FFFF99"/>
                </a:solidFill>
              </a:rPr>
              <a:t>.</a:t>
            </a:r>
            <a:endParaRPr lang="en-US" sz="2800" b="1" dirty="0">
              <a:solidFill>
                <a:srgbClr val="FFFF99"/>
              </a:solidFill>
            </a:endParaRPr>
          </a:p>
        </p:txBody>
      </p:sp>
      <p:sp>
        <p:nvSpPr>
          <p:cNvPr id="8198" name="Text Box 13"/>
          <p:cNvSpPr txBox="1">
            <a:spLocks noChangeArrowheads="1"/>
          </p:cNvSpPr>
          <p:nvPr/>
        </p:nvSpPr>
        <p:spPr bwMode="auto">
          <a:xfrm>
            <a:off x="3000364" y="142852"/>
            <a:ext cx="2799163" cy="1015663"/>
          </a:xfrm>
          <a:prstGeom prst="rect">
            <a:avLst/>
          </a:prstGeom>
          <a:noFill/>
          <a:ln w="9525">
            <a:noFill/>
            <a:miter lim="800000"/>
            <a:headEnd/>
            <a:tailEnd/>
          </a:ln>
        </p:spPr>
        <p:txBody>
          <a:bodyPr wrap="none">
            <a:spAutoFit/>
          </a:bodyPr>
          <a:lstStyle/>
          <a:p>
            <a:r>
              <a:rPr lang="ar-SA" sz="6000" dirty="0">
                <a:solidFill>
                  <a:srgbClr val="640000"/>
                </a:solidFill>
                <a:effectLst>
                  <a:outerShdw blurRad="38100" dist="38100" dir="2700000" algn="tl">
                    <a:srgbClr val="C0C0C0"/>
                  </a:outerShdw>
                </a:effectLst>
                <a:latin typeface="Adobe Devanagari" pitchFamily="18" charset="0"/>
                <a:cs typeface="DecoType Naskh Variants" pitchFamily="2" charset="-78"/>
              </a:rPr>
              <a:t>سياسة الجودة</a:t>
            </a:r>
            <a:endParaRPr lang="en-US" sz="60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11" name="Text Box 13"/>
          <p:cNvSpPr txBox="1">
            <a:spLocks noChangeArrowheads="1"/>
          </p:cNvSpPr>
          <p:nvPr/>
        </p:nvSpPr>
        <p:spPr bwMode="auto">
          <a:xfrm>
            <a:off x="1421353" y="571480"/>
            <a:ext cx="1592103" cy="646331"/>
          </a:xfrm>
          <a:prstGeom prst="rect">
            <a:avLst/>
          </a:prstGeom>
          <a:noFill/>
          <a:ln w="9525">
            <a:noFill/>
            <a:miter lim="800000"/>
            <a:headEnd/>
            <a:tailEnd/>
          </a:ln>
        </p:spPr>
        <p:txBody>
          <a:bodyPr wrap="none">
            <a:spAutoFit/>
          </a:bodyPr>
          <a:lstStyle/>
          <a:p>
            <a:r>
              <a:rPr lang="ar-SA" sz="3600" dirty="0" smtClean="0">
                <a:solidFill>
                  <a:srgbClr val="FF0000"/>
                </a:solidFill>
                <a:effectLst>
                  <a:outerShdw blurRad="38100" dist="38100" dir="2700000" algn="tl">
                    <a:srgbClr val="C0C0C0"/>
                  </a:outerShdw>
                </a:effectLst>
                <a:latin typeface="Adobe Devanagari" pitchFamily="18" charset="0"/>
                <a:cs typeface="DecoType Naskh Variants" pitchFamily="2" charset="-78"/>
              </a:rPr>
              <a:t>لعمادة الجودة</a:t>
            </a:r>
            <a:endParaRPr lang="en-US" sz="3600" dirty="0">
              <a:solidFill>
                <a:srgbClr val="FF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12" name="مربع نص 11"/>
          <p:cNvSpPr txBox="1"/>
          <p:nvPr/>
        </p:nvSpPr>
        <p:spPr>
          <a:xfrm>
            <a:off x="5692414"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عبهري</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مربع نص 5"/>
          <p:cNvSpPr txBox="1"/>
          <p:nvPr/>
        </p:nvSpPr>
        <p:spPr>
          <a:xfrm>
            <a:off x="0" y="1143000"/>
            <a:ext cx="9144000" cy="1046440"/>
          </a:xfrm>
          <a:prstGeom prst="rect">
            <a:avLst/>
          </a:prstGeom>
          <a:noFill/>
        </p:spPr>
        <p:txBody>
          <a:bodyPr wrap="square" rtlCol="1">
            <a:spAutoFit/>
          </a:bodyPr>
          <a:lstStyle/>
          <a:p>
            <a:pPr algn="ctr"/>
            <a:r>
              <a:rPr lang="ar-SA" sz="4400" dirty="0" smtClean="0">
                <a:solidFill>
                  <a:srgbClr val="39471D"/>
                </a:solidFill>
                <a:cs typeface="DecoType Naskh Variants" pitchFamily="2" charset="-78"/>
              </a:rPr>
              <a:t>مدقق الجـودة الداخـلي</a:t>
            </a:r>
            <a:r>
              <a:rPr lang="ar-SA" b="1" kern="10" dirty="0" smtClean="0">
                <a:ln w="19050">
                  <a:solidFill>
                    <a:srgbClr val="99CCFF"/>
                  </a:solidFill>
                  <a:round/>
                  <a:headEnd/>
                  <a:tailEnd/>
                </a:ln>
                <a:solidFill>
                  <a:srgbClr val="0066CC"/>
                </a:solidFill>
                <a:effectLst>
                  <a:outerShdw dist="35921" dir="2700000" algn="ctr" rotWithShape="0">
                    <a:srgbClr val="990000"/>
                  </a:outerShdw>
                </a:effectLst>
                <a:latin typeface="Andalus"/>
                <a:cs typeface="Andalus"/>
              </a:rPr>
              <a:t>  </a:t>
            </a:r>
          </a:p>
          <a:p>
            <a:endParaRPr lang="ar-SA" dirty="0"/>
          </a:p>
        </p:txBody>
      </p:sp>
      <p:sp>
        <p:nvSpPr>
          <p:cNvPr id="7" name="مربع نص 6"/>
          <p:cNvSpPr txBox="1"/>
          <p:nvPr/>
        </p:nvSpPr>
        <p:spPr>
          <a:xfrm>
            <a:off x="0" y="1981200"/>
            <a:ext cx="9144000" cy="523220"/>
          </a:xfrm>
          <a:prstGeom prst="rect">
            <a:avLst/>
          </a:prstGeom>
          <a:noFill/>
        </p:spPr>
        <p:txBody>
          <a:bodyPr wrap="square" rtlCol="1">
            <a:spAutoFit/>
          </a:bodyPr>
          <a:lstStyle/>
          <a:p>
            <a:pPr algn="ctr"/>
            <a:r>
              <a:rPr lang="en-US" altLang="ar-SA" sz="2800" b="1" dirty="0" smtClean="0">
                <a:solidFill>
                  <a:srgbClr val="43661C"/>
                </a:solidFill>
                <a:latin typeface="Bookman Old Style" pitchFamily="18" charset="0"/>
              </a:rPr>
              <a:t>INTERNAL  QUALITY  AUDITOR</a:t>
            </a:r>
          </a:p>
        </p:txBody>
      </p:sp>
      <p:sp>
        <p:nvSpPr>
          <p:cNvPr id="8" name="مربع نص 7"/>
          <p:cNvSpPr txBox="1"/>
          <p:nvPr/>
        </p:nvSpPr>
        <p:spPr>
          <a:xfrm>
            <a:off x="0" y="3733800"/>
            <a:ext cx="9046130" cy="1969770"/>
          </a:xfrm>
          <a:prstGeom prst="rect">
            <a:avLst/>
          </a:prstGeom>
          <a:noFill/>
        </p:spPr>
        <p:txBody>
          <a:bodyPr wrap="none" rtlCol="1">
            <a:spAutoFit/>
          </a:bodyPr>
          <a:lstStyle/>
          <a:p>
            <a:r>
              <a:rPr lang="ar-SA" sz="4000" dirty="0" smtClean="0">
                <a:solidFill>
                  <a:srgbClr val="39471D"/>
                </a:solidFill>
                <a:cs typeface="DecoType Naskh Variants" pitchFamily="2" charset="-78"/>
              </a:rPr>
              <a:t>شـخص مؤهــل لتنفيــذ تدقيق الجــودة ، ولديـه السلطــة لأداء هـذا العمـل </a:t>
            </a:r>
          </a:p>
          <a:p>
            <a:endParaRPr lang="ar-SA" sz="4000" dirty="0" smtClean="0">
              <a:solidFill>
                <a:srgbClr val="39471D"/>
              </a:solidFill>
              <a:cs typeface="DecoType Naskh Variants" pitchFamily="2" charset="-78"/>
            </a:endParaRPr>
          </a:p>
          <a:p>
            <a:pPr algn="ctr"/>
            <a:r>
              <a:rPr lang="en-US" altLang="ar-SA" sz="2800" b="1" dirty="0" smtClean="0">
                <a:solidFill>
                  <a:srgbClr val="43661C"/>
                </a:solidFill>
                <a:latin typeface="Bookman Old Style" pitchFamily="18" charset="0"/>
              </a:rPr>
              <a:t>Qualified &amp; Authorized</a:t>
            </a:r>
          </a:p>
          <a:p>
            <a:endParaRPr lang="ar-SA" sz="1400" b="1" dirty="0" smtClean="0">
              <a:solidFill>
                <a:srgbClr val="000000"/>
              </a:solidFill>
              <a:latin typeface="Bookman Old Style" pitchFamily="18" charset="0"/>
              <a:cs typeface="Arabic Transparent" pitchFamily="2"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pic>
        <p:nvPicPr>
          <p:cNvPr id="7168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9550" y="1347788"/>
            <a:ext cx="8723313" cy="4162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graphicFrame>
        <p:nvGraphicFramePr>
          <p:cNvPr id="72706" name="Object 2"/>
          <p:cNvGraphicFramePr>
            <a:graphicFrameLocks noChangeAspect="1"/>
          </p:cNvGraphicFramePr>
          <p:nvPr/>
        </p:nvGraphicFramePr>
        <p:xfrm>
          <a:off x="685451" y="42770"/>
          <a:ext cx="7105999" cy="6662830"/>
        </p:xfrm>
        <a:graphic>
          <a:graphicData uri="http://schemas.openxmlformats.org/presentationml/2006/ole">
            <p:oleObj spid="_x0000_s72706" name="Document" r:id="rId3" imgW="8720220" imgH="7854796" progId="Word.Document.8">
              <p:embed/>
            </p:oleObj>
          </a:graphicData>
        </a:graphic>
      </p:graphicFrame>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7143768" y="71414"/>
            <a:ext cx="1912938" cy="1016000"/>
            <a:chOff x="4230" y="0"/>
            <a:chExt cx="1205" cy="640"/>
          </a:xfrm>
        </p:grpSpPr>
        <p:pic>
          <p:nvPicPr>
            <p:cNvPr id="9222"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9223"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9224"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9220" name="Text Box 19"/>
          <p:cNvSpPr txBox="1">
            <a:spLocks noChangeArrowheads="1"/>
          </p:cNvSpPr>
          <p:nvPr/>
        </p:nvSpPr>
        <p:spPr bwMode="auto">
          <a:xfrm>
            <a:off x="250825" y="188913"/>
            <a:ext cx="2147888" cy="366712"/>
          </a:xfrm>
          <a:prstGeom prst="rect">
            <a:avLst/>
          </a:prstGeom>
          <a:noFill/>
          <a:ln w="9525">
            <a:noFill/>
            <a:miter lim="800000"/>
            <a:headEnd/>
            <a:tailEnd/>
          </a:ln>
        </p:spPr>
        <p:txBody>
          <a:bodyPr wrap="none">
            <a:spAutoFit/>
          </a:bodyPr>
          <a:lstStyle/>
          <a:p>
            <a:r>
              <a:rPr lang="ar-SA">
                <a:solidFill>
                  <a:srgbClr val="FFFF99"/>
                </a:solidFill>
              </a:rPr>
              <a:t>الدكتور هشام عادل عبهري</a:t>
            </a:r>
            <a:endParaRPr lang="en-US">
              <a:solidFill>
                <a:srgbClr val="FFFF99"/>
              </a:solidFill>
            </a:endParaRPr>
          </a:p>
        </p:txBody>
      </p:sp>
      <p:sp>
        <p:nvSpPr>
          <p:cNvPr id="11" name="مربع نص 10"/>
          <p:cNvSpPr txBox="1"/>
          <p:nvPr/>
        </p:nvSpPr>
        <p:spPr>
          <a:xfrm>
            <a:off x="6357950" y="1714488"/>
            <a:ext cx="2188421" cy="830997"/>
          </a:xfrm>
          <a:prstGeom prst="rect">
            <a:avLst/>
          </a:prstGeom>
          <a:noFill/>
        </p:spPr>
        <p:txBody>
          <a:bodyPr wrap="none" rtlCol="1">
            <a:spAutoFit/>
          </a:bodyPr>
          <a:lstStyle/>
          <a:p>
            <a:r>
              <a:rPr lang="ar-SA" sz="4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وحدة الآيزو</a:t>
            </a:r>
            <a:endParaRPr lang="ar-SA" sz="48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12" name="مربع نص 11"/>
          <p:cNvSpPr txBox="1"/>
          <p:nvPr/>
        </p:nvSpPr>
        <p:spPr>
          <a:xfrm>
            <a:off x="0" y="3066162"/>
            <a:ext cx="9144032" cy="1754326"/>
          </a:xfrm>
          <a:prstGeom prst="rect">
            <a:avLst/>
          </a:prstGeom>
          <a:noFill/>
        </p:spPr>
        <p:txBody>
          <a:bodyPr wrap="square" rtlCol="1">
            <a:spAutoFit/>
          </a:bodyPr>
          <a:lstStyle/>
          <a:p>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إحدى الكيانات الإدارية في عمادة الجودة يتبع لوكالة العمادة لضمان الجودة </a:t>
            </a:r>
          </a:p>
          <a:p>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تهتم بإعداد ومتابعة تطبيق  أنظمة  إدارة الجودة المختلفة </a:t>
            </a:r>
            <a:r>
              <a:rPr lang="en-US"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ISO</a:t>
            </a: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على </a:t>
            </a:r>
          </a:p>
          <a:p>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جامعة الملك سعود.</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6715126" y="0"/>
            <a:ext cx="1912938" cy="1016000"/>
            <a:chOff x="4230" y="0"/>
            <a:chExt cx="1205" cy="640"/>
          </a:xfrm>
        </p:grpSpPr>
        <p:pic>
          <p:nvPicPr>
            <p:cNvPr id="9222"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9223"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9224"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9220" name="Text Box 19"/>
          <p:cNvSpPr txBox="1">
            <a:spLocks noChangeArrowheads="1"/>
          </p:cNvSpPr>
          <p:nvPr/>
        </p:nvSpPr>
        <p:spPr bwMode="auto">
          <a:xfrm>
            <a:off x="250825" y="188913"/>
            <a:ext cx="2147888" cy="366712"/>
          </a:xfrm>
          <a:prstGeom prst="rect">
            <a:avLst/>
          </a:prstGeom>
          <a:noFill/>
          <a:ln w="9525">
            <a:noFill/>
            <a:miter lim="800000"/>
            <a:headEnd/>
            <a:tailEnd/>
          </a:ln>
        </p:spPr>
        <p:txBody>
          <a:bodyPr wrap="none">
            <a:spAutoFit/>
          </a:bodyPr>
          <a:lstStyle/>
          <a:p>
            <a:r>
              <a:rPr lang="ar-SA">
                <a:solidFill>
                  <a:srgbClr val="FFFF99"/>
                </a:solidFill>
              </a:rPr>
              <a:t>الدكتور هشام عادل عبهري</a:t>
            </a:r>
            <a:endParaRPr lang="en-US">
              <a:solidFill>
                <a:srgbClr val="FFFF99"/>
              </a:solidFill>
            </a:endParaRPr>
          </a:p>
        </p:txBody>
      </p:sp>
      <p:sp>
        <p:nvSpPr>
          <p:cNvPr id="11" name="مربع نص 10"/>
          <p:cNvSpPr txBox="1"/>
          <p:nvPr/>
        </p:nvSpPr>
        <p:spPr>
          <a:xfrm>
            <a:off x="5069139" y="857232"/>
            <a:ext cx="3477235" cy="830997"/>
          </a:xfrm>
          <a:prstGeom prst="rect">
            <a:avLst/>
          </a:prstGeom>
          <a:noFill/>
        </p:spPr>
        <p:txBody>
          <a:bodyPr wrap="none" rtlCol="1">
            <a:spAutoFit/>
          </a:bodyPr>
          <a:lstStyle/>
          <a:p>
            <a:r>
              <a:rPr lang="ar-SA" sz="4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أهداف وحدة الآيزو</a:t>
            </a:r>
            <a:endParaRPr lang="ar-SA" sz="48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12" name="مربع نص 11"/>
          <p:cNvSpPr txBox="1"/>
          <p:nvPr/>
        </p:nvSpPr>
        <p:spPr>
          <a:xfrm>
            <a:off x="428596" y="1714488"/>
            <a:ext cx="8435322" cy="4524315"/>
          </a:xfrm>
          <a:prstGeom prst="rect">
            <a:avLst/>
          </a:prstGeom>
          <a:noFill/>
        </p:spPr>
        <p:txBody>
          <a:bodyPr wrap="none" rtlCol="1">
            <a:spAutoFit/>
          </a:bodyPr>
          <a:lstStyle/>
          <a:p>
            <a:pPr marL="742950" indent="-742950">
              <a:buFont typeface="+mj-lt"/>
              <a:buAutoNum type="arabicPeriod"/>
            </a:pP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الانتهاء من تطبيق نظام إدارة الجودة </a:t>
            </a:r>
            <a:r>
              <a:rPr lang="en-US"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ISO 9001 : 2008 </a:t>
            </a: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حتى</a:t>
            </a:r>
          </a:p>
          <a:p>
            <a:pPr marL="742950" indent="-742950"/>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نهاية عام 2018</a:t>
            </a:r>
          </a:p>
          <a:p>
            <a:pPr marL="742950" indent="-742950">
              <a:buFont typeface="+mj-lt"/>
              <a:buAutoNum type="arabicPeriod" startAt="2"/>
            </a:pP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رفع مستوى كفاءة مطبقي أنظمة إدارة الجودة في الجامعة</a:t>
            </a:r>
          </a:p>
          <a:p>
            <a:pPr marL="742950" indent="-742950">
              <a:buFont typeface="+mj-lt"/>
              <a:buAutoNum type="arabicPeriod" startAt="2"/>
            </a:pP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تحقيق التطبيق الأمثل لأنظمة إدارة الجودة في الجامعة للوصول ببيئة</a:t>
            </a:r>
          </a:p>
          <a:p>
            <a:pPr marL="742950" indent="-742950"/>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الجامعة إلى بيئة  رائدة ومتميزة عالمياً</a:t>
            </a:r>
          </a:p>
          <a:p>
            <a:pPr marL="742950" indent="-742950">
              <a:buFont typeface="+mj-lt"/>
              <a:buAutoNum type="arabicPeriod" startAt="4"/>
            </a:pP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جعل جامعة الملك سعود جهة مانحة لمعايير أنظمة إدارة الجودة </a:t>
            </a:r>
            <a:r>
              <a:rPr lang="ar-SA" sz="3600" dirty="0" err="1" smtClean="0">
                <a:solidFill>
                  <a:srgbClr val="640000"/>
                </a:solidFill>
                <a:effectLst>
                  <a:outerShdw blurRad="38100" dist="38100" dir="2700000" algn="tl">
                    <a:srgbClr val="C0C0C0"/>
                  </a:outerShdw>
                </a:effectLst>
                <a:latin typeface="Adobe Devanagari" pitchFamily="18" charset="0"/>
                <a:cs typeface="DecoType Naskh Variants" pitchFamily="2" charset="-78"/>
              </a:rPr>
              <a:t>آيزو</a:t>
            </a:r>
            <a:endPar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endParaRPr>
          </a:p>
          <a:p>
            <a:pPr marL="742950" indent="-742950">
              <a:buFont typeface="+mj-lt"/>
              <a:buAutoNum type="arabicPeriod" startAt="4"/>
            </a:pPr>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الانتهاء من تطبيق معايير أنظمة إدارة الجودة الأخرى التي تناسب </a:t>
            </a:r>
          </a:p>
          <a:p>
            <a:pPr marL="742950" indent="-742950"/>
            <a:r>
              <a:rPr lang="ar-SA" sz="36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جامعة الملك سعود  </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6715126" y="0"/>
            <a:ext cx="1912938" cy="1016000"/>
            <a:chOff x="4230" y="0"/>
            <a:chExt cx="1205" cy="640"/>
          </a:xfrm>
        </p:grpSpPr>
        <p:pic>
          <p:nvPicPr>
            <p:cNvPr id="9222"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9223"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9224"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9220" name="Text Box 19"/>
          <p:cNvSpPr txBox="1">
            <a:spLocks noChangeArrowheads="1"/>
          </p:cNvSpPr>
          <p:nvPr/>
        </p:nvSpPr>
        <p:spPr bwMode="auto">
          <a:xfrm>
            <a:off x="250825" y="188913"/>
            <a:ext cx="2147888" cy="366712"/>
          </a:xfrm>
          <a:prstGeom prst="rect">
            <a:avLst/>
          </a:prstGeom>
          <a:noFill/>
          <a:ln w="9525">
            <a:noFill/>
            <a:miter lim="800000"/>
            <a:headEnd/>
            <a:tailEnd/>
          </a:ln>
        </p:spPr>
        <p:txBody>
          <a:bodyPr wrap="none">
            <a:spAutoFit/>
          </a:bodyPr>
          <a:lstStyle/>
          <a:p>
            <a:r>
              <a:rPr lang="ar-SA">
                <a:solidFill>
                  <a:srgbClr val="FFFF99"/>
                </a:solidFill>
              </a:rPr>
              <a:t>الدكتور هشام عادل عبهري</a:t>
            </a:r>
            <a:endParaRPr lang="en-US">
              <a:solidFill>
                <a:srgbClr val="FFFF99"/>
              </a:solidFill>
            </a:endParaRPr>
          </a:p>
        </p:txBody>
      </p:sp>
      <p:sp>
        <p:nvSpPr>
          <p:cNvPr id="13" name="مربع نص 12"/>
          <p:cNvSpPr txBox="1"/>
          <p:nvPr/>
        </p:nvSpPr>
        <p:spPr>
          <a:xfrm>
            <a:off x="142844" y="1769828"/>
            <a:ext cx="8775158" cy="5016758"/>
          </a:xfrm>
          <a:prstGeom prst="rect">
            <a:avLst/>
          </a:prstGeom>
          <a:noFill/>
        </p:spPr>
        <p:txBody>
          <a:bodyPr wrap="square" rtlCol="1">
            <a:spAutoFit/>
          </a:bodyPr>
          <a:lstStyle/>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اختيار المعايير المناسبة من أنظمة إدارة الجودة لتطبيقها على الجامعة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وضع الخطط اللازمة لتطبيق أنظمة إدارة الجودة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تقديم التدريب اللازم لإعداد مشاريع أنظمة إدارة الجودة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إعداد جهات الجامعة ومتابعة تطبيق أنظمة إدارة الجودة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تحديد الخدمات التي تحتاج الجامعة شرائها من الجهات الدولية المانحة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التنسيق بين جهات الجامعة والجهات المانحة لتنفيذ تقديم الخدمات التي تم شرائها</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التنسيق بين إدارة المشتريات وبين الجهات المانحة لشراء وإنهاء عملية الشراء</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التنسيق بين جهات الجامعة التي تم اعتماد نظامها وعمادة شؤون الموظفين لصرف مكافآت لمعدي مشاريع الأنظمة</a:t>
            </a:r>
          </a:p>
          <a:p>
            <a:pPr marL="342900" indent="-342900">
              <a:buFont typeface="+mj-lt"/>
              <a:buAutoNum type="arabicPeriod"/>
            </a:pPr>
            <a:r>
              <a:rPr lang="ar-SA" sz="32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تقديم التقارير عن سير عمل تطبيق أنظمة إدارة الجودة في الجامعة</a:t>
            </a:r>
            <a:endParaRPr lang="ar-SA" sz="1600" dirty="0" smtClean="0"/>
          </a:p>
        </p:txBody>
      </p:sp>
      <p:sp>
        <p:nvSpPr>
          <p:cNvPr id="14" name="مربع نص 13"/>
          <p:cNvSpPr txBox="1"/>
          <p:nvPr/>
        </p:nvSpPr>
        <p:spPr>
          <a:xfrm>
            <a:off x="5609160" y="812053"/>
            <a:ext cx="3034806" cy="830997"/>
          </a:xfrm>
          <a:prstGeom prst="rect">
            <a:avLst/>
          </a:prstGeom>
          <a:noFill/>
        </p:spPr>
        <p:txBody>
          <a:bodyPr wrap="none" rtlCol="1">
            <a:spAutoFit/>
          </a:bodyPr>
          <a:lstStyle/>
          <a:p>
            <a:r>
              <a:rPr lang="ar-SA" sz="4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مهام وحدة الآيزو</a:t>
            </a:r>
            <a:endParaRPr lang="ar-SA" sz="48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مستطيل 18"/>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13323" name="Text Box 15"/>
          <p:cNvSpPr txBox="1">
            <a:spLocks noChangeArrowheads="1"/>
          </p:cNvSpPr>
          <p:nvPr/>
        </p:nvSpPr>
        <p:spPr bwMode="auto">
          <a:xfrm>
            <a:off x="1476375" y="4581525"/>
            <a:ext cx="184150" cy="366713"/>
          </a:xfrm>
          <a:prstGeom prst="rect">
            <a:avLst/>
          </a:prstGeom>
          <a:noFill/>
          <a:ln w="9525">
            <a:noFill/>
            <a:miter lim="800000"/>
            <a:headEnd/>
            <a:tailEnd/>
          </a:ln>
        </p:spPr>
        <p:txBody>
          <a:bodyPr wrap="none">
            <a:spAutoFit/>
          </a:bodyPr>
          <a:lstStyle/>
          <a:p>
            <a:endParaRPr lang="en-US"/>
          </a:p>
        </p:txBody>
      </p:sp>
      <p:grpSp>
        <p:nvGrpSpPr>
          <p:cNvPr id="2" name="Group 12"/>
          <p:cNvGrpSpPr>
            <a:grpSpLocks/>
          </p:cNvGrpSpPr>
          <p:nvPr/>
        </p:nvGrpSpPr>
        <p:grpSpPr bwMode="auto">
          <a:xfrm>
            <a:off x="7143768" y="71414"/>
            <a:ext cx="1912938" cy="1016000"/>
            <a:chOff x="4230" y="0"/>
            <a:chExt cx="1205" cy="640"/>
          </a:xfrm>
        </p:grpSpPr>
        <p:pic>
          <p:nvPicPr>
            <p:cNvPr id="21"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22"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23"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24" name="Text Box 7"/>
          <p:cNvSpPr txBox="1">
            <a:spLocks noChangeArrowheads="1"/>
          </p:cNvSpPr>
          <p:nvPr/>
        </p:nvSpPr>
        <p:spPr bwMode="auto">
          <a:xfrm>
            <a:off x="1142976" y="642918"/>
            <a:ext cx="7135288" cy="1015663"/>
          </a:xfrm>
          <a:prstGeom prst="rect">
            <a:avLst/>
          </a:prstGeom>
          <a:noFill/>
          <a:ln w="9525">
            <a:noFill/>
            <a:miter lim="800000"/>
            <a:headEnd/>
            <a:tailEnd/>
          </a:ln>
        </p:spPr>
        <p:txBody>
          <a:bodyPr wrap="none">
            <a:spAutoFit/>
          </a:bodyPr>
          <a:lstStyle/>
          <a:p>
            <a:pPr algn="ctr"/>
            <a:r>
              <a:rPr lang="ar-SA" sz="60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العمليات التي تجري في وحدة الآيزو</a:t>
            </a:r>
            <a:endParaRPr lang="en-US" sz="60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26" name="شكل بيضاوي 25"/>
          <p:cNvSpPr/>
          <p:nvPr/>
        </p:nvSpPr>
        <p:spPr bwMode="auto">
          <a:xfrm>
            <a:off x="2928926" y="1785926"/>
            <a:ext cx="3143272" cy="21431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endPar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endParaRPr>
          </a:p>
          <a:p>
            <a:pPr marL="0" marR="0" indent="0" algn="ctr" defTabSz="914400" rtl="1" eaLnBrk="1" fontAlgn="base" latinLnBrk="0" hangingPunct="1">
              <a:lnSpc>
                <a:spcPct val="100000"/>
              </a:lnSpc>
              <a:spcBef>
                <a:spcPct val="0"/>
              </a:spcBef>
              <a:spcAft>
                <a:spcPct val="0"/>
              </a:spcAft>
              <a:buClrTx/>
              <a:buSzTx/>
              <a:buFontTx/>
              <a:buNone/>
              <a:tabLst/>
            </a:pPr>
            <a:r>
              <a:rPr lang="ar-SA" sz="40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عمليات داخلية</a:t>
            </a:r>
          </a:p>
        </p:txBody>
      </p:sp>
      <p:sp>
        <p:nvSpPr>
          <p:cNvPr id="28" name="مربع نص 27"/>
          <p:cNvSpPr txBox="1"/>
          <p:nvPr/>
        </p:nvSpPr>
        <p:spPr>
          <a:xfrm>
            <a:off x="2976927" y="3934123"/>
            <a:ext cx="6167073" cy="2923877"/>
          </a:xfrm>
          <a:prstGeom prst="rect">
            <a:avLst/>
          </a:prstGeom>
          <a:noFill/>
        </p:spPr>
        <p:txBody>
          <a:bodyPr wrap="none" rtlCol="1">
            <a:spAutoFit/>
          </a:bodyPr>
          <a:lstStyle/>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تهيئة جهات الجامعة لتطبيق معيار </a:t>
            </a:r>
            <a:r>
              <a:rPr lang="en-US"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ISO </a:t>
            </a: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تقديم التدريب اللازم</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تقديم الاستشارات اللازمة لإعداد مشروع نظام إدارة الجودة</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تقديم الاستشارات اللازمة لجهات الجامعة المطبقة لأنظمة الجودة</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صرف مكافأة فرق إعداد مشاريع أنظمة إدارة الجودة</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صرف استحقاقات الجهات المانحة</a:t>
            </a:r>
          </a:p>
          <a:p>
            <a:pPr>
              <a:buFont typeface="Arial" pitchFamily="34" charset="0"/>
              <a:buChar char="•"/>
            </a:pPr>
            <a:endParaRPr lang="ar-SA" sz="1600"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مستطيل 18"/>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13323" name="Text Box 15"/>
          <p:cNvSpPr txBox="1">
            <a:spLocks noChangeArrowheads="1"/>
          </p:cNvSpPr>
          <p:nvPr/>
        </p:nvSpPr>
        <p:spPr bwMode="auto">
          <a:xfrm>
            <a:off x="1476375" y="4581525"/>
            <a:ext cx="184150" cy="366713"/>
          </a:xfrm>
          <a:prstGeom prst="rect">
            <a:avLst/>
          </a:prstGeom>
          <a:noFill/>
          <a:ln w="9525">
            <a:noFill/>
            <a:miter lim="800000"/>
            <a:headEnd/>
            <a:tailEnd/>
          </a:ln>
        </p:spPr>
        <p:txBody>
          <a:bodyPr wrap="none">
            <a:spAutoFit/>
          </a:bodyPr>
          <a:lstStyle/>
          <a:p>
            <a:endParaRPr lang="en-US"/>
          </a:p>
        </p:txBody>
      </p:sp>
      <p:grpSp>
        <p:nvGrpSpPr>
          <p:cNvPr id="2" name="Group 12"/>
          <p:cNvGrpSpPr>
            <a:grpSpLocks/>
          </p:cNvGrpSpPr>
          <p:nvPr/>
        </p:nvGrpSpPr>
        <p:grpSpPr bwMode="auto">
          <a:xfrm>
            <a:off x="7143768" y="71414"/>
            <a:ext cx="1912938" cy="1016000"/>
            <a:chOff x="4230" y="0"/>
            <a:chExt cx="1205" cy="640"/>
          </a:xfrm>
        </p:grpSpPr>
        <p:pic>
          <p:nvPicPr>
            <p:cNvPr id="21"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22"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23"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24" name="Text Box 7"/>
          <p:cNvSpPr txBox="1">
            <a:spLocks noChangeArrowheads="1"/>
          </p:cNvSpPr>
          <p:nvPr/>
        </p:nvSpPr>
        <p:spPr bwMode="auto">
          <a:xfrm>
            <a:off x="1142976" y="642918"/>
            <a:ext cx="7135288" cy="1015663"/>
          </a:xfrm>
          <a:prstGeom prst="rect">
            <a:avLst/>
          </a:prstGeom>
          <a:noFill/>
          <a:ln w="9525">
            <a:noFill/>
            <a:miter lim="800000"/>
            <a:headEnd/>
            <a:tailEnd/>
          </a:ln>
        </p:spPr>
        <p:txBody>
          <a:bodyPr wrap="none">
            <a:spAutoFit/>
          </a:bodyPr>
          <a:lstStyle/>
          <a:p>
            <a:pPr algn="ctr"/>
            <a:r>
              <a:rPr lang="ar-SA" sz="60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العمليات التي تجري في وحدة الآيزو</a:t>
            </a:r>
            <a:endParaRPr lang="en-US" sz="60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25" name="شكل بيضاوي 24"/>
          <p:cNvSpPr/>
          <p:nvPr/>
        </p:nvSpPr>
        <p:spPr bwMode="auto">
          <a:xfrm>
            <a:off x="3286116" y="1785926"/>
            <a:ext cx="3500462" cy="21431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endPar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endParaRPr>
          </a:p>
          <a:p>
            <a:pPr marL="0" marR="0" indent="0" algn="ctr" defTabSz="914400" rtl="1" eaLnBrk="1" fontAlgn="base" latinLnBrk="0" hangingPunct="1">
              <a:lnSpc>
                <a:spcPct val="100000"/>
              </a:lnSpc>
              <a:spcBef>
                <a:spcPct val="0"/>
              </a:spcBef>
              <a:spcAft>
                <a:spcPct val="0"/>
              </a:spcAft>
              <a:buClrTx/>
              <a:buSzTx/>
              <a:buFontTx/>
              <a:buNone/>
              <a:tabLst/>
            </a:pPr>
            <a:r>
              <a:rPr lang="ar-SA" sz="40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عمليات خارجية</a:t>
            </a:r>
          </a:p>
        </p:txBody>
      </p:sp>
      <p:sp>
        <p:nvSpPr>
          <p:cNvPr id="27" name="مربع نص 26"/>
          <p:cNvSpPr txBox="1"/>
          <p:nvPr/>
        </p:nvSpPr>
        <p:spPr>
          <a:xfrm>
            <a:off x="1428728" y="4357694"/>
            <a:ext cx="5779210" cy="2369880"/>
          </a:xfrm>
          <a:prstGeom prst="rect">
            <a:avLst/>
          </a:prstGeom>
          <a:noFill/>
        </p:spPr>
        <p:txBody>
          <a:bodyPr wrap="none" rtlCol="1">
            <a:spAutoFit/>
          </a:bodyPr>
          <a:lstStyle/>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رصد حاجة جهات الجامعة لخدمات الجهات المانحة</a:t>
            </a:r>
          </a:p>
          <a:p>
            <a:pPr>
              <a:buFont typeface="Arial" pitchFamily="34" charset="0"/>
              <a:buChar char="•"/>
            </a:pPr>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وضع خطط زمنية تنفيذية لتقديم خدمات الشركة المانحة </a:t>
            </a:r>
          </a:p>
          <a:p>
            <a:r>
              <a:rPr lang="ar-SA" sz="28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لجهات الجامعة كلً حسب حاجته</a:t>
            </a:r>
          </a:p>
          <a:p>
            <a:pPr>
              <a:buFont typeface="Arial" pitchFamily="34" charset="0"/>
              <a:buChar char="•"/>
            </a:pPr>
            <a:endParaRPr lang="ar-SA" sz="1600" dirty="0" smtClean="0"/>
          </a:p>
          <a:p>
            <a:pPr>
              <a:buFont typeface="Arial" pitchFamily="34" charset="0"/>
              <a:buChar char="•"/>
            </a:pPr>
            <a:endParaRPr lang="ar-SA" sz="1600" dirty="0" smtClean="0"/>
          </a:p>
          <a:p>
            <a:pPr>
              <a:buFont typeface="Arial" pitchFamily="34" charset="0"/>
              <a:buChar char="•"/>
            </a:pPr>
            <a:endParaRPr lang="ar-SA" sz="1600" dirty="0" smtClean="0"/>
          </a:p>
          <a:p>
            <a:endParaRPr lang="ar-SA" sz="1600"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71462"/>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a:off x="5692414"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sp>
        <p:nvSpPr>
          <p:cNvPr id="9" name="Text Box 7"/>
          <p:cNvSpPr txBox="1">
            <a:spLocks noChangeArrowheads="1"/>
          </p:cNvSpPr>
          <p:nvPr/>
        </p:nvSpPr>
        <p:spPr bwMode="auto">
          <a:xfrm>
            <a:off x="3500430" y="2984841"/>
            <a:ext cx="2484976" cy="1015663"/>
          </a:xfrm>
          <a:prstGeom prst="rect">
            <a:avLst/>
          </a:prstGeom>
          <a:noFill/>
          <a:ln w="9525">
            <a:noFill/>
            <a:miter lim="800000"/>
            <a:headEnd/>
            <a:tailEnd/>
          </a:ln>
        </p:spPr>
        <p:txBody>
          <a:bodyPr wrap="none">
            <a:spAutoFit/>
          </a:bodyPr>
          <a:lstStyle/>
          <a:p>
            <a:pPr algn="ctr"/>
            <a:r>
              <a:rPr lang="ar-SA" sz="60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الإجراءات</a:t>
            </a:r>
            <a:endParaRPr lang="en-US" sz="6000" dirty="0">
              <a:solidFill>
                <a:srgbClr val="640000"/>
              </a:solidFill>
              <a:effectLst>
                <a:outerShdw blurRad="38100" dist="38100" dir="2700000" algn="tl">
                  <a:srgbClr val="C0C0C0"/>
                </a:outerShdw>
              </a:effectLst>
              <a:latin typeface="Adobe Devanagari" pitchFamily="18" charset="0"/>
              <a:cs typeface="DecoType Naskh Variants" pitchFamily="2" charset="-78"/>
            </a:endParaRPr>
          </a:p>
        </p:txBody>
      </p:sp>
      <p:sp>
        <p:nvSpPr>
          <p:cNvPr id="15" name="مربع نص 14"/>
          <p:cNvSpPr txBox="1"/>
          <p:nvPr/>
        </p:nvSpPr>
        <p:spPr>
          <a:xfrm>
            <a:off x="1109186" y="2199023"/>
            <a:ext cx="6748962" cy="769441"/>
          </a:xfrm>
          <a:prstGeom prst="rect">
            <a:avLst/>
          </a:prstGeom>
          <a:noFill/>
        </p:spPr>
        <p:txBody>
          <a:bodyPr wrap="none" rtlCol="1">
            <a:spAutoFit/>
          </a:bodyPr>
          <a:lstStyle/>
          <a:p>
            <a:r>
              <a:rPr lang="ar-SA" sz="44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عملية تهيئة جهات الجامعة لتطبيق معيار </a:t>
            </a:r>
            <a:r>
              <a:rPr lang="en-US" sz="44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ISO </a:t>
            </a:r>
            <a:r>
              <a:rPr lang="ar-SA" sz="4400" dirty="0" smtClean="0">
                <a:solidFill>
                  <a:srgbClr val="640000"/>
                </a:solidFill>
                <a:effectLst>
                  <a:outerShdw blurRad="38100" dist="38100" dir="2700000" algn="tl">
                    <a:srgbClr val="C0C0C0"/>
                  </a:outerShdw>
                </a:effectLst>
                <a:latin typeface="Adobe Devanagari" pitchFamily="18" charset="0"/>
                <a:cs typeface="DecoType Naskh Variants" pitchFamily="2" charset="-78"/>
              </a:rPr>
              <a:t> </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71462"/>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a:off x="5692414"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graphicFrame>
        <p:nvGraphicFramePr>
          <p:cNvPr id="17" name="جدول 16"/>
          <p:cNvGraphicFramePr>
            <a:graphicFrameLocks noGrp="1"/>
          </p:cNvGraphicFramePr>
          <p:nvPr/>
        </p:nvGraphicFramePr>
        <p:xfrm>
          <a:off x="214282" y="214290"/>
          <a:ext cx="8715436" cy="5486400"/>
        </p:xfrm>
        <a:graphic>
          <a:graphicData uri="http://schemas.openxmlformats.org/drawingml/2006/table">
            <a:tbl>
              <a:tblPr rtl="1" firstRow="1" bandRow="1">
                <a:tableStyleId>{E8B1032C-EA38-4F05-BA0D-38AFFFC7BED3}</a:tableStyleId>
              </a:tblPr>
              <a:tblGrid>
                <a:gridCol w="1181460"/>
                <a:gridCol w="7533976"/>
              </a:tblGrid>
              <a:tr h="214313">
                <a:tc>
                  <a:txBody>
                    <a:bodyPr/>
                    <a:lstStyle/>
                    <a:p>
                      <a:pPr algn="r" rtl="1"/>
                      <a:r>
                        <a:rPr lang="ar-SA" sz="18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رقم الإجراء</a:t>
                      </a:r>
                    </a:p>
                  </a:txBody>
                  <a:tcPr/>
                </a:tc>
                <a:tc>
                  <a:txBody>
                    <a:bodyPr/>
                    <a:lstStyle/>
                    <a:p>
                      <a:pPr algn="ctr" rtl="1"/>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اسم الإجراء</a:t>
                      </a:r>
                      <a:endParaRPr lang="ar-SA" sz="2400" b="0" kern="1200" dirty="0">
                        <a:solidFill>
                          <a:srgbClr val="640000"/>
                        </a:solidFill>
                        <a:effectLst>
                          <a:outerShdw blurRad="38100" dist="38100" dir="2700000" algn="tl">
                            <a:srgbClr val="C0C0C0"/>
                          </a:outerShdw>
                        </a:effectLst>
                        <a:latin typeface="Adobe Devanagari" pitchFamily="18" charset="0"/>
                        <a:ea typeface="+mn-ea"/>
                        <a:cs typeface="DecoType Naskh Variants" pitchFamily="2" charset="-78"/>
                      </a:endParaRPr>
                    </a:p>
                  </a:txBody>
                  <a:tcPr/>
                </a:tc>
              </a:tr>
              <a:tr h="405871">
                <a:tc>
                  <a:txBody>
                    <a:bodyPr/>
                    <a:lstStyle/>
                    <a:p>
                      <a:pPr rtl="1"/>
                      <a:endParaRPr lang="ar-SA" dirty="0"/>
                    </a:p>
                  </a:txBody>
                  <a:tcPr/>
                </a:tc>
                <a:tc>
                  <a:txBody>
                    <a:bodyPr/>
                    <a:lstStyle/>
                    <a:p>
                      <a:pPr algn="r" rtl="1"/>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جهة البدء بتطبيق معيار من معايير </a:t>
                      </a:r>
                      <a:r>
                        <a:rPr lang="ar-SA" sz="2400" b="0" kern="1200" dirty="0" err="1"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الـ</a:t>
                      </a: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 </a:t>
                      </a:r>
                      <a:r>
                        <a:rPr lang="en-US"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ISO</a:t>
                      </a:r>
                      <a:endPar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endParaRPr>
                    </a:p>
                  </a:txBody>
                  <a:tcPr/>
                </a:tc>
              </a:tr>
              <a:tr h="405871">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تدريب أعضاء فريق إعداد مشروع نظام إدارة الجودة </a:t>
                      </a:r>
                      <a:r>
                        <a:rPr lang="ar-SA" sz="2400" b="0" kern="1200" baseline="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 أو مطبقيه</a:t>
                      </a:r>
                      <a:endPar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endParaRPr>
                    </a:p>
                  </a:txBody>
                  <a:tcPr/>
                </a:tc>
              </a:tr>
              <a:tr h="405871">
                <a:tc>
                  <a:txBody>
                    <a:bodyPr/>
                    <a:lstStyle/>
                    <a:p>
                      <a:pPr rtl="1"/>
                      <a:endParaRPr lang="ar-SA"/>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تقويم استكمال متطلبات النظام الأولية</a:t>
                      </a:r>
                    </a:p>
                  </a:txBody>
                  <a:tcPr/>
                </a:tc>
              </a:tr>
              <a:tr h="405871">
                <a:tc>
                  <a:txBody>
                    <a:bodyPr/>
                    <a:lstStyle/>
                    <a:p>
                      <a:pPr rtl="1"/>
                      <a:endParaRPr lang="ar-SA"/>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الاستعداد لزيارة ميدانية من وحدة الآيزو للجهة المتقدمة</a:t>
                      </a:r>
                    </a:p>
                  </a:txBody>
                  <a:tcPr/>
                </a:tc>
              </a:tr>
              <a:tr h="405871">
                <a:tc>
                  <a:txBody>
                    <a:bodyPr/>
                    <a:lstStyle/>
                    <a:p>
                      <a:pPr rtl="1"/>
                      <a:endParaRPr lang="ar-SA"/>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إجراء تدقيق داخلي وإجراء اجتماع مراجعة الإدارة وتقديم تقرير بذلك لعمادة الجودة</a:t>
                      </a:r>
                    </a:p>
                  </a:txBody>
                  <a:tcPr/>
                </a:tc>
              </a:tr>
              <a:tr h="405871">
                <a:tc>
                  <a:txBody>
                    <a:bodyPr/>
                    <a:lstStyle/>
                    <a:p>
                      <a:pPr rtl="1"/>
                      <a:endParaRPr lang="ar-SA"/>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التقدم للجهة المانحة لاعتماد مشروع النظام </a:t>
                      </a:r>
                    </a:p>
                  </a:txBody>
                  <a:tcPr/>
                </a:tc>
              </a:tr>
              <a:tr h="405871">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صرف مكافأة فريق إعداد مشروع نظام إدارة الجودة  </a:t>
                      </a:r>
                    </a:p>
                  </a:txBody>
                  <a:tcPr/>
                </a:tc>
              </a:tr>
              <a:tr h="405871">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إجراء تدقيق دوري أول أو ثان</a:t>
                      </a:r>
                    </a:p>
                  </a:txBody>
                  <a:tcPr/>
                </a:tc>
              </a:tr>
              <a:tr h="405871">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إجراء تجديد منح شهادة الآيزو</a:t>
                      </a:r>
                    </a:p>
                  </a:txBody>
                  <a:tcPr/>
                </a:tc>
              </a:tr>
              <a:tr h="405871">
                <a:tc>
                  <a:txBody>
                    <a:bodyPr/>
                    <a:lstStyle/>
                    <a:p>
                      <a:pPr rtl="1"/>
                      <a:endParaRPr lang="ar-SA"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طلب الإطلاع على تقرير الجهة المانحة بعد الزيارة</a:t>
                      </a:r>
                      <a:endParaRPr lang="en-US"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endParaRPr>
                    </a:p>
                  </a:txBody>
                  <a:tcPr/>
                </a:tc>
              </a:tr>
              <a:tr h="405871">
                <a:tc>
                  <a:txBody>
                    <a:bodyPr/>
                    <a:lstStyle/>
                    <a:p>
                      <a:pPr rtl="1"/>
                      <a:endParaRPr lang="ar-SA"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rPr>
                        <a:t>حفل تسلم شهادة الآيزو</a:t>
                      </a:r>
                      <a:endParaRPr lang="en-US" sz="2400" b="0" kern="1200" dirty="0" smtClean="0">
                        <a:solidFill>
                          <a:srgbClr val="640000"/>
                        </a:solidFill>
                        <a:effectLst>
                          <a:outerShdw blurRad="38100" dist="38100" dir="2700000" algn="tl">
                            <a:srgbClr val="C0C0C0"/>
                          </a:outerShdw>
                        </a:effectLst>
                        <a:latin typeface="Adobe Devanagari" pitchFamily="18" charset="0"/>
                        <a:ea typeface="+mn-ea"/>
                        <a:cs typeface="DecoType Naskh Variants" pitchFamily="2" charset="-78"/>
                      </a:endParaRPr>
                    </a:p>
                  </a:txBody>
                  <a:tcPr/>
                </a:tc>
              </a:tr>
            </a:tbl>
          </a:graphicData>
        </a:graphic>
      </p:graphicFrame>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rot="16200000">
            <a:off x="-1433404" y="4839818"/>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pic>
        <p:nvPicPr>
          <p:cNvPr id="1028" name="Picture 4"/>
          <p:cNvPicPr>
            <a:picLocks noChangeAspect="1" noChangeArrowheads="1"/>
          </p:cNvPicPr>
          <p:nvPr/>
        </p:nvPicPr>
        <p:blipFill>
          <a:blip r:embed="rId3"/>
          <a:srcRect t="859" b="624"/>
          <a:stretch>
            <a:fillRect/>
          </a:stretch>
        </p:blipFill>
        <p:spPr bwMode="auto">
          <a:xfrm>
            <a:off x="2243971" y="34437"/>
            <a:ext cx="4890254" cy="68235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مربع نص 5"/>
          <p:cNvSpPr txBox="1"/>
          <p:nvPr/>
        </p:nvSpPr>
        <p:spPr>
          <a:xfrm>
            <a:off x="0" y="3505200"/>
            <a:ext cx="9144000" cy="2215991"/>
          </a:xfrm>
          <a:prstGeom prst="rect">
            <a:avLst/>
          </a:prstGeom>
          <a:noFill/>
        </p:spPr>
        <p:txBody>
          <a:bodyPr wrap="square" rtlCol="1">
            <a:spAutoFit/>
          </a:bodyPr>
          <a:lstStyle/>
          <a:p>
            <a:pPr algn="ctr"/>
            <a:r>
              <a:rPr lang="ar-SA" altLang="en-US" sz="13800" dirty="0" err="1" smtClean="0">
                <a:solidFill>
                  <a:srgbClr val="39471D"/>
                </a:solidFill>
                <a:cs typeface="DecoType Naskh Variants" pitchFamily="2" charset="-78"/>
              </a:rPr>
              <a:t>تعاريف</a:t>
            </a:r>
            <a:r>
              <a:rPr lang="ar-SA" altLang="en-US" sz="13800" dirty="0" smtClean="0">
                <a:solidFill>
                  <a:srgbClr val="39471D"/>
                </a:solidFill>
                <a:cs typeface="DecoType Naskh Variants" pitchFamily="2" charset="-78"/>
              </a:rPr>
              <a:t> </a:t>
            </a:r>
            <a:r>
              <a:rPr lang="ar-SA" altLang="en-US" sz="13800" dirty="0" err="1" smtClean="0">
                <a:solidFill>
                  <a:srgbClr val="39471D"/>
                </a:solidFill>
                <a:cs typeface="DecoType Naskh Variants" pitchFamily="2" charset="-78"/>
              </a:rPr>
              <a:t>وتعابير</a:t>
            </a:r>
            <a:endParaRPr lang="ar-SA" altLang="en-US" sz="13800" dirty="0" smtClean="0">
              <a:solidFill>
                <a:srgbClr val="39471D"/>
              </a:solidFill>
              <a:cs typeface="DecoType Naskh Variants" pitchFamily="2" charset="-78"/>
            </a:endParaRPr>
          </a:p>
        </p:txBody>
      </p:sp>
      <p:pic>
        <p:nvPicPr>
          <p:cNvPr id="8" name="Picture 2"/>
          <p:cNvPicPr>
            <a:picLocks noChangeAspect="1" noChangeArrowheads="1"/>
          </p:cNvPicPr>
          <p:nvPr/>
        </p:nvPicPr>
        <p:blipFill>
          <a:blip r:embed="rId2"/>
          <a:srcRect/>
          <a:stretch>
            <a:fillRect/>
          </a:stretch>
        </p:blipFill>
        <p:spPr bwMode="auto">
          <a:xfrm>
            <a:off x="2362200" y="1143000"/>
            <a:ext cx="4658248" cy="2133600"/>
          </a:xfrm>
          <a:prstGeom prst="rect">
            <a:avLst/>
          </a:prstGeom>
          <a:noFill/>
          <a:ln w="9525">
            <a:noFill/>
            <a:miter lim="800000"/>
            <a:headEnd/>
            <a:tailEnd/>
          </a:ln>
          <a:effectLst/>
        </p:spPr>
      </p:pic>
      <p:sp>
        <p:nvSpPr>
          <p:cNvPr id="9" name="مربع نص 8"/>
          <p:cNvSpPr txBox="1"/>
          <p:nvPr/>
        </p:nvSpPr>
        <p:spPr>
          <a:xfrm>
            <a:off x="0" y="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الثاني</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rot="16200000">
            <a:off x="-1433404" y="4839819"/>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pic>
        <p:nvPicPr>
          <p:cNvPr id="44035" name="Picture 3"/>
          <p:cNvPicPr>
            <a:picLocks noChangeAspect="1" noChangeArrowheads="1"/>
          </p:cNvPicPr>
          <p:nvPr/>
        </p:nvPicPr>
        <p:blipFill>
          <a:blip r:embed="rId3"/>
          <a:srcRect/>
          <a:stretch>
            <a:fillRect/>
          </a:stretch>
        </p:blipFill>
        <p:spPr bwMode="auto">
          <a:xfrm>
            <a:off x="2357422" y="71414"/>
            <a:ext cx="4614878" cy="67025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14340" name="Text Box 12"/>
          <p:cNvSpPr txBox="1">
            <a:spLocks noChangeArrowheads="1"/>
          </p:cNvSpPr>
          <p:nvPr/>
        </p:nvSpPr>
        <p:spPr bwMode="auto">
          <a:xfrm>
            <a:off x="0" y="0"/>
            <a:ext cx="2147888" cy="366713"/>
          </a:xfrm>
          <a:prstGeom prst="rect">
            <a:avLst/>
          </a:prstGeom>
          <a:noFill/>
          <a:ln w="9525">
            <a:noFill/>
            <a:miter lim="800000"/>
            <a:headEnd/>
            <a:tailEnd/>
          </a:ln>
        </p:spPr>
        <p:txBody>
          <a:bodyPr wrap="none">
            <a:spAutoFit/>
          </a:bodyPr>
          <a:lstStyle/>
          <a:p>
            <a:r>
              <a:rPr lang="ar-SA">
                <a:solidFill>
                  <a:srgbClr val="FFFF99"/>
                </a:solidFill>
              </a:rPr>
              <a:t>الدكتور هشام عادل عبهري</a:t>
            </a:r>
            <a:endParaRPr lang="en-US">
              <a:solidFill>
                <a:srgbClr val="FFFF99"/>
              </a:solidFill>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sp>
        <p:nvSpPr>
          <p:cNvPr id="14" name="مربع نص 13"/>
          <p:cNvSpPr txBox="1"/>
          <p:nvPr/>
        </p:nvSpPr>
        <p:spPr>
          <a:xfrm>
            <a:off x="5692414"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pic>
        <p:nvPicPr>
          <p:cNvPr id="45058" name="Picture 2"/>
          <p:cNvPicPr>
            <a:picLocks noChangeAspect="1" noChangeArrowheads="1"/>
          </p:cNvPicPr>
          <p:nvPr/>
        </p:nvPicPr>
        <p:blipFill>
          <a:blip r:embed="rId3"/>
          <a:srcRect b="8310"/>
          <a:stretch>
            <a:fillRect/>
          </a:stretch>
        </p:blipFill>
        <p:spPr bwMode="auto">
          <a:xfrm>
            <a:off x="2257425" y="47625"/>
            <a:ext cx="4629150" cy="6200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rgbClr val="FFDECD"/>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14340" name="Text Box 12"/>
          <p:cNvSpPr txBox="1">
            <a:spLocks noChangeArrowheads="1"/>
          </p:cNvSpPr>
          <p:nvPr/>
        </p:nvSpPr>
        <p:spPr bwMode="auto">
          <a:xfrm>
            <a:off x="0" y="0"/>
            <a:ext cx="2147888" cy="366713"/>
          </a:xfrm>
          <a:prstGeom prst="rect">
            <a:avLst/>
          </a:prstGeom>
          <a:noFill/>
          <a:ln w="9525">
            <a:noFill/>
            <a:miter lim="800000"/>
            <a:headEnd/>
            <a:tailEnd/>
          </a:ln>
        </p:spPr>
        <p:txBody>
          <a:bodyPr wrap="none">
            <a:spAutoFit/>
          </a:bodyPr>
          <a:lstStyle/>
          <a:p>
            <a:r>
              <a:rPr lang="ar-SA">
                <a:solidFill>
                  <a:srgbClr val="FFFF99"/>
                </a:solidFill>
              </a:rPr>
              <a:t>الدكتور هشام عادل عبهري</a:t>
            </a:r>
            <a:endParaRPr lang="en-US">
              <a:solidFill>
                <a:srgbClr val="FFFF99"/>
              </a:solidFill>
            </a:endParaRPr>
          </a:p>
        </p:txBody>
      </p:sp>
      <p:grpSp>
        <p:nvGrpSpPr>
          <p:cNvPr id="2" name="Group 12"/>
          <p:cNvGrpSpPr>
            <a:grpSpLocks/>
          </p:cNvGrpSpPr>
          <p:nvPr/>
        </p:nvGrpSpPr>
        <p:grpSpPr bwMode="auto">
          <a:xfrm>
            <a:off x="7143768" y="71414"/>
            <a:ext cx="1912938" cy="1016000"/>
            <a:chOff x="4230" y="0"/>
            <a:chExt cx="1205" cy="640"/>
          </a:xfrm>
        </p:grpSpPr>
        <p:pic>
          <p:nvPicPr>
            <p:cNvPr id="10" name="Picture 13" descr="globe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95" y="135"/>
              <a:ext cx="440" cy="330"/>
            </a:xfrm>
            <a:prstGeom prst="rect">
              <a:avLst/>
            </a:prstGeom>
            <a:noFill/>
            <a:ln w="9525">
              <a:noFill/>
              <a:miter lim="800000"/>
              <a:headEnd/>
              <a:tailEnd/>
            </a:ln>
          </p:spPr>
        </p:pic>
        <p:sp>
          <p:nvSpPr>
            <p:cNvPr id="11" name="Text Box 14"/>
            <p:cNvSpPr txBox="1">
              <a:spLocks noChangeArrowheads="1"/>
            </p:cNvSpPr>
            <p:nvPr/>
          </p:nvSpPr>
          <p:spPr bwMode="auto">
            <a:xfrm>
              <a:off x="4230" y="0"/>
              <a:ext cx="305" cy="640"/>
            </a:xfrm>
            <a:prstGeom prst="rect">
              <a:avLst/>
            </a:prstGeom>
            <a:noFill/>
            <a:ln w="9525">
              <a:noFill/>
              <a:miter lim="800000"/>
              <a:headEnd/>
              <a:tailEnd/>
            </a:ln>
          </p:spPr>
          <p:txBody>
            <a:bodyPr wrap="none">
              <a:spAutoFit/>
            </a:bodyPr>
            <a:lstStyle/>
            <a:p>
              <a:r>
                <a:rPr lang="en-US" sz="6000" dirty="0">
                  <a:solidFill>
                    <a:srgbClr val="0066FF"/>
                  </a:solidFill>
                  <a:latin typeface="Arial Black" pitchFamily="34" charset="0"/>
                </a:rPr>
                <a:t>I</a:t>
              </a:r>
            </a:p>
          </p:txBody>
        </p:sp>
        <p:sp>
          <p:nvSpPr>
            <p:cNvPr id="12" name="Text Box 15"/>
            <p:cNvSpPr txBox="1">
              <a:spLocks noChangeArrowheads="1"/>
            </p:cNvSpPr>
            <p:nvPr/>
          </p:nvSpPr>
          <p:spPr bwMode="auto">
            <a:xfrm>
              <a:off x="4500" y="0"/>
              <a:ext cx="467" cy="640"/>
            </a:xfrm>
            <a:prstGeom prst="rect">
              <a:avLst/>
            </a:prstGeom>
            <a:noFill/>
            <a:ln w="9525">
              <a:noFill/>
              <a:miter lim="800000"/>
              <a:headEnd/>
              <a:tailEnd/>
            </a:ln>
          </p:spPr>
          <p:txBody>
            <a:bodyPr wrap="none">
              <a:spAutoFit/>
            </a:bodyPr>
            <a:lstStyle/>
            <a:p>
              <a:r>
                <a:rPr lang="en-US" sz="6000" dirty="0">
                  <a:solidFill>
                    <a:srgbClr val="0000FF"/>
                  </a:solidFill>
                  <a:latin typeface="Arial Black" pitchFamily="34" charset="0"/>
                </a:rPr>
                <a:t>S</a:t>
              </a:r>
            </a:p>
          </p:txBody>
        </p:sp>
      </p:grpSp>
      <p:pic>
        <p:nvPicPr>
          <p:cNvPr id="45058" name="Picture 2"/>
          <p:cNvPicPr>
            <a:picLocks noChangeAspect="1" noChangeArrowheads="1"/>
          </p:cNvPicPr>
          <p:nvPr/>
        </p:nvPicPr>
        <p:blipFill>
          <a:blip r:embed="rId3"/>
          <a:srcRect b="-704"/>
          <a:stretch>
            <a:fillRect/>
          </a:stretch>
        </p:blipFill>
        <p:spPr bwMode="auto">
          <a:xfrm>
            <a:off x="2257425" y="47625"/>
            <a:ext cx="4629150" cy="6810375"/>
          </a:xfrm>
          <a:prstGeom prst="rect">
            <a:avLst/>
          </a:prstGeom>
          <a:noFill/>
          <a:ln w="9525">
            <a:noFill/>
            <a:miter lim="800000"/>
            <a:headEnd/>
            <a:tailEnd/>
          </a:ln>
          <a:effectLst/>
        </p:spPr>
      </p:pic>
      <p:sp>
        <p:nvSpPr>
          <p:cNvPr id="14" name="مربع نص 13"/>
          <p:cNvSpPr txBox="1"/>
          <p:nvPr/>
        </p:nvSpPr>
        <p:spPr>
          <a:xfrm>
            <a:off x="5692414" y="6273225"/>
            <a:ext cx="3451586" cy="584775"/>
          </a:xfrm>
          <a:prstGeom prst="rect">
            <a:avLst/>
          </a:prstGeom>
          <a:noFill/>
        </p:spPr>
        <p:txBody>
          <a:bodyPr wrap="none" rtlCol="1">
            <a:spAutoFit/>
          </a:bodyPr>
          <a:lstStyle/>
          <a:p>
            <a:r>
              <a:rPr lang="ar-SA" sz="3200" dirty="0" smtClean="0">
                <a:solidFill>
                  <a:srgbClr val="4C216D"/>
                </a:solidFill>
                <a:cs typeface="DecoType Naskh Variants" pitchFamily="2" charset="-78"/>
              </a:rPr>
              <a:t>الدكتور هشام عادل </a:t>
            </a:r>
            <a:r>
              <a:rPr lang="ar-SA" sz="3200" dirty="0" err="1" smtClean="0">
                <a:solidFill>
                  <a:srgbClr val="4C216D"/>
                </a:solidFill>
                <a:cs typeface="DecoType Naskh Variants" pitchFamily="2" charset="-78"/>
              </a:rPr>
              <a:t>عبهري</a:t>
            </a:r>
            <a:endParaRPr lang="ar-SA" sz="3200" dirty="0" smtClean="0">
              <a:solidFill>
                <a:srgbClr val="4C216D"/>
              </a:solidFill>
              <a:cs typeface="DecoType Naskh Variants" pitchFamily="2" charset="-78"/>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0" y="2362200"/>
            <a:ext cx="9144000" cy="2215991"/>
          </a:xfrm>
          <a:prstGeom prst="rect">
            <a:avLst/>
          </a:prstGeom>
          <a:noFill/>
          <a:ln w="9525">
            <a:noFill/>
            <a:miter lim="800000"/>
            <a:headEnd/>
            <a:tailEnd/>
          </a:ln>
          <a:effectLst/>
        </p:spPr>
        <p:txBody>
          <a:bodyPr wrap="square" rtlCol="0">
            <a:spAutoFit/>
          </a:bodyPr>
          <a:lstStyle/>
          <a:p>
            <a:pPr indent="476250" algn="ctr" rtl="1">
              <a:lnSpc>
                <a:spcPct val="120000"/>
              </a:lnSpc>
              <a:spcBef>
                <a:spcPct val="50000"/>
              </a:spcBef>
              <a:buClr>
                <a:srgbClr val="009900"/>
              </a:buClr>
              <a:buSzPct val="150000"/>
            </a:pPr>
            <a:r>
              <a:rPr lang="ar-SA" sz="11500" dirty="0" smtClean="0">
                <a:solidFill>
                  <a:srgbClr val="39471D"/>
                </a:solidFill>
                <a:cs typeface="DecoType Naskh Variants" pitchFamily="2" charset="-78"/>
              </a:rPr>
              <a:t>نهاية الجزء </a:t>
            </a:r>
            <a:r>
              <a:rPr lang="ar-SA" sz="11500" dirty="0" smtClean="0">
                <a:solidFill>
                  <a:srgbClr val="39471D"/>
                </a:solidFill>
                <a:cs typeface="DecoType Naskh Variants" pitchFamily="2" charset="-78"/>
              </a:rPr>
              <a:t>العملي</a:t>
            </a:r>
            <a:endParaRPr lang="en-US" sz="115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pic>
        <p:nvPicPr>
          <p:cNvPr id="2050" name="Picture 2"/>
          <p:cNvPicPr>
            <a:picLocks noChangeAspect="1" noChangeArrowheads="1"/>
          </p:cNvPicPr>
          <p:nvPr/>
        </p:nvPicPr>
        <p:blipFill>
          <a:blip r:embed="rId2"/>
          <a:srcRect/>
          <a:stretch>
            <a:fillRect/>
          </a:stretch>
        </p:blipFill>
        <p:spPr bwMode="auto">
          <a:xfrm>
            <a:off x="2286000" y="381000"/>
            <a:ext cx="4658248" cy="2133600"/>
          </a:xfrm>
          <a:prstGeom prst="rect">
            <a:avLst/>
          </a:prstGeom>
          <a:noFill/>
          <a:ln w="9525">
            <a:noFill/>
            <a:miter lim="800000"/>
            <a:headEnd/>
            <a:tailEnd/>
          </a:ln>
          <a:effectLst/>
        </p:spPr>
      </p:pic>
      <p:sp>
        <p:nvSpPr>
          <p:cNvPr id="6" name="مربع نص 5"/>
          <p:cNvSpPr txBox="1"/>
          <p:nvPr/>
        </p:nvSpPr>
        <p:spPr>
          <a:xfrm>
            <a:off x="2590800" y="1447800"/>
            <a:ext cx="2371163" cy="769441"/>
          </a:xfrm>
          <a:prstGeom prst="rect">
            <a:avLst/>
          </a:prstGeom>
          <a:noFill/>
        </p:spPr>
        <p:txBody>
          <a:bodyPr wrap="none" rtlCol="1">
            <a:spAutoFit/>
          </a:bodyPr>
          <a:lstStyle/>
          <a:p>
            <a:r>
              <a:rPr lang="ar-SA" altLang="en-US" sz="4400" dirty="0" err="1" smtClean="0">
                <a:solidFill>
                  <a:srgbClr val="39471D"/>
                </a:solidFill>
                <a:cs typeface="DecoType Naskh Variants" pitchFamily="2" charset="-78"/>
              </a:rPr>
              <a:t>تعاريف</a:t>
            </a:r>
            <a:r>
              <a:rPr lang="ar-SA" altLang="en-US" sz="4400" dirty="0" smtClean="0">
                <a:solidFill>
                  <a:srgbClr val="39471D"/>
                </a:solidFill>
                <a:cs typeface="DecoType Naskh Variants" pitchFamily="2" charset="-78"/>
              </a:rPr>
              <a:t> </a:t>
            </a:r>
            <a:r>
              <a:rPr lang="ar-SA" altLang="en-US" sz="4400" dirty="0" err="1" smtClean="0">
                <a:solidFill>
                  <a:srgbClr val="39471D"/>
                </a:solidFill>
                <a:cs typeface="DecoType Naskh Variants" pitchFamily="2" charset="-78"/>
              </a:rPr>
              <a:t>وتعابير</a:t>
            </a:r>
            <a:endParaRPr lang="ar-SA" altLang="en-US" sz="4400" dirty="0" smtClean="0">
              <a:solidFill>
                <a:srgbClr val="39471D"/>
              </a:solidFill>
              <a:cs typeface="DecoType Naskh Variants" pitchFamily="2" charset="-78"/>
            </a:endParaRPr>
          </a:p>
        </p:txBody>
      </p:sp>
      <p:sp>
        <p:nvSpPr>
          <p:cNvPr id="7" name="مربع نص 6"/>
          <p:cNvSpPr txBox="1"/>
          <p:nvPr/>
        </p:nvSpPr>
        <p:spPr>
          <a:xfrm>
            <a:off x="0" y="3429000"/>
            <a:ext cx="9144004" cy="233910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التدقيق  </a:t>
            </a:r>
            <a:r>
              <a:rPr lang="en-US" altLang="ar-SA" sz="4400" dirty="0" smtClean="0">
                <a:solidFill>
                  <a:srgbClr val="39471D"/>
                </a:solidFill>
                <a:cs typeface="DecoType Naskh Variants" pitchFamily="2" charset="-78"/>
              </a:rPr>
              <a:t>Audit</a:t>
            </a:r>
            <a:r>
              <a:rPr lang="ar-SA" sz="2000" b="1" dirty="0" smtClean="0">
                <a:solidFill>
                  <a:srgbClr val="FF0000"/>
                </a:solidFill>
                <a:latin typeface="Bookman Old Style" pitchFamily="18" charset="0"/>
                <a:cs typeface="Monotype Koufi" pitchFamily="2" charset="-78"/>
              </a:rPr>
              <a:t>   </a:t>
            </a:r>
          </a:p>
          <a:p>
            <a:pPr eaLnBrk="0" hangingPunct="0"/>
            <a:r>
              <a:rPr lang="ar-SA" sz="2000" b="1" dirty="0" smtClean="0">
                <a:solidFill>
                  <a:srgbClr val="FF0000"/>
                </a:solidFill>
                <a:latin typeface="Bookman Old Style" pitchFamily="18" charset="0"/>
                <a:cs typeface="Monotype Koufi" pitchFamily="2" charset="-78"/>
              </a:rPr>
              <a:t>                                                                                                                          </a:t>
            </a:r>
            <a:r>
              <a:rPr lang="ar-SA" altLang="en-US" sz="2800" dirty="0" smtClean="0">
                <a:solidFill>
                  <a:srgbClr val="39471D"/>
                </a:solidFill>
                <a:cs typeface="DecoType Naskh Variants" pitchFamily="2" charset="-78"/>
              </a:rPr>
              <a:t>بند ( </a:t>
            </a:r>
            <a:r>
              <a:rPr lang="en-GB" altLang="en-US" sz="2800" dirty="0" smtClean="0">
                <a:solidFill>
                  <a:srgbClr val="39471D"/>
                </a:solidFill>
                <a:cs typeface="DecoType Naskh Variants" pitchFamily="2" charset="-78"/>
              </a:rPr>
              <a:t>1</a:t>
            </a:r>
            <a:r>
              <a:rPr lang="ar-SA" altLang="en-US" sz="2800" dirty="0" smtClean="0">
                <a:solidFill>
                  <a:srgbClr val="39471D"/>
                </a:solidFill>
                <a:cs typeface="DecoType Naskh Variants" pitchFamily="2" charset="-78"/>
              </a:rPr>
              <a:t> -</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endParaRPr lang="ar-SA" sz="2800" dirty="0" smtClean="0">
              <a:solidFill>
                <a:srgbClr val="39471D"/>
              </a:solidFill>
              <a:cs typeface="DecoType Naskh Variants" pitchFamily="2" charset="-78"/>
            </a:endParaRPr>
          </a:p>
          <a:p>
            <a:pPr algn="ctr" eaLnBrk="0" hangingPunct="0"/>
            <a:r>
              <a:rPr lang="ar-SA" sz="2800" dirty="0" smtClean="0">
                <a:solidFill>
                  <a:srgbClr val="39471D"/>
                </a:solidFill>
                <a:cs typeface="DecoType Naskh Variants" pitchFamily="2" charset="-78"/>
              </a:rPr>
              <a:t>هي عملية منهجية،مستقلة,موثقة،تجرى للحصول على دليل التدقيق وتقييمه بطرق موضوعية </a:t>
            </a:r>
          </a:p>
          <a:p>
            <a:pPr algn="ctr" eaLnBrk="0" hangingPunct="0"/>
            <a:r>
              <a:rPr lang="ar-SA" sz="2800" dirty="0" smtClean="0">
                <a:solidFill>
                  <a:srgbClr val="39471D"/>
                </a:solidFill>
                <a:cs typeface="DecoType Naskh Variants" pitchFamily="2" charset="-78"/>
              </a:rPr>
              <a:t>لتحديد مدى استيفاء معيار التدقيق .</a:t>
            </a:r>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0" y="533400"/>
            <a:ext cx="9144006" cy="233910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دليل التدقيق  </a:t>
            </a:r>
            <a:r>
              <a:rPr lang="en-US" altLang="ar-SA" sz="4400" dirty="0" smtClean="0">
                <a:solidFill>
                  <a:srgbClr val="39471D"/>
                </a:solidFill>
                <a:cs typeface="DecoType Naskh Variants" pitchFamily="2" charset="-78"/>
              </a:rPr>
              <a:t>Audit evidence</a:t>
            </a:r>
            <a:r>
              <a:rPr lang="ar-SA" altLang="en-US"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p>
          <a:p>
            <a:pPr algn="ctr" eaLnBrk="0" hangingPunct="0"/>
            <a:endParaRPr lang="ar-SA" sz="2800" dirty="0" smtClean="0">
              <a:solidFill>
                <a:srgbClr val="39471D"/>
              </a:solidFill>
              <a:cs typeface="DecoType Naskh Variants" pitchFamily="2" charset="-78"/>
            </a:endParaRPr>
          </a:p>
          <a:p>
            <a:pPr algn="ctr" eaLnBrk="0" hangingPunct="0"/>
            <a:r>
              <a:rPr lang="ar-SA" sz="2800" dirty="0" smtClean="0">
                <a:solidFill>
                  <a:srgbClr val="39471D"/>
                </a:solidFill>
                <a:cs typeface="DecoType Naskh Variants" pitchFamily="2" charset="-78"/>
              </a:rPr>
              <a:t>هي السجلات والحقائق والمعلومات الأخرى التي تتعلق بمعايير التدقيق ويمكن التحقق منها.</a:t>
            </a:r>
          </a:p>
          <a:p>
            <a:pPr algn="ctr" eaLnBrk="0" hangingPunct="0"/>
            <a:r>
              <a:rPr lang="ar-SA" sz="2800" dirty="0" smtClean="0">
                <a:solidFill>
                  <a:srgbClr val="39471D"/>
                </a:solidFill>
                <a:cs typeface="DecoType Naskh Variants" pitchFamily="2" charset="-78"/>
              </a:rPr>
              <a:t> دليل التدقيق من الممكن أن يكون كمي أو كيفي (نوعى) </a:t>
            </a:r>
            <a:r>
              <a:rPr lang="ar-SA" b="1" dirty="0" smtClean="0">
                <a:solidFill>
                  <a:srgbClr val="000000"/>
                </a:solidFill>
                <a:latin typeface="Bookman Old Style" pitchFamily="18" charset="0"/>
              </a:rPr>
              <a:t>. </a:t>
            </a:r>
          </a:p>
          <a:p>
            <a:endParaRPr lang="ar-SA" dirty="0"/>
          </a:p>
        </p:txBody>
      </p:sp>
      <p:sp>
        <p:nvSpPr>
          <p:cNvPr id="6" name="مربع نص 5"/>
          <p:cNvSpPr txBox="1"/>
          <p:nvPr/>
        </p:nvSpPr>
        <p:spPr>
          <a:xfrm>
            <a:off x="-4" y="3810000"/>
            <a:ext cx="9144004" cy="233910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معايير التدقيق </a:t>
            </a:r>
            <a:r>
              <a:rPr lang="ar-SA" altLang="en-US" sz="2000" b="1" dirty="0" err="1" smtClean="0">
                <a:solidFill>
                  <a:srgbClr val="FF0000"/>
                </a:solidFill>
                <a:latin typeface="Bookman Old Style" pitchFamily="18" charset="0"/>
                <a:cs typeface="Monotype Koufi" pitchFamily="2" charset="-78"/>
              </a:rPr>
              <a:t>ِ</a:t>
            </a:r>
            <a:r>
              <a:rPr lang="en-US" altLang="en-US" sz="4400" dirty="0" smtClean="0">
                <a:solidFill>
                  <a:srgbClr val="39471D"/>
                </a:solidFill>
                <a:cs typeface="DecoType Naskh Variants" pitchFamily="2" charset="-78"/>
              </a:rPr>
              <a:t>Audit</a:t>
            </a:r>
            <a:r>
              <a:rPr lang="en-GB" altLang="en-US" sz="4400" dirty="0" smtClean="0">
                <a:solidFill>
                  <a:srgbClr val="39471D"/>
                </a:solidFill>
                <a:cs typeface="DecoType Naskh Variants" pitchFamily="2" charset="-78"/>
              </a:rPr>
              <a:t> criteria</a:t>
            </a:r>
            <a:r>
              <a:rPr lang="en-US" altLang="en-US" sz="4400" dirty="0" smtClean="0">
                <a:solidFill>
                  <a:srgbClr val="39471D"/>
                </a:solidFill>
                <a:cs typeface="DecoType Naskh Variants" pitchFamily="2" charset="-78"/>
              </a:rPr>
              <a:t> </a:t>
            </a:r>
            <a:r>
              <a:rPr lang="ar-SA" sz="2000" b="1" dirty="0" smtClean="0">
                <a:solidFill>
                  <a:srgbClr val="FF0000"/>
                </a:solidFill>
                <a:latin typeface="Bookman Old Style" pitchFamily="18" charset="0"/>
                <a:cs typeface="Monotype Koufi"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2</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p>
          <a:p>
            <a:pPr eaLnBrk="0" hangingPunct="0"/>
            <a:endParaRPr lang="ar-SA" altLang="en-US" sz="2800" dirty="0" smtClean="0">
              <a:solidFill>
                <a:srgbClr val="39471D"/>
              </a:solidFill>
              <a:cs typeface="DecoType Naskh Variants" pitchFamily="2" charset="-78"/>
            </a:endParaRPr>
          </a:p>
          <a:p>
            <a:pPr algn="ctr" eaLnBrk="0" hangingPunct="0"/>
            <a:r>
              <a:rPr lang="ar-SA" sz="2800" dirty="0" smtClean="0">
                <a:solidFill>
                  <a:srgbClr val="39471D"/>
                </a:solidFill>
                <a:cs typeface="DecoType Naskh Variants" pitchFamily="2" charset="-78"/>
              </a:rPr>
              <a:t>هي مجموعة من السياسات والإجراءات أو المتطلبات تستخدم كمرجع عند مقارنة دليل</a:t>
            </a:r>
          </a:p>
          <a:p>
            <a:pPr algn="ctr" eaLnBrk="0" hangingPunct="0"/>
            <a:r>
              <a:rPr lang="ar-SA" sz="2800" dirty="0" smtClean="0">
                <a:solidFill>
                  <a:srgbClr val="39471D"/>
                </a:solidFill>
                <a:cs typeface="DecoType Naskh Variants" pitchFamily="2" charset="-78"/>
              </a:rPr>
              <a:t> التدقيق الموجود في البند </a:t>
            </a:r>
            <a:r>
              <a:rPr lang="en-GB" sz="2800" dirty="0" smtClean="0">
                <a:solidFill>
                  <a:srgbClr val="39471D"/>
                </a:solidFill>
                <a:cs typeface="DecoType Naskh Variants" pitchFamily="2" charset="-78"/>
              </a:rPr>
              <a:t>(3-3)</a:t>
            </a:r>
            <a:endParaRPr lang="ar-SA" sz="2800" dirty="0" smtClean="0">
              <a:solidFill>
                <a:srgbClr val="39471D"/>
              </a:solidFill>
              <a:cs typeface="DecoType Naskh Variants" pitchFamily="2" charset="-78"/>
            </a:endParaRP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1" y="533400"/>
            <a:ext cx="9143999" cy="1908215"/>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فريق التدقيق   </a:t>
            </a:r>
            <a:r>
              <a:rPr lang="en-US" altLang="ar-SA" sz="4400" dirty="0" smtClean="0">
                <a:solidFill>
                  <a:srgbClr val="39471D"/>
                </a:solidFill>
                <a:cs typeface="DecoType Naskh Variants" pitchFamily="2" charset="-78"/>
              </a:rPr>
              <a:t>Audit Team</a:t>
            </a:r>
            <a:r>
              <a:rPr lang="ar-SA" altLang="en-US"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(9-</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p>
          <a:p>
            <a:pPr eaLnBrk="0" hangingPunct="0"/>
            <a:endParaRPr lang="ar-SA" altLang="en-US" sz="2800" dirty="0" smtClean="0">
              <a:solidFill>
                <a:srgbClr val="39471D"/>
              </a:solidFill>
              <a:cs typeface="DecoType Naskh Variants" pitchFamily="2" charset="-78"/>
            </a:endParaRPr>
          </a:p>
          <a:p>
            <a:pPr algn="ctr" eaLnBrk="0" hangingPunct="0"/>
            <a:r>
              <a:rPr lang="ar-SA" sz="2800" dirty="0" smtClean="0">
                <a:solidFill>
                  <a:srgbClr val="39471D"/>
                </a:solidFill>
                <a:cs typeface="DecoType Naskh Variants" pitchFamily="2" charset="-78"/>
              </a:rPr>
              <a:t>مدقق أو أكثر للقيام بعملية التدقيق ويدعمهم إذا ما دعت الحاجة خبراء فنيين</a:t>
            </a:r>
            <a:endParaRPr lang="ar-SA" b="1" dirty="0" smtClean="0">
              <a:solidFill>
                <a:srgbClr val="000000"/>
              </a:solidFill>
              <a:latin typeface="Bookman Old Style" pitchFamily="18" charset="0"/>
            </a:endParaRPr>
          </a:p>
          <a:p>
            <a:endParaRPr lang="ar-SA" dirty="0"/>
          </a:p>
        </p:txBody>
      </p:sp>
      <p:sp>
        <p:nvSpPr>
          <p:cNvPr id="6" name="مربع نص 5"/>
          <p:cNvSpPr txBox="1"/>
          <p:nvPr/>
        </p:nvSpPr>
        <p:spPr>
          <a:xfrm>
            <a:off x="0" y="3810000"/>
            <a:ext cx="9143999" cy="1908215"/>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المدقق  </a:t>
            </a:r>
            <a:r>
              <a:rPr lang="en-US" altLang="ar-SA" sz="4400" dirty="0" smtClean="0">
                <a:solidFill>
                  <a:srgbClr val="39471D"/>
                </a:solidFill>
                <a:cs typeface="DecoType Naskh Variants" pitchFamily="2" charset="-78"/>
              </a:rPr>
              <a:t>Auditor </a:t>
            </a:r>
            <a:r>
              <a:rPr lang="ar-SA" altLang="ar-SA" sz="2000" b="1" dirty="0" smtClean="0">
                <a:solidFill>
                  <a:srgbClr val="FF0000"/>
                </a:solidFill>
                <a:latin typeface="Bookman Old Style" pitchFamily="18" charset="0"/>
                <a:cs typeface="Monotype Koufi"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8</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p>
          <a:p>
            <a:pPr eaLnBrk="0" hangingPunct="0"/>
            <a:endParaRPr lang="ar-SA" sz="2800" dirty="0" smtClean="0">
              <a:solidFill>
                <a:srgbClr val="39471D"/>
              </a:solidFill>
              <a:cs typeface="DecoType Naskh Variants" pitchFamily="2" charset="-78"/>
            </a:endParaRPr>
          </a:p>
          <a:p>
            <a:pPr algn="ctr" eaLnBrk="0" hangingPunct="0"/>
            <a:r>
              <a:rPr lang="ar-SA" sz="2800" dirty="0" smtClean="0">
                <a:solidFill>
                  <a:srgbClr val="39471D"/>
                </a:solidFill>
                <a:cs typeface="DecoType Naskh Variants" pitchFamily="2" charset="-78"/>
              </a:rPr>
              <a:t>هو الشخص الذي لديه الكفاءة للقيام بعملية التدقيق</a:t>
            </a:r>
            <a:endParaRPr lang="en-US" altLang="en-US" b="1" dirty="0" smtClean="0">
              <a:latin typeface="Bookman Old Style" pitchFamily="18" charset="0"/>
            </a:endParaRP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0" y="762000"/>
            <a:ext cx="9144000" cy="1717393"/>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الكفاءة</a:t>
            </a:r>
            <a:r>
              <a:rPr lang="ar-SA" altLang="en-US" sz="2000" b="1" dirty="0" smtClean="0">
                <a:solidFill>
                  <a:srgbClr val="FF0000"/>
                </a:solidFill>
                <a:latin typeface="Bookman Old Style" pitchFamily="18" charset="0"/>
                <a:cs typeface="Monotype Koufi" pitchFamily="2" charset="-78"/>
              </a:rPr>
              <a:t>   </a:t>
            </a:r>
            <a:r>
              <a:rPr lang="en-US" altLang="ar-SA" sz="4400" dirty="0" smtClean="0">
                <a:solidFill>
                  <a:srgbClr val="39471D"/>
                </a:solidFill>
                <a:cs typeface="DecoType Naskh Variants" pitchFamily="2" charset="-78"/>
              </a:rPr>
              <a:t>Competence</a:t>
            </a:r>
            <a:r>
              <a:rPr lang="ar-SA" sz="2000" b="1" dirty="0" smtClean="0">
                <a:solidFill>
                  <a:srgbClr val="FF0000"/>
                </a:solidFill>
                <a:latin typeface="Bookman Old Style" pitchFamily="18" charset="0"/>
                <a:cs typeface="Monotype Koufi"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17</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a:t>
            </a:r>
          </a:p>
          <a:p>
            <a:pPr eaLnBrk="0" hangingPunct="0"/>
            <a:endParaRPr lang="ar-SA" sz="2800" dirty="0" smtClean="0">
              <a:solidFill>
                <a:srgbClr val="39471D"/>
              </a:solidFill>
              <a:cs typeface="DecoType Naskh Variants" pitchFamily="2" charset="-78"/>
            </a:endParaRPr>
          </a:p>
          <a:p>
            <a:pPr algn="ctr" eaLnBrk="0" hangingPunct="0">
              <a:spcBef>
                <a:spcPct val="20000"/>
              </a:spcBef>
            </a:pPr>
            <a:r>
              <a:rPr lang="ar-SA" sz="2800" dirty="0" smtClean="0">
                <a:solidFill>
                  <a:srgbClr val="39471D"/>
                </a:solidFill>
                <a:cs typeface="DecoType Naskh Variants" pitchFamily="2" charset="-78"/>
              </a:rPr>
              <a:t>هي الصفات الشخصية المميزة والمقدرة الواضحة لتطبيق المعرفة </a:t>
            </a:r>
            <a:r>
              <a:rPr lang="ar-SA" sz="2800" dirty="0" err="1" smtClean="0">
                <a:solidFill>
                  <a:srgbClr val="39471D"/>
                </a:solidFill>
                <a:cs typeface="DecoType Naskh Variants" pitchFamily="2" charset="-78"/>
              </a:rPr>
              <a:t>و</a:t>
            </a:r>
            <a:r>
              <a:rPr lang="ar-SA" sz="2800" dirty="0" smtClean="0">
                <a:solidFill>
                  <a:srgbClr val="39471D"/>
                </a:solidFill>
                <a:cs typeface="DecoType Naskh Variants" pitchFamily="2" charset="-78"/>
              </a:rPr>
              <a:t> المهارات</a:t>
            </a:r>
          </a:p>
        </p:txBody>
      </p:sp>
      <p:sp>
        <p:nvSpPr>
          <p:cNvPr id="6" name="مربع نص 5"/>
          <p:cNvSpPr txBox="1"/>
          <p:nvPr/>
        </p:nvSpPr>
        <p:spPr>
          <a:xfrm>
            <a:off x="0" y="3886200"/>
            <a:ext cx="9144000" cy="199439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المدقق عليه    </a:t>
            </a:r>
            <a:r>
              <a:rPr lang="en-US" altLang="en-US" sz="4400" dirty="0" smtClean="0">
                <a:solidFill>
                  <a:srgbClr val="39471D"/>
                </a:solidFill>
                <a:cs typeface="DecoType Naskh Variants" pitchFamily="2" charset="-78"/>
              </a:rPr>
              <a:t>                                </a:t>
            </a:r>
            <a:r>
              <a:rPr lang="en-US" altLang="ar-SA" sz="4400" dirty="0" smtClean="0">
                <a:solidFill>
                  <a:srgbClr val="39471D"/>
                </a:solidFill>
                <a:cs typeface="DecoType Naskh Variants" pitchFamily="2" charset="-78"/>
              </a:rPr>
              <a:t>Audit</a:t>
            </a:r>
            <a:r>
              <a:rPr lang="en-GB" altLang="ar-SA" sz="4400" dirty="0" err="1" smtClean="0">
                <a:solidFill>
                  <a:srgbClr val="39471D"/>
                </a:solidFill>
                <a:cs typeface="DecoType Naskh Variants" pitchFamily="2" charset="-78"/>
              </a:rPr>
              <a:t>ee</a:t>
            </a:r>
            <a:r>
              <a:rPr lang="en-US" altLang="ar-SA"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7</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p>
          <a:p>
            <a:pPr eaLnBrk="0" hangingPunct="0"/>
            <a:endParaRPr lang="ar-SA" sz="2800" dirty="0" smtClean="0">
              <a:solidFill>
                <a:srgbClr val="39471D"/>
              </a:solidFill>
              <a:cs typeface="DecoType Naskh Variants" pitchFamily="2" charset="-78"/>
            </a:endParaRPr>
          </a:p>
          <a:p>
            <a:pPr algn="ctr" eaLnBrk="0" hangingPunct="0">
              <a:spcBef>
                <a:spcPct val="20000"/>
              </a:spcBef>
            </a:pPr>
            <a:r>
              <a:rPr lang="ar-SA" sz="2800" dirty="0" smtClean="0">
                <a:solidFill>
                  <a:srgbClr val="39471D"/>
                </a:solidFill>
                <a:cs typeface="DecoType Naskh Variants" pitchFamily="2" charset="-78"/>
              </a:rPr>
              <a:t>هي المنشأة التي يتم التدقيق عليها .(قسم، إدارة ...)</a:t>
            </a:r>
            <a:r>
              <a:rPr lang="ar-SA" b="1" dirty="0" smtClean="0">
                <a:solidFill>
                  <a:srgbClr val="000000"/>
                </a:solidFill>
                <a:latin typeface="Bookman Old Style" pitchFamily="18" charset="0"/>
              </a:rPr>
              <a:t> </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0" y="609600"/>
            <a:ext cx="9144000" cy="233910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نتائج التدقيق  </a:t>
            </a:r>
            <a:r>
              <a:rPr lang="en-US" altLang="ar-SA" sz="4400" dirty="0" smtClean="0">
                <a:solidFill>
                  <a:srgbClr val="39471D"/>
                </a:solidFill>
                <a:cs typeface="DecoType Naskh Variants" pitchFamily="2" charset="-78"/>
              </a:rPr>
              <a:t>Audit finding</a:t>
            </a:r>
            <a:r>
              <a:rPr lang="ar-SA" altLang="en-US"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4</a:t>
            </a:r>
            <a:r>
              <a:rPr lang="ar-SA" altLang="en-US" sz="2800" dirty="0" smtClean="0">
                <a:solidFill>
                  <a:srgbClr val="39471D"/>
                </a:solidFill>
                <a:cs typeface="DecoType Naskh Variants" pitchFamily="2" charset="-78"/>
              </a:rPr>
              <a:t>-3)</a:t>
            </a:r>
          </a:p>
          <a:p>
            <a:pPr eaLnBrk="0" hangingPunct="0"/>
            <a:endParaRPr lang="ar-SA" altLang="en-US" sz="2800" dirty="0" smtClean="0">
              <a:solidFill>
                <a:srgbClr val="39471D"/>
              </a:solidFill>
              <a:cs typeface="DecoType Naskh Variants" pitchFamily="2" charset="-78"/>
            </a:endParaRPr>
          </a:p>
          <a:p>
            <a:pPr algn="ctr" eaLnBrk="0" hangingPunct="0"/>
            <a:r>
              <a:rPr lang="ar-SA" altLang="en-US" sz="2800" dirty="0" smtClean="0">
                <a:solidFill>
                  <a:srgbClr val="39471D"/>
                </a:solidFill>
                <a:cs typeface="DecoType Naskh Variants" pitchFamily="2" charset="-78"/>
              </a:rPr>
              <a:t> هي نتائج التدقيق التي تم الحصول عليها عند مقارنة دليل التدقيق مع معايير التدقيق</a:t>
            </a:r>
          </a:p>
          <a:p>
            <a:pPr algn="ctr" eaLnBrk="0" hangingPunct="0"/>
            <a:r>
              <a:rPr lang="ar-SA" altLang="en-US" sz="2800" dirty="0" smtClean="0">
                <a:solidFill>
                  <a:srgbClr val="39471D"/>
                </a:solidFill>
                <a:cs typeface="DecoType Naskh Variants" pitchFamily="2" charset="-78"/>
              </a:rPr>
              <a:t>وقد تشير إلى التطابق أو عدم التطابق مع معايير التدقيق أو وجود فرص للتطوير</a:t>
            </a:r>
          </a:p>
          <a:p>
            <a:endParaRPr lang="ar-SA" dirty="0"/>
          </a:p>
        </p:txBody>
      </p:sp>
      <p:sp>
        <p:nvSpPr>
          <p:cNvPr id="6" name="مربع نص 5"/>
          <p:cNvSpPr txBox="1"/>
          <p:nvPr/>
        </p:nvSpPr>
        <p:spPr>
          <a:xfrm>
            <a:off x="0" y="3276600"/>
            <a:ext cx="9144000" cy="3028521"/>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خلاصة التدقيق  </a:t>
            </a:r>
            <a:r>
              <a:rPr lang="en-GB" altLang="en-US" sz="4400" dirty="0" smtClean="0">
                <a:solidFill>
                  <a:srgbClr val="39471D"/>
                </a:solidFill>
                <a:cs typeface="DecoType Naskh Variants" pitchFamily="2" charset="-78"/>
              </a:rPr>
              <a:t>Audit conclusion</a:t>
            </a:r>
            <a:r>
              <a:rPr lang="ar-SA" altLang="en-US" sz="4400" dirty="0" smtClean="0">
                <a:solidFill>
                  <a:srgbClr val="39471D"/>
                </a:solidFill>
                <a:cs typeface="DecoType Naskh Variants" pitchFamily="2" charset="-78"/>
              </a:rPr>
              <a:t> </a:t>
            </a:r>
            <a:r>
              <a:rPr lang="ar-SA" b="1" dirty="0" smtClean="0">
                <a:solidFill>
                  <a:srgbClr val="CC0000"/>
                </a:solidFill>
                <a:latin typeface="Bookman Old Style" pitchFamily="18" charset="0"/>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5</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 )</a:t>
            </a:r>
            <a:r>
              <a:rPr lang="ar-SA" sz="2800" dirty="0" smtClean="0">
                <a:solidFill>
                  <a:srgbClr val="39471D"/>
                </a:solidFill>
                <a:cs typeface="DecoType Naskh Variants" pitchFamily="2" charset="-78"/>
              </a:rPr>
              <a:t> </a:t>
            </a:r>
          </a:p>
          <a:p>
            <a:pPr eaLnBrk="0" hangingPunct="0"/>
            <a:endParaRPr lang="ar-SA" sz="2800" dirty="0" smtClean="0">
              <a:solidFill>
                <a:srgbClr val="39471D"/>
              </a:solidFill>
              <a:cs typeface="DecoType Naskh Variants" pitchFamily="2" charset="-78"/>
            </a:endParaRPr>
          </a:p>
          <a:p>
            <a:pPr algn="ctr" eaLnBrk="0" hangingPunct="0">
              <a:spcBef>
                <a:spcPct val="20000"/>
              </a:spcBef>
            </a:pPr>
            <a:r>
              <a:rPr lang="ar-SA" sz="2800" dirty="0" smtClean="0">
                <a:solidFill>
                  <a:srgbClr val="39471D"/>
                </a:solidFill>
                <a:cs typeface="DecoType Naskh Variants" pitchFamily="2" charset="-78"/>
              </a:rPr>
              <a:t>هو ما نتج عن عملية التدقيق والتي قام بها فريق التدقيق بعد الوضع في الاعتبار أهداف التدقيق</a:t>
            </a:r>
          </a:p>
          <a:p>
            <a:pPr algn="ctr" eaLnBrk="0" hangingPunct="0">
              <a:spcBef>
                <a:spcPct val="20000"/>
              </a:spcBef>
            </a:pPr>
            <a:r>
              <a:rPr lang="ar-SA" sz="2800" dirty="0" smtClean="0">
                <a:solidFill>
                  <a:srgbClr val="39471D"/>
                </a:solidFill>
                <a:cs typeface="DecoType Naskh Variants" pitchFamily="2" charset="-78"/>
              </a:rPr>
              <a:t> وكل نواتج التدقيق .</a:t>
            </a:r>
          </a:p>
          <a:p>
            <a:pPr algn="ctr" eaLnBrk="0" hangingPunct="0">
              <a:spcBef>
                <a:spcPct val="20000"/>
              </a:spcBef>
            </a:pPr>
            <a:r>
              <a:rPr lang="ar-SA" sz="2800" dirty="0" smtClean="0">
                <a:solidFill>
                  <a:srgbClr val="39471D"/>
                </a:solidFill>
                <a:cs typeface="DecoType Naskh Variants" pitchFamily="2" charset="-78"/>
              </a:rPr>
              <a:t>( هو أثبات بواسطة الفحص و تقديم الدليل الموضوعى بأن المطالب المحددة تم استيفاؤها )</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3886200"/>
            <a:ext cx="9143999" cy="1908215"/>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فعل وقائي </a:t>
            </a:r>
            <a:r>
              <a:rPr lang="en-US" altLang="ar-SA" sz="4400" dirty="0" smtClean="0">
                <a:solidFill>
                  <a:srgbClr val="39471D"/>
                </a:solidFill>
                <a:cs typeface="DecoType Naskh Variants" pitchFamily="2" charset="-78"/>
              </a:rPr>
              <a:t>Preventive action</a:t>
            </a:r>
            <a:r>
              <a:rPr lang="ar-SA" altLang="en-US"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 </a:t>
            </a:r>
            <a:r>
              <a:rPr lang="en-US" altLang="en-US" sz="2800" dirty="0" smtClean="0">
                <a:solidFill>
                  <a:srgbClr val="39471D"/>
                </a:solidFill>
                <a:cs typeface="DecoType Naskh Variants" pitchFamily="2" charset="-78"/>
              </a:rPr>
              <a:t>3</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5</a:t>
            </a:r>
            <a:r>
              <a:rPr lang="ar-SA" altLang="en-US" sz="2800" dirty="0" smtClean="0">
                <a:solidFill>
                  <a:srgbClr val="39471D"/>
                </a:solidFill>
                <a:cs typeface="DecoType Naskh Variants" pitchFamily="2" charset="-78"/>
              </a:rPr>
              <a:t>-8 )</a:t>
            </a:r>
          </a:p>
          <a:p>
            <a:pPr eaLnBrk="0" hangingPunct="0"/>
            <a:endParaRPr lang="ar-SA" altLang="en-US" sz="2800" dirty="0" smtClean="0">
              <a:solidFill>
                <a:srgbClr val="39471D"/>
              </a:solidFill>
              <a:cs typeface="DecoType Naskh Variants" pitchFamily="2" charset="-78"/>
            </a:endParaRPr>
          </a:p>
          <a:p>
            <a:pPr algn="ctr" eaLnBrk="0" hangingPunct="0"/>
            <a:r>
              <a:rPr lang="ar-SA" altLang="en-US" sz="2800" dirty="0" smtClean="0">
                <a:solidFill>
                  <a:srgbClr val="39471D"/>
                </a:solidFill>
                <a:cs typeface="DecoType Naskh Variants" pitchFamily="2" charset="-78"/>
              </a:rPr>
              <a:t>إجراء لإزالة سبب عدم مطابقة متوقعة أو أي </a:t>
            </a:r>
            <a:r>
              <a:rPr lang="ar-SA" altLang="en-US" sz="2800" dirty="0" err="1" smtClean="0">
                <a:solidFill>
                  <a:srgbClr val="39471D"/>
                </a:solidFill>
                <a:cs typeface="DecoType Naskh Variants" pitchFamily="2" charset="-78"/>
              </a:rPr>
              <a:t>حيود</a:t>
            </a:r>
            <a:r>
              <a:rPr lang="ar-SA" altLang="en-US" sz="2800" dirty="0" smtClean="0">
                <a:solidFill>
                  <a:srgbClr val="39471D"/>
                </a:solidFill>
                <a:cs typeface="DecoType Naskh Variants" pitchFamily="2" charset="-78"/>
              </a:rPr>
              <a:t> غير مرغوب فيه يمكن أن يحدث </a:t>
            </a:r>
            <a:r>
              <a:rPr lang="ar-SA" altLang="en-US" b="1" dirty="0" smtClean="0">
                <a:solidFill>
                  <a:srgbClr val="000000"/>
                </a:solidFill>
                <a:latin typeface="Bookman Old Style" pitchFamily="18" charset="0"/>
              </a:rPr>
              <a:t>.</a:t>
            </a:r>
            <a:r>
              <a:rPr lang="ar-SA" altLang="en-US" dirty="0" smtClean="0">
                <a:solidFill>
                  <a:srgbClr val="000000"/>
                </a:solidFill>
                <a:latin typeface="Times New Roman" pitchFamily="18" charset="0"/>
              </a:rPr>
              <a:t> </a:t>
            </a:r>
          </a:p>
          <a:p>
            <a:endParaRPr lang="ar-SA" dirty="0"/>
          </a:p>
        </p:txBody>
      </p:sp>
      <p:pic>
        <p:nvPicPr>
          <p:cNvPr id="1026" name="Picture 2"/>
          <p:cNvPicPr>
            <a:picLocks noChangeAspect="1" noChangeArrowheads="1"/>
          </p:cNvPicPr>
          <p:nvPr/>
        </p:nvPicPr>
        <p:blipFill>
          <a:blip r:embed="rId2"/>
          <a:srcRect/>
          <a:stretch>
            <a:fillRect/>
          </a:stretch>
        </p:blipFill>
        <p:spPr bwMode="auto">
          <a:xfrm>
            <a:off x="2286000" y="381000"/>
            <a:ext cx="4515656" cy="2576513"/>
          </a:xfrm>
          <a:prstGeom prst="rect">
            <a:avLst/>
          </a:prstGeom>
          <a:noFill/>
          <a:ln w="9525">
            <a:noFill/>
            <a:miter lim="800000"/>
            <a:headEnd/>
            <a:tailEnd/>
          </a:ln>
          <a:effectLst/>
        </p:spPr>
      </p:pic>
      <p:sp>
        <p:nvSpPr>
          <p:cNvPr id="6" name="مربع نص 5"/>
          <p:cNvSpPr txBox="1"/>
          <p:nvPr/>
        </p:nvSpPr>
        <p:spPr>
          <a:xfrm>
            <a:off x="2587596" y="1905000"/>
            <a:ext cx="2371163" cy="769441"/>
          </a:xfrm>
          <a:prstGeom prst="rect">
            <a:avLst/>
          </a:prstGeom>
          <a:noFill/>
        </p:spPr>
        <p:txBody>
          <a:bodyPr wrap="none" rtlCol="1">
            <a:spAutoFit/>
          </a:bodyPr>
          <a:lstStyle/>
          <a:p>
            <a:r>
              <a:rPr lang="ar-SA" altLang="en-US" sz="4400" dirty="0" err="1" smtClean="0">
                <a:solidFill>
                  <a:srgbClr val="39471D"/>
                </a:solidFill>
                <a:cs typeface="DecoType Naskh Variants" pitchFamily="2" charset="-78"/>
              </a:rPr>
              <a:t>تعاريف</a:t>
            </a:r>
            <a:r>
              <a:rPr lang="ar-SA" altLang="en-US" sz="4400" dirty="0" smtClean="0">
                <a:solidFill>
                  <a:srgbClr val="39471D"/>
                </a:solidFill>
                <a:cs typeface="DecoType Naskh Variants" pitchFamily="2" charset="-78"/>
              </a:rPr>
              <a:t> </a:t>
            </a:r>
            <a:r>
              <a:rPr lang="ar-SA" altLang="en-US" sz="4400" dirty="0" err="1" smtClean="0">
                <a:solidFill>
                  <a:srgbClr val="39471D"/>
                </a:solidFill>
                <a:cs typeface="DecoType Naskh Variants" pitchFamily="2" charset="-78"/>
              </a:rPr>
              <a:t>وتعابير</a:t>
            </a:r>
            <a:endParaRPr lang="ar-SA" altLang="en-US" sz="44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12" name="مربع نص 11"/>
          <p:cNvSpPr txBox="1"/>
          <p:nvPr/>
        </p:nvSpPr>
        <p:spPr>
          <a:xfrm>
            <a:off x="0" y="2286000"/>
            <a:ext cx="9144000" cy="1323439"/>
          </a:xfrm>
          <a:prstGeom prst="rect">
            <a:avLst/>
          </a:prstGeom>
          <a:noFill/>
        </p:spPr>
        <p:txBody>
          <a:bodyPr wrap="square" rtlCol="1">
            <a:spAutoFit/>
          </a:bodyPr>
          <a:lstStyle/>
          <a:p>
            <a:pPr algn="ctr"/>
            <a:r>
              <a:rPr lang="ar-SA" sz="8000" dirty="0" smtClean="0">
                <a:solidFill>
                  <a:srgbClr val="39471D"/>
                </a:solidFill>
                <a:cs typeface="DecoType Naskh Variants" pitchFamily="2" charset="-78"/>
              </a:rPr>
              <a:t>لنظام إدارة الجودة</a:t>
            </a:r>
          </a:p>
        </p:txBody>
      </p:sp>
      <p:sp>
        <p:nvSpPr>
          <p:cNvPr id="13" name="مربع نص 12"/>
          <p:cNvSpPr txBox="1"/>
          <p:nvPr/>
        </p:nvSpPr>
        <p:spPr>
          <a:xfrm>
            <a:off x="0" y="4114800"/>
            <a:ext cx="9144000" cy="1323439"/>
          </a:xfrm>
          <a:prstGeom prst="rect">
            <a:avLst/>
          </a:prstGeom>
          <a:noFill/>
        </p:spPr>
        <p:txBody>
          <a:bodyPr wrap="square" rtlCol="1">
            <a:spAutoFit/>
          </a:bodyPr>
          <a:lstStyle/>
          <a:p>
            <a:pPr algn="ctr"/>
            <a:r>
              <a:rPr lang="en-US" sz="8000" dirty="0" smtClean="0">
                <a:solidFill>
                  <a:srgbClr val="39471D"/>
                </a:solidFill>
                <a:cs typeface="DecoType Naskh Variants" pitchFamily="2" charset="-78"/>
              </a:rPr>
              <a:t>ISO 9001: 2008</a:t>
            </a:r>
            <a:endParaRPr lang="ar-SA" sz="8000" dirty="0" smtClean="0">
              <a:solidFill>
                <a:srgbClr val="39471D"/>
              </a:solidFill>
              <a:cs typeface="DecoType Naskh Variants" pitchFamily="2" charset="-78"/>
            </a:endParaRPr>
          </a:p>
        </p:txBody>
      </p:sp>
      <p:sp>
        <p:nvSpPr>
          <p:cNvPr id="11" name="مربع نص 10"/>
          <p:cNvSpPr txBox="1"/>
          <p:nvPr/>
        </p:nvSpPr>
        <p:spPr>
          <a:xfrm>
            <a:off x="0" y="533400"/>
            <a:ext cx="9144000" cy="1323439"/>
          </a:xfrm>
          <a:prstGeom prst="rect">
            <a:avLst/>
          </a:prstGeom>
          <a:noFill/>
        </p:spPr>
        <p:txBody>
          <a:bodyPr wrap="square" rtlCol="1">
            <a:spAutoFit/>
          </a:bodyPr>
          <a:lstStyle/>
          <a:p>
            <a:pPr algn="ctr"/>
            <a:r>
              <a:rPr lang="ar-SA" sz="8000" dirty="0" smtClean="0">
                <a:solidFill>
                  <a:srgbClr val="39471D"/>
                </a:solidFill>
                <a:cs typeface="DecoType Naskh Variants" pitchFamily="2" charset="-78"/>
              </a:rPr>
              <a:t>تأهيل مدقق داخلي معتمد</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مربع نص 5"/>
          <p:cNvSpPr txBox="1"/>
          <p:nvPr/>
        </p:nvSpPr>
        <p:spPr>
          <a:xfrm>
            <a:off x="1" y="762000"/>
            <a:ext cx="9144000" cy="2339102"/>
          </a:xfrm>
          <a:prstGeom prst="rect">
            <a:avLst/>
          </a:prstGeom>
          <a:noFill/>
        </p:spPr>
        <p:txBody>
          <a:bodyPr wrap="square" rtlCol="1">
            <a:spAutoFit/>
          </a:bodyPr>
          <a:lstStyle/>
          <a:p>
            <a:pPr eaLnBrk="0" hangingPunct="0"/>
            <a:r>
              <a:rPr lang="ar-SA" altLang="en-US" sz="4400" dirty="0" smtClean="0">
                <a:solidFill>
                  <a:srgbClr val="39471D"/>
                </a:solidFill>
                <a:cs typeface="DecoType Naskh Variants" pitchFamily="2" charset="-78"/>
              </a:rPr>
              <a:t>فعل تصحيحي </a:t>
            </a:r>
            <a:r>
              <a:rPr lang="en-US" altLang="ar-SA" sz="4400" dirty="0" smtClean="0">
                <a:solidFill>
                  <a:srgbClr val="39471D"/>
                </a:solidFill>
                <a:cs typeface="DecoType Naskh Variants" pitchFamily="2" charset="-78"/>
              </a:rPr>
              <a:t>Corrective action</a:t>
            </a:r>
            <a:r>
              <a:rPr lang="ar-SA" altLang="en-US" sz="4400" dirty="0" smtClean="0">
                <a:solidFill>
                  <a:srgbClr val="39471D"/>
                </a:solidFill>
                <a:cs typeface="DecoType Naskh Variants" pitchFamily="2" charset="-78"/>
              </a:rPr>
              <a:t>                       </a:t>
            </a:r>
            <a:r>
              <a:rPr lang="ar-SA" altLang="en-US" sz="2800" dirty="0" smtClean="0">
                <a:solidFill>
                  <a:srgbClr val="39471D"/>
                </a:solidFill>
                <a:cs typeface="DecoType Naskh Variants" pitchFamily="2" charset="-78"/>
              </a:rPr>
              <a:t>بند (</a:t>
            </a:r>
            <a:r>
              <a:rPr lang="en-US" altLang="en-US" sz="2800" dirty="0" smtClean="0">
                <a:solidFill>
                  <a:srgbClr val="39471D"/>
                </a:solidFill>
                <a:cs typeface="DecoType Naskh Variants" pitchFamily="2" charset="-78"/>
              </a:rPr>
              <a:t>2</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5</a:t>
            </a:r>
            <a:r>
              <a:rPr lang="ar-SA" altLang="en-US" sz="2800" dirty="0" smtClean="0">
                <a:solidFill>
                  <a:srgbClr val="39471D"/>
                </a:solidFill>
                <a:cs typeface="DecoType Naskh Variants" pitchFamily="2" charset="-78"/>
              </a:rPr>
              <a:t>-</a:t>
            </a:r>
            <a:r>
              <a:rPr lang="en-US" altLang="en-US" sz="2800" dirty="0" smtClean="0">
                <a:solidFill>
                  <a:srgbClr val="39471D"/>
                </a:solidFill>
                <a:cs typeface="DecoType Naskh Variants" pitchFamily="2" charset="-78"/>
              </a:rPr>
              <a:t>8</a:t>
            </a:r>
            <a:r>
              <a:rPr lang="ar-SA" altLang="en-US" sz="2800" dirty="0" smtClean="0">
                <a:solidFill>
                  <a:srgbClr val="39471D"/>
                </a:solidFill>
                <a:cs typeface="DecoType Naskh Variants" pitchFamily="2" charset="-78"/>
              </a:rPr>
              <a:t> )</a:t>
            </a:r>
          </a:p>
          <a:p>
            <a:pPr eaLnBrk="0" hangingPunct="0"/>
            <a:endParaRPr lang="ar-SA" altLang="en-US" sz="2800" dirty="0" smtClean="0">
              <a:solidFill>
                <a:srgbClr val="39471D"/>
              </a:solidFill>
              <a:cs typeface="DecoType Naskh Variants" pitchFamily="2" charset="-78"/>
            </a:endParaRPr>
          </a:p>
          <a:p>
            <a:pPr algn="ctr" eaLnBrk="0" hangingPunct="0"/>
            <a:r>
              <a:rPr lang="ar-SA" altLang="en-US" sz="2800" dirty="0" smtClean="0">
                <a:solidFill>
                  <a:srgbClr val="39471D"/>
                </a:solidFill>
                <a:cs typeface="DecoType Naskh Variants" pitchFamily="2" charset="-78"/>
              </a:rPr>
              <a:t> إجراء يتم اتخاذه  لإزالة أسباب عدم مطابقة تم اكتشافها أو </a:t>
            </a:r>
            <a:r>
              <a:rPr lang="ar-SA" altLang="en-US" sz="2800" dirty="0" err="1" smtClean="0">
                <a:solidFill>
                  <a:srgbClr val="39471D"/>
                </a:solidFill>
                <a:cs typeface="DecoType Naskh Variants" pitchFamily="2" charset="-78"/>
              </a:rPr>
              <a:t>حيود</a:t>
            </a:r>
            <a:r>
              <a:rPr lang="ar-SA" altLang="en-US" sz="2800" dirty="0" smtClean="0">
                <a:solidFill>
                  <a:srgbClr val="39471D"/>
                </a:solidFill>
                <a:cs typeface="DecoType Naskh Variants" pitchFamily="2" charset="-78"/>
              </a:rPr>
              <a:t> غير مرغوب فيه.</a:t>
            </a:r>
          </a:p>
          <a:p>
            <a:pPr algn="ctr" eaLnBrk="0" hangingPunct="0"/>
            <a:r>
              <a:rPr lang="ar-SA" altLang="en-US" sz="2800" dirty="0" smtClean="0">
                <a:solidFill>
                  <a:srgbClr val="39471D"/>
                </a:solidFill>
                <a:cs typeface="DecoType Naskh Variants" pitchFamily="2" charset="-78"/>
              </a:rPr>
              <a:t>الإجراء الوقائي يستخدم لمنع الحدوث بينما الإجراء التصحيحي يستخدم لعدم تكرار الحدوث.</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txBox="1">
            <a:spLocks noChangeArrowheads="1"/>
          </p:cNvSpPr>
          <p:nvPr/>
        </p:nvSpPr>
        <p:spPr>
          <a:xfrm>
            <a:off x="6096000" y="152400"/>
            <a:ext cx="2895600" cy="1143000"/>
          </a:xfrm>
          <a:prstGeom prst="rect">
            <a:avLst/>
          </a:prstGeom>
          <a:noFill/>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altLang="en-US" sz="4400" dirty="0" smtClean="0">
                <a:solidFill>
                  <a:srgbClr val="39471D"/>
                </a:solidFill>
                <a:cs typeface="DecoType Naskh Variants" pitchFamily="2" charset="-78"/>
              </a:rPr>
              <a:t>مجال التدقيق</a:t>
            </a:r>
            <a:endParaRPr lang="en-US" altLang="en-US" sz="4400" dirty="0">
              <a:solidFill>
                <a:srgbClr val="39471D"/>
              </a:solidFill>
              <a:cs typeface="DecoType Naskh Variants" pitchFamily="2" charset="-78"/>
            </a:endParaRPr>
          </a:p>
        </p:txBody>
      </p:sp>
      <p:sp>
        <p:nvSpPr>
          <p:cNvPr id="5" name="Rectangle 3"/>
          <p:cNvSpPr txBox="1">
            <a:spLocks noChangeArrowheads="1"/>
          </p:cNvSpPr>
          <p:nvPr/>
        </p:nvSpPr>
        <p:spPr>
          <a:xfrm>
            <a:off x="76200" y="2057400"/>
            <a:ext cx="4191000" cy="4572000"/>
          </a:xfrm>
          <a:prstGeom prst="rect">
            <a:avLst/>
          </a:prstGeom>
          <a:noFill/>
        </p:spPr>
        <p:txBody>
          <a:bodyPr vert="horz" lIns="91440" tIns="45720" rIns="91440" bIns="45720" rtlCol="1">
            <a:normAutofit fontScale="92500"/>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en-US" sz="3200" b="1" i="0" u="sng" strike="noStrike" kern="1200" cap="none" spc="0" normalizeH="0" baseline="0" noProof="0" dirty="0" smtClean="0">
                <a:ln>
                  <a:noFill/>
                </a:ln>
                <a:solidFill>
                  <a:schemeClr val="folHlink"/>
                </a:solidFill>
                <a:effectLst>
                  <a:outerShdw blurRad="38100" dist="38100" dir="2700000" algn="tl">
                    <a:srgbClr val="000000"/>
                  </a:outerShdw>
                </a:effectLst>
                <a:uLnTx/>
                <a:uFillTx/>
                <a:latin typeface="+mn-lt"/>
                <a:ea typeface="+mn-ea"/>
                <a:cs typeface="+mn-cs"/>
              </a:rPr>
              <a:t> </a:t>
            </a:r>
            <a:r>
              <a:rPr lang="en-US" altLang="en-US" sz="3500" u="sng" dirty="0" smtClean="0">
                <a:solidFill>
                  <a:srgbClr val="39471D"/>
                </a:solidFill>
                <a:cs typeface="DecoType Naskh Variants" pitchFamily="2" charset="-78"/>
              </a:rPr>
              <a:t>Boundaries of the audit</a:t>
            </a:r>
            <a:endParaRPr lang="en-US" altLang="en-US" sz="4800" u="sng" dirty="0" smtClean="0">
              <a:solidFill>
                <a:srgbClr val="39471D"/>
              </a:solidFill>
              <a:cs typeface="DecoType Naskh Variants" pitchFamily="2" charset="-78"/>
            </a:endParaRP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3200" b="1" i="0"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rgbClr val="293315"/>
              </a:buClr>
              <a:buSzTx/>
              <a:buFont typeface="Wingdings" pitchFamily="2" charset="2"/>
              <a:buChar char="Ø"/>
              <a:tabLst/>
              <a:defRPr/>
            </a:pPr>
            <a:r>
              <a:rPr kumimoji="0" lang="en-US" sz="3200" b="1" i="0"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rPr>
              <a:t> </a:t>
            </a:r>
            <a:r>
              <a:rPr lang="en-US" altLang="en-US" sz="3000" dirty="0" smtClean="0">
                <a:solidFill>
                  <a:srgbClr val="39471D"/>
                </a:solidFill>
                <a:cs typeface="DecoType Naskh Variants" pitchFamily="2" charset="-78"/>
              </a:rPr>
              <a:t>Locations</a:t>
            </a:r>
          </a:p>
          <a:p>
            <a:pPr marL="0" marR="0" lvl="0" indent="0" algn="l" defTabSz="914400" rtl="0" eaLnBrk="1" fontAlgn="auto" latinLnBrk="0" hangingPunct="1">
              <a:lnSpc>
                <a:spcPct val="100000"/>
              </a:lnSpc>
              <a:spcBef>
                <a:spcPct val="20000"/>
              </a:spcBef>
              <a:spcAft>
                <a:spcPts val="0"/>
              </a:spcAft>
              <a:buClr>
                <a:srgbClr val="293315"/>
              </a:buClr>
              <a:buSzTx/>
              <a:buFont typeface="Wingdings" pitchFamily="2" charset="2"/>
              <a:buChar char="Ø"/>
              <a:tabLst/>
              <a:defRPr/>
            </a:pPr>
            <a:r>
              <a:rPr lang="en-US" altLang="en-US" sz="3000" dirty="0" smtClean="0">
                <a:solidFill>
                  <a:srgbClr val="39471D"/>
                </a:solidFill>
                <a:cs typeface="DecoType Naskh Variants" pitchFamily="2" charset="-78"/>
              </a:rPr>
              <a:t> Parts of organization</a:t>
            </a:r>
          </a:p>
          <a:p>
            <a:pPr marL="0" marR="0" lvl="0" indent="0" algn="l" defTabSz="914400" rtl="0" eaLnBrk="1" fontAlgn="auto" latinLnBrk="0" hangingPunct="1">
              <a:lnSpc>
                <a:spcPct val="100000"/>
              </a:lnSpc>
              <a:spcBef>
                <a:spcPct val="20000"/>
              </a:spcBef>
              <a:spcAft>
                <a:spcPts val="0"/>
              </a:spcAft>
              <a:buClr>
                <a:srgbClr val="293315"/>
              </a:buClr>
              <a:buSzTx/>
              <a:buFont typeface="Wingdings" pitchFamily="2" charset="2"/>
              <a:buChar char="Ø"/>
              <a:tabLst/>
              <a:defRPr/>
            </a:pPr>
            <a:r>
              <a:rPr lang="en-US" altLang="en-US" sz="3000" dirty="0" smtClean="0">
                <a:solidFill>
                  <a:srgbClr val="39471D"/>
                </a:solidFill>
                <a:cs typeface="DecoType Naskh Variants" pitchFamily="2" charset="-78"/>
              </a:rPr>
              <a:t> products covered </a:t>
            </a:r>
          </a:p>
          <a:p>
            <a:pPr marL="0" marR="0" lvl="0" indent="0" algn="l" defTabSz="914400" rtl="0" eaLnBrk="1" fontAlgn="auto" latinLnBrk="0" hangingPunct="1">
              <a:lnSpc>
                <a:spcPct val="100000"/>
              </a:lnSpc>
              <a:spcBef>
                <a:spcPct val="20000"/>
              </a:spcBef>
              <a:spcAft>
                <a:spcPts val="0"/>
              </a:spcAft>
              <a:buClr>
                <a:schemeClr val="folHlink"/>
              </a:buClr>
              <a:buSzTx/>
              <a:buFont typeface="Wingdings" pitchFamily="2" charset="2"/>
              <a:buNone/>
              <a:tabLst/>
              <a:defRPr/>
            </a:pPr>
            <a:r>
              <a:rPr lang="en-US" altLang="en-US" sz="3000" dirty="0" smtClean="0">
                <a:solidFill>
                  <a:srgbClr val="39471D"/>
                </a:solidFill>
                <a:cs typeface="DecoType Naskh Variants" pitchFamily="2" charset="-78"/>
              </a:rPr>
              <a:t> Audit scope may not cover the whole of QMS .</a:t>
            </a:r>
          </a:p>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en-US" sz="3200" b="1" i="0"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rPr>
              <a:t>     </a:t>
            </a:r>
            <a:endParaRPr kumimoji="0" lang="en-US" sz="3200" b="1" i="0" u="none" strike="noStrike" kern="1200" cap="none" spc="0" normalizeH="0" baseline="0" noProof="0" dirty="0">
              <a:ln>
                <a:noFill/>
              </a:ln>
              <a:solidFill>
                <a:schemeClr val="tx1">
                  <a:tint val="75000"/>
                </a:schemeClr>
              </a:solidFill>
              <a:effectLst>
                <a:outerShdw blurRad="38100" dist="38100" dir="2700000" algn="tl">
                  <a:srgbClr val="FFFFFF"/>
                </a:outerShdw>
              </a:effectLst>
              <a:uLnTx/>
              <a:uFillTx/>
              <a:latin typeface="+mn-lt"/>
              <a:ea typeface="+mn-ea"/>
              <a:cs typeface="+mn-cs"/>
            </a:endParaRPr>
          </a:p>
        </p:txBody>
      </p:sp>
      <p:sp>
        <p:nvSpPr>
          <p:cNvPr id="6" name="Rectangle 4"/>
          <p:cNvSpPr txBox="1">
            <a:spLocks noChangeArrowheads="1"/>
          </p:cNvSpPr>
          <p:nvPr/>
        </p:nvSpPr>
        <p:spPr>
          <a:xfrm>
            <a:off x="4953000" y="1905001"/>
            <a:ext cx="4191001" cy="4191000"/>
          </a:xfrm>
          <a:prstGeom prst="rect">
            <a:avLst/>
          </a:prstGeom>
          <a:noFill/>
        </p:spPr>
        <p:txBody>
          <a:bodyPr/>
          <a:lstStyle/>
          <a:p>
            <a:pPr marL="342900" marR="0" lvl="0" indent="-342900" algn="r" defTabSz="914400" rtl="1" eaLnBrk="1" fontAlgn="auto" latinLnBrk="0" hangingPunct="1">
              <a:lnSpc>
                <a:spcPct val="100000"/>
              </a:lnSpc>
              <a:spcBef>
                <a:spcPct val="20000"/>
              </a:spcBef>
              <a:spcAft>
                <a:spcPts val="0"/>
              </a:spcAft>
              <a:buClrTx/>
              <a:buSzTx/>
              <a:buFontTx/>
              <a:buNone/>
              <a:tabLst/>
              <a:defRPr/>
            </a:pPr>
            <a:r>
              <a:rPr kumimoji="0" lang="ar-SA" sz="3200" b="0" i="0" u="sng" strike="noStrike" kern="1200" cap="none" spc="0" normalizeH="0" baseline="0" noProof="0" dirty="0" smtClean="0">
                <a:ln>
                  <a:noFill/>
                </a:ln>
                <a:solidFill>
                  <a:schemeClr val="tx1"/>
                </a:solidFill>
                <a:effectLst>
                  <a:outerShdw blurRad="38100" dist="38100" dir="2700000" algn="tl">
                    <a:srgbClr val="FFFFFF"/>
                  </a:outerShdw>
                </a:effectLst>
                <a:uLnTx/>
                <a:uFillTx/>
                <a:latin typeface="+mn-lt"/>
                <a:ea typeface="+mn-ea"/>
                <a:cs typeface="+mn-cs"/>
              </a:rPr>
              <a:t> </a:t>
            </a:r>
            <a:r>
              <a:rPr lang="ar-SA" altLang="en-US" sz="4400" u="sng" dirty="0" smtClean="0">
                <a:solidFill>
                  <a:srgbClr val="39471D"/>
                </a:solidFill>
                <a:cs typeface="DecoType Naskh Variants" pitchFamily="2" charset="-78"/>
              </a:rPr>
              <a:t>حدود التدقيق</a:t>
            </a:r>
          </a:p>
          <a:p>
            <a:pPr marL="342900" marR="0" lvl="0" indent="-342900" algn="r" defTabSz="914400" rtl="1" eaLnBrk="1" fontAlgn="auto" latinLnBrk="0" hangingPunct="1">
              <a:lnSpc>
                <a:spcPct val="100000"/>
              </a:lnSpc>
              <a:spcBef>
                <a:spcPct val="20000"/>
              </a:spcBef>
              <a:spcAft>
                <a:spcPts val="0"/>
              </a:spcAft>
              <a:buClrTx/>
              <a:buSzTx/>
              <a:buFontTx/>
              <a:buNone/>
              <a:tabLst/>
              <a:defRPr/>
            </a:pPr>
            <a:endParaRPr kumimoji="0" lang="ar-SA" sz="3200" b="1" i="0" u="none" strike="noStrike" kern="1200" cap="none" spc="0" normalizeH="0" baseline="0" noProof="0" dirty="0" smtClean="0">
              <a:ln>
                <a:noFill/>
              </a:ln>
              <a:solidFill>
                <a:schemeClr val="folHlink"/>
              </a:solidFill>
              <a:effectLst>
                <a:outerShdw blurRad="38100" dist="38100" dir="2700000" algn="tl">
                  <a:srgbClr val="000000"/>
                </a:outerShdw>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chemeClr val="folHlink"/>
              </a:buClr>
              <a:buSzTx/>
              <a:buFont typeface="Wingdings" pitchFamily="2" charset="2"/>
              <a:buChar char="ü"/>
              <a:tabLst/>
              <a:defRPr/>
            </a:pPr>
            <a:r>
              <a:rPr lang="ar-SA" altLang="en-US" sz="2800" dirty="0" smtClean="0">
                <a:solidFill>
                  <a:srgbClr val="39471D"/>
                </a:solidFill>
                <a:cs typeface="DecoType Naskh Variants" pitchFamily="2" charset="-78"/>
              </a:rPr>
              <a:t>الأماكن ( مؤسسة محددة )</a:t>
            </a:r>
          </a:p>
          <a:p>
            <a:pPr marL="342900" indent="-342900">
              <a:spcBef>
                <a:spcPct val="20000"/>
              </a:spcBef>
              <a:buClr>
                <a:schemeClr val="folHlink"/>
              </a:buClr>
              <a:buFont typeface="Wingdings" pitchFamily="2" charset="2"/>
              <a:buChar char="ü"/>
            </a:pPr>
            <a:r>
              <a:rPr lang="ar-SA" altLang="en-US" sz="2800" dirty="0" smtClean="0">
                <a:solidFill>
                  <a:srgbClr val="39471D"/>
                </a:solidFill>
                <a:cs typeface="DecoType Naskh Variants" pitchFamily="2" charset="-78"/>
              </a:rPr>
              <a:t>أجزاء من المؤسسة </a:t>
            </a:r>
          </a:p>
          <a:p>
            <a:pPr marL="342900" marR="0" lvl="0" indent="-342900" fontAlgn="auto">
              <a:lnSpc>
                <a:spcPct val="100000"/>
              </a:lnSpc>
              <a:spcBef>
                <a:spcPct val="20000"/>
              </a:spcBef>
              <a:spcAft>
                <a:spcPts val="0"/>
              </a:spcAft>
              <a:buClr>
                <a:schemeClr val="folHlink"/>
              </a:buClr>
              <a:buSzTx/>
              <a:buFont typeface="Wingdings" pitchFamily="2" charset="2"/>
              <a:buChar char="ü"/>
              <a:tabLst/>
              <a:defRPr/>
            </a:pPr>
            <a:r>
              <a:rPr lang="ar-SA" altLang="en-US" sz="2800" dirty="0" smtClean="0">
                <a:solidFill>
                  <a:srgbClr val="39471D"/>
                </a:solidFill>
                <a:cs typeface="DecoType Naskh Variants" pitchFamily="2" charset="-78"/>
              </a:rPr>
              <a:t>الخدمات . ( تعليم, منتج صناعي ...)</a:t>
            </a:r>
          </a:p>
          <a:p>
            <a:pPr marL="342900" marR="0" lvl="0" indent="-342900" fontAlgn="auto">
              <a:lnSpc>
                <a:spcPct val="100000"/>
              </a:lnSpc>
              <a:spcBef>
                <a:spcPct val="20000"/>
              </a:spcBef>
              <a:spcAft>
                <a:spcPts val="0"/>
              </a:spcAft>
              <a:buClr>
                <a:schemeClr val="folHlink"/>
              </a:buClr>
              <a:buSzTx/>
              <a:buFont typeface="Wingdings" pitchFamily="2" charset="2"/>
              <a:buChar char="ü"/>
              <a:tabLst/>
              <a:defRPr/>
            </a:pPr>
            <a:endParaRPr lang="ar-SA" altLang="en-US" sz="1600" dirty="0" smtClean="0">
              <a:solidFill>
                <a:srgbClr val="39471D"/>
              </a:solidFill>
              <a:cs typeface="DecoType Naskh Variants" pitchFamily="2" charset="-78"/>
            </a:endParaRPr>
          </a:p>
          <a:p>
            <a:pPr marL="342900" marR="0" lvl="0" indent="-342900" algn="ctr" defTabSz="914400" rtl="1" eaLnBrk="1" fontAlgn="auto" latinLnBrk="0" hangingPunct="1">
              <a:lnSpc>
                <a:spcPct val="100000"/>
              </a:lnSpc>
              <a:spcBef>
                <a:spcPct val="20000"/>
              </a:spcBef>
              <a:spcAft>
                <a:spcPts val="0"/>
              </a:spcAft>
              <a:buClrTx/>
              <a:buSzTx/>
              <a:buFontTx/>
              <a:buNone/>
              <a:tabLst/>
              <a:defRPr/>
            </a:pPr>
            <a:r>
              <a:rPr lang="ar-SA" altLang="en-US" sz="2800" dirty="0" smtClean="0">
                <a:solidFill>
                  <a:srgbClr val="39471D"/>
                </a:solidFill>
                <a:cs typeface="DecoType Naskh Variants" pitchFamily="2" charset="-78"/>
              </a:rPr>
              <a:t>مجال التدقيق يمكن أن لا يغطي كل عناصر نظام إدارة الجودة </a:t>
            </a:r>
            <a:endParaRPr lang="en-US" altLang="en-US" sz="2800" dirty="0">
              <a:solidFill>
                <a:srgbClr val="39471D"/>
              </a:solidFill>
              <a:cs typeface="DecoType Naskh Variants" pitchFamily="2" charset="-78"/>
            </a:endParaRPr>
          </a:p>
        </p:txBody>
      </p:sp>
      <p:sp>
        <p:nvSpPr>
          <p:cNvPr id="7" name="Rectangle 5"/>
          <p:cNvSpPr>
            <a:spLocks noChangeArrowheads="1"/>
          </p:cNvSpPr>
          <p:nvPr/>
        </p:nvSpPr>
        <p:spPr bwMode="auto">
          <a:xfrm>
            <a:off x="76200" y="76200"/>
            <a:ext cx="2895600" cy="1143000"/>
          </a:xfrm>
          <a:prstGeom prst="rect">
            <a:avLst/>
          </a:prstGeom>
          <a:noFill/>
          <a:ln w="9525">
            <a:noFill/>
            <a:miter lim="800000"/>
            <a:headEnd/>
            <a:tailEnd/>
          </a:ln>
          <a:effectLst/>
        </p:spPr>
        <p:txBody>
          <a:bodyPr lIns="92075" tIns="46038" rIns="92075" bIns="46038" anchor="ctr"/>
          <a:lstStyle/>
          <a:p>
            <a:pPr algn="ctr" rtl="1"/>
            <a:r>
              <a:rPr lang="en-US" altLang="en-US" sz="4400" dirty="0" smtClean="0">
                <a:solidFill>
                  <a:srgbClr val="39471D"/>
                </a:solidFill>
                <a:cs typeface="DecoType Naskh Variants" pitchFamily="2" charset="-78"/>
              </a:rPr>
              <a:t>Audit Scope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pic>
        <p:nvPicPr>
          <p:cNvPr id="1026" name="Picture 2"/>
          <p:cNvPicPr>
            <a:picLocks noChangeAspect="1" noChangeArrowheads="1"/>
          </p:cNvPicPr>
          <p:nvPr/>
        </p:nvPicPr>
        <p:blipFill>
          <a:blip r:embed="rId2"/>
          <a:srcRect/>
          <a:stretch>
            <a:fillRect/>
          </a:stretch>
        </p:blipFill>
        <p:spPr bwMode="auto">
          <a:xfrm>
            <a:off x="2438400" y="-8965"/>
            <a:ext cx="4864100" cy="6866965"/>
          </a:xfrm>
          <a:prstGeom prst="rect">
            <a:avLst/>
          </a:prstGeom>
          <a:noFill/>
          <a:ln w="9525">
            <a:noFill/>
            <a:miter lim="800000"/>
            <a:headEnd/>
            <a:tailEnd/>
          </a:ln>
          <a:effectLst/>
        </p:spPr>
      </p:pic>
      <p:sp>
        <p:nvSpPr>
          <p:cNvPr id="18" name="مربع نص 17"/>
          <p:cNvSpPr txBox="1"/>
          <p:nvPr/>
        </p:nvSpPr>
        <p:spPr>
          <a:xfrm>
            <a:off x="0" y="6273225"/>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3"/>
          <p:cNvSpPr txBox="1">
            <a:spLocks noChangeArrowheads="1"/>
          </p:cNvSpPr>
          <p:nvPr/>
        </p:nvSpPr>
        <p:spPr bwMode="auto">
          <a:xfrm>
            <a:off x="1908175" y="347649"/>
            <a:ext cx="4833938" cy="769441"/>
          </a:xfrm>
          <a:prstGeom prst="rect">
            <a:avLst/>
          </a:prstGeom>
          <a:noFill/>
          <a:ln w="9525">
            <a:noFill/>
            <a:miter lim="800000"/>
            <a:headEnd/>
            <a:tailEnd/>
          </a:ln>
          <a:effectLst/>
        </p:spPr>
        <p:txBody>
          <a:bodyPr>
            <a:spAutoFit/>
          </a:bodyPr>
          <a:lstStyle/>
          <a:p>
            <a:pPr algn="ctr" rtl="1">
              <a:spcBef>
                <a:spcPct val="50000"/>
              </a:spcBef>
            </a:pPr>
            <a:r>
              <a:rPr lang="en-US" altLang="ar-SA" sz="4400" dirty="0" smtClean="0">
                <a:solidFill>
                  <a:srgbClr val="39471D"/>
                </a:solidFill>
                <a:cs typeface="DecoType Naskh Variants" pitchFamily="2" charset="-78"/>
              </a:rPr>
              <a:t>ISO 19011</a:t>
            </a:r>
            <a:endParaRPr lang="ar-SA" altLang="en-US" sz="4400" dirty="0" smtClean="0">
              <a:solidFill>
                <a:srgbClr val="39471D"/>
              </a:solidFill>
              <a:cs typeface="DecoType Naskh Variants" pitchFamily="2" charset="-78"/>
            </a:endParaRPr>
          </a:p>
        </p:txBody>
      </p:sp>
      <p:sp>
        <p:nvSpPr>
          <p:cNvPr id="5" name="Text Box 2"/>
          <p:cNvSpPr txBox="1">
            <a:spLocks noChangeArrowheads="1"/>
          </p:cNvSpPr>
          <p:nvPr/>
        </p:nvSpPr>
        <p:spPr bwMode="auto">
          <a:xfrm>
            <a:off x="323850" y="1571612"/>
            <a:ext cx="8604250" cy="3970318"/>
          </a:xfrm>
          <a:prstGeom prst="rect">
            <a:avLst/>
          </a:prstGeom>
          <a:noFill/>
          <a:ln w="9525">
            <a:noFill/>
            <a:miter lim="800000"/>
            <a:headEnd/>
            <a:tailEnd/>
          </a:ln>
          <a:effectLst/>
        </p:spPr>
        <p:txBody>
          <a:bodyPr>
            <a:spAutoFit/>
          </a:bodyPr>
          <a:lstStyle/>
          <a:p>
            <a:pPr algn="r" rtl="1" eaLnBrk="0" hangingPunct="0"/>
            <a:r>
              <a:rPr lang="ar-SA" altLang="en-US" sz="3600" dirty="0" smtClean="0">
                <a:solidFill>
                  <a:srgbClr val="39471D"/>
                </a:solidFill>
                <a:cs typeface="DecoType Naskh Variants" pitchFamily="2" charset="-78"/>
              </a:rPr>
              <a:t>خطوط إرشادية لتدقيق نظام إدارة الجودة ونظام الإدارة البيئية والتي توصف العمليات الخاصة بتنفيذ التدقيق وتحتوى على إرشادات للآتي :- </a:t>
            </a:r>
          </a:p>
          <a:p>
            <a:pPr algn="r" rtl="1" eaLnBrk="0" hangingPunct="0">
              <a:buFont typeface="Symbol" pitchFamily="18" charset="2"/>
              <a:buNone/>
            </a:pPr>
            <a:endParaRPr lang="ar-SA" altLang="en-US" sz="3600" dirty="0" smtClean="0">
              <a:solidFill>
                <a:srgbClr val="39471D"/>
              </a:solidFill>
              <a:cs typeface="DecoType Naskh Variants" pitchFamily="2" charset="-78"/>
            </a:endParaRPr>
          </a:p>
          <a:p>
            <a:pPr algn="r" rtl="1" eaLnBrk="0" hangingPunct="0">
              <a:buFont typeface="Wingdings" pitchFamily="2" charset="2"/>
              <a:buChar char="ü"/>
            </a:pPr>
            <a:r>
              <a:rPr lang="ar-SA" altLang="en-US" sz="3600" dirty="0" smtClean="0">
                <a:solidFill>
                  <a:srgbClr val="39471D"/>
                </a:solidFill>
                <a:cs typeface="DecoType Naskh Variants" pitchFamily="2" charset="-78"/>
              </a:rPr>
              <a:t>  أساسيات التدقيق ( مبادئ التدقيق)    </a:t>
            </a:r>
          </a:p>
          <a:p>
            <a:pPr algn="r" rtl="1" eaLnBrk="0" hangingPunct="0">
              <a:buFont typeface="Wingdings" pitchFamily="2" charset="2"/>
              <a:buChar char="ü"/>
            </a:pPr>
            <a:r>
              <a:rPr lang="ar-SA" altLang="en-US" sz="3600" dirty="0" smtClean="0">
                <a:solidFill>
                  <a:srgbClr val="39471D"/>
                </a:solidFill>
                <a:cs typeface="DecoType Naskh Variants" pitchFamily="2" charset="-78"/>
              </a:rPr>
              <a:t> إدارة برنامج التدقيق </a:t>
            </a:r>
          </a:p>
          <a:p>
            <a:pPr algn="r" rtl="1" eaLnBrk="0" hangingPunct="0">
              <a:buFont typeface="Wingdings" pitchFamily="2" charset="2"/>
              <a:buChar char="ü"/>
            </a:pPr>
            <a:r>
              <a:rPr lang="ar-SA" altLang="en-US" sz="3600" dirty="0" smtClean="0">
                <a:solidFill>
                  <a:srgbClr val="39471D"/>
                </a:solidFill>
                <a:cs typeface="DecoType Naskh Variants" pitchFamily="2" charset="-78"/>
              </a:rPr>
              <a:t> أنشطة التدقيق                                </a:t>
            </a:r>
          </a:p>
          <a:p>
            <a:pPr algn="r" rtl="1" eaLnBrk="0" hangingPunct="0">
              <a:buFont typeface="Wingdings" pitchFamily="2" charset="2"/>
              <a:buChar char="ü"/>
            </a:pPr>
            <a:r>
              <a:rPr lang="ar-SA" altLang="en-US" sz="3600" dirty="0" smtClean="0">
                <a:solidFill>
                  <a:srgbClr val="39471D"/>
                </a:solidFill>
                <a:cs typeface="DecoType Naskh Variants" pitchFamily="2" charset="-78"/>
              </a:rPr>
              <a:t> كفاءة مدققين نظام إدارة الجودة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الثالث</a:t>
            </a:r>
          </a:p>
        </p:txBody>
      </p:sp>
      <p:sp>
        <p:nvSpPr>
          <p:cNvPr id="5" name="مربع نص 4"/>
          <p:cNvSpPr txBox="1"/>
          <p:nvPr/>
        </p:nvSpPr>
        <p:spPr>
          <a:xfrm>
            <a:off x="0" y="1905000"/>
            <a:ext cx="9144000" cy="3323987"/>
          </a:xfrm>
          <a:prstGeom prst="rect">
            <a:avLst/>
          </a:prstGeom>
          <a:noFill/>
        </p:spPr>
        <p:txBody>
          <a:bodyPr wrap="square" rtlCol="1">
            <a:spAutoFit/>
          </a:bodyPr>
          <a:lstStyle/>
          <a:p>
            <a:pPr algn="ctr"/>
            <a:r>
              <a:rPr lang="ar-SA" sz="13800" dirty="0" smtClean="0">
                <a:solidFill>
                  <a:srgbClr val="39471D"/>
                </a:solidFill>
                <a:cs typeface="DecoType Naskh Variants" pitchFamily="2" charset="-78"/>
              </a:rPr>
              <a:t>مبادئ التدقيق</a:t>
            </a:r>
            <a:r>
              <a:rPr lang="en-US" sz="13800" dirty="0" smtClean="0">
                <a:solidFill>
                  <a:srgbClr val="39471D"/>
                </a:solidFill>
                <a:cs typeface="DecoType Naskh Variants" pitchFamily="2" charset="-78"/>
              </a:rPr>
              <a:t> </a:t>
            </a:r>
          </a:p>
          <a:p>
            <a:pPr algn="ctr"/>
            <a:r>
              <a:rPr lang="en-US" altLang="ar-SA" sz="7200" dirty="0" smtClean="0">
                <a:solidFill>
                  <a:srgbClr val="39471D"/>
                </a:solidFill>
                <a:cs typeface="DecoType Naskh Variants" pitchFamily="2" charset="-78"/>
              </a:rPr>
              <a:t>Principles Of  Auditing</a:t>
            </a:r>
            <a:endParaRPr lang="ar-SA" altLang="en-US" sz="72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18290"/>
            <a:ext cx="9144000" cy="5853910"/>
          </a:xfrm>
          <a:prstGeom prst="rect">
            <a:avLst/>
          </a:prstGeom>
          <a:noFill/>
          <a:ln w="9525">
            <a:noFill/>
            <a:miter lim="800000"/>
            <a:headEnd/>
            <a:tailEnd/>
          </a:ln>
          <a:effectLst/>
        </p:spPr>
        <p:txBody>
          <a:bodyPr>
            <a:spAutoFit/>
          </a:bodyPr>
          <a:lstStyle/>
          <a:p>
            <a:pPr marL="190500" algn="r" rtl="1" eaLnBrk="0" hangingPunct="0">
              <a:lnSpc>
                <a:spcPct val="130000"/>
              </a:lnSpc>
              <a:spcBef>
                <a:spcPct val="50000"/>
              </a:spcBef>
            </a:pPr>
            <a:r>
              <a:rPr lang="ar-SA" altLang="en-US" sz="3600" dirty="0" smtClean="0">
                <a:solidFill>
                  <a:srgbClr val="39471D"/>
                </a:solidFill>
                <a:cs typeface="DecoType Naskh Variants" pitchFamily="2" charset="-78"/>
              </a:rPr>
              <a:t>تُبنى تدقيقات الجودة على عدة مبادئ أساسية للتأكيد على أنها أداة إدارية فعالة </a:t>
            </a:r>
          </a:p>
          <a:p>
            <a:pPr marL="190500" algn="r" rtl="1" eaLnBrk="0" hangingPunct="0">
              <a:lnSpc>
                <a:spcPct val="130000"/>
              </a:lnSpc>
              <a:spcBef>
                <a:spcPct val="50000"/>
              </a:spcBef>
              <a:buFont typeface="Wingdings" pitchFamily="2" charset="2"/>
              <a:buChar char="v"/>
            </a:pPr>
            <a:r>
              <a:rPr lang="ar-SA" altLang="en-US" sz="3600" dirty="0" smtClean="0">
                <a:solidFill>
                  <a:srgbClr val="39471D"/>
                </a:solidFill>
                <a:cs typeface="DecoType Naskh Variants" pitchFamily="2" charset="-78"/>
              </a:rPr>
              <a:t>   الجانب الأخلاقي : </a:t>
            </a:r>
            <a:r>
              <a:rPr lang="en-US" altLang="en-US" sz="3600" dirty="0" smtClean="0">
                <a:solidFill>
                  <a:srgbClr val="39471D"/>
                </a:solidFill>
                <a:cs typeface="DecoType Naskh Variants" pitchFamily="2" charset="-78"/>
              </a:rPr>
              <a:t> </a:t>
            </a:r>
            <a:r>
              <a:rPr lang="ar-SA" altLang="en-US" sz="3600" dirty="0" smtClean="0">
                <a:solidFill>
                  <a:srgbClr val="39471D"/>
                </a:solidFill>
                <a:cs typeface="DecoType Naskh Variants" pitchFamily="2" charset="-78"/>
              </a:rPr>
              <a:t>الصدق – الأمانة – الموضوعية </a:t>
            </a:r>
          </a:p>
          <a:p>
            <a:pPr marL="190500" algn="r" rtl="1" eaLnBrk="0" hangingPunct="0">
              <a:spcBef>
                <a:spcPct val="50000"/>
              </a:spcBef>
              <a:buFont typeface="Wingdings" pitchFamily="2" charset="2"/>
              <a:buChar char="v"/>
            </a:pPr>
            <a:r>
              <a:rPr lang="en-US" altLang="en-US" sz="3600" dirty="0" smtClean="0">
                <a:solidFill>
                  <a:srgbClr val="39471D"/>
                </a:solidFill>
                <a:cs typeface="DecoType Naskh Variants" pitchFamily="2" charset="-78"/>
              </a:rPr>
              <a:t>    </a:t>
            </a:r>
            <a:r>
              <a:rPr lang="ar-SA" altLang="en-US" sz="3600" dirty="0" smtClean="0">
                <a:solidFill>
                  <a:srgbClr val="39471D"/>
                </a:solidFill>
                <a:cs typeface="DecoType Naskh Variants" pitchFamily="2" charset="-78"/>
              </a:rPr>
              <a:t>عرض نتائج التدقيق بجديه وأمانة</a:t>
            </a:r>
          </a:p>
          <a:p>
            <a:pPr marL="190500" algn="r" rtl="1" eaLnBrk="0" hangingPunct="0">
              <a:spcBef>
                <a:spcPct val="50000"/>
              </a:spcBef>
              <a:buFont typeface="Wingdings" pitchFamily="2" charset="2"/>
              <a:buChar char="v"/>
            </a:pPr>
            <a:r>
              <a:rPr lang="en-US" altLang="en-US" sz="3600" dirty="0" smtClean="0">
                <a:solidFill>
                  <a:srgbClr val="39471D"/>
                </a:solidFill>
                <a:cs typeface="DecoType Naskh Variants" pitchFamily="2" charset="-78"/>
              </a:rPr>
              <a:t>    </a:t>
            </a:r>
            <a:r>
              <a:rPr lang="ar-SA" altLang="en-US" sz="3600" dirty="0" smtClean="0">
                <a:solidFill>
                  <a:srgbClr val="39471D"/>
                </a:solidFill>
                <a:cs typeface="DecoType Naskh Variants" pitchFamily="2" charset="-78"/>
              </a:rPr>
              <a:t>أداء التدقيق بمهارة </a:t>
            </a:r>
          </a:p>
          <a:p>
            <a:pPr marL="190500" algn="r" rtl="1" eaLnBrk="0" hangingPunct="0">
              <a:spcBef>
                <a:spcPct val="50000"/>
              </a:spcBef>
              <a:buFont typeface="Wingdings" pitchFamily="2" charset="2"/>
              <a:buChar char="v"/>
            </a:pPr>
            <a:r>
              <a:rPr lang="ar-SA" altLang="en-US" sz="3600" dirty="0" smtClean="0">
                <a:solidFill>
                  <a:srgbClr val="39471D"/>
                </a:solidFill>
                <a:cs typeface="DecoType Naskh Variants" pitchFamily="2" charset="-78"/>
              </a:rPr>
              <a:t>الاستقلالية : الموضوعية والحيادية </a:t>
            </a:r>
          </a:p>
          <a:p>
            <a:pPr marL="190500" algn="r" rtl="1" eaLnBrk="0" hangingPunct="0">
              <a:spcBef>
                <a:spcPct val="50000"/>
              </a:spcBef>
              <a:buFont typeface="Wingdings" pitchFamily="2" charset="2"/>
              <a:buChar char="v"/>
            </a:pPr>
            <a:r>
              <a:rPr lang="ar-SA" altLang="en-US" sz="3600" dirty="0" smtClean="0">
                <a:solidFill>
                  <a:srgbClr val="39471D"/>
                </a:solidFill>
                <a:cs typeface="DecoType Naskh Variants" pitchFamily="2" charset="-78"/>
              </a:rPr>
              <a:t>تحقيق الموجودات : عن طريق فحص عينة من المتاح</a:t>
            </a:r>
          </a:p>
        </p:txBody>
      </p:sp>
      <p:sp>
        <p:nvSpPr>
          <p:cNvPr id="5" name="قوس كبير أيسر 4"/>
          <p:cNvSpPr/>
          <p:nvPr/>
        </p:nvSpPr>
        <p:spPr>
          <a:xfrm>
            <a:off x="2057400" y="2164552"/>
            <a:ext cx="609600" cy="2362200"/>
          </a:xfrm>
          <a:prstGeom prst="leftBrace">
            <a:avLst>
              <a:gd name="adj1" fmla="val 8333"/>
              <a:gd name="adj2" fmla="val 50403"/>
            </a:avLst>
          </a:prstGeom>
          <a:ln w="28575">
            <a:solidFill>
              <a:srgbClr val="39471D"/>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مربع نص 5"/>
          <p:cNvSpPr txBox="1"/>
          <p:nvPr/>
        </p:nvSpPr>
        <p:spPr>
          <a:xfrm>
            <a:off x="1371600" y="2393152"/>
            <a:ext cx="553998" cy="1938992"/>
          </a:xfrm>
          <a:prstGeom prst="rect">
            <a:avLst/>
          </a:prstGeom>
          <a:noFill/>
        </p:spPr>
        <p:txBody>
          <a:bodyPr vert="vert270" wrap="none" rtlCol="1">
            <a:spAutoFit/>
          </a:bodyPr>
          <a:lstStyle/>
          <a:p>
            <a:r>
              <a:rPr lang="ar-SA" altLang="en-US" sz="2400" dirty="0" smtClean="0">
                <a:solidFill>
                  <a:srgbClr val="39471D"/>
                </a:solidFill>
                <a:cs typeface="DecoType Naskh Variants" pitchFamily="2" charset="-78"/>
              </a:rPr>
              <a:t>خاصة بالعنصر البشرى</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3"/>
          <p:cNvSpPr txBox="1">
            <a:spLocks noChangeArrowheads="1"/>
          </p:cNvSpPr>
          <p:nvPr/>
        </p:nvSpPr>
        <p:spPr bwMode="auto">
          <a:xfrm>
            <a:off x="0" y="1066800"/>
            <a:ext cx="9144000" cy="2320635"/>
          </a:xfrm>
          <a:prstGeom prst="rect">
            <a:avLst/>
          </a:prstGeom>
          <a:noFill/>
          <a:ln w="9525">
            <a:noFill/>
            <a:miter lim="800000"/>
            <a:headEnd/>
            <a:tailEnd/>
          </a:ln>
          <a:effectLst/>
        </p:spPr>
        <p:txBody>
          <a:bodyPr wrap="square">
            <a:spAutoFit/>
          </a:bodyPr>
          <a:lstStyle/>
          <a:p>
            <a:pPr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موضوعية ومنهجية واستقلالية المدققين وتمكينهم من إبداء المعلومات التي تمكن الإدارة من تحسين فاعلية أداء الأعمال</a:t>
            </a:r>
          </a:p>
          <a:p>
            <a:pPr eaLnBrk="0" hangingPunct="0">
              <a:spcBef>
                <a:spcPct val="30000"/>
              </a:spcBef>
              <a:buFont typeface="Wingdings" pitchFamily="2" charset="2"/>
              <a:buChar char="×"/>
            </a:pPr>
            <a:endParaRPr lang="ar-SA" altLang="en-US" sz="2000" dirty="0" smtClean="0">
              <a:solidFill>
                <a:srgbClr val="39471D"/>
              </a:solidFill>
              <a:cs typeface="DecoType Naskh Variants" pitchFamily="2" charset="-78"/>
            </a:endParaRPr>
          </a:p>
          <a:p>
            <a:pPr algn="r" rtl="1"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التدقيقات وبرامج التدقيق تكون لها</a:t>
            </a:r>
          </a:p>
        </p:txBody>
      </p:sp>
      <p:sp>
        <p:nvSpPr>
          <p:cNvPr id="5" name="مربع نص 4"/>
          <p:cNvSpPr txBox="1"/>
          <p:nvPr/>
        </p:nvSpPr>
        <p:spPr>
          <a:xfrm>
            <a:off x="0" y="0"/>
            <a:ext cx="9144000" cy="923330"/>
          </a:xfrm>
          <a:prstGeom prst="rect">
            <a:avLst/>
          </a:prstGeom>
          <a:noFill/>
        </p:spPr>
        <p:txBody>
          <a:bodyPr wrap="square" rtlCol="1">
            <a:spAutoFit/>
          </a:bodyPr>
          <a:lstStyle/>
          <a:p>
            <a:pPr marL="0" lvl="4"/>
            <a:r>
              <a:rPr lang="ar-SA" sz="5400" dirty="0" smtClean="0">
                <a:solidFill>
                  <a:srgbClr val="39471D"/>
                </a:solidFill>
                <a:cs typeface="DecoType Naskh Variants" pitchFamily="2" charset="-78"/>
              </a:rPr>
              <a:t>تؤكد مبادئ التدقيق على  </a:t>
            </a:r>
            <a:r>
              <a:rPr lang="ar-SA" sz="2400" b="1" dirty="0" smtClean="0">
                <a:solidFill>
                  <a:schemeClr val="hlink"/>
                </a:solidFill>
                <a:latin typeface="Simplified Arabic" pitchFamily="18" charset="-78"/>
              </a:rPr>
              <a:t> </a:t>
            </a:r>
            <a:endParaRPr lang="ar-SA" sz="2400" b="1" dirty="0" smtClean="0">
              <a:solidFill>
                <a:schemeClr val="hlink"/>
              </a:solidFill>
              <a:latin typeface="Simplified Arabic" pitchFamily="18" charset="-78"/>
              <a:cs typeface="Simplified Arabic" pitchFamily="18" charset="-78"/>
            </a:endParaRPr>
          </a:p>
        </p:txBody>
      </p:sp>
      <p:sp>
        <p:nvSpPr>
          <p:cNvPr id="6" name="مربع نص 5"/>
          <p:cNvSpPr txBox="1"/>
          <p:nvPr/>
        </p:nvSpPr>
        <p:spPr>
          <a:xfrm>
            <a:off x="1613544" y="3505200"/>
            <a:ext cx="5381601" cy="2806922"/>
          </a:xfrm>
          <a:prstGeom prst="rect">
            <a:avLst/>
          </a:prstGeom>
          <a:noFill/>
        </p:spPr>
        <p:txBody>
          <a:bodyPr wrap="none" rtlCol="1">
            <a:spAutoFit/>
          </a:bodyPr>
          <a:lstStyle/>
          <a:p>
            <a:pPr eaLnBrk="0" hangingPunct="0">
              <a:spcBef>
                <a:spcPct val="30000"/>
              </a:spcBef>
              <a:buFont typeface="Courier New" pitchFamily="49" charset="0"/>
              <a:buChar char="o"/>
            </a:pPr>
            <a:r>
              <a:rPr lang="ar-SA" altLang="en-US" sz="3600" dirty="0" smtClean="0">
                <a:solidFill>
                  <a:srgbClr val="39471D"/>
                </a:solidFill>
                <a:cs typeface="DecoType Naskh Variants" pitchFamily="2" charset="-78"/>
              </a:rPr>
              <a:t>أهداف واضحة   </a:t>
            </a:r>
          </a:p>
          <a:p>
            <a:pPr eaLnBrk="0" hangingPunct="0">
              <a:spcBef>
                <a:spcPct val="30000"/>
              </a:spcBef>
              <a:buFont typeface="Courier New" pitchFamily="49" charset="0"/>
              <a:buChar char="o"/>
            </a:pPr>
            <a:r>
              <a:rPr lang="ar-SA" altLang="en-US" sz="3600" dirty="0" smtClean="0">
                <a:solidFill>
                  <a:srgbClr val="39471D"/>
                </a:solidFill>
                <a:cs typeface="DecoType Naskh Variants" pitchFamily="2" charset="-78"/>
              </a:rPr>
              <a:t>مخططة </a:t>
            </a:r>
          </a:p>
          <a:p>
            <a:pPr eaLnBrk="0" hangingPunct="0">
              <a:spcBef>
                <a:spcPct val="30000"/>
              </a:spcBef>
              <a:buFont typeface="Courier New" pitchFamily="49" charset="0"/>
              <a:buChar char="o"/>
            </a:pPr>
            <a:r>
              <a:rPr lang="ar-SA" altLang="en-US" sz="3600" dirty="0" smtClean="0">
                <a:solidFill>
                  <a:srgbClr val="39471D"/>
                </a:solidFill>
                <a:cs typeface="DecoType Naskh Variants" pitchFamily="2" charset="-78"/>
              </a:rPr>
              <a:t>ذات سلطة               </a:t>
            </a:r>
          </a:p>
          <a:p>
            <a:pPr eaLnBrk="0" hangingPunct="0">
              <a:spcBef>
                <a:spcPct val="30000"/>
              </a:spcBef>
              <a:buFont typeface="Courier New" pitchFamily="49" charset="0"/>
              <a:buChar char="o"/>
            </a:pPr>
            <a:r>
              <a:rPr lang="ar-SA" altLang="en-US" sz="3600" dirty="0" smtClean="0">
                <a:solidFill>
                  <a:srgbClr val="39471D"/>
                </a:solidFill>
                <a:cs typeface="DecoType Naskh Variants" pitchFamily="2" charset="-78"/>
              </a:rPr>
              <a:t>يتم  إدارتها بطرق محددة ووسائل معروفة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3"/>
          <p:cNvSpPr txBox="1">
            <a:spLocks noChangeArrowheads="1"/>
          </p:cNvSpPr>
          <p:nvPr/>
        </p:nvSpPr>
        <p:spPr bwMode="auto">
          <a:xfrm>
            <a:off x="0" y="1524000"/>
            <a:ext cx="9144000" cy="4441216"/>
          </a:xfrm>
          <a:prstGeom prst="rect">
            <a:avLst/>
          </a:prstGeom>
          <a:noFill/>
          <a:ln w="9525">
            <a:noFill/>
            <a:miter lim="800000"/>
            <a:headEnd/>
            <a:tailEnd/>
          </a:ln>
          <a:effectLst/>
        </p:spPr>
        <p:txBody>
          <a:bodyPr wrap="square">
            <a:spAutoFit/>
          </a:bodyPr>
          <a:lstStyle/>
          <a:p>
            <a:pPr algn="r" rtl="1"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 ضرورة تسجيل ومتابعة ملاحظات ونتائج التدقيق</a:t>
            </a:r>
          </a:p>
          <a:p>
            <a:pPr algn="r" rtl="1" eaLnBrk="0" hangingPunct="0">
              <a:spcBef>
                <a:spcPct val="30000"/>
              </a:spcBef>
              <a:buFont typeface="Wingdings" pitchFamily="2" charset="2"/>
              <a:buChar char="×"/>
            </a:pPr>
            <a:endParaRPr lang="ar-SA" altLang="en-US" dirty="0" smtClean="0">
              <a:solidFill>
                <a:srgbClr val="39471D"/>
              </a:solidFill>
              <a:cs typeface="DecoType Naskh Variants" pitchFamily="2" charset="-78"/>
            </a:endParaRPr>
          </a:p>
          <a:p>
            <a:pPr algn="r" rtl="1"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 إتاحة العمل لفريق التدقيق بحرية دون تقييد أو انحياز</a:t>
            </a:r>
          </a:p>
          <a:p>
            <a:pPr algn="r" rtl="1" eaLnBrk="0" hangingPunct="0">
              <a:spcBef>
                <a:spcPct val="30000"/>
              </a:spcBef>
              <a:buFont typeface="Wingdings" pitchFamily="2" charset="2"/>
              <a:buChar char="×"/>
            </a:pPr>
            <a:endParaRPr lang="ar-SA" altLang="en-US" dirty="0" smtClean="0">
              <a:solidFill>
                <a:srgbClr val="39471D"/>
              </a:solidFill>
              <a:cs typeface="DecoType Naskh Variants" pitchFamily="2" charset="-78"/>
            </a:endParaRPr>
          </a:p>
          <a:p>
            <a:pPr algn="r" rtl="1"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ضرورة التعاون بإيجابية بين فريق التدقيق والمدقق عليهم</a:t>
            </a:r>
          </a:p>
          <a:p>
            <a:pPr algn="r" rtl="1" eaLnBrk="0" hangingPunct="0">
              <a:spcBef>
                <a:spcPct val="30000"/>
              </a:spcBef>
              <a:buFont typeface="Wingdings" pitchFamily="2" charset="2"/>
              <a:buChar char="×"/>
            </a:pPr>
            <a:endParaRPr lang="ar-SA" altLang="en-US" dirty="0" smtClean="0">
              <a:solidFill>
                <a:srgbClr val="39471D"/>
              </a:solidFill>
              <a:cs typeface="DecoType Naskh Variants" pitchFamily="2" charset="-78"/>
            </a:endParaRPr>
          </a:p>
          <a:p>
            <a:pPr algn="r" rtl="1" eaLnBrk="0" hangingPunct="0">
              <a:spcBef>
                <a:spcPct val="30000"/>
              </a:spcBef>
              <a:buFont typeface="Wingdings" pitchFamily="2" charset="2"/>
              <a:buChar char="×"/>
            </a:pPr>
            <a:r>
              <a:rPr lang="ar-SA" altLang="en-US" sz="3600" dirty="0" smtClean="0">
                <a:solidFill>
                  <a:srgbClr val="39471D"/>
                </a:solidFill>
                <a:cs typeface="DecoType Naskh Variants" pitchFamily="2" charset="-78"/>
              </a:rPr>
              <a:t>ضرورة أن يكون الدليل المادي الملموس مبني على أساس عينة من المعلومات المتاحة </a:t>
            </a:r>
            <a:endParaRPr lang="en-US" altLang="en-US" sz="3600" dirty="0" smtClean="0">
              <a:solidFill>
                <a:srgbClr val="39471D"/>
              </a:solidFill>
              <a:cs typeface="DecoType Naskh Variants" pitchFamily="2" charset="-78"/>
            </a:endParaRPr>
          </a:p>
        </p:txBody>
      </p:sp>
      <p:sp>
        <p:nvSpPr>
          <p:cNvPr id="5" name="مربع نص 4"/>
          <p:cNvSpPr txBox="1"/>
          <p:nvPr/>
        </p:nvSpPr>
        <p:spPr>
          <a:xfrm>
            <a:off x="0" y="0"/>
            <a:ext cx="9144000" cy="923330"/>
          </a:xfrm>
          <a:prstGeom prst="rect">
            <a:avLst/>
          </a:prstGeom>
          <a:noFill/>
        </p:spPr>
        <p:txBody>
          <a:bodyPr wrap="square" rtlCol="1">
            <a:spAutoFit/>
          </a:bodyPr>
          <a:lstStyle/>
          <a:p>
            <a:pPr marL="0" lvl="4"/>
            <a:r>
              <a:rPr lang="ar-SA" sz="5400" dirty="0" smtClean="0">
                <a:solidFill>
                  <a:srgbClr val="39471D"/>
                </a:solidFill>
                <a:cs typeface="DecoType Naskh Variants" pitchFamily="2" charset="-78"/>
              </a:rPr>
              <a:t>كما تؤكد مبادئ التدقيق على  </a:t>
            </a:r>
            <a:r>
              <a:rPr lang="ar-SA" sz="2400" b="1" dirty="0" smtClean="0">
                <a:solidFill>
                  <a:schemeClr val="hlink"/>
                </a:solidFill>
                <a:latin typeface="Simplified Arabic" pitchFamily="18" charset="-78"/>
              </a:rPr>
              <a:t> </a:t>
            </a:r>
            <a:endParaRPr lang="ar-SA" sz="2400" b="1" dirty="0" smtClean="0">
              <a:solidFill>
                <a:schemeClr val="hlink"/>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الرابع</a:t>
            </a:r>
          </a:p>
        </p:txBody>
      </p:sp>
      <p:sp>
        <p:nvSpPr>
          <p:cNvPr id="16" name="مربع نص 15"/>
          <p:cNvSpPr txBox="1"/>
          <p:nvPr/>
        </p:nvSpPr>
        <p:spPr>
          <a:xfrm>
            <a:off x="0" y="2667000"/>
            <a:ext cx="9144000" cy="2215991"/>
          </a:xfrm>
          <a:prstGeom prst="rect">
            <a:avLst/>
          </a:prstGeom>
          <a:noFill/>
        </p:spPr>
        <p:txBody>
          <a:bodyPr wrap="square" rtlCol="1">
            <a:spAutoFit/>
          </a:bodyPr>
          <a:lstStyle/>
          <a:p>
            <a:pPr algn="ctr"/>
            <a:r>
              <a:rPr lang="ar-SA" sz="13800" dirty="0" smtClean="0">
                <a:solidFill>
                  <a:srgbClr val="39471D"/>
                </a:solidFill>
                <a:cs typeface="DecoType Naskh Variants" pitchFamily="2" charset="-78"/>
              </a:rPr>
              <a:t>أنــواع التدقيق</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67270"/>
            <a:ext cx="9096375"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أنــواع التدقيق</a:t>
            </a:r>
          </a:p>
        </p:txBody>
      </p:sp>
      <p:sp>
        <p:nvSpPr>
          <p:cNvPr id="5" name="AutoShape 2"/>
          <p:cNvSpPr>
            <a:spLocks noChangeArrowheads="1"/>
          </p:cNvSpPr>
          <p:nvPr/>
        </p:nvSpPr>
        <p:spPr bwMode="auto">
          <a:xfrm rot="2232656" flipV="1">
            <a:off x="3640523" y="2600325"/>
            <a:ext cx="166688" cy="755650"/>
          </a:xfrm>
          <a:prstGeom prst="downArrow">
            <a:avLst>
              <a:gd name="adj1" fmla="val 50000"/>
              <a:gd name="adj2" fmla="val 170776"/>
            </a:avLst>
          </a:prstGeom>
          <a:solidFill>
            <a:srgbClr val="39471D"/>
          </a:solidFill>
          <a:ln w="19050">
            <a:solidFill>
              <a:srgbClr val="C3D69E"/>
            </a:solidFill>
            <a:miter lim="800000"/>
            <a:headEnd/>
            <a:tailEnd/>
          </a:ln>
          <a:effectLst/>
        </p:spPr>
        <p:txBody>
          <a:bodyPr wrap="none" anchor="ctr"/>
          <a:lstStyle/>
          <a:p>
            <a:endParaRPr lang="ar-SA"/>
          </a:p>
        </p:txBody>
      </p:sp>
      <p:sp>
        <p:nvSpPr>
          <p:cNvPr id="6" name="AutoShape 3"/>
          <p:cNvSpPr>
            <a:spLocks noChangeArrowheads="1"/>
          </p:cNvSpPr>
          <p:nvPr/>
        </p:nvSpPr>
        <p:spPr bwMode="auto">
          <a:xfrm rot="19528646">
            <a:off x="5490901" y="2636383"/>
            <a:ext cx="152400" cy="838200"/>
          </a:xfrm>
          <a:prstGeom prst="downArrow">
            <a:avLst>
              <a:gd name="adj1" fmla="val 50000"/>
              <a:gd name="adj2" fmla="val 207192"/>
            </a:avLst>
          </a:prstGeom>
          <a:solidFill>
            <a:srgbClr val="39471D"/>
          </a:solidFill>
          <a:ln w="19050">
            <a:solidFill>
              <a:srgbClr val="C3D69E"/>
            </a:solidFill>
            <a:miter lim="800000"/>
            <a:headEnd/>
            <a:tailEnd/>
          </a:ln>
          <a:effectLst/>
        </p:spPr>
        <p:txBody>
          <a:bodyPr wrap="none" anchor="ctr"/>
          <a:lstStyle/>
          <a:p>
            <a:endParaRPr lang="ar-SA"/>
          </a:p>
        </p:txBody>
      </p:sp>
      <p:sp>
        <p:nvSpPr>
          <p:cNvPr id="7" name="Oval 8"/>
          <p:cNvSpPr>
            <a:spLocks noChangeArrowheads="1"/>
          </p:cNvSpPr>
          <p:nvPr/>
        </p:nvSpPr>
        <p:spPr bwMode="auto">
          <a:xfrm>
            <a:off x="3352800" y="990600"/>
            <a:ext cx="2667000" cy="1828800"/>
          </a:xfrm>
          <a:prstGeom prst="ellipse">
            <a:avLst/>
          </a:prstGeom>
          <a:solidFill>
            <a:srgbClr val="B8CF8B">
              <a:alpha val="50000"/>
            </a:srgbClr>
          </a:solidFill>
          <a:ln w="9525">
            <a:solidFill>
              <a:srgbClr val="39471D"/>
            </a:solidFill>
            <a:round/>
            <a:headEnd/>
            <a:tailEnd/>
          </a:ln>
          <a:effectLst/>
        </p:spPr>
        <p:txBody>
          <a:bodyPr/>
          <a:lstStyle/>
          <a:p>
            <a:pPr algn="ctr" rtl="1" eaLnBrk="0" hangingPunct="0"/>
            <a:endParaRPr lang="en-US" sz="2800" b="1" dirty="0">
              <a:solidFill>
                <a:srgbClr val="000000"/>
              </a:solidFill>
              <a:latin typeface="Arabic Transparent" pitchFamily="2" charset="0"/>
              <a:cs typeface="Arabic Transparent" pitchFamily="2" charset="0"/>
            </a:endParaRPr>
          </a:p>
          <a:p>
            <a:pPr algn="ctr" rtl="1" eaLnBrk="0" hangingPunct="0"/>
            <a:r>
              <a:rPr lang="ar-SA" altLang="en-US" sz="2800" dirty="0" smtClean="0">
                <a:solidFill>
                  <a:srgbClr val="39471D"/>
                </a:solidFill>
                <a:cs typeface="DecoType Naskh Variants" pitchFamily="2" charset="-78"/>
              </a:rPr>
              <a:t>المؤسسة</a:t>
            </a:r>
            <a:endParaRPr lang="ar-SA" altLang="en-US" sz="2400" dirty="0" smtClean="0">
              <a:solidFill>
                <a:srgbClr val="39471D"/>
              </a:solidFill>
              <a:cs typeface="DecoType Naskh Variants" pitchFamily="2" charset="-78"/>
            </a:endParaRPr>
          </a:p>
        </p:txBody>
      </p:sp>
      <p:sp>
        <p:nvSpPr>
          <p:cNvPr id="8" name="Oval 9"/>
          <p:cNvSpPr>
            <a:spLocks noChangeArrowheads="1"/>
          </p:cNvSpPr>
          <p:nvPr/>
        </p:nvSpPr>
        <p:spPr bwMode="auto">
          <a:xfrm>
            <a:off x="5105400" y="3276600"/>
            <a:ext cx="1981200" cy="1447800"/>
          </a:xfrm>
          <a:prstGeom prst="ellipse">
            <a:avLst/>
          </a:prstGeom>
          <a:solidFill>
            <a:srgbClr val="B8CF8B">
              <a:alpha val="50000"/>
            </a:srgbClr>
          </a:solidFill>
          <a:ln w="9525">
            <a:solidFill>
              <a:srgbClr val="39471D"/>
            </a:solidFill>
            <a:round/>
            <a:headEnd/>
            <a:tailEnd/>
          </a:ln>
          <a:effectLst/>
        </p:spPr>
        <p:txBody>
          <a:bodyPr/>
          <a:lstStyle/>
          <a:p>
            <a:pPr algn="just" eaLnBrk="0" hangingPunct="0"/>
            <a:endParaRPr lang="ar-SA" altLang="en-US" sz="1400" dirty="0" smtClean="0">
              <a:solidFill>
                <a:srgbClr val="39471D"/>
              </a:solidFill>
              <a:cs typeface="DecoType Naskh Variants" pitchFamily="2" charset="-78"/>
            </a:endParaRPr>
          </a:p>
          <a:p>
            <a:pPr algn="ctr" eaLnBrk="0" hangingPunct="0"/>
            <a:r>
              <a:rPr lang="ar-SA" altLang="en-US" sz="2800" dirty="0" smtClean="0">
                <a:solidFill>
                  <a:srgbClr val="39471D"/>
                </a:solidFill>
                <a:cs typeface="DecoType Naskh Variants" pitchFamily="2" charset="-78"/>
              </a:rPr>
              <a:t>المؤسسة</a:t>
            </a:r>
            <a:endParaRPr lang="ar-SA" sz="2800" b="1" dirty="0">
              <a:solidFill>
                <a:srgbClr val="000000"/>
              </a:solidFill>
              <a:latin typeface="Arabic Transparent" pitchFamily="2" charset="0"/>
              <a:cs typeface="Simplified Arabic" pitchFamily="18" charset="-78"/>
            </a:endParaRPr>
          </a:p>
        </p:txBody>
      </p:sp>
      <p:sp>
        <p:nvSpPr>
          <p:cNvPr id="9" name="Oval 10"/>
          <p:cNvSpPr>
            <a:spLocks noChangeArrowheads="1"/>
          </p:cNvSpPr>
          <p:nvPr/>
        </p:nvSpPr>
        <p:spPr bwMode="auto">
          <a:xfrm>
            <a:off x="1981200" y="3124200"/>
            <a:ext cx="2057400" cy="1524000"/>
          </a:xfrm>
          <a:prstGeom prst="ellipse">
            <a:avLst/>
          </a:prstGeom>
          <a:solidFill>
            <a:schemeClr val="accent3">
              <a:lumMod val="75000"/>
            </a:schemeClr>
          </a:solidFill>
          <a:ln w="28575">
            <a:solidFill>
              <a:srgbClr val="969696"/>
            </a:solidFill>
            <a:round/>
            <a:headEnd/>
            <a:tailEnd/>
          </a:ln>
          <a:effectLst/>
        </p:spPr>
        <p:txBody>
          <a:bodyPr wrap="none" anchor="ctr"/>
          <a:lstStyle/>
          <a:p>
            <a:pPr algn="ctr" rtl="1" eaLnBrk="0" hangingPunct="0"/>
            <a:r>
              <a:rPr lang="ar-SA" altLang="en-US" sz="2800" dirty="0" smtClean="0">
                <a:solidFill>
                  <a:srgbClr val="C3D69E"/>
                </a:solidFill>
                <a:cs typeface="DecoType Naskh Variants" pitchFamily="2" charset="-78"/>
              </a:rPr>
              <a:t>جهة محايدة</a:t>
            </a:r>
          </a:p>
        </p:txBody>
      </p:sp>
      <p:sp>
        <p:nvSpPr>
          <p:cNvPr id="10" name="Oval 11"/>
          <p:cNvSpPr>
            <a:spLocks noChangeArrowheads="1"/>
          </p:cNvSpPr>
          <p:nvPr/>
        </p:nvSpPr>
        <p:spPr bwMode="auto">
          <a:xfrm>
            <a:off x="3200400" y="4800600"/>
            <a:ext cx="2667000" cy="1371600"/>
          </a:xfrm>
          <a:prstGeom prst="ellipse">
            <a:avLst/>
          </a:prstGeom>
          <a:solidFill>
            <a:srgbClr val="39471D"/>
          </a:solidFill>
          <a:ln w="28575">
            <a:solidFill>
              <a:srgbClr val="969696"/>
            </a:solidFill>
            <a:round/>
            <a:headEnd/>
            <a:tailEnd/>
          </a:ln>
          <a:effectLst/>
        </p:spPr>
        <p:txBody>
          <a:bodyPr wrap="none" anchor="ctr"/>
          <a:lstStyle/>
          <a:p>
            <a:pPr algn="ctr" rtl="1" eaLnBrk="0" hangingPunct="0"/>
            <a:r>
              <a:rPr lang="ar-SA" altLang="en-US" sz="2800" dirty="0" smtClean="0">
                <a:solidFill>
                  <a:srgbClr val="C3D69E"/>
                </a:solidFill>
                <a:cs typeface="DecoType Naskh Variants" pitchFamily="2" charset="-78"/>
              </a:rPr>
              <a:t>الجهــة المانحــة</a:t>
            </a:r>
          </a:p>
        </p:txBody>
      </p:sp>
      <p:sp>
        <p:nvSpPr>
          <p:cNvPr id="11" name="AutoShape 12"/>
          <p:cNvSpPr>
            <a:spLocks noChangeArrowheads="1"/>
          </p:cNvSpPr>
          <p:nvPr/>
        </p:nvSpPr>
        <p:spPr bwMode="auto">
          <a:xfrm flipV="1">
            <a:off x="4572000" y="2819400"/>
            <a:ext cx="114300" cy="1981200"/>
          </a:xfrm>
          <a:prstGeom prst="downArrow">
            <a:avLst>
              <a:gd name="adj1" fmla="val 61315"/>
              <a:gd name="adj2" fmla="val 425068"/>
            </a:avLst>
          </a:prstGeom>
          <a:solidFill>
            <a:srgbClr val="39471D"/>
          </a:solidFill>
          <a:ln w="19050">
            <a:solidFill>
              <a:srgbClr val="C3D69E"/>
            </a:solidFill>
            <a:miter lim="800000"/>
            <a:headEnd/>
            <a:tailEnd/>
          </a:ln>
          <a:effectLst/>
        </p:spPr>
        <p:txBody>
          <a:bodyPr wrap="none" anchor="ctr"/>
          <a:lstStyle/>
          <a:p>
            <a:endParaRPr lang="ar-SA"/>
          </a:p>
        </p:txBody>
      </p:sp>
      <p:sp>
        <p:nvSpPr>
          <p:cNvPr id="12" name="Text Box 13"/>
          <p:cNvSpPr txBox="1">
            <a:spLocks noChangeArrowheads="1"/>
          </p:cNvSpPr>
          <p:nvPr/>
        </p:nvSpPr>
        <p:spPr bwMode="auto">
          <a:xfrm>
            <a:off x="5284788" y="2544763"/>
            <a:ext cx="811212" cy="579437"/>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r>
              <a:rPr lang="en-US" altLang="en-US" sz="3200" b="1" dirty="0">
                <a:solidFill>
                  <a:srgbClr val="5C8E26"/>
                </a:solidFill>
                <a:latin typeface="Bookman Old Style" pitchFamily="18" charset="0"/>
              </a:rPr>
              <a:t>1</a:t>
            </a:r>
          </a:p>
        </p:txBody>
      </p:sp>
      <p:sp>
        <p:nvSpPr>
          <p:cNvPr id="13" name="Text Box 14"/>
          <p:cNvSpPr txBox="1">
            <a:spLocks noChangeArrowheads="1"/>
          </p:cNvSpPr>
          <p:nvPr/>
        </p:nvSpPr>
        <p:spPr bwMode="auto">
          <a:xfrm>
            <a:off x="3074988" y="2468563"/>
            <a:ext cx="811212" cy="579437"/>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r>
              <a:rPr lang="en-US" altLang="en-US" sz="3200" b="1" dirty="0">
                <a:solidFill>
                  <a:srgbClr val="5C8E26"/>
                </a:solidFill>
                <a:latin typeface="Bookman Old Style" pitchFamily="18" charset="0"/>
              </a:rPr>
              <a:t>2</a:t>
            </a:r>
          </a:p>
        </p:txBody>
      </p:sp>
      <p:sp>
        <p:nvSpPr>
          <p:cNvPr id="15" name="Text Box 15"/>
          <p:cNvSpPr txBox="1">
            <a:spLocks noChangeArrowheads="1"/>
          </p:cNvSpPr>
          <p:nvPr/>
        </p:nvSpPr>
        <p:spPr bwMode="auto">
          <a:xfrm>
            <a:off x="3810000" y="3916363"/>
            <a:ext cx="811213" cy="579437"/>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r>
              <a:rPr lang="en-US" altLang="en-US" sz="3200" b="1">
                <a:solidFill>
                  <a:srgbClr val="5C8E26"/>
                </a:solidFill>
                <a:latin typeface="Bookman Old Style" pitchFamily="18" charset="0"/>
              </a:rPr>
              <a:t>3</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12" name="مربع نص 11"/>
          <p:cNvSpPr txBox="1"/>
          <p:nvPr/>
        </p:nvSpPr>
        <p:spPr>
          <a:xfrm>
            <a:off x="0" y="990600"/>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الأول مقدمة</a:t>
            </a:r>
          </a:p>
        </p:txBody>
      </p:sp>
      <p:sp>
        <p:nvSpPr>
          <p:cNvPr id="11" name="مربع نص 10"/>
          <p:cNvSpPr txBox="1"/>
          <p:nvPr/>
        </p:nvSpPr>
        <p:spPr>
          <a:xfrm>
            <a:off x="0" y="0"/>
            <a:ext cx="9144000" cy="1323439"/>
          </a:xfrm>
          <a:prstGeom prst="rect">
            <a:avLst/>
          </a:prstGeom>
          <a:noFill/>
        </p:spPr>
        <p:txBody>
          <a:bodyPr wrap="square" rtlCol="1">
            <a:spAutoFit/>
          </a:bodyPr>
          <a:lstStyle/>
          <a:p>
            <a:pPr algn="ctr"/>
            <a:r>
              <a:rPr lang="ar-SA" sz="8000" dirty="0" smtClean="0">
                <a:solidFill>
                  <a:srgbClr val="39471D"/>
                </a:solidFill>
                <a:cs typeface="DecoType Naskh Variants" pitchFamily="2" charset="-78"/>
              </a:rPr>
              <a:t>المحتويات</a:t>
            </a:r>
          </a:p>
        </p:txBody>
      </p:sp>
      <p:sp>
        <p:nvSpPr>
          <p:cNvPr id="8" name="مربع نص 7"/>
          <p:cNvSpPr txBox="1"/>
          <p:nvPr/>
        </p:nvSpPr>
        <p:spPr>
          <a:xfrm>
            <a:off x="0" y="1676400"/>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الثاني </a:t>
            </a:r>
            <a:r>
              <a:rPr lang="ar-SA" altLang="en-US" sz="4400" dirty="0" err="1" smtClean="0">
                <a:solidFill>
                  <a:srgbClr val="39471D"/>
                </a:solidFill>
                <a:cs typeface="DecoType Naskh Variants" pitchFamily="2" charset="-78"/>
              </a:rPr>
              <a:t>تعاريف</a:t>
            </a:r>
            <a:r>
              <a:rPr lang="ar-SA" altLang="en-US" sz="4400" dirty="0" smtClean="0">
                <a:solidFill>
                  <a:srgbClr val="39471D"/>
                </a:solidFill>
                <a:cs typeface="DecoType Naskh Variants" pitchFamily="2" charset="-78"/>
              </a:rPr>
              <a:t> </a:t>
            </a:r>
            <a:r>
              <a:rPr lang="ar-SA" altLang="en-US" sz="4400" dirty="0" err="1" smtClean="0">
                <a:solidFill>
                  <a:srgbClr val="39471D"/>
                </a:solidFill>
                <a:cs typeface="DecoType Naskh Variants" pitchFamily="2" charset="-78"/>
              </a:rPr>
              <a:t>وتعابير</a:t>
            </a:r>
            <a:endParaRPr lang="ar-SA" altLang="en-US" sz="4400" dirty="0" smtClean="0">
              <a:solidFill>
                <a:srgbClr val="39471D"/>
              </a:solidFill>
              <a:cs typeface="DecoType Naskh Variants" pitchFamily="2" charset="-78"/>
            </a:endParaRPr>
          </a:p>
        </p:txBody>
      </p:sp>
      <p:sp>
        <p:nvSpPr>
          <p:cNvPr id="9" name="مربع نص 8"/>
          <p:cNvSpPr txBox="1"/>
          <p:nvPr/>
        </p:nvSpPr>
        <p:spPr>
          <a:xfrm>
            <a:off x="0" y="2438400"/>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الثالث مبادئ التدقيق</a:t>
            </a:r>
            <a:r>
              <a:rPr lang="en-US" sz="4400" dirty="0" smtClean="0">
                <a:solidFill>
                  <a:srgbClr val="39471D"/>
                </a:solidFill>
                <a:cs typeface="DecoType Naskh Variants" pitchFamily="2" charset="-78"/>
              </a:rPr>
              <a:t> </a:t>
            </a:r>
            <a:endParaRPr lang="ar-SA" altLang="en-US" sz="4400" dirty="0" smtClean="0">
              <a:solidFill>
                <a:srgbClr val="39471D"/>
              </a:solidFill>
              <a:cs typeface="DecoType Naskh Variants" pitchFamily="2" charset="-78"/>
            </a:endParaRPr>
          </a:p>
        </p:txBody>
      </p:sp>
      <p:sp>
        <p:nvSpPr>
          <p:cNvPr id="10" name="مربع نص 9"/>
          <p:cNvSpPr txBox="1"/>
          <p:nvPr/>
        </p:nvSpPr>
        <p:spPr>
          <a:xfrm>
            <a:off x="0" y="3207841"/>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الرابع   أنــواع التدقيق</a:t>
            </a:r>
          </a:p>
        </p:txBody>
      </p:sp>
      <p:sp>
        <p:nvSpPr>
          <p:cNvPr id="15" name="مربع نص 14"/>
          <p:cNvSpPr txBox="1"/>
          <p:nvPr/>
        </p:nvSpPr>
        <p:spPr>
          <a:xfrm>
            <a:off x="0" y="4031159"/>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الخامس أهداف التدقيق</a:t>
            </a:r>
          </a:p>
        </p:txBody>
      </p:sp>
      <p:sp>
        <p:nvSpPr>
          <p:cNvPr id="13" name="مربع نص 12"/>
          <p:cNvSpPr txBox="1"/>
          <p:nvPr/>
        </p:nvSpPr>
        <p:spPr>
          <a:xfrm>
            <a:off x="0" y="4724400"/>
            <a:ext cx="9144000" cy="769441"/>
          </a:xfrm>
          <a:prstGeom prst="rect">
            <a:avLst/>
          </a:prstGeom>
          <a:noFill/>
        </p:spPr>
        <p:txBody>
          <a:bodyPr wrap="square" rtlCol="1">
            <a:spAutoFit/>
          </a:bodyPr>
          <a:lstStyle/>
          <a:p>
            <a:r>
              <a:rPr lang="ar-SA" sz="4400" dirty="0" smtClean="0">
                <a:solidFill>
                  <a:srgbClr val="39471D"/>
                </a:solidFill>
                <a:cs typeface="DecoType Naskh Variants" pitchFamily="2" charset="-78"/>
              </a:rPr>
              <a:t>الفصل السادس مراحــل التدقيق</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1371600"/>
            <a:ext cx="8001000" cy="646331"/>
          </a:xfrm>
          <a:prstGeom prst="rect">
            <a:avLst/>
          </a:prstGeom>
          <a:noFill/>
        </p:spPr>
        <p:txBody>
          <a:bodyPr wrap="square" rtlCol="1">
            <a:spAutoFit/>
          </a:bodyPr>
          <a:lstStyle/>
          <a:p>
            <a:pPr>
              <a:buFont typeface="Wingdings" pitchFamily="2" charset="2"/>
              <a:buChar char="§"/>
            </a:pPr>
            <a:r>
              <a:rPr lang="ar-SA" altLang="en-US" sz="3600" dirty="0" smtClean="0">
                <a:solidFill>
                  <a:srgbClr val="39471D"/>
                </a:solidFill>
                <a:cs typeface="DecoType Naskh Variants" pitchFamily="2" charset="-78"/>
              </a:rPr>
              <a:t>تدقيق الطــرف الأول = المؤسسة على ذاتها بشكل محايد</a:t>
            </a:r>
          </a:p>
        </p:txBody>
      </p:sp>
      <p:sp>
        <p:nvSpPr>
          <p:cNvPr id="5" name="مربع نص 4"/>
          <p:cNvSpPr txBox="1"/>
          <p:nvPr/>
        </p:nvSpPr>
        <p:spPr>
          <a:xfrm>
            <a:off x="0" y="2819400"/>
            <a:ext cx="8001000" cy="646331"/>
          </a:xfrm>
          <a:prstGeom prst="rect">
            <a:avLst/>
          </a:prstGeom>
          <a:noFill/>
        </p:spPr>
        <p:txBody>
          <a:bodyPr wrap="square" rtlCol="1">
            <a:spAutoFit/>
          </a:bodyPr>
          <a:lstStyle/>
          <a:p>
            <a:pPr>
              <a:buFont typeface="Wingdings" pitchFamily="2" charset="2"/>
              <a:buChar char="§"/>
            </a:pPr>
            <a:r>
              <a:rPr lang="ar-SA" altLang="en-US" sz="3600" dirty="0" smtClean="0">
                <a:solidFill>
                  <a:srgbClr val="39471D"/>
                </a:solidFill>
                <a:cs typeface="DecoType Naskh Variants" pitchFamily="2" charset="-78"/>
              </a:rPr>
              <a:t>تدقيق الطــرف الثاني = المراجعة الداخلية </a:t>
            </a:r>
          </a:p>
        </p:txBody>
      </p:sp>
      <p:sp>
        <p:nvSpPr>
          <p:cNvPr id="6" name="مربع نص 5"/>
          <p:cNvSpPr txBox="1"/>
          <p:nvPr/>
        </p:nvSpPr>
        <p:spPr>
          <a:xfrm>
            <a:off x="0" y="4267200"/>
            <a:ext cx="8001000" cy="646331"/>
          </a:xfrm>
          <a:prstGeom prst="rect">
            <a:avLst/>
          </a:prstGeom>
          <a:noFill/>
        </p:spPr>
        <p:txBody>
          <a:bodyPr wrap="square" rtlCol="1">
            <a:spAutoFit/>
          </a:bodyPr>
          <a:lstStyle/>
          <a:p>
            <a:pPr>
              <a:buFont typeface="Wingdings" pitchFamily="2" charset="2"/>
              <a:buChar char="§"/>
            </a:pPr>
            <a:r>
              <a:rPr lang="ar-SA" altLang="en-US" sz="3600" dirty="0" smtClean="0">
                <a:solidFill>
                  <a:srgbClr val="39471D"/>
                </a:solidFill>
                <a:cs typeface="DecoType Naskh Variants" pitchFamily="2" charset="-78"/>
              </a:rPr>
              <a:t>تدقيق الطــرف الثالث = زيارة الجهات المانحة للشهادات</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9373D3"/>
                </a:solidFill>
                <a:cs typeface="DecoType Naskh Variants" pitchFamily="2" charset="-78"/>
              </a:rPr>
              <a:t>الدكتور هشام عادل عبهري</a:t>
            </a:r>
          </a:p>
        </p:txBody>
      </p:sp>
      <p:sp>
        <p:nvSpPr>
          <p:cNvPr id="4" name="مربع نص 3">
            <a:hlinkClick r:id="" action="ppaction://noaction"/>
          </p:cNvPr>
          <p:cNvSpPr txBox="1"/>
          <p:nvPr/>
        </p:nvSpPr>
        <p:spPr>
          <a:xfrm>
            <a:off x="0" y="228600"/>
            <a:ext cx="8915400" cy="584775"/>
          </a:xfrm>
          <a:prstGeom prst="rect">
            <a:avLst/>
          </a:prstGeom>
          <a:noFill/>
        </p:spPr>
        <p:txBody>
          <a:bodyPr wrap="square" rtlCol="1">
            <a:spAutoFit/>
          </a:bodyPr>
          <a:lstStyle/>
          <a:p>
            <a:r>
              <a:rPr lang="ar-SA" sz="3200" u="sng" dirty="0" smtClean="0">
                <a:solidFill>
                  <a:srgbClr val="605936"/>
                </a:solidFill>
                <a:cs typeface="+mj-cs"/>
              </a:rPr>
              <a:t> 2</a:t>
            </a:r>
            <a:r>
              <a:rPr lang="ar-SA" sz="3200" u="sng" dirty="0" smtClean="0">
                <a:solidFill>
                  <a:srgbClr val="605936"/>
                </a:solidFill>
                <a:cs typeface="DecoType Naskh Variants" pitchFamily="2" charset="-78"/>
              </a:rPr>
              <a:t> –</a:t>
            </a:r>
            <a:r>
              <a:rPr lang="ar-SA" sz="3200" u="sng" dirty="0" smtClean="0">
                <a:solidFill>
                  <a:srgbClr val="605936"/>
                </a:solidFill>
                <a:cs typeface="+mj-cs"/>
              </a:rPr>
              <a:t> 2</a:t>
            </a:r>
            <a:r>
              <a:rPr lang="ar-SA" sz="3200" u="sng" dirty="0" smtClean="0">
                <a:solidFill>
                  <a:srgbClr val="605936"/>
                </a:solidFill>
                <a:cs typeface="DecoType Naskh Variants" pitchFamily="2" charset="-78"/>
              </a:rPr>
              <a:t> – </a:t>
            </a:r>
            <a:r>
              <a:rPr lang="ar-SA" sz="3200" u="sng" dirty="0" smtClean="0">
                <a:solidFill>
                  <a:srgbClr val="605936"/>
                </a:solidFill>
                <a:cs typeface="+mj-cs"/>
              </a:rPr>
              <a:t>8    </a:t>
            </a:r>
            <a:r>
              <a:rPr lang="ar-SA" sz="3200" u="sng" dirty="0" smtClean="0">
                <a:solidFill>
                  <a:srgbClr val="605936"/>
                </a:solidFill>
                <a:cs typeface="DecoType Naskh Variants" pitchFamily="2" charset="-78"/>
              </a:rPr>
              <a:t>التدقيق الداخلي وفق المواصفة الدولية  </a:t>
            </a:r>
            <a:r>
              <a:rPr lang="en-US" sz="3200" u="sng" dirty="0" smtClean="0">
                <a:solidFill>
                  <a:srgbClr val="605936"/>
                </a:solidFill>
                <a:cs typeface="DecoType Naskh Variants" pitchFamily="2" charset="-78"/>
              </a:rPr>
              <a:t>ISO 9001 : 2008</a:t>
            </a:r>
            <a:endParaRPr lang="ar-SA" sz="3200" u="sng" dirty="0" smtClean="0">
              <a:solidFill>
                <a:srgbClr val="605936"/>
              </a:solidFill>
              <a:cs typeface="DecoType Naskh Variants" pitchFamily="2" charset="-78"/>
            </a:endParaRPr>
          </a:p>
        </p:txBody>
      </p:sp>
      <p:sp>
        <p:nvSpPr>
          <p:cNvPr id="7" name="مربع نص 6"/>
          <p:cNvSpPr txBox="1"/>
          <p:nvPr/>
        </p:nvSpPr>
        <p:spPr>
          <a:xfrm>
            <a:off x="433636" y="1295400"/>
            <a:ext cx="8209299" cy="3231654"/>
          </a:xfrm>
          <a:prstGeom prst="rect">
            <a:avLst/>
          </a:prstGeom>
          <a:noFill/>
        </p:spPr>
        <p:txBody>
          <a:bodyPr wrap="none" rtlCol="1">
            <a:spAutoFit/>
          </a:bodyPr>
          <a:lstStyle/>
          <a:p>
            <a:r>
              <a:rPr lang="ar-SA" sz="6000" dirty="0" smtClean="0">
                <a:solidFill>
                  <a:srgbClr val="4F4F4F"/>
                </a:solidFill>
                <a:cs typeface="DecoType Naskh Variants" pitchFamily="2" charset="-78"/>
              </a:rPr>
              <a:t>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على المنشأة تنفيذ تدقيقات داخلية على فترات مخططة لتحدد </a:t>
            </a:r>
          </a:p>
          <a:p>
            <a:r>
              <a:rPr lang="ar-SA" sz="3600" dirty="0" smtClean="0">
                <a:solidFill>
                  <a:srgbClr val="2C62CE"/>
                </a:solidFill>
                <a:cs typeface="DecoType Naskh Variants" pitchFamily="2" charset="-78"/>
              </a:rPr>
              <a:t>ما إذا كان نظام إدارة الجودة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أ‌- مطابق للترتيبات المخططة (انظر 1-7)، ومتطلبات هذه المواصفة </a:t>
            </a:r>
          </a:p>
          <a:p>
            <a:r>
              <a:rPr lang="ar-SA" sz="3600" dirty="0" smtClean="0">
                <a:solidFill>
                  <a:srgbClr val="2C62CE"/>
                </a:solidFill>
                <a:cs typeface="DecoType Naskh Variants" pitchFamily="2" charset="-78"/>
              </a:rPr>
              <a:t>     القياسية الدولية ومتطلبات نظام إدارة الجودة المحددة بواسطة المنشأة.</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ب- مطبق بفاعلية ويتم المحافظة عليه.</a:t>
            </a:r>
          </a:p>
        </p:txBody>
      </p:sp>
      <p:sp>
        <p:nvSpPr>
          <p:cNvPr id="8" name="مربع نص 7"/>
          <p:cNvSpPr txBox="1"/>
          <p:nvPr/>
        </p:nvSpPr>
        <p:spPr>
          <a:xfrm>
            <a:off x="381000" y="6096000"/>
            <a:ext cx="4114800" cy="584775"/>
          </a:xfrm>
          <a:prstGeom prst="rect">
            <a:avLst/>
          </a:prstGeom>
          <a:noFill/>
        </p:spPr>
        <p:txBody>
          <a:bodyPr wrap="square" rtlCol="1">
            <a:spAutoFit/>
          </a:bodyPr>
          <a:lstStyle/>
          <a:p>
            <a:r>
              <a:rPr lang="ar-SA" sz="3200" dirty="0" smtClean="0">
                <a:solidFill>
                  <a:srgbClr val="FF0000"/>
                </a:solidFill>
                <a:cs typeface="DecoType Naskh Variants" pitchFamily="2" charset="-78"/>
              </a:rPr>
              <a:t>تابع</a:t>
            </a:r>
            <a:r>
              <a:rPr lang="ar-SA" sz="3200" dirty="0" smtClean="0">
                <a:solidFill>
                  <a:srgbClr val="FF0000"/>
                </a:solidFill>
                <a:cs typeface="+mj-cs"/>
              </a:rPr>
              <a:t>  2</a:t>
            </a:r>
            <a:r>
              <a:rPr lang="ar-SA" sz="3200" dirty="0" smtClean="0">
                <a:solidFill>
                  <a:srgbClr val="FF0000"/>
                </a:solidFill>
                <a:cs typeface="DecoType Naskh Variants" pitchFamily="2" charset="-78"/>
              </a:rPr>
              <a:t> –</a:t>
            </a:r>
            <a:r>
              <a:rPr lang="ar-SA" sz="3200" dirty="0" smtClean="0">
                <a:solidFill>
                  <a:srgbClr val="FF0000"/>
                </a:solidFill>
                <a:cs typeface="+mj-cs"/>
              </a:rPr>
              <a:t> 2</a:t>
            </a:r>
            <a:r>
              <a:rPr lang="ar-SA" sz="3200" dirty="0" smtClean="0">
                <a:solidFill>
                  <a:srgbClr val="FF0000"/>
                </a:solidFill>
                <a:cs typeface="DecoType Naskh Variants" pitchFamily="2" charset="-78"/>
              </a:rPr>
              <a:t> – </a:t>
            </a:r>
            <a:r>
              <a:rPr lang="ar-SA" sz="3200" dirty="0" smtClean="0">
                <a:solidFill>
                  <a:srgbClr val="FF0000"/>
                </a:solidFill>
                <a:cs typeface="+mj-cs"/>
              </a:rPr>
              <a:t>8  </a:t>
            </a:r>
            <a:r>
              <a:rPr lang="ar-SA" sz="3200" dirty="0" smtClean="0">
                <a:solidFill>
                  <a:srgbClr val="FF0000"/>
                </a:solidFill>
                <a:cs typeface="DecoType Naskh Variants" pitchFamily="2" charset="-78"/>
              </a:rPr>
              <a:t>التدقيق الداخلي</a:t>
            </a:r>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9373D3"/>
                </a:solidFill>
                <a:cs typeface="DecoType Naskh Variants" pitchFamily="2" charset="-78"/>
              </a:rPr>
              <a:t>الدكتور هشام عادل عبهري</a:t>
            </a:r>
          </a:p>
        </p:txBody>
      </p:sp>
      <p:sp>
        <p:nvSpPr>
          <p:cNvPr id="4" name="مربع نص 3">
            <a:hlinkClick r:id="" action="ppaction://noaction"/>
          </p:cNvPr>
          <p:cNvSpPr txBox="1"/>
          <p:nvPr/>
        </p:nvSpPr>
        <p:spPr>
          <a:xfrm>
            <a:off x="4953000" y="228600"/>
            <a:ext cx="3962400" cy="584775"/>
          </a:xfrm>
          <a:prstGeom prst="rect">
            <a:avLst/>
          </a:prstGeom>
          <a:noFill/>
        </p:spPr>
        <p:txBody>
          <a:bodyPr wrap="square" rtlCol="1">
            <a:spAutoFit/>
          </a:bodyPr>
          <a:lstStyle/>
          <a:p>
            <a:r>
              <a:rPr lang="ar-SA" sz="3200" u="sng" dirty="0" smtClean="0">
                <a:solidFill>
                  <a:srgbClr val="605936"/>
                </a:solidFill>
                <a:cs typeface="+mj-cs"/>
              </a:rPr>
              <a:t> 2</a:t>
            </a:r>
            <a:r>
              <a:rPr lang="ar-SA" sz="3200" u="sng" dirty="0" smtClean="0">
                <a:solidFill>
                  <a:srgbClr val="605936"/>
                </a:solidFill>
                <a:cs typeface="DecoType Naskh Variants" pitchFamily="2" charset="-78"/>
              </a:rPr>
              <a:t> –</a:t>
            </a:r>
            <a:r>
              <a:rPr lang="ar-SA" sz="3200" u="sng" dirty="0" smtClean="0">
                <a:solidFill>
                  <a:srgbClr val="605936"/>
                </a:solidFill>
                <a:cs typeface="+mj-cs"/>
              </a:rPr>
              <a:t> 2</a:t>
            </a:r>
            <a:r>
              <a:rPr lang="ar-SA" sz="3200" u="sng" dirty="0" smtClean="0">
                <a:solidFill>
                  <a:srgbClr val="605936"/>
                </a:solidFill>
                <a:cs typeface="DecoType Naskh Variants" pitchFamily="2" charset="-78"/>
              </a:rPr>
              <a:t> – </a:t>
            </a:r>
            <a:r>
              <a:rPr lang="ar-SA" sz="3200" u="sng" dirty="0" smtClean="0">
                <a:solidFill>
                  <a:srgbClr val="605936"/>
                </a:solidFill>
                <a:cs typeface="+mj-cs"/>
              </a:rPr>
              <a:t>8    </a:t>
            </a:r>
            <a:r>
              <a:rPr lang="ar-SA" sz="3200" u="sng" dirty="0" smtClean="0">
                <a:solidFill>
                  <a:srgbClr val="605936"/>
                </a:solidFill>
                <a:cs typeface="DecoType Naskh Variants" pitchFamily="2" charset="-78"/>
              </a:rPr>
              <a:t>التدقيق الداخلي</a:t>
            </a:r>
          </a:p>
        </p:txBody>
      </p:sp>
      <p:sp>
        <p:nvSpPr>
          <p:cNvPr id="7" name="مربع نص 6"/>
          <p:cNvSpPr txBox="1"/>
          <p:nvPr/>
        </p:nvSpPr>
        <p:spPr>
          <a:xfrm>
            <a:off x="553867" y="1295400"/>
            <a:ext cx="8089073" cy="4832092"/>
          </a:xfrm>
          <a:prstGeom prst="rect">
            <a:avLst/>
          </a:prstGeom>
          <a:noFill/>
        </p:spPr>
        <p:txBody>
          <a:bodyPr wrap="none" rtlCol="1">
            <a:spAutoFit/>
          </a:bodyPr>
          <a:lstStyle/>
          <a:p>
            <a:r>
              <a:rPr lang="ar-SA" sz="6000" dirty="0" smtClean="0">
                <a:solidFill>
                  <a:srgbClr val="4F4F4F"/>
                </a:solidFill>
                <a:cs typeface="DecoType Naskh Variants" pitchFamily="2" charset="-78"/>
              </a:rPr>
              <a:t>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أن يتم تخطيط برنامج تدقيق، مع الأخذ في الاعتبار حالة</a:t>
            </a:r>
          </a:p>
          <a:p>
            <a:r>
              <a:rPr lang="ar-SA" sz="3600" dirty="0" smtClean="0">
                <a:solidFill>
                  <a:srgbClr val="2C62CE"/>
                </a:solidFill>
                <a:cs typeface="DecoType Naskh Variants" pitchFamily="2" charset="-78"/>
              </a:rPr>
              <a:t> وأهمية العمليات والأماكن التي سيتم تدقيقها، بالإضافة إلى نتائج </a:t>
            </a:r>
          </a:p>
          <a:p>
            <a:r>
              <a:rPr lang="ar-SA" sz="3600" dirty="0" smtClean="0">
                <a:solidFill>
                  <a:srgbClr val="2C62CE"/>
                </a:solidFill>
                <a:cs typeface="DecoType Naskh Variants" pitchFamily="2" charset="-78"/>
              </a:rPr>
              <a:t>التدقيق السابقة.</a:t>
            </a:r>
          </a:p>
          <a:p>
            <a:r>
              <a:rPr lang="ar-SA" sz="3600" dirty="0" smtClean="0">
                <a:solidFill>
                  <a:srgbClr val="2C62CE"/>
                </a:solidFill>
                <a:cs typeface="DecoType Naskh Variants" pitchFamily="2" charset="-78"/>
              </a:rPr>
              <a:t> </a:t>
            </a:r>
            <a:r>
              <a:rPr lang="ar-SA" sz="6000" dirty="0" smtClean="0">
                <a:solidFill>
                  <a:srgbClr val="4F4F4F"/>
                </a:solidFill>
                <a:cs typeface="DecoType Naskh Variants" pitchFamily="2" charset="-78"/>
              </a:rPr>
              <a:t>ويجب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أن تحدد معايير ومجال ودورية وأساليب التدقيق المتبعة،</a:t>
            </a:r>
          </a:p>
          <a:p>
            <a:r>
              <a:rPr lang="ar-SA" sz="3600" dirty="0" smtClean="0">
                <a:solidFill>
                  <a:srgbClr val="2C62CE"/>
                </a:solidFill>
                <a:cs typeface="DecoType Naskh Variants" pitchFamily="2" charset="-78"/>
              </a:rPr>
              <a:t> ويجب أن يكون اختيار المدققين وتنفيذ التدقيق موضوعياً وحيادياً.</a:t>
            </a:r>
          </a:p>
          <a:p>
            <a:r>
              <a:rPr lang="ar-SA" sz="3600" dirty="0" smtClean="0">
                <a:solidFill>
                  <a:srgbClr val="2C62CE"/>
                </a:solidFill>
                <a:cs typeface="DecoType Naskh Variants" pitchFamily="2" charset="-78"/>
              </a:rPr>
              <a:t> </a:t>
            </a:r>
          </a:p>
          <a:p>
            <a:pPr algn="ctr"/>
            <a:r>
              <a:rPr lang="ar-SA" sz="4400" dirty="0" err="1" smtClean="0">
                <a:solidFill>
                  <a:srgbClr val="2C62CE"/>
                </a:solidFill>
                <a:cs typeface="DecoType Naskh Variants" pitchFamily="2" charset="-78"/>
              </a:rPr>
              <a:t>المدققون</a:t>
            </a:r>
            <a:r>
              <a:rPr lang="ar-SA" sz="4400" dirty="0" smtClean="0">
                <a:solidFill>
                  <a:srgbClr val="2C62CE"/>
                </a:solidFill>
                <a:cs typeface="DecoType Naskh Variants" pitchFamily="2" charset="-78"/>
              </a:rPr>
              <a:t> لا يجب أن يدققوا أعمالهم.</a:t>
            </a:r>
          </a:p>
        </p:txBody>
      </p:sp>
      <p:sp>
        <p:nvSpPr>
          <p:cNvPr id="8" name="مستطيل 7"/>
          <p:cNvSpPr/>
          <p:nvPr/>
        </p:nvSpPr>
        <p:spPr>
          <a:xfrm>
            <a:off x="5105400" y="0"/>
            <a:ext cx="4038600" cy="762000"/>
          </a:xfrm>
          <a:prstGeom prst="rect">
            <a:avLst/>
          </a:prstGeom>
          <a:solidFill>
            <a:schemeClr val="accent6">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ربع نص 8"/>
          <p:cNvSpPr txBox="1"/>
          <p:nvPr/>
        </p:nvSpPr>
        <p:spPr>
          <a:xfrm>
            <a:off x="381000" y="6096000"/>
            <a:ext cx="4114800" cy="584775"/>
          </a:xfrm>
          <a:prstGeom prst="rect">
            <a:avLst/>
          </a:prstGeom>
          <a:noFill/>
        </p:spPr>
        <p:txBody>
          <a:bodyPr wrap="square" rtlCol="1">
            <a:spAutoFit/>
          </a:bodyPr>
          <a:lstStyle/>
          <a:p>
            <a:r>
              <a:rPr lang="ar-SA" sz="3200" dirty="0" smtClean="0">
                <a:solidFill>
                  <a:srgbClr val="FF0000"/>
                </a:solidFill>
                <a:cs typeface="DecoType Naskh Variants" pitchFamily="2" charset="-78"/>
              </a:rPr>
              <a:t>تابع</a:t>
            </a:r>
            <a:r>
              <a:rPr lang="ar-SA" sz="3200" dirty="0" smtClean="0">
                <a:solidFill>
                  <a:srgbClr val="FF0000"/>
                </a:solidFill>
                <a:cs typeface="+mj-cs"/>
              </a:rPr>
              <a:t>  2</a:t>
            </a:r>
            <a:r>
              <a:rPr lang="ar-SA" sz="3200" dirty="0" smtClean="0">
                <a:solidFill>
                  <a:srgbClr val="FF0000"/>
                </a:solidFill>
                <a:cs typeface="DecoType Naskh Variants" pitchFamily="2" charset="-78"/>
              </a:rPr>
              <a:t> –</a:t>
            </a:r>
            <a:r>
              <a:rPr lang="ar-SA" sz="3200" dirty="0" smtClean="0">
                <a:solidFill>
                  <a:srgbClr val="FF0000"/>
                </a:solidFill>
                <a:cs typeface="+mj-cs"/>
              </a:rPr>
              <a:t> 2</a:t>
            </a:r>
            <a:r>
              <a:rPr lang="ar-SA" sz="3200" dirty="0" smtClean="0">
                <a:solidFill>
                  <a:srgbClr val="FF0000"/>
                </a:solidFill>
                <a:cs typeface="DecoType Naskh Variants" pitchFamily="2" charset="-78"/>
              </a:rPr>
              <a:t> – </a:t>
            </a:r>
            <a:r>
              <a:rPr lang="ar-SA" sz="3200" dirty="0" smtClean="0">
                <a:solidFill>
                  <a:srgbClr val="FF0000"/>
                </a:solidFill>
                <a:cs typeface="+mj-cs"/>
              </a:rPr>
              <a:t>8  </a:t>
            </a:r>
            <a:r>
              <a:rPr lang="ar-SA" sz="3200" dirty="0" smtClean="0">
                <a:solidFill>
                  <a:srgbClr val="FF0000"/>
                </a:solidFill>
                <a:cs typeface="DecoType Naskh Variants" pitchFamily="2" charset="-78"/>
              </a:rPr>
              <a:t>التدقيق الداخلي</a:t>
            </a: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9373D3"/>
                </a:solidFill>
                <a:cs typeface="DecoType Naskh Variants" pitchFamily="2" charset="-78"/>
              </a:rPr>
              <a:t>الدكتور هشام عادل عبهري</a:t>
            </a:r>
          </a:p>
        </p:txBody>
      </p:sp>
      <p:sp>
        <p:nvSpPr>
          <p:cNvPr id="4" name="مربع نص 3">
            <a:hlinkClick r:id="" action="ppaction://noaction"/>
          </p:cNvPr>
          <p:cNvSpPr txBox="1"/>
          <p:nvPr/>
        </p:nvSpPr>
        <p:spPr>
          <a:xfrm>
            <a:off x="4953000" y="228600"/>
            <a:ext cx="3962400" cy="584775"/>
          </a:xfrm>
          <a:prstGeom prst="rect">
            <a:avLst/>
          </a:prstGeom>
          <a:noFill/>
        </p:spPr>
        <p:txBody>
          <a:bodyPr wrap="square" rtlCol="1">
            <a:spAutoFit/>
          </a:bodyPr>
          <a:lstStyle/>
          <a:p>
            <a:r>
              <a:rPr lang="ar-SA" sz="3200" u="sng" dirty="0" smtClean="0">
                <a:solidFill>
                  <a:srgbClr val="605936"/>
                </a:solidFill>
                <a:cs typeface="+mj-cs"/>
              </a:rPr>
              <a:t> 2</a:t>
            </a:r>
            <a:r>
              <a:rPr lang="ar-SA" sz="3200" u="sng" dirty="0" smtClean="0">
                <a:solidFill>
                  <a:srgbClr val="605936"/>
                </a:solidFill>
                <a:cs typeface="DecoType Naskh Variants" pitchFamily="2" charset="-78"/>
              </a:rPr>
              <a:t> –</a:t>
            </a:r>
            <a:r>
              <a:rPr lang="ar-SA" sz="3200" u="sng" dirty="0" smtClean="0">
                <a:solidFill>
                  <a:srgbClr val="605936"/>
                </a:solidFill>
                <a:cs typeface="+mj-cs"/>
              </a:rPr>
              <a:t> 2</a:t>
            </a:r>
            <a:r>
              <a:rPr lang="ar-SA" sz="3200" u="sng" dirty="0" smtClean="0">
                <a:solidFill>
                  <a:srgbClr val="605936"/>
                </a:solidFill>
                <a:cs typeface="DecoType Naskh Variants" pitchFamily="2" charset="-78"/>
              </a:rPr>
              <a:t> – </a:t>
            </a:r>
            <a:r>
              <a:rPr lang="ar-SA" sz="3200" u="sng" dirty="0" smtClean="0">
                <a:solidFill>
                  <a:srgbClr val="605936"/>
                </a:solidFill>
                <a:cs typeface="+mj-cs"/>
              </a:rPr>
              <a:t>8    </a:t>
            </a:r>
            <a:r>
              <a:rPr lang="ar-SA" sz="3200" u="sng" dirty="0" smtClean="0">
                <a:solidFill>
                  <a:srgbClr val="605936"/>
                </a:solidFill>
                <a:cs typeface="DecoType Naskh Variants" pitchFamily="2" charset="-78"/>
              </a:rPr>
              <a:t>التدقيق الداخلي</a:t>
            </a:r>
          </a:p>
        </p:txBody>
      </p:sp>
      <p:sp>
        <p:nvSpPr>
          <p:cNvPr id="7" name="مربع نص 6"/>
          <p:cNvSpPr txBox="1"/>
          <p:nvPr/>
        </p:nvSpPr>
        <p:spPr>
          <a:xfrm>
            <a:off x="381000" y="1676400"/>
            <a:ext cx="8321509" cy="3046988"/>
          </a:xfrm>
          <a:prstGeom prst="rect">
            <a:avLst/>
          </a:prstGeom>
          <a:noFill/>
        </p:spPr>
        <p:txBody>
          <a:bodyPr wrap="none" rtlCol="1">
            <a:spAutoFit/>
          </a:bodyPr>
          <a:lstStyle/>
          <a:p>
            <a:r>
              <a:rPr lang="ar-SA" sz="6000" dirty="0" smtClean="0">
                <a:solidFill>
                  <a:srgbClr val="4F4F4F"/>
                </a:solidFill>
                <a:cs typeface="DecoType Naskh Variants" pitchFamily="2" charset="-78"/>
              </a:rPr>
              <a:t>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انشأ الإجراء </a:t>
            </a:r>
            <a:r>
              <a:rPr lang="ar-SA" sz="3600" dirty="0" err="1" smtClean="0">
                <a:solidFill>
                  <a:srgbClr val="2C62CE"/>
                </a:solidFill>
                <a:cs typeface="DecoType Naskh Variants" pitchFamily="2" charset="-78"/>
              </a:rPr>
              <a:t>المستندي</a:t>
            </a:r>
            <a:r>
              <a:rPr lang="ar-SA" sz="3600" dirty="0" smtClean="0">
                <a:solidFill>
                  <a:srgbClr val="2C62CE"/>
                </a:solidFill>
                <a:cs typeface="DecoType Naskh Variants" pitchFamily="2" charset="-78"/>
              </a:rPr>
              <a:t>/ الموثق لتعريف المسئوليات والمتطلبات </a:t>
            </a:r>
          </a:p>
          <a:p>
            <a:r>
              <a:rPr lang="ar-SA" sz="3600" dirty="0" smtClean="0">
                <a:solidFill>
                  <a:srgbClr val="2C62CE"/>
                </a:solidFill>
                <a:cs typeface="DecoType Naskh Variants" pitchFamily="2" charset="-78"/>
              </a:rPr>
              <a:t>من اجل تخطيط وعمل التدقيقات وعمل  السجلات وإبلاغ النتائج. </a:t>
            </a:r>
            <a:br>
              <a:rPr lang="ar-SA" sz="3600" dirty="0" smtClean="0">
                <a:solidFill>
                  <a:srgbClr val="2C62CE"/>
                </a:solidFill>
                <a:cs typeface="DecoType Naskh Variants" pitchFamily="2" charset="-78"/>
              </a:rPr>
            </a:br>
            <a:r>
              <a:rPr lang="ar-SA" sz="6000" dirty="0" smtClean="0">
                <a:solidFill>
                  <a:srgbClr val="4F4F4F"/>
                </a:solidFill>
                <a:cs typeface="DecoType Naskh Variants" pitchFamily="2" charset="-78"/>
              </a:rPr>
              <a:t>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حفظ السجلات والتدقيقات والنتائج الخاصة بهم</a:t>
            </a:r>
          </a:p>
          <a:p>
            <a:r>
              <a:rPr lang="ar-SA" sz="3600" dirty="0" smtClean="0">
                <a:solidFill>
                  <a:srgbClr val="2C62CE"/>
                </a:solidFill>
                <a:cs typeface="DecoType Naskh Variants" pitchFamily="2" charset="-78"/>
              </a:rPr>
              <a:t>(أنظر 4-2-4). </a:t>
            </a:r>
          </a:p>
        </p:txBody>
      </p:sp>
      <p:sp>
        <p:nvSpPr>
          <p:cNvPr id="8" name="مستطيل 7"/>
          <p:cNvSpPr/>
          <p:nvPr/>
        </p:nvSpPr>
        <p:spPr>
          <a:xfrm>
            <a:off x="5105400" y="0"/>
            <a:ext cx="4038600" cy="914400"/>
          </a:xfrm>
          <a:prstGeom prst="rect">
            <a:avLst/>
          </a:prstGeom>
          <a:solidFill>
            <a:schemeClr val="accent6">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ربع نص 8"/>
          <p:cNvSpPr txBox="1"/>
          <p:nvPr/>
        </p:nvSpPr>
        <p:spPr>
          <a:xfrm>
            <a:off x="381000" y="6096000"/>
            <a:ext cx="4114800" cy="584775"/>
          </a:xfrm>
          <a:prstGeom prst="rect">
            <a:avLst/>
          </a:prstGeom>
          <a:noFill/>
        </p:spPr>
        <p:txBody>
          <a:bodyPr wrap="square" rtlCol="1">
            <a:spAutoFit/>
          </a:bodyPr>
          <a:lstStyle/>
          <a:p>
            <a:r>
              <a:rPr lang="ar-SA" sz="3200" dirty="0" smtClean="0">
                <a:solidFill>
                  <a:srgbClr val="FF0000"/>
                </a:solidFill>
                <a:cs typeface="DecoType Naskh Variants" pitchFamily="2" charset="-78"/>
              </a:rPr>
              <a:t>تابع</a:t>
            </a:r>
            <a:r>
              <a:rPr lang="ar-SA" sz="3200" dirty="0" smtClean="0">
                <a:solidFill>
                  <a:srgbClr val="FF0000"/>
                </a:solidFill>
                <a:cs typeface="+mj-cs"/>
              </a:rPr>
              <a:t>  2</a:t>
            </a:r>
            <a:r>
              <a:rPr lang="ar-SA" sz="3200" dirty="0" smtClean="0">
                <a:solidFill>
                  <a:srgbClr val="FF0000"/>
                </a:solidFill>
                <a:cs typeface="DecoType Naskh Variants" pitchFamily="2" charset="-78"/>
              </a:rPr>
              <a:t> –</a:t>
            </a:r>
            <a:r>
              <a:rPr lang="ar-SA" sz="3200" dirty="0" smtClean="0">
                <a:solidFill>
                  <a:srgbClr val="FF0000"/>
                </a:solidFill>
                <a:cs typeface="+mj-cs"/>
              </a:rPr>
              <a:t> 2</a:t>
            </a:r>
            <a:r>
              <a:rPr lang="ar-SA" sz="3200" dirty="0" smtClean="0">
                <a:solidFill>
                  <a:srgbClr val="FF0000"/>
                </a:solidFill>
                <a:cs typeface="DecoType Naskh Variants" pitchFamily="2" charset="-78"/>
              </a:rPr>
              <a:t> – </a:t>
            </a:r>
            <a:r>
              <a:rPr lang="ar-SA" sz="3200" dirty="0" smtClean="0">
                <a:solidFill>
                  <a:srgbClr val="FF0000"/>
                </a:solidFill>
                <a:cs typeface="+mj-cs"/>
              </a:rPr>
              <a:t>8  </a:t>
            </a:r>
            <a:r>
              <a:rPr lang="ar-SA" sz="3200" dirty="0" smtClean="0">
                <a:solidFill>
                  <a:srgbClr val="FF0000"/>
                </a:solidFill>
                <a:cs typeface="DecoType Naskh Variants" pitchFamily="2" charset="-78"/>
              </a:rPr>
              <a:t>التدقيق الداخلي</a:t>
            </a:r>
          </a:p>
        </p:txBody>
      </p:sp>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9373D3"/>
                </a:solidFill>
                <a:cs typeface="DecoType Naskh Variants" pitchFamily="2" charset="-78"/>
              </a:rPr>
              <a:t>الدكتور هشام عادل عبهري</a:t>
            </a:r>
          </a:p>
        </p:txBody>
      </p:sp>
      <p:sp>
        <p:nvSpPr>
          <p:cNvPr id="4" name="مربع نص 3">
            <a:hlinkClick r:id="" action="ppaction://noaction"/>
          </p:cNvPr>
          <p:cNvSpPr txBox="1"/>
          <p:nvPr/>
        </p:nvSpPr>
        <p:spPr>
          <a:xfrm>
            <a:off x="4953000" y="228600"/>
            <a:ext cx="3962400" cy="584775"/>
          </a:xfrm>
          <a:prstGeom prst="rect">
            <a:avLst/>
          </a:prstGeom>
          <a:noFill/>
        </p:spPr>
        <p:txBody>
          <a:bodyPr wrap="square" rtlCol="1">
            <a:spAutoFit/>
          </a:bodyPr>
          <a:lstStyle/>
          <a:p>
            <a:r>
              <a:rPr lang="ar-SA" sz="3200" u="sng" dirty="0" smtClean="0">
                <a:solidFill>
                  <a:srgbClr val="605936"/>
                </a:solidFill>
                <a:cs typeface="+mj-cs"/>
              </a:rPr>
              <a:t> 2</a:t>
            </a:r>
            <a:r>
              <a:rPr lang="ar-SA" sz="3200" u="sng" dirty="0" smtClean="0">
                <a:solidFill>
                  <a:srgbClr val="605936"/>
                </a:solidFill>
                <a:cs typeface="DecoType Naskh Variants" pitchFamily="2" charset="-78"/>
              </a:rPr>
              <a:t> –</a:t>
            </a:r>
            <a:r>
              <a:rPr lang="ar-SA" sz="3200" u="sng" dirty="0" smtClean="0">
                <a:solidFill>
                  <a:srgbClr val="605936"/>
                </a:solidFill>
                <a:cs typeface="+mj-cs"/>
              </a:rPr>
              <a:t> 2</a:t>
            </a:r>
            <a:r>
              <a:rPr lang="ar-SA" sz="3200" u="sng" dirty="0" smtClean="0">
                <a:solidFill>
                  <a:srgbClr val="605936"/>
                </a:solidFill>
                <a:cs typeface="DecoType Naskh Variants" pitchFamily="2" charset="-78"/>
              </a:rPr>
              <a:t> – </a:t>
            </a:r>
            <a:r>
              <a:rPr lang="ar-SA" sz="3200" u="sng" dirty="0" smtClean="0">
                <a:solidFill>
                  <a:srgbClr val="605936"/>
                </a:solidFill>
                <a:cs typeface="+mj-cs"/>
              </a:rPr>
              <a:t>8    </a:t>
            </a:r>
            <a:r>
              <a:rPr lang="ar-SA" sz="3200" u="sng" dirty="0" smtClean="0">
                <a:solidFill>
                  <a:srgbClr val="605936"/>
                </a:solidFill>
                <a:cs typeface="DecoType Naskh Variants" pitchFamily="2" charset="-78"/>
              </a:rPr>
              <a:t>التدقيق الداخلي</a:t>
            </a:r>
          </a:p>
        </p:txBody>
      </p:sp>
      <p:sp>
        <p:nvSpPr>
          <p:cNvPr id="7" name="مربع نص 6"/>
          <p:cNvSpPr txBox="1"/>
          <p:nvPr/>
        </p:nvSpPr>
        <p:spPr>
          <a:xfrm>
            <a:off x="633958" y="1295400"/>
            <a:ext cx="8008987" cy="4708981"/>
          </a:xfrm>
          <a:prstGeom prst="rect">
            <a:avLst/>
          </a:prstGeom>
          <a:noFill/>
        </p:spPr>
        <p:txBody>
          <a:bodyPr wrap="none" rtlCol="1">
            <a:spAutoFit/>
          </a:bodyPr>
          <a:lstStyle/>
          <a:p>
            <a:r>
              <a:rPr lang="ar-SA" sz="6000" dirty="0" smtClean="0">
                <a:solidFill>
                  <a:srgbClr val="4F4F4F"/>
                </a:solidFill>
                <a:cs typeface="DecoType Naskh Variants" pitchFamily="2" charset="-78"/>
              </a:rPr>
              <a:t>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أن تتأكد الإدارة المسئولة عن الأماكن التي تم تدقيقها </a:t>
            </a:r>
          </a:p>
          <a:p>
            <a:r>
              <a:rPr lang="ar-SA" sz="3600" dirty="0" smtClean="0">
                <a:solidFill>
                  <a:srgbClr val="2C62CE"/>
                </a:solidFill>
                <a:cs typeface="DecoType Naskh Variants" pitchFamily="2" charset="-78"/>
              </a:rPr>
              <a:t>من اتخاذ التصحيحات والأفعال التصحيحية  اللازمة لإزالة حالات </a:t>
            </a:r>
          </a:p>
          <a:p>
            <a:r>
              <a:rPr lang="ar-SA" sz="3600" dirty="0" smtClean="0">
                <a:solidFill>
                  <a:srgbClr val="2C62CE"/>
                </a:solidFill>
                <a:cs typeface="DecoType Naskh Variants" pitchFamily="2" charset="-78"/>
              </a:rPr>
              <a:t>عدم المطابقة وأسبابها بدون أي تأخير. </a:t>
            </a:r>
          </a:p>
          <a:p>
            <a:r>
              <a:rPr lang="ar-SA" sz="6000" dirty="0" smtClean="0">
                <a:solidFill>
                  <a:srgbClr val="4F4F4F"/>
                </a:solidFill>
                <a:cs typeface="DecoType Naskh Variants" pitchFamily="2" charset="-78"/>
              </a:rPr>
              <a:t>ويجب</a:t>
            </a:r>
            <a:r>
              <a:rPr lang="ar-SA" sz="6000" dirty="0" smtClean="0">
                <a:solidFill>
                  <a:srgbClr val="2C62CE"/>
                </a:solidFill>
                <a:cs typeface="DecoType Naskh Variants" pitchFamily="2" charset="-78"/>
              </a:rPr>
              <a:t> </a:t>
            </a:r>
            <a:r>
              <a:rPr lang="ar-SA" sz="3600" dirty="0" smtClean="0">
                <a:solidFill>
                  <a:srgbClr val="2C62CE"/>
                </a:solidFill>
                <a:cs typeface="DecoType Naskh Variants" pitchFamily="2" charset="-78"/>
              </a:rPr>
              <a:t>أن تتضمن أنشطة المتابعة التحقق من  الأفعال المتخذة ورفع </a:t>
            </a:r>
          </a:p>
          <a:p>
            <a:r>
              <a:rPr lang="ar-SA" sz="3600" dirty="0" smtClean="0">
                <a:solidFill>
                  <a:srgbClr val="2C62CE"/>
                </a:solidFill>
                <a:cs typeface="DecoType Naskh Variants" pitchFamily="2" charset="-78"/>
              </a:rPr>
              <a:t>تقارير بنتائج التحقق (انظر 2-5-8).</a:t>
            </a:r>
          </a:p>
          <a:p>
            <a:r>
              <a:rPr lang="ar-SA" sz="3600" dirty="0" smtClean="0">
                <a:solidFill>
                  <a:srgbClr val="2C62CE"/>
                </a:solidFill>
                <a:cs typeface="DecoType Naskh Variants" pitchFamily="2" charset="-78"/>
              </a:rPr>
              <a:t/>
            </a:r>
            <a:br>
              <a:rPr lang="ar-SA" sz="3600" dirty="0" smtClean="0">
                <a:solidFill>
                  <a:srgbClr val="2C62CE"/>
                </a:solidFill>
                <a:cs typeface="DecoType Naskh Variants" pitchFamily="2" charset="-78"/>
              </a:rPr>
            </a:br>
            <a:r>
              <a:rPr lang="ar-SA" sz="3600" dirty="0" smtClean="0">
                <a:solidFill>
                  <a:srgbClr val="2C62CE"/>
                </a:solidFill>
                <a:cs typeface="DecoType Naskh Variants" pitchFamily="2" charset="-78"/>
              </a:rPr>
              <a:t>ملحوظة : أنظر ( ايزو 19011) للاسترشاد.</a:t>
            </a:r>
          </a:p>
        </p:txBody>
      </p:sp>
      <p:sp>
        <p:nvSpPr>
          <p:cNvPr id="8" name="مستطيل 7"/>
          <p:cNvSpPr/>
          <p:nvPr/>
        </p:nvSpPr>
        <p:spPr>
          <a:xfrm>
            <a:off x="5105400" y="0"/>
            <a:ext cx="4038600" cy="762000"/>
          </a:xfrm>
          <a:prstGeom prst="rect">
            <a:avLst/>
          </a:prstGeom>
          <a:solidFill>
            <a:schemeClr val="accent6">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7" name="Text Box 2"/>
          <p:cNvSpPr txBox="1">
            <a:spLocks noChangeArrowheads="1"/>
          </p:cNvSpPr>
          <p:nvPr/>
        </p:nvSpPr>
        <p:spPr bwMode="auto">
          <a:xfrm>
            <a:off x="457200" y="1143000"/>
            <a:ext cx="8353425" cy="5355312"/>
          </a:xfrm>
          <a:prstGeom prst="rect">
            <a:avLst/>
          </a:prstGeom>
          <a:noFill/>
          <a:ln w="9525">
            <a:noFill/>
            <a:miter lim="800000"/>
            <a:headEnd/>
            <a:tailEnd/>
          </a:ln>
          <a:effectLst/>
        </p:spPr>
        <p:txBody>
          <a:bodyPr>
            <a:spAutoFit/>
          </a:bodyPr>
          <a:lstStyle/>
          <a:p>
            <a:pPr algn="r" rtl="1" eaLnBrk="0" hangingPunct="0">
              <a:spcBef>
                <a:spcPct val="30000"/>
              </a:spcBef>
            </a:pPr>
            <a:r>
              <a:rPr lang="ar-SA" altLang="en-US" sz="3600" dirty="0" smtClean="0">
                <a:solidFill>
                  <a:srgbClr val="39471D"/>
                </a:solidFill>
                <a:cs typeface="DecoType Naskh Variants" pitchFamily="2" charset="-78"/>
              </a:rPr>
              <a:t>تتم عن طريق أشخاص مؤهلين من المؤسسة على نظام إدارة الجودة وإجراءاتها بهدف تأكيد صيانة نظام إدارة الجودة وتطويره وتحسينه طبقا لمتطلبات المواصفة القياسية</a:t>
            </a:r>
          </a:p>
          <a:p>
            <a:pPr algn="r" rtl="1" eaLnBrk="0" hangingPunct="0">
              <a:spcBef>
                <a:spcPct val="30000"/>
              </a:spcBef>
            </a:pPr>
            <a:r>
              <a:rPr lang="ar-SA" altLang="en-US" sz="3600" dirty="0" smtClean="0">
                <a:solidFill>
                  <a:srgbClr val="39471D"/>
                </a:solidFill>
                <a:cs typeface="DecoType Naskh Variants" pitchFamily="2" charset="-78"/>
              </a:rPr>
              <a:t>وينتج عنها المعلومات  والبيانات اللازمة للآتي : </a:t>
            </a:r>
          </a:p>
          <a:p>
            <a:pPr lvl="2" algn="r" rtl="1" eaLnBrk="0" hangingPunct="0">
              <a:spcBef>
                <a:spcPct val="30000"/>
              </a:spcBef>
              <a:buFont typeface="Symbol" pitchFamily="18" charset="2"/>
              <a:buChar char="·"/>
            </a:pPr>
            <a:r>
              <a:rPr lang="ar-SA" altLang="en-US" sz="3600" dirty="0" smtClean="0">
                <a:solidFill>
                  <a:srgbClr val="39471D"/>
                </a:solidFill>
                <a:cs typeface="DecoType Naskh Variants" pitchFamily="2" charset="-78"/>
              </a:rPr>
              <a:t> تقييم الإدارة العليا لنظام إدارة الجودة ومدى فاعليته </a:t>
            </a:r>
          </a:p>
          <a:p>
            <a:pPr lvl="2" algn="r" rtl="1" eaLnBrk="0" hangingPunct="0">
              <a:spcBef>
                <a:spcPct val="30000"/>
              </a:spcBef>
              <a:buFont typeface="Symbol" pitchFamily="18" charset="2"/>
              <a:buChar char="·"/>
            </a:pPr>
            <a:r>
              <a:rPr lang="ar-SA" altLang="en-US" sz="3600" dirty="0" smtClean="0">
                <a:solidFill>
                  <a:srgbClr val="39471D"/>
                </a:solidFill>
                <a:cs typeface="DecoType Naskh Variants" pitchFamily="2" charset="-78"/>
              </a:rPr>
              <a:t> الإجراءات التصحيحية </a:t>
            </a:r>
          </a:p>
          <a:p>
            <a:pPr lvl="2" algn="r" rtl="1" eaLnBrk="0" hangingPunct="0">
              <a:spcBef>
                <a:spcPct val="30000"/>
              </a:spcBef>
              <a:buFont typeface="Symbol" pitchFamily="18" charset="2"/>
              <a:buChar char="·"/>
            </a:pPr>
            <a:r>
              <a:rPr lang="ar-SA" altLang="en-US" sz="3600" dirty="0" smtClean="0">
                <a:solidFill>
                  <a:srgbClr val="39471D"/>
                </a:solidFill>
                <a:cs typeface="DecoType Naskh Variants" pitchFamily="2" charset="-78"/>
              </a:rPr>
              <a:t> الإجراءات الوقائية </a:t>
            </a:r>
          </a:p>
          <a:p>
            <a:pPr lvl="2" algn="r" rtl="1" eaLnBrk="0" hangingPunct="0">
              <a:spcBef>
                <a:spcPct val="30000"/>
              </a:spcBef>
              <a:buFont typeface="Symbol" pitchFamily="18" charset="2"/>
              <a:buChar char="·"/>
            </a:pPr>
            <a:r>
              <a:rPr lang="ar-SA" altLang="en-US" sz="3600" dirty="0" smtClean="0">
                <a:solidFill>
                  <a:srgbClr val="39471D"/>
                </a:solidFill>
                <a:cs typeface="DecoType Naskh Variants" pitchFamily="2" charset="-78"/>
              </a:rPr>
              <a:t>إجراءات التحسين والتطوير</a:t>
            </a:r>
          </a:p>
        </p:txBody>
      </p:sp>
      <p:sp>
        <p:nvSpPr>
          <p:cNvPr id="8" name="مربع نص 7"/>
          <p:cNvSpPr txBox="1"/>
          <p:nvPr/>
        </p:nvSpPr>
        <p:spPr>
          <a:xfrm>
            <a:off x="219290" y="228600"/>
            <a:ext cx="8741432" cy="892552"/>
          </a:xfrm>
          <a:prstGeom prst="rect">
            <a:avLst/>
          </a:prstGeom>
          <a:noFill/>
        </p:spPr>
        <p:txBody>
          <a:bodyPr wrap="none" rtlCol="1">
            <a:spAutoFit/>
          </a:bodyPr>
          <a:lstStyle/>
          <a:p>
            <a:r>
              <a:rPr lang="ar-SA" sz="4000" dirty="0" smtClean="0">
                <a:solidFill>
                  <a:srgbClr val="39471D"/>
                </a:solidFill>
                <a:cs typeface="DecoType Naskh Variants" pitchFamily="2" charset="-78"/>
              </a:rPr>
              <a:t>تدقيق الطرف الأول ( التدقيق الداخلى ) </a:t>
            </a:r>
            <a:r>
              <a:rPr lang="en-US" altLang="ar-SA" sz="4000" dirty="0" smtClean="0">
                <a:solidFill>
                  <a:srgbClr val="39471D"/>
                </a:solidFill>
                <a:cs typeface="DecoType Naskh Variants" pitchFamily="2" charset="-78"/>
              </a:rPr>
              <a:t>First party Audit</a:t>
            </a:r>
            <a:endParaRPr lang="ar-SA" sz="4000" dirty="0" smtClean="0">
              <a:solidFill>
                <a:srgbClr val="39471D"/>
              </a:solidFill>
              <a:cs typeface="DecoType Naskh Variants" pitchFamily="2" charset="-78"/>
            </a:endParaRPr>
          </a:p>
          <a:p>
            <a:endParaRPr lang="ar-SA" sz="1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381000" y="1564684"/>
            <a:ext cx="8458200" cy="4302716"/>
          </a:xfrm>
          <a:prstGeom prst="rect">
            <a:avLst/>
          </a:prstGeom>
          <a:noFill/>
          <a:ln w="9525">
            <a:noFill/>
            <a:miter lim="800000"/>
            <a:headEnd/>
            <a:tailEnd/>
          </a:ln>
          <a:effectLst/>
        </p:spPr>
        <p:txBody>
          <a:bodyPr>
            <a:spAutoFit/>
          </a:bodyPr>
          <a:lstStyle/>
          <a:p>
            <a:pPr algn="r" rtl="1" eaLnBrk="0" hangingPunct="0">
              <a:spcBef>
                <a:spcPct val="40000"/>
              </a:spcBef>
            </a:pPr>
            <a:r>
              <a:rPr lang="ar-SA" altLang="en-US" sz="3600" dirty="0" smtClean="0">
                <a:solidFill>
                  <a:srgbClr val="39471D"/>
                </a:solidFill>
                <a:cs typeface="DecoType Naskh Variants" pitchFamily="2" charset="-78"/>
              </a:rPr>
              <a:t>تتم عن طريق المؤسسة على الموردين أو جهة محايدة بهدف  : </a:t>
            </a:r>
          </a:p>
          <a:p>
            <a:pPr algn="r" rtl="1" eaLnBrk="0" hangingPunct="0">
              <a:spcBef>
                <a:spcPct val="40000"/>
              </a:spcBef>
              <a:buFont typeface="Symbol" pitchFamily="18" charset="2"/>
              <a:buChar char="·"/>
            </a:pPr>
            <a:r>
              <a:rPr lang="ar-SA" altLang="en-US" sz="3600" dirty="0" smtClean="0">
                <a:solidFill>
                  <a:srgbClr val="39471D"/>
                </a:solidFill>
                <a:cs typeface="DecoType Naskh Variants" pitchFamily="2" charset="-78"/>
              </a:rPr>
              <a:t> تحديد ملائمة الموردين </a:t>
            </a:r>
          </a:p>
          <a:p>
            <a:pPr algn="r" rtl="1" eaLnBrk="0" hangingPunct="0">
              <a:spcBef>
                <a:spcPct val="40000"/>
              </a:spcBef>
              <a:buFont typeface="Symbol" pitchFamily="18" charset="2"/>
              <a:buChar char="·"/>
            </a:pPr>
            <a:r>
              <a:rPr lang="ar-SA" altLang="en-US" sz="3600" dirty="0" smtClean="0">
                <a:solidFill>
                  <a:srgbClr val="39471D"/>
                </a:solidFill>
                <a:cs typeface="DecoType Naskh Variants" pitchFamily="2" charset="-78"/>
              </a:rPr>
              <a:t> إظهار أداء </a:t>
            </a:r>
            <a:r>
              <a:rPr lang="ar-SA" altLang="en-US" sz="3600" dirty="0" smtClean="0">
                <a:solidFill>
                  <a:srgbClr val="39471D"/>
                </a:solidFill>
                <a:cs typeface="DecoType Naskh Variants" pitchFamily="2" charset="-78"/>
              </a:rPr>
              <a:t>الموردين</a:t>
            </a:r>
            <a:endParaRPr lang="ar-SA" altLang="en-US" sz="3600" dirty="0" smtClean="0">
              <a:solidFill>
                <a:srgbClr val="39471D"/>
              </a:solidFill>
              <a:cs typeface="DecoType Naskh Variants" pitchFamily="2" charset="-78"/>
            </a:endParaRPr>
          </a:p>
          <a:p>
            <a:pPr algn="r" rtl="1" eaLnBrk="0" hangingPunct="0">
              <a:spcBef>
                <a:spcPct val="40000"/>
              </a:spcBef>
              <a:buFont typeface="Symbol" pitchFamily="18" charset="2"/>
              <a:buChar char="·"/>
            </a:pPr>
            <a:r>
              <a:rPr lang="ar-SA" altLang="en-US" sz="3600" dirty="0" smtClean="0">
                <a:solidFill>
                  <a:srgbClr val="39471D"/>
                </a:solidFill>
                <a:cs typeface="DecoType Naskh Variants" pitchFamily="2" charset="-78"/>
              </a:rPr>
              <a:t> تأكيد على قدرة الموردين للوفاء بالمتطلبات التعاقدية والمشتريات </a:t>
            </a:r>
          </a:p>
          <a:p>
            <a:pPr algn="r" rtl="1" eaLnBrk="0" hangingPunct="0">
              <a:spcBef>
                <a:spcPct val="40000"/>
              </a:spcBef>
              <a:buFont typeface="Symbol" pitchFamily="18" charset="2"/>
              <a:buChar char="·"/>
            </a:pPr>
            <a:r>
              <a:rPr lang="ar-SA" altLang="en-US" sz="3600" dirty="0" smtClean="0">
                <a:solidFill>
                  <a:srgbClr val="39471D"/>
                </a:solidFill>
                <a:cs typeface="DecoType Naskh Variants" pitchFamily="2" charset="-78"/>
              </a:rPr>
              <a:t> و يمكن أن تنفذ هذه المراجعات على نظام إدارة الجودة بالمؤسسة بواسطة العملاء  أو من ينوب عنهم   من خلال صيغة تعاقدية</a:t>
            </a:r>
            <a:r>
              <a:rPr lang="ar-SA" altLang="en-US" sz="2400" dirty="0">
                <a:solidFill>
                  <a:srgbClr val="000000"/>
                </a:solidFill>
                <a:latin typeface="Times New Roman" pitchFamily="18" charset="0"/>
              </a:rPr>
              <a:t> </a:t>
            </a:r>
            <a:endParaRPr lang="ar-SA" sz="2400" dirty="0">
              <a:solidFill>
                <a:srgbClr val="000000"/>
              </a:solidFill>
              <a:latin typeface="Times New Roman" pitchFamily="18" charset="0"/>
              <a:cs typeface="Simplified Arabic" pitchFamily="18" charset="-78"/>
            </a:endParaRPr>
          </a:p>
        </p:txBody>
      </p:sp>
      <p:sp>
        <p:nvSpPr>
          <p:cNvPr id="5" name="مربع نص 4"/>
          <p:cNvSpPr txBox="1"/>
          <p:nvPr/>
        </p:nvSpPr>
        <p:spPr>
          <a:xfrm>
            <a:off x="0" y="152400"/>
            <a:ext cx="9144000" cy="923330"/>
          </a:xfrm>
          <a:prstGeom prst="rect">
            <a:avLst/>
          </a:prstGeom>
          <a:noFill/>
        </p:spPr>
        <p:txBody>
          <a:bodyPr wrap="square" rtlCol="1">
            <a:spAutoFit/>
          </a:bodyPr>
          <a:lstStyle/>
          <a:p>
            <a:r>
              <a:rPr lang="ar-SA" sz="3600" dirty="0" smtClean="0">
                <a:solidFill>
                  <a:srgbClr val="39471D"/>
                </a:solidFill>
                <a:cs typeface="DecoType Naskh Variants" pitchFamily="2" charset="-78"/>
              </a:rPr>
              <a:t>تدقيق الطرف الثاني ( التدقيق الداخلي) </a:t>
            </a:r>
            <a:r>
              <a:rPr lang="en-US" altLang="ar-SA" sz="3600" dirty="0" smtClean="0">
                <a:solidFill>
                  <a:srgbClr val="39471D"/>
                </a:solidFill>
                <a:cs typeface="DecoType Naskh Variants" pitchFamily="2" charset="-78"/>
              </a:rPr>
              <a:t>Second Party Audit</a:t>
            </a:r>
            <a:r>
              <a:rPr lang="ar-SA" sz="3600" dirty="0" smtClean="0">
                <a:solidFill>
                  <a:srgbClr val="39471D"/>
                </a:solidFill>
                <a:cs typeface="DecoType Naskh Variants" pitchFamily="2" charset="-78"/>
              </a:rPr>
              <a:t> </a:t>
            </a:r>
          </a:p>
          <a:p>
            <a:endParaRPr lang="ar-SA" sz="16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3"/>
          <p:cNvSpPr txBox="1">
            <a:spLocks noChangeArrowheads="1"/>
          </p:cNvSpPr>
          <p:nvPr/>
        </p:nvSpPr>
        <p:spPr bwMode="auto">
          <a:xfrm>
            <a:off x="381000" y="990600"/>
            <a:ext cx="8458200" cy="5410712"/>
          </a:xfrm>
          <a:prstGeom prst="rect">
            <a:avLst/>
          </a:prstGeom>
          <a:noFill/>
          <a:ln w="9525">
            <a:noFill/>
            <a:miter lim="800000"/>
            <a:headEnd/>
            <a:tailEnd/>
          </a:ln>
          <a:effectLst/>
        </p:spPr>
        <p:txBody>
          <a:bodyPr>
            <a:spAutoFit/>
          </a:bodyPr>
          <a:lstStyle/>
          <a:p>
            <a:pPr algn="r" rtl="1" eaLnBrk="0" hangingPunct="0">
              <a:spcBef>
                <a:spcPct val="40000"/>
              </a:spcBef>
            </a:pPr>
            <a:r>
              <a:rPr lang="ar-SA" altLang="en-US" sz="3600" dirty="0" smtClean="0">
                <a:solidFill>
                  <a:srgbClr val="39471D"/>
                </a:solidFill>
                <a:cs typeface="DecoType Naskh Variants" pitchFamily="2" charset="-78"/>
              </a:rPr>
              <a:t>تدقيق عن طريق جهة محايدة تعاقديا للمؤسسة أو مورديها وزبائنها ( جهات منح  الشهادات )  على نظام إدارة الجودة ، بغرض تحديد ملائمة نظام إدارة الجودة  والوثائق المصاحبة والتطبيق لها مع المواصفات القياسية المحددة بغرض الاعتماد ومنح شهادات المطابقة للمواصفة القياسية أيـزو 9001   </a:t>
            </a:r>
          </a:p>
          <a:p>
            <a:pPr algn="r" rtl="1" eaLnBrk="0" hangingPunct="0">
              <a:spcBef>
                <a:spcPct val="40000"/>
              </a:spcBef>
            </a:pPr>
            <a:r>
              <a:rPr lang="ar-SA" altLang="en-US" sz="3600" dirty="0" smtClean="0">
                <a:solidFill>
                  <a:srgbClr val="39471D"/>
                </a:solidFill>
                <a:cs typeface="DecoType Naskh Variants" pitchFamily="2" charset="-78"/>
              </a:rPr>
              <a:t>ملحوظة :</a:t>
            </a:r>
          </a:p>
          <a:p>
            <a:pPr algn="r" rtl="1" eaLnBrk="0" hangingPunct="0">
              <a:spcBef>
                <a:spcPct val="40000"/>
              </a:spcBef>
              <a:buFont typeface="Arial" pitchFamily="34" charset="0"/>
              <a:buChar char="•"/>
            </a:pPr>
            <a:r>
              <a:rPr lang="ar-SA" altLang="en-US" sz="3600" dirty="0" smtClean="0">
                <a:solidFill>
                  <a:srgbClr val="39471D"/>
                </a:solidFill>
                <a:cs typeface="DecoType Naskh Variants" pitchFamily="2" charset="-78"/>
              </a:rPr>
              <a:t>  الأطراف المعنية بالموضوع هي </a:t>
            </a:r>
          </a:p>
          <a:p>
            <a:pPr algn="r" rtl="1" eaLnBrk="0" hangingPunct="0">
              <a:spcBef>
                <a:spcPct val="40000"/>
              </a:spcBef>
              <a:buFont typeface="Symbol" pitchFamily="18" charset="2"/>
              <a:buChar char="·"/>
            </a:pPr>
            <a:r>
              <a:rPr lang="ar-SA" altLang="en-US" sz="2800" dirty="0" smtClean="0">
                <a:solidFill>
                  <a:srgbClr val="39471D"/>
                </a:solidFill>
                <a:cs typeface="DecoType Naskh Variants" pitchFamily="2" charset="-78"/>
              </a:rPr>
              <a:t> </a:t>
            </a:r>
            <a:r>
              <a:rPr lang="ar-SA" altLang="en-US" sz="3600" dirty="0" smtClean="0">
                <a:solidFill>
                  <a:srgbClr val="39471D"/>
                </a:solidFill>
                <a:cs typeface="DecoType Naskh Variants" pitchFamily="2" charset="-78"/>
              </a:rPr>
              <a:t>المؤسسة </a:t>
            </a:r>
            <a:r>
              <a:rPr lang="en-US" altLang="en-US" sz="3600" dirty="0" smtClean="0">
                <a:solidFill>
                  <a:srgbClr val="39471D"/>
                </a:solidFill>
                <a:cs typeface="DecoType Naskh Variants" pitchFamily="2" charset="-78"/>
              </a:rPr>
              <a:t>:</a:t>
            </a:r>
            <a:r>
              <a:rPr lang="ar-SA" altLang="en-US" sz="3600" dirty="0" smtClean="0">
                <a:solidFill>
                  <a:srgbClr val="39471D"/>
                </a:solidFill>
                <a:cs typeface="DecoType Naskh Variants" pitchFamily="2" charset="-78"/>
              </a:rPr>
              <a:t> وتسمى الطرف الأول </a:t>
            </a:r>
          </a:p>
          <a:p>
            <a:pPr algn="r" rtl="1" eaLnBrk="0" hangingPunct="0">
              <a:spcBef>
                <a:spcPct val="40000"/>
              </a:spcBef>
              <a:buFont typeface="Symbol" pitchFamily="18" charset="2"/>
              <a:buChar char="·"/>
            </a:pPr>
            <a:r>
              <a:rPr lang="ar-SA" altLang="en-US" sz="3600" dirty="0" smtClean="0">
                <a:solidFill>
                  <a:srgbClr val="39471D"/>
                </a:solidFill>
                <a:cs typeface="DecoType Naskh Variants" pitchFamily="2" charset="-78"/>
              </a:rPr>
              <a:t>الزبــــون : ويسمى الطرف الثاني </a:t>
            </a:r>
          </a:p>
        </p:txBody>
      </p:sp>
      <p:sp>
        <p:nvSpPr>
          <p:cNvPr id="5" name="مربع نص 4"/>
          <p:cNvSpPr txBox="1"/>
          <p:nvPr/>
        </p:nvSpPr>
        <p:spPr>
          <a:xfrm>
            <a:off x="0" y="228600"/>
            <a:ext cx="8960726" cy="646331"/>
          </a:xfrm>
          <a:prstGeom prst="rect">
            <a:avLst/>
          </a:prstGeom>
          <a:noFill/>
        </p:spPr>
        <p:txBody>
          <a:bodyPr wrap="square" rtlCol="1">
            <a:spAutoFit/>
          </a:bodyPr>
          <a:lstStyle/>
          <a:p>
            <a:r>
              <a:rPr lang="ar-SA" sz="3600" dirty="0" smtClean="0">
                <a:solidFill>
                  <a:srgbClr val="39471D"/>
                </a:solidFill>
                <a:cs typeface="DecoType Naskh Variants" pitchFamily="2" charset="-78"/>
              </a:rPr>
              <a:t>تدقيق الطرف الثالث ( التدقيق الخارجى )</a:t>
            </a:r>
            <a:r>
              <a:rPr lang="en-US" altLang="ar-SA" sz="3600" dirty="0" smtClean="0">
                <a:solidFill>
                  <a:srgbClr val="39471D"/>
                </a:solidFill>
                <a:cs typeface="DecoType Naskh Variants" pitchFamily="2" charset="-78"/>
              </a:rPr>
              <a:t>Third Party Audit  </a:t>
            </a:r>
            <a:r>
              <a:rPr lang="ar-SA" sz="3600" dirty="0" smtClean="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a:off x="0" y="6727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الخامس</a:t>
            </a:r>
          </a:p>
        </p:txBody>
      </p:sp>
      <p:sp>
        <p:nvSpPr>
          <p:cNvPr id="5" name="مربع نص 4"/>
          <p:cNvSpPr txBox="1"/>
          <p:nvPr/>
        </p:nvSpPr>
        <p:spPr>
          <a:xfrm>
            <a:off x="0" y="2286000"/>
            <a:ext cx="9144000" cy="3693319"/>
          </a:xfrm>
          <a:prstGeom prst="rect">
            <a:avLst/>
          </a:prstGeom>
          <a:noFill/>
        </p:spPr>
        <p:txBody>
          <a:bodyPr wrap="square" rtlCol="1">
            <a:spAutoFit/>
          </a:bodyPr>
          <a:lstStyle/>
          <a:p>
            <a:pPr algn="ctr"/>
            <a:r>
              <a:rPr lang="ar-SA" sz="13800" dirty="0" smtClean="0">
                <a:solidFill>
                  <a:srgbClr val="39471D"/>
                </a:solidFill>
                <a:cs typeface="DecoType Naskh Variants" pitchFamily="2" charset="-78"/>
              </a:rPr>
              <a:t>أهداف التدقيق</a:t>
            </a:r>
          </a:p>
          <a:p>
            <a:pPr algn="ctr"/>
            <a:r>
              <a:rPr lang="en-US" sz="9600" dirty="0" smtClean="0">
                <a:solidFill>
                  <a:srgbClr val="39471D"/>
                </a:solidFill>
                <a:cs typeface="DecoType Naskh Variants" pitchFamily="2" charset="-78"/>
              </a:rPr>
              <a:t>Objectives</a:t>
            </a:r>
            <a:endParaRPr lang="ar-SA" sz="138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5"/>
          <p:cNvSpPr>
            <a:spLocks noChangeArrowheads="1"/>
          </p:cNvSpPr>
          <p:nvPr/>
        </p:nvSpPr>
        <p:spPr bwMode="auto">
          <a:xfrm>
            <a:off x="4038600" y="228600"/>
            <a:ext cx="5105400" cy="647700"/>
          </a:xfrm>
          <a:prstGeom prst="rect">
            <a:avLst/>
          </a:prstGeom>
          <a:noFill/>
          <a:ln w="9525">
            <a:noFill/>
            <a:miter lim="800000"/>
            <a:headEnd/>
            <a:tailEnd/>
          </a:ln>
          <a:effectLst/>
        </p:spPr>
        <p:txBody>
          <a:bodyPr/>
          <a:lstStyle/>
          <a:p>
            <a:pPr algn="ctr" rtl="1" eaLnBrk="0" hangingPunct="0"/>
            <a:r>
              <a:rPr lang="ar-SA" sz="6000" dirty="0" smtClean="0">
                <a:solidFill>
                  <a:srgbClr val="39471D"/>
                </a:solidFill>
                <a:cs typeface="DecoType Naskh Variants" pitchFamily="2" charset="-78"/>
              </a:rPr>
              <a:t>الهـــدف</a:t>
            </a:r>
            <a:r>
              <a:rPr lang="en-US" sz="6000" dirty="0" smtClean="0">
                <a:solidFill>
                  <a:srgbClr val="39471D"/>
                </a:solidFill>
                <a:cs typeface="DecoType Naskh Variants" pitchFamily="2" charset="-78"/>
              </a:rPr>
              <a:t> </a:t>
            </a:r>
            <a:r>
              <a:rPr lang="ar-SA" sz="6000" dirty="0" smtClean="0">
                <a:solidFill>
                  <a:srgbClr val="39471D"/>
                </a:solidFill>
                <a:cs typeface="DecoType Naskh Variants" pitchFamily="2" charset="-78"/>
              </a:rPr>
              <a:t>من التدقيق</a:t>
            </a:r>
          </a:p>
        </p:txBody>
      </p:sp>
      <p:sp>
        <p:nvSpPr>
          <p:cNvPr id="5" name="AutoShape 6"/>
          <p:cNvSpPr>
            <a:spLocks noChangeArrowheads="1"/>
          </p:cNvSpPr>
          <p:nvPr/>
        </p:nvSpPr>
        <p:spPr bwMode="auto">
          <a:xfrm>
            <a:off x="2209800" y="2057400"/>
            <a:ext cx="5181600" cy="685800"/>
          </a:xfrm>
          <a:prstGeom prst="roundRect">
            <a:avLst>
              <a:gd name="adj" fmla="val 16667"/>
            </a:avLst>
          </a:prstGeom>
          <a:noFill/>
          <a:ln w="9525">
            <a:noFill/>
            <a:round/>
            <a:headEnd/>
            <a:tailEnd/>
          </a:ln>
          <a:effectLst/>
        </p:spPr>
        <p:txBody>
          <a:bodyPr/>
          <a:lstStyle/>
          <a:p>
            <a:pPr rtl="1" eaLnBrk="0" hangingPunct="0"/>
            <a:r>
              <a:rPr lang="ar-SA" sz="4800" dirty="0" smtClean="0">
                <a:solidFill>
                  <a:srgbClr val="39471D"/>
                </a:solidFill>
                <a:cs typeface="DecoType Naskh Variants" pitchFamily="2" charset="-78"/>
              </a:rPr>
              <a:t>التوثيــق طبقــا للمتطلبــات</a:t>
            </a:r>
          </a:p>
        </p:txBody>
      </p:sp>
      <p:sp>
        <p:nvSpPr>
          <p:cNvPr id="6" name="AutoShape 7"/>
          <p:cNvSpPr>
            <a:spLocks noChangeArrowheads="1"/>
          </p:cNvSpPr>
          <p:nvPr/>
        </p:nvSpPr>
        <p:spPr bwMode="auto">
          <a:xfrm>
            <a:off x="2209800" y="2895600"/>
            <a:ext cx="5181600" cy="685800"/>
          </a:xfrm>
          <a:prstGeom prst="roundRect">
            <a:avLst>
              <a:gd name="adj" fmla="val 16667"/>
            </a:avLst>
          </a:prstGeom>
          <a:noFill/>
          <a:ln w="9525">
            <a:noFill/>
            <a:round/>
            <a:headEnd/>
            <a:tailEnd/>
          </a:ln>
          <a:effectLst/>
        </p:spPr>
        <p:txBody>
          <a:bodyPr/>
          <a:lstStyle/>
          <a:p>
            <a:pPr rtl="1" eaLnBrk="0" hangingPunct="0"/>
            <a:r>
              <a:rPr lang="ar-SA" sz="4800" dirty="0" smtClean="0">
                <a:solidFill>
                  <a:srgbClr val="39471D"/>
                </a:solidFill>
                <a:cs typeface="DecoType Naskh Variants" pitchFamily="2" charset="-78"/>
              </a:rPr>
              <a:t>التطبيــق طبقــا للتوثيــق</a:t>
            </a:r>
          </a:p>
        </p:txBody>
      </p:sp>
      <p:sp>
        <p:nvSpPr>
          <p:cNvPr id="7" name="AutoShape 8"/>
          <p:cNvSpPr>
            <a:spLocks noChangeArrowheads="1"/>
          </p:cNvSpPr>
          <p:nvPr/>
        </p:nvSpPr>
        <p:spPr bwMode="auto">
          <a:xfrm>
            <a:off x="2209800" y="3733800"/>
            <a:ext cx="5181600" cy="685800"/>
          </a:xfrm>
          <a:prstGeom prst="roundRect">
            <a:avLst>
              <a:gd name="adj" fmla="val 16667"/>
            </a:avLst>
          </a:prstGeom>
          <a:noFill/>
          <a:ln w="9525">
            <a:noFill/>
            <a:round/>
            <a:headEnd/>
            <a:tailEnd/>
          </a:ln>
          <a:effectLst/>
        </p:spPr>
        <p:txBody>
          <a:bodyPr/>
          <a:lstStyle/>
          <a:p>
            <a:pPr rtl="1" eaLnBrk="0" hangingPunct="0"/>
            <a:r>
              <a:rPr lang="ar-SA" sz="4800" dirty="0" smtClean="0">
                <a:solidFill>
                  <a:srgbClr val="39471D"/>
                </a:solidFill>
                <a:cs typeface="DecoType Naskh Variants" pitchFamily="2" charset="-78"/>
              </a:rPr>
              <a:t>قياس فعـــاليــة التطبيـــق</a:t>
            </a:r>
          </a:p>
        </p:txBody>
      </p:sp>
      <p:sp>
        <p:nvSpPr>
          <p:cNvPr id="8" name="AutoShape 9"/>
          <p:cNvSpPr>
            <a:spLocks noChangeArrowheads="1"/>
          </p:cNvSpPr>
          <p:nvPr/>
        </p:nvSpPr>
        <p:spPr bwMode="auto">
          <a:xfrm>
            <a:off x="2209800" y="4572000"/>
            <a:ext cx="5181600" cy="685800"/>
          </a:xfrm>
          <a:prstGeom prst="roundRect">
            <a:avLst>
              <a:gd name="adj" fmla="val 16667"/>
            </a:avLst>
          </a:prstGeom>
          <a:noFill/>
          <a:ln w="9525">
            <a:noFill/>
            <a:round/>
            <a:headEnd/>
            <a:tailEnd/>
          </a:ln>
          <a:effectLst/>
        </p:spPr>
        <p:txBody>
          <a:bodyPr/>
          <a:lstStyle/>
          <a:p>
            <a:pPr eaLnBrk="0" hangingPunct="0"/>
            <a:r>
              <a:rPr lang="ar-SA" sz="4800" dirty="0" smtClean="0">
                <a:solidFill>
                  <a:srgbClr val="39471D"/>
                </a:solidFill>
                <a:cs typeface="DecoType Naskh Variants" pitchFamily="2" charset="-78"/>
              </a:rPr>
              <a:t>تحــديد فـــرص التحســـين</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flipH="1">
            <a:off x="0" y="2667000"/>
            <a:ext cx="9144000" cy="2492990"/>
          </a:xfrm>
          <a:prstGeom prst="rect">
            <a:avLst/>
          </a:prstGeom>
          <a:noFill/>
        </p:spPr>
        <p:txBody>
          <a:bodyPr wrap="square" rtlCol="1">
            <a:spAutoFit/>
          </a:bodyPr>
          <a:lstStyle/>
          <a:p>
            <a:pPr algn="ctr"/>
            <a:endParaRPr lang="ar-SA" dirty="0" smtClean="0">
              <a:solidFill>
                <a:srgbClr val="39471D"/>
              </a:solidFill>
              <a:cs typeface="DecoType Naskh Variants" pitchFamily="2" charset="-78"/>
            </a:endParaRPr>
          </a:p>
          <a:p>
            <a:pPr algn="ctr"/>
            <a:r>
              <a:rPr lang="ar-SA" sz="13800" dirty="0" smtClean="0">
                <a:solidFill>
                  <a:srgbClr val="39471D"/>
                </a:solidFill>
                <a:cs typeface="DecoType Naskh Variants" pitchFamily="2" charset="-78"/>
              </a:rPr>
              <a:t>مقدمة</a:t>
            </a:r>
            <a:endParaRPr lang="ar-SA" sz="3600" dirty="0">
              <a:solidFill>
                <a:srgbClr val="39471D"/>
              </a:solidFill>
              <a:cs typeface="DecoType Naskh Variants" pitchFamily="2" charset="-78"/>
            </a:endParaRPr>
          </a:p>
        </p:txBody>
      </p:sp>
      <p:sp>
        <p:nvSpPr>
          <p:cNvPr id="6" name="مربع نص 5"/>
          <p:cNvSpPr txBox="1"/>
          <p:nvPr/>
        </p:nvSpPr>
        <p:spPr>
          <a:xfrm>
            <a:off x="0" y="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الأول</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txBox="1">
            <a:spLocks noChangeArrowheads="1"/>
          </p:cNvSpPr>
          <p:nvPr/>
        </p:nvSpPr>
        <p:spPr>
          <a:xfrm>
            <a:off x="1143000" y="228600"/>
            <a:ext cx="7391400" cy="1295400"/>
          </a:xfrm>
          <a:prstGeom prst="rect">
            <a:avLst/>
          </a:prstGeom>
        </p:spPr>
        <p:txBody>
          <a:bodyPr vert="horz" lIns="91440" tIns="45720" rIns="91440" bIns="45720" rtlCol="1" anchor="ctr">
            <a:noAutofit/>
          </a:bodyPr>
          <a:lstStyle/>
          <a:p>
            <a:pPr marL="0" marR="0" lvl="0" indent="0" defTabSz="914400" rtl="1" eaLnBrk="1" fontAlgn="auto" latinLnBrk="0" hangingPunct="1">
              <a:lnSpc>
                <a:spcPct val="100000"/>
              </a:lnSpc>
              <a:spcBef>
                <a:spcPct val="0"/>
              </a:spcBef>
              <a:spcAft>
                <a:spcPts val="0"/>
              </a:spcAft>
              <a:buClrTx/>
              <a:buSzTx/>
              <a:buFont typeface="Monotype Sorts" pitchFamily="2" charset="2"/>
              <a:buNone/>
              <a:tabLst/>
              <a:defRPr/>
            </a:pPr>
            <a:r>
              <a:rPr lang="ar-SA" sz="8000" dirty="0" smtClean="0">
                <a:solidFill>
                  <a:srgbClr val="39471D"/>
                </a:solidFill>
                <a:cs typeface="DecoType Naskh Variants" pitchFamily="2" charset="-78"/>
              </a:rPr>
              <a:t>تقييم نظم إدارة الجودة</a:t>
            </a:r>
            <a:endParaRPr lang="en-US" sz="8000" dirty="0">
              <a:solidFill>
                <a:srgbClr val="39471D"/>
              </a:solidFill>
              <a:cs typeface="DecoType Naskh Variants" pitchFamily="2" charset="-78"/>
            </a:endParaRPr>
          </a:p>
        </p:txBody>
      </p:sp>
      <p:sp>
        <p:nvSpPr>
          <p:cNvPr id="5" name="Rectangle 3"/>
          <p:cNvSpPr txBox="1">
            <a:spLocks noChangeArrowheads="1"/>
          </p:cNvSpPr>
          <p:nvPr/>
        </p:nvSpPr>
        <p:spPr>
          <a:xfrm>
            <a:off x="533400" y="1981200"/>
            <a:ext cx="8229600" cy="4318000"/>
          </a:xfrm>
          <a:prstGeom prst="rect">
            <a:avLst/>
          </a:prstGeom>
          <a:noFill/>
        </p:spPr>
        <p:txBody>
          <a:bodyPr vert="horz" lIns="91440" tIns="45720" rIns="91440" bIns="45720" rtlCol="1">
            <a:noAutofit/>
          </a:bodyPr>
          <a:lstStyle/>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r>
              <a:rPr lang="ar-SA" sz="4800" dirty="0" smtClean="0">
                <a:solidFill>
                  <a:srgbClr val="39471D"/>
                </a:solidFill>
                <a:cs typeface="DecoType Naskh Variants" pitchFamily="2" charset="-78"/>
              </a:rPr>
              <a:t>العملية ميزت وتم وصفها بشكل ملائم</a:t>
            </a: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endParaRPr lang="ar-SA" sz="1400" dirty="0" smtClean="0">
              <a:solidFill>
                <a:srgbClr val="39471D"/>
              </a:solidFill>
              <a:cs typeface="DecoType Naskh Variants" pitchFamily="2" charset="-78"/>
            </a:endParaRP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r>
              <a:rPr lang="ar-SA" sz="4800" dirty="0" smtClean="0">
                <a:solidFill>
                  <a:srgbClr val="39471D"/>
                </a:solidFill>
                <a:cs typeface="DecoType Naskh Variants" pitchFamily="2" charset="-78"/>
              </a:rPr>
              <a:t>المسئوليات تم تعيينها  </a:t>
            </a: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endParaRPr lang="ar-SA" sz="1400" dirty="0" smtClean="0">
              <a:solidFill>
                <a:srgbClr val="39471D"/>
              </a:solidFill>
              <a:cs typeface="DecoType Naskh Variants" pitchFamily="2" charset="-78"/>
            </a:endParaRP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r>
              <a:rPr lang="ar-SA" sz="4800" dirty="0" smtClean="0">
                <a:solidFill>
                  <a:srgbClr val="39471D"/>
                </a:solidFill>
                <a:cs typeface="DecoType Naskh Variants" pitchFamily="2" charset="-78"/>
              </a:rPr>
              <a:t>الإجراءات طبقت وحوفظ عليها </a:t>
            </a: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endParaRPr lang="ar-SA" sz="1400" dirty="0" smtClean="0">
              <a:solidFill>
                <a:srgbClr val="39471D"/>
              </a:solidFill>
              <a:cs typeface="DecoType Naskh Variants" pitchFamily="2" charset="-78"/>
            </a:endParaRPr>
          </a:p>
          <a:p>
            <a:pPr marL="0" marR="0" lvl="0" indent="0" algn="just" defTabSz="914400" rtl="1" eaLnBrk="1" fontAlgn="auto" latinLnBrk="0" hangingPunct="1">
              <a:lnSpc>
                <a:spcPct val="100000"/>
              </a:lnSpc>
              <a:spcBef>
                <a:spcPct val="20000"/>
              </a:spcBef>
              <a:spcAft>
                <a:spcPts val="0"/>
              </a:spcAft>
              <a:buClr>
                <a:schemeClr val="tx1"/>
              </a:buClr>
              <a:buSzTx/>
              <a:buFont typeface="Symbol" pitchFamily="18" charset="2"/>
              <a:buChar char=""/>
              <a:tabLst/>
              <a:defRPr/>
            </a:pPr>
            <a:r>
              <a:rPr lang="ar-SA" sz="4800" dirty="0" smtClean="0">
                <a:solidFill>
                  <a:srgbClr val="39471D"/>
                </a:solidFill>
                <a:cs typeface="DecoType Naskh Variants" pitchFamily="2" charset="-78"/>
              </a:rPr>
              <a:t>العملية فعالة في تقديم النتائج لمطلوبة .</a:t>
            </a:r>
            <a:endParaRPr lang="en-US" sz="4800" dirty="0">
              <a:solidFill>
                <a:srgbClr val="39471D"/>
              </a:solidFill>
              <a:cs typeface="DecoType Naskh Variant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fill="hold" grpId="0"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 presetClass="entr" presetSubtype="4" fill="hold" grpId="0" nodeType="after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 calcmode="lin" valueType="num">
                                      <p:cBhvr additive="base">
                                        <p:cTn id="2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txBox="1">
            <a:spLocks noChangeArrowheads="1"/>
          </p:cNvSpPr>
          <p:nvPr/>
        </p:nvSpPr>
        <p:spPr>
          <a:xfrm>
            <a:off x="457200" y="809625"/>
            <a:ext cx="8229600" cy="608013"/>
          </a:xfrm>
          <a:prstGeom prst="rect">
            <a:avLst/>
          </a:prstGeom>
        </p:spPr>
        <p:txBody>
          <a:bodyPr vert="horz" lIns="91440" tIns="45720" rIns="91440" bIns="45720" rtlCol="1" anchor="ctr">
            <a:noAutofit/>
          </a:bodyPr>
          <a:lstStyle/>
          <a:p>
            <a:pPr marL="0" marR="0" lvl="0" indent="0" defTabSz="914400" rtl="1" eaLnBrk="1" fontAlgn="auto" latinLnBrk="0" hangingPunct="1">
              <a:lnSpc>
                <a:spcPct val="100000"/>
              </a:lnSpc>
              <a:spcBef>
                <a:spcPct val="0"/>
              </a:spcBef>
              <a:spcAft>
                <a:spcPts val="0"/>
              </a:spcAft>
              <a:buClrTx/>
              <a:buSzTx/>
              <a:buFont typeface="Monotype Sorts" pitchFamily="2" charset="2"/>
              <a:buNone/>
              <a:tabLst/>
              <a:defRPr/>
            </a:pPr>
            <a:r>
              <a:rPr lang="ar-SA" sz="8000" dirty="0" smtClean="0">
                <a:solidFill>
                  <a:srgbClr val="39471D"/>
                </a:solidFill>
                <a:cs typeface="DecoType Naskh Variants" pitchFamily="2" charset="-78"/>
              </a:rPr>
              <a:t>مستويات التدقيق </a:t>
            </a:r>
            <a:endParaRPr lang="en-US" sz="8000" dirty="0">
              <a:solidFill>
                <a:srgbClr val="39471D"/>
              </a:solidFill>
              <a:cs typeface="DecoType Naskh Variants" pitchFamily="2" charset="-78"/>
            </a:endParaRPr>
          </a:p>
        </p:txBody>
      </p:sp>
      <p:sp>
        <p:nvSpPr>
          <p:cNvPr id="5" name="Rectangle 3"/>
          <p:cNvSpPr txBox="1">
            <a:spLocks noChangeArrowheads="1"/>
          </p:cNvSpPr>
          <p:nvPr/>
        </p:nvSpPr>
        <p:spPr>
          <a:xfrm>
            <a:off x="457200" y="2438400"/>
            <a:ext cx="8229600" cy="2667000"/>
          </a:xfrm>
          <a:prstGeom prst="rect">
            <a:avLst/>
          </a:prstGeom>
          <a:noFill/>
        </p:spPr>
        <p:txBody>
          <a:bodyPr vert="horz" lIns="91440" tIns="45720" rIns="91440" bIns="45720" rtlCol="1">
            <a:normAutofit/>
          </a:bodyPr>
          <a:lstStyle/>
          <a:p>
            <a:pPr marL="914400" marR="0" lvl="0" indent="-914400" defTabSz="914400" rtl="1" eaLnBrk="1" fontAlgn="auto" latinLnBrk="0" hangingPunct="1">
              <a:lnSpc>
                <a:spcPct val="100000"/>
              </a:lnSpc>
              <a:spcBef>
                <a:spcPct val="20000"/>
              </a:spcBef>
              <a:spcAft>
                <a:spcPts val="0"/>
              </a:spcAft>
              <a:buClr>
                <a:srgbClr val="293315"/>
              </a:buClr>
              <a:buSzPct val="150000"/>
              <a:buFont typeface="Wingdings" pitchFamily="2" charset="2"/>
              <a:buChar char="ü"/>
              <a:tabLst/>
              <a:defRPr/>
            </a:pPr>
            <a:r>
              <a:rPr lang="ar-SA" sz="4800" dirty="0" smtClean="0">
                <a:solidFill>
                  <a:srgbClr val="39471D"/>
                </a:solidFill>
                <a:cs typeface="DecoType Naskh Variants" pitchFamily="2" charset="-78"/>
              </a:rPr>
              <a:t>إعداد النظام بشكل صحيح </a:t>
            </a:r>
          </a:p>
          <a:p>
            <a:pPr marL="914400" marR="0" lvl="0" indent="-914400" algn="ctr" defTabSz="914400" rtl="1" eaLnBrk="1" fontAlgn="auto" latinLnBrk="0" hangingPunct="1">
              <a:lnSpc>
                <a:spcPct val="100000"/>
              </a:lnSpc>
              <a:spcBef>
                <a:spcPct val="20000"/>
              </a:spcBef>
              <a:spcAft>
                <a:spcPts val="0"/>
              </a:spcAft>
              <a:buClr>
                <a:srgbClr val="293315"/>
              </a:buClr>
              <a:buSzTx/>
              <a:buFont typeface="Wingdings" pitchFamily="2" charset="2"/>
              <a:buChar char="ü"/>
              <a:tabLst/>
              <a:defRPr/>
            </a:pPr>
            <a:endParaRPr lang="ar-SA" sz="4800" dirty="0" smtClean="0">
              <a:solidFill>
                <a:srgbClr val="39471D"/>
              </a:solidFill>
              <a:cs typeface="DecoType Naskh Variants" pitchFamily="2" charset="-78"/>
            </a:endParaRPr>
          </a:p>
          <a:p>
            <a:pPr marL="914400" marR="0" lvl="0" indent="-914400" defTabSz="914400" rtl="1" eaLnBrk="1" fontAlgn="auto" latinLnBrk="0" hangingPunct="1">
              <a:lnSpc>
                <a:spcPct val="100000"/>
              </a:lnSpc>
              <a:spcBef>
                <a:spcPct val="20000"/>
              </a:spcBef>
              <a:spcAft>
                <a:spcPts val="0"/>
              </a:spcAft>
              <a:buClr>
                <a:srgbClr val="293315"/>
              </a:buClr>
              <a:buSzPct val="150000"/>
              <a:buFont typeface="Wingdings" pitchFamily="2" charset="2"/>
              <a:buChar char="ü"/>
              <a:tabLst/>
              <a:defRPr/>
            </a:pPr>
            <a:r>
              <a:rPr lang="ar-SA" sz="4800" dirty="0" smtClean="0">
                <a:solidFill>
                  <a:srgbClr val="39471D"/>
                </a:solidFill>
                <a:cs typeface="DecoType Naskh Variants" pitchFamily="2" charset="-78"/>
              </a:rPr>
              <a:t>تطبيق النظام بشكل صحيح</a:t>
            </a:r>
            <a:endParaRPr lang="en-US" sz="4800" dirty="0" smtClean="0">
              <a:solidFill>
                <a:srgbClr val="39471D"/>
              </a:solidFill>
              <a:cs typeface="DecoType Naskh Variant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1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8" fill="hold" grpId="0"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10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7"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51"/>
          <p:cNvSpPr>
            <a:spLocks noChangeArrowheads="1"/>
          </p:cNvSpPr>
          <p:nvPr/>
        </p:nvSpPr>
        <p:spPr bwMode="auto">
          <a:xfrm>
            <a:off x="381000" y="381000"/>
            <a:ext cx="8763000" cy="838200"/>
          </a:xfrm>
          <a:prstGeom prst="rect">
            <a:avLst/>
          </a:prstGeom>
          <a:noFill/>
          <a:ln w="9525">
            <a:noFill/>
            <a:miter lim="800000"/>
            <a:headEnd/>
            <a:tailEnd/>
          </a:ln>
          <a:effectLst/>
        </p:spPr>
        <p:txBody>
          <a:bodyPr/>
          <a:lstStyle/>
          <a:p>
            <a:pPr rtl="1" eaLnBrk="0" hangingPunct="0"/>
            <a:r>
              <a:rPr lang="ar-SA" sz="8000" dirty="0" smtClean="0">
                <a:solidFill>
                  <a:srgbClr val="39471D"/>
                </a:solidFill>
                <a:cs typeface="DecoType Naskh Variants" pitchFamily="2" charset="-78"/>
              </a:rPr>
              <a:t>مـا</a:t>
            </a:r>
            <a:r>
              <a:rPr lang="en-US" sz="8000" dirty="0" smtClean="0">
                <a:solidFill>
                  <a:srgbClr val="39471D"/>
                </a:solidFill>
                <a:cs typeface="DecoType Naskh Variants" pitchFamily="2" charset="-78"/>
              </a:rPr>
              <a:t> </a:t>
            </a:r>
            <a:r>
              <a:rPr lang="ar-SA" sz="8000" dirty="0" smtClean="0">
                <a:solidFill>
                  <a:srgbClr val="39471D"/>
                </a:solidFill>
                <a:cs typeface="DecoType Naskh Variants" pitchFamily="2" charset="-78"/>
              </a:rPr>
              <a:t>هي الأشياء التي يجــب تدقيقها</a:t>
            </a:r>
          </a:p>
        </p:txBody>
      </p:sp>
      <p:sp>
        <p:nvSpPr>
          <p:cNvPr id="5" name="AutoShape 52"/>
          <p:cNvSpPr>
            <a:spLocks noChangeArrowheads="1"/>
          </p:cNvSpPr>
          <p:nvPr/>
        </p:nvSpPr>
        <p:spPr bwMode="auto">
          <a:xfrm>
            <a:off x="2521454" y="2057400"/>
            <a:ext cx="5174746" cy="685800"/>
          </a:xfrm>
          <a:prstGeom prst="roundRect">
            <a:avLst>
              <a:gd name="adj" fmla="val 16667"/>
            </a:avLst>
          </a:prstGeom>
          <a:noFill/>
          <a:ln w="9525">
            <a:noFill/>
            <a:round/>
            <a:headEnd/>
            <a:tailEnd/>
          </a:ln>
          <a:effectLst/>
        </p:spPr>
        <p:txBody>
          <a:bodyPr/>
          <a:lstStyle/>
          <a:p>
            <a:pPr rtl="1" eaLnBrk="0" hangingPunct="0">
              <a:buFont typeface="Wingdings" pitchFamily="2" charset="2"/>
              <a:buChar char="§"/>
            </a:pPr>
            <a:r>
              <a:rPr lang="ar-SA" sz="4800" dirty="0" smtClean="0">
                <a:solidFill>
                  <a:srgbClr val="39471D"/>
                </a:solidFill>
                <a:cs typeface="DecoType Naskh Variants" pitchFamily="2" charset="-78"/>
              </a:rPr>
              <a:t>مراجعــة نظــام الجــودة</a:t>
            </a:r>
          </a:p>
        </p:txBody>
      </p:sp>
      <p:sp>
        <p:nvSpPr>
          <p:cNvPr id="6" name="AutoShape 53"/>
          <p:cNvSpPr>
            <a:spLocks noChangeArrowheads="1"/>
          </p:cNvSpPr>
          <p:nvPr/>
        </p:nvSpPr>
        <p:spPr bwMode="auto">
          <a:xfrm>
            <a:off x="2521454" y="3200400"/>
            <a:ext cx="5174746" cy="685800"/>
          </a:xfrm>
          <a:prstGeom prst="roundRect">
            <a:avLst>
              <a:gd name="adj" fmla="val 16667"/>
            </a:avLst>
          </a:prstGeom>
          <a:noFill/>
          <a:ln w="9525">
            <a:noFill/>
            <a:round/>
            <a:headEnd/>
            <a:tailEnd/>
          </a:ln>
          <a:effectLst/>
        </p:spPr>
        <p:txBody>
          <a:bodyPr/>
          <a:lstStyle/>
          <a:p>
            <a:pPr rtl="1" eaLnBrk="0" hangingPunct="0">
              <a:buFont typeface="Wingdings" pitchFamily="2" charset="2"/>
              <a:buChar char="§"/>
            </a:pPr>
            <a:r>
              <a:rPr lang="ar-SA" sz="4800" dirty="0" smtClean="0">
                <a:solidFill>
                  <a:srgbClr val="39471D"/>
                </a:solidFill>
                <a:cs typeface="DecoType Naskh Variants" pitchFamily="2" charset="-78"/>
              </a:rPr>
              <a:t>مراجعــة عمليـات / إجـراءات</a:t>
            </a:r>
          </a:p>
        </p:txBody>
      </p:sp>
      <p:sp>
        <p:nvSpPr>
          <p:cNvPr id="7" name="AutoShape 54"/>
          <p:cNvSpPr>
            <a:spLocks noChangeArrowheads="1"/>
          </p:cNvSpPr>
          <p:nvPr/>
        </p:nvSpPr>
        <p:spPr bwMode="auto">
          <a:xfrm>
            <a:off x="2521454" y="4343400"/>
            <a:ext cx="5174746" cy="685800"/>
          </a:xfrm>
          <a:prstGeom prst="roundRect">
            <a:avLst>
              <a:gd name="adj" fmla="val 16667"/>
            </a:avLst>
          </a:prstGeom>
          <a:noFill/>
          <a:ln w="9525">
            <a:noFill/>
            <a:round/>
            <a:headEnd/>
            <a:tailEnd/>
          </a:ln>
          <a:effectLst/>
        </p:spPr>
        <p:txBody>
          <a:bodyPr/>
          <a:lstStyle/>
          <a:p>
            <a:pPr eaLnBrk="0" hangingPunct="0">
              <a:buFont typeface="Wingdings" pitchFamily="2" charset="2"/>
              <a:buChar char="§"/>
            </a:pPr>
            <a:r>
              <a:rPr lang="ar-SA" sz="4800" dirty="0" smtClean="0">
                <a:solidFill>
                  <a:srgbClr val="39471D"/>
                </a:solidFill>
                <a:cs typeface="DecoType Naskh Variants" pitchFamily="2" charset="-78"/>
              </a:rPr>
              <a:t>مراجعــة منتــج / خــدمة</a:t>
            </a:r>
          </a:p>
        </p:txBody>
      </p:sp>
      <p:sp>
        <p:nvSpPr>
          <p:cNvPr id="8" name="AutoShape 55"/>
          <p:cNvSpPr>
            <a:spLocks noChangeArrowheads="1"/>
          </p:cNvSpPr>
          <p:nvPr/>
        </p:nvSpPr>
        <p:spPr bwMode="auto">
          <a:xfrm>
            <a:off x="2521454" y="5562600"/>
            <a:ext cx="5174746" cy="685800"/>
          </a:xfrm>
          <a:prstGeom prst="roundRect">
            <a:avLst>
              <a:gd name="adj" fmla="val 16667"/>
            </a:avLst>
          </a:prstGeom>
          <a:noFill/>
          <a:ln w="9525">
            <a:noFill/>
            <a:round/>
            <a:headEnd/>
            <a:tailEnd/>
          </a:ln>
          <a:effectLst/>
        </p:spPr>
        <p:txBody>
          <a:bodyPr/>
          <a:lstStyle/>
          <a:p>
            <a:pPr eaLnBrk="0" hangingPunct="0">
              <a:buFont typeface="Wingdings" pitchFamily="2" charset="2"/>
              <a:buChar char="§"/>
            </a:pPr>
            <a:r>
              <a:rPr lang="ar-SA" sz="4800" dirty="0" smtClean="0">
                <a:solidFill>
                  <a:srgbClr val="39471D"/>
                </a:solidFill>
                <a:cs typeface="DecoType Naskh Variants" pitchFamily="2" charset="-78"/>
              </a:rPr>
              <a:t>مراجعـة عنـاصر نظـام الجـودة</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2819400"/>
            <a:ext cx="9144000" cy="2209800"/>
          </a:xfrm>
          <a:prstGeom prst="rect">
            <a:avLst/>
          </a:prstGeom>
          <a:noFill/>
          <a:ln w="9525">
            <a:noFill/>
            <a:miter lim="800000"/>
            <a:headEnd/>
            <a:tailEnd/>
          </a:ln>
          <a:effectLst/>
        </p:spPr>
        <p:txBody>
          <a:bodyPr/>
          <a:lstStyle/>
          <a:p>
            <a:pPr algn="ctr" rtl="1" eaLnBrk="0" hangingPunct="0"/>
            <a:r>
              <a:rPr lang="ar-SA" sz="13800" dirty="0" smtClean="0">
                <a:solidFill>
                  <a:srgbClr val="39471D"/>
                </a:solidFill>
                <a:cs typeface="DecoType Naskh Variants" pitchFamily="2" charset="-78"/>
              </a:rPr>
              <a:t>مراحــل التدقيق</a:t>
            </a:r>
          </a:p>
        </p:txBody>
      </p:sp>
      <p:sp>
        <p:nvSpPr>
          <p:cNvPr id="11" name="مربع نص 10"/>
          <p:cNvSpPr txBox="1"/>
          <p:nvPr/>
        </p:nvSpPr>
        <p:spPr>
          <a:xfrm>
            <a:off x="0" y="67270"/>
            <a:ext cx="91440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الفصل السادس</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AutoShape 4"/>
          <p:cNvSpPr>
            <a:spLocks noChangeArrowheads="1"/>
          </p:cNvSpPr>
          <p:nvPr/>
        </p:nvSpPr>
        <p:spPr bwMode="auto">
          <a:xfrm flipH="1">
            <a:off x="4648200" y="585786"/>
            <a:ext cx="4267200" cy="1171575"/>
          </a:xfrm>
          <a:prstGeom prst="homePlate">
            <a:avLst>
              <a:gd name="adj" fmla="val 0"/>
            </a:avLst>
          </a:prstGeom>
          <a:noFill/>
          <a:ln w="9525">
            <a:noFill/>
            <a:miter lim="800000"/>
            <a:headEnd/>
            <a:tailEnd/>
          </a:ln>
          <a:effectLst>
            <a:outerShdw sx="1000" sy="1000" algn="ctr" rotWithShape="0">
              <a:srgbClr val="808080"/>
            </a:outerShdw>
          </a:effectLst>
        </p:spPr>
        <p:txBody>
          <a:bodyPr/>
          <a:lstStyle/>
          <a:p>
            <a:pPr algn="ctr" rtl="1" eaLnBrk="0" hangingPunct="0"/>
            <a:r>
              <a:rPr lang="ar-SA" sz="4400" dirty="0" smtClean="0">
                <a:solidFill>
                  <a:srgbClr val="78953D"/>
                </a:solidFill>
                <a:cs typeface="DecoType Naskh Variants" pitchFamily="2" charset="-78"/>
              </a:rPr>
              <a:t>ما قبــل التدقيق</a:t>
            </a:r>
          </a:p>
          <a:p>
            <a:pPr algn="ctr" eaLnBrk="0" hangingPunct="0"/>
            <a:r>
              <a:rPr lang="en-US" altLang="ar-SA" sz="2800" dirty="0" smtClean="0">
                <a:solidFill>
                  <a:srgbClr val="78953D"/>
                </a:solidFill>
                <a:cs typeface="DecoType Naskh Variants" pitchFamily="2" charset="-78"/>
              </a:rPr>
              <a:t>Pre - Audit Activities</a:t>
            </a:r>
          </a:p>
        </p:txBody>
      </p:sp>
      <p:sp>
        <p:nvSpPr>
          <p:cNvPr id="6" name="AutoShape 5"/>
          <p:cNvSpPr>
            <a:spLocks noChangeArrowheads="1"/>
          </p:cNvSpPr>
          <p:nvPr/>
        </p:nvSpPr>
        <p:spPr bwMode="auto">
          <a:xfrm flipH="1">
            <a:off x="4648200" y="2932112"/>
            <a:ext cx="4267200" cy="1279525"/>
          </a:xfrm>
          <a:prstGeom prst="homePlate">
            <a:avLst>
              <a:gd name="adj" fmla="val 0"/>
            </a:avLst>
          </a:prstGeom>
          <a:noFill/>
          <a:ln w="9525">
            <a:noFill/>
            <a:miter lim="800000"/>
            <a:headEnd/>
            <a:tailEnd/>
          </a:ln>
          <a:effectLst>
            <a:outerShdw sx="1000" sy="1000" algn="ctr" rotWithShape="0">
              <a:srgbClr val="808080"/>
            </a:outerShdw>
          </a:effectLst>
        </p:spPr>
        <p:txBody>
          <a:bodyPr/>
          <a:lstStyle/>
          <a:p>
            <a:pPr algn="ctr" rtl="1" eaLnBrk="0" hangingPunct="0"/>
            <a:r>
              <a:rPr lang="ar-SA" altLang="ar-SA" sz="4400" dirty="0" smtClean="0">
                <a:solidFill>
                  <a:srgbClr val="339933"/>
                </a:solidFill>
                <a:cs typeface="DecoType Naskh Variants" pitchFamily="2" charset="-78"/>
              </a:rPr>
              <a:t>التدقيق</a:t>
            </a:r>
          </a:p>
          <a:p>
            <a:pPr algn="ctr" rtl="1" eaLnBrk="0" hangingPunct="0"/>
            <a:r>
              <a:rPr lang="en-US" altLang="ar-SA" sz="2800" dirty="0" smtClean="0">
                <a:solidFill>
                  <a:srgbClr val="339933"/>
                </a:solidFill>
                <a:cs typeface="DecoType Naskh Variants" pitchFamily="2" charset="-78"/>
              </a:rPr>
              <a:t>Auditing</a:t>
            </a:r>
            <a:r>
              <a:rPr lang="en-US" altLang="ar-SA" sz="4400" dirty="0" smtClean="0">
                <a:solidFill>
                  <a:srgbClr val="339933"/>
                </a:solidFill>
                <a:cs typeface="DecoType Naskh Variants" pitchFamily="2" charset="-78"/>
              </a:rPr>
              <a:t> </a:t>
            </a:r>
          </a:p>
        </p:txBody>
      </p:sp>
      <p:sp>
        <p:nvSpPr>
          <p:cNvPr id="7" name="AutoShape 6"/>
          <p:cNvSpPr>
            <a:spLocks noChangeArrowheads="1"/>
          </p:cNvSpPr>
          <p:nvPr/>
        </p:nvSpPr>
        <p:spPr bwMode="auto">
          <a:xfrm flipH="1">
            <a:off x="4724400" y="4968875"/>
            <a:ext cx="4191000" cy="1066800"/>
          </a:xfrm>
          <a:prstGeom prst="homePlate">
            <a:avLst>
              <a:gd name="adj" fmla="val 0"/>
            </a:avLst>
          </a:prstGeom>
          <a:noFill/>
          <a:ln w="9525">
            <a:noFill/>
            <a:miter lim="800000"/>
            <a:headEnd/>
            <a:tailEnd/>
          </a:ln>
          <a:effectLst>
            <a:outerShdw sx="1000" sy="1000" algn="ctr" rotWithShape="0">
              <a:srgbClr val="808080"/>
            </a:outerShdw>
          </a:effectLst>
        </p:spPr>
        <p:txBody>
          <a:bodyPr/>
          <a:lstStyle/>
          <a:p>
            <a:pPr algn="ctr" rtl="1" eaLnBrk="0" hangingPunct="0"/>
            <a:r>
              <a:rPr lang="ar-SA" altLang="ar-SA" sz="4400" dirty="0" smtClean="0">
                <a:solidFill>
                  <a:srgbClr val="293315"/>
                </a:solidFill>
                <a:cs typeface="DecoType Naskh Variants" pitchFamily="2" charset="-78"/>
              </a:rPr>
              <a:t>ما بعــد التدقيق</a:t>
            </a:r>
          </a:p>
          <a:p>
            <a:pPr algn="ctr" rtl="1" eaLnBrk="0" hangingPunct="0"/>
            <a:r>
              <a:rPr lang="en-US" altLang="ar-SA" sz="2800" dirty="0" smtClean="0">
                <a:solidFill>
                  <a:srgbClr val="293315"/>
                </a:solidFill>
                <a:cs typeface="DecoType Naskh Variants" pitchFamily="2" charset="-78"/>
              </a:rPr>
              <a:t>Post-Audit Activities</a:t>
            </a:r>
          </a:p>
        </p:txBody>
      </p:sp>
      <p:sp>
        <p:nvSpPr>
          <p:cNvPr id="8" name="Text Box 7"/>
          <p:cNvSpPr txBox="1">
            <a:spLocks noChangeArrowheads="1"/>
          </p:cNvSpPr>
          <p:nvPr/>
        </p:nvSpPr>
        <p:spPr bwMode="auto">
          <a:xfrm>
            <a:off x="1079739" y="533400"/>
            <a:ext cx="3440365" cy="1754326"/>
          </a:xfrm>
          <a:prstGeom prst="rect">
            <a:avLst/>
          </a:prstGeom>
          <a:noFill/>
          <a:ln w="9525">
            <a:noFill/>
            <a:miter lim="800000"/>
            <a:headEnd/>
            <a:tailEnd/>
          </a:ln>
          <a:effectLst/>
        </p:spPr>
        <p:txBody>
          <a:bodyPr wrap="none">
            <a:spAutoFit/>
          </a:bodyPr>
          <a:lstStyle/>
          <a:p>
            <a:pPr algn="r" rtl="1" eaLnBrk="0" hangingPunct="0">
              <a:buClr>
                <a:srgbClr val="78953D"/>
              </a:buClr>
              <a:buFont typeface="Symbol" pitchFamily="18" charset="2"/>
              <a:buChar char=""/>
            </a:pPr>
            <a:r>
              <a:rPr lang="ar-SA" sz="3600" b="1" dirty="0">
                <a:solidFill>
                  <a:srgbClr val="5C8E26"/>
                </a:solidFill>
                <a:latin typeface="Bookman Old Style" pitchFamily="18" charset="0"/>
              </a:rPr>
              <a:t>  </a:t>
            </a:r>
            <a:r>
              <a:rPr lang="ar-SA" sz="3600" dirty="0" smtClean="0">
                <a:solidFill>
                  <a:srgbClr val="5C8E26"/>
                </a:solidFill>
                <a:cs typeface="DecoType Naskh Variants" pitchFamily="2" charset="-78"/>
              </a:rPr>
              <a:t>الإعــــداد والتخطـــيط </a:t>
            </a:r>
            <a:endParaRPr lang="ar-SA" sz="3600" b="1" dirty="0">
              <a:solidFill>
                <a:srgbClr val="5C8E26"/>
              </a:solidFill>
              <a:latin typeface="Bookman Old Style" pitchFamily="18" charset="0"/>
              <a:cs typeface="Andalus" pitchFamily="18" charset="-78"/>
            </a:endParaRPr>
          </a:p>
          <a:p>
            <a:pPr algn="r" rtl="1" eaLnBrk="0" hangingPunct="0">
              <a:buClr>
                <a:srgbClr val="78953D"/>
              </a:buClr>
              <a:buFont typeface="Symbol" pitchFamily="18" charset="2"/>
              <a:buChar char=""/>
            </a:pPr>
            <a:r>
              <a:rPr lang="ar-SA" sz="3600" b="1" dirty="0">
                <a:solidFill>
                  <a:srgbClr val="5C8E26"/>
                </a:solidFill>
                <a:latin typeface="Bookman Old Style" pitchFamily="18" charset="0"/>
                <a:cs typeface="Andalus" pitchFamily="18" charset="-78"/>
              </a:rPr>
              <a:t>  </a:t>
            </a:r>
            <a:r>
              <a:rPr lang="ar-SA" sz="3600" dirty="0" smtClean="0">
                <a:solidFill>
                  <a:srgbClr val="5C8E26"/>
                </a:solidFill>
                <a:cs typeface="DecoType Naskh Variants" pitchFamily="2" charset="-78"/>
              </a:rPr>
              <a:t>الزيـــارة المبــدئيــة </a:t>
            </a:r>
            <a:endParaRPr lang="ar-SA" sz="3600" b="1" dirty="0">
              <a:solidFill>
                <a:srgbClr val="5C8E26"/>
              </a:solidFill>
              <a:latin typeface="Bookman Old Style" pitchFamily="18" charset="0"/>
              <a:cs typeface="Andalus" pitchFamily="18" charset="-78"/>
            </a:endParaRPr>
          </a:p>
          <a:p>
            <a:pPr algn="r" rtl="1" eaLnBrk="0" hangingPunct="0">
              <a:buClr>
                <a:srgbClr val="78953D"/>
              </a:buClr>
              <a:buFont typeface="Symbol" pitchFamily="18" charset="2"/>
              <a:buChar char=""/>
            </a:pPr>
            <a:r>
              <a:rPr lang="ar-SA" sz="3600" b="1" dirty="0">
                <a:solidFill>
                  <a:srgbClr val="5C8E26"/>
                </a:solidFill>
                <a:latin typeface="Bookman Old Style" pitchFamily="18" charset="0"/>
                <a:cs typeface="Andalus" pitchFamily="18" charset="-78"/>
              </a:rPr>
              <a:t>  </a:t>
            </a:r>
            <a:r>
              <a:rPr lang="ar-SA" sz="3600" dirty="0" smtClean="0">
                <a:solidFill>
                  <a:srgbClr val="5C8E26"/>
                </a:solidFill>
                <a:cs typeface="DecoType Naskh Variants" pitchFamily="2" charset="-78"/>
              </a:rPr>
              <a:t>الخطـــة التفصيليـــة </a:t>
            </a:r>
            <a:endParaRPr lang="ar-SA" sz="3600" b="1" dirty="0">
              <a:solidFill>
                <a:srgbClr val="5C8E26"/>
              </a:solidFill>
              <a:latin typeface="Bookman Old Style" pitchFamily="18" charset="0"/>
              <a:cs typeface="Arabic Transparent" pitchFamily="2" charset="0"/>
            </a:endParaRPr>
          </a:p>
        </p:txBody>
      </p:sp>
      <p:sp>
        <p:nvSpPr>
          <p:cNvPr id="9" name="Text Box 8"/>
          <p:cNvSpPr txBox="1">
            <a:spLocks noChangeArrowheads="1"/>
          </p:cNvSpPr>
          <p:nvPr/>
        </p:nvSpPr>
        <p:spPr bwMode="auto">
          <a:xfrm>
            <a:off x="1074075" y="2895600"/>
            <a:ext cx="3488454" cy="1754326"/>
          </a:xfrm>
          <a:prstGeom prst="rect">
            <a:avLst/>
          </a:prstGeom>
          <a:noFill/>
          <a:ln w="9525">
            <a:noFill/>
            <a:miter lim="800000"/>
            <a:headEnd/>
            <a:tailEnd/>
          </a:ln>
          <a:effectLst/>
        </p:spPr>
        <p:txBody>
          <a:bodyPr wrap="none">
            <a:spAutoFit/>
          </a:bodyPr>
          <a:lstStyle/>
          <a:p>
            <a:pPr algn="r" rtl="1" eaLnBrk="0" hangingPunct="0">
              <a:buClr>
                <a:srgbClr val="339933"/>
              </a:buClr>
              <a:buFont typeface="Symbol" pitchFamily="18" charset="2"/>
              <a:buChar char=""/>
            </a:pPr>
            <a:r>
              <a:rPr lang="ar-SA" altLang="ar-SA" sz="3600" dirty="0" smtClean="0">
                <a:solidFill>
                  <a:srgbClr val="339933"/>
                </a:solidFill>
                <a:cs typeface="DecoType Naskh Variants" pitchFamily="2" charset="-78"/>
              </a:rPr>
              <a:t>  الجلســة الافتتـــاحيـة </a:t>
            </a:r>
          </a:p>
          <a:p>
            <a:pPr algn="r" rtl="1" eaLnBrk="0" hangingPunct="0">
              <a:buClr>
                <a:srgbClr val="339933"/>
              </a:buClr>
              <a:buFont typeface="Symbol" pitchFamily="18" charset="2"/>
              <a:buChar char=""/>
            </a:pPr>
            <a:r>
              <a:rPr lang="ar-SA" altLang="ar-SA" sz="3600" dirty="0" smtClean="0">
                <a:solidFill>
                  <a:srgbClr val="339933"/>
                </a:solidFill>
                <a:cs typeface="DecoType Naskh Variants" pitchFamily="2" charset="-78"/>
              </a:rPr>
              <a:t>  التدقيق وإعـداد التقـرير </a:t>
            </a:r>
          </a:p>
          <a:p>
            <a:pPr algn="r" rtl="1" eaLnBrk="0" hangingPunct="0">
              <a:buClr>
                <a:srgbClr val="339933"/>
              </a:buClr>
              <a:buFont typeface="Symbol" pitchFamily="18" charset="2"/>
              <a:buChar char=""/>
            </a:pPr>
            <a:r>
              <a:rPr lang="ar-SA" altLang="ar-SA" sz="3600" dirty="0" smtClean="0">
                <a:solidFill>
                  <a:srgbClr val="339933"/>
                </a:solidFill>
                <a:cs typeface="DecoType Naskh Variants" pitchFamily="2" charset="-78"/>
              </a:rPr>
              <a:t>  الجلســة الختــاميــة </a:t>
            </a:r>
          </a:p>
        </p:txBody>
      </p:sp>
      <p:sp>
        <p:nvSpPr>
          <p:cNvPr id="10" name="Text Box 9"/>
          <p:cNvSpPr txBox="1">
            <a:spLocks noChangeArrowheads="1"/>
          </p:cNvSpPr>
          <p:nvPr/>
        </p:nvSpPr>
        <p:spPr bwMode="auto">
          <a:xfrm>
            <a:off x="746944" y="4916488"/>
            <a:ext cx="3796232" cy="1754326"/>
          </a:xfrm>
          <a:prstGeom prst="rect">
            <a:avLst/>
          </a:prstGeom>
          <a:noFill/>
          <a:ln w="9525">
            <a:noFill/>
            <a:miter lim="800000"/>
            <a:headEnd/>
            <a:tailEnd/>
          </a:ln>
          <a:effectLst/>
        </p:spPr>
        <p:txBody>
          <a:bodyPr wrap="none">
            <a:spAutoFit/>
          </a:bodyPr>
          <a:lstStyle/>
          <a:p>
            <a:pPr algn="r" rtl="1" eaLnBrk="0" hangingPunct="0">
              <a:buClr>
                <a:srgbClr val="39471D"/>
              </a:buClr>
              <a:buFont typeface="Symbol" pitchFamily="18" charset="2"/>
              <a:buChar char=""/>
            </a:pPr>
            <a:r>
              <a:rPr lang="ar-SA" sz="3600" b="1" dirty="0">
                <a:solidFill>
                  <a:srgbClr val="0000CC"/>
                </a:solidFill>
                <a:latin typeface="Bookman Old Style" pitchFamily="18" charset="0"/>
              </a:rPr>
              <a:t>  </a:t>
            </a:r>
            <a:r>
              <a:rPr lang="ar-SA" sz="3600" dirty="0" smtClean="0">
                <a:solidFill>
                  <a:srgbClr val="39471D"/>
                </a:solidFill>
                <a:cs typeface="DecoType Naskh Variants" pitchFamily="2" charset="-78"/>
              </a:rPr>
              <a:t>إعــداد التقـرير النهــائي </a:t>
            </a:r>
            <a:endParaRPr lang="ar-SA" sz="3600" b="1" dirty="0">
              <a:solidFill>
                <a:srgbClr val="000000"/>
              </a:solidFill>
              <a:latin typeface="Bookman Old Style" pitchFamily="18" charset="0"/>
              <a:cs typeface="Andalus" pitchFamily="18" charset="-78"/>
            </a:endParaRPr>
          </a:p>
          <a:p>
            <a:pPr algn="r" rtl="1" eaLnBrk="0" hangingPunct="0">
              <a:buClr>
                <a:srgbClr val="39471D"/>
              </a:buClr>
              <a:buFont typeface="Symbol" pitchFamily="18" charset="2"/>
              <a:buChar char=""/>
            </a:pPr>
            <a:r>
              <a:rPr lang="ar-SA" sz="3600" b="1" dirty="0">
                <a:solidFill>
                  <a:srgbClr val="000000"/>
                </a:solidFill>
                <a:latin typeface="Bookman Old Style" pitchFamily="18" charset="0"/>
                <a:cs typeface="Andalus" pitchFamily="18" charset="-78"/>
              </a:rPr>
              <a:t>  </a:t>
            </a:r>
            <a:r>
              <a:rPr lang="ar-SA" sz="3600" dirty="0" smtClean="0">
                <a:solidFill>
                  <a:srgbClr val="39471D"/>
                </a:solidFill>
                <a:cs typeface="DecoType Naskh Variants" pitchFamily="2" charset="-78"/>
              </a:rPr>
              <a:t>الإجــراءات التصحيحيــة </a:t>
            </a:r>
          </a:p>
          <a:p>
            <a:pPr algn="r" rtl="1" eaLnBrk="0" hangingPunct="0">
              <a:buClr>
                <a:srgbClr val="39471D"/>
              </a:buClr>
              <a:buFont typeface="Symbol" pitchFamily="18" charset="2"/>
              <a:buChar char=""/>
            </a:pPr>
            <a:r>
              <a:rPr lang="ar-SA" sz="3600" b="1" dirty="0">
                <a:solidFill>
                  <a:srgbClr val="000000"/>
                </a:solidFill>
                <a:latin typeface="Bookman Old Style" pitchFamily="18" charset="0"/>
              </a:rPr>
              <a:t>  </a:t>
            </a:r>
            <a:r>
              <a:rPr lang="ar-SA" sz="3600" dirty="0" smtClean="0">
                <a:solidFill>
                  <a:srgbClr val="39471D"/>
                </a:solidFill>
                <a:cs typeface="DecoType Naskh Variants" pitchFamily="2" charset="-78"/>
              </a:rPr>
              <a:t>التســجيل والمتــابعــة</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rot="16200000">
            <a:off x="6732122" y="4004637"/>
            <a:ext cx="4054315" cy="769441"/>
          </a:xfrm>
          <a:prstGeom prst="rect">
            <a:avLst/>
          </a:prstGeom>
          <a:solidFill>
            <a:srgbClr val="CADBA9"/>
          </a:solidFill>
          <a:ln w="19050">
            <a:solidFill>
              <a:srgbClr val="339933"/>
            </a:solidFill>
          </a:ln>
        </p:spPr>
        <p:txBody>
          <a:bodyPr wrap="none" rtlCol="1">
            <a:spAutoFit/>
          </a:bodyPr>
          <a:lstStyle/>
          <a:p>
            <a:r>
              <a:rPr lang="ar-SA" sz="4400" dirty="0" smtClean="0">
                <a:solidFill>
                  <a:srgbClr val="293315"/>
                </a:solidFill>
                <a:cs typeface="DecoType Naskh" pitchFamily="2" charset="-78"/>
              </a:rPr>
              <a:t>الدكتور هشام عادل عبهري</a:t>
            </a:r>
          </a:p>
        </p:txBody>
      </p:sp>
      <p:sp>
        <p:nvSpPr>
          <p:cNvPr id="51" name="Rectangle 2"/>
          <p:cNvSpPr>
            <a:spLocks noChangeArrowheads="1"/>
          </p:cNvSpPr>
          <p:nvPr/>
        </p:nvSpPr>
        <p:spPr bwMode="auto">
          <a:xfrm>
            <a:off x="4313238" y="228600"/>
            <a:ext cx="1981200" cy="533400"/>
          </a:xfrm>
          <a:prstGeom prst="rect">
            <a:avLst/>
          </a:prstGeom>
          <a:solidFill>
            <a:srgbClr val="CADBA9"/>
          </a:solidFill>
          <a:ln w="19050">
            <a:solidFill>
              <a:srgbClr val="339933"/>
            </a:solidFill>
            <a:miter lim="800000"/>
            <a:headEnd/>
            <a:tailEnd/>
          </a:ln>
          <a:effectLst>
            <a:prstShdw prst="shdw13">
              <a:schemeClr val="bg2"/>
            </a:prstShdw>
          </a:effectLst>
        </p:spPr>
        <p:txBody>
          <a:bodyPr wrap="none" anchor="ctr"/>
          <a:lstStyle/>
          <a:p>
            <a:pPr algn="ctr" rtl="1"/>
            <a:r>
              <a:rPr lang="ar-SA" b="1" dirty="0">
                <a:solidFill>
                  <a:srgbClr val="43661C"/>
                </a:solidFill>
                <a:latin typeface="Times New Roman" pitchFamily="18" charset="0"/>
                <a:cs typeface="DecoType Naskh" pitchFamily="2" charset="-78"/>
              </a:rPr>
              <a:t>برنامج</a:t>
            </a:r>
            <a:r>
              <a:rPr lang="ar-SA" b="1" dirty="0">
                <a:solidFill>
                  <a:srgbClr val="43661C"/>
                </a:solidFill>
                <a:effectLst>
                  <a:outerShdw blurRad="38100" dist="38100" dir="2700000" algn="tl">
                    <a:srgbClr val="FFFFFF"/>
                  </a:outerShdw>
                </a:effectLst>
                <a:latin typeface="Times New Roman" pitchFamily="18" charset="0"/>
                <a:cs typeface="DecoType Naskh" pitchFamily="2" charset="-78"/>
              </a:rPr>
              <a:t> التدقيق</a:t>
            </a:r>
            <a:endParaRPr lang="en-US" b="1" dirty="0">
              <a:solidFill>
                <a:srgbClr val="43661C"/>
              </a:solidFill>
              <a:effectLst>
                <a:outerShdw blurRad="38100" dist="38100" dir="2700000" algn="tl">
                  <a:srgbClr val="FFFFFF"/>
                </a:outerShdw>
              </a:effectLst>
              <a:latin typeface="Times New Roman" pitchFamily="18" charset="0"/>
              <a:cs typeface="DecoType Naskh" pitchFamily="2" charset="-78"/>
            </a:endParaRPr>
          </a:p>
        </p:txBody>
      </p:sp>
      <p:sp>
        <p:nvSpPr>
          <p:cNvPr id="52" name="Rectangle 3"/>
          <p:cNvSpPr>
            <a:spLocks noChangeArrowheads="1"/>
          </p:cNvSpPr>
          <p:nvPr/>
        </p:nvSpPr>
        <p:spPr bwMode="auto">
          <a:xfrm>
            <a:off x="1981200" y="838200"/>
            <a:ext cx="1981200" cy="4572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smtClean="0">
                <a:solidFill>
                  <a:srgbClr val="43661C"/>
                </a:solidFill>
                <a:latin typeface="Times New Roman" pitchFamily="18" charset="0"/>
                <a:cs typeface="DecoType Naskh" pitchFamily="2" charset="-78"/>
              </a:rPr>
              <a:t>إعداد </a:t>
            </a:r>
            <a:r>
              <a:rPr lang="ar-SA" b="1" dirty="0">
                <a:solidFill>
                  <a:srgbClr val="43661C"/>
                </a:solidFill>
                <a:latin typeface="Times New Roman" pitchFamily="18" charset="0"/>
                <a:cs typeface="DecoType Naskh" pitchFamily="2" charset="-78"/>
              </a:rPr>
              <a:t>قائمة </a:t>
            </a:r>
            <a:r>
              <a:rPr lang="ar-SA" b="1" dirty="0" smtClean="0">
                <a:solidFill>
                  <a:srgbClr val="43661C"/>
                </a:solidFill>
                <a:latin typeface="Times New Roman" pitchFamily="18" charset="0"/>
                <a:cs typeface="DecoType Naskh" pitchFamily="2" charset="-78"/>
              </a:rPr>
              <a:t>الأسئلة</a:t>
            </a:r>
            <a:endParaRPr lang="en-US" b="1" dirty="0">
              <a:solidFill>
                <a:srgbClr val="43661C"/>
              </a:solidFill>
              <a:latin typeface="Times New Roman" pitchFamily="18" charset="0"/>
              <a:cs typeface="DecoType Naskh" pitchFamily="2" charset="-78"/>
            </a:endParaRPr>
          </a:p>
        </p:txBody>
      </p:sp>
      <p:sp>
        <p:nvSpPr>
          <p:cNvPr id="53" name="Rectangle 4"/>
          <p:cNvSpPr>
            <a:spLocks noChangeArrowheads="1"/>
          </p:cNvSpPr>
          <p:nvPr/>
        </p:nvSpPr>
        <p:spPr bwMode="auto">
          <a:xfrm>
            <a:off x="4343400" y="838200"/>
            <a:ext cx="1981200" cy="4572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اختيار المدققين</a:t>
            </a:r>
            <a:endParaRPr lang="en-US" b="1" dirty="0">
              <a:solidFill>
                <a:srgbClr val="43661C"/>
              </a:solidFill>
              <a:latin typeface="Times New Roman" pitchFamily="18" charset="0"/>
              <a:cs typeface="DecoType Naskh" pitchFamily="2" charset="-78"/>
            </a:endParaRPr>
          </a:p>
        </p:txBody>
      </p:sp>
      <p:sp>
        <p:nvSpPr>
          <p:cNvPr id="54" name="Rectangle 5"/>
          <p:cNvSpPr>
            <a:spLocks noChangeArrowheads="1"/>
          </p:cNvSpPr>
          <p:nvPr/>
        </p:nvSpPr>
        <p:spPr bwMode="auto">
          <a:xfrm>
            <a:off x="6705600" y="838200"/>
            <a:ext cx="1981200" cy="4572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smtClean="0">
                <a:solidFill>
                  <a:srgbClr val="43661C"/>
                </a:solidFill>
                <a:latin typeface="Times New Roman" pitchFamily="18" charset="0"/>
                <a:cs typeface="DecoType Naskh" pitchFamily="2" charset="-78"/>
              </a:rPr>
              <a:t>إعلام</a:t>
            </a:r>
            <a:r>
              <a:rPr lang="ar-SA" b="1" dirty="0" smtClean="0">
                <a:solidFill>
                  <a:srgbClr val="43661C"/>
                </a:solidFill>
                <a:effectLst>
                  <a:outerShdw blurRad="38100" dist="38100" dir="2700000" algn="tl">
                    <a:srgbClr val="FFFFFF"/>
                  </a:outerShdw>
                </a:effectLst>
                <a:latin typeface="Times New Roman" pitchFamily="18" charset="0"/>
                <a:cs typeface="DecoType Naskh" pitchFamily="2" charset="-78"/>
              </a:rPr>
              <a:t> </a:t>
            </a:r>
            <a:r>
              <a:rPr lang="ar-SA" b="1" dirty="0">
                <a:solidFill>
                  <a:srgbClr val="43661C"/>
                </a:solidFill>
                <a:effectLst>
                  <a:outerShdw blurRad="38100" dist="38100" dir="2700000" algn="tl">
                    <a:srgbClr val="FFFFFF"/>
                  </a:outerShdw>
                </a:effectLst>
                <a:latin typeface="Times New Roman" pitchFamily="18" charset="0"/>
                <a:cs typeface="DecoType Naskh" pitchFamily="2" charset="-78"/>
              </a:rPr>
              <a:t>الجهة بالتدقيق</a:t>
            </a:r>
            <a:endParaRPr lang="en-US" b="1" dirty="0">
              <a:solidFill>
                <a:srgbClr val="43661C"/>
              </a:solidFill>
              <a:effectLst>
                <a:outerShdw blurRad="38100" dist="38100" dir="2700000" algn="tl">
                  <a:srgbClr val="FFFFFF"/>
                </a:outerShdw>
              </a:effectLst>
              <a:latin typeface="Times New Roman" pitchFamily="18" charset="0"/>
              <a:cs typeface="DecoType Naskh" pitchFamily="2" charset="-78"/>
            </a:endParaRPr>
          </a:p>
        </p:txBody>
      </p:sp>
      <p:sp>
        <p:nvSpPr>
          <p:cNvPr id="55" name="Rectangle 6"/>
          <p:cNvSpPr>
            <a:spLocks noChangeArrowheads="1"/>
          </p:cNvSpPr>
          <p:nvPr/>
        </p:nvSpPr>
        <p:spPr bwMode="auto">
          <a:xfrm>
            <a:off x="4343400" y="25908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a:solidFill>
                  <a:srgbClr val="43661C"/>
                </a:solidFill>
                <a:latin typeface="Times New Roman" pitchFamily="18" charset="0"/>
                <a:cs typeface="DecoType Naskh" pitchFamily="2" charset="-78"/>
              </a:rPr>
              <a:t>الاجتماع الختامي</a:t>
            </a:r>
            <a:endParaRPr lang="en-US" b="1">
              <a:solidFill>
                <a:srgbClr val="43661C"/>
              </a:solidFill>
              <a:latin typeface="Times New Roman" pitchFamily="18" charset="0"/>
              <a:cs typeface="DecoType Naskh" pitchFamily="2" charset="-78"/>
            </a:endParaRPr>
          </a:p>
        </p:txBody>
      </p:sp>
      <p:sp>
        <p:nvSpPr>
          <p:cNvPr id="56" name="Rectangle 7"/>
          <p:cNvSpPr>
            <a:spLocks noChangeArrowheads="1"/>
          </p:cNvSpPr>
          <p:nvPr/>
        </p:nvSpPr>
        <p:spPr bwMode="auto">
          <a:xfrm>
            <a:off x="4343400" y="19812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تنفيذ التدقيق</a:t>
            </a:r>
            <a:endParaRPr lang="en-US" b="1" dirty="0">
              <a:solidFill>
                <a:srgbClr val="43661C"/>
              </a:solidFill>
              <a:latin typeface="Times New Roman" pitchFamily="18" charset="0"/>
              <a:cs typeface="DecoType Naskh" pitchFamily="2" charset="-78"/>
            </a:endParaRPr>
          </a:p>
        </p:txBody>
      </p:sp>
      <p:sp>
        <p:nvSpPr>
          <p:cNvPr id="57" name="Rectangle 8"/>
          <p:cNvSpPr>
            <a:spLocks noChangeArrowheads="1"/>
          </p:cNvSpPr>
          <p:nvPr/>
        </p:nvSpPr>
        <p:spPr bwMode="auto">
          <a:xfrm>
            <a:off x="4343400" y="13716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الاجتماع الافتتاحي</a:t>
            </a:r>
            <a:endParaRPr lang="en-US" b="1" dirty="0">
              <a:solidFill>
                <a:srgbClr val="43661C"/>
              </a:solidFill>
              <a:latin typeface="Times New Roman" pitchFamily="18" charset="0"/>
              <a:cs typeface="DecoType Naskh" pitchFamily="2" charset="-78"/>
            </a:endParaRPr>
          </a:p>
        </p:txBody>
      </p:sp>
      <p:sp>
        <p:nvSpPr>
          <p:cNvPr id="59" name="Rectangle 10"/>
          <p:cNvSpPr>
            <a:spLocks noChangeArrowheads="1"/>
          </p:cNvSpPr>
          <p:nvPr/>
        </p:nvSpPr>
        <p:spPr bwMode="auto">
          <a:xfrm>
            <a:off x="1981200" y="35052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إصدار </a:t>
            </a:r>
            <a:r>
              <a:rPr lang="ar-SA" b="1" dirty="0" smtClean="0">
                <a:solidFill>
                  <a:srgbClr val="43661C"/>
                </a:solidFill>
                <a:latin typeface="Times New Roman" pitchFamily="18" charset="0"/>
                <a:cs typeface="DecoType Naskh" pitchFamily="2" charset="-78"/>
              </a:rPr>
              <a:t>إجراء </a:t>
            </a:r>
            <a:r>
              <a:rPr lang="ar-SA" b="1" dirty="0">
                <a:solidFill>
                  <a:srgbClr val="43661C"/>
                </a:solidFill>
                <a:latin typeface="Times New Roman" pitchFamily="18" charset="0"/>
                <a:cs typeface="DecoType Naskh" pitchFamily="2" charset="-78"/>
              </a:rPr>
              <a:t>تصحيحي</a:t>
            </a:r>
            <a:endParaRPr lang="en-US" b="1" dirty="0">
              <a:solidFill>
                <a:srgbClr val="43661C"/>
              </a:solidFill>
              <a:latin typeface="Times New Roman" pitchFamily="18" charset="0"/>
              <a:cs typeface="DecoType Naskh" pitchFamily="2" charset="-78"/>
            </a:endParaRPr>
          </a:p>
        </p:txBody>
      </p:sp>
      <p:sp>
        <p:nvSpPr>
          <p:cNvPr id="60" name="Rectangle 11"/>
          <p:cNvSpPr>
            <a:spLocks noChangeArrowheads="1"/>
          </p:cNvSpPr>
          <p:nvPr/>
        </p:nvSpPr>
        <p:spPr bwMode="auto">
          <a:xfrm>
            <a:off x="1981200" y="48768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التحقق من تنفيذ </a:t>
            </a:r>
          </a:p>
          <a:p>
            <a:pPr algn="ctr" rtl="1"/>
            <a:r>
              <a:rPr lang="ar-SA" b="1" dirty="0" smtClean="0">
                <a:solidFill>
                  <a:srgbClr val="43661C"/>
                </a:solidFill>
                <a:latin typeface="Times New Roman" pitchFamily="18" charset="0"/>
                <a:cs typeface="DecoType Naskh" pitchFamily="2" charset="-78"/>
              </a:rPr>
              <a:t>الإجراء </a:t>
            </a:r>
            <a:r>
              <a:rPr lang="ar-SA" b="1" dirty="0">
                <a:solidFill>
                  <a:srgbClr val="43661C"/>
                </a:solidFill>
                <a:latin typeface="Times New Roman" pitchFamily="18" charset="0"/>
                <a:cs typeface="DecoType Naskh" pitchFamily="2" charset="-78"/>
              </a:rPr>
              <a:t>التصحيحي</a:t>
            </a:r>
            <a:endParaRPr lang="en-US" b="1" dirty="0">
              <a:solidFill>
                <a:srgbClr val="43661C"/>
              </a:solidFill>
              <a:latin typeface="Times New Roman" pitchFamily="18" charset="0"/>
              <a:cs typeface="DecoType Naskh" pitchFamily="2" charset="-78"/>
            </a:endParaRPr>
          </a:p>
        </p:txBody>
      </p:sp>
      <p:sp>
        <p:nvSpPr>
          <p:cNvPr id="61" name="Rectangle 12"/>
          <p:cNvSpPr>
            <a:spLocks noChangeArrowheads="1"/>
          </p:cNvSpPr>
          <p:nvPr/>
        </p:nvSpPr>
        <p:spPr bwMode="auto">
          <a:xfrm>
            <a:off x="1981200" y="4191000"/>
            <a:ext cx="19812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a:solidFill>
                  <a:srgbClr val="43661C"/>
                </a:solidFill>
                <a:latin typeface="Times New Roman" pitchFamily="18" charset="0"/>
                <a:cs typeface="DecoType Naskh" pitchFamily="2" charset="-78"/>
              </a:rPr>
              <a:t>الاتفاق على الاجراء</a:t>
            </a:r>
            <a:endParaRPr lang="en-US" b="1">
              <a:solidFill>
                <a:srgbClr val="43661C"/>
              </a:solidFill>
              <a:latin typeface="Times New Roman" pitchFamily="18" charset="0"/>
              <a:cs typeface="DecoType Naskh" pitchFamily="2" charset="-78"/>
            </a:endParaRPr>
          </a:p>
        </p:txBody>
      </p:sp>
      <p:sp>
        <p:nvSpPr>
          <p:cNvPr id="62" name="Rectangle 13"/>
          <p:cNvSpPr>
            <a:spLocks noChangeArrowheads="1"/>
          </p:cNvSpPr>
          <p:nvPr/>
        </p:nvSpPr>
        <p:spPr bwMode="auto">
          <a:xfrm>
            <a:off x="1981200" y="5562600"/>
            <a:ext cx="1981200" cy="6858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latin typeface="Times New Roman" pitchFamily="18" charset="0"/>
                <a:cs typeface="DecoType Naskh" pitchFamily="2" charset="-78"/>
              </a:rPr>
              <a:t>هل </a:t>
            </a:r>
            <a:r>
              <a:rPr lang="ar-SA" b="1" dirty="0" smtClean="0">
                <a:solidFill>
                  <a:srgbClr val="43661C"/>
                </a:solidFill>
                <a:latin typeface="Times New Roman" pitchFamily="18" charset="0"/>
                <a:cs typeface="DecoType Naskh" pitchFamily="2" charset="-78"/>
              </a:rPr>
              <a:t>الإجراء </a:t>
            </a:r>
            <a:r>
              <a:rPr lang="ar-SA" b="1" dirty="0">
                <a:solidFill>
                  <a:srgbClr val="43661C"/>
                </a:solidFill>
                <a:latin typeface="Times New Roman" pitchFamily="18" charset="0"/>
                <a:cs typeface="DecoType Naskh" pitchFamily="2" charset="-78"/>
              </a:rPr>
              <a:t>التصحيحي</a:t>
            </a:r>
          </a:p>
          <a:p>
            <a:pPr algn="ctr" rtl="1"/>
            <a:r>
              <a:rPr lang="ar-SA" b="1" dirty="0">
                <a:solidFill>
                  <a:srgbClr val="43661C"/>
                </a:solidFill>
                <a:latin typeface="Times New Roman" pitchFamily="18" charset="0"/>
                <a:cs typeface="DecoType Naskh" pitchFamily="2" charset="-78"/>
              </a:rPr>
              <a:t>قد تحقق</a:t>
            </a:r>
            <a:endParaRPr lang="en-US" b="1" dirty="0">
              <a:solidFill>
                <a:srgbClr val="43661C"/>
              </a:solidFill>
              <a:latin typeface="Times New Roman" pitchFamily="18" charset="0"/>
              <a:cs typeface="DecoType Naskh" pitchFamily="2" charset="-78"/>
            </a:endParaRPr>
          </a:p>
        </p:txBody>
      </p:sp>
      <p:sp>
        <p:nvSpPr>
          <p:cNvPr id="63" name="Rectangle 14"/>
          <p:cNvSpPr>
            <a:spLocks noChangeArrowheads="1"/>
          </p:cNvSpPr>
          <p:nvPr/>
        </p:nvSpPr>
        <p:spPr bwMode="auto">
          <a:xfrm>
            <a:off x="4343400" y="6096000"/>
            <a:ext cx="2819400" cy="3810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a:solidFill>
                  <a:srgbClr val="43661C"/>
                </a:solidFill>
                <a:effectLst>
                  <a:outerShdw blurRad="38100" dist="38100" dir="2700000" algn="tl">
                    <a:srgbClr val="FFFFFF"/>
                  </a:outerShdw>
                </a:effectLst>
                <a:latin typeface="Times New Roman" pitchFamily="18" charset="0"/>
                <a:cs typeface="DecoType Naskh" pitchFamily="2" charset="-78"/>
              </a:rPr>
              <a:t>قفل </a:t>
            </a:r>
            <a:r>
              <a:rPr lang="ar-SA" b="1" dirty="0" smtClean="0">
                <a:solidFill>
                  <a:srgbClr val="43661C"/>
                </a:solidFill>
                <a:effectLst>
                  <a:outerShdw blurRad="38100" dist="38100" dir="2700000" algn="tl">
                    <a:srgbClr val="FFFFFF"/>
                  </a:outerShdw>
                </a:effectLst>
                <a:latin typeface="Times New Roman" pitchFamily="18" charset="0"/>
                <a:cs typeface="DecoType Naskh" pitchFamily="2" charset="-78"/>
              </a:rPr>
              <a:t>الإجراء </a:t>
            </a:r>
            <a:r>
              <a:rPr lang="ar-SA" b="1" dirty="0">
                <a:solidFill>
                  <a:srgbClr val="43661C"/>
                </a:solidFill>
                <a:latin typeface="Times New Roman" pitchFamily="18" charset="0"/>
                <a:cs typeface="DecoType Naskh" pitchFamily="2" charset="-78"/>
              </a:rPr>
              <a:t>التصحيحي</a:t>
            </a:r>
            <a:r>
              <a:rPr lang="ar-SA" b="1" dirty="0">
                <a:solidFill>
                  <a:srgbClr val="43661C"/>
                </a:solidFill>
                <a:effectLst>
                  <a:outerShdw blurRad="38100" dist="38100" dir="2700000" algn="tl">
                    <a:srgbClr val="000000"/>
                  </a:outerShdw>
                </a:effectLst>
                <a:latin typeface="Times New Roman" pitchFamily="18" charset="0"/>
                <a:cs typeface="DecoType Naskh" pitchFamily="2" charset="-78"/>
              </a:rPr>
              <a:t> </a:t>
            </a:r>
            <a:endParaRPr lang="en-US" b="1" dirty="0">
              <a:solidFill>
                <a:srgbClr val="43661C"/>
              </a:solidFill>
              <a:effectLst>
                <a:outerShdw blurRad="38100" dist="38100" dir="2700000" algn="tl">
                  <a:srgbClr val="000000"/>
                </a:outerShdw>
              </a:effectLst>
              <a:latin typeface="Times New Roman" pitchFamily="18" charset="0"/>
              <a:cs typeface="DecoType Naskh" pitchFamily="2" charset="-78"/>
            </a:endParaRPr>
          </a:p>
        </p:txBody>
      </p:sp>
      <p:sp>
        <p:nvSpPr>
          <p:cNvPr id="64" name="Rectangle 15"/>
          <p:cNvSpPr>
            <a:spLocks noChangeArrowheads="1"/>
          </p:cNvSpPr>
          <p:nvPr/>
        </p:nvSpPr>
        <p:spPr bwMode="auto">
          <a:xfrm>
            <a:off x="76200" y="5486400"/>
            <a:ext cx="1371600" cy="533400"/>
          </a:xfrm>
          <a:prstGeom prst="rect">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rtl="1"/>
            <a:r>
              <a:rPr lang="ar-SA" b="1" dirty="0" smtClean="0">
                <a:solidFill>
                  <a:srgbClr val="43661C"/>
                </a:solidFill>
                <a:latin typeface="Times New Roman" pitchFamily="18" charset="0"/>
                <a:cs typeface="DecoType Naskh" pitchFamily="2" charset="-78"/>
              </a:rPr>
              <a:t>إصدار إجراء</a:t>
            </a:r>
            <a:endParaRPr lang="ar-SA" b="1" dirty="0">
              <a:solidFill>
                <a:srgbClr val="43661C"/>
              </a:solidFill>
              <a:latin typeface="Times New Roman" pitchFamily="18" charset="0"/>
              <a:cs typeface="DecoType Naskh" pitchFamily="2" charset="-78"/>
            </a:endParaRPr>
          </a:p>
          <a:p>
            <a:pPr algn="ctr" rtl="1"/>
            <a:r>
              <a:rPr lang="ar-SA" b="1" dirty="0" smtClean="0">
                <a:solidFill>
                  <a:srgbClr val="43661C"/>
                </a:solidFill>
                <a:latin typeface="Times New Roman" pitchFamily="18" charset="0"/>
                <a:cs typeface="DecoType Naskh" pitchFamily="2" charset="-78"/>
              </a:rPr>
              <a:t>تصحيحي آخر</a:t>
            </a:r>
            <a:endParaRPr lang="en-US" b="1" dirty="0">
              <a:solidFill>
                <a:srgbClr val="43661C"/>
              </a:solidFill>
              <a:latin typeface="Times New Roman" pitchFamily="18" charset="0"/>
              <a:cs typeface="DecoType Naskh" pitchFamily="2" charset="-78"/>
            </a:endParaRPr>
          </a:p>
        </p:txBody>
      </p:sp>
      <p:sp>
        <p:nvSpPr>
          <p:cNvPr id="73" name="Line 24"/>
          <p:cNvSpPr>
            <a:spLocks noChangeShapeType="1"/>
          </p:cNvSpPr>
          <p:nvPr/>
        </p:nvSpPr>
        <p:spPr bwMode="auto">
          <a:xfrm flipH="1">
            <a:off x="3962400" y="3810000"/>
            <a:ext cx="381000" cy="0"/>
          </a:xfrm>
          <a:prstGeom prst="line">
            <a:avLst/>
          </a:prstGeom>
          <a:noFill/>
          <a:ln w="19050">
            <a:solidFill>
              <a:srgbClr val="339933"/>
            </a:solidFill>
            <a:round/>
            <a:headEnd/>
            <a:tailEnd type="triangle" w="med" len="med"/>
          </a:ln>
          <a:effectLst/>
        </p:spPr>
        <p:txBody>
          <a:bodyPr wrap="none"/>
          <a:lstStyle/>
          <a:p>
            <a:endParaRPr lang="ar-SA" sz="2800">
              <a:solidFill>
                <a:srgbClr val="293315"/>
              </a:solidFill>
              <a:cs typeface="DecoType Naskh" pitchFamily="2" charset="-78"/>
            </a:endParaRPr>
          </a:p>
        </p:txBody>
      </p:sp>
      <p:cxnSp>
        <p:nvCxnSpPr>
          <p:cNvPr id="74" name="AutoShape 25"/>
          <p:cNvCxnSpPr>
            <a:cxnSpLocks noChangeShapeType="1"/>
            <a:stCxn id="59" idx="2"/>
            <a:endCxn id="61" idx="0"/>
          </p:cNvCxnSpPr>
          <p:nvPr/>
        </p:nvCxnSpPr>
        <p:spPr bwMode="auto">
          <a:xfrm rot="5400000">
            <a:off x="2895600" y="4114800"/>
            <a:ext cx="152400" cy="0"/>
          </a:xfrm>
          <a:prstGeom prst="straightConnector1">
            <a:avLst/>
          </a:prstGeom>
          <a:noFill/>
          <a:ln w="19050">
            <a:solidFill>
              <a:srgbClr val="339933"/>
            </a:solidFill>
            <a:round/>
            <a:headEnd/>
            <a:tailEnd type="triangle" w="med" len="med"/>
          </a:ln>
          <a:effectLst/>
        </p:spPr>
      </p:cxnSp>
      <p:cxnSp>
        <p:nvCxnSpPr>
          <p:cNvPr id="75" name="AutoShape 26"/>
          <p:cNvCxnSpPr>
            <a:cxnSpLocks noChangeShapeType="1"/>
            <a:stCxn id="61" idx="2"/>
            <a:endCxn id="60" idx="0"/>
          </p:cNvCxnSpPr>
          <p:nvPr/>
        </p:nvCxnSpPr>
        <p:spPr bwMode="auto">
          <a:xfrm rot="5400000">
            <a:off x="2895600" y="4800600"/>
            <a:ext cx="152400" cy="0"/>
          </a:xfrm>
          <a:prstGeom prst="straightConnector1">
            <a:avLst/>
          </a:prstGeom>
          <a:noFill/>
          <a:ln w="19050">
            <a:solidFill>
              <a:srgbClr val="339933"/>
            </a:solidFill>
            <a:round/>
            <a:headEnd/>
            <a:tailEnd type="triangle" w="med" len="med"/>
          </a:ln>
          <a:effectLst/>
        </p:spPr>
      </p:cxnSp>
      <p:cxnSp>
        <p:nvCxnSpPr>
          <p:cNvPr id="76" name="AutoShape 27"/>
          <p:cNvCxnSpPr>
            <a:cxnSpLocks noChangeShapeType="1"/>
            <a:stCxn id="60" idx="2"/>
            <a:endCxn id="62" idx="0"/>
          </p:cNvCxnSpPr>
          <p:nvPr/>
        </p:nvCxnSpPr>
        <p:spPr bwMode="auto">
          <a:xfrm rot="5400000">
            <a:off x="2895600" y="5486400"/>
            <a:ext cx="152400" cy="1588"/>
          </a:xfrm>
          <a:prstGeom prst="straightConnector1">
            <a:avLst/>
          </a:prstGeom>
          <a:noFill/>
          <a:ln w="19050">
            <a:solidFill>
              <a:srgbClr val="339933"/>
            </a:solidFill>
            <a:round/>
            <a:headEnd/>
            <a:tailEnd type="triangle" w="med" len="med"/>
          </a:ln>
          <a:effectLst/>
        </p:spPr>
      </p:cxnSp>
      <p:cxnSp>
        <p:nvCxnSpPr>
          <p:cNvPr id="77" name="AutoShape 28"/>
          <p:cNvCxnSpPr>
            <a:cxnSpLocks noChangeShapeType="1"/>
            <a:endCxn id="62" idx="3"/>
          </p:cNvCxnSpPr>
          <p:nvPr/>
        </p:nvCxnSpPr>
        <p:spPr bwMode="auto">
          <a:xfrm flipH="1">
            <a:off x="3962400" y="3810000"/>
            <a:ext cx="2362200" cy="2095500"/>
          </a:xfrm>
          <a:prstGeom prst="bentConnector3">
            <a:avLst>
              <a:gd name="adj1" fmla="val -9677"/>
            </a:avLst>
          </a:prstGeom>
          <a:noFill/>
          <a:ln w="19050">
            <a:solidFill>
              <a:srgbClr val="339933"/>
            </a:solidFill>
            <a:miter lim="800000"/>
            <a:headEnd/>
            <a:tailEnd/>
          </a:ln>
          <a:effectLst/>
        </p:spPr>
      </p:cxnSp>
      <p:sp>
        <p:nvSpPr>
          <p:cNvPr id="81" name="Line 32"/>
          <p:cNvSpPr>
            <a:spLocks noChangeShapeType="1"/>
          </p:cNvSpPr>
          <p:nvPr/>
        </p:nvSpPr>
        <p:spPr bwMode="auto">
          <a:xfrm flipH="1">
            <a:off x="1447800" y="5867400"/>
            <a:ext cx="533400" cy="0"/>
          </a:xfrm>
          <a:prstGeom prst="line">
            <a:avLst/>
          </a:prstGeom>
          <a:noFill/>
          <a:ln w="19050">
            <a:solidFill>
              <a:srgbClr val="339933"/>
            </a:solidFill>
            <a:round/>
            <a:headEnd/>
            <a:tailEnd type="triangle" w="med" len="med"/>
          </a:ln>
          <a:effectLst/>
        </p:spPr>
        <p:txBody>
          <a:bodyPr wrap="none"/>
          <a:lstStyle/>
          <a:p>
            <a:endParaRPr lang="ar-SA" sz="2800">
              <a:solidFill>
                <a:srgbClr val="293315"/>
              </a:solidFill>
              <a:cs typeface="DecoType Naskh" pitchFamily="2" charset="-78"/>
            </a:endParaRPr>
          </a:p>
        </p:txBody>
      </p:sp>
      <p:cxnSp>
        <p:nvCxnSpPr>
          <p:cNvPr id="82" name="AutoShape 33"/>
          <p:cNvCxnSpPr>
            <a:cxnSpLocks noChangeShapeType="1"/>
            <a:stCxn id="64" idx="0"/>
            <a:endCxn id="61" idx="1"/>
          </p:cNvCxnSpPr>
          <p:nvPr/>
        </p:nvCxnSpPr>
        <p:spPr bwMode="auto">
          <a:xfrm rot="5400000" flipH="1" flipV="1">
            <a:off x="857250" y="4362450"/>
            <a:ext cx="1028700" cy="1219200"/>
          </a:xfrm>
          <a:prstGeom prst="bentConnector2">
            <a:avLst/>
          </a:prstGeom>
          <a:noFill/>
          <a:ln w="19050">
            <a:solidFill>
              <a:srgbClr val="339933"/>
            </a:solidFill>
            <a:miter lim="800000"/>
            <a:headEnd/>
            <a:tailEnd type="triangle" w="med" len="med"/>
          </a:ln>
          <a:effectLst/>
        </p:spPr>
      </p:cxnSp>
      <p:sp>
        <p:nvSpPr>
          <p:cNvPr id="83" name="Rectangle 34"/>
          <p:cNvSpPr>
            <a:spLocks noChangeArrowheads="1"/>
          </p:cNvSpPr>
          <p:nvPr/>
        </p:nvSpPr>
        <p:spPr bwMode="auto">
          <a:xfrm>
            <a:off x="3962400" y="3124200"/>
            <a:ext cx="304800" cy="457200"/>
          </a:xfrm>
          <a:prstGeom prst="rect">
            <a:avLst/>
          </a:prstGeom>
          <a:solidFill>
            <a:srgbClr val="CADBA9"/>
          </a:solidFill>
          <a:ln w="19050">
            <a:solidFill>
              <a:srgbClr val="339933"/>
            </a:solidFill>
            <a:miter lim="800000"/>
            <a:headEnd/>
            <a:tailEnd/>
          </a:ln>
          <a:effectLst/>
        </p:spPr>
        <p:txBody>
          <a:bodyPr wrap="none" anchor="ctr"/>
          <a:lstStyle/>
          <a:p>
            <a:pPr algn="ctr" rtl="1"/>
            <a:r>
              <a:rPr lang="ar-SA" b="1" dirty="0">
                <a:solidFill>
                  <a:srgbClr val="43661C"/>
                </a:solidFill>
                <a:latin typeface="Times New Roman" pitchFamily="18" charset="0"/>
                <a:cs typeface="DecoType Naskh" pitchFamily="2" charset="-78"/>
              </a:rPr>
              <a:t>نعم</a:t>
            </a:r>
            <a:endParaRPr lang="en-US" b="1" dirty="0">
              <a:solidFill>
                <a:srgbClr val="43661C"/>
              </a:solidFill>
              <a:latin typeface="Times New Roman" pitchFamily="18" charset="0"/>
              <a:cs typeface="DecoType Naskh" pitchFamily="2" charset="-78"/>
            </a:endParaRPr>
          </a:p>
        </p:txBody>
      </p:sp>
      <p:sp>
        <p:nvSpPr>
          <p:cNvPr id="84" name="Rectangle 35"/>
          <p:cNvSpPr>
            <a:spLocks noChangeArrowheads="1"/>
          </p:cNvSpPr>
          <p:nvPr/>
        </p:nvSpPr>
        <p:spPr bwMode="auto">
          <a:xfrm>
            <a:off x="6477000" y="3200400"/>
            <a:ext cx="304800" cy="457200"/>
          </a:xfrm>
          <a:prstGeom prst="rect">
            <a:avLst/>
          </a:prstGeom>
          <a:solidFill>
            <a:srgbClr val="CADBA9"/>
          </a:solidFill>
          <a:ln w="19050">
            <a:solidFill>
              <a:srgbClr val="339933"/>
            </a:solidFill>
            <a:miter lim="800000"/>
            <a:headEnd/>
            <a:tailEnd/>
          </a:ln>
          <a:effectLst/>
        </p:spPr>
        <p:txBody>
          <a:bodyPr wrap="none" anchor="ctr"/>
          <a:lstStyle/>
          <a:p>
            <a:pPr algn="ctr" rtl="1"/>
            <a:r>
              <a:rPr lang="ar-SA" b="1" dirty="0">
                <a:solidFill>
                  <a:srgbClr val="43661C"/>
                </a:solidFill>
                <a:latin typeface="Times New Roman" pitchFamily="18" charset="0"/>
                <a:cs typeface="DecoType Naskh" pitchFamily="2" charset="-78"/>
              </a:rPr>
              <a:t>لا</a:t>
            </a:r>
            <a:endParaRPr lang="en-US" b="1" dirty="0">
              <a:solidFill>
                <a:srgbClr val="43661C"/>
              </a:solidFill>
              <a:latin typeface="Times New Roman" pitchFamily="18" charset="0"/>
              <a:cs typeface="DecoType Naskh" pitchFamily="2" charset="-78"/>
            </a:endParaRPr>
          </a:p>
        </p:txBody>
      </p:sp>
      <p:sp>
        <p:nvSpPr>
          <p:cNvPr id="85" name="Rectangle 36"/>
          <p:cNvSpPr>
            <a:spLocks noChangeArrowheads="1"/>
          </p:cNvSpPr>
          <p:nvPr/>
        </p:nvSpPr>
        <p:spPr bwMode="auto">
          <a:xfrm>
            <a:off x="4343400" y="5257800"/>
            <a:ext cx="304800" cy="457200"/>
          </a:xfrm>
          <a:prstGeom prst="rect">
            <a:avLst/>
          </a:prstGeom>
          <a:solidFill>
            <a:srgbClr val="CADBA9"/>
          </a:solidFill>
          <a:ln w="19050">
            <a:solidFill>
              <a:srgbClr val="339933"/>
            </a:solidFill>
            <a:miter lim="800000"/>
            <a:headEnd/>
            <a:tailEnd/>
          </a:ln>
          <a:effectLst/>
        </p:spPr>
        <p:txBody>
          <a:bodyPr wrap="none" anchor="ctr"/>
          <a:lstStyle/>
          <a:p>
            <a:pPr algn="ctr" rtl="1"/>
            <a:r>
              <a:rPr lang="ar-SA" b="1" dirty="0">
                <a:solidFill>
                  <a:srgbClr val="43661C"/>
                </a:solidFill>
                <a:latin typeface="Times New Roman" pitchFamily="18" charset="0"/>
                <a:cs typeface="DecoType Naskh" pitchFamily="2" charset="-78"/>
              </a:rPr>
              <a:t>نعم</a:t>
            </a:r>
            <a:endParaRPr lang="en-US" b="1" dirty="0">
              <a:solidFill>
                <a:srgbClr val="43661C"/>
              </a:solidFill>
              <a:latin typeface="Times New Roman" pitchFamily="18" charset="0"/>
              <a:cs typeface="DecoType Naskh" pitchFamily="2" charset="-78"/>
            </a:endParaRPr>
          </a:p>
        </p:txBody>
      </p:sp>
      <p:sp>
        <p:nvSpPr>
          <p:cNvPr id="86" name="Rectangle 37"/>
          <p:cNvSpPr>
            <a:spLocks noChangeArrowheads="1"/>
          </p:cNvSpPr>
          <p:nvPr/>
        </p:nvSpPr>
        <p:spPr bwMode="auto">
          <a:xfrm>
            <a:off x="1600200" y="5334000"/>
            <a:ext cx="304800" cy="457200"/>
          </a:xfrm>
          <a:prstGeom prst="rect">
            <a:avLst/>
          </a:prstGeom>
          <a:solidFill>
            <a:srgbClr val="CADBA9"/>
          </a:solidFill>
          <a:ln w="19050">
            <a:solidFill>
              <a:srgbClr val="339933"/>
            </a:solidFill>
            <a:miter lim="800000"/>
            <a:headEnd/>
            <a:tailEnd/>
          </a:ln>
          <a:effectLst/>
        </p:spPr>
        <p:txBody>
          <a:bodyPr wrap="none" anchor="ctr"/>
          <a:lstStyle/>
          <a:p>
            <a:pPr algn="ctr" rtl="1"/>
            <a:r>
              <a:rPr lang="ar-SA" b="1" dirty="0">
                <a:solidFill>
                  <a:srgbClr val="43661C"/>
                </a:solidFill>
                <a:effectLst>
                  <a:outerShdw blurRad="38100" dist="38100" dir="2700000" algn="tl">
                    <a:srgbClr val="FFFFFF"/>
                  </a:outerShdw>
                </a:effectLst>
                <a:latin typeface="Times New Roman" pitchFamily="18" charset="0"/>
                <a:cs typeface="DecoType Naskh" pitchFamily="2" charset="-78"/>
              </a:rPr>
              <a:t>لا</a:t>
            </a:r>
            <a:endParaRPr lang="en-US" b="1" dirty="0">
              <a:solidFill>
                <a:srgbClr val="43661C"/>
              </a:solidFill>
              <a:effectLst>
                <a:outerShdw blurRad="38100" dist="38100" dir="2700000" algn="tl">
                  <a:srgbClr val="FFFFFF"/>
                </a:outerShdw>
              </a:effectLst>
              <a:latin typeface="Times New Roman" pitchFamily="18" charset="0"/>
              <a:cs typeface="DecoType Naskh" pitchFamily="2" charset="-78"/>
            </a:endParaRPr>
          </a:p>
        </p:txBody>
      </p:sp>
      <p:cxnSp>
        <p:nvCxnSpPr>
          <p:cNvPr id="88" name="رابط كسهم مستقيم 87"/>
          <p:cNvCxnSpPr>
            <a:cxnSpLocks noChangeAspect="1"/>
          </p:cNvCxnSpPr>
          <p:nvPr/>
        </p:nvCxnSpPr>
        <p:spPr>
          <a:xfrm rot="5400000">
            <a:off x="5319075" y="6004245"/>
            <a:ext cx="182880" cy="630"/>
          </a:xfrm>
          <a:prstGeom prst="straightConnector1">
            <a:avLst/>
          </a:prstGeom>
          <a:noFill/>
          <a:ln w="19050">
            <a:solidFill>
              <a:srgbClr val="339933"/>
            </a:solidFill>
            <a:round/>
            <a:headEnd/>
            <a:tailEnd type="triangle" w="med" len="med"/>
          </a:ln>
          <a:effectLst/>
        </p:spPr>
      </p:cxnSp>
      <p:sp>
        <p:nvSpPr>
          <p:cNvPr id="95" name="مخطط انسيابي: قرار 94"/>
          <p:cNvSpPr/>
          <p:nvPr/>
        </p:nvSpPr>
        <p:spPr>
          <a:xfrm>
            <a:off x="4076700" y="3238500"/>
            <a:ext cx="2438400" cy="1143000"/>
          </a:xfrm>
          <a:prstGeom prst="flowChartDecision">
            <a:avLst/>
          </a:prstGeom>
          <a:solidFill>
            <a:srgbClr val="CADBA9"/>
          </a:solidFill>
          <a:ln w="19050">
            <a:solidFill>
              <a:srgbClr val="339933"/>
            </a:solidFill>
            <a:miter lim="800000"/>
            <a:headEnd/>
            <a:tailEnd/>
          </a:ln>
          <a:effectLst>
            <a:outerShdw dist="35921" dir="2700000" algn="ctr" rotWithShape="0">
              <a:schemeClr val="bg2"/>
            </a:outerShdw>
          </a:effectLst>
        </p:spPr>
        <p:txBody>
          <a:bodyPr wrap="none" anchor="ctr"/>
          <a:lstStyle/>
          <a:p>
            <a:pPr algn="ctr"/>
            <a:r>
              <a:rPr lang="ar-SA" b="1" dirty="0" smtClean="0">
                <a:solidFill>
                  <a:srgbClr val="43661C"/>
                </a:solidFill>
                <a:latin typeface="Times New Roman" pitchFamily="18" charset="0"/>
                <a:cs typeface="DecoType Naskh" pitchFamily="2" charset="-78"/>
              </a:rPr>
              <a:t>هل من الداعي إصدار</a:t>
            </a:r>
          </a:p>
          <a:p>
            <a:pPr algn="ctr"/>
            <a:r>
              <a:rPr lang="ar-SA" b="1" dirty="0" smtClean="0">
                <a:solidFill>
                  <a:srgbClr val="43661C"/>
                </a:solidFill>
                <a:latin typeface="Times New Roman" pitchFamily="18" charset="0"/>
                <a:cs typeface="DecoType Naskh" pitchFamily="2" charset="-78"/>
              </a:rPr>
              <a:t> إجراء تصحيحي</a:t>
            </a:r>
            <a:endParaRPr lang="en-US" b="1" dirty="0">
              <a:solidFill>
                <a:srgbClr val="43661C"/>
              </a:solidFill>
              <a:latin typeface="Times New Roman" pitchFamily="18" charset="0"/>
              <a:cs typeface="DecoType Naskh"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228600" y="1250950"/>
            <a:ext cx="8610600" cy="4945969"/>
          </a:xfrm>
          <a:prstGeom prst="rect">
            <a:avLst/>
          </a:prstGeom>
          <a:noFill/>
          <a:ln w="9525">
            <a:noFill/>
            <a:miter lim="800000"/>
            <a:headEnd/>
            <a:tailEnd/>
          </a:ln>
          <a:effectLst/>
        </p:spPr>
        <p:txBody>
          <a:bodyPr>
            <a:spAutoFit/>
          </a:bodyPr>
          <a:lstStyle/>
          <a:p>
            <a:pPr algn="r" rtl="1" eaLnBrk="0" hangingPunct="0">
              <a:spcBef>
                <a:spcPct val="30000"/>
              </a:spcBef>
              <a:buFont typeface="Wingdings" pitchFamily="2" charset="2"/>
              <a:buChar char="×"/>
            </a:pPr>
            <a:r>
              <a:rPr lang="ar-SA" sz="4800" dirty="0">
                <a:solidFill>
                  <a:srgbClr val="39471D"/>
                </a:solidFill>
                <a:cs typeface="DecoType Naskh Variants" pitchFamily="2" charset="-78"/>
              </a:rPr>
              <a:t>التخطيط للتدقيق                           </a:t>
            </a:r>
            <a:r>
              <a:rPr lang="en-US" altLang="ar-SA" sz="3600" dirty="0">
                <a:solidFill>
                  <a:srgbClr val="39471D"/>
                </a:solidFill>
                <a:cs typeface="DecoType Naskh Variants" pitchFamily="2" charset="-78"/>
              </a:rPr>
              <a:t>Planning</a:t>
            </a:r>
            <a:r>
              <a:rPr lang="ar-SA" sz="2400" b="1" dirty="0">
                <a:solidFill>
                  <a:srgbClr val="000000"/>
                </a:solidFill>
                <a:latin typeface="Simplified Arabic" pitchFamily="18" charset="-78"/>
                <a:cs typeface="Simplified Arabic" pitchFamily="18" charset="-78"/>
              </a:rPr>
              <a:t>                                                                                  </a:t>
            </a:r>
          </a:p>
          <a:p>
            <a:pPr algn="r" rtl="1" eaLnBrk="0" hangingPunct="0">
              <a:spcBef>
                <a:spcPct val="30000"/>
              </a:spcBef>
              <a:buFont typeface="Wingdings" pitchFamily="2" charset="2"/>
              <a:buChar char="×"/>
            </a:pPr>
            <a:r>
              <a:rPr lang="ar-SA" sz="4800" dirty="0">
                <a:solidFill>
                  <a:srgbClr val="39471D"/>
                </a:solidFill>
                <a:cs typeface="DecoType Naskh Variants" pitchFamily="2" charset="-78"/>
              </a:rPr>
              <a:t>الإعداد للتدقيق                          </a:t>
            </a:r>
            <a:r>
              <a:rPr lang="en-US" altLang="ar-SA" sz="3600" dirty="0">
                <a:solidFill>
                  <a:srgbClr val="39471D"/>
                </a:solidFill>
                <a:cs typeface="DecoType Naskh Variants" pitchFamily="2" charset="-78"/>
              </a:rPr>
              <a:t>Preparation</a:t>
            </a:r>
            <a:r>
              <a:rPr lang="ar-SA" sz="2400" b="1" dirty="0">
                <a:solidFill>
                  <a:srgbClr val="000000"/>
                </a:solidFill>
                <a:latin typeface="Simplified Arabic" pitchFamily="18" charset="-78"/>
                <a:cs typeface="Simplified Arabic" pitchFamily="18" charset="-78"/>
              </a:rPr>
              <a:t>                                                                                  </a:t>
            </a:r>
          </a:p>
          <a:p>
            <a:pPr algn="r" rtl="1" eaLnBrk="0" hangingPunct="0">
              <a:spcBef>
                <a:spcPct val="30000"/>
              </a:spcBef>
              <a:buFont typeface="Wingdings" pitchFamily="2" charset="2"/>
              <a:buChar char="×"/>
            </a:pPr>
            <a:r>
              <a:rPr lang="ar-SA" sz="4800" dirty="0">
                <a:solidFill>
                  <a:srgbClr val="39471D"/>
                </a:solidFill>
                <a:cs typeface="DecoType Naskh Variants" pitchFamily="2" charset="-78"/>
              </a:rPr>
              <a:t>تنفيذ التدقيق                           </a:t>
            </a:r>
            <a:r>
              <a:rPr lang="en-US" altLang="ar-SA" sz="3600" dirty="0">
                <a:solidFill>
                  <a:srgbClr val="39471D"/>
                </a:solidFill>
                <a:cs typeface="DecoType Naskh Variants" pitchFamily="2" charset="-78"/>
              </a:rPr>
              <a:t>Performance</a:t>
            </a:r>
            <a:r>
              <a:rPr lang="ar-SA" sz="2400" b="1" dirty="0">
                <a:solidFill>
                  <a:srgbClr val="000000"/>
                </a:solidFill>
                <a:latin typeface="Simplified Arabic" pitchFamily="18" charset="-78"/>
                <a:cs typeface="Simplified Arabic" pitchFamily="18" charset="-78"/>
              </a:rPr>
              <a:t>                                                                                </a:t>
            </a:r>
          </a:p>
          <a:p>
            <a:pPr algn="r" rtl="1" eaLnBrk="0" hangingPunct="0">
              <a:spcBef>
                <a:spcPct val="30000"/>
              </a:spcBef>
              <a:buFont typeface="Wingdings" pitchFamily="2" charset="2"/>
              <a:buChar char="×"/>
            </a:pPr>
            <a:r>
              <a:rPr lang="ar-SA" sz="4800" dirty="0">
                <a:solidFill>
                  <a:srgbClr val="39471D"/>
                </a:solidFill>
                <a:cs typeface="DecoType Naskh Variants" pitchFamily="2" charset="-78"/>
              </a:rPr>
              <a:t>التقرير والمتابعة       </a:t>
            </a:r>
            <a:r>
              <a:rPr lang="en-US" altLang="ar-SA" sz="3600" dirty="0">
                <a:solidFill>
                  <a:srgbClr val="39471D"/>
                </a:solidFill>
                <a:cs typeface="DecoType Naskh Variants" pitchFamily="2" charset="-78"/>
              </a:rPr>
              <a:t>Reporting And Follow-up</a:t>
            </a:r>
            <a:r>
              <a:rPr lang="ar-SA" altLang="ar-SA" sz="3600" dirty="0">
                <a:solidFill>
                  <a:srgbClr val="39471D"/>
                </a:solidFill>
                <a:cs typeface="DecoType Naskh Variants" pitchFamily="2" charset="-78"/>
              </a:rPr>
              <a:t> </a:t>
            </a:r>
            <a:r>
              <a:rPr lang="ar-SA" sz="2400" b="1" dirty="0">
                <a:solidFill>
                  <a:srgbClr val="000000"/>
                </a:solidFill>
                <a:latin typeface="Simplified Arabic" pitchFamily="18" charset="-78"/>
                <a:cs typeface="Simplified Arabic" pitchFamily="18" charset="-78"/>
              </a:rPr>
              <a:t>                                                       </a:t>
            </a:r>
          </a:p>
          <a:p>
            <a:pPr lvl="3" eaLnBrk="0" hangingPunct="0">
              <a:buFont typeface="Wingdings" pitchFamily="2" charset="2"/>
              <a:buNone/>
            </a:pPr>
            <a:endParaRPr lang="ar-SA" sz="2500" b="1" dirty="0">
              <a:solidFill>
                <a:srgbClr val="000000"/>
              </a:solidFill>
              <a:latin typeface="Bookman Old Style" pitchFamily="18" charset="0"/>
              <a:cs typeface="Monotype Koufi" pitchFamily="2" charset="-78"/>
            </a:endParaRPr>
          </a:p>
          <a:p>
            <a:pPr lvl="3" eaLnBrk="0" hangingPunct="0">
              <a:buFont typeface="Wingdings" pitchFamily="2" charset="2"/>
              <a:buNone/>
            </a:pPr>
            <a:endParaRPr lang="en-US" altLang="ar-SA" sz="2500" b="1" dirty="0">
              <a:solidFill>
                <a:srgbClr val="FF0000"/>
              </a:solidFill>
              <a:latin typeface="Bookman Old Style" pitchFamily="18" charset="0"/>
              <a:cs typeface="Monotype Koufi" pitchFamily="2" charset="-78"/>
            </a:endParaRPr>
          </a:p>
          <a:p>
            <a:pPr lvl="3" eaLnBrk="0" hangingPunct="0">
              <a:buFont typeface="Wingdings" pitchFamily="2" charset="2"/>
              <a:buNone/>
            </a:pPr>
            <a:r>
              <a:rPr lang="en-US" altLang="ar-SA" sz="1200" b="1" dirty="0">
                <a:solidFill>
                  <a:srgbClr val="FF0000"/>
                </a:solidFill>
                <a:latin typeface="Bookman Old Style" pitchFamily="18" charset="0"/>
                <a:cs typeface="Monotype Koufi" pitchFamily="2" charset="-78"/>
              </a:rPr>
              <a:t>REMEMBER   ( 6 P’s )</a:t>
            </a:r>
            <a:endParaRPr lang="en-US" altLang="ar-SA" sz="1100" b="1" i="1" dirty="0">
              <a:latin typeface="Traditional Arabic" pitchFamily="18" charset="-78"/>
              <a:cs typeface="Traditional Arabic" pitchFamily="18" charset="-78"/>
            </a:endParaRPr>
          </a:p>
          <a:p>
            <a:pPr lvl="3" algn="ctr" rtl="1" eaLnBrk="0" hangingPunct="0">
              <a:spcBef>
                <a:spcPct val="30000"/>
              </a:spcBef>
            </a:pPr>
            <a:r>
              <a:rPr lang="en-US" altLang="ar-SA" sz="1400" b="1" dirty="0">
                <a:solidFill>
                  <a:srgbClr val="000000"/>
                </a:solidFill>
                <a:latin typeface="Bookman Old Style" pitchFamily="18" charset="0"/>
                <a:cs typeface="Monotype Koufi" pitchFamily="2" charset="-78"/>
              </a:rPr>
              <a:t>Proper Planning And Preparation</a:t>
            </a:r>
            <a:r>
              <a:rPr lang="en-US" altLang="ar-SA" sz="1400" b="1" dirty="0">
                <a:solidFill>
                  <a:schemeClr val="accent2"/>
                </a:solidFill>
                <a:latin typeface="Bookman Old Style" pitchFamily="18" charset="0"/>
                <a:cs typeface="Monotype Koufi" pitchFamily="2" charset="-78"/>
              </a:rPr>
              <a:t> </a:t>
            </a:r>
            <a:r>
              <a:rPr lang="en-US" altLang="ar-SA" sz="1200" b="1" dirty="0">
                <a:solidFill>
                  <a:srgbClr val="FF0000"/>
                </a:solidFill>
                <a:latin typeface="Bookman Old Style" pitchFamily="18" charset="0"/>
                <a:cs typeface="Monotype Koufi" pitchFamily="2" charset="-78"/>
              </a:rPr>
              <a:t>Prevent Poor Performance </a:t>
            </a:r>
          </a:p>
        </p:txBody>
      </p:sp>
      <p:sp>
        <p:nvSpPr>
          <p:cNvPr id="5" name="Text Box 3"/>
          <p:cNvSpPr txBox="1">
            <a:spLocks noChangeArrowheads="1"/>
          </p:cNvSpPr>
          <p:nvPr/>
        </p:nvSpPr>
        <p:spPr bwMode="auto">
          <a:xfrm>
            <a:off x="304800" y="246063"/>
            <a:ext cx="8534400" cy="788987"/>
          </a:xfrm>
          <a:prstGeom prst="rect">
            <a:avLst/>
          </a:prstGeom>
          <a:noFill/>
          <a:ln w="9525">
            <a:noFill/>
            <a:miter lim="800000"/>
            <a:headEnd/>
            <a:tailEnd/>
          </a:ln>
          <a:effectLst/>
        </p:spPr>
        <p:txBody>
          <a:bodyPr/>
          <a:lstStyle/>
          <a:p>
            <a:pPr algn="ctr" rtl="1" eaLnBrk="0" hangingPunct="0"/>
            <a:r>
              <a:rPr lang="ar-SA" sz="5400" dirty="0">
                <a:solidFill>
                  <a:srgbClr val="39471D"/>
                </a:solidFill>
                <a:cs typeface="DecoType Naskh Variants" pitchFamily="2" charset="-78"/>
              </a:rPr>
              <a:t>مراحل التدقيق </a:t>
            </a:r>
            <a:r>
              <a:rPr lang="en-US" altLang="ar-SA" sz="5400" dirty="0">
                <a:solidFill>
                  <a:srgbClr val="39471D"/>
                </a:solidFill>
                <a:cs typeface="DecoType Naskh Variants" pitchFamily="2" charset="-78"/>
              </a:rPr>
              <a:t>Phases of an Audit</a:t>
            </a:r>
            <a:r>
              <a:rPr lang="ar-SA" sz="54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1219200"/>
            <a:ext cx="8915400" cy="4893647"/>
          </a:xfrm>
          <a:prstGeom prst="rect">
            <a:avLst/>
          </a:prstGeom>
          <a:noFill/>
          <a:ln w="9525">
            <a:noFill/>
            <a:miter lim="800000"/>
            <a:headEnd/>
            <a:tailEnd/>
          </a:ln>
          <a:effectLst/>
        </p:spPr>
        <p:txBody>
          <a:bodyPr>
            <a:spAutoFit/>
          </a:bodyPr>
          <a:lstStyle/>
          <a:p>
            <a:pPr algn="r" rtl="1" eaLnBrk="0" hangingPunct="0">
              <a:lnSpc>
                <a:spcPct val="130000"/>
              </a:lnSpc>
              <a:spcBef>
                <a:spcPct val="50000"/>
              </a:spcBef>
            </a:pPr>
            <a:r>
              <a:rPr lang="ar-SA" sz="4800" dirty="0">
                <a:solidFill>
                  <a:srgbClr val="39471D"/>
                </a:solidFill>
                <a:cs typeface="DecoType Naskh Variants" pitchFamily="2" charset="-78"/>
              </a:rPr>
              <a:t>جميع التدقيقات الداخلية للجودة يجب أن تكون مخططة ومحددة بتوقيتات زمنية ، كما انه يمكن إجراء جودة داخلية غير مخططة وان كانت لابد أن تبلغ الجهة المدقق عليها بموعد إجراء التدقيق وخطة التدقيق وفى جميع الأحوال فانه يتم إجراء تدقيق الجودة في الحالات </a:t>
            </a:r>
            <a:r>
              <a:rPr lang="ar-SA" sz="4800" dirty="0" smtClean="0">
                <a:solidFill>
                  <a:srgbClr val="39471D"/>
                </a:solidFill>
                <a:cs typeface="DecoType Naskh Variants" pitchFamily="2" charset="-78"/>
              </a:rPr>
              <a:t>الآتية</a:t>
            </a:r>
            <a:endParaRPr lang="ar-SA" sz="2400" b="1" dirty="0">
              <a:solidFill>
                <a:srgbClr val="000000"/>
              </a:solidFill>
              <a:latin typeface="Simplified Arabic" pitchFamily="18" charset="-78"/>
              <a:cs typeface="Simplified Arabic" pitchFamily="18" charset="-78"/>
            </a:endParaRPr>
          </a:p>
        </p:txBody>
      </p:sp>
      <p:sp>
        <p:nvSpPr>
          <p:cNvPr id="5" name="Text Box 3"/>
          <p:cNvSpPr txBox="1">
            <a:spLocks noChangeArrowheads="1"/>
          </p:cNvSpPr>
          <p:nvPr/>
        </p:nvSpPr>
        <p:spPr bwMode="auto">
          <a:xfrm>
            <a:off x="0" y="260350"/>
            <a:ext cx="9143999" cy="685800"/>
          </a:xfrm>
          <a:prstGeom prst="rect">
            <a:avLst/>
          </a:prstGeom>
          <a:noFill/>
          <a:ln w="9525">
            <a:noFill/>
            <a:miter lim="800000"/>
            <a:headEnd/>
            <a:tailEnd/>
          </a:ln>
          <a:effectLst/>
        </p:spPr>
        <p:txBody>
          <a:bodyPr/>
          <a:lstStyle/>
          <a:p>
            <a:pPr algn="r" rtl="1" eaLnBrk="0" hangingPunct="0"/>
            <a:r>
              <a:rPr lang="en-GB" sz="3600" b="1" dirty="0">
                <a:solidFill>
                  <a:srgbClr val="000000"/>
                </a:solidFill>
                <a:latin typeface="Arabic Transparent" pitchFamily="2" charset="0"/>
                <a:cs typeface="Simplified Arabic" pitchFamily="18" charset="-78"/>
              </a:rPr>
              <a:t>1</a:t>
            </a:r>
            <a:r>
              <a:rPr lang="ar-SA" sz="3600" b="1" dirty="0">
                <a:solidFill>
                  <a:srgbClr val="000000"/>
                </a:solidFill>
                <a:latin typeface="Arabic Transparent" pitchFamily="2" charset="0"/>
                <a:cs typeface="Simplified Arabic" pitchFamily="18" charset="-78"/>
              </a:rPr>
              <a:t>- </a:t>
            </a:r>
            <a:r>
              <a:rPr lang="ar-SA" sz="5400" dirty="0">
                <a:solidFill>
                  <a:srgbClr val="39471D"/>
                </a:solidFill>
                <a:cs typeface="DecoType Naskh Variants" pitchFamily="2" charset="-78"/>
              </a:rPr>
              <a:t>التخطيط </a:t>
            </a:r>
            <a:r>
              <a:rPr lang="ar-SA" sz="5400" dirty="0" smtClean="0">
                <a:solidFill>
                  <a:srgbClr val="39471D"/>
                </a:solidFill>
                <a:cs typeface="DecoType Naskh Variants" pitchFamily="2" charset="-78"/>
              </a:rPr>
              <a:t>للتدقيق  </a:t>
            </a:r>
            <a:r>
              <a:rPr lang="en-US" altLang="ar-SA" sz="4000" dirty="0">
                <a:solidFill>
                  <a:srgbClr val="39471D"/>
                </a:solidFill>
                <a:cs typeface="DecoType Naskh Variants" pitchFamily="2" charset="-78"/>
              </a:rPr>
              <a:t>Audit Planning</a:t>
            </a:r>
            <a:r>
              <a:rPr lang="ar-SA" sz="4000" dirty="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00B050"/>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1295400"/>
            <a:ext cx="9144000" cy="5262979"/>
          </a:xfrm>
          <a:prstGeom prst="rect">
            <a:avLst/>
          </a:prstGeom>
          <a:noFill/>
          <a:ln w="9525">
            <a:noFill/>
            <a:miter lim="800000"/>
            <a:headEnd/>
            <a:tailEnd/>
          </a:ln>
          <a:effectLst/>
        </p:spPr>
        <p:txBody>
          <a:bodyPr wrap="square">
            <a:spAutoFit/>
          </a:bodyPr>
          <a:lstStyle/>
          <a:p>
            <a:pPr algn="r" rtl="1" eaLnBrk="0" hangingPunct="0">
              <a:lnSpc>
                <a:spcPct val="130000"/>
              </a:lnSpc>
              <a:spcBef>
                <a:spcPct val="50000"/>
              </a:spcBef>
            </a:pPr>
            <a:r>
              <a:rPr lang="ar-SA" sz="4800" dirty="0" smtClean="0">
                <a:solidFill>
                  <a:srgbClr val="39471D"/>
                </a:solidFill>
                <a:cs typeface="DecoType Naskh Variants" pitchFamily="2" charset="-78"/>
              </a:rPr>
              <a:t>-عندما تريد المؤسسة الصناعية / الخدمية أن تتأكد من فاعلية نظام إدارة الجودة بها </a:t>
            </a:r>
          </a:p>
          <a:p>
            <a:pPr algn="r" rtl="1" eaLnBrk="0" hangingPunct="0">
              <a:lnSpc>
                <a:spcPct val="130000"/>
              </a:lnSpc>
              <a:spcBef>
                <a:spcPct val="50000"/>
              </a:spcBef>
            </a:pPr>
            <a:r>
              <a:rPr lang="ar-SA" sz="4800" dirty="0" smtClean="0">
                <a:solidFill>
                  <a:srgbClr val="39471D"/>
                </a:solidFill>
                <a:cs typeface="DecoType Naskh Variants" pitchFamily="2" charset="-78"/>
              </a:rPr>
              <a:t>-عندما يريد العميل التأكد من أن نظام إدارة الجودة لدى المورد يؤهله لتوريد المنتج/ الخدمة المتفق عليها وذلك سواء قبل أو أثناء تنفيذ التعاقد</a:t>
            </a:r>
            <a:endParaRPr lang="ar-SA" sz="4800" dirty="0">
              <a:solidFill>
                <a:srgbClr val="39471D"/>
              </a:solidFill>
              <a:cs typeface="DecoType Naskh Variants" pitchFamily="2" charset="-78"/>
            </a:endParaRPr>
          </a:p>
        </p:txBody>
      </p:sp>
      <p:sp>
        <p:nvSpPr>
          <p:cNvPr id="5" name="Text Box 3"/>
          <p:cNvSpPr txBox="1">
            <a:spLocks noChangeArrowheads="1"/>
          </p:cNvSpPr>
          <p:nvPr/>
        </p:nvSpPr>
        <p:spPr bwMode="auto">
          <a:xfrm>
            <a:off x="0" y="260350"/>
            <a:ext cx="9143999" cy="685800"/>
          </a:xfrm>
          <a:prstGeom prst="rect">
            <a:avLst/>
          </a:prstGeom>
          <a:noFill/>
          <a:ln w="9525">
            <a:noFill/>
            <a:miter lim="800000"/>
            <a:headEnd/>
            <a:tailEnd/>
          </a:ln>
          <a:effectLst/>
        </p:spPr>
        <p:txBody>
          <a:bodyPr/>
          <a:lstStyle/>
          <a:p>
            <a:pPr algn="r" rtl="1" eaLnBrk="0" hangingPunct="0"/>
            <a:r>
              <a:rPr lang="en-GB" sz="3600" b="1" dirty="0">
                <a:solidFill>
                  <a:srgbClr val="000000"/>
                </a:solidFill>
                <a:latin typeface="Arabic Transparent" pitchFamily="2" charset="0"/>
                <a:cs typeface="Simplified Arabic" pitchFamily="18" charset="-78"/>
              </a:rPr>
              <a:t>1</a:t>
            </a:r>
            <a:r>
              <a:rPr lang="ar-SA" sz="3600" b="1" dirty="0">
                <a:solidFill>
                  <a:srgbClr val="000000"/>
                </a:solidFill>
                <a:latin typeface="Arabic Transparent" pitchFamily="2" charset="0"/>
                <a:cs typeface="Simplified Arabic" pitchFamily="18" charset="-78"/>
              </a:rPr>
              <a:t>- </a:t>
            </a:r>
            <a:r>
              <a:rPr lang="ar-SA" sz="3600" b="1" dirty="0" smtClean="0">
                <a:solidFill>
                  <a:srgbClr val="000000"/>
                </a:solidFill>
                <a:latin typeface="Arabic Transparent" pitchFamily="2" charset="0"/>
                <a:cs typeface="Simplified Arabic" pitchFamily="18" charset="-78"/>
              </a:rPr>
              <a:t> </a:t>
            </a:r>
            <a:r>
              <a:rPr lang="ar-SA" sz="3600" b="1" dirty="0" smtClean="0">
                <a:solidFill>
                  <a:schemeClr val="accent2">
                    <a:lumMod val="40000"/>
                    <a:lumOff val="60000"/>
                  </a:schemeClr>
                </a:solidFill>
                <a:latin typeface="Arabic Transparent" pitchFamily="2" charset="0"/>
                <a:cs typeface="Simplified Arabic" pitchFamily="18" charset="-78"/>
              </a:rPr>
              <a:t>تابع</a:t>
            </a:r>
            <a:r>
              <a:rPr lang="ar-SA" sz="36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للتدقيق  </a:t>
            </a:r>
            <a:r>
              <a:rPr lang="en-US" altLang="ar-SA" sz="4000" dirty="0">
                <a:solidFill>
                  <a:srgbClr val="39471D"/>
                </a:solidFill>
                <a:cs typeface="DecoType Naskh Variants" pitchFamily="2" charset="-78"/>
              </a:rPr>
              <a:t>Audit Planning</a:t>
            </a:r>
            <a:r>
              <a:rPr lang="ar-SA" sz="4000" dirty="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1295400"/>
            <a:ext cx="9144000" cy="4302716"/>
          </a:xfrm>
          <a:prstGeom prst="rect">
            <a:avLst/>
          </a:prstGeom>
          <a:noFill/>
          <a:ln w="9525">
            <a:noFill/>
            <a:miter lim="800000"/>
            <a:headEnd/>
            <a:tailEnd/>
          </a:ln>
          <a:effectLst/>
        </p:spPr>
        <p:txBody>
          <a:bodyPr wrap="square">
            <a:spAutoFit/>
          </a:bodyPr>
          <a:lstStyle/>
          <a:p>
            <a:pPr algn="r" rtl="1" eaLnBrk="0" hangingPunct="0">
              <a:lnSpc>
                <a:spcPct val="130000"/>
              </a:lnSpc>
              <a:spcBef>
                <a:spcPct val="50000"/>
              </a:spcBef>
            </a:pPr>
            <a:r>
              <a:rPr lang="ar-SA" sz="4800" dirty="0" smtClean="0">
                <a:solidFill>
                  <a:srgbClr val="39471D"/>
                </a:solidFill>
                <a:cs typeface="DecoType Naskh Variants" pitchFamily="2" charset="-78"/>
              </a:rPr>
              <a:t>-إذا حدث تغيير جوهري في نظام الجودة بالمؤسسة الصناعية / الخدمية </a:t>
            </a:r>
          </a:p>
          <a:p>
            <a:pPr algn="r" rtl="1" eaLnBrk="0" hangingPunct="0">
              <a:lnSpc>
                <a:spcPct val="130000"/>
              </a:lnSpc>
              <a:spcBef>
                <a:spcPct val="50000"/>
              </a:spcBef>
            </a:pPr>
            <a:r>
              <a:rPr lang="ar-SA" sz="4800" dirty="0" smtClean="0">
                <a:solidFill>
                  <a:srgbClr val="39471D"/>
                </a:solidFill>
                <a:cs typeface="DecoType Naskh Variants" pitchFamily="2" charset="-78"/>
              </a:rPr>
              <a:t>-عندما يكون من الضروري للمؤسسة التحقق من فاعلية الإجراءات</a:t>
            </a:r>
            <a:r>
              <a:rPr lang="en-US" sz="4800" dirty="0" smtClean="0">
                <a:solidFill>
                  <a:srgbClr val="39471D"/>
                </a:solidFill>
                <a:cs typeface="DecoType Naskh Variants" pitchFamily="2" charset="-78"/>
              </a:rPr>
              <a:t> </a:t>
            </a:r>
            <a:r>
              <a:rPr lang="ar-SA" sz="4800" dirty="0" smtClean="0">
                <a:solidFill>
                  <a:srgbClr val="39471D"/>
                </a:solidFill>
                <a:cs typeface="DecoType Naskh Variants" pitchFamily="2" charset="-78"/>
              </a:rPr>
              <a:t>التصحيحية المنفذة </a:t>
            </a:r>
            <a:endParaRPr lang="ar-SA" sz="4800" dirty="0">
              <a:solidFill>
                <a:srgbClr val="39471D"/>
              </a:solidFill>
              <a:cs typeface="DecoType Naskh Variants" pitchFamily="2" charset="-78"/>
            </a:endParaRPr>
          </a:p>
        </p:txBody>
      </p:sp>
      <p:sp>
        <p:nvSpPr>
          <p:cNvPr id="5" name="Text Box 3"/>
          <p:cNvSpPr txBox="1">
            <a:spLocks noChangeArrowheads="1"/>
          </p:cNvSpPr>
          <p:nvPr/>
        </p:nvSpPr>
        <p:spPr bwMode="auto">
          <a:xfrm>
            <a:off x="0" y="260350"/>
            <a:ext cx="9143999" cy="685800"/>
          </a:xfrm>
          <a:prstGeom prst="rect">
            <a:avLst/>
          </a:prstGeom>
          <a:noFill/>
          <a:ln w="9525">
            <a:noFill/>
            <a:miter lim="800000"/>
            <a:headEnd/>
            <a:tailEnd/>
          </a:ln>
          <a:effectLst/>
        </p:spPr>
        <p:txBody>
          <a:bodyPr/>
          <a:lstStyle/>
          <a:p>
            <a:pPr eaLnBrk="0" hangingPunct="0"/>
            <a:r>
              <a:rPr lang="en-GB" sz="3600" b="1" dirty="0">
                <a:solidFill>
                  <a:srgbClr val="000000"/>
                </a:solidFill>
                <a:latin typeface="Arabic Transparent" pitchFamily="2" charset="0"/>
                <a:cs typeface="Simplified Arabic" pitchFamily="18" charset="-78"/>
              </a:rPr>
              <a:t>1</a:t>
            </a:r>
            <a:r>
              <a:rPr lang="ar-SA" sz="3600" b="1" dirty="0" smtClean="0">
                <a:solidFill>
                  <a:srgbClr val="000000"/>
                </a:solidFill>
                <a:latin typeface="Arabic Transparent" pitchFamily="2" charset="0"/>
                <a:cs typeface="Simplified Arabic" pitchFamily="18" charset="-78"/>
              </a:rPr>
              <a:t>- </a:t>
            </a:r>
            <a:r>
              <a:rPr lang="ar-SA" sz="3600" b="1" dirty="0" smtClean="0">
                <a:solidFill>
                  <a:schemeClr val="accent2">
                    <a:lumMod val="40000"/>
                    <a:lumOff val="60000"/>
                  </a:schemeClr>
                </a:solidFill>
                <a:latin typeface="Arabic Transparent" pitchFamily="2" charset="0"/>
                <a:cs typeface="Simplified Arabic" pitchFamily="18" charset="-78"/>
              </a:rPr>
              <a:t>تابع</a:t>
            </a:r>
            <a:r>
              <a:rPr lang="ar-SA" sz="3600" b="1" dirty="0" smtClean="0">
                <a:solidFill>
                  <a:srgbClr val="000000"/>
                </a:solidFill>
                <a:latin typeface="Arabic Transparent" pitchFamily="2" charset="0"/>
                <a:cs typeface="Simplified Arabic" pitchFamily="18" charset="-78"/>
              </a:rPr>
              <a:t> </a:t>
            </a:r>
            <a:r>
              <a:rPr lang="ar-SA" sz="5400" dirty="0">
                <a:solidFill>
                  <a:srgbClr val="39471D"/>
                </a:solidFill>
                <a:cs typeface="DecoType Naskh Variants" pitchFamily="2" charset="-78"/>
              </a:rPr>
              <a:t>التخطيط </a:t>
            </a:r>
            <a:r>
              <a:rPr lang="ar-SA" sz="5400" dirty="0" smtClean="0">
                <a:solidFill>
                  <a:srgbClr val="39471D"/>
                </a:solidFill>
                <a:cs typeface="DecoType Naskh Variants" pitchFamily="2" charset="-78"/>
              </a:rPr>
              <a:t>للتدقيق  </a:t>
            </a:r>
            <a:r>
              <a:rPr lang="en-US" altLang="ar-SA" sz="4000" dirty="0">
                <a:solidFill>
                  <a:srgbClr val="39471D"/>
                </a:solidFill>
                <a:cs typeface="DecoType Naskh Variants" pitchFamily="2" charset="-78"/>
              </a:rPr>
              <a:t>Audit Planning</a:t>
            </a:r>
            <a:r>
              <a:rPr lang="ar-SA" sz="4000" dirty="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مربع نص 3"/>
          <p:cNvSpPr txBox="1"/>
          <p:nvPr/>
        </p:nvSpPr>
        <p:spPr>
          <a:xfrm flipH="1">
            <a:off x="0" y="0"/>
            <a:ext cx="9144000" cy="7201972"/>
          </a:xfrm>
          <a:prstGeom prst="rect">
            <a:avLst/>
          </a:prstGeom>
          <a:noFill/>
        </p:spPr>
        <p:txBody>
          <a:bodyPr wrap="square" rtlCol="1">
            <a:spAutoFit/>
          </a:bodyPr>
          <a:lstStyle/>
          <a:p>
            <a:pPr algn="ctr"/>
            <a:endParaRPr lang="ar-SA" dirty="0" smtClean="0">
              <a:solidFill>
                <a:srgbClr val="39471D"/>
              </a:solidFill>
              <a:cs typeface="DecoType Naskh Variants" pitchFamily="2" charset="-78"/>
            </a:endParaRPr>
          </a:p>
          <a:p>
            <a:pPr algn="ctr"/>
            <a:r>
              <a:rPr lang="ar-SA" sz="3600" dirty="0" smtClean="0">
                <a:solidFill>
                  <a:srgbClr val="39471D"/>
                </a:solidFill>
                <a:cs typeface="DecoType Naskh Variants" pitchFamily="2" charset="-78"/>
              </a:rPr>
              <a:t>تم تصمم </a:t>
            </a:r>
            <a:r>
              <a:rPr lang="ar-SA" sz="3600" dirty="0">
                <a:solidFill>
                  <a:srgbClr val="39471D"/>
                </a:solidFill>
                <a:cs typeface="DecoType Naskh Variants" pitchFamily="2" charset="-78"/>
              </a:rPr>
              <a:t>هذا البرنامج من قبل الهيئة العالمية لاعتماد المدققين</a:t>
            </a:r>
          </a:p>
          <a:p>
            <a:pPr algn="just"/>
            <a:endParaRPr lang="ar-SA" b="1" dirty="0" smtClean="0"/>
          </a:p>
          <a:p>
            <a:pPr algn="ctr"/>
            <a:r>
              <a:rPr lang="en-US" sz="2400" dirty="0"/>
              <a:t>International Registration of Certified Auditors </a:t>
            </a:r>
            <a:endParaRPr lang="ar-SA" sz="2400" dirty="0"/>
          </a:p>
          <a:p>
            <a:pPr algn="ctr"/>
            <a:r>
              <a:rPr lang="en-US" sz="3600" dirty="0">
                <a:solidFill>
                  <a:srgbClr val="39471D"/>
                </a:solidFill>
                <a:cs typeface="DecoType Naskh Variants" pitchFamily="2" charset="-78"/>
              </a:rPr>
              <a:t>IRCA</a:t>
            </a:r>
            <a:endParaRPr lang="ar-SA" sz="3600" dirty="0">
              <a:solidFill>
                <a:srgbClr val="39471D"/>
              </a:solidFill>
              <a:cs typeface="DecoType Naskh Variants" pitchFamily="2" charset="-78"/>
            </a:endParaRPr>
          </a:p>
          <a:p>
            <a:pPr algn="just"/>
            <a:r>
              <a:rPr lang="ar-SA" sz="3600" dirty="0">
                <a:solidFill>
                  <a:srgbClr val="39471D"/>
                </a:solidFill>
                <a:cs typeface="DecoType Naskh Variants" pitchFamily="2" charset="-78"/>
              </a:rPr>
              <a:t>من اجل تأهيل المتدرب على </a:t>
            </a:r>
            <a:r>
              <a:rPr lang="ar-SA" sz="3600" dirty="0" smtClean="0">
                <a:solidFill>
                  <a:srgbClr val="39471D"/>
                </a:solidFill>
                <a:cs typeface="DecoType Naskh Variants" pitchFamily="2" charset="-78"/>
              </a:rPr>
              <a:t>:</a:t>
            </a:r>
          </a:p>
          <a:p>
            <a:pPr algn="just"/>
            <a:endParaRPr lang="ar-SA" dirty="0">
              <a:solidFill>
                <a:srgbClr val="39471D"/>
              </a:solidFill>
              <a:cs typeface="DecoType Naskh Variants" pitchFamily="2" charset="-78"/>
            </a:endParaRPr>
          </a:p>
          <a:p>
            <a:pPr algn="just">
              <a:buFont typeface="Arial" pitchFamily="34" charset="0"/>
              <a:buChar char="•"/>
            </a:pPr>
            <a:r>
              <a:rPr lang="ar-SA" sz="3600" dirty="0" smtClean="0">
                <a:solidFill>
                  <a:srgbClr val="39471D"/>
                </a:solidFill>
                <a:cs typeface="DecoType Naskh Variants" pitchFamily="2" charset="-78"/>
              </a:rPr>
              <a:t>المعرفة </a:t>
            </a:r>
            <a:r>
              <a:rPr lang="ar-SA" sz="3600" dirty="0">
                <a:solidFill>
                  <a:srgbClr val="39471D"/>
                </a:solidFill>
                <a:cs typeface="DecoType Naskh Variants" pitchFamily="2" charset="-78"/>
              </a:rPr>
              <a:t>في بناء وإدارة أنظمة </a:t>
            </a:r>
            <a:r>
              <a:rPr lang="ar-SA" sz="3600" dirty="0" smtClean="0">
                <a:solidFill>
                  <a:srgbClr val="39471D"/>
                </a:solidFill>
                <a:cs typeface="DecoType Naskh Variants" pitchFamily="2" charset="-78"/>
              </a:rPr>
              <a:t>الجودة</a:t>
            </a:r>
          </a:p>
          <a:p>
            <a:pPr algn="just">
              <a:buFont typeface="Arial" pitchFamily="34" charset="0"/>
              <a:buChar char="•"/>
            </a:pPr>
            <a:endParaRPr lang="ar-SA" dirty="0" smtClean="0">
              <a:solidFill>
                <a:srgbClr val="39471D"/>
              </a:solidFill>
              <a:cs typeface="DecoType Naskh Variants" pitchFamily="2" charset="-78"/>
            </a:endParaRPr>
          </a:p>
          <a:p>
            <a:pPr algn="just">
              <a:buFont typeface="Arial" pitchFamily="34" charset="0"/>
              <a:buChar char="•"/>
            </a:pPr>
            <a:r>
              <a:rPr lang="ar-SA" sz="3600" dirty="0" smtClean="0">
                <a:solidFill>
                  <a:srgbClr val="39471D"/>
                </a:solidFill>
                <a:cs typeface="DecoType Naskh Variants" pitchFamily="2" charset="-78"/>
              </a:rPr>
              <a:t> إلمام </a:t>
            </a:r>
            <a:r>
              <a:rPr lang="ar-SA" sz="3600" dirty="0">
                <a:solidFill>
                  <a:srgbClr val="39471D"/>
                </a:solidFill>
                <a:cs typeface="DecoType Naskh Variants" pitchFamily="2" charset="-78"/>
              </a:rPr>
              <a:t>المتدرب بمفاهيم أنظمة الجودة وآليات بنائها وتطبيقها ومن ثم </a:t>
            </a:r>
            <a:r>
              <a:rPr lang="ar-SA" sz="3600" dirty="0" smtClean="0">
                <a:solidFill>
                  <a:srgbClr val="39471D"/>
                </a:solidFill>
                <a:cs typeface="DecoType Naskh Variants" pitchFamily="2" charset="-78"/>
              </a:rPr>
              <a:t>تقييمها</a:t>
            </a:r>
          </a:p>
          <a:p>
            <a:pPr algn="just"/>
            <a:r>
              <a:rPr lang="ar-SA" dirty="0" smtClean="0">
                <a:solidFill>
                  <a:srgbClr val="39471D"/>
                </a:solidFill>
                <a:cs typeface="DecoType Naskh Variants" pitchFamily="2" charset="-78"/>
              </a:rPr>
              <a:t> </a:t>
            </a:r>
            <a:endParaRPr lang="ar-SA" sz="700" dirty="0" smtClean="0">
              <a:solidFill>
                <a:srgbClr val="39471D"/>
              </a:solidFill>
              <a:cs typeface="DecoType Naskh Variants" pitchFamily="2" charset="-78"/>
            </a:endParaRPr>
          </a:p>
          <a:p>
            <a:pPr algn="just">
              <a:buFont typeface="Arial" pitchFamily="34" charset="0"/>
              <a:buChar char="•"/>
            </a:pPr>
            <a:r>
              <a:rPr lang="ar-SA" sz="3600" dirty="0" smtClean="0">
                <a:solidFill>
                  <a:srgbClr val="39471D"/>
                </a:solidFill>
                <a:cs typeface="DecoType Naskh Variants" pitchFamily="2" charset="-78"/>
              </a:rPr>
              <a:t>تمكين المتدرب من </a:t>
            </a:r>
            <a:r>
              <a:rPr lang="ar-SA" sz="3600" dirty="0">
                <a:solidFill>
                  <a:srgbClr val="39471D"/>
                </a:solidFill>
                <a:cs typeface="DecoType Naskh Variants" pitchFamily="2" charset="-78"/>
              </a:rPr>
              <a:t>التطبيق العملي لمنهجيات التدقيق(المراجعة) </a:t>
            </a:r>
            <a:endParaRPr lang="ar-SA" sz="3600" dirty="0" smtClean="0">
              <a:solidFill>
                <a:srgbClr val="39471D"/>
              </a:solidFill>
              <a:cs typeface="DecoType Naskh Variants" pitchFamily="2" charset="-78"/>
            </a:endParaRPr>
          </a:p>
          <a:p>
            <a:pPr algn="just">
              <a:buFont typeface="Arial" pitchFamily="34" charset="0"/>
              <a:buChar char="•"/>
            </a:pPr>
            <a:endParaRPr lang="ar-SA" dirty="0">
              <a:solidFill>
                <a:srgbClr val="39471D"/>
              </a:solidFill>
              <a:cs typeface="DecoType Naskh Variants" pitchFamily="2" charset="-78"/>
            </a:endParaRPr>
          </a:p>
          <a:p>
            <a:pPr algn="ctr"/>
            <a:r>
              <a:rPr lang="ar-SA" sz="3600" dirty="0" smtClean="0">
                <a:solidFill>
                  <a:srgbClr val="39471D"/>
                </a:solidFill>
                <a:cs typeface="DecoType Naskh Variants" pitchFamily="2" charset="-78"/>
              </a:rPr>
              <a:t>حسب </a:t>
            </a:r>
            <a:r>
              <a:rPr lang="ar-SA" sz="3600" dirty="0">
                <a:solidFill>
                  <a:srgbClr val="39471D"/>
                </a:solidFill>
                <a:cs typeface="DecoType Naskh Variants" pitchFamily="2" charset="-78"/>
              </a:rPr>
              <a:t>متطلبات الهيئة العالمية لاعتماد المدققين</a:t>
            </a:r>
          </a:p>
          <a:p>
            <a:pPr algn="just"/>
            <a:r>
              <a:rPr lang="ar-SA" sz="2800" dirty="0"/>
              <a:t> </a:t>
            </a:r>
            <a:r>
              <a:rPr lang="en-US" sz="3600" dirty="0">
                <a:solidFill>
                  <a:srgbClr val="39471D"/>
                </a:solidFill>
                <a:cs typeface="DecoType Naskh Variants" pitchFamily="2" charset="-78"/>
              </a:rPr>
              <a:t>IRCA</a:t>
            </a:r>
            <a:r>
              <a:rPr lang="en-US" dirty="0"/>
              <a:t/>
            </a:r>
            <a:br>
              <a:rPr lang="en-US" dirty="0"/>
            </a:br>
            <a:r>
              <a:rPr lang="en-US" dirty="0"/>
              <a:t/>
            </a:r>
            <a:br>
              <a:rPr lang="en-US" dirty="0"/>
            </a:br>
            <a:endParaRPr lang="ar-SA" dirty="0"/>
          </a:p>
        </p:txBody>
      </p:sp>
      <p:pic>
        <p:nvPicPr>
          <p:cNvPr id="5" name="صورة 4" descr="irca_logo2.jpg"/>
          <p:cNvPicPr>
            <a:picLocks noChangeAspect="1"/>
          </p:cNvPicPr>
          <p:nvPr/>
        </p:nvPicPr>
        <p:blipFill>
          <a:blip r:embed="rId2" cstate="print"/>
          <a:stretch>
            <a:fillRect/>
          </a:stretch>
        </p:blipFill>
        <p:spPr>
          <a:xfrm>
            <a:off x="0" y="1828800"/>
            <a:ext cx="1828800" cy="1032817"/>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228600" y="1181100"/>
            <a:ext cx="8686800" cy="4647426"/>
          </a:xfrm>
          <a:prstGeom prst="rect">
            <a:avLst/>
          </a:prstGeom>
          <a:noFill/>
          <a:ln w="9525">
            <a:noFill/>
            <a:miter lim="800000"/>
            <a:headEnd/>
            <a:tailEnd/>
          </a:ln>
          <a:effectLst/>
        </p:spPr>
        <p:txBody>
          <a:bodyPr>
            <a:spAutoFit/>
          </a:bodyPr>
          <a:lstStyle/>
          <a:p>
            <a:pPr algn="r" rtl="1" eaLnBrk="0" hangingPunct="0">
              <a:buFontTx/>
              <a:buChar char="-"/>
            </a:pPr>
            <a:r>
              <a:rPr lang="ar-SA" sz="4000" dirty="0" smtClean="0">
                <a:solidFill>
                  <a:srgbClr val="39471D"/>
                </a:solidFill>
                <a:cs typeface="DecoType Naskh Variants" pitchFamily="2" charset="-78"/>
              </a:rPr>
              <a:t>تدقيق </a:t>
            </a:r>
            <a:r>
              <a:rPr lang="ar-SA" sz="4000" dirty="0">
                <a:solidFill>
                  <a:srgbClr val="39471D"/>
                </a:solidFill>
                <a:cs typeface="DecoType Naskh Variants" pitchFamily="2" charset="-78"/>
              </a:rPr>
              <a:t>طرف ثاني بناء على عقود طبقا لمتطلبات التعاقد وفى المجالات </a:t>
            </a:r>
            <a:r>
              <a:rPr lang="ar-SA" sz="4000" dirty="0" smtClean="0">
                <a:solidFill>
                  <a:srgbClr val="39471D"/>
                </a:solidFill>
                <a:cs typeface="DecoType Naskh Variants" pitchFamily="2" charset="-78"/>
              </a:rPr>
              <a:t>التي</a:t>
            </a:r>
            <a:r>
              <a:rPr lang="en-US" altLang="en-US" sz="4000" dirty="0" smtClean="0">
                <a:solidFill>
                  <a:srgbClr val="39471D"/>
                </a:solidFill>
                <a:cs typeface="DecoType Naskh Variants" pitchFamily="2" charset="-78"/>
              </a:rPr>
              <a:t> </a:t>
            </a:r>
            <a:r>
              <a:rPr lang="ar-SA" sz="4000" dirty="0" smtClean="0">
                <a:solidFill>
                  <a:srgbClr val="39471D"/>
                </a:solidFill>
                <a:cs typeface="DecoType Naskh Variants" pitchFamily="2" charset="-78"/>
              </a:rPr>
              <a:t>يريدها </a:t>
            </a:r>
            <a:r>
              <a:rPr lang="ar-SA" sz="4000" dirty="0">
                <a:solidFill>
                  <a:srgbClr val="39471D"/>
                </a:solidFill>
                <a:cs typeface="DecoType Naskh Variants" pitchFamily="2" charset="-78"/>
              </a:rPr>
              <a:t>العميل </a:t>
            </a:r>
            <a:endParaRPr lang="ar-SA" sz="4000" dirty="0" smtClean="0">
              <a:solidFill>
                <a:srgbClr val="39471D"/>
              </a:solidFill>
              <a:cs typeface="DecoType Naskh Variants" pitchFamily="2" charset="-78"/>
            </a:endParaRPr>
          </a:p>
          <a:p>
            <a:pPr algn="r" rtl="1" eaLnBrk="0" hangingPunct="0">
              <a:buFontTx/>
              <a:buChar char="-"/>
            </a:pPr>
            <a:endParaRPr lang="ar-SA" sz="1600" dirty="0">
              <a:solidFill>
                <a:srgbClr val="39471D"/>
              </a:solidFill>
              <a:cs typeface="DecoType Naskh Variants" pitchFamily="2" charset="-78"/>
            </a:endParaRPr>
          </a:p>
          <a:p>
            <a:pPr algn="r" rtl="1" eaLnBrk="0" hangingPunct="0"/>
            <a:r>
              <a:rPr lang="ar-SA" b="1" dirty="0">
                <a:solidFill>
                  <a:srgbClr val="000000"/>
                </a:solidFill>
                <a:latin typeface="Simplified Arabic" pitchFamily="18" charset="-78"/>
                <a:cs typeface="Simplified Arabic" pitchFamily="18" charset="-78"/>
              </a:rPr>
              <a:t>- </a:t>
            </a:r>
            <a:r>
              <a:rPr lang="ar-SA" sz="4000" dirty="0">
                <a:solidFill>
                  <a:srgbClr val="39471D"/>
                </a:solidFill>
                <a:cs typeface="DecoType Naskh Variants" pitchFamily="2" charset="-78"/>
              </a:rPr>
              <a:t>طلب المؤسسة الحصول على شهادات المطابقة لنظم إدارة الجودة العالمية ( حيث </a:t>
            </a:r>
            <a:r>
              <a:rPr lang="ar-SA" sz="4000" dirty="0" smtClean="0">
                <a:solidFill>
                  <a:srgbClr val="39471D"/>
                </a:solidFill>
                <a:cs typeface="DecoType Naskh Variants" pitchFamily="2" charset="-78"/>
              </a:rPr>
              <a:t> </a:t>
            </a:r>
            <a:r>
              <a:rPr lang="ar-SA" sz="4000" dirty="0" smtClean="0">
                <a:solidFill>
                  <a:srgbClr val="39471D"/>
                </a:solidFill>
                <a:cs typeface="DecoType Naskh Variants" pitchFamily="2" charset="-78"/>
              </a:rPr>
              <a:t>أن </a:t>
            </a:r>
            <a:r>
              <a:rPr lang="ar-SA" sz="4000" dirty="0">
                <a:solidFill>
                  <a:srgbClr val="39471D"/>
                </a:solidFill>
                <a:cs typeface="DecoType Naskh Variants" pitchFamily="2" charset="-78"/>
              </a:rPr>
              <a:t>تدقيقات الجودة الداخلية مطلبا رئيسيا لهذه الشهادات ) </a:t>
            </a:r>
          </a:p>
          <a:p>
            <a:pPr algn="r" rtl="1" eaLnBrk="0" hangingPunct="0"/>
            <a:r>
              <a:rPr lang="en-US" altLang="en-US" sz="4000" dirty="0">
                <a:solidFill>
                  <a:srgbClr val="39471D"/>
                </a:solidFill>
                <a:cs typeface="DecoType Naskh Variants" pitchFamily="2" charset="-78"/>
              </a:rPr>
              <a:t> </a:t>
            </a:r>
            <a:r>
              <a:rPr lang="ar-SA" sz="4000" dirty="0">
                <a:solidFill>
                  <a:srgbClr val="39471D"/>
                </a:solidFill>
                <a:cs typeface="DecoType Naskh Variants" pitchFamily="2" charset="-78"/>
              </a:rPr>
              <a:t> متطلبات الجهة المانحة للشهادة في التدقيقات الدورية ( كل ستة اشهرأوكل سنة </a:t>
            </a:r>
            <a:r>
              <a:rPr lang="ar-SA" sz="4000" dirty="0" smtClean="0">
                <a:solidFill>
                  <a:srgbClr val="39471D"/>
                </a:solidFill>
                <a:cs typeface="DecoType Naskh Variants" pitchFamily="2" charset="-78"/>
              </a:rPr>
              <a:t>) التي </a:t>
            </a:r>
            <a:r>
              <a:rPr lang="ar-SA" sz="4000" dirty="0">
                <a:solidFill>
                  <a:srgbClr val="39471D"/>
                </a:solidFill>
                <a:cs typeface="DecoType Naskh Variants" pitchFamily="2" charset="-78"/>
              </a:rPr>
              <a:t>تقوم بها </a:t>
            </a:r>
            <a:r>
              <a:rPr lang="ar-SA" sz="4000" dirty="0" smtClean="0">
                <a:solidFill>
                  <a:srgbClr val="39471D"/>
                </a:solidFill>
                <a:cs typeface="DecoType Naskh Variants" pitchFamily="2" charset="-78"/>
              </a:rPr>
              <a:t>.</a:t>
            </a:r>
            <a:endParaRPr lang="ar-SA" sz="4000" dirty="0">
              <a:solidFill>
                <a:srgbClr val="39471D"/>
              </a:solidFill>
              <a:cs typeface="DecoType Naskh Variants" pitchFamily="2" charset="-78"/>
            </a:endParaRPr>
          </a:p>
        </p:txBody>
      </p:sp>
      <p:sp>
        <p:nvSpPr>
          <p:cNvPr id="5" name="Text Box 3"/>
          <p:cNvSpPr txBox="1">
            <a:spLocks noChangeArrowheads="1"/>
          </p:cNvSpPr>
          <p:nvPr/>
        </p:nvSpPr>
        <p:spPr bwMode="auto">
          <a:xfrm>
            <a:off x="0" y="260350"/>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1</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a:t>
            </a:r>
            <a:r>
              <a:rPr lang="ar-SA" sz="5400" dirty="0">
                <a:solidFill>
                  <a:srgbClr val="39471D"/>
                </a:solidFill>
                <a:cs typeface="DecoType Naskh Variants" pitchFamily="2" charset="-78"/>
              </a:rPr>
              <a:t>للتدقيق </a:t>
            </a:r>
            <a:r>
              <a:rPr lang="en-US" altLang="ar-SA" sz="5400" dirty="0">
                <a:solidFill>
                  <a:srgbClr val="39471D"/>
                </a:solidFill>
                <a:cs typeface="DecoType Naskh Variants" pitchFamily="2" charset="-78"/>
              </a:rPr>
              <a:t>Audit Planning</a:t>
            </a:r>
            <a:r>
              <a:rPr lang="ar-SA" sz="54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228600" y="1181100"/>
            <a:ext cx="8686800" cy="5109091"/>
          </a:xfrm>
          <a:prstGeom prst="rect">
            <a:avLst/>
          </a:prstGeom>
          <a:noFill/>
          <a:ln w="9525">
            <a:noFill/>
            <a:miter lim="800000"/>
            <a:headEnd/>
            <a:tailEnd/>
          </a:ln>
          <a:effectLst/>
        </p:spPr>
        <p:txBody>
          <a:bodyPr>
            <a:spAutoFit/>
          </a:bodyPr>
          <a:lstStyle/>
          <a:p>
            <a:pPr marL="457200" lvl="4" algn="r" rtl="1" eaLnBrk="0" hangingPunct="0"/>
            <a:r>
              <a:rPr lang="ar-SA" sz="4400" u="sng" dirty="0" smtClean="0">
                <a:solidFill>
                  <a:srgbClr val="39471D"/>
                </a:solidFill>
                <a:cs typeface="DecoType Naskh Variants" pitchFamily="2" charset="-78"/>
              </a:rPr>
              <a:t>متطلبات </a:t>
            </a:r>
            <a:r>
              <a:rPr lang="ar-SA" sz="4400" u="sng" dirty="0">
                <a:solidFill>
                  <a:srgbClr val="39471D"/>
                </a:solidFill>
                <a:cs typeface="DecoType Naskh Variants" pitchFamily="2" charset="-78"/>
              </a:rPr>
              <a:t>خطة التدقيق</a:t>
            </a:r>
          </a:p>
          <a:p>
            <a:pPr algn="r" rtl="1" eaLnBrk="0" hangingPunct="0">
              <a:buFontTx/>
              <a:buChar char="-"/>
            </a:pPr>
            <a:r>
              <a:rPr lang="en-US" altLang="en-US" sz="1400" b="1" dirty="0">
                <a:latin typeface="Simplified Arabic" pitchFamily="18" charset="-78"/>
                <a:cs typeface="Simplified Arabic" pitchFamily="18" charset="-78"/>
              </a:rPr>
              <a:t> </a:t>
            </a:r>
            <a:r>
              <a:rPr lang="ar-SA" sz="3200" dirty="0">
                <a:solidFill>
                  <a:srgbClr val="39471D"/>
                </a:solidFill>
                <a:cs typeface="DecoType Naskh Variants" pitchFamily="2" charset="-78"/>
              </a:rPr>
              <a:t>وجود كامل عناصر النظام في خطة التدقيق السنوية مرة واحدة على الأقل مع </a:t>
            </a:r>
            <a:r>
              <a:rPr lang="en-US" altLang="en-US" sz="3200" dirty="0">
                <a:solidFill>
                  <a:srgbClr val="39471D"/>
                </a:solidFill>
                <a:cs typeface="DecoType Naskh Variants" pitchFamily="2" charset="-78"/>
              </a:rPr>
              <a:t> </a:t>
            </a:r>
          </a:p>
          <a:p>
            <a:pPr algn="r" rtl="1" eaLnBrk="0" hangingPunct="0"/>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الأخذ في الاعتبار أن هناك بعض العناصر – طبقا لطبيعة المؤسسة – يجب أن </a:t>
            </a:r>
            <a:endParaRPr lang="en-US" altLang="en-US" sz="3200" dirty="0">
              <a:solidFill>
                <a:srgbClr val="39471D"/>
              </a:solidFill>
              <a:cs typeface="DecoType Naskh Variants" pitchFamily="2" charset="-78"/>
            </a:endParaRPr>
          </a:p>
          <a:p>
            <a:pPr algn="r" rtl="1" eaLnBrk="0" hangingPunct="0"/>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تراجع </a:t>
            </a:r>
            <a:r>
              <a:rPr lang="ar-SA" sz="3200" dirty="0" smtClean="0">
                <a:solidFill>
                  <a:srgbClr val="39471D"/>
                </a:solidFill>
                <a:cs typeface="DecoType Naskh Variants" pitchFamily="2" charset="-78"/>
              </a:rPr>
              <a:t>أكثر </a:t>
            </a:r>
            <a:r>
              <a:rPr lang="ar-SA" sz="3200" dirty="0">
                <a:solidFill>
                  <a:srgbClr val="39471D"/>
                </a:solidFill>
                <a:cs typeface="DecoType Naskh Variants" pitchFamily="2" charset="-78"/>
              </a:rPr>
              <a:t>من مرة </a:t>
            </a:r>
            <a:endParaRPr lang="ar-SA" sz="3200" dirty="0" smtClean="0">
              <a:solidFill>
                <a:srgbClr val="39471D"/>
              </a:solidFill>
              <a:cs typeface="DecoType Naskh Variants" pitchFamily="2" charset="-78"/>
            </a:endParaRPr>
          </a:p>
          <a:p>
            <a:pPr algn="r" rtl="1" eaLnBrk="0" hangingPunct="0"/>
            <a:endParaRPr lang="ar-SA" sz="1600" dirty="0">
              <a:solidFill>
                <a:srgbClr val="39471D"/>
              </a:solidFill>
              <a:cs typeface="DecoType Naskh Variants" pitchFamily="2" charset="-78"/>
            </a:endParaRPr>
          </a:p>
          <a:p>
            <a:pPr algn="r" rtl="1" eaLnBrk="0" hangingPunct="0">
              <a:buFontTx/>
              <a:buChar char="-"/>
            </a:pP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يجب أن تحدد خطة التدقيق النشاط المدقق عليه والمراجع المستخدمة في </a:t>
            </a:r>
            <a:endParaRPr lang="en-US" altLang="en-US" sz="3200" dirty="0">
              <a:solidFill>
                <a:srgbClr val="39471D"/>
              </a:solidFill>
              <a:cs typeface="DecoType Naskh Variants" pitchFamily="2" charset="-78"/>
            </a:endParaRPr>
          </a:p>
          <a:p>
            <a:pPr algn="r" rtl="1" eaLnBrk="0" hangingPunct="0"/>
            <a:r>
              <a:rPr lang="ar-SA" altLang="en-US" sz="3200" dirty="0">
                <a:solidFill>
                  <a:srgbClr val="39471D"/>
                </a:solidFill>
                <a:cs typeface="DecoType Naskh Variants" pitchFamily="2" charset="-78"/>
              </a:rPr>
              <a:t>التدقيق</a:t>
            </a:r>
            <a:r>
              <a:rPr lang="ar-SA" sz="3200" dirty="0">
                <a:solidFill>
                  <a:srgbClr val="39471D"/>
                </a:solidFill>
                <a:cs typeface="DecoType Naskh Variants" pitchFamily="2" charset="-78"/>
              </a:rPr>
              <a:t> وتوقيتاتها والفترة الزمنية اللازمة لتدقيق كل نشاط </a:t>
            </a:r>
            <a:endParaRPr lang="ar-SA" sz="3200" dirty="0" smtClean="0">
              <a:solidFill>
                <a:srgbClr val="39471D"/>
              </a:solidFill>
              <a:cs typeface="DecoType Naskh Variants" pitchFamily="2" charset="-78"/>
            </a:endParaRPr>
          </a:p>
          <a:p>
            <a:pPr algn="r" rtl="1" eaLnBrk="0" hangingPunct="0"/>
            <a:endParaRPr lang="ar-SA" sz="1600" dirty="0">
              <a:solidFill>
                <a:srgbClr val="39471D"/>
              </a:solidFill>
              <a:cs typeface="DecoType Naskh Variants" pitchFamily="2" charset="-78"/>
            </a:endParaRPr>
          </a:p>
          <a:p>
            <a:pPr algn="r" rtl="1" eaLnBrk="0" hangingPunct="0">
              <a:buFontTx/>
              <a:buChar char="-"/>
            </a:pPr>
            <a:r>
              <a:rPr lang="ar-SA" sz="3200" dirty="0" smtClean="0">
                <a:solidFill>
                  <a:srgbClr val="39471D"/>
                </a:solidFill>
                <a:cs typeface="DecoType Naskh Variants" pitchFamily="2" charset="-78"/>
              </a:rPr>
              <a:t>يجب </a:t>
            </a:r>
            <a:r>
              <a:rPr lang="ar-SA" sz="3200" dirty="0">
                <a:solidFill>
                  <a:srgbClr val="39471D"/>
                </a:solidFill>
                <a:cs typeface="DecoType Naskh Variants" pitchFamily="2" charset="-78"/>
              </a:rPr>
              <a:t>أن تتضمن خطة التدقيق القائم بإعدادها والذي يقوم باعتمادها </a:t>
            </a:r>
            <a:endParaRPr lang="ar-SA" sz="3200" dirty="0" smtClean="0">
              <a:solidFill>
                <a:srgbClr val="39471D"/>
              </a:solidFill>
              <a:cs typeface="DecoType Naskh Variants" pitchFamily="2" charset="-78"/>
            </a:endParaRPr>
          </a:p>
          <a:p>
            <a:pPr algn="r" rtl="1" eaLnBrk="0" hangingPunct="0">
              <a:buFontTx/>
              <a:buChar char="-"/>
            </a:pPr>
            <a:endParaRPr lang="ar-SA" sz="1600" dirty="0">
              <a:solidFill>
                <a:srgbClr val="39471D"/>
              </a:solidFill>
              <a:cs typeface="DecoType Naskh Variants" pitchFamily="2" charset="-78"/>
            </a:endParaRPr>
          </a:p>
          <a:p>
            <a:pPr algn="r" rtl="1" eaLnBrk="0" hangingPunct="0"/>
            <a:r>
              <a:rPr lang="ar-SA" sz="3200" dirty="0">
                <a:solidFill>
                  <a:srgbClr val="39471D"/>
                </a:solidFill>
                <a:cs typeface="DecoType Naskh Variants" pitchFamily="2" charset="-78"/>
              </a:rPr>
              <a:t>-</a:t>
            </a: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كيفية متابعة تنفيذ الخطة </a:t>
            </a:r>
          </a:p>
        </p:txBody>
      </p:sp>
      <p:sp>
        <p:nvSpPr>
          <p:cNvPr id="5" name="Text Box 3"/>
          <p:cNvSpPr txBox="1">
            <a:spLocks noChangeArrowheads="1"/>
          </p:cNvSpPr>
          <p:nvPr/>
        </p:nvSpPr>
        <p:spPr bwMode="auto">
          <a:xfrm>
            <a:off x="0" y="260350"/>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1</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a:t>
            </a:r>
            <a:r>
              <a:rPr lang="ar-SA" sz="5400" dirty="0">
                <a:solidFill>
                  <a:srgbClr val="39471D"/>
                </a:solidFill>
                <a:cs typeface="DecoType Naskh Variants" pitchFamily="2" charset="-78"/>
              </a:rPr>
              <a:t>للتدقيق </a:t>
            </a:r>
            <a:r>
              <a:rPr lang="en-US" altLang="ar-SA" sz="5400" dirty="0">
                <a:solidFill>
                  <a:srgbClr val="39471D"/>
                </a:solidFill>
                <a:cs typeface="DecoType Naskh Variants" pitchFamily="2" charset="-78"/>
              </a:rPr>
              <a:t>Audit Planning</a:t>
            </a:r>
            <a:r>
              <a:rPr lang="ar-SA" sz="54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1</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a:t>
            </a:r>
            <a:r>
              <a:rPr lang="ar-SA" sz="5400" dirty="0">
                <a:solidFill>
                  <a:srgbClr val="39471D"/>
                </a:solidFill>
                <a:cs typeface="DecoType Naskh Variants" pitchFamily="2" charset="-78"/>
              </a:rPr>
              <a:t>للتدقيق </a:t>
            </a:r>
            <a:r>
              <a:rPr lang="en-US" altLang="ar-SA" sz="5400" dirty="0">
                <a:solidFill>
                  <a:srgbClr val="39471D"/>
                </a:solidFill>
                <a:cs typeface="DecoType Naskh Variants" pitchFamily="2" charset="-78"/>
              </a:rPr>
              <a:t>Audit Planning</a:t>
            </a:r>
            <a:r>
              <a:rPr lang="ar-SA" sz="5400" dirty="0">
                <a:solidFill>
                  <a:srgbClr val="39471D"/>
                </a:solidFill>
                <a:cs typeface="DecoType Naskh Variants" pitchFamily="2" charset="-78"/>
              </a:rPr>
              <a:t> </a:t>
            </a:r>
          </a:p>
        </p:txBody>
      </p:sp>
      <p:sp>
        <p:nvSpPr>
          <p:cNvPr id="5" name="Text Box 3"/>
          <p:cNvSpPr txBox="1">
            <a:spLocks noChangeArrowheads="1"/>
          </p:cNvSpPr>
          <p:nvPr/>
        </p:nvSpPr>
        <p:spPr bwMode="auto">
          <a:xfrm>
            <a:off x="228600" y="1524000"/>
            <a:ext cx="8534400" cy="4401205"/>
          </a:xfrm>
          <a:prstGeom prst="rect">
            <a:avLst/>
          </a:prstGeom>
          <a:noFill/>
          <a:ln w="9525">
            <a:noFill/>
            <a:miter lim="800000"/>
            <a:headEnd/>
            <a:tailEnd/>
          </a:ln>
          <a:effectLst/>
        </p:spPr>
        <p:txBody>
          <a:bodyPr>
            <a:spAutoFit/>
          </a:bodyPr>
          <a:lstStyle/>
          <a:p>
            <a:pPr algn="r" rtl="1" eaLnBrk="0" hangingPunct="0">
              <a:spcBef>
                <a:spcPct val="50000"/>
              </a:spcBef>
            </a:pPr>
            <a:r>
              <a:rPr lang="ar-SA" sz="3200" dirty="0">
                <a:solidFill>
                  <a:srgbClr val="39471D"/>
                </a:solidFill>
                <a:cs typeface="DecoType Naskh Variants" pitchFamily="2" charset="-78"/>
              </a:rPr>
              <a:t>لتنفيذ تدقيق فعال على نظام إدارة الجودة فانه من الأهمية التخطيط والإعداد للأنشطة المطلوب تنفيذها حيث أن التخطيط والإعداد هما نشاطان منفصلان في مرحلة التخطيط يجب تحديد الآتي </a:t>
            </a:r>
            <a:r>
              <a:rPr lang="ar-SA" sz="3200" dirty="0" smtClean="0">
                <a:solidFill>
                  <a:srgbClr val="39471D"/>
                </a:solidFill>
                <a:cs typeface="DecoType Naskh Variants" pitchFamily="2" charset="-78"/>
              </a:rPr>
              <a:t>:</a:t>
            </a:r>
            <a:endParaRPr lang="ar-SA" sz="3200" dirty="0" smtClean="0">
              <a:solidFill>
                <a:srgbClr val="39471D"/>
              </a:solidFill>
              <a:cs typeface="DecoType Naskh Variants" pitchFamily="2" charset="-78"/>
            </a:endParaRPr>
          </a:p>
          <a:p>
            <a:pPr algn="r" rtl="1" eaLnBrk="0" hangingPunct="0">
              <a:buFont typeface="Wingdings" pitchFamily="2" charset="2"/>
              <a:buChar char="Ø"/>
            </a:pPr>
            <a:r>
              <a:rPr lang="ar-SA" sz="3200" dirty="0" smtClean="0">
                <a:solidFill>
                  <a:srgbClr val="39471D"/>
                </a:solidFill>
                <a:cs typeface="DecoType Naskh Variants" pitchFamily="2" charset="-78"/>
              </a:rPr>
              <a:t>معدل تنفيذ التدقيق / توقيت التنفيذ</a:t>
            </a:r>
            <a:r>
              <a:rPr lang="en-US" sz="3200" dirty="0" smtClean="0">
                <a:solidFill>
                  <a:srgbClr val="39471D"/>
                </a:solidFill>
                <a:cs typeface="DecoType Naskh Variants" pitchFamily="2" charset="-78"/>
              </a:rPr>
              <a:t> </a:t>
            </a:r>
            <a:endParaRPr lang="ar-SA" sz="3200" dirty="0" smtClean="0">
              <a:solidFill>
                <a:srgbClr val="39471D"/>
              </a:solidFill>
              <a:cs typeface="DecoType Naskh Variants" pitchFamily="2" charset="-78"/>
            </a:endParaRPr>
          </a:p>
          <a:p>
            <a:pPr algn="r" rtl="1" eaLnBrk="0" hangingPunct="0">
              <a:buFont typeface="Wingdings" pitchFamily="2" charset="2"/>
              <a:buChar char="Ø"/>
            </a:pPr>
            <a:r>
              <a:rPr lang="ar-SA" sz="3200" dirty="0" smtClean="0">
                <a:solidFill>
                  <a:srgbClr val="39471D"/>
                </a:solidFill>
                <a:cs typeface="DecoType Naskh Variants" pitchFamily="2" charset="-78"/>
              </a:rPr>
              <a:t>المسئوليات </a:t>
            </a:r>
            <a:r>
              <a:rPr lang="ar-SA" sz="3200" dirty="0">
                <a:solidFill>
                  <a:srgbClr val="39471D"/>
                </a:solidFill>
                <a:cs typeface="DecoType Naskh Variants" pitchFamily="2" charset="-78"/>
              </a:rPr>
              <a:t>(من القائم بتنفيذ التدقيق) </a:t>
            </a:r>
          </a:p>
          <a:p>
            <a:pPr algn="r" rtl="1" eaLnBrk="0" hangingPunct="0">
              <a:buFont typeface="Wingdings" pitchFamily="2" charset="2"/>
              <a:buChar char="Ø"/>
            </a:pPr>
            <a:r>
              <a:rPr lang="ar-SA" sz="3200" dirty="0" smtClean="0">
                <a:solidFill>
                  <a:srgbClr val="39471D"/>
                </a:solidFill>
                <a:cs typeface="DecoType Naskh Variants" pitchFamily="2" charset="-78"/>
              </a:rPr>
              <a:t>المعيار</a:t>
            </a:r>
          </a:p>
          <a:p>
            <a:pPr algn="r" rtl="1" eaLnBrk="0" hangingPunct="0">
              <a:buFont typeface="Wingdings" pitchFamily="2" charset="2"/>
              <a:buChar char="Ø"/>
            </a:pPr>
            <a:r>
              <a:rPr lang="ar-SA" sz="3200" dirty="0" smtClean="0">
                <a:solidFill>
                  <a:srgbClr val="39471D"/>
                </a:solidFill>
                <a:cs typeface="DecoType Naskh Variants" pitchFamily="2" charset="-78"/>
              </a:rPr>
              <a:t>مجال التطبيق </a:t>
            </a:r>
          </a:p>
          <a:p>
            <a:pPr algn="r" rtl="1" eaLnBrk="0" hangingPunct="0">
              <a:buFont typeface="Wingdings" pitchFamily="2" charset="2"/>
              <a:buChar char="Ø"/>
            </a:pPr>
            <a:r>
              <a:rPr lang="ar-SA" sz="3200" dirty="0" smtClean="0">
                <a:solidFill>
                  <a:srgbClr val="39471D"/>
                </a:solidFill>
                <a:cs typeface="DecoType Naskh Variants" pitchFamily="2" charset="-78"/>
              </a:rPr>
              <a:t>المدة </a:t>
            </a:r>
            <a:r>
              <a:rPr lang="ar-SA" sz="3200" dirty="0">
                <a:solidFill>
                  <a:srgbClr val="39471D"/>
                </a:solidFill>
                <a:cs typeface="DecoType Naskh Variants" pitchFamily="2" charset="-78"/>
              </a:rPr>
              <a:t>المطلوبة لتنفيذ التدقيق</a:t>
            </a:r>
          </a:p>
          <a:p>
            <a:pPr algn="r" rtl="1" eaLnBrk="0" hangingPunct="0"/>
            <a:r>
              <a:rPr lang="en-US" sz="2400" b="1" dirty="0">
                <a:solidFill>
                  <a:srgbClr val="000000"/>
                </a:solidFill>
                <a:latin typeface="Simplified Arabic" pitchFamily="18" charset="-78"/>
                <a:cs typeface="Simplified Arabic" pitchFamily="18" charset="-78"/>
              </a:rPr>
              <a:t> </a:t>
            </a:r>
            <a:endParaRPr lang="ar-SA" sz="2400" dirty="0">
              <a:solidFill>
                <a:srgbClr val="000000"/>
              </a:solidFill>
              <a:latin typeface="Times New Roman" pitchFamily="18" charset="0"/>
              <a:cs typeface="Simplified Arabic" pitchFamily="18"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1</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a:t>
            </a:r>
            <a:r>
              <a:rPr lang="ar-SA" sz="5400" dirty="0">
                <a:solidFill>
                  <a:srgbClr val="39471D"/>
                </a:solidFill>
                <a:cs typeface="DecoType Naskh Variants" pitchFamily="2" charset="-78"/>
              </a:rPr>
              <a:t>للتدقيق </a:t>
            </a:r>
            <a:r>
              <a:rPr lang="en-US" altLang="ar-SA" sz="5400" dirty="0">
                <a:solidFill>
                  <a:srgbClr val="39471D"/>
                </a:solidFill>
                <a:cs typeface="DecoType Naskh Variants" pitchFamily="2" charset="-78"/>
              </a:rPr>
              <a:t>Audit Planning</a:t>
            </a:r>
            <a:r>
              <a:rPr lang="ar-SA" sz="5400" dirty="0">
                <a:solidFill>
                  <a:srgbClr val="39471D"/>
                </a:solidFill>
                <a:cs typeface="DecoType Naskh Variants" pitchFamily="2" charset="-78"/>
              </a:rPr>
              <a:t> </a:t>
            </a:r>
          </a:p>
        </p:txBody>
      </p:sp>
      <p:sp>
        <p:nvSpPr>
          <p:cNvPr id="5" name="Text Box 3"/>
          <p:cNvSpPr txBox="1">
            <a:spLocks noChangeArrowheads="1"/>
          </p:cNvSpPr>
          <p:nvPr/>
        </p:nvSpPr>
        <p:spPr bwMode="auto">
          <a:xfrm>
            <a:off x="0" y="1981200"/>
            <a:ext cx="9144000" cy="3046988"/>
          </a:xfrm>
          <a:prstGeom prst="rect">
            <a:avLst/>
          </a:prstGeom>
          <a:noFill/>
          <a:ln w="9525">
            <a:noFill/>
            <a:miter lim="800000"/>
            <a:headEnd/>
            <a:tailEnd/>
          </a:ln>
          <a:effectLst/>
        </p:spPr>
        <p:txBody>
          <a:bodyPr wrap="square">
            <a:spAutoFit/>
          </a:bodyPr>
          <a:lstStyle/>
          <a:p>
            <a:pPr algn="r" rtl="1" eaLnBrk="0" hangingPunct="0">
              <a:lnSpc>
                <a:spcPct val="200000"/>
              </a:lnSpc>
              <a:spcBef>
                <a:spcPct val="50000"/>
              </a:spcBef>
            </a:pPr>
            <a:r>
              <a:rPr lang="ar-SA" sz="3200" dirty="0" smtClean="0">
                <a:solidFill>
                  <a:srgbClr val="39471D"/>
                </a:solidFill>
                <a:cs typeface="DecoType Naskh Variants" pitchFamily="2" charset="-78"/>
              </a:rPr>
              <a:t>وفى التدقيق الداخلي ( تدقيق الطرف الأول ) يتم تحديد معدل </a:t>
            </a:r>
            <a:r>
              <a:rPr lang="ar-SA" sz="3200" dirty="0" smtClean="0">
                <a:solidFill>
                  <a:srgbClr val="39471D"/>
                </a:solidFill>
                <a:cs typeface="DecoType Naskh Variants" pitchFamily="2" charset="-78"/>
              </a:rPr>
              <a:t>تنفيذ</a:t>
            </a:r>
            <a:r>
              <a:rPr lang="en-US" sz="3200" dirty="0" smtClean="0">
                <a:solidFill>
                  <a:srgbClr val="39471D"/>
                </a:solidFill>
                <a:cs typeface="DecoType Naskh Variants" pitchFamily="2" charset="-78"/>
              </a:rPr>
              <a:t> </a:t>
            </a:r>
            <a:r>
              <a:rPr lang="ar-SA" sz="3200" dirty="0" smtClean="0">
                <a:solidFill>
                  <a:srgbClr val="39471D"/>
                </a:solidFill>
                <a:cs typeface="DecoType Naskh Variants" pitchFamily="2" charset="-78"/>
              </a:rPr>
              <a:t>التدقيق بناء على حالة وأهمية تأثير ذلك على المنتج النهائي ، وعن طريق </a:t>
            </a:r>
            <a:r>
              <a:rPr lang="en-US" sz="3200" dirty="0" smtClean="0">
                <a:solidFill>
                  <a:srgbClr val="39471D"/>
                </a:solidFill>
                <a:cs typeface="DecoType Naskh Variants" pitchFamily="2" charset="-78"/>
              </a:rPr>
              <a:t> </a:t>
            </a:r>
            <a:r>
              <a:rPr lang="ar-SA" sz="3200" dirty="0" smtClean="0">
                <a:solidFill>
                  <a:srgbClr val="39471D"/>
                </a:solidFill>
                <a:cs typeface="DecoType Naskh Variants" pitchFamily="2" charset="-78"/>
              </a:rPr>
              <a:t>مدققين مؤهلين ومدربين </a:t>
            </a:r>
          </a:p>
          <a:p>
            <a:pPr algn="r" rtl="1" eaLnBrk="0" hangingPunct="0"/>
            <a:endParaRPr lang="ar-SA" sz="3200" dirty="0" smtClean="0">
              <a:solidFill>
                <a:srgbClr val="39471D"/>
              </a:solidFill>
              <a:cs typeface="DecoType Naskh Variants" pitchFamily="2" charset="-78"/>
            </a:endParaRPr>
          </a:p>
          <a:p>
            <a:pPr algn="r" rtl="1" eaLnBrk="0" hangingPunct="0"/>
            <a:r>
              <a:rPr lang="ar-SA" sz="3200" dirty="0" smtClean="0">
                <a:solidFill>
                  <a:srgbClr val="39471D"/>
                </a:solidFill>
                <a:cs typeface="DecoType Naskh Variants" pitchFamily="2" charset="-78"/>
              </a:rPr>
              <a:t>المعيار : إجراءات ووثائق نظام الجودة بالمؤسسة طبقا لمتطلبات المواصفة القياسية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1</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التخطيط </a:t>
            </a:r>
            <a:r>
              <a:rPr lang="ar-SA" sz="5400" dirty="0">
                <a:solidFill>
                  <a:srgbClr val="39471D"/>
                </a:solidFill>
                <a:cs typeface="DecoType Naskh Variants" pitchFamily="2" charset="-78"/>
              </a:rPr>
              <a:t>للتدقيق </a:t>
            </a:r>
            <a:r>
              <a:rPr lang="en-US" altLang="ar-SA" sz="5400" dirty="0">
                <a:solidFill>
                  <a:srgbClr val="39471D"/>
                </a:solidFill>
                <a:cs typeface="DecoType Naskh Variants" pitchFamily="2" charset="-78"/>
              </a:rPr>
              <a:t>Audit Planning</a:t>
            </a:r>
            <a:r>
              <a:rPr lang="ar-SA" sz="5400" dirty="0">
                <a:solidFill>
                  <a:srgbClr val="39471D"/>
                </a:solidFill>
                <a:cs typeface="DecoType Naskh Variants" pitchFamily="2" charset="-78"/>
              </a:rPr>
              <a:t> </a:t>
            </a:r>
          </a:p>
        </p:txBody>
      </p:sp>
      <p:sp>
        <p:nvSpPr>
          <p:cNvPr id="5" name="Text Box 3"/>
          <p:cNvSpPr txBox="1">
            <a:spLocks noChangeArrowheads="1"/>
          </p:cNvSpPr>
          <p:nvPr/>
        </p:nvSpPr>
        <p:spPr bwMode="auto">
          <a:xfrm>
            <a:off x="0" y="1524000"/>
            <a:ext cx="9144000" cy="4401205"/>
          </a:xfrm>
          <a:prstGeom prst="rect">
            <a:avLst/>
          </a:prstGeom>
          <a:noFill/>
          <a:ln w="9525">
            <a:noFill/>
            <a:miter lim="800000"/>
            <a:headEnd/>
            <a:tailEnd/>
          </a:ln>
          <a:effectLst/>
        </p:spPr>
        <p:txBody>
          <a:bodyPr wrap="square">
            <a:spAutoFit/>
          </a:bodyPr>
          <a:lstStyle/>
          <a:p>
            <a:pPr algn="r" rtl="1" eaLnBrk="0" hangingPunct="0"/>
            <a:r>
              <a:rPr lang="ar-SA" sz="3200" dirty="0" smtClean="0">
                <a:solidFill>
                  <a:srgbClr val="39471D"/>
                </a:solidFill>
                <a:cs typeface="DecoType Naskh Variants" pitchFamily="2" charset="-78"/>
              </a:rPr>
              <a:t>المجال : نطاق المراجعة على الإدارة أو القسم المدقق عليه ويمكن أن يدقق الآتي</a:t>
            </a:r>
          </a:p>
          <a:p>
            <a:pPr algn="r" rtl="1" eaLnBrk="0" hangingPunct="0"/>
            <a:endParaRPr lang="en-US" sz="3200" dirty="0" smtClean="0">
              <a:solidFill>
                <a:srgbClr val="39471D"/>
              </a:solidFill>
              <a:cs typeface="DecoType Naskh Variants" pitchFamily="2" charset="-78"/>
            </a:endParaRPr>
          </a:p>
          <a:p>
            <a:pPr algn="r" rtl="1" eaLnBrk="0" hangingPunct="0">
              <a:buFont typeface="Wingdings" pitchFamily="2" charset="2"/>
              <a:buChar char="v"/>
            </a:pPr>
            <a:r>
              <a:rPr lang="en-US" sz="3200" dirty="0" smtClean="0">
                <a:solidFill>
                  <a:srgbClr val="39471D"/>
                </a:solidFill>
                <a:cs typeface="DecoType Naskh Variants" pitchFamily="2" charset="-78"/>
              </a:rPr>
              <a:t> </a:t>
            </a:r>
            <a:r>
              <a:rPr lang="ar-SA" sz="3200" dirty="0" smtClean="0">
                <a:solidFill>
                  <a:srgbClr val="39471D"/>
                </a:solidFill>
                <a:cs typeface="DecoType Naskh Variants" pitchFamily="2" charset="-78"/>
              </a:rPr>
              <a:t> مراجعة نظام الجودة</a:t>
            </a:r>
          </a:p>
          <a:p>
            <a:pPr algn="r" rtl="1" eaLnBrk="0" hangingPunct="0">
              <a:buFont typeface="Wingdings" pitchFamily="2" charset="2"/>
              <a:buChar char="v"/>
            </a:pPr>
            <a:r>
              <a:rPr lang="ar-SA" sz="3200" dirty="0" smtClean="0">
                <a:solidFill>
                  <a:srgbClr val="39471D"/>
                </a:solidFill>
                <a:cs typeface="DecoType Naskh Variants" pitchFamily="2" charset="-78"/>
              </a:rPr>
              <a:t>مراجعة عناصر نظام الجودة</a:t>
            </a:r>
          </a:p>
          <a:p>
            <a:pPr algn="r" rtl="1" eaLnBrk="0" hangingPunct="0">
              <a:buFont typeface="Wingdings" pitchFamily="2" charset="2"/>
              <a:buChar char="v"/>
            </a:pPr>
            <a:r>
              <a:rPr lang="ar-SA" sz="3200" dirty="0" smtClean="0">
                <a:solidFill>
                  <a:srgbClr val="39471D"/>
                </a:solidFill>
                <a:cs typeface="DecoType Naskh Variants" pitchFamily="2" charset="-78"/>
              </a:rPr>
              <a:t>مراجعة عمليات</a:t>
            </a:r>
          </a:p>
          <a:p>
            <a:pPr algn="r" rtl="1" eaLnBrk="0" hangingPunct="0">
              <a:buFont typeface="Wingdings" pitchFamily="2" charset="2"/>
              <a:buChar char="v"/>
            </a:pPr>
            <a:r>
              <a:rPr lang="ar-SA" sz="3200" dirty="0" smtClean="0">
                <a:solidFill>
                  <a:srgbClr val="39471D"/>
                </a:solidFill>
                <a:cs typeface="DecoType Naskh Variants" pitchFamily="2" charset="-78"/>
              </a:rPr>
              <a:t>مراجعة إجراءات </a:t>
            </a:r>
          </a:p>
          <a:p>
            <a:pPr algn="r" rtl="1" eaLnBrk="0" hangingPunct="0">
              <a:buFont typeface="Wingdings" pitchFamily="2" charset="2"/>
              <a:buChar char="v"/>
            </a:pPr>
            <a:r>
              <a:rPr lang="ar-SA" sz="3200" dirty="0" smtClean="0">
                <a:solidFill>
                  <a:srgbClr val="39471D"/>
                </a:solidFill>
                <a:cs typeface="DecoType Naskh Variants" pitchFamily="2" charset="-78"/>
              </a:rPr>
              <a:t>مراجعة منتج/خدمات </a:t>
            </a:r>
          </a:p>
          <a:p>
            <a:pPr algn="r" rtl="1" eaLnBrk="0" hangingPunct="0">
              <a:buFont typeface="Arial" pitchFamily="34" charset="0"/>
              <a:buChar char="•"/>
            </a:pPr>
            <a:endParaRPr lang="ar-SA" sz="2400" b="1" dirty="0" smtClean="0">
              <a:solidFill>
                <a:srgbClr val="000000"/>
              </a:solidFill>
              <a:latin typeface="Simplified Arabic" pitchFamily="18" charset="-78"/>
              <a:cs typeface="Simplified Arabic" pitchFamily="18" charset="-78"/>
            </a:endParaRPr>
          </a:p>
          <a:p>
            <a:pPr algn="r" rtl="1" eaLnBrk="0" hangingPunct="0"/>
            <a:r>
              <a:rPr lang="ar-SA" sz="3200" dirty="0" smtClean="0">
                <a:solidFill>
                  <a:srgbClr val="39471D"/>
                </a:solidFill>
                <a:cs typeface="DecoType Naskh Variants" pitchFamily="2" charset="-78"/>
              </a:rPr>
              <a:t>المدة : غالبا يوم عمل أو اقل</a:t>
            </a:r>
            <a:endParaRPr lang="ar-SA" sz="32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graphicFrame>
        <p:nvGraphicFramePr>
          <p:cNvPr id="4" name="Object 2"/>
          <p:cNvGraphicFramePr>
            <a:graphicFrameLocks noChangeAspect="1"/>
          </p:cNvGraphicFramePr>
          <p:nvPr/>
        </p:nvGraphicFramePr>
        <p:xfrm>
          <a:off x="1857356" y="319110"/>
          <a:ext cx="6858000" cy="6324600"/>
        </p:xfrm>
        <a:graphic>
          <a:graphicData uri="http://schemas.openxmlformats.org/presentationml/2006/ole">
            <p:oleObj spid="_x0000_s3074" name="Document" r:id="rId3" imgW="5886537" imgH="7444705" progId="Word.Document.8">
              <p:embed/>
            </p:oleObj>
          </a:graphicData>
        </a:graphic>
      </p:graphicFrame>
      <p:sp>
        <p:nvSpPr>
          <p:cNvPr id="5" name="Text Box 3"/>
          <p:cNvSpPr txBox="1">
            <a:spLocks noChangeArrowheads="1"/>
          </p:cNvSpPr>
          <p:nvPr/>
        </p:nvSpPr>
        <p:spPr bwMode="auto">
          <a:xfrm>
            <a:off x="228600" y="2743200"/>
            <a:ext cx="1371600" cy="2422525"/>
          </a:xfrm>
          <a:prstGeom prst="rect">
            <a:avLst/>
          </a:prstGeom>
          <a:noFill/>
          <a:ln w="12700">
            <a:noFill/>
            <a:miter lim="800000"/>
            <a:headEnd type="none" w="sm" len="sm"/>
            <a:tailEnd type="none" w="sm" len="sm"/>
          </a:ln>
          <a:effectLst/>
        </p:spPr>
        <p:txBody>
          <a:bodyPr>
            <a:spAutoFit/>
          </a:bodyPr>
          <a:lstStyle/>
          <a:p>
            <a:pPr algn="ctr"/>
            <a:r>
              <a:rPr lang="ar-SA" sz="2800" b="1" dirty="0">
                <a:effectLst>
                  <a:outerShdw blurRad="38100" dist="38100" dir="2700000" algn="tl">
                    <a:srgbClr val="FFFFFF"/>
                  </a:outerShdw>
                </a:effectLst>
                <a:latin typeface="Times New Roman" pitchFamily="18" charset="0"/>
              </a:rPr>
              <a:t>التدقيق</a:t>
            </a:r>
          </a:p>
          <a:p>
            <a:pPr algn="ctr"/>
            <a:r>
              <a:rPr lang="ar-SA" sz="2800" b="1" dirty="0" smtClean="0">
                <a:effectLst>
                  <a:outerShdw blurRad="38100" dist="38100" dir="2700000" algn="tl">
                    <a:srgbClr val="FFFFFF"/>
                  </a:outerShdw>
                </a:effectLst>
                <a:latin typeface="Times New Roman" pitchFamily="18" charset="0"/>
              </a:rPr>
              <a:t>الأفقي </a:t>
            </a:r>
            <a:endParaRPr lang="en-US" sz="2800" b="1" dirty="0">
              <a:effectLst>
                <a:outerShdw blurRad="38100" dist="38100" dir="2700000" algn="tl">
                  <a:srgbClr val="FFFFFF"/>
                </a:outerShdw>
              </a:effectLst>
              <a:latin typeface="Times New Roman" pitchFamily="18" charset="0"/>
            </a:endParaRPr>
          </a:p>
          <a:p>
            <a:pPr algn="ctr"/>
            <a:r>
              <a:rPr lang="en-US" sz="2000" dirty="0">
                <a:effectLst>
                  <a:outerShdw blurRad="38100" dist="38100" dir="2700000" algn="tl">
                    <a:srgbClr val="FFFFFF"/>
                  </a:outerShdw>
                </a:effectLst>
                <a:latin typeface="Times New Roman" pitchFamily="18" charset="0"/>
              </a:rPr>
              <a:t>Horizontal</a:t>
            </a:r>
            <a:endParaRPr lang="ar-SA" sz="2000" dirty="0">
              <a:effectLst>
                <a:outerShdw blurRad="38100" dist="38100" dir="2700000" algn="tl">
                  <a:srgbClr val="FFFFFF"/>
                </a:outerShdw>
              </a:effectLst>
              <a:latin typeface="Times New Roman" pitchFamily="18" charset="0"/>
            </a:endParaRPr>
          </a:p>
          <a:p>
            <a:pPr algn="ctr"/>
            <a:r>
              <a:rPr lang="ar-SA" sz="2800" b="1" dirty="0">
                <a:effectLst>
                  <a:outerShdw blurRad="38100" dist="38100" dir="2700000" algn="tl">
                    <a:srgbClr val="FFFFFF"/>
                  </a:outerShdw>
                </a:effectLst>
                <a:latin typeface="Times New Roman" pitchFamily="18" charset="0"/>
              </a:rPr>
              <a:t>و</a:t>
            </a:r>
          </a:p>
          <a:p>
            <a:pPr algn="ctr"/>
            <a:r>
              <a:rPr lang="ar-SA" sz="2800" b="1" dirty="0">
                <a:effectLst>
                  <a:outerShdw blurRad="38100" dist="38100" dir="2700000" algn="tl">
                    <a:srgbClr val="FFFFFF"/>
                  </a:outerShdw>
                </a:effectLst>
                <a:latin typeface="Times New Roman" pitchFamily="18" charset="0"/>
              </a:rPr>
              <a:t>العمودي</a:t>
            </a:r>
            <a:endParaRPr lang="en-US" sz="2800" b="1" dirty="0">
              <a:effectLst>
                <a:outerShdw blurRad="38100" dist="38100" dir="2700000" algn="tl">
                  <a:srgbClr val="FFFFFF"/>
                </a:outerShdw>
              </a:effectLst>
              <a:latin typeface="Times New Roman" pitchFamily="18" charset="0"/>
            </a:endParaRPr>
          </a:p>
          <a:p>
            <a:pPr algn="ctr"/>
            <a:r>
              <a:rPr lang="en-GB" sz="2000" b="1" dirty="0">
                <a:effectLst>
                  <a:outerShdw blurRad="38100" dist="38100" dir="2700000" algn="tl">
                    <a:srgbClr val="FFFFFF"/>
                  </a:outerShdw>
                </a:effectLst>
                <a:latin typeface="Times New Roman" pitchFamily="18" charset="0"/>
              </a:rPr>
              <a:t>vertical</a:t>
            </a:r>
          </a:p>
        </p:txBody>
      </p:sp>
      <p:sp>
        <p:nvSpPr>
          <p:cNvPr id="6" name="Rectangle 4"/>
          <p:cNvSpPr>
            <a:spLocks noChangeArrowheads="1"/>
          </p:cNvSpPr>
          <p:nvPr/>
        </p:nvSpPr>
        <p:spPr bwMode="auto">
          <a:xfrm>
            <a:off x="381000" y="838200"/>
            <a:ext cx="1066800" cy="1371600"/>
          </a:xfrm>
          <a:prstGeom prst="rect">
            <a:avLst/>
          </a:prstGeom>
          <a:noFill/>
          <a:ln w="9525">
            <a:noFill/>
            <a:miter lim="800000"/>
            <a:headEnd/>
            <a:tailEnd/>
          </a:ln>
          <a:effectLst/>
        </p:spPr>
        <p:txBody>
          <a:bodyPr wrap="none" anchor="ctr"/>
          <a:lstStyle/>
          <a:p>
            <a:pPr algn="ctr" rtl="1"/>
            <a:r>
              <a:rPr lang="en-US" sz="2400" b="1" dirty="0">
                <a:effectLst>
                  <a:outerShdw blurRad="38100" dist="38100" dir="2700000" algn="tl">
                    <a:srgbClr val="FFFFFF"/>
                  </a:outerShdw>
                </a:effectLst>
                <a:latin typeface="Times New Roman" pitchFamily="18" charset="0"/>
              </a:rPr>
              <a:t>Audit</a:t>
            </a:r>
          </a:p>
          <a:p>
            <a:pPr algn="ctr" rtl="1"/>
            <a:r>
              <a:rPr lang="en-US" sz="2400" b="1" dirty="0">
                <a:effectLst>
                  <a:outerShdw blurRad="38100" dist="38100" dir="2700000" algn="tl">
                    <a:srgbClr val="FFFFFF"/>
                  </a:outerShdw>
                </a:effectLst>
                <a:latin typeface="Times New Roman" pitchFamily="18" charset="0"/>
              </a:rPr>
              <a:t>Plan</a:t>
            </a:r>
          </a:p>
          <a:p>
            <a:pPr algn="ctr" rtl="1"/>
            <a:r>
              <a:rPr lang="en-US" sz="2400" b="1" dirty="0">
                <a:effectLst>
                  <a:outerShdw blurRad="38100" dist="38100" dir="2700000" algn="tl">
                    <a:srgbClr val="FFFFFF"/>
                  </a:outerShdw>
                </a:effectLst>
                <a:latin typeface="Times New Roman" pitchFamily="18" charset="0"/>
              </a:rPr>
              <a:t>Matrix</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txBox="1">
            <a:spLocks noChangeArrowheads="1"/>
          </p:cNvSpPr>
          <p:nvPr/>
        </p:nvSpPr>
        <p:spPr>
          <a:xfrm>
            <a:off x="0" y="260350"/>
            <a:ext cx="9143999" cy="1143000"/>
          </a:xfrm>
          <a:prstGeom prst="rect">
            <a:avLst/>
          </a:prstGeom>
          <a:noFill/>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5400" dirty="0" smtClean="0">
                <a:solidFill>
                  <a:srgbClr val="39471D"/>
                </a:solidFill>
                <a:cs typeface="DecoType Naskh Variants" pitchFamily="2" charset="-78"/>
              </a:rPr>
              <a:t>طرق التدقيق </a:t>
            </a:r>
            <a:endParaRPr lang="en-US" sz="5400" dirty="0">
              <a:solidFill>
                <a:srgbClr val="39471D"/>
              </a:solidFill>
              <a:cs typeface="DecoType Naskh Variants" pitchFamily="2" charset="-78"/>
            </a:endParaRPr>
          </a:p>
        </p:txBody>
      </p:sp>
      <p:sp>
        <p:nvSpPr>
          <p:cNvPr id="5" name="Rectangle 3"/>
          <p:cNvSpPr txBox="1">
            <a:spLocks noChangeArrowheads="1"/>
          </p:cNvSpPr>
          <p:nvPr/>
        </p:nvSpPr>
        <p:spPr>
          <a:xfrm>
            <a:off x="0" y="1524000"/>
            <a:ext cx="9144000" cy="4953000"/>
          </a:xfrm>
          <a:prstGeom prst="rect">
            <a:avLst/>
          </a:prstGeom>
          <a:noFill/>
        </p:spPr>
        <p:txBody>
          <a:bodyPr vert="horz" lIns="91440" tIns="45720" rIns="91440" bIns="45720" rtlCol="1">
            <a:noAutofit/>
          </a:bodyPr>
          <a:lstStyle/>
          <a:p>
            <a:pPr marL="0" marR="0" lvl="0" indent="0" defTabSz="914400" rtl="1" eaLnBrk="1" fontAlgn="auto" latinLnBrk="0" hangingPunct="1">
              <a:lnSpc>
                <a:spcPct val="100000"/>
              </a:lnSpc>
              <a:spcBef>
                <a:spcPct val="20000"/>
              </a:spcBef>
              <a:spcAft>
                <a:spcPts val="0"/>
              </a:spcAft>
              <a:buClrTx/>
              <a:buSzTx/>
              <a:buFontTx/>
              <a:buNone/>
              <a:tabLst/>
              <a:defRPr/>
            </a:pPr>
            <a:r>
              <a:rPr kumimoji="0" lang="ar-SA" sz="2000" b="1" i="0"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rPr>
              <a:t> </a:t>
            </a:r>
            <a:r>
              <a:rPr lang="ar-SA" sz="4000" u="sng" dirty="0" smtClean="0">
                <a:solidFill>
                  <a:srgbClr val="39471D"/>
                </a:solidFill>
                <a:cs typeface="DecoType Naskh Variants" pitchFamily="2" charset="-78"/>
              </a:rPr>
              <a:t>التدقيق العمودي :</a:t>
            </a:r>
            <a:r>
              <a:rPr kumimoji="0" lang="ar-SA" b="1" i="0" u="none" strike="noStrike" kern="1200" cap="none" spc="0" normalizeH="0" baseline="0" noProof="0" dirty="0" smtClean="0">
                <a:ln>
                  <a:noFill/>
                </a:ln>
                <a:solidFill>
                  <a:srgbClr val="000000"/>
                </a:solidFill>
                <a:effectLst>
                  <a:outerShdw blurRad="38100" dist="38100" dir="2700000" algn="tl">
                    <a:srgbClr val="FFFFFF"/>
                  </a:outerShdw>
                </a:effectLst>
                <a:uLnTx/>
                <a:uFillTx/>
                <a:latin typeface="+mn-lt"/>
                <a:ea typeface="+mn-ea"/>
                <a:cs typeface="+mn-cs"/>
              </a:rPr>
              <a:t> </a:t>
            </a:r>
            <a:r>
              <a:rPr lang="en-US" sz="2000" u="sng" dirty="0" smtClean="0">
                <a:solidFill>
                  <a:srgbClr val="39471D"/>
                </a:solidFill>
                <a:cs typeface="DecoType Naskh Variants" pitchFamily="2" charset="-78"/>
              </a:rPr>
              <a:t>Product / Project / process audit ( Vertical audit ) </a:t>
            </a:r>
            <a:endParaRPr lang="ar-SA" sz="4000" u="sng" dirty="0" smtClean="0">
              <a:solidFill>
                <a:srgbClr val="39471D"/>
              </a:solidFill>
              <a:cs typeface="DecoType Naskh Variants" pitchFamily="2" charset="-78"/>
            </a:endParaRPr>
          </a:p>
          <a:p>
            <a:pPr marL="0" marR="0" lvl="0" indent="0" defTabSz="914400" eaLnBrk="1" fontAlgn="auto" latinLnBrk="0" hangingPunct="1">
              <a:lnSpc>
                <a:spcPct val="100000"/>
              </a:lnSpc>
              <a:spcBef>
                <a:spcPct val="20000"/>
              </a:spcBef>
              <a:spcAft>
                <a:spcPts val="0"/>
              </a:spcAft>
              <a:buClrTx/>
              <a:buSzTx/>
              <a:buFontTx/>
              <a:buNone/>
              <a:tabLst/>
              <a:defRPr/>
            </a:pPr>
            <a:endParaRPr lang="ar-SA" sz="1400" dirty="0" smtClean="0">
              <a:solidFill>
                <a:srgbClr val="39471D"/>
              </a:solidFill>
              <a:cs typeface="DecoType Naskh Variants" pitchFamily="2" charset="-78"/>
            </a:endParaRPr>
          </a:p>
          <a:p>
            <a:pPr marL="0" marR="0" lvl="0" indent="0" defTabSz="914400" eaLnBrk="1" fontAlgn="auto" latinLnBrk="0" hangingPunct="1">
              <a:lnSpc>
                <a:spcPct val="100000"/>
              </a:lnSpc>
              <a:spcBef>
                <a:spcPct val="20000"/>
              </a:spcBef>
              <a:spcAft>
                <a:spcPts val="0"/>
              </a:spcAft>
              <a:buClrTx/>
              <a:buSzTx/>
              <a:buFontTx/>
              <a:buNone/>
              <a:tabLst/>
              <a:defRPr/>
            </a:pPr>
            <a:r>
              <a:rPr lang="ar-SA" sz="2800" dirty="0" smtClean="0">
                <a:solidFill>
                  <a:srgbClr val="39471D"/>
                </a:solidFill>
                <a:cs typeface="DecoType Naskh Variants" pitchFamily="2" charset="-78"/>
              </a:rPr>
              <a:t>هو التدقيق الذي يغطي كل عناصر نظام إدارة الجودة , ونقطة البداية الجيدة لهذا التدقيق </a:t>
            </a:r>
            <a:endParaRPr lang="en-US" sz="2800" dirty="0" smtClean="0">
              <a:solidFill>
                <a:srgbClr val="39471D"/>
              </a:solidFill>
              <a:cs typeface="DecoType Naskh Variants" pitchFamily="2" charset="-78"/>
            </a:endParaRPr>
          </a:p>
          <a:p>
            <a:pPr marL="0" marR="0" lvl="0" indent="0" defTabSz="914400" rtl="0" eaLnBrk="1" fontAlgn="auto" latinLnBrk="0" hangingPunct="1">
              <a:lnSpc>
                <a:spcPct val="100000"/>
              </a:lnSpc>
              <a:spcBef>
                <a:spcPct val="20000"/>
              </a:spcBef>
              <a:spcAft>
                <a:spcPts val="0"/>
              </a:spcAft>
              <a:buClrTx/>
              <a:buSzTx/>
              <a:buFontTx/>
              <a:buNone/>
              <a:tabLst/>
              <a:defRPr/>
            </a:pPr>
            <a:endParaRPr lang="ar-SA" sz="1400" dirty="0" smtClean="0">
              <a:solidFill>
                <a:srgbClr val="39471D"/>
              </a:solidFill>
              <a:cs typeface="DecoType Naskh Variants" pitchFamily="2" charset="-78"/>
            </a:endParaRPr>
          </a:p>
          <a:p>
            <a:pPr marL="0" marR="0" lvl="0" indent="0" defTabSz="914400" rtl="0" eaLnBrk="1" fontAlgn="auto" latinLnBrk="0" hangingPunct="1">
              <a:lnSpc>
                <a:spcPct val="100000"/>
              </a:lnSpc>
              <a:spcBef>
                <a:spcPct val="20000"/>
              </a:spcBef>
              <a:spcAft>
                <a:spcPts val="0"/>
              </a:spcAft>
              <a:buClrTx/>
              <a:buSzTx/>
              <a:buFontTx/>
              <a:buNone/>
              <a:tabLst/>
              <a:defRPr/>
            </a:pPr>
            <a:r>
              <a:rPr lang="ar-SA" sz="2800" dirty="0" smtClean="0">
                <a:solidFill>
                  <a:srgbClr val="39471D"/>
                </a:solidFill>
                <a:cs typeface="DecoType Naskh Variants" pitchFamily="2" charset="-78"/>
              </a:rPr>
              <a:t>هي خطة الجودة ( لمنتج او خدمة معينة محددة في العقد ) .</a:t>
            </a:r>
          </a:p>
          <a:p>
            <a:pPr marL="0" marR="0" lvl="0" indent="0" defTabSz="914400" rtl="1" eaLnBrk="1" fontAlgn="auto" latinLnBrk="0" hangingPunct="1">
              <a:lnSpc>
                <a:spcPct val="100000"/>
              </a:lnSpc>
              <a:spcBef>
                <a:spcPct val="20000"/>
              </a:spcBef>
              <a:spcAft>
                <a:spcPts val="0"/>
              </a:spcAft>
              <a:buClrTx/>
              <a:buSzTx/>
              <a:buFontTx/>
              <a:buNone/>
              <a:tabLst/>
              <a:defRPr/>
            </a:pPr>
            <a:endParaRPr lang="ar-SA" sz="1400" u="sng" dirty="0" smtClean="0">
              <a:solidFill>
                <a:srgbClr val="39471D"/>
              </a:solidFill>
              <a:cs typeface="DecoType Naskh Variants" pitchFamily="2" charset="-78"/>
            </a:endParaRPr>
          </a:p>
          <a:p>
            <a:pPr marL="0" marR="0" lvl="0" indent="0" defTabSz="914400" rtl="1" eaLnBrk="1" fontAlgn="auto" latinLnBrk="0" hangingPunct="1">
              <a:lnSpc>
                <a:spcPct val="100000"/>
              </a:lnSpc>
              <a:spcBef>
                <a:spcPct val="20000"/>
              </a:spcBef>
              <a:spcAft>
                <a:spcPts val="0"/>
              </a:spcAft>
              <a:buClrTx/>
              <a:buSzTx/>
              <a:buFontTx/>
              <a:buNone/>
              <a:tabLst/>
              <a:defRPr/>
            </a:pPr>
            <a:r>
              <a:rPr lang="ar-SA" sz="4000" u="sng" dirty="0" smtClean="0">
                <a:solidFill>
                  <a:srgbClr val="39471D"/>
                </a:solidFill>
                <a:cs typeface="DecoType Naskh Variants" pitchFamily="2" charset="-78"/>
              </a:rPr>
              <a:t>التدقيق الأفقي : </a:t>
            </a:r>
            <a:r>
              <a:rPr lang="en-US" sz="2000" dirty="0" smtClean="0">
                <a:solidFill>
                  <a:srgbClr val="39471D"/>
                </a:solidFill>
                <a:cs typeface="DecoType Naskh Variants" pitchFamily="2" charset="-78"/>
              </a:rPr>
              <a:t>Horizontal audit </a:t>
            </a:r>
            <a:endParaRPr lang="ar-SA" sz="2000" dirty="0" smtClean="0">
              <a:solidFill>
                <a:srgbClr val="39471D"/>
              </a:solidFill>
              <a:cs typeface="DecoType Naskh Variants" pitchFamily="2" charset="-78"/>
            </a:endParaRPr>
          </a:p>
          <a:p>
            <a:pPr marL="0" marR="0" lvl="0" indent="0" defTabSz="914400" rtl="0" eaLnBrk="1" fontAlgn="auto" latinLnBrk="0" hangingPunct="1">
              <a:lnSpc>
                <a:spcPct val="100000"/>
              </a:lnSpc>
              <a:spcBef>
                <a:spcPct val="20000"/>
              </a:spcBef>
              <a:spcAft>
                <a:spcPts val="0"/>
              </a:spcAft>
              <a:buClrTx/>
              <a:buSzTx/>
              <a:buFontTx/>
              <a:buNone/>
              <a:tabLst/>
              <a:defRPr/>
            </a:pPr>
            <a:endParaRPr lang="en-US" sz="1400" dirty="0" smtClean="0">
              <a:solidFill>
                <a:srgbClr val="39471D"/>
              </a:solidFill>
              <a:cs typeface="DecoType Naskh Variants" pitchFamily="2" charset="-78"/>
            </a:endParaRPr>
          </a:p>
          <a:p>
            <a:pPr marL="0" marR="0" lvl="0" indent="0" defTabSz="914400" eaLnBrk="1" fontAlgn="auto" latinLnBrk="0" hangingPunct="1">
              <a:lnSpc>
                <a:spcPct val="100000"/>
              </a:lnSpc>
              <a:spcBef>
                <a:spcPct val="20000"/>
              </a:spcBef>
              <a:spcAft>
                <a:spcPts val="0"/>
              </a:spcAft>
              <a:buClrTx/>
              <a:buSzTx/>
              <a:buFontTx/>
              <a:buNone/>
              <a:tabLst/>
              <a:defRPr/>
            </a:pPr>
            <a:r>
              <a:rPr lang="ar-SA" sz="2800" dirty="0" smtClean="0">
                <a:solidFill>
                  <a:srgbClr val="39471D"/>
                </a:solidFill>
                <a:cs typeface="DecoType Naskh Variants" pitchFamily="2" charset="-78"/>
              </a:rPr>
              <a:t>هو عكس التدقيق العمودي حيث يتم التأكد من التطابق مع متطلب محدد من المواصفة . مثل </a:t>
            </a:r>
          </a:p>
          <a:p>
            <a:pPr marL="0" marR="0" lvl="0" indent="0" defTabSz="914400" eaLnBrk="1" fontAlgn="auto" latinLnBrk="0" hangingPunct="1">
              <a:lnSpc>
                <a:spcPct val="100000"/>
              </a:lnSpc>
              <a:spcBef>
                <a:spcPct val="20000"/>
              </a:spcBef>
              <a:spcAft>
                <a:spcPts val="0"/>
              </a:spcAft>
              <a:buClrTx/>
              <a:buSzTx/>
              <a:buFontTx/>
              <a:buNone/>
              <a:tabLst/>
              <a:defRPr/>
            </a:pPr>
            <a:endParaRPr lang="ar-SA" sz="1200" dirty="0" smtClean="0">
              <a:solidFill>
                <a:srgbClr val="39471D"/>
              </a:solidFill>
              <a:cs typeface="DecoType Naskh Variants" pitchFamily="2" charset="-78"/>
            </a:endParaRPr>
          </a:p>
          <a:p>
            <a:pPr marL="0" marR="0" lvl="0" indent="0" defTabSz="914400" eaLnBrk="1" fontAlgn="auto" latinLnBrk="0" hangingPunct="1">
              <a:lnSpc>
                <a:spcPct val="100000"/>
              </a:lnSpc>
              <a:spcBef>
                <a:spcPct val="20000"/>
              </a:spcBef>
              <a:spcAft>
                <a:spcPts val="0"/>
              </a:spcAft>
              <a:buClrTx/>
              <a:buSzTx/>
              <a:buFontTx/>
              <a:buNone/>
              <a:tabLst/>
              <a:defRPr/>
            </a:pPr>
            <a:r>
              <a:rPr lang="ar-SA" sz="2800" dirty="0" smtClean="0">
                <a:solidFill>
                  <a:srgbClr val="39471D"/>
                </a:solidFill>
                <a:cs typeface="DecoType Naskh Variants" pitchFamily="2" charset="-78"/>
              </a:rPr>
              <a:t>ضبط الوثائق خلال  المؤسسة بالكامل .</a:t>
            </a:r>
            <a:endParaRPr lang="en-US" sz="2800" dirty="0" smtClean="0">
              <a:solidFill>
                <a:srgbClr val="39471D"/>
              </a:solidFill>
              <a:cs typeface="DecoType Naskh Variants" pitchFamily="2" charset="-78"/>
            </a:endParaRP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b="0" i="0" u="none" strike="noStrike" kern="1200" cap="none" spc="0" normalizeH="0" baseline="0" noProof="0" dirty="0">
              <a:ln>
                <a:noFill/>
              </a:ln>
              <a:solidFill>
                <a:schemeClr val="tx1">
                  <a:tint val="75000"/>
                </a:schemeClr>
              </a:solidFill>
              <a:effectLst>
                <a:outerShdw blurRad="38100" dist="38100" dir="2700000" algn="tl">
                  <a:srgbClr val="FFFFFF"/>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33375"/>
            <a:ext cx="9144000" cy="838200"/>
          </a:xfrm>
          <a:prstGeom prst="rect">
            <a:avLst/>
          </a:prstGeom>
          <a:noFill/>
          <a:ln w="9525">
            <a:noFill/>
            <a:miter lim="800000"/>
            <a:headEnd/>
            <a:tailEnd/>
          </a:ln>
          <a:effectLst/>
        </p:spPr>
        <p:txBody>
          <a:bodyPr/>
          <a:lstStyle/>
          <a:p>
            <a:pPr algn="r" rtl="1" eaLnBrk="0" hangingPunct="0"/>
            <a:r>
              <a:rPr lang="en-GB" sz="5400" dirty="0">
                <a:solidFill>
                  <a:srgbClr val="39471D"/>
                </a:solidFill>
                <a:cs typeface="DecoType Naskh Variants" pitchFamily="2" charset="-78"/>
              </a:rPr>
              <a:t>2</a:t>
            </a:r>
            <a:r>
              <a:rPr lang="ar-SA" sz="5400" dirty="0">
                <a:solidFill>
                  <a:srgbClr val="39471D"/>
                </a:solidFill>
                <a:cs typeface="DecoType Naskh Variants" pitchFamily="2" charset="-78"/>
              </a:rPr>
              <a:t>-الإعداد 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
        <p:nvSpPr>
          <p:cNvPr id="5" name="Text Box 3"/>
          <p:cNvSpPr txBox="1">
            <a:spLocks noChangeArrowheads="1"/>
          </p:cNvSpPr>
          <p:nvPr/>
        </p:nvSpPr>
        <p:spPr bwMode="auto">
          <a:xfrm>
            <a:off x="0" y="1905000"/>
            <a:ext cx="9144000" cy="3908762"/>
          </a:xfrm>
          <a:prstGeom prst="rect">
            <a:avLst/>
          </a:prstGeom>
          <a:noFill/>
          <a:ln w="9525">
            <a:noFill/>
            <a:miter lim="800000"/>
            <a:headEnd/>
            <a:tailEnd/>
          </a:ln>
          <a:effectLst/>
        </p:spPr>
        <p:txBody>
          <a:bodyPr wrap="square">
            <a:spAutoFit/>
          </a:bodyPr>
          <a:lstStyle/>
          <a:p>
            <a:pPr algn="r" rtl="1" eaLnBrk="0" hangingPunct="0">
              <a:lnSpc>
                <a:spcPct val="200000"/>
              </a:lnSpc>
            </a:pPr>
            <a:r>
              <a:rPr lang="ar-SA" sz="3200" dirty="0">
                <a:solidFill>
                  <a:srgbClr val="39471D"/>
                </a:solidFill>
                <a:cs typeface="DecoType Naskh Variants" pitchFamily="2" charset="-78"/>
              </a:rPr>
              <a:t>أن عملية الإعداد للتدقيق تعتبر مرحلة من مراحل التدقيق حيث أن الإعداد الجيد للتدقيق يجعل باقي المراحل تتم بتلقائية وحرفية وحيث أن التدقيق هي أحد أنشطة الجودة لذا يجب التخطيط لها وتحديد الهدف الرئيسي من تنفيذها وهنا تجدر الإشارة إلى أن الإعداد الجيد للتدقيق يتطلب بعض النقاط الهامة التي يجب أن يلم بها المدقق والمدقق عليه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33375"/>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sz="3600" dirty="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
        <p:nvSpPr>
          <p:cNvPr id="6" name="Text Box 4"/>
          <p:cNvSpPr txBox="1">
            <a:spLocks noChangeArrowheads="1"/>
          </p:cNvSpPr>
          <p:nvPr/>
        </p:nvSpPr>
        <p:spPr bwMode="auto">
          <a:xfrm>
            <a:off x="0" y="2636838"/>
            <a:ext cx="8893175" cy="3139321"/>
          </a:xfrm>
          <a:prstGeom prst="rect">
            <a:avLst/>
          </a:prstGeom>
          <a:noFill/>
          <a:ln w="9525">
            <a:noFill/>
            <a:miter lim="800000"/>
            <a:headEnd/>
            <a:tailEnd/>
          </a:ln>
          <a:effectLst/>
        </p:spPr>
        <p:txBody>
          <a:bodyPr>
            <a:spAutoFit/>
          </a:bodyPr>
          <a:lstStyle/>
          <a:p>
            <a:pPr algn="r" rtl="1" eaLnBrk="0" hangingPunct="0"/>
            <a:r>
              <a:rPr lang="ar-SA" sz="5400" u="sng" dirty="0">
                <a:solidFill>
                  <a:srgbClr val="39471D"/>
                </a:solidFill>
                <a:cs typeface="DecoType Naskh Variants" pitchFamily="2" charset="-78"/>
              </a:rPr>
              <a:t>المدقق </a:t>
            </a:r>
            <a:r>
              <a:rPr lang="en-US" altLang="ar-SA" sz="5400" u="sng" dirty="0">
                <a:solidFill>
                  <a:srgbClr val="39471D"/>
                </a:solidFill>
                <a:cs typeface="DecoType Naskh Variants" pitchFamily="2" charset="-78"/>
              </a:rPr>
              <a:t>Auditor</a:t>
            </a:r>
            <a:r>
              <a:rPr lang="ar-SA" sz="2400" b="1" i="1" dirty="0">
                <a:latin typeface="Simplified Arabic" pitchFamily="18" charset="-78"/>
                <a:cs typeface="Simplified Arabic" pitchFamily="18" charset="-78"/>
              </a:rPr>
              <a:t> </a:t>
            </a:r>
          </a:p>
          <a:p>
            <a:pPr algn="r" rtl="1" eaLnBrk="0" hangingPunct="0"/>
            <a:endParaRPr lang="ar-SA" sz="2200" b="1" dirty="0" smtClean="0">
              <a:solidFill>
                <a:srgbClr val="000000"/>
              </a:solidFill>
              <a:latin typeface="Bookman Old Style" pitchFamily="18" charset="0"/>
              <a:cs typeface="Monotype Koufi" pitchFamily="2" charset="-78"/>
            </a:endParaRPr>
          </a:p>
          <a:p>
            <a:pPr algn="r" rtl="1" eaLnBrk="0" hangingPunct="0">
              <a:buFont typeface="Wingdings" pitchFamily="2" charset="2"/>
              <a:buChar char="×"/>
            </a:pPr>
            <a:r>
              <a:rPr lang="ar-SA" sz="3600" dirty="0" smtClean="0">
                <a:solidFill>
                  <a:srgbClr val="39471D"/>
                </a:solidFill>
                <a:cs typeface="DecoType Naskh Variants" pitchFamily="2" charset="-78"/>
              </a:rPr>
              <a:t>جعل </a:t>
            </a:r>
            <a:r>
              <a:rPr lang="ar-SA" sz="3600" dirty="0">
                <a:solidFill>
                  <a:srgbClr val="39471D"/>
                </a:solidFill>
                <a:cs typeface="DecoType Naskh Variants" pitchFamily="2" charset="-78"/>
              </a:rPr>
              <a:t>المدقق على دراية بـ </a:t>
            </a:r>
            <a:r>
              <a:rPr lang="ar-SA" sz="3600" dirty="0" smtClean="0">
                <a:solidFill>
                  <a:srgbClr val="39471D"/>
                </a:solidFill>
                <a:cs typeface="DecoType Naskh Variants" pitchFamily="2" charset="-78"/>
              </a:rPr>
              <a:t>:</a:t>
            </a:r>
          </a:p>
          <a:p>
            <a:pPr algn="r" rtl="1" eaLnBrk="0" hangingPunct="0">
              <a:buFont typeface="Wingdings" pitchFamily="2" charset="2"/>
              <a:buChar char="×"/>
            </a:pPr>
            <a:endParaRPr lang="ar-SA" sz="2200" b="1" dirty="0">
              <a:solidFill>
                <a:srgbClr val="000000"/>
              </a:solidFill>
              <a:latin typeface="Simplified Arabic" pitchFamily="18" charset="-78"/>
              <a:cs typeface="Simplified Arabic" pitchFamily="18" charset="-78"/>
            </a:endParaRPr>
          </a:p>
          <a:p>
            <a:pPr algn="r" rtl="1" eaLnBrk="0" hangingPunct="0">
              <a:buFont typeface="Wingdings" pitchFamily="2" charset="2"/>
              <a:buChar char=""/>
            </a:pPr>
            <a:r>
              <a:rPr lang="ar-SA" sz="3200" dirty="0" smtClean="0">
                <a:solidFill>
                  <a:srgbClr val="39471D"/>
                </a:solidFill>
                <a:cs typeface="DecoType Naskh Variants" pitchFamily="2" charset="-78"/>
              </a:rPr>
              <a:t>سبب </a:t>
            </a:r>
            <a:r>
              <a:rPr lang="ar-SA" sz="3200" dirty="0">
                <a:solidFill>
                  <a:srgbClr val="39471D"/>
                </a:solidFill>
                <a:cs typeface="DecoType Naskh Variants" pitchFamily="2" charset="-78"/>
              </a:rPr>
              <a:t>إجراء التدقيق  </a:t>
            </a:r>
            <a:endParaRPr lang="ar-SA" sz="3200" dirty="0" smtClean="0">
              <a:solidFill>
                <a:srgbClr val="39471D"/>
              </a:solidFill>
              <a:cs typeface="DecoType Naskh Variants" pitchFamily="2" charset="-78"/>
            </a:endParaRPr>
          </a:p>
          <a:p>
            <a:pPr algn="r" rtl="1" eaLnBrk="0" hangingPunct="0">
              <a:buFont typeface="Wingdings" pitchFamily="2" charset="2"/>
              <a:buChar char=""/>
            </a:pPr>
            <a:r>
              <a:rPr lang="ar-SA" sz="3200" dirty="0" smtClean="0">
                <a:solidFill>
                  <a:srgbClr val="39471D"/>
                </a:solidFill>
                <a:cs typeface="DecoType Naskh Variants" pitchFamily="2" charset="-78"/>
              </a:rPr>
              <a:t>مجال </a:t>
            </a:r>
            <a:r>
              <a:rPr lang="ar-SA" sz="3200" dirty="0">
                <a:solidFill>
                  <a:srgbClr val="39471D"/>
                </a:solidFill>
                <a:cs typeface="DecoType Naskh Variants" pitchFamily="2" charset="-78"/>
              </a:rPr>
              <a:t>التحقق المطلوب</a:t>
            </a:r>
            <a:endParaRPr lang="en-US" altLang="en-US" sz="3200" dirty="0">
              <a:solidFill>
                <a:srgbClr val="39471D"/>
              </a:solidFill>
              <a:cs typeface="DecoType Naskh Variants" pitchFamily="2"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33375"/>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
        <p:nvSpPr>
          <p:cNvPr id="7" name="Text Box 5"/>
          <p:cNvSpPr txBox="1">
            <a:spLocks noChangeArrowheads="1"/>
          </p:cNvSpPr>
          <p:nvPr/>
        </p:nvSpPr>
        <p:spPr bwMode="auto">
          <a:xfrm>
            <a:off x="0" y="1676400"/>
            <a:ext cx="8991600" cy="3447098"/>
          </a:xfrm>
          <a:prstGeom prst="rect">
            <a:avLst/>
          </a:prstGeom>
          <a:noFill/>
          <a:ln w="9525">
            <a:noFill/>
            <a:miter lim="800000"/>
            <a:headEnd/>
            <a:tailEnd/>
          </a:ln>
          <a:effectLst/>
        </p:spPr>
        <p:txBody>
          <a:bodyPr>
            <a:spAutoFit/>
          </a:bodyPr>
          <a:lstStyle/>
          <a:p>
            <a:pPr algn="r" rtl="1" eaLnBrk="0" hangingPunct="0">
              <a:buFont typeface="Wingdings" pitchFamily="2" charset="2"/>
              <a:buChar char="×"/>
            </a:pPr>
            <a:r>
              <a:rPr lang="ar-SA" sz="3600" dirty="0">
                <a:solidFill>
                  <a:srgbClr val="39471D"/>
                </a:solidFill>
                <a:cs typeface="DecoType Naskh Variants" pitchFamily="2" charset="-78"/>
              </a:rPr>
              <a:t>التأكد من أن المدقق لدية معلومات مبدئية تسمح بـ </a:t>
            </a:r>
            <a:r>
              <a:rPr lang="ar-SA" sz="3600" dirty="0" smtClean="0">
                <a:solidFill>
                  <a:srgbClr val="39471D"/>
                </a:solidFill>
                <a:cs typeface="DecoType Naskh Variants" pitchFamily="2" charset="-78"/>
              </a:rPr>
              <a:t>:</a:t>
            </a:r>
          </a:p>
          <a:p>
            <a:pPr algn="r" rtl="1" eaLnBrk="0" hangingPunct="0">
              <a:buFont typeface="Symbol" pitchFamily="18" charset="2"/>
              <a:buNone/>
            </a:pPr>
            <a:endParaRPr lang="ar-SA" sz="2200" b="1" dirty="0">
              <a:solidFill>
                <a:srgbClr val="000000"/>
              </a:solidFill>
              <a:latin typeface="Bookman Old Style" pitchFamily="18" charset="0"/>
              <a:cs typeface="Monotype Koufi" pitchFamily="2" charset="-78"/>
            </a:endParaRPr>
          </a:p>
          <a:p>
            <a:pPr algn="r" rtl="1" eaLnBrk="0" hangingPunct="0">
              <a:buFont typeface="Wingdings" pitchFamily="2" charset="2"/>
              <a:buChar char=""/>
            </a:pPr>
            <a:r>
              <a:rPr lang="ar-SA" sz="3200" dirty="0" smtClean="0">
                <a:solidFill>
                  <a:srgbClr val="39471D"/>
                </a:solidFill>
                <a:cs typeface="DecoType Naskh Variants" pitchFamily="2" charset="-78"/>
              </a:rPr>
              <a:t>إعداد </a:t>
            </a:r>
            <a:r>
              <a:rPr lang="ar-SA" sz="3200" dirty="0">
                <a:solidFill>
                  <a:srgbClr val="39471D"/>
                </a:solidFill>
                <a:cs typeface="DecoType Naskh Variants" pitchFamily="2" charset="-78"/>
              </a:rPr>
              <a:t>برنامج </a:t>
            </a:r>
            <a:r>
              <a:rPr lang="ar-SA" sz="3200" dirty="0" smtClean="0">
                <a:solidFill>
                  <a:srgbClr val="39471D"/>
                </a:solidFill>
                <a:cs typeface="DecoType Naskh Variants" pitchFamily="2" charset="-78"/>
              </a:rPr>
              <a:t>التدقيق</a:t>
            </a:r>
          </a:p>
          <a:p>
            <a:pPr algn="r" rtl="1" eaLnBrk="0" hangingPunct="0">
              <a:buFont typeface="Wingdings" pitchFamily="2" charset="2"/>
              <a:buChar char=""/>
            </a:pPr>
            <a:r>
              <a:rPr lang="ar-SA" sz="3200" dirty="0" smtClean="0">
                <a:solidFill>
                  <a:srgbClr val="39471D"/>
                </a:solidFill>
                <a:cs typeface="DecoType Naskh Variants" pitchFamily="2" charset="-78"/>
              </a:rPr>
              <a:t>إعداد </a:t>
            </a:r>
            <a:r>
              <a:rPr lang="ar-SA" sz="3200" dirty="0">
                <a:solidFill>
                  <a:srgbClr val="39471D"/>
                </a:solidFill>
                <a:cs typeface="DecoType Naskh Variants" pitchFamily="2" charset="-78"/>
              </a:rPr>
              <a:t>وثائق إجراء التدقيق </a:t>
            </a:r>
          </a:p>
          <a:p>
            <a:pPr algn="r" rtl="1" eaLnBrk="0" hangingPunct="0">
              <a:buFont typeface="Wingdings" pitchFamily="2" charset="2"/>
              <a:buChar char=""/>
            </a:pPr>
            <a:r>
              <a:rPr lang="ar-SA" sz="3200" dirty="0" smtClean="0">
                <a:solidFill>
                  <a:srgbClr val="39471D"/>
                </a:solidFill>
                <a:cs typeface="DecoType Naskh Variants" pitchFamily="2" charset="-78"/>
              </a:rPr>
              <a:t>بيانات </a:t>
            </a:r>
            <a:r>
              <a:rPr lang="ar-SA" sz="3200" dirty="0">
                <a:solidFill>
                  <a:srgbClr val="39471D"/>
                </a:solidFill>
                <a:cs typeface="DecoType Naskh Variants" pitchFamily="2" charset="-78"/>
              </a:rPr>
              <a:t>عن فريق التدقيق </a:t>
            </a:r>
            <a:endParaRPr lang="ar-SA" sz="3200" dirty="0" smtClean="0">
              <a:solidFill>
                <a:srgbClr val="39471D"/>
              </a:solidFill>
              <a:cs typeface="DecoType Naskh Variants" pitchFamily="2" charset="-78"/>
            </a:endParaRPr>
          </a:p>
          <a:p>
            <a:pPr algn="r" rtl="1" eaLnBrk="0" hangingPunct="0">
              <a:buFont typeface="Wingdings" pitchFamily="2" charset="2"/>
              <a:buChar char=""/>
            </a:pPr>
            <a:r>
              <a:rPr lang="ar-SA" sz="3200" dirty="0" smtClean="0">
                <a:solidFill>
                  <a:srgbClr val="39471D"/>
                </a:solidFill>
                <a:cs typeface="DecoType Naskh Variants" pitchFamily="2" charset="-78"/>
              </a:rPr>
              <a:t>إبلاغ </a:t>
            </a:r>
            <a:r>
              <a:rPr lang="ar-SA" sz="3200" dirty="0">
                <a:solidFill>
                  <a:srgbClr val="39471D"/>
                </a:solidFill>
                <a:cs typeface="DecoType Naskh Variants" pitchFamily="2" charset="-78"/>
              </a:rPr>
              <a:t>برنامج للجهة التي سيتم إجراء التدقيق عليها </a:t>
            </a:r>
          </a:p>
          <a:p>
            <a:pPr algn="r" rtl="1" eaLnBrk="0" hangingPunct="0">
              <a:buFont typeface="Wingdings" pitchFamily="2" charset="2"/>
              <a:buChar char=""/>
            </a:pPr>
            <a:r>
              <a:rPr lang="ar-SA" sz="3200" dirty="0" smtClean="0">
                <a:solidFill>
                  <a:srgbClr val="39471D"/>
                </a:solidFill>
                <a:cs typeface="DecoType Naskh Variants" pitchFamily="2" charset="-78"/>
              </a:rPr>
              <a:t>القسم </a:t>
            </a:r>
            <a:r>
              <a:rPr lang="ar-SA" sz="3200" dirty="0">
                <a:solidFill>
                  <a:srgbClr val="39471D"/>
                </a:solidFill>
                <a:cs typeface="DecoType Naskh Variants" pitchFamily="2" charset="-78"/>
              </a:rPr>
              <a:t>/الإدارة تحت الفحص </a:t>
            </a:r>
            <a:r>
              <a:rPr lang="en-US" altLang="ar-SA" sz="3200" dirty="0">
                <a:solidFill>
                  <a:srgbClr val="39471D"/>
                </a:solidFill>
                <a:cs typeface="DecoType Naskh Variants" pitchFamily="2" charset="-78"/>
              </a:rPr>
              <a:t>Auditee</a:t>
            </a:r>
            <a:r>
              <a:rPr lang="ar-SA" sz="2200" b="1" dirty="0">
                <a:solidFill>
                  <a:srgbClr val="000000"/>
                </a:solidFill>
                <a:latin typeface="Simplified Arabic" pitchFamily="18" charset="-78"/>
                <a:cs typeface="Simplified Arabic" pitchFamily="18" charset="-78"/>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7" name="مربع نص 6"/>
          <p:cNvSpPr txBox="1"/>
          <p:nvPr/>
        </p:nvSpPr>
        <p:spPr>
          <a:xfrm>
            <a:off x="1066800" y="1828800"/>
            <a:ext cx="7620000" cy="4401205"/>
          </a:xfrm>
          <a:prstGeom prst="rect">
            <a:avLst/>
          </a:prstGeom>
          <a:noFill/>
        </p:spPr>
        <p:txBody>
          <a:bodyPr wrap="square" rtlCol="1">
            <a:spAutoFit/>
          </a:bodyPr>
          <a:lstStyle/>
          <a:p>
            <a:pPr>
              <a:buFont typeface="Wingdings" pitchFamily="2" charset="2"/>
              <a:buChar char="Ø"/>
            </a:pPr>
            <a:r>
              <a:rPr lang="ar-SA" sz="4000" dirty="0" smtClean="0">
                <a:solidFill>
                  <a:srgbClr val="39471D"/>
                </a:solidFill>
                <a:cs typeface="DecoType Naskh Variants" pitchFamily="2" charset="-78"/>
              </a:rPr>
              <a:t>ملائمة الغرض</a:t>
            </a:r>
          </a:p>
          <a:p>
            <a:pPr>
              <a:buFont typeface="Wingdings" pitchFamily="2" charset="2"/>
              <a:buChar char="Ø"/>
            </a:pPr>
            <a:r>
              <a:rPr lang="ar-SA" sz="4000" dirty="0" smtClean="0">
                <a:solidFill>
                  <a:srgbClr val="39471D"/>
                </a:solidFill>
                <a:cs typeface="DecoType Naskh Variants" pitchFamily="2" charset="-78"/>
              </a:rPr>
              <a:t>درجة التميز</a:t>
            </a:r>
          </a:p>
          <a:p>
            <a:pPr>
              <a:buFont typeface="Wingdings" pitchFamily="2" charset="2"/>
              <a:buChar char="Ø"/>
            </a:pPr>
            <a:r>
              <a:rPr lang="ar-SA" sz="4000" dirty="0" smtClean="0">
                <a:solidFill>
                  <a:srgbClr val="39471D"/>
                </a:solidFill>
                <a:cs typeface="DecoType Naskh Variants" pitchFamily="2" charset="-78"/>
              </a:rPr>
              <a:t>القيمة مقابل الثمن</a:t>
            </a:r>
          </a:p>
          <a:p>
            <a:pPr>
              <a:buFont typeface="Wingdings" pitchFamily="2" charset="2"/>
              <a:buChar char="Ø"/>
            </a:pPr>
            <a:r>
              <a:rPr lang="ar-SA" sz="4000" dirty="0" smtClean="0">
                <a:solidFill>
                  <a:srgbClr val="39471D"/>
                </a:solidFill>
                <a:cs typeface="DecoType Naskh Variants" pitchFamily="2" charset="-78"/>
              </a:rPr>
              <a:t>الخلو من العيوب</a:t>
            </a:r>
          </a:p>
          <a:p>
            <a:pPr>
              <a:buFont typeface="Wingdings" pitchFamily="2" charset="2"/>
              <a:buChar char="Ø"/>
            </a:pPr>
            <a:r>
              <a:rPr lang="ar-SA" sz="4000" dirty="0" smtClean="0">
                <a:solidFill>
                  <a:srgbClr val="39471D"/>
                </a:solidFill>
                <a:cs typeface="DecoType Naskh Variants" pitchFamily="2" charset="-78"/>
              </a:rPr>
              <a:t>صحيح من أول مرة ....وكل مرة</a:t>
            </a:r>
          </a:p>
          <a:p>
            <a:pPr>
              <a:buFont typeface="Wingdings" pitchFamily="2" charset="2"/>
              <a:buChar char="Ø"/>
            </a:pPr>
            <a:r>
              <a:rPr lang="ar-SA" sz="4000" dirty="0" smtClean="0">
                <a:solidFill>
                  <a:srgbClr val="39471D"/>
                </a:solidFill>
                <a:cs typeface="DecoType Naskh Variants" pitchFamily="2" charset="-78"/>
              </a:rPr>
              <a:t>رضى العملاء</a:t>
            </a:r>
          </a:p>
          <a:p>
            <a:pPr>
              <a:buFont typeface="Wingdings" pitchFamily="2" charset="2"/>
              <a:buChar char="Ø"/>
            </a:pPr>
            <a:r>
              <a:rPr lang="ar-SA" sz="4000" dirty="0" smtClean="0">
                <a:solidFill>
                  <a:srgbClr val="39471D"/>
                </a:solidFill>
                <a:cs typeface="DecoType Naskh Variants" pitchFamily="2" charset="-78"/>
              </a:rPr>
              <a:t>الوفاء بمتطلبات العملاء</a:t>
            </a:r>
            <a:endParaRPr lang="ar-SA" sz="4000" dirty="0">
              <a:solidFill>
                <a:srgbClr val="39471D"/>
              </a:solidFill>
              <a:cs typeface="DecoType Naskh Variants" pitchFamily="2" charset="-78"/>
            </a:endParaRPr>
          </a:p>
        </p:txBody>
      </p:sp>
      <p:sp>
        <p:nvSpPr>
          <p:cNvPr id="6" name="مربع نص 5"/>
          <p:cNvSpPr txBox="1"/>
          <p:nvPr/>
        </p:nvSpPr>
        <p:spPr>
          <a:xfrm>
            <a:off x="0" y="0"/>
            <a:ext cx="9144000" cy="1754326"/>
          </a:xfrm>
          <a:prstGeom prst="rect">
            <a:avLst/>
          </a:prstGeom>
          <a:noFill/>
        </p:spPr>
        <p:txBody>
          <a:bodyPr wrap="square" rtlCol="1">
            <a:spAutoFit/>
          </a:bodyPr>
          <a:lstStyle/>
          <a:p>
            <a:r>
              <a:rPr lang="ar-SA" sz="5400" dirty="0" smtClean="0">
                <a:solidFill>
                  <a:srgbClr val="39471D"/>
                </a:solidFill>
                <a:cs typeface="DecoType Naskh Variants" pitchFamily="2" charset="-78"/>
              </a:rPr>
              <a:t>ما هي الجودة ؟</a:t>
            </a:r>
          </a:p>
          <a:p>
            <a:pPr algn="l"/>
            <a:r>
              <a:rPr lang="en-US" sz="5400" dirty="0" smtClean="0">
                <a:solidFill>
                  <a:srgbClr val="39471D"/>
                </a:solidFill>
                <a:cs typeface="DecoType Naskh Variants" pitchFamily="2" charset="-78"/>
              </a:rPr>
              <a:t>                What is Quality?</a:t>
            </a:r>
          </a:p>
        </p:txBody>
      </p:sp>
      <p:pic>
        <p:nvPicPr>
          <p:cNvPr id="10244" name="Picture 4" descr="http://skengineeringgzb.com/wp-content/uploads/2014/06/Quality-Logo-psd54250.png"/>
          <p:cNvPicPr>
            <a:picLocks noChangeAspect="1" noChangeArrowheads="1"/>
          </p:cNvPicPr>
          <p:nvPr/>
        </p:nvPicPr>
        <p:blipFill>
          <a:blip r:embed="rId2"/>
          <a:srcRect/>
          <a:stretch>
            <a:fillRect/>
          </a:stretch>
        </p:blipFill>
        <p:spPr bwMode="auto">
          <a:xfrm>
            <a:off x="0" y="0"/>
            <a:ext cx="2161414" cy="236220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33375"/>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a:t>
            </a:r>
            <a:r>
              <a:rPr lang="ar-SA" sz="5400" b="1" dirty="0" smtClean="0">
                <a:solidFill>
                  <a:schemeClr val="accent2">
                    <a:lumMod val="40000"/>
                    <a:lumOff val="60000"/>
                  </a:schemeClr>
                </a:solidFill>
                <a:latin typeface="Arabic Transparent" pitchFamily="2" charset="0"/>
                <a:cs typeface="Simplified Arabic" pitchFamily="18" charset="-78"/>
              </a:rPr>
              <a:t> 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
        <p:nvSpPr>
          <p:cNvPr id="8" name="Text Box 6"/>
          <p:cNvSpPr txBox="1">
            <a:spLocks noChangeArrowheads="1"/>
          </p:cNvSpPr>
          <p:nvPr/>
        </p:nvSpPr>
        <p:spPr bwMode="auto">
          <a:xfrm>
            <a:off x="0" y="2209800"/>
            <a:ext cx="9144000" cy="3939540"/>
          </a:xfrm>
          <a:prstGeom prst="rect">
            <a:avLst/>
          </a:prstGeom>
          <a:noFill/>
          <a:ln w="9525">
            <a:noFill/>
            <a:miter lim="800000"/>
            <a:headEnd/>
            <a:tailEnd/>
          </a:ln>
          <a:effectLst/>
        </p:spPr>
        <p:txBody>
          <a:bodyPr wrap="square">
            <a:spAutoFit/>
          </a:bodyPr>
          <a:lstStyle/>
          <a:p>
            <a:pPr indent="114300" algn="r" rtl="1" eaLnBrk="0" hangingPunct="0">
              <a:buFont typeface="Wingdings" pitchFamily="2" charset="2"/>
              <a:buChar char="×"/>
            </a:pPr>
            <a:r>
              <a:rPr lang="ar-SA" sz="3600" dirty="0">
                <a:solidFill>
                  <a:srgbClr val="39471D"/>
                </a:solidFill>
                <a:cs typeface="DecoType Naskh Variants" pitchFamily="2" charset="-78"/>
              </a:rPr>
              <a:t>جعل المدقق عليه </a:t>
            </a:r>
            <a:r>
              <a:rPr lang="en-US" altLang="ar-SA" sz="3600" dirty="0">
                <a:solidFill>
                  <a:srgbClr val="39471D"/>
                </a:solidFill>
                <a:cs typeface="DecoType Naskh Variants" pitchFamily="2" charset="-78"/>
              </a:rPr>
              <a:t>Auditee</a:t>
            </a:r>
            <a:r>
              <a:rPr lang="ar-SA" sz="3600" dirty="0">
                <a:solidFill>
                  <a:srgbClr val="39471D"/>
                </a:solidFill>
                <a:cs typeface="DecoType Naskh Variants" pitchFamily="2" charset="-78"/>
              </a:rPr>
              <a:t> على دراية </a:t>
            </a:r>
            <a:r>
              <a:rPr lang="ar-SA" sz="3600" dirty="0" smtClean="0">
                <a:solidFill>
                  <a:srgbClr val="39471D"/>
                </a:solidFill>
                <a:cs typeface="DecoType Naskh Variants" pitchFamily="2" charset="-78"/>
              </a:rPr>
              <a:t>بـ</a:t>
            </a:r>
          </a:p>
          <a:p>
            <a:pPr indent="114300" algn="r" rtl="1" eaLnBrk="0" hangingPunct="0">
              <a:buFont typeface="Wingdings" pitchFamily="2" charset="2"/>
              <a:buChar char="×"/>
            </a:pPr>
            <a:endParaRPr lang="ar-SA" sz="2200" b="1" dirty="0" smtClean="0">
              <a:solidFill>
                <a:srgbClr val="000000"/>
              </a:solidFill>
              <a:latin typeface="Bookman Old Style" pitchFamily="18" charset="0"/>
              <a:cs typeface="Monotype Koufi" pitchFamily="2" charset="-78"/>
            </a:endParaRPr>
          </a:p>
          <a:p>
            <a:pPr indent="114300" algn="r" rtl="1" eaLnBrk="0" hangingPunct="0">
              <a:buFont typeface="Wingdings" pitchFamily="2" charset="2"/>
              <a:buChar char=""/>
            </a:pPr>
            <a:r>
              <a:rPr lang="ar-SA" sz="3200" dirty="0" smtClean="0">
                <a:solidFill>
                  <a:srgbClr val="39471D"/>
                </a:solidFill>
                <a:cs typeface="DecoType Naskh Variants" pitchFamily="2" charset="-78"/>
              </a:rPr>
              <a:t>سبب </a:t>
            </a:r>
            <a:r>
              <a:rPr lang="ar-SA" sz="3200" dirty="0">
                <a:solidFill>
                  <a:srgbClr val="39471D"/>
                </a:solidFill>
                <a:cs typeface="DecoType Naskh Variants" pitchFamily="2" charset="-78"/>
              </a:rPr>
              <a:t>إجراء </a:t>
            </a:r>
            <a:r>
              <a:rPr lang="ar-SA" sz="3200" dirty="0" smtClean="0">
                <a:solidFill>
                  <a:srgbClr val="39471D"/>
                </a:solidFill>
                <a:cs typeface="DecoType Naskh Variants" pitchFamily="2" charset="-78"/>
              </a:rPr>
              <a:t>التدقيق</a:t>
            </a:r>
          </a:p>
          <a:p>
            <a:pPr indent="114300" algn="r" rtl="1" eaLnBrk="0" hangingPunct="0">
              <a:buFont typeface="Wingdings" pitchFamily="2" charset="2"/>
              <a:buChar char=""/>
            </a:pPr>
            <a:r>
              <a:rPr lang="ar-SA" sz="3200" dirty="0" smtClean="0">
                <a:solidFill>
                  <a:srgbClr val="39471D"/>
                </a:solidFill>
                <a:cs typeface="DecoType Naskh Variants" pitchFamily="2" charset="-78"/>
              </a:rPr>
              <a:t>مجال </a:t>
            </a:r>
            <a:r>
              <a:rPr lang="ar-SA" sz="3200" dirty="0">
                <a:solidFill>
                  <a:srgbClr val="39471D"/>
                </a:solidFill>
                <a:cs typeface="DecoType Naskh Variants" pitchFamily="2" charset="-78"/>
              </a:rPr>
              <a:t>التحقق المطلوب</a:t>
            </a:r>
          </a:p>
          <a:p>
            <a:pPr indent="114300" algn="r" rtl="1" eaLnBrk="0" hangingPunct="0">
              <a:buFont typeface="Wingdings" pitchFamily="2" charset="2"/>
              <a:buChar char=""/>
            </a:pPr>
            <a:r>
              <a:rPr lang="ar-SA" sz="3200" dirty="0" smtClean="0">
                <a:solidFill>
                  <a:srgbClr val="39471D"/>
                </a:solidFill>
                <a:cs typeface="DecoType Naskh Variants" pitchFamily="2" charset="-78"/>
              </a:rPr>
              <a:t>برنامج التدقيق</a:t>
            </a:r>
          </a:p>
          <a:p>
            <a:pPr indent="114300" algn="r" rtl="1" eaLnBrk="0" hangingPunct="0">
              <a:buFont typeface="Wingdings" pitchFamily="2" charset="2"/>
              <a:buChar char=""/>
            </a:pPr>
            <a:r>
              <a:rPr lang="ar-SA" sz="3200" dirty="0" smtClean="0">
                <a:solidFill>
                  <a:srgbClr val="39471D"/>
                </a:solidFill>
                <a:cs typeface="DecoType Naskh Variants" pitchFamily="2" charset="-78"/>
              </a:rPr>
              <a:t>توقيت </a:t>
            </a:r>
            <a:r>
              <a:rPr lang="ar-SA" sz="3200" dirty="0">
                <a:solidFill>
                  <a:srgbClr val="39471D"/>
                </a:solidFill>
                <a:cs typeface="DecoType Naskh Variants" pitchFamily="2" charset="-78"/>
              </a:rPr>
              <a:t>تنفيذ التدقيق</a:t>
            </a:r>
          </a:p>
          <a:p>
            <a:pPr indent="114300" algn="r" rtl="1" eaLnBrk="0" hangingPunct="0">
              <a:buFont typeface="Wingdings" pitchFamily="2" charset="2"/>
              <a:buChar char=""/>
            </a:pPr>
            <a:r>
              <a:rPr lang="ar-SA" sz="3200" dirty="0" smtClean="0">
                <a:solidFill>
                  <a:srgbClr val="39471D"/>
                </a:solidFill>
                <a:cs typeface="DecoType Naskh Variants" pitchFamily="2" charset="-78"/>
              </a:rPr>
              <a:t>الإعداد </a:t>
            </a:r>
            <a:r>
              <a:rPr lang="ar-SA" sz="3200" dirty="0">
                <a:solidFill>
                  <a:srgbClr val="39471D"/>
                </a:solidFill>
                <a:cs typeface="DecoType Naskh Variants" pitchFamily="2" charset="-78"/>
              </a:rPr>
              <a:t>اللازم للتأكد من أن التدقيق يتم طبقا للمخطط له للوصول إلى النتائج المرجوة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
        <p:nvSpPr>
          <p:cNvPr id="5" name="Text Box 3"/>
          <p:cNvSpPr txBox="1">
            <a:spLocks noChangeArrowheads="1"/>
          </p:cNvSpPr>
          <p:nvPr/>
        </p:nvSpPr>
        <p:spPr bwMode="auto">
          <a:xfrm>
            <a:off x="228600" y="1165225"/>
            <a:ext cx="8686800" cy="4847481"/>
          </a:xfrm>
          <a:prstGeom prst="rect">
            <a:avLst/>
          </a:prstGeom>
          <a:noFill/>
          <a:ln w="9525">
            <a:noFill/>
            <a:miter lim="800000"/>
            <a:headEnd/>
            <a:tailEnd/>
          </a:ln>
          <a:effectLst/>
        </p:spPr>
        <p:txBody>
          <a:bodyPr>
            <a:spAutoFit/>
          </a:bodyPr>
          <a:lstStyle/>
          <a:p>
            <a:pPr marL="762000" lvl="4" algn="r" rtl="1" eaLnBrk="0" hangingPunct="0"/>
            <a:endParaRPr lang="ar-SA" sz="2500" b="1" dirty="0" smtClean="0">
              <a:solidFill>
                <a:srgbClr val="FF0000"/>
              </a:solidFill>
              <a:latin typeface="Bookman Old Style" pitchFamily="18" charset="0"/>
              <a:cs typeface="Monotype Koufi" pitchFamily="2" charset="-78"/>
            </a:endParaRPr>
          </a:p>
          <a:p>
            <a:pPr marL="762000" lvl="4" algn="r" rtl="1" eaLnBrk="0" hangingPunct="0"/>
            <a:r>
              <a:rPr lang="ar-SA" sz="3600" dirty="0" smtClean="0">
                <a:solidFill>
                  <a:srgbClr val="39471D"/>
                </a:solidFill>
                <a:cs typeface="DecoType Naskh Variants" pitchFamily="2" charset="-78"/>
              </a:rPr>
              <a:t>تحتوى </a:t>
            </a:r>
            <a:r>
              <a:rPr lang="ar-SA" sz="3600" dirty="0">
                <a:solidFill>
                  <a:srgbClr val="39471D"/>
                </a:solidFill>
                <a:cs typeface="DecoType Naskh Variants" pitchFamily="2" charset="-78"/>
              </a:rPr>
              <a:t>مرحلة الإعداد والتجهيز على الآتي </a:t>
            </a:r>
            <a:r>
              <a:rPr lang="ar-SA" sz="3600" dirty="0" smtClean="0">
                <a:solidFill>
                  <a:srgbClr val="39471D"/>
                </a:solidFill>
                <a:cs typeface="DecoType Naskh Variants" pitchFamily="2" charset="-78"/>
              </a:rPr>
              <a:t>:</a:t>
            </a:r>
          </a:p>
          <a:p>
            <a:pPr marL="762000" lvl="4" algn="r" rtl="1" eaLnBrk="0" hangingPunct="0"/>
            <a:endParaRPr lang="ar-SA" sz="2400" b="1" dirty="0">
              <a:latin typeface="Simplified Arabic" pitchFamily="18" charset="-78"/>
              <a:cs typeface="Simplified Arabic" pitchFamily="18" charset="-78"/>
            </a:endParaRPr>
          </a:p>
          <a:p>
            <a:pPr algn="r" rtl="1" eaLnBrk="0" hangingPunct="0">
              <a:buFont typeface="Wingdings" pitchFamily="2" charset="2"/>
              <a:buChar char="×"/>
            </a:pPr>
            <a:r>
              <a:rPr lang="ar-SA" sz="2400" b="1" dirty="0">
                <a:solidFill>
                  <a:srgbClr val="000000"/>
                </a:solidFill>
                <a:latin typeface="Simplified Arabic" pitchFamily="18" charset="-78"/>
                <a:cs typeface="Simplified Arabic" pitchFamily="18" charset="-78"/>
              </a:rPr>
              <a:t> </a:t>
            </a:r>
            <a:r>
              <a:rPr lang="ar-SA" sz="3200" dirty="0">
                <a:solidFill>
                  <a:srgbClr val="39471D"/>
                </a:solidFill>
                <a:cs typeface="DecoType Naskh Variants" pitchFamily="2" charset="-78"/>
              </a:rPr>
              <a:t>الحصول على ملخص عن غرض ومجال التدقيق</a:t>
            </a:r>
          </a:p>
          <a:p>
            <a:pPr algn="r" rtl="1" eaLnBrk="0" hangingPunct="0">
              <a:buFont typeface="Wingdings" pitchFamily="2" charset="2"/>
              <a:buChar char="×"/>
            </a:pPr>
            <a:r>
              <a:rPr lang="ar-SA" sz="3200" dirty="0">
                <a:solidFill>
                  <a:srgbClr val="39471D"/>
                </a:solidFill>
                <a:cs typeface="DecoType Naskh Variants" pitchFamily="2" charset="-78"/>
              </a:rPr>
              <a:t> دراسة الوثائق ومراجعة الإجراءات المطلوب مراجعتها </a:t>
            </a:r>
            <a:r>
              <a:rPr lang="en-US" altLang="ar-SA" sz="3200" dirty="0">
                <a:solidFill>
                  <a:srgbClr val="39471D"/>
                </a:solidFill>
                <a:cs typeface="DecoType Naskh Variants" pitchFamily="2" charset="-78"/>
              </a:rPr>
              <a:t>Desk Study</a:t>
            </a:r>
            <a:r>
              <a:rPr lang="ar-SA" sz="3200" dirty="0">
                <a:solidFill>
                  <a:srgbClr val="39471D"/>
                </a:solidFill>
                <a:cs typeface="DecoType Naskh Variants" pitchFamily="2" charset="-78"/>
              </a:rPr>
              <a:t> </a:t>
            </a:r>
          </a:p>
          <a:p>
            <a:pPr algn="r" rtl="1" eaLnBrk="0" hangingPunct="0">
              <a:buFont typeface="Wingdings" pitchFamily="2" charset="2"/>
              <a:buChar char="×"/>
            </a:pPr>
            <a:r>
              <a:rPr lang="ar-SA" sz="3200" dirty="0">
                <a:solidFill>
                  <a:srgbClr val="39471D"/>
                </a:solidFill>
                <a:cs typeface="DecoType Naskh Variants" pitchFamily="2" charset="-78"/>
              </a:rPr>
              <a:t> مراجعة نتائج التدقيقات السابقة على نفس القسم /الإدارة </a:t>
            </a:r>
          </a:p>
          <a:p>
            <a:pPr algn="r" rtl="1" eaLnBrk="0" hangingPunct="0">
              <a:buFont typeface="Wingdings" pitchFamily="2" charset="2"/>
              <a:buChar char="×"/>
            </a:pPr>
            <a:r>
              <a:rPr lang="ar-SA" sz="3200" dirty="0">
                <a:solidFill>
                  <a:srgbClr val="39471D"/>
                </a:solidFill>
                <a:cs typeface="DecoType Naskh Variants" pitchFamily="2" charset="-78"/>
              </a:rPr>
              <a:t> إعداد برنامج التدقيق لتحديد الوقت اللازم لتنفيذ التدقيق </a:t>
            </a:r>
          </a:p>
          <a:p>
            <a:pPr algn="r" rtl="1" eaLnBrk="0" hangingPunct="0"/>
            <a:r>
              <a:rPr lang="ar-SA" sz="3200" dirty="0">
                <a:solidFill>
                  <a:srgbClr val="39471D"/>
                </a:solidFill>
                <a:cs typeface="DecoType Naskh Variants" pitchFamily="2" charset="-78"/>
              </a:rPr>
              <a:t>    ( بعد جمع البيانات المطلوبة عن مكان التدقيق – حجمه – الأنشطة والعمليات –    </a:t>
            </a:r>
          </a:p>
          <a:p>
            <a:pPr algn="r" rtl="1" eaLnBrk="0" hangingPunct="0"/>
            <a:r>
              <a:rPr lang="ar-SA" sz="3200" dirty="0">
                <a:solidFill>
                  <a:srgbClr val="39471D"/>
                </a:solidFill>
                <a:cs typeface="DecoType Naskh Variants" pitchFamily="2" charset="-78"/>
              </a:rPr>
              <a:t>      حجم العمالة )</a:t>
            </a:r>
          </a:p>
          <a:p>
            <a:pPr algn="r" rtl="1" eaLnBrk="0" hangingPunct="0">
              <a:buFont typeface="Wingdings" pitchFamily="2" charset="2"/>
              <a:buChar char="×"/>
            </a:pPr>
            <a:r>
              <a:rPr lang="ar-SA" sz="3200" dirty="0">
                <a:solidFill>
                  <a:srgbClr val="39471D"/>
                </a:solidFill>
                <a:cs typeface="DecoType Naskh Variants" pitchFamily="2" charset="-78"/>
              </a:rPr>
              <a:t> إعداد قوائم الأسئلة </a:t>
            </a:r>
            <a:r>
              <a:rPr lang="en-US" altLang="ar-SA" sz="3200" dirty="0">
                <a:solidFill>
                  <a:srgbClr val="39471D"/>
                </a:solidFill>
                <a:cs typeface="DecoType Naskh Variants" pitchFamily="2" charset="-78"/>
              </a:rPr>
              <a:t>Check List</a:t>
            </a:r>
            <a:r>
              <a:rPr lang="ar-SA" sz="32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
        <p:nvSpPr>
          <p:cNvPr id="5" name="Text Box 3"/>
          <p:cNvSpPr txBox="1">
            <a:spLocks noChangeArrowheads="1"/>
          </p:cNvSpPr>
          <p:nvPr/>
        </p:nvSpPr>
        <p:spPr bwMode="auto">
          <a:xfrm>
            <a:off x="152400" y="1981200"/>
            <a:ext cx="8686800" cy="3662541"/>
          </a:xfrm>
          <a:prstGeom prst="rect">
            <a:avLst/>
          </a:prstGeom>
          <a:noFill/>
          <a:ln w="9525">
            <a:noFill/>
            <a:miter lim="800000"/>
            <a:headEnd/>
            <a:tailEnd/>
          </a:ln>
          <a:effectLst/>
        </p:spPr>
        <p:txBody>
          <a:bodyPr>
            <a:spAutoFit/>
          </a:bodyPr>
          <a:lstStyle/>
          <a:p>
            <a:pPr marL="762000" lvl="4" algn="r" rtl="1" eaLnBrk="0" hangingPunct="0"/>
            <a:r>
              <a:rPr lang="ar-SA" sz="3600" dirty="0" smtClean="0">
                <a:solidFill>
                  <a:srgbClr val="39471D"/>
                </a:solidFill>
                <a:cs typeface="DecoType Naskh Variants" pitchFamily="2" charset="-78"/>
              </a:rPr>
              <a:t>قوائم </a:t>
            </a:r>
            <a:r>
              <a:rPr lang="ar-SA" sz="3600" dirty="0">
                <a:solidFill>
                  <a:srgbClr val="39471D"/>
                </a:solidFill>
                <a:cs typeface="DecoType Naskh Variants" pitchFamily="2" charset="-78"/>
              </a:rPr>
              <a:t>الأسئلة </a:t>
            </a:r>
            <a:endParaRPr lang="ar-SA" sz="3600" dirty="0" smtClean="0">
              <a:solidFill>
                <a:srgbClr val="39471D"/>
              </a:solidFill>
              <a:cs typeface="DecoType Naskh Variants" pitchFamily="2" charset="-78"/>
            </a:endParaRPr>
          </a:p>
          <a:p>
            <a:pPr marL="762000" lvl="4" algn="r" rtl="1" eaLnBrk="0" hangingPunct="0"/>
            <a:endParaRPr lang="ar-SA" sz="3600" dirty="0">
              <a:solidFill>
                <a:srgbClr val="39471D"/>
              </a:solidFill>
              <a:cs typeface="DecoType Naskh Variants" pitchFamily="2" charset="-78"/>
            </a:endParaRPr>
          </a:p>
          <a:p>
            <a:pPr algn="r" rtl="1" eaLnBrk="0" hangingPunct="0">
              <a:buFont typeface="Wingdings" pitchFamily="2" charset="2"/>
              <a:buChar char="×"/>
            </a:pPr>
            <a:r>
              <a:rPr lang="ar-SA" sz="2400" b="1" dirty="0">
                <a:solidFill>
                  <a:srgbClr val="000000"/>
                </a:solidFill>
                <a:latin typeface="Simplified Arabic" pitchFamily="18" charset="-78"/>
                <a:cs typeface="Simplified Arabic" pitchFamily="18" charset="-78"/>
              </a:rPr>
              <a:t> </a:t>
            </a:r>
            <a:r>
              <a:rPr lang="ar-SA" sz="3200" dirty="0">
                <a:solidFill>
                  <a:srgbClr val="39471D"/>
                </a:solidFill>
                <a:cs typeface="DecoType Naskh Variants" pitchFamily="2" charset="-78"/>
              </a:rPr>
              <a:t>هي أسئلة تغطى جميع النقاط المطلوب مراجعتها في الإجراء /المواصفة/المتطلبات </a:t>
            </a:r>
          </a:p>
          <a:p>
            <a:pPr algn="r" rtl="1" eaLnBrk="0" hangingPunct="0">
              <a:buFont typeface="Wingdings" pitchFamily="2" charset="2"/>
              <a:buNone/>
            </a:pPr>
            <a:r>
              <a:rPr lang="ar-SA" sz="3200" dirty="0">
                <a:solidFill>
                  <a:srgbClr val="39471D"/>
                </a:solidFill>
                <a:cs typeface="DecoType Naskh Variants" pitchFamily="2" charset="-78"/>
              </a:rPr>
              <a:t>    التي تتم المراجعة طبقا لها </a:t>
            </a:r>
          </a:p>
          <a:p>
            <a:pPr algn="r" rtl="1" eaLnBrk="0" hangingPunct="0">
              <a:buFont typeface="Wingdings" pitchFamily="2" charset="2"/>
              <a:buChar char="×"/>
            </a:pPr>
            <a:r>
              <a:rPr lang="ar-SA" sz="3200" dirty="0">
                <a:solidFill>
                  <a:srgbClr val="39471D"/>
                </a:solidFill>
                <a:cs typeface="DecoType Naskh Variants" pitchFamily="2" charset="-78"/>
              </a:rPr>
              <a:t> هي الأداة الرئيسية التي يستخدمها مدقق الجودة في القيام بأعمال التدقيق   </a:t>
            </a:r>
          </a:p>
          <a:p>
            <a:pPr algn="r" rtl="1" eaLnBrk="0" hangingPunct="0">
              <a:buFont typeface="Wingdings" pitchFamily="2" charset="2"/>
              <a:buNone/>
            </a:pPr>
            <a:r>
              <a:rPr lang="ar-SA" sz="3200" dirty="0">
                <a:solidFill>
                  <a:srgbClr val="39471D"/>
                </a:solidFill>
                <a:cs typeface="DecoType Naskh Variants" pitchFamily="2" charset="-78"/>
              </a:rPr>
              <a:t>    لتذكرة مدقق الجودة بالنقاط الرئيسية المراد التحقق منها وللتأكد أن الأهداف </a:t>
            </a:r>
          </a:p>
          <a:p>
            <a:pPr algn="r" rtl="1" eaLnBrk="0" hangingPunct="0">
              <a:buFont typeface="Wingdings" pitchFamily="2" charset="2"/>
              <a:buNone/>
            </a:pPr>
            <a:r>
              <a:rPr lang="ar-SA" sz="3200" dirty="0">
                <a:solidFill>
                  <a:srgbClr val="39471D"/>
                </a:solidFill>
                <a:cs typeface="DecoType Naskh Variants" pitchFamily="2" charset="-78"/>
              </a:rPr>
              <a:t>    ومجال التدقيق قد تم تغطيتها ومراجعتها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250825" y="1295400"/>
            <a:ext cx="8664575" cy="5078313"/>
          </a:xfrm>
          <a:prstGeom prst="rect">
            <a:avLst/>
          </a:prstGeom>
          <a:noFill/>
          <a:ln w="9525">
            <a:noFill/>
            <a:miter lim="800000"/>
            <a:headEnd/>
            <a:tailEnd/>
          </a:ln>
          <a:effectLst/>
        </p:spPr>
        <p:txBody>
          <a:bodyPr>
            <a:spAutoFit/>
          </a:bodyPr>
          <a:lstStyle/>
          <a:p>
            <a:pPr algn="r" rtl="1" eaLnBrk="0" hangingPunct="0">
              <a:spcBef>
                <a:spcPct val="50000"/>
              </a:spcBef>
            </a:pPr>
            <a:r>
              <a:rPr lang="ar-SA" sz="3600" dirty="0">
                <a:solidFill>
                  <a:srgbClr val="39471D"/>
                </a:solidFill>
                <a:cs typeface="DecoType Naskh Variants" pitchFamily="2" charset="-78"/>
              </a:rPr>
              <a:t>استخدامات قوائم التدقيق </a:t>
            </a:r>
          </a:p>
          <a:p>
            <a:pPr algn="r" rtl="1" eaLnBrk="0" hangingPunct="0">
              <a:spcBef>
                <a:spcPct val="50000"/>
              </a:spcBef>
              <a:buFont typeface="Wingdings" pitchFamily="2" charset="2"/>
              <a:buChar char="×"/>
            </a:pPr>
            <a:r>
              <a:rPr lang="ar-SA" sz="2000" dirty="0">
                <a:solidFill>
                  <a:srgbClr val="000000"/>
                </a:solidFill>
                <a:latin typeface="Simplified Arabic" pitchFamily="18" charset="-78"/>
                <a:cs typeface="Simplified Arabic" pitchFamily="18" charset="-78"/>
              </a:rPr>
              <a:t> </a:t>
            </a:r>
            <a:r>
              <a:rPr lang="ar-SA" sz="3200" dirty="0">
                <a:solidFill>
                  <a:srgbClr val="39471D"/>
                </a:solidFill>
                <a:cs typeface="DecoType Naskh Variants" pitchFamily="2" charset="-78"/>
              </a:rPr>
              <a:t>تستخدم كذاكرة مساعدة لمدقق الجودة</a:t>
            </a:r>
          </a:p>
          <a:p>
            <a:pPr algn="r" rtl="1" eaLnBrk="0" hangingPunct="0">
              <a:spcBef>
                <a:spcPct val="50000"/>
              </a:spcBef>
              <a:buFont typeface="Wingdings" pitchFamily="2" charset="2"/>
              <a:buChar char="×"/>
            </a:pPr>
            <a:r>
              <a:rPr lang="ar-SA" sz="3200" dirty="0">
                <a:solidFill>
                  <a:srgbClr val="39471D"/>
                </a:solidFill>
                <a:cs typeface="DecoType Naskh Variants" pitchFamily="2" charset="-78"/>
              </a:rPr>
              <a:t>التأكد من أن عناصر المواصفة يتم تطبيقها </a:t>
            </a:r>
          </a:p>
          <a:p>
            <a:pPr algn="r" rtl="1" eaLnBrk="0" hangingPunct="0">
              <a:spcBef>
                <a:spcPct val="50000"/>
              </a:spcBef>
              <a:buFont typeface="Wingdings" pitchFamily="2" charset="2"/>
              <a:buChar char="×"/>
            </a:pPr>
            <a:r>
              <a:rPr lang="ar-SA" sz="3200" dirty="0">
                <a:solidFill>
                  <a:srgbClr val="39471D"/>
                </a:solidFill>
                <a:cs typeface="DecoType Naskh Variants" pitchFamily="2" charset="-78"/>
              </a:rPr>
              <a:t>التأكد أن جميع المتطلبات يتم تغطيتها </a:t>
            </a:r>
          </a:p>
          <a:p>
            <a:pPr algn="r" rtl="1" eaLnBrk="0" hangingPunct="0">
              <a:spcBef>
                <a:spcPct val="50000"/>
              </a:spcBef>
              <a:buFont typeface="Wingdings" pitchFamily="2" charset="2"/>
              <a:buChar char="×"/>
            </a:pPr>
            <a:r>
              <a:rPr lang="ar-SA" sz="3200" dirty="0">
                <a:solidFill>
                  <a:srgbClr val="39471D"/>
                </a:solidFill>
                <a:cs typeface="DecoType Naskh Variants" pitchFamily="2" charset="-78"/>
              </a:rPr>
              <a:t>إثبات أن المتطلبات الموضوعة يتم تحقيقها </a:t>
            </a:r>
          </a:p>
          <a:p>
            <a:pPr algn="r" rtl="1" eaLnBrk="0" hangingPunct="0">
              <a:spcBef>
                <a:spcPct val="50000"/>
              </a:spcBef>
              <a:buFont typeface="Wingdings" pitchFamily="2" charset="2"/>
              <a:buChar char="×"/>
            </a:pPr>
            <a:r>
              <a:rPr lang="ar-SA" sz="3200" dirty="0">
                <a:solidFill>
                  <a:srgbClr val="39471D"/>
                </a:solidFill>
                <a:cs typeface="DecoType Naskh Variants" pitchFamily="2" charset="-78"/>
              </a:rPr>
              <a:t>تستخدم كمرجع للأسئلة في التدقيق </a:t>
            </a:r>
          </a:p>
          <a:p>
            <a:pPr algn="r" rtl="1" eaLnBrk="0" hangingPunct="0">
              <a:spcBef>
                <a:spcPct val="50000"/>
              </a:spcBef>
              <a:buFont typeface="Wingdings" pitchFamily="2" charset="2"/>
              <a:buChar char="×"/>
            </a:pPr>
            <a:r>
              <a:rPr lang="ar-SA" sz="3200" dirty="0">
                <a:solidFill>
                  <a:srgbClr val="39471D"/>
                </a:solidFill>
                <a:cs typeface="DecoType Naskh Variants" pitchFamily="2" charset="-78"/>
              </a:rPr>
              <a:t>تساعد في كتابة تقرير المراجعة النهائي </a:t>
            </a:r>
          </a:p>
        </p:txBody>
      </p:sp>
      <p:sp>
        <p:nvSpPr>
          <p:cNvPr id="6" name="Text Box 2"/>
          <p:cNvSpPr txBox="1">
            <a:spLocks noChangeArrowheads="1"/>
          </p:cNvSpPr>
          <p:nvPr/>
        </p:nvSpPr>
        <p:spPr bwMode="auto">
          <a:xfrm>
            <a:off x="0" y="260350"/>
            <a:ext cx="9144000" cy="838200"/>
          </a:xfrm>
          <a:prstGeom prst="rect">
            <a:avLst/>
          </a:prstGeom>
          <a:noFill/>
          <a:ln w="9525">
            <a:noFill/>
            <a:miter lim="800000"/>
            <a:headEnd/>
            <a:tailEnd/>
          </a:ln>
          <a:effectLst/>
        </p:spPr>
        <p:txBody>
          <a:bodyPr/>
          <a:lstStyle/>
          <a:p>
            <a:pPr eaLnBrk="0" hangingPunct="0"/>
            <a:r>
              <a:rPr lang="en-GB" sz="5400" dirty="0">
                <a:solidFill>
                  <a:srgbClr val="39471D"/>
                </a:solidFill>
                <a:cs typeface="DecoType Naskh Variants" pitchFamily="2" charset="-78"/>
              </a:rPr>
              <a:t>2</a:t>
            </a:r>
            <a:r>
              <a:rPr lang="ar-SA" sz="5400" dirty="0" smtClean="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الإعداد </a:t>
            </a:r>
            <a:r>
              <a:rPr lang="ar-SA" sz="5400" dirty="0">
                <a:solidFill>
                  <a:srgbClr val="39471D"/>
                </a:solidFill>
                <a:cs typeface="DecoType Naskh Variants" pitchFamily="2" charset="-78"/>
              </a:rPr>
              <a:t>للتدقيق </a:t>
            </a:r>
            <a:r>
              <a:rPr lang="en-US" altLang="ar-SA" sz="3600" dirty="0">
                <a:solidFill>
                  <a:srgbClr val="39471D"/>
                </a:solidFill>
                <a:cs typeface="DecoType Naskh Variants" pitchFamily="2" charset="-78"/>
              </a:rPr>
              <a:t>Audit Preparation</a:t>
            </a:r>
            <a:r>
              <a:rPr lang="ar-SA" altLang="ar-SA" sz="36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5"/>
          <p:cNvSpPr>
            <a:spLocks noChangeArrowheads="1"/>
          </p:cNvSpPr>
          <p:nvPr/>
        </p:nvSpPr>
        <p:spPr bwMode="auto">
          <a:xfrm>
            <a:off x="1600200" y="685800"/>
            <a:ext cx="5105400" cy="838200"/>
          </a:xfrm>
          <a:prstGeom prst="rect">
            <a:avLst/>
          </a:prstGeom>
          <a:noFill/>
          <a:ln w="9525">
            <a:noFill/>
            <a:miter lim="800000"/>
            <a:headEnd/>
            <a:tailEnd/>
          </a:ln>
          <a:effectLst/>
        </p:spPr>
        <p:txBody>
          <a:bodyPr/>
          <a:lstStyle/>
          <a:p>
            <a:pPr algn="ctr" rtl="1" eaLnBrk="0" hangingPunct="0"/>
            <a:r>
              <a:rPr lang="ar-SA" sz="5400" dirty="0">
                <a:solidFill>
                  <a:srgbClr val="39471D"/>
                </a:solidFill>
                <a:cs typeface="DecoType Naskh Variants" pitchFamily="2" charset="-78"/>
              </a:rPr>
              <a:t>يتم التدقيق</a:t>
            </a:r>
          </a:p>
        </p:txBody>
      </p:sp>
      <p:sp>
        <p:nvSpPr>
          <p:cNvPr id="5" name="AutoShape 6"/>
          <p:cNvSpPr>
            <a:spLocks noChangeArrowheads="1"/>
          </p:cNvSpPr>
          <p:nvPr/>
        </p:nvSpPr>
        <p:spPr bwMode="auto">
          <a:xfrm>
            <a:off x="2895600" y="2209800"/>
            <a:ext cx="5181600" cy="685800"/>
          </a:xfrm>
          <a:prstGeom prst="roundRect">
            <a:avLst>
              <a:gd name="adj" fmla="val 16667"/>
            </a:avLst>
          </a:prstGeom>
          <a:noFill/>
          <a:ln w="9525">
            <a:noFill/>
            <a:round/>
            <a:headEnd/>
            <a:tailEnd/>
          </a:ln>
          <a:effectLst/>
        </p:spPr>
        <p:txBody>
          <a:bodyPr/>
          <a:lstStyle/>
          <a:p>
            <a:pPr rtl="1" eaLnBrk="0" hangingPunct="0"/>
            <a:r>
              <a:rPr lang="ar-SA" sz="5400" dirty="0">
                <a:solidFill>
                  <a:srgbClr val="39471D"/>
                </a:solidFill>
                <a:cs typeface="DecoType Naskh Variants" pitchFamily="2" charset="-78"/>
              </a:rPr>
              <a:t>الاستفسارات</a:t>
            </a:r>
          </a:p>
        </p:txBody>
      </p:sp>
      <p:sp>
        <p:nvSpPr>
          <p:cNvPr id="6" name="AutoShape 7"/>
          <p:cNvSpPr>
            <a:spLocks noChangeArrowheads="1"/>
          </p:cNvSpPr>
          <p:nvPr/>
        </p:nvSpPr>
        <p:spPr bwMode="auto">
          <a:xfrm>
            <a:off x="2895600" y="30480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الأنشــطة تحت المراقبــــة</a:t>
            </a:r>
          </a:p>
        </p:txBody>
      </p:sp>
      <p:sp>
        <p:nvSpPr>
          <p:cNvPr id="7" name="AutoShape 8"/>
          <p:cNvSpPr>
            <a:spLocks noChangeArrowheads="1"/>
          </p:cNvSpPr>
          <p:nvPr/>
        </p:nvSpPr>
        <p:spPr bwMode="auto">
          <a:xfrm>
            <a:off x="2895600" y="38862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المعلومـــة الصحيحـــة</a:t>
            </a:r>
          </a:p>
        </p:txBody>
      </p:sp>
      <p:sp>
        <p:nvSpPr>
          <p:cNvPr id="8" name="AutoShape 9"/>
          <p:cNvSpPr>
            <a:spLocks noChangeArrowheads="1"/>
          </p:cNvSpPr>
          <p:nvPr/>
        </p:nvSpPr>
        <p:spPr bwMode="auto">
          <a:xfrm>
            <a:off x="2895600" y="47244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طريقــة إلقـــاء الأســئلة</a:t>
            </a:r>
          </a:p>
        </p:txBody>
      </p:sp>
      <p:sp>
        <p:nvSpPr>
          <p:cNvPr id="9" name="Text Box 10"/>
          <p:cNvSpPr txBox="1">
            <a:spLocks noChangeArrowheads="1"/>
          </p:cNvSpPr>
          <p:nvPr/>
        </p:nvSpPr>
        <p:spPr bwMode="auto">
          <a:xfrm>
            <a:off x="6781800" y="228600"/>
            <a:ext cx="2362200" cy="923330"/>
          </a:xfrm>
          <a:prstGeom prst="rect">
            <a:avLst/>
          </a:prstGeom>
          <a:noFill/>
          <a:ln w="9525">
            <a:noFill/>
            <a:miter lim="800000"/>
            <a:headEnd/>
            <a:tailEnd/>
          </a:ln>
          <a:effectLst/>
        </p:spPr>
        <p:txBody>
          <a:bodyPr wrap="square">
            <a:spAutoFit/>
          </a:bodyPr>
          <a:lstStyle/>
          <a:p>
            <a:pPr algn="r" rtl="1" eaLnBrk="0" hangingPunct="0">
              <a:spcBef>
                <a:spcPct val="50000"/>
              </a:spcBef>
            </a:pPr>
            <a:r>
              <a:rPr lang="ar-SA" sz="5400" dirty="0">
                <a:solidFill>
                  <a:srgbClr val="39471D"/>
                </a:solidFill>
                <a:cs typeface="DecoType Naskh Variants" pitchFamily="2" charset="-78"/>
              </a:rPr>
              <a:t>كيف  ؟</a:t>
            </a:r>
          </a:p>
        </p:txBody>
      </p:sp>
      <p:sp>
        <p:nvSpPr>
          <p:cNvPr id="10" name="AutoShape 11"/>
          <p:cNvSpPr>
            <a:spLocks noChangeArrowheads="1"/>
          </p:cNvSpPr>
          <p:nvPr/>
        </p:nvSpPr>
        <p:spPr bwMode="auto">
          <a:xfrm>
            <a:off x="2895600" y="55626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الاتصالات</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AutoShape 6"/>
          <p:cNvSpPr>
            <a:spLocks noChangeArrowheads="1"/>
          </p:cNvSpPr>
          <p:nvPr/>
        </p:nvSpPr>
        <p:spPr bwMode="auto">
          <a:xfrm>
            <a:off x="2895600" y="1524000"/>
            <a:ext cx="5181600" cy="685800"/>
          </a:xfrm>
          <a:prstGeom prst="roundRect">
            <a:avLst>
              <a:gd name="adj" fmla="val 16667"/>
            </a:avLst>
          </a:prstGeom>
          <a:noFill/>
          <a:ln w="9525">
            <a:noFill/>
            <a:round/>
            <a:headEnd/>
            <a:tailEnd/>
          </a:ln>
          <a:effectLst/>
        </p:spPr>
        <p:txBody>
          <a:bodyPr/>
          <a:lstStyle/>
          <a:p>
            <a:pPr rtl="1" eaLnBrk="0" hangingPunct="0"/>
            <a:r>
              <a:rPr lang="ar-SA" sz="5400" dirty="0">
                <a:solidFill>
                  <a:srgbClr val="39471D"/>
                </a:solidFill>
                <a:cs typeface="DecoType Naskh Variants" pitchFamily="2" charset="-78"/>
              </a:rPr>
              <a:t>التحــــــقق</a:t>
            </a:r>
          </a:p>
        </p:txBody>
      </p:sp>
      <p:sp>
        <p:nvSpPr>
          <p:cNvPr id="6" name="AutoShape 7"/>
          <p:cNvSpPr>
            <a:spLocks noChangeArrowheads="1"/>
          </p:cNvSpPr>
          <p:nvPr/>
        </p:nvSpPr>
        <p:spPr bwMode="auto">
          <a:xfrm>
            <a:off x="2895600" y="23622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المشـــــاهدة</a:t>
            </a:r>
          </a:p>
        </p:txBody>
      </p:sp>
      <p:sp>
        <p:nvSpPr>
          <p:cNvPr id="7" name="AutoShape 8"/>
          <p:cNvSpPr>
            <a:spLocks noChangeArrowheads="1"/>
          </p:cNvSpPr>
          <p:nvPr/>
        </p:nvSpPr>
        <p:spPr bwMode="auto">
          <a:xfrm>
            <a:off x="2895600" y="32004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المناقشـــــة</a:t>
            </a:r>
          </a:p>
        </p:txBody>
      </p:sp>
      <p:sp>
        <p:nvSpPr>
          <p:cNvPr id="8" name="AutoShape 9"/>
          <p:cNvSpPr>
            <a:spLocks noChangeArrowheads="1"/>
          </p:cNvSpPr>
          <p:nvPr/>
        </p:nvSpPr>
        <p:spPr bwMode="auto">
          <a:xfrm>
            <a:off x="2895600" y="40386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التســـــجيل</a:t>
            </a:r>
          </a:p>
        </p:txBody>
      </p:sp>
      <p:sp>
        <p:nvSpPr>
          <p:cNvPr id="10" name="AutoShape 11"/>
          <p:cNvSpPr>
            <a:spLocks noChangeArrowheads="1"/>
          </p:cNvSpPr>
          <p:nvPr/>
        </p:nvSpPr>
        <p:spPr bwMode="auto">
          <a:xfrm>
            <a:off x="2895600" y="4876800"/>
            <a:ext cx="5181600" cy="685800"/>
          </a:xfrm>
          <a:prstGeom prst="roundRect">
            <a:avLst>
              <a:gd name="adj" fmla="val 16667"/>
            </a:avLst>
          </a:prstGeom>
          <a:noFill/>
          <a:ln w="9525">
            <a:noFill/>
            <a:round/>
            <a:headEnd/>
            <a:tailEnd/>
          </a:ln>
          <a:effectLst/>
        </p:spPr>
        <p:txBody>
          <a:bodyPr/>
          <a:lstStyle/>
          <a:p>
            <a:pPr eaLnBrk="0" hangingPunct="0"/>
            <a:r>
              <a:rPr lang="ar-SA" sz="5400" dirty="0">
                <a:solidFill>
                  <a:srgbClr val="39471D"/>
                </a:solidFill>
                <a:cs typeface="DecoType Naskh Variants" pitchFamily="2" charset="-78"/>
              </a:rPr>
              <a:t>الحكم على الأشــــياء</a:t>
            </a:r>
          </a:p>
        </p:txBody>
      </p:sp>
      <p:sp>
        <p:nvSpPr>
          <p:cNvPr id="11" name="Rectangle 5"/>
          <p:cNvSpPr>
            <a:spLocks noChangeArrowheads="1"/>
          </p:cNvSpPr>
          <p:nvPr/>
        </p:nvSpPr>
        <p:spPr bwMode="auto">
          <a:xfrm>
            <a:off x="1600200" y="685800"/>
            <a:ext cx="5105400" cy="838200"/>
          </a:xfrm>
          <a:prstGeom prst="rect">
            <a:avLst/>
          </a:prstGeom>
          <a:noFill/>
          <a:ln w="9525">
            <a:noFill/>
            <a:miter lim="800000"/>
            <a:headEnd/>
            <a:tailEnd/>
          </a:ln>
          <a:effectLst/>
        </p:spPr>
        <p:txBody>
          <a:bodyPr/>
          <a:lstStyle/>
          <a:p>
            <a:pPr algn="ctr" rtl="1" eaLnBrk="0" hangingPunct="0"/>
            <a:r>
              <a:rPr lang="ar-SA" sz="5400" dirty="0">
                <a:solidFill>
                  <a:srgbClr val="39471D"/>
                </a:solidFill>
                <a:cs typeface="DecoType Naskh Variants" pitchFamily="2" charset="-78"/>
              </a:rPr>
              <a:t>يتم التدقيق</a:t>
            </a:r>
          </a:p>
        </p:txBody>
      </p:sp>
      <p:sp>
        <p:nvSpPr>
          <p:cNvPr id="12" name="Text Box 10"/>
          <p:cNvSpPr txBox="1">
            <a:spLocks noChangeArrowheads="1"/>
          </p:cNvSpPr>
          <p:nvPr/>
        </p:nvSpPr>
        <p:spPr bwMode="auto">
          <a:xfrm>
            <a:off x="6781800" y="228600"/>
            <a:ext cx="2362200" cy="923330"/>
          </a:xfrm>
          <a:prstGeom prst="rect">
            <a:avLst/>
          </a:prstGeom>
          <a:noFill/>
          <a:ln w="9525">
            <a:noFill/>
            <a:miter lim="800000"/>
            <a:headEnd/>
            <a:tailEnd/>
          </a:ln>
          <a:effectLst/>
        </p:spPr>
        <p:txBody>
          <a:bodyPr wrap="square">
            <a:spAutoFit/>
          </a:bodyPr>
          <a:lstStyle/>
          <a:p>
            <a:pPr algn="r" rtl="1" eaLnBrk="0" hangingPunct="0">
              <a:spcBef>
                <a:spcPct val="50000"/>
              </a:spcBef>
            </a:pPr>
            <a:r>
              <a:rPr lang="ar-SA" sz="5400" dirty="0">
                <a:solidFill>
                  <a:srgbClr val="39471D"/>
                </a:solidFill>
                <a:cs typeface="DecoType Naskh Variants" pitchFamily="2" charset="-78"/>
              </a:rPr>
              <a:t>كيف  ؟</a:t>
            </a:r>
          </a:p>
        </p:txBody>
      </p:sp>
      <p:sp>
        <p:nvSpPr>
          <p:cNvPr id="13" name="مربع نص 12"/>
          <p:cNvSpPr txBox="1"/>
          <p:nvPr/>
        </p:nvSpPr>
        <p:spPr>
          <a:xfrm>
            <a:off x="8229600" y="990600"/>
            <a:ext cx="697628" cy="584775"/>
          </a:xfrm>
          <a:prstGeom prst="rect">
            <a:avLst/>
          </a:prstGeom>
          <a:noFill/>
        </p:spPr>
        <p:txBody>
          <a:bodyPr wrap="none" rtlCol="1">
            <a:spAutoFit/>
          </a:bodyPr>
          <a:lstStyle/>
          <a:p>
            <a:r>
              <a:rPr lang="ar-SA" sz="3200" b="1" dirty="0" smtClean="0">
                <a:solidFill>
                  <a:schemeClr val="accent2">
                    <a:lumMod val="40000"/>
                    <a:lumOff val="60000"/>
                  </a:schemeClr>
                </a:solidFill>
                <a:latin typeface="Arabic Transparent" pitchFamily="2" charset="0"/>
                <a:cs typeface="Simplified Arabic" pitchFamily="18" charset="-78"/>
              </a:rPr>
              <a:t>تابع</a:t>
            </a:r>
            <a:endParaRPr lang="ar-SA" sz="32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rtl="1"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تنفيذ 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
        <p:nvSpPr>
          <p:cNvPr id="5" name="Text Box 3"/>
          <p:cNvSpPr txBox="1">
            <a:spLocks noChangeArrowheads="1"/>
          </p:cNvSpPr>
          <p:nvPr/>
        </p:nvSpPr>
        <p:spPr bwMode="auto">
          <a:xfrm>
            <a:off x="6019800" y="1219200"/>
            <a:ext cx="3124200" cy="4708981"/>
          </a:xfrm>
          <a:prstGeom prst="rect">
            <a:avLst/>
          </a:prstGeom>
          <a:noFill/>
          <a:ln w="9525">
            <a:noFill/>
            <a:miter lim="800000"/>
            <a:headEnd/>
            <a:tailEnd/>
          </a:ln>
          <a:effectLst/>
        </p:spPr>
        <p:txBody>
          <a:bodyPr wrap="square">
            <a:spAutoFit/>
          </a:bodyPr>
          <a:lstStyle/>
          <a:p>
            <a:pPr lvl="4" indent="-1066800" algn="ctr" rtl="1" eaLnBrk="0" hangingPunct="0">
              <a:lnSpc>
                <a:spcPct val="150000"/>
              </a:lnSpc>
              <a:spcBef>
                <a:spcPct val="50000"/>
              </a:spcBef>
            </a:pPr>
            <a:r>
              <a:rPr lang="ar-SA" sz="3200" dirty="0">
                <a:solidFill>
                  <a:srgbClr val="39471D"/>
                </a:solidFill>
                <a:cs typeface="DecoType Naskh Variants" pitchFamily="2" charset="-78"/>
              </a:rPr>
              <a:t>مراحل تنفيذ التدقيق</a:t>
            </a:r>
          </a:p>
          <a:p>
            <a:pPr algn="r" rtl="1" eaLnBrk="0" hangingPunct="0">
              <a:spcBef>
                <a:spcPct val="50000"/>
              </a:spcBef>
              <a:buFont typeface="Wingdings" pitchFamily="2" charset="2"/>
              <a:buChar char="×"/>
            </a:pPr>
            <a:r>
              <a:rPr lang="ar-SA" sz="2200" b="1" dirty="0">
                <a:solidFill>
                  <a:srgbClr val="000000"/>
                </a:solidFill>
                <a:latin typeface="Simplified Arabic" pitchFamily="18" charset="-78"/>
                <a:cs typeface="Simplified Arabic" pitchFamily="18" charset="-78"/>
              </a:rPr>
              <a:t> </a:t>
            </a:r>
            <a:r>
              <a:rPr lang="ar-SA" sz="2800" dirty="0">
                <a:solidFill>
                  <a:srgbClr val="39471D"/>
                </a:solidFill>
                <a:cs typeface="DecoType Naskh Variants" pitchFamily="2" charset="-78"/>
              </a:rPr>
              <a:t>الجلسة </a:t>
            </a:r>
            <a:r>
              <a:rPr lang="ar-SA" sz="2800" dirty="0" smtClean="0">
                <a:solidFill>
                  <a:srgbClr val="39471D"/>
                </a:solidFill>
                <a:cs typeface="DecoType Naskh Variants" pitchFamily="2" charset="-78"/>
              </a:rPr>
              <a:t>الافتتاحية</a:t>
            </a:r>
            <a:endParaRPr lang="ar-SA" sz="2200" b="1" dirty="0">
              <a:solidFill>
                <a:srgbClr val="000000"/>
              </a:solidFill>
              <a:latin typeface="Simplified Arabic" pitchFamily="18" charset="-78"/>
              <a:cs typeface="Simplified Arabic" pitchFamily="18" charset="-78"/>
            </a:endParaRPr>
          </a:p>
          <a:p>
            <a:pPr algn="r" rtl="1" eaLnBrk="0" hangingPunct="0">
              <a:spcBef>
                <a:spcPct val="50000"/>
              </a:spcBef>
              <a:buFont typeface="Wingdings" pitchFamily="2" charset="2"/>
              <a:buChar char="×"/>
            </a:pPr>
            <a:r>
              <a:rPr lang="ar-SA" sz="2800" dirty="0">
                <a:solidFill>
                  <a:srgbClr val="39471D"/>
                </a:solidFill>
                <a:cs typeface="DecoType Naskh Variants" pitchFamily="2" charset="-78"/>
              </a:rPr>
              <a:t>تنفيذ </a:t>
            </a:r>
            <a:r>
              <a:rPr lang="ar-SA" sz="2800" dirty="0" smtClean="0">
                <a:solidFill>
                  <a:srgbClr val="39471D"/>
                </a:solidFill>
                <a:cs typeface="DecoType Naskh Variants" pitchFamily="2" charset="-78"/>
              </a:rPr>
              <a:t>التدقيق</a:t>
            </a:r>
            <a:endParaRPr lang="ar-SA" sz="2200" b="1" dirty="0">
              <a:solidFill>
                <a:srgbClr val="000000"/>
              </a:solidFill>
              <a:latin typeface="Simplified Arabic" pitchFamily="18" charset="-78"/>
              <a:cs typeface="Simplified Arabic" pitchFamily="18" charset="-78"/>
            </a:endParaRPr>
          </a:p>
          <a:p>
            <a:pPr algn="r" rtl="1" eaLnBrk="0" hangingPunct="0">
              <a:spcBef>
                <a:spcPct val="50000"/>
              </a:spcBef>
              <a:buFont typeface="Wingdings" pitchFamily="2" charset="2"/>
              <a:buChar char="×"/>
            </a:pPr>
            <a:r>
              <a:rPr lang="ar-SA" sz="2800" dirty="0">
                <a:solidFill>
                  <a:srgbClr val="39471D"/>
                </a:solidFill>
                <a:cs typeface="DecoType Naskh Variants" pitchFamily="2" charset="-78"/>
              </a:rPr>
              <a:t>مراجعة </a:t>
            </a:r>
            <a:r>
              <a:rPr lang="ar-SA" sz="2800" dirty="0" smtClean="0">
                <a:solidFill>
                  <a:srgbClr val="39471D"/>
                </a:solidFill>
                <a:cs typeface="DecoType Naskh Variants" pitchFamily="2" charset="-78"/>
              </a:rPr>
              <a:t>الموجودات</a:t>
            </a:r>
            <a:endParaRPr lang="ar-SA" sz="2200" b="1" dirty="0">
              <a:solidFill>
                <a:srgbClr val="000000"/>
              </a:solidFill>
              <a:latin typeface="Simplified Arabic" pitchFamily="18" charset="-78"/>
              <a:cs typeface="Simplified Arabic" pitchFamily="18" charset="-78"/>
            </a:endParaRPr>
          </a:p>
          <a:p>
            <a:pPr algn="r" rtl="1" eaLnBrk="0" hangingPunct="0">
              <a:spcBef>
                <a:spcPct val="50000"/>
              </a:spcBef>
              <a:buFont typeface="Wingdings" pitchFamily="2" charset="2"/>
              <a:buChar char="×"/>
            </a:pPr>
            <a:r>
              <a:rPr lang="ar-SA" sz="2800" dirty="0">
                <a:solidFill>
                  <a:srgbClr val="39471D"/>
                </a:solidFill>
                <a:cs typeface="DecoType Naskh Variants" pitchFamily="2" charset="-78"/>
              </a:rPr>
              <a:t>الاتفاق على نتائج </a:t>
            </a:r>
            <a:r>
              <a:rPr lang="ar-SA" sz="2800" dirty="0" smtClean="0">
                <a:solidFill>
                  <a:srgbClr val="39471D"/>
                </a:solidFill>
                <a:cs typeface="DecoType Naskh Variants" pitchFamily="2" charset="-78"/>
              </a:rPr>
              <a:t>التدقيق</a:t>
            </a:r>
            <a:endParaRPr lang="en-US" altLang="ar-SA" sz="2200" b="1" dirty="0">
              <a:solidFill>
                <a:srgbClr val="000000"/>
              </a:solidFill>
              <a:latin typeface="Simplified Arabic" pitchFamily="18" charset="-78"/>
              <a:cs typeface="Simplified Arabic" pitchFamily="18" charset="-78"/>
            </a:endParaRPr>
          </a:p>
          <a:p>
            <a:pPr algn="r" rtl="1" eaLnBrk="0" hangingPunct="0">
              <a:spcBef>
                <a:spcPct val="50000"/>
              </a:spcBef>
              <a:buFont typeface="Wingdings" pitchFamily="2" charset="2"/>
              <a:buChar char="×"/>
            </a:pPr>
            <a:r>
              <a:rPr lang="ar-SA" sz="2800" dirty="0">
                <a:solidFill>
                  <a:srgbClr val="39471D"/>
                </a:solidFill>
                <a:cs typeface="DecoType Naskh Variants" pitchFamily="2" charset="-78"/>
              </a:rPr>
              <a:t> الجلسة </a:t>
            </a:r>
            <a:r>
              <a:rPr lang="ar-SA" sz="2800" dirty="0" smtClean="0">
                <a:solidFill>
                  <a:srgbClr val="39471D"/>
                </a:solidFill>
                <a:cs typeface="DecoType Naskh Variants" pitchFamily="2" charset="-78"/>
              </a:rPr>
              <a:t>الختامية</a:t>
            </a:r>
            <a:endParaRPr lang="ar-SA" sz="2200" b="1" dirty="0">
              <a:solidFill>
                <a:srgbClr val="000000"/>
              </a:solidFill>
              <a:latin typeface="Simplified Arabic" pitchFamily="18" charset="-78"/>
              <a:cs typeface="Simplified Arabic" pitchFamily="18" charset="-78"/>
            </a:endParaRPr>
          </a:p>
          <a:p>
            <a:pPr algn="r" rtl="1" eaLnBrk="0" hangingPunct="0">
              <a:spcBef>
                <a:spcPct val="50000"/>
              </a:spcBef>
              <a:buFont typeface="Wingdings" pitchFamily="2" charset="2"/>
              <a:buChar char="×"/>
            </a:pPr>
            <a:r>
              <a:rPr lang="ar-SA" sz="2800" dirty="0" smtClean="0">
                <a:solidFill>
                  <a:srgbClr val="39471D"/>
                </a:solidFill>
                <a:cs typeface="DecoType Naskh Variants" pitchFamily="2" charset="-78"/>
              </a:rPr>
              <a:t>التقرير</a:t>
            </a:r>
            <a:endParaRPr lang="en-US" altLang="ar-SA" sz="2800" dirty="0">
              <a:solidFill>
                <a:srgbClr val="39471D"/>
              </a:solidFill>
              <a:cs typeface="DecoType Naskh Variants" pitchFamily="2" charset="-78"/>
            </a:endParaRPr>
          </a:p>
        </p:txBody>
      </p:sp>
      <p:sp>
        <p:nvSpPr>
          <p:cNvPr id="6" name="Text Box 3"/>
          <p:cNvSpPr txBox="1">
            <a:spLocks noChangeArrowheads="1"/>
          </p:cNvSpPr>
          <p:nvPr/>
        </p:nvSpPr>
        <p:spPr bwMode="auto">
          <a:xfrm>
            <a:off x="0" y="1219200"/>
            <a:ext cx="6477000" cy="4616648"/>
          </a:xfrm>
          <a:prstGeom prst="rect">
            <a:avLst/>
          </a:prstGeom>
          <a:noFill/>
          <a:ln w="9525">
            <a:noFill/>
            <a:miter lim="800000"/>
            <a:headEnd/>
            <a:tailEnd/>
          </a:ln>
          <a:effectLst/>
        </p:spPr>
        <p:txBody>
          <a:bodyPr wrap="square">
            <a:spAutoFit/>
          </a:bodyPr>
          <a:lstStyle/>
          <a:p>
            <a:pPr lvl="4" indent="-1066800" algn="l" rtl="0" eaLnBrk="0" hangingPunct="0">
              <a:lnSpc>
                <a:spcPct val="150000"/>
              </a:lnSpc>
              <a:spcBef>
                <a:spcPct val="50000"/>
              </a:spcBef>
            </a:pPr>
            <a:r>
              <a:rPr lang="en-US" altLang="ar-SA" sz="3600" dirty="0" smtClean="0">
                <a:solidFill>
                  <a:srgbClr val="39471D"/>
                </a:solidFill>
                <a:cs typeface="DecoType Naskh Variants" pitchFamily="2" charset="-78"/>
              </a:rPr>
              <a:t>Audit Performance</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Opening meeting</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Conduct The Audit</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Review Findings</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Present The Findings ( Private Meeting)</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Closing Meeting</a:t>
            </a:r>
          </a:p>
          <a:p>
            <a:pPr lvl="4" indent="-1066800" algn="l" rtl="0" eaLnBrk="0" hangingPunct="0">
              <a:lnSpc>
                <a:spcPct val="150000"/>
              </a:lnSpc>
              <a:spcBef>
                <a:spcPct val="50000"/>
              </a:spcBef>
              <a:buFont typeface="Wingdings" pitchFamily="2" charset="2"/>
              <a:buChar char="Ø"/>
            </a:pPr>
            <a:r>
              <a:rPr lang="en-US" altLang="ar-SA" sz="2000" dirty="0" smtClean="0">
                <a:solidFill>
                  <a:srgbClr val="39471D"/>
                </a:solidFill>
                <a:cs typeface="DecoType Naskh Variants" pitchFamily="2" charset="-78"/>
              </a:rPr>
              <a:t>Reporting</a:t>
            </a:r>
            <a:endParaRPr lang="en-US" altLang="ar-SA" sz="36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graphicFrame>
        <p:nvGraphicFramePr>
          <p:cNvPr id="34" name="جدول 33"/>
          <p:cNvGraphicFramePr>
            <a:graphicFrameLocks noGrp="1"/>
          </p:cNvGraphicFramePr>
          <p:nvPr/>
        </p:nvGraphicFramePr>
        <p:xfrm>
          <a:off x="152400" y="609596"/>
          <a:ext cx="8904514" cy="5577840"/>
        </p:xfrm>
        <a:graphic>
          <a:graphicData uri="http://schemas.openxmlformats.org/drawingml/2006/table">
            <a:tbl>
              <a:tblPr rtl="1" firstRow="1" bandRow="1">
                <a:tableStyleId>{5C22544A-7EE6-4342-B048-85BDC9FD1C3A}</a:tableStyleId>
              </a:tblPr>
              <a:tblGrid>
                <a:gridCol w="704183"/>
                <a:gridCol w="4706017"/>
                <a:gridCol w="3494314"/>
              </a:tblGrid>
              <a:tr h="488950">
                <a:tc gridSpan="2">
                  <a:txBody>
                    <a:bodyPr/>
                    <a:lstStyle/>
                    <a:p>
                      <a:pPr algn="ctr" rtl="1"/>
                      <a:r>
                        <a:rPr lang="ar-SA" sz="4400" kern="1200" dirty="0" smtClean="0">
                          <a:solidFill>
                            <a:srgbClr val="39471D"/>
                          </a:solidFill>
                          <a:latin typeface="+mn-lt"/>
                          <a:ea typeface="+mn-ea"/>
                          <a:cs typeface="DecoType Naskh Variants" pitchFamily="2" charset="-78"/>
                        </a:rPr>
                        <a:t>الجلســــة الافتتاحية</a:t>
                      </a:r>
                      <a:endParaRPr lang="ar-SA" sz="4400" kern="1200" dirty="0">
                        <a:solidFill>
                          <a:srgbClr val="39471D"/>
                        </a:solidFill>
                        <a:latin typeface="+mn-lt"/>
                        <a:ea typeface="+mn-ea"/>
                        <a:cs typeface="DecoType Naskh Variants" pitchFamily="2" charset="-78"/>
                      </a:endParaRPr>
                    </a:p>
                  </a:txBody>
                  <a:tcPr>
                    <a:noFill/>
                  </a:tcPr>
                </a:tc>
                <a:tc hMerge="1">
                  <a:txBody>
                    <a:bodyPr/>
                    <a:lstStyle/>
                    <a:p>
                      <a:pPr rtl="1"/>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altLang="ar-SA" sz="3600" b="1" kern="1200" dirty="0" smtClean="0">
                          <a:solidFill>
                            <a:srgbClr val="39471D"/>
                          </a:solidFill>
                          <a:latin typeface="+mn-lt"/>
                          <a:ea typeface="+mn-ea"/>
                          <a:cs typeface="DecoType Naskh Variants" pitchFamily="2" charset="-78"/>
                        </a:rPr>
                        <a:t>Opening Meeting</a:t>
                      </a:r>
                      <a:endParaRPr lang="ar-SA" sz="3600" b="1" kern="1200" dirty="0" smtClean="0">
                        <a:solidFill>
                          <a:srgbClr val="39471D"/>
                        </a:solidFill>
                        <a:latin typeface="+mn-lt"/>
                        <a:ea typeface="+mn-ea"/>
                        <a:cs typeface="DecoType Naskh Variants" pitchFamily="2" charset="-78"/>
                      </a:endParaRPr>
                    </a:p>
                    <a:p>
                      <a:pPr rtl="1"/>
                      <a:endParaRPr lang="ar-SA" sz="1800" dirty="0"/>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01</a:t>
                      </a:r>
                    </a:p>
                  </a:txBody>
                  <a:tcPr>
                    <a:noFill/>
                  </a:tcPr>
                </a:tc>
                <a:tc>
                  <a:txBody>
                    <a:bodyPr/>
                    <a:lstStyle/>
                    <a:p>
                      <a:pPr rtl="1"/>
                      <a:r>
                        <a:rPr lang="ar-SA" sz="2800" kern="1200" dirty="0" smtClean="0">
                          <a:solidFill>
                            <a:srgbClr val="39471D"/>
                          </a:solidFill>
                          <a:latin typeface="+mn-lt"/>
                          <a:ea typeface="+mn-ea"/>
                          <a:cs typeface="DecoType Naskh Variants" pitchFamily="2" charset="-78"/>
                        </a:rPr>
                        <a:t>تقديم فريق التدقيق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Audit Team</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02</a:t>
                      </a:r>
                    </a:p>
                  </a:txBody>
                  <a:tcPr>
                    <a:noFill/>
                  </a:tcPr>
                </a:tc>
                <a:tc>
                  <a:txBody>
                    <a:bodyPr/>
                    <a:lstStyle/>
                    <a:p>
                      <a:pPr rtl="1"/>
                      <a:r>
                        <a:rPr lang="ar-SA" sz="2800" kern="1200" dirty="0" smtClean="0">
                          <a:solidFill>
                            <a:srgbClr val="39471D"/>
                          </a:solidFill>
                          <a:latin typeface="+mn-lt"/>
                          <a:ea typeface="+mn-ea"/>
                          <a:cs typeface="DecoType Naskh Variants" pitchFamily="2" charset="-78"/>
                        </a:rPr>
                        <a:t>توضيح الغرض من التدقيق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Audit Purpose / Scope</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03</a:t>
                      </a:r>
                    </a:p>
                  </a:txBody>
                  <a:tcPr>
                    <a:noFill/>
                  </a:tcPr>
                </a:tc>
                <a:tc>
                  <a:txBody>
                    <a:bodyPr/>
                    <a:lstStyle/>
                    <a:p>
                      <a:pPr rtl="1"/>
                      <a:r>
                        <a:rPr lang="ar-SA" sz="2800" kern="1200" dirty="0" smtClean="0">
                          <a:solidFill>
                            <a:srgbClr val="39471D"/>
                          </a:solidFill>
                          <a:latin typeface="+mn-lt"/>
                          <a:ea typeface="+mn-ea"/>
                          <a:cs typeface="DecoType Naskh Variants" pitchFamily="2" charset="-78"/>
                        </a:rPr>
                        <a:t>عرض سريع لبرنامج التدقيق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Audit Program</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04</a:t>
                      </a:r>
                    </a:p>
                  </a:txBody>
                  <a:tcPr>
                    <a:noFill/>
                  </a:tcPr>
                </a:tc>
                <a:tc>
                  <a:txBody>
                    <a:bodyPr/>
                    <a:lstStyle/>
                    <a:p>
                      <a:pPr rtl="1"/>
                      <a:r>
                        <a:rPr lang="ar-SA" sz="2800" kern="1200" dirty="0" smtClean="0">
                          <a:solidFill>
                            <a:srgbClr val="39471D"/>
                          </a:solidFill>
                          <a:latin typeface="+mn-lt"/>
                          <a:ea typeface="+mn-ea"/>
                          <a:cs typeface="DecoType Naskh Variants" pitchFamily="2" charset="-78"/>
                        </a:rPr>
                        <a:t>الاتفاق على تسلسـل وتوقيتات التدقيق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Audit Plan</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05</a:t>
                      </a:r>
                    </a:p>
                  </a:txBody>
                  <a:tcPr>
                    <a:noFill/>
                  </a:tcPr>
                </a:tc>
                <a:tc>
                  <a:txBody>
                    <a:bodyPr/>
                    <a:lstStyle/>
                    <a:p>
                      <a:pPr rtl="1"/>
                      <a:r>
                        <a:rPr lang="ar-SA" sz="2800" kern="1200" dirty="0" smtClean="0">
                          <a:solidFill>
                            <a:srgbClr val="39471D"/>
                          </a:solidFill>
                          <a:latin typeface="+mn-lt"/>
                          <a:ea typeface="+mn-ea"/>
                          <a:cs typeface="DecoType Naskh Variants" pitchFamily="2" charset="-78"/>
                        </a:rPr>
                        <a:t>تحديد المسئولين المدقق عليهم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Escorts</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06</a:t>
                      </a:r>
                    </a:p>
                  </a:txBody>
                  <a:tcPr>
                    <a:noFill/>
                  </a:tcPr>
                </a:tc>
                <a:tc>
                  <a:txBody>
                    <a:bodyPr/>
                    <a:lstStyle/>
                    <a:p>
                      <a:pPr rtl="1"/>
                      <a:r>
                        <a:rPr lang="ar-SA" sz="2800" kern="1200" dirty="0" smtClean="0">
                          <a:solidFill>
                            <a:srgbClr val="39471D"/>
                          </a:solidFill>
                          <a:latin typeface="+mn-lt"/>
                          <a:ea typeface="+mn-ea"/>
                          <a:cs typeface="DecoType Naskh Variants" pitchFamily="2" charset="-78"/>
                        </a:rPr>
                        <a:t>الاتفاق على موعد الجلسة الختـامية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Closing Meeting</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07</a:t>
                      </a:r>
                    </a:p>
                  </a:txBody>
                  <a:tcPr>
                    <a:noFill/>
                  </a:tcPr>
                </a:tc>
                <a:tc>
                  <a:txBody>
                    <a:bodyPr/>
                    <a:lstStyle/>
                    <a:p>
                      <a:pPr rtl="1"/>
                      <a:r>
                        <a:rPr lang="ar-SA" sz="2800" kern="1200" dirty="0" smtClean="0">
                          <a:solidFill>
                            <a:srgbClr val="39471D"/>
                          </a:solidFill>
                          <a:latin typeface="+mn-lt"/>
                          <a:ea typeface="+mn-ea"/>
                          <a:cs typeface="DecoType Naskh Variants" pitchFamily="2" charset="-78"/>
                        </a:rPr>
                        <a:t>الإجــابة على الاستفسارات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Clarifications </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08</a:t>
                      </a:r>
                    </a:p>
                  </a:txBody>
                  <a:tcPr>
                    <a:noFill/>
                  </a:tcPr>
                </a:tc>
                <a:tc>
                  <a:txBody>
                    <a:bodyPr/>
                    <a:lstStyle/>
                    <a:p>
                      <a:pPr rtl="1"/>
                      <a:r>
                        <a:rPr lang="ar-SA" sz="2800" kern="1200" dirty="0" smtClean="0">
                          <a:solidFill>
                            <a:srgbClr val="39471D"/>
                          </a:solidFill>
                          <a:latin typeface="+mn-lt"/>
                          <a:ea typeface="+mn-ea"/>
                          <a:cs typeface="DecoType Naskh Variants" pitchFamily="2" charset="-78"/>
                        </a:rPr>
                        <a:t>التأكيـد على سـرية المعلومات والبيانات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Confidentiality </a:t>
                      </a:r>
                      <a:endParaRPr lang="ar-SA" sz="2800" kern="1200" dirty="0" smtClean="0">
                        <a:solidFill>
                          <a:srgbClr val="39471D"/>
                        </a:solidFill>
                        <a:latin typeface="+mn-lt"/>
                        <a:ea typeface="+mn-ea"/>
                        <a:cs typeface="DecoType Naskh Variants" pitchFamily="2" charset="-78"/>
                      </a:endParaRPr>
                    </a:p>
                  </a:txBody>
                  <a:tcPr>
                    <a:noFill/>
                  </a:tcPr>
                </a:tc>
              </a:tr>
              <a:tr h="488950">
                <a:tc>
                  <a:txBody>
                    <a:bodyPr/>
                    <a:lstStyle/>
                    <a:p>
                      <a:pPr rtl="1"/>
                      <a:r>
                        <a:rPr lang="ar-SA" sz="2800" kern="1200" dirty="0" smtClean="0">
                          <a:solidFill>
                            <a:srgbClr val="39471D"/>
                          </a:solidFill>
                          <a:latin typeface="+mn-lt"/>
                          <a:ea typeface="+mn-ea"/>
                          <a:cs typeface="DecoType Naskh Variants" pitchFamily="2" charset="-78"/>
                        </a:rPr>
                        <a:t>09</a:t>
                      </a:r>
                    </a:p>
                  </a:txBody>
                  <a:tcPr>
                    <a:noFill/>
                  </a:tcPr>
                </a:tc>
                <a:tc>
                  <a:txBody>
                    <a:bodyPr/>
                    <a:lstStyle/>
                    <a:p>
                      <a:pPr rtl="1"/>
                      <a:r>
                        <a:rPr lang="ar-SA" sz="2800" kern="1200" dirty="0" smtClean="0">
                          <a:solidFill>
                            <a:srgbClr val="39471D"/>
                          </a:solidFill>
                          <a:latin typeface="+mn-lt"/>
                          <a:ea typeface="+mn-ea"/>
                          <a:cs typeface="DecoType Naskh Variants" pitchFamily="2" charset="-78"/>
                        </a:rPr>
                        <a:t>الإشـارة إلى أن المراجعـة سـتتم بنظـام العينـات </a:t>
                      </a:r>
                    </a:p>
                  </a:txBody>
                  <a:tcPr>
                    <a:noFill/>
                  </a:tcPr>
                </a:tc>
                <a:tc>
                  <a:txBody>
                    <a:bodyPr/>
                    <a:lstStyle/>
                    <a:p>
                      <a:pPr marL="0" algn="l" defTabSz="914400" rtl="0" eaLnBrk="1" latinLnBrk="0" hangingPunct="1"/>
                      <a:r>
                        <a:rPr lang="en-US" altLang="ar-SA" sz="2800" kern="1200" dirty="0" smtClean="0">
                          <a:solidFill>
                            <a:srgbClr val="39471D"/>
                          </a:solidFill>
                          <a:latin typeface="+mn-lt"/>
                          <a:ea typeface="+mn-ea"/>
                          <a:cs typeface="DecoType Naskh Variants" pitchFamily="2" charset="-78"/>
                        </a:rPr>
                        <a:t>Sampling </a:t>
                      </a:r>
                      <a:endParaRPr lang="ar-SA" sz="2800" kern="1200" dirty="0" smtClean="0">
                        <a:solidFill>
                          <a:srgbClr val="39471D"/>
                        </a:solidFill>
                        <a:latin typeface="+mn-lt"/>
                        <a:ea typeface="+mn-ea"/>
                        <a:cs typeface="DecoType Naskh Variants" pitchFamily="2" charset="-78"/>
                      </a:endParaRPr>
                    </a:p>
                  </a:txBody>
                  <a:tcPr>
                    <a:noFill/>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228600" y="990600"/>
            <a:ext cx="8686800" cy="4647426"/>
          </a:xfrm>
          <a:prstGeom prst="rect">
            <a:avLst/>
          </a:prstGeom>
          <a:noFill/>
          <a:ln w="9525">
            <a:noFill/>
            <a:miter lim="800000"/>
            <a:headEnd/>
            <a:tailEnd/>
          </a:ln>
          <a:effectLst/>
        </p:spPr>
        <p:txBody>
          <a:bodyPr>
            <a:spAutoFit/>
          </a:bodyPr>
          <a:lstStyle/>
          <a:p>
            <a:pPr algn="r" rtl="1" eaLnBrk="0" hangingPunct="0">
              <a:buFont typeface="Wingdings" pitchFamily="2" charset="2"/>
              <a:buNone/>
              <a:tabLst>
                <a:tab pos="1238250" algn="l"/>
              </a:tabLst>
            </a:pPr>
            <a:r>
              <a:rPr lang="ar-SA" sz="2500" b="1" dirty="0">
                <a:solidFill>
                  <a:srgbClr val="FF0000"/>
                </a:solidFill>
                <a:latin typeface="Bookman Old Style" pitchFamily="18" charset="0"/>
              </a:rPr>
              <a:t> </a:t>
            </a:r>
            <a:r>
              <a:rPr lang="ar-SA" sz="3600" dirty="0">
                <a:solidFill>
                  <a:srgbClr val="39471D"/>
                </a:solidFill>
                <a:cs typeface="DecoType Naskh Variants" pitchFamily="2" charset="-78"/>
              </a:rPr>
              <a:t>تنفيذ </a:t>
            </a:r>
            <a:r>
              <a:rPr lang="ar-SA" sz="3600" dirty="0" smtClean="0">
                <a:solidFill>
                  <a:srgbClr val="39471D"/>
                </a:solidFill>
                <a:cs typeface="DecoType Naskh Variants" pitchFamily="2" charset="-78"/>
              </a:rPr>
              <a:t>التدقيق</a:t>
            </a:r>
          </a:p>
          <a:p>
            <a:pPr algn="r" rtl="1" eaLnBrk="0" hangingPunct="0">
              <a:buFont typeface="Wingdings" pitchFamily="2" charset="2"/>
              <a:buNone/>
              <a:tabLst>
                <a:tab pos="1238250" algn="l"/>
              </a:tabLst>
            </a:pPr>
            <a:endParaRPr lang="ar-SA" sz="3600" dirty="0">
              <a:solidFill>
                <a:srgbClr val="39471D"/>
              </a:solidFill>
              <a:cs typeface="DecoType Naskh Variants" pitchFamily="2" charset="-78"/>
            </a:endParaRPr>
          </a:p>
          <a:p>
            <a:pPr algn="r" rtl="1" eaLnBrk="0" hangingPunct="0">
              <a:tabLst>
                <a:tab pos="1238250" algn="l"/>
              </a:tabLst>
            </a:pPr>
            <a:r>
              <a:rPr lang="ar-SA" sz="3200" dirty="0">
                <a:solidFill>
                  <a:srgbClr val="39471D"/>
                </a:solidFill>
                <a:cs typeface="DecoType Naskh Variants" pitchFamily="2" charset="-78"/>
              </a:rPr>
              <a:t>على مدقق الجودة أن يكون إيجابيا بناءا ويؤدى التدقيق بمهارة واقتدار ولتحقيق ذلك عليه القيام بالآتي </a:t>
            </a:r>
            <a:r>
              <a:rPr lang="ar-SA" sz="3200" dirty="0" smtClean="0">
                <a:solidFill>
                  <a:srgbClr val="39471D"/>
                </a:solidFill>
                <a:cs typeface="DecoType Naskh Variants" pitchFamily="2" charset="-78"/>
              </a:rPr>
              <a:t>:</a:t>
            </a:r>
          </a:p>
          <a:p>
            <a:pPr algn="r" rtl="1" eaLnBrk="0" hangingPunct="0">
              <a:tabLst>
                <a:tab pos="1238250" algn="l"/>
              </a:tabLst>
            </a:pPr>
            <a:endParaRPr lang="ar-SA" sz="3200" dirty="0">
              <a:solidFill>
                <a:srgbClr val="39471D"/>
              </a:solidFill>
              <a:cs typeface="DecoType Naskh Variants" pitchFamily="2" charset="-78"/>
            </a:endParaRPr>
          </a:p>
          <a:p>
            <a:pPr algn="r" rtl="1" eaLnBrk="0" hangingPunct="0">
              <a:buFont typeface="Symbol" pitchFamily="18" charset="2"/>
              <a:buChar char="·"/>
              <a:tabLst>
                <a:tab pos="1238250" algn="l"/>
              </a:tabLst>
            </a:pPr>
            <a:r>
              <a:rPr lang="ar-SA" sz="3200" dirty="0">
                <a:solidFill>
                  <a:srgbClr val="39471D"/>
                </a:solidFill>
                <a:cs typeface="DecoType Naskh Variants" pitchFamily="2" charset="-78"/>
              </a:rPr>
              <a:t> مقابلة مسئول </a:t>
            </a:r>
            <a:r>
              <a:rPr lang="ar-SA" sz="3200" dirty="0" smtClean="0">
                <a:solidFill>
                  <a:srgbClr val="39471D"/>
                </a:solidFill>
                <a:cs typeface="DecoType Naskh Variants" pitchFamily="2" charset="-78"/>
              </a:rPr>
              <a:t>الجهة المدقق عليها </a:t>
            </a:r>
            <a:endParaRPr lang="ar-SA" sz="3200" dirty="0">
              <a:solidFill>
                <a:srgbClr val="39471D"/>
              </a:solidFill>
              <a:cs typeface="DecoType Naskh Variants" pitchFamily="2" charset="-78"/>
            </a:endParaRPr>
          </a:p>
          <a:p>
            <a:pPr algn="r" rtl="1" eaLnBrk="0" hangingPunct="0">
              <a:buFont typeface="Symbol" pitchFamily="18" charset="2"/>
              <a:buChar char="·"/>
              <a:tabLst>
                <a:tab pos="1238250" algn="l"/>
              </a:tabLst>
            </a:pPr>
            <a:r>
              <a:rPr lang="ar-SA" sz="3200" dirty="0">
                <a:solidFill>
                  <a:srgbClr val="39471D"/>
                </a:solidFill>
                <a:cs typeface="DecoType Naskh Variants" pitchFamily="2" charset="-78"/>
              </a:rPr>
              <a:t> ذاتي التحدث للأشخاص القائمين بأداء العمل وليس لرؤسائهم </a:t>
            </a:r>
          </a:p>
          <a:p>
            <a:pPr algn="r" rtl="1" eaLnBrk="0" hangingPunct="0">
              <a:buFont typeface="Symbol" pitchFamily="18" charset="2"/>
              <a:buChar char="·"/>
              <a:tabLst>
                <a:tab pos="1238250" algn="l"/>
              </a:tabLst>
            </a:pPr>
            <a:r>
              <a:rPr lang="ar-SA" sz="3200" dirty="0">
                <a:solidFill>
                  <a:srgbClr val="39471D"/>
                </a:solidFill>
                <a:cs typeface="DecoType Naskh Variants" pitchFamily="2" charset="-78"/>
              </a:rPr>
              <a:t> شرح الهدف من الزيارة وأنها ليست لتصيد الأخطاء وكشف العيوب</a:t>
            </a:r>
          </a:p>
          <a:p>
            <a:pPr algn="r" rtl="1" eaLnBrk="0" hangingPunct="0">
              <a:buFont typeface="Symbol" pitchFamily="18" charset="2"/>
              <a:buChar char="·"/>
              <a:tabLst>
                <a:tab pos="1238250" algn="l"/>
              </a:tabLst>
            </a:pPr>
            <a:r>
              <a:rPr lang="ar-SA" sz="3200" dirty="0">
                <a:solidFill>
                  <a:srgbClr val="39471D"/>
                </a:solidFill>
                <a:cs typeface="DecoType Naskh Variants" pitchFamily="2" charset="-78"/>
              </a:rPr>
              <a:t> دائما هادئ ومؤدب وودود مع المدقق عليهم </a:t>
            </a:r>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228600" y="990600"/>
            <a:ext cx="8686800" cy="5355312"/>
          </a:xfrm>
          <a:prstGeom prst="rect">
            <a:avLst/>
          </a:prstGeom>
          <a:noFill/>
          <a:ln w="9525">
            <a:noFill/>
            <a:miter lim="800000"/>
            <a:headEnd/>
            <a:tailEnd/>
          </a:ln>
          <a:effectLst/>
        </p:spPr>
        <p:txBody>
          <a:bodyPr>
            <a:spAutoFit/>
          </a:bodyPr>
          <a:lstStyle/>
          <a:p>
            <a:pPr algn="r" rtl="1" eaLnBrk="0" hangingPunct="0">
              <a:buFont typeface="Wingdings" pitchFamily="2" charset="2"/>
              <a:buNone/>
              <a:tabLst>
                <a:tab pos="1238250" algn="l"/>
              </a:tabLst>
            </a:pPr>
            <a:r>
              <a:rPr lang="ar-SA" sz="2500" b="1" dirty="0">
                <a:solidFill>
                  <a:srgbClr val="FF0000"/>
                </a:solidFill>
                <a:latin typeface="Bookman Old Style" pitchFamily="18" charset="0"/>
              </a:rPr>
              <a:t> </a:t>
            </a:r>
            <a:r>
              <a:rPr lang="ar-SA" sz="3600" dirty="0">
                <a:solidFill>
                  <a:srgbClr val="39471D"/>
                </a:solidFill>
                <a:cs typeface="DecoType Naskh Variants" pitchFamily="2" charset="-78"/>
              </a:rPr>
              <a:t>تنفيذ </a:t>
            </a:r>
            <a:r>
              <a:rPr lang="ar-SA" sz="3600" dirty="0" smtClean="0">
                <a:solidFill>
                  <a:srgbClr val="39471D"/>
                </a:solidFill>
                <a:cs typeface="DecoType Naskh Variants" pitchFamily="2" charset="-78"/>
              </a:rPr>
              <a:t>التدقيق</a:t>
            </a:r>
          </a:p>
          <a:p>
            <a:pPr algn="r" rtl="1" eaLnBrk="0" hangingPunct="0">
              <a:buFont typeface="Wingdings" pitchFamily="2" charset="2"/>
              <a:buNone/>
              <a:tabLst>
                <a:tab pos="1238250" algn="l"/>
              </a:tabLst>
            </a:pPr>
            <a:endParaRPr lang="ar-SA" sz="3600" dirty="0">
              <a:solidFill>
                <a:srgbClr val="39471D"/>
              </a:solidFill>
              <a:cs typeface="DecoType Naskh Variants" pitchFamily="2" charset="-78"/>
            </a:endParaRPr>
          </a:p>
          <a:p>
            <a:pPr algn="r" rtl="1" eaLnBrk="0" hangingPunct="0">
              <a:tabLst>
                <a:tab pos="1238250" algn="l"/>
              </a:tabLst>
            </a:pPr>
            <a:r>
              <a:rPr lang="ar-SA" sz="3200" dirty="0" smtClean="0">
                <a:solidFill>
                  <a:srgbClr val="39471D"/>
                </a:solidFill>
                <a:cs typeface="DecoType Naskh Variants" pitchFamily="2" charset="-78"/>
              </a:rPr>
              <a:t>مجامل قدر الإمكان ولا يقلل من حجم ما يقوم </a:t>
            </a:r>
            <a:r>
              <a:rPr lang="ar-SA" sz="3200" dirty="0" err="1" smtClean="0">
                <a:solidFill>
                  <a:srgbClr val="39471D"/>
                </a:solidFill>
                <a:cs typeface="DecoType Naskh Variants" pitchFamily="2" charset="-78"/>
              </a:rPr>
              <a:t>به</a:t>
            </a:r>
            <a:r>
              <a:rPr lang="ar-SA" sz="3200" dirty="0" smtClean="0">
                <a:solidFill>
                  <a:srgbClr val="39471D"/>
                </a:solidFill>
                <a:cs typeface="DecoType Naskh Variants" pitchFamily="2" charset="-78"/>
              </a:rPr>
              <a:t> المراجع عليهم وان كان </a:t>
            </a:r>
            <a:r>
              <a:rPr lang="ar-SA" sz="3200" dirty="0" err="1" smtClean="0">
                <a:solidFill>
                  <a:srgbClr val="39471D"/>
                </a:solidFill>
                <a:cs typeface="DecoType Naskh Variants" pitchFamily="2" charset="-78"/>
              </a:rPr>
              <a:t>به</a:t>
            </a:r>
            <a:r>
              <a:rPr lang="ar-SA" sz="3200" dirty="0" smtClean="0">
                <a:solidFill>
                  <a:srgbClr val="39471D"/>
                </a:solidFill>
                <a:cs typeface="DecoType Naskh Variants" pitchFamily="2" charset="-78"/>
              </a:rPr>
              <a:t> أخطاء </a:t>
            </a:r>
          </a:p>
          <a:p>
            <a:pPr algn="r" rtl="1" eaLnBrk="0" hangingPunct="0">
              <a:buFont typeface="Symbol" pitchFamily="18" charset="2"/>
              <a:buChar char="·"/>
              <a:tabLst>
                <a:tab pos="1238250" algn="l"/>
              </a:tabLst>
            </a:pPr>
            <a:r>
              <a:rPr lang="ar-SA" sz="3200" dirty="0" smtClean="0">
                <a:solidFill>
                  <a:srgbClr val="39471D"/>
                </a:solidFill>
                <a:cs typeface="DecoType Naskh Variants" pitchFamily="2" charset="-78"/>
              </a:rPr>
              <a:t> التحدث بأسلوب واضح دون غموض أو لبس </a:t>
            </a:r>
          </a:p>
          <a:p>
            <a:pPr algn="r" rtl="1" eaLnBrk="0" hangingPunct="0">
              <a:buFont typeface="Symbol" pitchFamily="18" charset="2"/>
              <a:buChar char="·"/>
              <a:tabLst>
                <a:tab pos="1238250" algn="l"/>
              </a:tabLst>
            </a:pPr>
            <a:r>
              <a:rPr lang="ar-SA" sz="3200" dirty="0" smtClean="0">
                <a:solidFill>
                  <a:srgbClr val="39471D"/>
                </a:solidFill>
                <a:cs typeface="DecoType Naskh Variants" pitchFamily="2" charset="-78"/>
              </a:rPr>
              <a:t> يجب على المدقق استخدام الحواس الآتية :- </a:t>
            </a:r>
          </a:p>
          <a:p>
            <a:pPr algn="r" rtl="1" eaLnBrk="0" hangingPunct="0">
              <a:tabLst>
                <a:tab pos="1238250" algn="l"/>
              </a:tabLst>
            </a:pPr>
            <a:r>
              <a:rPr lang="ar-SA" sz="3200" dirty="0" smtClean="0">
                <a:solidFill>
                  <a:srgbClr val="39471D"/>
                </a:solidFill>
                <a:cs typeface="DecoType Naskh Variants" pitchFamily="2" charset="-78"/>
              </a:rPr>
              <a:t>        السمع : الإنصات الجيد ( إصغاء إيجابي)</a:t>
            </a:r>
          </a:p>
          <a:p>
            <a:pPr algn="r" rtl="1" eaLnBrk="0" hangingPunct="0">
              <a:tabLst>
                <a:tab pos="1238250" algn="l"/>
              </a:tabLst>
            </a:pPr>
            <a:r>
              <a:rPr lang="ar-SA" sz="3200" dirty="0" smtClean="0">
                <a:solidFill>
                  <a:srgbClr val="39471D"/>
                </a:solidFill>
                <a:cs typeface="DecoType Naskh Variants" pitchFamily="2" charset="-78"/>
              </a:rPr>
              <a:t>         النظر : الرؤية الجيدة بعمق لعدد محدود من الأشياء </a:t>
            </a:r>
          </a:p>
          <a:p>
            <a:pPr algn="r" rtl="1" eaLnBrk="0" hangingPunct="0">
              <a:tabLst>
                <a:tab pos="1238250" algn="l"/>
              </a:tabLst>
            </a:pPr>
            <a:r>
              <a:rPr lang="ar-SA" sz="3200" dirty="0" smtClean="0">
                <a:solidFill>
                  <a:srgbClr val="39471D"/>
                </a:solidFill>
                <a:cs typeface="DecoType Naskh Variants" pitchFamily="2" charset="-78"/>
              </a:rPr>
              <a:t>        السؤال : توجيه أسئلة مفتوحة اعتمادا على قوائم الأسئلة وتسجيل الملاحظات </a:t>
            </a:r>
          </a:p>
          <a:p>
            <a:pPr algn="r" rtl="1" eaLnBrk="0" hangingPunct="0">
              <a:tabLst>
                <a:tab pos="1238250" algn="l"/>
              </a:tabLst>
            </a:pPr>
            <a:r>
              <a:rPr lang="ar-SA" sz="2400" b="1" dirty="0" smtClean="0">
                <a:solidFill>
                  <a:srgbClr val="000000"/>
                </a:solidFill>
                <a:latin typeface="Simplified Arabic" pitchFamily="18" charset="-78"/>
                <a:cs typeface="Simplified Arabic" pitchFamily="18" charset="-78"/>
              </a:rPr>
              <a:t>                </a:t>
            </a:r>
            <a:endParaRPr lang="ar-SA" sz="2400" b="1" dirty="0" smtClean="0">
              <a:latin typeface="Simplified Arabic" pitchFamily="18" charset="-78"/>
              <a:cs typeface="Simplified Arabic" pitchFamily="18" charset="-78"/>
            </a:endParaRPr>
          </a:p>
          <a:p>
            <a:pPr marL="381000" lvl="2" algn="ctr" eaLnBrk="0" hangingPunct="0">
              <a:tabLst>
                <a:tab pos="1238250" algn="l"/>
              </a:tabLst>
            </a:pPr>
            <a:endParaRPr lang="ar-SA" sz="2200" b="1" dirty="0">
              <a:solidFill>
                <a:srgbClr val="0000CC"/>
              </a:solidFill>
              <a:latin typeface="Simplified Arabic" pitchFamily="18" charset="-78"/>
              <a:cs typeface="Simplified Arabic" pitchFamily="18" charset="-78"/>
            </a:endParaRPr>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7" name="مربع نص 6"/>
          <p:cNvSpPr txBox="1"/>
          <p:nvPr/>
        </p:nvSpPr>
        <p:spPr>
          <a:xfrm>
            <a:off x="6019800" y="1783140"/>
            <a:ext cx="20574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الجودة هي </a:t>
            </a:r>
            <a:r>
              <a:rPr lang="en-US" sz="5400" dirty="0" smtClean="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
        <p:nvSpPr>
          <p:cNvPr id="8" name="مربع نص 7"/>
          <p:cNvSpPr txBox="1"/>
          <p:nvPr/>
        </p:nvSpPr>
        <p:spPr>
          <a:xfrm>
            <a:off x="685800" y="3459540"/>
            <a:ext cx="7620000" cy="1569660"/>
          </a:xfrm>
          <a:prstGeom prst="rect">
            <a:avLst/>
          </a:prstGeom>
          <a:noFill/>
        </p:spPr>
        <p:txBody>
          <a:bodyPr wrap="square" rtlCol="1">
            <a:spAutoFit/>
          </a:bodyPr>
          <a:lstStyle/>
          <a:p>
            <a:r>
              <a:rPr lang="ar-SA" sz="4800" dirty="0" smtClean="0">
                <a:solidFill>
                  <a:srgbClr val="39471D"/>
                </a:solidFill>
                <a:cs typeface="DecoType Naskh Variants" pitchFamily="2" charset="-78"/>
              </a:rPr>
              <a:t>الدرجة التي تلبي فيها الخواص المكتسبة لمنتج أو خدمة ما متطلبات معينة</a:t>
            </a:r>
            <a:endParaRPr lang="ar-SA" sz="4800" dirty="0">
              <a:solidFill>
                <a:srgbClr val="39471D"/>
              </a:solidFill>
              <a:cs typeface="DecoType Naskh Variants" pitchFamily="2" charset="-78"/>
            </a:endParaRPr>
          </a:p>
        </p:txBody>
      </p:sp>
      <p:pic>
        <p:nvPicPr>
          <p:cNvPr id="11" name="Picture 4" descr="http://skengineeringgzb.com/wp-content/uploads/2014/06/Quality-Logo-psd54250.png"/>
          <p:cNvPicPr>
            <a:picLocks noChangeAspect="1" noChangeArrowheads="1"/>
          </p:cNvPicPr>
          <p:nvPr/>
        </p:nvPicPr>
        <p:blipFill>
          <a:blip r:embed="rId2"/>
          <a:srcRect/>
          <a:stretch>
            <a:fillRect/>
          </a:stretch>
        </p:blipFill>
        <p:spPr bwMode="auto">
          <a:xfrm>
            <a:off x="0" y="0"/>
            <a:ext cx="2161414" cy="2362200"/>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Rectangle 2"/>
          <p:cNvSpPr txBox="1">
            <a:spLocks noChangeArrowheads="1"/>
          </p:cNvSpPr>
          <p:nvPr/>
        </p:nvSpPr>
        <p:spPr>
          <a:xfrm>
            <a:off x="533400" y="1676400"/>
            <a:ext cx="8128000" cy="4010025"/>
          </a:xfrm>
          <a:prstGeom prst="rect">
            <a:avLst/>
          </a:prstGeom>
          <a:noFill/>
          <a:ln/>
        </p:spPr>
        <p:txBody>
          <a:bodyPr vert="horz" lIns="92075" tIns="46038" rIns="92075" bIns="46038" rtlCol="1">
            <a:normAutofit/>
          </a:bodyPr>
          <a:lstStyle/>
          <a:p>
            <a:pPr marL="0" marR="0" lvl="0" indent="0" algn="ctr" defTabSz="914400" rtl="0" eaLnBrk="0" fontAlgn="auto" latinLnBrk="0" hangingPunct="0">
              <a:lnSpc>
                <a:spcPct val="120000"/>
              </a:lnSpc>
              <a:spcBef>
                <a:spcPct val="20000"/>
              </a:spcBef>
              <a:spcAft>
                <a:spcPts val="0"/>
              </a:spcAft>
              <a:buClrTx/>
              <a:buSzTx/>
              <a:buFontTx/>
              <a:buNone/>
              <a:tabLst/>
              <a:defRPr/>
            </a:pPr>
            <a:r>
              <a:rPr lang="en-GB" sz="3200" dirty="0" smtClean="0">
                <a:solidFill>
                  <a:srgbClr val="39471D"/>
                </a:solidFill>
                <a:cs typeface="DecoType Naskh Variants" pitchFamily="2" charset="-78"/>
              </a:rPr>
              <a:t>Four Phases - Typical Time Allocation</a:t>
            </a:r>
          </a:p>
          <a:p>
            <a:pPr marL="0" marR="0" lvl="0" indent="0" algn="l" defTabSz="914400" rtl="0" eaLnBrk="0" fontAlgn="auto" latinLnBrk="0" hangingPunct="0">
              <a:lnSpc>
                <a:spcPct val="20000"/>
              </a:lnSpc>
              <a:spcBef>
                <a:spcPct val="20000"/>
              </a:spcBef>
              <a:spcAft>
                <a:spcPts val="0"/>
              </a:spcAft>
              <a:buClrTx/>
              <a:buSzTx/>
              <a:buFontTx/>
              <a:buNone/>
              <a:tabLst/>
              <a:defRPr/>
            </a:pPr>
            <a:r>
              <a:rPr kumimoji="0" lang="en-GB" sz="3600" b="1" i="1" u="none" strike="noStrike" kern="1200" cap="none" spc="0" normalizeH="0" baseline="0" noProof="0" dirty="0" smtClean="0">
                <a:ln>
                  <a:noFill/>
                </a:ln>
                <a:solidFill>
                  <a:schemeClr val="tx1">
                    <a:tint val="75000"/>
                  </a:schemeClr>
                </a:solidFill>
                <a:effectLst>
                  <a:outerShdw blurRad="38100" dist="38100" dir="2700000" algn="tl">
                    <a:srgbClr val="FFFFFF"/>
                  </a:outerShdw>
                </a:effectLst>
                <a:uLnTx/>
                <a:uFillTx/>
                <a:latin typeface="+mn-lt"/>
                <a:ea typeface="+mn-ea"/>
                <a:cs typeface="+mn-cs"/>
              </a:rPr>
              <a:t> </a:t>
            </a:r>
          </a:p>
          <a:p>
            <a:pPr marL="1371600" marR="0" lvl="3" indent="0" algn="l" defTabSz="914400" rtl="0" eaLnBrk="0" fontAlgn="auto" latinLnBrk="0" hangingPunct="0">
              <a:lnSpc>
                <a:spcPct val="120000"/>
              </a:lnSpc>
              <a:spcBef>
                <a:spcPct val="20000"/>
              </a:spcBef>
              <a:spcAft>
                <a:spcPts val="0"/>
              </a:spcAft>
              <a:buClrTx/>
              <a:buSzTx/>
              <a:buFont typeface="Arial" pitchFamily="34" charset="0"/>
              <a:buNone/>
              <a:tabLst/>
              <a:defRPr/>
            </a:pPr>
            <a:r>
              <a:rPr lang="en-GB" sz="3200" dirty="0" smtClean="0">
                <a:solidFill>
                  <a:srgbClr val="39471D"/>
                </a:solidFill>
                <a:cs typeface="DecoType Naskh Variants" pitchFamily="2" charset="-78"/>
              </a:rPr>
              <a:t>preparation	 40%</a:t>
            </a:r>
            <a:r>
              <a:rPr lang="ar-SA" sz="3200" dirty="0" smtClean="0">
                <a:solidFill>
                  <a:srgbClr val="39471D"/>
                </a:solidFill>
                <a:cs typeface="DecoType Naskh Variants" pitchFamily="2" charset="-78"/>
              </a:rPr>
              <a:t> </a:t>
            </a:r>
            <a:endParaRPr lang="en-GB" sz="3200" dirty="0" smtClean="0">
              <a:solidFill>
                <a:srgbClr val="39471D"/>
              </a:solidFill>
              <a:cs typeface="DecoType Naskh Variants" pitchFamily="2" charset="-78"/>
            </a:endParaRPr>
          </a:p>
          <a:p>
            <a:pPr lvl="3" algn="l" rtl="0" eaLnBrk="0" hangingPunct="0">
              <a:lnSpc>
                <a:spcPct val="120000"/>
              </a:lnSpc>
              <a:spcBef>
                <a:spcPct val="20000"/>
              </a:spcBef>
              <a:defRPr/>
            </a:pPr>
            <a:r>
              <a:rPr lang="en-GB" sz="3200" dirty="0" smtClean="0">
                <a:solidFill>
                  <a:srgbClr val="39471D"/>
                </a:solidFill>
                <a:cs typeface="DecoType Naskh Variants" pitchFamily="2" charset="-78"/>
              </a:rPr>
              <a:t>performance	40%</a:t>
            </a:r>
          </a:p>
          <a:p>
            <a:pPr marR="0" lvl="3" indent="0" algn="l" rtl="0" eaLnBrk="0" fontAlgn="auto" hangingPunct="0">
              <a:lnSpc>
                <a:spcPct val="120000"/>
              </a:lnSpc>
              <a:spcBef>
                <a:spcPct val="20000"/>
              </a:spcBef>
              <a:spcAft>
                <a:spcPts val="0"/>
              </a:spcAft>
              <a:buClrTx/>
              <a:buSzTx/>
              <a:buFont typeface="Arial" pitchFamily="34" charset="0"/>
              <a:buNone/>
              <a:tabLst/>
              <a:defRPr/>
            </a:pPr>
            <a:r>
              <a:rPr lang="en-GB" sz="3200" dirty="0" smtClean="0">
                <a:solidFill>
                  <a:srgbClr val="39471D"/>
                </a:solidFill>
                <a:cs typeface="DecoType Naskh Variants" pitchFamily="2" charset="-78"/>
              </a:rPr>
              <a:t>reporting		10%</a:t>
            </a:r>
          </a:p>
          <a:p>
            <a:pPr lvl="3" algn="l" rtl="0" eaLnBrk="0" hangingPunct="0">
              <a:lnSpc>
                <a:spcPct val="120000"/>
              </a:lnSpc>
              <a:spcBef>
                <a:spcPct val="20000"/>
              </a:spcBef>
              <a:defRPr/>
            </a:pPr>
            <a:r>
              <a:rPr lang="en-GB" sz="3200" dirty="0" smtClean="0">
                <a:solidFill>
                  <a:srgbClr val="39471D"/>
                </a:solidFill>
                <a:cs typeface="DecoType Naskh Variants" pitchFamily="2" charset="-78"/>
              </a:rPr>
              <a:t>follow-up		10%</a:t>
            </a:r>
            <a:endParaRPr lang="en-GB" sz="3200" dirty="0">
              <a:solidFill>
                <a:srgbClr val="39471D"/>
              </a:solidFill>
              <a:cs typeface="DecoType Naskh Variants" pitchFamily="2" charset="-78"/>
            </a:endParaRPr>
          </a:p>
        </p:txBody>
      </p:sp>
      <p:sp>
        <p:nvSpPr>
          <p:cNvPr id="7" name="Rectangle 3"/>
          <p:cNvSpPr>
            <a:spLocks noChangeArrowheads="1"/>
          </p:cNvSpPr>
          <p:nvPr/>
        </p:nvSpPr>
        <p:spPr bwMode="auto">
          <a:xfrm>
            <a:off x="6443663" y="2662238"/>
            <a:ext cx="2247900" cy="457200"/>
          </a:xfrm>
          <a:prstGeom prst="rect">
            <a:avLst/>
          </a:prstGeom>
          <a:noFill/>
          <a:ln w="9525">
            <a:noFill/>
            <a:miter lim="800000"/>
            <a:headEnd/>
            <a:tailEnd/>
          </a:ln>
          <a:effectLst/>
        </p:spPr>
        <p:txBody>
          <a:bodyPr wrap="none" anchor="ctr"/>
          <a:lstStyle/>
          <a:p>
            <a:pPr algn="ctr" rtl="1">
              <a:buFontTx/>
              <a:buChar char="•"/>
            </a:pPr>
            <a:r>
              <a:rPr lang="ar-SA" sz="4400" dirty="0">
                <a:solidFill>
                  <a:srgbClr val="39471D"/>
                </a:solidFill>
                <a:cs typeface="DecoType Naskh Variants" pitchFamily="2" charset="-78"/>
              </a:rPr>
              <a:t> </a:t>
            </a:r>
            <a:r>
              <a:rPr lang="ar-SA" sz="4400" dirty="0" smtClean="0">
                <a:solidFill>
                  <a:srgbClr val="39471D"/>
                </a:solidFill>
                <a:cs typeface="DecoType Naskh Variants" pitchFamily="2" charset="-78"/>
              </a:rPr>
              <a:t>الإعداد    </a:t>
            </a:r>
            <a:endParaRPr lang="en-US" sz="4400" dirty="0">
              <a:solidFill>
                <a:srgbClr val="39471D"/>
              </a:solidFill>
              <a:cs typeface="DecoType Naskh Variants" pitchFamily="2" charset="-78"/>
            </a:endParaRPr>
          </a:p>
        </p:txBody>
      </p:sp>
      <p:sp>
        <p:nvSpPr>
          <p:cNvPr id="8" name="Rectangle 4"/>
          <p:cNvSpPr>
            <a:spLocks noChangeArrowheads="1"/>
          </p:cNvSpPr>
          <p:nvPr/>
        </p:nvSpPr>
        <p:spPr bwMode="auto">
          <a:xfrm>
            <a:off x="6400800" y="3352800"/>
            <a:ext cx="2362200" cy="457200"/>
          </a:xfrm>
          <a:prstGeom prst="rect">
            <a:avLst/>
          </a:prstGeom>
          <a:noFill/>
          <a:ln w="9525">
            <a:noFill/>
            <a:miter lim="800000"/>
            <a:headEnd/>
            <a:tailEnd/>
          </a:ln>
          <a:effectLst/>
        </p:spPr>
        <p:txBody>
          <a:bodyPr wrap="none" anchor="ctr"/>
          <a:lstStyle/>
          <a:p>
            <a:pPr algn="ctr">
              <a:buFontTx/>
              <a:buChar char="•"/>
            </a:pPr>
            <a:r>
              <a:rPr lang="ar-SA" sz="4400" dirty="0">
                <a:solidFill>
                  <a:srgbClr val="39471D"/>
                </a:solidFill>
                <a:cs typeface="DecoType Naskh Variants" pitchFamily="2" charset="-78"/>
              </a:rPr>
              <a:t>    التنفــيـــــذ</a:t>
            </a:r>
            <a:endParaRPr lang="en-US" sz="4400" dirty="0">
              <a:solidFill>
                <a:srgbClr val="39471D"/>
              </a:solidFill>
              <a:cs typeface="DecoType Naskh Variants" pitchFamily="2" charset="-78"/>
            </a:endParaRPr>
          </a:p>
        </p:txBody>
      </p:sp>
      <p:sp>
        <p:nvSpPr>
          <p:cNvPr id="9" name="Rectangle 5"/>
          <p:cNvSpPr>
            <a:spLocks noChangeArrowheads="1"/>
          </p:cNvSpPr>
          <p:nvPr/>
        </p:nvSpPr>
        <p:spPr bwMode="auto">
          <a:xfrm>
            <a:off x="6400800" y="3962400"/>
            <a:ext cx="2362200" cy="457200"/>
          </a:xfrm>
          <a:prstGeom prst="rect">
            <a:avLst/>
          </a:prstGeom>
          <a:noFill/>
          <a:ln w="9525">
            <a:noFill/>
            <a:miter lim="800000"/>
            <a:headEnd/>
            <a:tailEnd/>
          </a:ln>
          <a:effectLst/>
        </p:spPr>
        <p:txBody>
          <a:bodyPr wrap="none" anchor="ctr"/>
          <a:lstStyle/>
          <a:p>
            <a:pPr algn="ctr">
              <a:buFontTx/>
              <a:buChar char="•"/>
            </a:pPr>
            <a:r>
              <a:rPr lang="ar-SA" sz="4400">
                <a:solidFill>
                  <a:srgbClr val="39471D"/>
                </a:solidFill>
                <a:cs typeface="DecoType Naskh Variants" pitchFamily="2" charset="-78"/>
              </a:rPr>
              <a:t> الـتــقــــريــر</a:t>
            </a:r>
            <a:endParaRPr lang="en-US" sz="4400">
              <a:solidFill>
                <a:srgbClr val="39471D"/>
              </a:solidFill>
              <a:cs typeface="DecoType Naskh Variants" pitchFamily="2" charset="-78"/>
            </a:endParaRPr>
          </a:p>
        </p:txBody>
      </p:sp>
      <p:sp>
        <p:nvSpPr>
          <p:cNvPr id="10" name="Rectangle 6"/>
          <p:cNvSpPr>
            <a:spLocks noChangeArrowheads="1"/>
          </p:cNvSpPr>
          <p:nvPr/>
        </p:nvSpPr>
        <p:spPr bwMode="auto">
          <a:xfrm>
            <a:off x="6400800" y="4648200"/>
            <a:ext cx="2362200" cy="457200"/>
          </a:xfrm>
          <a:prstGeom prst="rect">
            <a:avLst/>
          </a:prstGeom>
          <a:noFill/>
          <a:ln w="9525">
            <a:noFill/>
            <a:miter lim="800000"/>
            <a:headEnd/>
            <a:tailEnd/>
          </a:ln>
          <a:effectLst/>
        </p:spPr>
        <p:txBody>
          <a:bodyPr wrap="none" anchor="ctr"/>
          <a:lstStyle/>
          <a:p>
            <a:pPr algn="ctr">
              <a:buFontTx/>
              <a:buChar char="•"/>
            </a:pPr>
            <a:r>
              <a:rPr lang="ar-SA" sz="4400">
                <a:solidFill>
                  <a:srgbClr val="39471D"/>
                </a:solidFill>
                <a:cs typeface="DecoType Naskh Variants" pitchFamily="2" charset="-78"/>
              </a:rPr>
              <a:t> المتــابعــــــة</a:t>
            </a:r>
            <a:endParaRPr lang="en-US" sz="4400">
              <a:solidFill>
                <a:srgbClr val="39471D"/>
              </a:solidFill>
              <a:cs typeface="DecoType Naskh Variants" pitchFamily="2" charset="-78"/>
            </a:endParaRPr>
          </a:p>
        </p:txBody>
      </p:sp>
      <p:sp>
        <p:nvSpPr>
          <p:cNvPr id="11" name="Rectangle 7"/>
          <p:cNvSpPr>
            <a:spLocks noChangeArrowheads="1"/>
          </p:cNvSpPr>
          <p:nvPr/>
        </p:nvSpPr>
        <p:spPr bwMode="auto">
          <a:xfrm>
            <a:off x="2700338" y="476250"/>
            <a:ext cx="3816350" cy="609600"/>
          </a:xfrm>
          <a:prstGeom prst="rect">
            <a:avLst/>
          </a:prstGeom>
          <a:noFill/>
          <a:ln w="9525">
            <a:noFill/>
            <a:miter lim="800000"/>
            <a:headEnd/>
            <a:tailEnd/>
          </a:ln>
          <a:effectLst/>
        </p:spPr>
        <p:txBody>
          <a:bodyPr wrap="none" anchor="ctr"/>
          <a:lstStyle/>
          <a:p>
            <a:pPr algn="ctr" rtl="1"/>
            <a:r>
              <a:rPr lang="ar-SA" sz="5400" dirty="0">
                <a:solidFill>
                  <a:srgbClr val="39471D"/>
                </a:solidFill>
                <a:cs typeface="DecoType Naskh Variants" pitchFamily="2" charset="-78"/>
              </a:rPr>
              <a:t>( تقسيم الوقت  )</a:t>
            </a:r>
            <a:endParaRPr lang="en-US" sz="54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0" y="1524000"/>
            <a:ext cx="9144000" cy="4647426"/>
          </a:xfrm>
          <a:prstGeom prst="rect">
            <a:avLst/>
          </a:prstGeom>
          <a:noFill/>
          <a:ln w="9525">
            <a:noFill/>
            <a:miter lim="800000"/>
            <a:headEnd/>
            <a:tailEnd/>
          </a:ln>
          <a:effectLst/>
        </p:spPr>
        <p:txBody>
          <a:bodyPr wrap="square">
            <a:spAutoFit/>
          </a:bodyPr>
          <a:lstStyle/>
          <a:p>
            <a:pPr algn="r" rtl="1"/>
            <a:r>
              <a:rPr lang="ar-SA" sz="3200" dirty="0">
                <a:solidFill>
                  <a:srgbClr val="39471D"/>
                </a:solidFill>
                <a:cs typeface="DecoType Naskh Variants" pitchFamily="2" charset="-78"/>
              </a:rPr>
              <a:t>يمكن للمدقق الجيد أن يتفادى إلقاء الأسئلة المباشرة لأنه يستطيع أن يحصل على الإجابات الخاصة بها من خلال : الملاحظات  - الاتصال غير الشفهي – السلوك </a:t>
            </a:r>
            <a:r>
              <a:rPr lang="ar-SA" sz="3200" dirty="0" smtClean="0">
                <a:solidFill>
                  <a:srgbClr val="39471D"/>
                </a:solidFill>
                <a:cs typeface="DecoType Naskh Variants" pitchFamily="2" charset="-78"/>
              </a:rPr>
              <a:t>الودى</a:t>
            </a:r>
          </a:p>
          <a:p>
            <a:pPr algn="r" rtl="1"/>
            <a:endParaRPr lang="ar-SA" altLang="en-US" dirty="0">
              <a:solidFill>
                <a:srgbClr val="39471D"/>
              </a:solidFill>
              <a:cs typeface="DecoType Naskh Variants" pitchFamily="2" charset="-78"/>
            </a:endParaRPr>
          </a:p>
          <a:p>
            <a:pPr algn="r" rtl="1"/>
            <a:r>
              <a:rPr lang="ar-SA" sz="3600" dirty="0">
                <a:solidFill>
                  <a:srgbClr val="39471D"/>
                </a:solidFill>
                <a:cs typeface="DecoType Naskh Variants" pitchFamily="2" charset="-78"/>
              </a:rPr>
              <a:t>ومن الأهمية أن يتم إلقاء أسئلة تطبيقية : </a:t>
            </a:r>
            <a:endParaRPr lang="ar-SA" sz="3600" dirty="0" smtClean="0">
              <a:solidFill>
                <a:srgbClr val="39471D"/>
              </a:solidFill>
              <a:cs typeface="DecoType Naskh Variants" pitchFamily="2" charset="-78"/>
            </a:endParaRPr>
          </a:p>
          <a:p>
            <a:pPr algn="r" rtl="1"/>
            <a:endParaRPr lang="ar-SA" altLang="en-US" b="1" dirty="0">
              <a:solidFill>
                <a:srgbClr val="CC3300"/>
              </a:solidFill>
              <a:latin typeface="Times New Roman" pitchFamily="18" charset="0"/>
              <a:cs typeface="Simplified Arabic" pitchFamily="18" charset="-78"/>
            </a:endParaRPr>
          </a:p>
          <a:p>
            <a:pPr algn="r" rtl="1">
              <a:buFont typeface="Courier New" pitchFamily="49" charset="0"/>
              <a:buChar char="o"/>
            </a:pPr>
            <a:r>
              <a:rPr lang="ar-SA" sz="3200" dirty="0">
                <a:solidFill>
                  <a:srgbClr val="39471D"/>
                </a:solidFill>
                <a:cs typeface="DecoType Naskh Variants" pitchFamily="2" charset="-78"/>
              </a:rPr>
              <a:t> </a:t>
            </a:r>
            <a:r>
              <a:rPr lang="ar-SA" sz="3200" dirty="0" smtClean="0">
                <a:solidFill>
                  <a:srgbClr val="39471D"/>
                </a:solidFill>
                <a:cs typeface="DecoType Naskh Variants" pitchFamily="2" charset="-78"/>
              </a:rPr>
              <a:t>لماذا </a:t>
            </a:r>
            <a:r>
              <a:rPr lang="ar-SA" sz="3200" dirty="0">
                <a:solidFill>
                  <a:srgbClr val="39471D"/>
                </a:solidFill>
                <a:cs typeface="DecoType Naskh Variants" pitchFamily="2" charset="-78"/>
              </a:rPr>
              <a:t>يتم تنفيذ هذا العمل بهذا الشكل ؟ </a:t>
            </a:r>
            <a:endParaRPr lang="ar-SA" altLang="en-US" sz="3200" dirty="0">
              <a:solidFill>
                <a:srgbClr val="39471D"/>
              </a:solidFill>
              <a:cs typeface="DecoType Naskh Variants" pitchFamily="2" charset="-78"/>
            </a:endParaRPr>
          </a:p>
          <a:p>
            <a:pPr algn="r" rtl="1">
              <a:buFont typeface="Courier New" pitchFamily="49" charset="0"/>
              <a:buChar char="o"/>
            </a:pPr>
            <a:r>
              <a:rPr lang="ar-SA" sz="3200" dirty="0">
                <a:solidFill>
                  <a:srgbClr val="39471D"/>
                </a:solidFill>
                <a:cs typeface="DecoType Naskh Variants" pitchFamily="2" charset="-78"/>
              </a:rPr>
              <a:t> </a:t>
            </a:r>
            <a:r>
              <a:rPr lang="ar-SA" sz="3200" dirty="0" smtClean="0">
                <a:solidFill>
                  <a:srgbClr val="39471D"/>
                </a:solidFill>
                <a:cs typeface="DecoType Naskh Variants" pitchFamily="2" charset="-78"/>
              </a:rPr>
              <a:t>متى </a:t>
            </a:r>
            <a:r>
              <a:rPr lang="ar-SA" sz="3200" dirty="0">
                <a:solidFill>
                  <a:srgbClr val="39471D"/>
                </a:solidFill>
                <a:cs typeface="DecoType Naskh Variants" pitchFamily="2" charset="-78"/>
              </a:rPr>
              <a:t>تفعل ذلك ؟ </a:t>
            </a:r>
            <a:endParaRPr lang="ar-SA" altLang="en-US" sz="3200" dirty="0">
              <a:solidFill>
                <a:srgbClr val="39471D"/>
              </a:solidFill>
              <a:cs typeface="DecoType Naskh Variants" pitchFamily="2" charset="-78"/>
            </a:endParaRPr>
          </a:p>
          <a:p>
            <a:pPr algn="r" rtl="1">
              <a:buFont typeface="Courier New" pitchFamily="49" charset="0"/>
              <a:buChar char="o"/>
            </a:pPr>
            <a:r>
              <a:rPr lang="ar-SA" sz="3200" dirty="0">
                <a:solidFill>
                  <a:srgbClr val="39471D"/>
                </a:solidFill>
                <a:cs typeface="DecoType Naskh Variants" pitchFamily="2" charset="-78"/>
              </a:rPr>
              <a:t> </a:t>
            </a:r>
            <a:r>
              <a:rPr lang="ar-SA" sz="3200" dirty="0" smtClean="0">
                <a:solidFill>
                  <a:srgbClr val="39471D"/>
                </a:solidFill>
                <a:cs typeface="DecoType Naskh Variants" pitchFamily="2" charset="-78"/>
              </a:rPr>
              <a:t>ما </a:t>
            </a:r>
            <a:r>
              <a:rPr lang="ar-SA" sz="3200" dirty="0">
                <a:solidFill>
                  <a:srgbClr val="39471D"/>
                </a:solidFill>
                <a:cs typeface="DecoType Naskh Variants" pitchFamily="2" charset="-78"/>
              </a:rPr>
              <a:t>تكرار قيامك بهذا العمل ؟ </a:t>
            </a:r>
            <a:endParaRPr lang="ar-SA" altLang="en-US" sz="3200" dirty="0">
              <a:solidFill>
                <a:srgbClr val="39471D"/>
              </a:solidFill>
              <a:cs typeface="DecoType Naskh Variants" pitchFamily="2" charset="-78"/>
            </a:endParaRPr>
          </a:p>
          <a:p>
            <a:pPr algn="r" rtl="1">
              <a:buFont typeface="Courier New" pitchFamily="49" charset="0"/>
              <a:buChar char="o"/>
            </a:pPr>
            <a:r>
              <a:rPr lang="ar-SA" sz="3200" dirty="0" smtClean="0">
                <a:solidFill>
                  <a:srgbClr val="39471D"/>
                </a:solidFill>
                <a:cs typeface="DecoType Naskh Variants" pitchFamily="2" charset="-78"/>
              </a:rPr>
              <a:t>ما الذي </a:t>
            </a:r>
            <a:r>
              <a:rPr lang="ar-SA" sz="3200" dirty="0">
                <a:solidFill>
                  <a:srgbClr val="39471D"/>
                </a:solidFill>
                <a:cs typeface="DecoType Naskh Variants" pitchFamily="2" charset="-78"/>
              </a:rPr>
              <a:t>يوجهك للقيام بالعمل بهذه الطريقة ؟ </a:t>
            </a:r>
            <a:endParaRPr lang="ar-SA" altLang="en-US" sz="3200" dirty="0">
              <a:solidFill>
                <a:srgbClr val="39471D"/>
              </a:solidFill>
              <a:cs typeface="DecoType Naskh Variants" pitchFamily="2" charset="-78"/>
            </a:endParaRPr>
          </a:p>
          <a:p>
            <a:pPr algn="r" rtl="1">
              <a:buFont typeface="Courier New" pitchFamily="49" charset="0"/>
              <a:buChar char="o"/>
            </a:pPr>
            <a:r>
              <a:rPr lang="ar-SA" sz="3200" dirty="0">
                <a:solidFill>
                  <a:srgbClr val="39471D"/>
                </a:solidFill>
                <a:cs typeface="DecoType Naskh Variants" pitchFamily="2" charset="-78"/>
              </a:rPr>
              <a:t>  من أين تحصل على المواد والعدد اللازمة ؟ </a:t>
            </a:r>
            <a:endParaRPr lang="ar-SA" altLang="en-US" sz="3200" dirty="0">
              <a:solidFill>
                <a:srgbClr val="39471D"/>
              </a:solidFill>
              <a:cs typeface="DecoType Naskh Variants" pitchFamily="2" charset="-78"/>
            </a:endParaRPr>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0" y="1524000"/>
            <a:ext cx="9144000" cy="4524315"/>
          </a:xfrm>
          <a:prstGeom prst="rect">
            <a:avLst/>
          </a:prstGeom>
          <a:noFill/>
          <a:ln w="9525">
            <a:noFill/>
            <a:miter lim="800000"/>
            <a:headEnd/>
            <a:tailEnd/>
          </a:ln>
          <a:effectLst/>
        </p:spPr>
        <p:txBody>
          <a:bodyPr wrap="square">
            <a:spAutoFit/>
          </a:bodyPr>
          <a:lstStyle/>
          <a:p>
            <a:pPr algn="r" rtl="1"/>
            <a:r>
              <a:rPr lang="ar-SA" sz="3200" dirty="0" smtClean="0">
                <a:solidFill>
                  <a:srgbClr val="39471D"/>
                </a:solidFill>
                <a:cs typeface="DecoType Naskh Variants" pitchFamily="2" charset="-78"/>
              </a:rPr>
              <a:t>هذا </a:t>
            </a:r>
            <a:r>
              <a:rPr lang="ar-SA" sz="3200" dirty="0">
                <a:solidFill>
                  <a:srgbClr val="39471D"/>
                </a:solidFill>
                <a:cs typeface="DecoType Naskh Variants" pitchFamily="2" charset="-78"/>
              </a:rPr>
              <a:t>النوع من الأسئلة يساعد المراجع على التعرف على طبيعة العمل </a:t>
            </a:r>
            <a:r>
              <a:rPr lang="ar-SA" sz="3200" dirty="0" smtClean="0">
                <a:solidFill>
                  <a:srgbClr val="39471D"/>
                </a:solidFill>
                <a:cs typeface="DecoType Naskh Variants" pitchFamily="2" charset="-78"/>
              </a:rPr>
              <a:t>الذي </a:t>
            </a:r>
            <a:r>
              <a:rPr lang="ar-SA" sz="3200" dirty="0">
                <a:solidFill>
                  <a:srgbClr val="39471D"/>
                </a:solidFill>
                <a:cs typeface="DecoType Naskh Variants" pitchFamily="2" charset="-78"/>
              </a:rPr>
              <a:t>يقوم </a:t>
            </a:r>
            <a:r>
              <a:rPr lang="ar-SA" sz="3200" dirty="0" smtClean="0">
                <a:solidFill>
                  <a:srgbClr val="39471D"/>
                </a:solidFill>
                <a:cs typeface="DecoType Naskh Variants" pitchFamily="2" charset="-78"/>
              </a:rPr>
              <a:t>الشخص بأدائه </a:t>
            </a:r>
            <a:r>
              <a:rPr lang="ar-SA" sz="3200" dirty="0">
                <a:solidFill>
                  <a:srgbClr val="39471D"/>
                </a:solidFill>
                <a:cs typeface="DecoType Naskh Variants" pitchFamily="2" charset="-78"/>
              </a:rPr>
              <a:t>وبالتالي يساعد على فتح مجالات أخرى لإلقاء </a:t>
            </a:r>
            <a:r>
              <a:rPr lang="ar-SA" sz="3200" dirty="0" smtClean="0">
                <a:solidFill>
                  <a:srgbClr val="39471D"/>
                </a:solidFill>
                <a:cs typeface="DecoType Naskh Variants" pitchFamily="2" charset="-78"/>
              </a:rPr>
              <a:t>الأسئلة</a:t>
            </a:r>
          </a:p>
          <a:p>
            <a:pPr algn="r" rtl="1"/>
            <a:endParaRPr lang="ar-SA" altLang="en-US" sz="3200" dirty="0">
              <a:solidFill>
                <a:srgbClr val="39471D"/>
              </a:solidFill>
              <a:cs typeface="DecoType Naskh Variants" pitchFamily="2" charset="-78"/>
            </a:endParaRPr>
          </a:p>
          <a:p>
            <a:pPr algn="r" rtl="1">
              <a:lnSpc>
                <a:spcPct val="150000"/>
              </a:lnSpc>
            </a:pPr>
            <a:r>
              <a:rPr lang="ar-SA" sz="3200" dirty="0">
                <a:solidFill>
                  <a:srgbClr val="39471D"/>
                </a:solidFill>
                <a:cs typeface="DecoType Naskh Variants" pitchFamily="2" charset="-78"/>
              </a:rPr>
              <a:t> * تريث للاستماع إلى الإجابات </a:t>
            </a:r>
            <a:r>
              <a:rPr lang="ar-SA" sz="3200" dirty="0" smtClean="0">
                <a:solidFill>
                  <a:srgbClr val="39471D"/>
                </a:solidFill>
                <a:cs typeface="DecoType Naskh Variants" pitchFamily="2" charset="-78"/>
              </a:rPr>
              <a:t>التي </a:t>
            </a:r>
            <a:r>
              <a:rPr lang="ar-SA" sz="3200" dirty="0">
                <a:solidFill>
                  <a:srgbClr val="39471D"/>
                </a:solidFill>
                <a:cs typeface="DecoType Naskh Variants" pitchFamily="2" charset="-78"/>
              </a:rPr>
              <a:t>تعرض عليك </a:t>
            </a:r>
            <a:endParaRPr lang="ar-SA" altLang="en-US" sz="3200" dirty="0">
              <a:solidFill>
                <a:srgbClr val="39471D"/>
              </a:solidFill>
              <a:cs typeface="DecoType Naskh Variants" pitchFamily="2" charset="-78"/>
            </a:endParaRPr>
          </a:p>
          <a:p>
            <a:pPr algn="r" rtl="1">
              <a:lnSpc>
                <a:spcPct val="150000"/>
              </a:lnSpc>
            </a:pPr>
            <a:r>
              <a:rPr lang="ar-SA" sz="3200" dirty="0">
                <a:solidFill>
                  <a:srgbClr val="39471D"/>
                </a:solidFill>
                <a:cs typeface="DecoType Naskh Variants" pitchFamily="2" charset="-78"/>
              </a:rPr>
              <a:t> * ابحث عن الأدلة الموضوعية لما يقوم الأشخاص بأدائه فعليا وليس ما يجب أن يقوموا بأدائه</a:t>
            </a:r>
            <a:endParaRPr lang="ar-SA" altLang="en-US" sz="3200" dirty="0">
              <a:solidFill>
                <a:srgbClr val="39471D"/>
              </a:solidFill>
              <a:cs typeface="DecoType Naskh Variants" pitchFamily="2" charset="-78"/>
            </a:endParaRPr>
          </a:p>
          <a:p>
            <a:pPr algn="r" rtl="1">
              <a:lnSpc>
                <a:spcPct val="150000"/>
              </a:lnSpc>
            </a:pPr>
            <a:r>
              <a:rPr lang="ar-SA" sz="3200" dirty="0">
                <a:solidFill>
                  <a:srgbClr val="39471D"/>
                </a:solidFill>
                <a:cs typeface="DecoType Naskh Variants" pitchFamily="2" charset="-78"/>
              </a:rPr>
              <a:t> * أنظر حولك </a:t>
            </a:r>
            <a:r>
              <a:rPr lang="ar-SA" sz="3200" dirty="0" smtClean="0">
                <a:solidFill>
                  <a:srgbClr val="39471D"/>
                </a:solidFill>
                <a:cs typeface="DecoType Naskh Variants" pitchFamily="2" charset="-78"/>
              </a:rPr>
              <a:t>ولاحظ واستخدم </a:t>
            </a:r>
            <a:r>
              <a:rPr lang="ar-SA" sz="3200" dirty="0">
                <a:solidFill>
                  <a:srgbClr val="39471D"/>
                </a:solidFill>
                <a:cs typeface="DecoType Naskh Variants" pitchFamily="2" charset="-78"/>
              </a:rPr>
              <a:t>الأسئلة التي تشجع المراجع عليهم للمناقشة وإظهار ما لديهم </a:t>
            </a:r>
            <a:endParaRPr lang="ar-SA" altLang="en-US" sz="3200" dirty="0">
              <a:solidFill>
                <a:srgbClr val="39471D"/>
              </a:solidFill>
              <a:cs typeface="DecoType Naskh Variants" pitchFamily="2" charset="-78"/>
            </a:endParaRPr>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11"/>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4" name="مستطيل 13"/>
          <p:cNvSpPr/>
          <p:nvPr/>
        </p:nvSpPr>
        <p:spPr bwMode="auto">
          <a:xfrm>
            <a:off x="0" y="0"/>
            <a:ext cx="9144000" cy="830997"/>
          </a:xfrm>
          <a:prstGeom prst="rect">
            <a:avLst/>
          </a:prstGeom>
          <a:noFill/>
          <a:ln w="9525">
            <a:noFill/>
            <a:miter lim="800000"/>
            <a:headEnd/>
            <a:tailEnd/>
          </a:ln>
          <a:effectLst/>
        </p:spPr>
        <p:txBody>
          <a:bodyPr>
            <a:spAutoFit/>
          </a:bodyPr>
          <a:lstStyle/>
          <a:p>
            <a:pPr marR="0" indent="0" algn="ctr" fontAlgn="base">
              <a:lnSpc>
                <a:spcPct val="100000"/>
              </a:lnSpc>
              <a:spcBef>
                <a:spcPct val="50000"/>
              </a:spcBef>
              <a:spcAft>
                <a:spcPct val="0"/>
              </a:spcAft>
              <a:buClrTx/>
              <a:buSzTx/>
              <a:buFontTx/>
              <a:buNone/>
              <a:tabLst/>
            </a:pPr>
            <a:endParaRPr lang="ar-SA" sz="4800" smtClean="0">
              <a:solidFill>
                <a:srgbClr val="39471D"/>
              </a:solidFill>
              <a:cs typeface="DecoType Naskh Variants" pitchFamily="2" charset="-78"/>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81000"/>
            <a:ext cx="9143999" cy="923330"/>
          </a:xfrm>
          <a:prstGeom prst="rect">
            <a:avLst/>
          </a:prstGeom>
          <a:noFill/>
          <a:ln w="9525">
            <a:noFill/>
            <a:miter lim="800000"/>
            <a:headEnd/>
            <a:tailEnd/>
          </a:ln>
          <a:effectLst/>
        </p:spPr>
        <p:txBody>
          <a:bodyPr wrap="square">
            <a:spAutoFit/>
          </a:bodyPr>
          <a:lstStyle/>
          <a:p>
            <a:pPr algn="ctr">
              <a:spcBef>
                <a:spcPct val="50000"/>
              </a:spcBef>
            </a:pPr>
            <a:r>
              <a:rPr lang="en-US" sz="3600" dirty="0">
                <a:latin typeface="Times New Roman" pitchFamily="18" charset="0"/>
              </a:rPr>
              <a:t>   </a:t>
            </a:r>
            <a:r>
              <a:rPr lang="ar-SA" sz="5400" dirty="0">
                <a:solidFill>
                  <a:srgbClr val="39471D"/>
                </a:solidFill>
                <a:cs typeface="DecoType Naskh Variants" pitchFamily="2" charset="-78"/>
              </a:rPr>
              <a:t>عملية التدقيق</a:t>
            </a:r>
            <a:endParaRPr lang="en-US" sz="5400" dirty="0">
              <a:solidFill>
                <a:srgbClr val="39471D"/>
              </a:solidFill>
              <a:cs typeface="DecoType Naskh Variants" pitchFamily="2" charset="-78"/>
            </a:endParaRPr>
          </a:p>
        </p:txBody>
      </p:sp>
      <p:sp>
        <p:nvSpPr>
          <p:cNvPr id="5" name="AutoShape 3"/>
          <p:cNvSpPr>
            <a:spLocks noChangeArrowheads="1"/>
          </p:cNvSpPr>
          <p:nvPr/>
        </p:nvSpPr>
        <p:spPr bwMode="auto">
          <a:xfrm>
            <a:off x="2514600" y="2209800"/>
            <a:ext cx="4038600" cy="3429000"/>
          </a:xfrm>
          <a:prstGeom prst="triangle">
            <a:avLst>
              <a:gd name="adj" fmla="val 50000"/>
            </a:avLst>
          </a:prstGeom>
          <a:solidFill>
            <a:srgbClr val="78953D"/>
          </a:solidFill>
          <a:ln w="19050">
            <a:solidFill>
              <a:srgbClr val="293315"/>
            </a:solidFill>
            <a:miter lim="800000"/>
            <a:headEnd/>
            <a:tailEnd/>
          </a:ln>
          <a:effectLst/>
        </p:spPr>
        <p:txBody>
          <a:bodyPr wrap="none" anchor="ctr"/>
          <a:lstStyle/>
          <a:p>
            <a:endParaRPr lang="ar-SA"/>
          </a:p>
        </p:txBody>
      </p:sp>
      <p:sp>
        <p:nvSpPr>
          <p:cNvPr id="6" name="Text Box 4"/>
          <p:cNvSpPr txBox="1">
            <a:spLocks noChangeArrowheads="1"/>
          </p:cNvSpPr>
          <p:nvPr/>
        </p:nvSpPr>
        <p:spPr bwMode="auto">
          <a:xfrm>
            <a:off x="3810000" y="1676400"/>
            <a:ext cx="1752600" cy="830997"/>
          </a:xfrm>
          <a:prstGeom prst="rect">
            <a:avLst/>
          </a:prstGeom>
          <a:noFill/>
          <a:ln w="9525">
            <a:noFill/>
            <a:miter lim="800000"/>
            <a:headEnd/>
            <a:tailEnd/>
          </a:ln>
          <a:effectLst/>
        </p:spPr>
        <p:txBody>
          <a:bodyPr>
            <a:spAutoFit/>
          </a:bodyPr>
          <a:lstStyle/>
          <a:p>
            <a:pPr algn="ctr">
              <a:spcBef>
                <a:spcPct val="50000"/>
              </a:spcBef>
            </a:pPr>
            <a:r>
              <a:rPr lang="ar-SA" sz="4800" dirty="0">
                <a:solidFill>
                  <a:srgbClr val="39471D"/>
                </a:solidFill>
                <a:cs typeface="DecoType Naskh Variants" pitchFamily="2" charset="-78"/>
              </a:rPr>
              <a:t>الملاحظة</a:t>
            </a:r>
            <a:r>
              <a:rPr lang="ar-SA" sz="2000" b="1" dirty="0">
                <a:latin typeface="Times New Roman" pitchFamily="18" charset="0"/>
              </a:rPr>
              <a:t> </a:t>
            </a:r>
            <a:endParaRPr lang="en-US" sz="2000" b="1" dirty="0">
              <a:latin typeface="Times New Roman" pitchFamily="18" charset="0"/>
            </a:endParaRPr>
          </a:p>
        </p:txBody>
      </p:sp>
      <p:sp>
        <p:nvSpPr>
          <p:cNvPr id="7" name="Text Box 5"/>
          <p:cNvSpPr txBox="1">
            <a:spLocks noChangeArrowheads="1"/>
          </p:cNvSpPr>
          <p:nvPr/>
        </p:nvSpPr>
        <p:spPr bwMode="auto">
          <a:xfrm>
            <a:off x="6324600" y="5105400"/>
            <a:ext cx="1676400" cy="830997"/>
          </a:xfrm>
          <a:prstGeom prst="rect">
            <a:avLst/>
          </a:prstGeom>
          <a:noFill/>
          <a:ln w="9525">
            <a:noFill/>
            <a:miter lim="800000"/>
            <a:headEnd/>
            <a:tailEnd/>
          </a:ln>
          <a:effectLst/>
        </p:spPr>
        <p:txBody>
          <a:bodyPr wrap="square">
            <a:spAutoFit/>
          </a:bodyPr>
          <a:lstStyle/>
          <a:p>
            <a:pPr algn="ctr">
              <a:spcBef>
                <a:spcPct val="50000"/>
              </a:spcBef>
            </a:pPr>
            <a:r>
              <a:rPr lang="ar-SA" sz="4800" dirty="0">
                <a:solidFill>
                  <a:srgbClr val="39471D"/>
                </a:solidFill>
                <a:cs typeface="DecoType Naskh Variants" pitchFamily="2" charset="-78"/>
              </a:rPr>
              <a:t>السؤال</a:t>
            </a:r>
            <a:endParaRPr lang="en-US" sz="4800" dirty="0">
              <a:solidFill>
                <a:srgbClr val="39471D"/>
              </a:solidFill>
              <a:cs typeface="DecoType Naskh Variants" pitchFamily="2" charset="-78"/>
            </a:endParaRPr>
          </a:p>
        </p:txBody>
      </p:sp>
      <p:sp>
        <p:nvSpPr>
          <p:cNvPr id="8" name="Text Box 6"/>
          <p:cNvSpPr txBox="1">
            <a:spLocks noChangeArrowheads="1"/>
          </p:cNvSpPr>
          <p:nvPr/>
        </p:nvSpPr>
        <p:spPr bwMode="auto">
          <a:xfrm>
            <a:off x="1219200" y="5181600"/>
            <a:ext cx="1447800" cy="830997"/>
          </a:xfrm>
          <a:prstGeom prst="rect">
            <a:avLst/>
          </a:prstGeom>
          <a:noFill/>
          <a:ln w="9525">
            <a:noFill/>
            <a:miter lim="800000"/>
            <a:headEnd/>
            <a:tailEnd/>
          </a:ln>
          <a:effectLst/>
        </p:spPr>
        <p:txBody>
          <a:bodyPr>
            <a:spAutoFit/>
          </a:bodyPr>
          <a:lstStyle/>
          <a:p>
            <a:pPr algn="ctr">
              <a:spcBef>
                <a:spcPct val="50000"/>
              </a:spcBef>
            </a:pPr>
            <a:r>
              <a:rPr lang="en-US" sz="2400" dirty="0">
                <a:latin typeface="Times New Roman" pitchFamily="18" charset="0"/>
              </a:rPr>
              <a:t> </a:t>
            </a:r>
            <a:r>
              <a:rPr lang="ar-SA" sz="4800" dirty="0">
                <a:solidFill>
                  <a:srgbClr val="39471D"/>
                </a:solidFill>
                <a:cs typeface="DecoType Naskh Variants" pitchFamily="2" charset="-78"/>
              </a:rPr>
              <a:t>الفحص</a:t>
            </a:r>
            <a:endParaRPr lang="en-US" sz="4800" dirty="0">
              <a:solidFill>
                <a:srgbClr val="39471D"/>
              </a:solidFill>
              <a:cs typeface="DecoType Naskh Variants" pitchFamily="2" charset="-78"/>
            </a:endParaRPr>
          </a:p>
        </p:txBody>
      </p:sp>
      <p:sp>
        <p:nvSpPr>
          <p:cNvPr id="9" name="AutoShape 7"/>
          <p:cNvSpPr>
            <a:spLocks noChangeArrowheads="1"/>
          </p:cNvSpPr>
          <p:nvPr/>
        </p:nvSpPr>
        <p:spPr bwMode="auto">
          <a:xfrm rot="19617515" flipH="1">
            <a:off x="6146800" y="3271838"/>
            <a:ext cx="247650" cy="1169987"/>
          </a:xfrm>
          <a:prstGeom prst="upArrow">
            <a:avLst>
              <a:gd name="adj1" fmla="val 50000"/>
              <a:gd name="adj2" fmla="val 118109"/>
            </a:avLst>
          </a:prstGeom>
          <a:solidFill>
            <a:srgbClr val="43661C"/>
          </a:solidFill>
          <a:ln w="9525">
            <a:solidFill>
              <a:srgbClr val="78953D"/>
            </a:solidFill>
            <a:miter lim="800000"/>
            <a:headEnd/>
            <a:tailEnd/>
          </a:ln>
          <a:effectLst/>
        </p:spPr>
        <p:txBody>
          <a:bodyPr wrap="none" anchor="ctr"/>
          <a:lstStyle/>
          <a:p>
            <a:endParaRPr lang="ar-SA"/>
          </a:p>
        </p:txBody>
      </p:sp>
      <p:sp>
        <p:nvSpPr>
          <p:cNvPr id="10" name="AutoShape 8"/>
          <p:cNvSpPr>
            <a:spLocks noChangeArrowheads="1"/>
          </p:cNvSpPr>
          <p:nvPr/>
        </p:nvSpPr>
        <p:spPr bwMode="auto">
          <a:xfrm rot="1600941">
            <a:off x="2743200" y="3192463"/>
            <a:ext cx="228600" cy="1230312"/>
          </a:xfrm>
          <a:prstGeom prst="downArrow">
            <a:avLst>
              <a:gd name="adj1" fmla="val 50000"/>
              <a:gd name="adj2" fmla="val 134549"/>
            </a:avLst>
          </a:prstGeom>
          <a:solidFill>
            <a:srgbClr val="43661C"/>
          </a:solidFill>
          <a:ln w="9525">
            <a:solidFill>
              <a:srgbClr val="78953D"/>
            </a:solidFill>
            <a:miter lim="800000"/>
            <a:headEnd/>
            <a:tailEnd/>
          </a:ln>
          <a:effectLst/>
        </p:spPr>
        <p:txBody>
          <a:bodyPr wrap="none" anchor="ctr"/>
          <a:lstStyle/>
          <a:p>
            <a:endParaRPr lang="ar-SA"/>
          </a:p>
        </p:txBody>
      </p:sp>
      <p:sp>
        <p:nvSpPr>
          <p:cNvPr id="11" name="AutoShape 9"/>
          <p:cNvSpPr>
            <a:spLocks noChangeArrowheads="1"/>
          </p:cNvSpPr>
          <p:nvPr/>
        </p:nvSpPr>
        <p:spPr bwMode="auto">
          <a:xfrm>
            <a:off x="3657600" y="6019800"/>
            <a:ext cx="1295400" cy="228600"/>
          </a:xfrm>
          <a:prstGeom prst="rightArrow">
            <a:avLst>
              <a:gd name="adj1" fmla="val 50000"/>
              <a:gd name="adj2" fmla="val 141667"/>
            </a:avLst>
          </a:prstGeom>
          <a:solidFill>
            <a:srgbClr val="43661C"/>
          </a:solidFill>
          <a:ln w="9525">
            <a:solidFill>
              <a:srgbClr val="78953D"/>
            </a:solidFill>
            <a:miter lim="800000"/>
            <a:headEnd/>
            <a:tailEnd/>
          </a:ln>
          <a:effectLst/>
        </p:spPr>
        <p:txBody>
          <a:bodyPr wrap="none" anchor="ct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2000" fill="hold"/>
                                        <p:tgtEl>
                                          <p:spTgt spid="6"/>
                                        </p:tgtEl>
                                        <p:attrNameLst>
                                          <p:attrName>ppt_x</p:attrName>
                                        </p:attrNameLst>
                                      </p:cBhvr>
                                      <p:tavLst>
                                        <p:tav tm="0">
                                          <p:val>
                                            <p:strVal val="#ppt_x"/>
                                          </p:val>
                                        </p:tav>
                                        <p:tav tm="100000">
                                          <p:val>
                                            <p:strVal val="#ppt_x"/>
                                          </p:val>
                                        </p:tav>
                                      </p:tavLst>
                                    </p:anim>
                                    <p:anim calcmode="lin" valueType="num">
                                      <p:cBhvr additive="base">
                                        <p:cTn id="12" dur="20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1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Top)">
                                      <p:cBhvr>
                                        <p:cTn id="16" dur="500"/>
                                        <p:tgtEl>
                                          <p:spTgt spid="10"/>
                                        </p:tgtEl>
                                      </p:cBhvr>
                                    </p:animEffect>
                                  </p:childTnLst>
                                </p:cTn>
                              </p:par>
                            </p:childTnLst>
                          </p:cTn>
                        </p:par>
                        <p:par>
                          <p:cTn id="17" fill="hold">
                            <p:stCondLst>
                              <p:cond delay="3500"/>
                            </p:stCondLst>
                            <p:childTnLst>
                              <p:par>
                                <p:cTn id="18" presetID="2" presetClass="entr" presetSubtype="1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2000" fill="hold"/>
                                        <p:tgtEl>
                                          <p:spTgt spid="8"/>
                                        </p:tgtEl>
                                        <p:attrNameLst>
                                          <p:attrName>ppt_x</p:attrName>
                                        </p:attrNameLst>
                                      </p:cBhvr>
                                      <p:tavLst>
                                        <p:tav tm="0">
                                          <p:val>
                                            <p:strVal val="0-#ppt_w/2"/>
                                          </p:val>
                                        </p:tav>
                                        <p:tav tm="100000">
                                          <p:val>
                                            <p:strVal val="#ppt_x"/>
                                          </p:val>
                                        </p:tav>
                                      </p:tavLst>
                                    </p:anim>
                                    <p:anim calcmode="lin" valueType="num">
                                      <p:cBhvr additive="base">
                                        <p:cTn id="21" dur="20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5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slide(fromLeft)">
                                      <p:cBhvr>
                                        <p:cTn id="25" dur="2000"/>
                                        <p:tgtEl>
                                          <p:spTgt spid="11"/>
                                        </p:tgtEl>
                                      </p:cBhvr>
                                    </p:animEffect>
                                  </p:childTnLst>
                                </p:cTn>
                              </p:par>
                            </p:childTnLst>
                          </p:cTn>
                        </p:par>
                        <p:par>
                          <p:cTn id="26" fill="hold">
                            <p:stCondLst>
                              <p:cond delay="7500"/>
                            </p:stCondLst>
                            <p:childTnLst>
                              <p:par>
                                <p:cTn id="27" presetID="2" presetClass="entr" presetSubtype="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2000" fill="hold"/>
                                        <p:tgtEl>
                                          <p:spTgt spid="7"/>
                                        </p:tgtEl>
                                        <p:attrNameLst>
                                          <p:attrName>ppt_x</p:attrName>
                                        </p:attrNameLst>
                                      </p:cBhvr>
                                      <p:tavLst>
                                        <p:tav tm="0">
                                          <p:val>
                                            <p:strVal val="1+#ppt_w/2"/>
                                          </p:val>
                                        </p:tav>
                                        <p:tav tm="100000">
                                          <p:val>
                                            <p:strVal val="#ppt_x"/>
                                          </p:val>
                                        </p:tav>
                                      </p:tavLst>
                                    </p:anim>
                                    <p:anim calcmode="lin" valueType="num">
                                      <p:cBhvr additive="base">
                                        <p:cTn id="30" dur="20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9500"/>
                            </p:stCondLst>
                            <p:childTnLst>
                              <p:par>
                                <p:cTn id="32" presetID="1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lide(fromBottom)">
                                      <p:cBhvr>
                                        <p:cTn id="34" dur="2000"/>
                                        <p:tgtEl>
                                          <p:spTgt spid="9"/>
                                        </p:tgtEl>
                                      </p:cBhvr>
                                    </p:animEffect>
                                  </p:childTnLst>
                                </p:cTn>
                              </p:par>
                            </p:childTnLst>
                          </p:cTn>
                        </p:par>
                        <p:par>
                          <p:cTn id="35" fill="hold">
                            <p:stCondLst>
                              <p:cond delay="11500"/>
                            </p:stCondLst>
                            <p:childTnLst>
                              <p:par>
                                <p:cTn id="36" presetID="8"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diamond(in)">
                                      <p:cBhvr>
                                        <p:cTn id="3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animBg="1"/>
      <p:bldP spid="11"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20" name="مربع نص 19"/>
          <p:cNvSpPr txBox="1"/>
          <p:nvPr/>
        </p:nvSpPr>
        <p:spPr>
          <a:xfrm>
            <a:off x="0" y="1600200"/>
            <a:ext cx="9144000" cy="3539430"/>
          </a:xfrm>
          <a:prstGeom prst="rect">
            <a:avLst/>
          </a:prstGeom>
          <a:noFill/>
        </p:spPr>
        <p:txBody>
          <a:bodyPr wrap="square" rtlCol="0">
            <a:spAutoFit/>
          </a:bodyPr>
          <a:lstStyle/>
          <a:p>
            <a:pPr>
              <a:buFont typeface="Wingdings" pitchFamily="2" charset="2"/>
              <a:buChar char=""/>
            </a:pPr>
            <a:r>
              <a:rPr lang="ar-SA" sz="3200" dirty="0" smtClean="0">
                <a:solidFill>
                  <a:srgbClr val="39471D"/>
                </a:solidFill>
                <a:cs typeface="DecoType Naskh Variants" pitchFamily="2" charset="-78"/>
              </a:rPr>
              <a:t>لا تخرج عن الموضوع بأسئلة جانبية</a:t>
            </a:r>
          </a:p>
          <a:p>
            <a:pPr>
              <a:buFont typeface="Wingdings" pitchFamily="2" charset="2"/>
              <a:buChar char=""/>
            </a:pPr>
            <a:r>
              <a:rPr lang="ar-SA" sz="3200" dirty="0" smtClean="0">
                <a:solidFill>
                  <a:srgbClr val="39471D"/>
                </a:solidFill>
                <a:cs typeface="DecoType Naskh Variants" pitchFamily="2" charset="-78"/>
              </a:rPr>
              <a:t>قارئ جيد للإجراءات والمراجع</a:t>
            </a:r>
            <a:endParaRPr lang="ar-SA" altLang="en-US" sz="3200" dirty="0" smtClean="0">
              <a:solidFill>
                <a:srgbClr val="39471D"/>
              </a:solidFill>
              <a:cs typeface="DecoType Naskh Variants" pitchFamily="2" charset="-78"/>
            </a:endParaRPr>
          </a:p>
          <a:p>
            <a:pPr>
              <a:buFont typeface="Wingdings" pitchFamily="2" charset="2"/>
              <a:buChar char=""/>
            </a:pPr>
            <a:r>
              <a:rPr lang="ar-SA" sz="3200" dirty="0" smtClean="0">
                <a:solidFill>
                  <a:srgbClr val="39471D"/>
                </a:solidFill>
                <a:cs typeface="DecoType Naskh Variants" pitchFamily="2" charset="-78"/>
              </a:rPr>
              <a:t>عدم إضاعة الوقت بمناقشات وجدل مع المدقق عليه واستمع بإيجابية لما يقول</a:t>
            </a:r>
          </a:p>
          <a:p>
            <a:pPr>
              <a:buFont typeface="Wingdings" pitchFamily="2" charset="2"/>
              <a:buChar char=""/>
            </a:pPr>
            <a:r>
              <a:rPr lang="ar-SA" sz="3200" dirty="0" smtClean="0">
                <a:solidFill>
                  <a:srgbClr val="39471D"/>
                </a:solidFill>
                <a:cs typeface="DecoType Naskh Variants" pitchFamily="2" charset="-78"/>
              </a:rPr>
              <a:t>الوصول في التوقيت المحدد دون تأخير</a:t>
            </a:r>
          </a:p>
          <a:p>
            <a:pPr>
              <a:buFont typeface="Wingdings" pitchFamily="2" charset="2"/>
              <a:buChar char=""/>
            </a:pPr>
            <a:r>
              <a:rPr lang="ar-SA" sz="3200" dirty="0" smtClean="0">
                <a:solidFill>
                  <a:srgbClr val="39471D"/>
                </a:solidFill>
                <a:cs typeface="DecoType Naskh Variants" pitchFamily="2" charset="-78"/>
              </a:rPr>
              <a:t>التحكم في زمام المناقشة (عدم إضاعة الوقت)</a:t>
            </a:r>
          </a:p>
          <a:p>
            <a:pPr>
              <a:buFont typeface="Wingdings" pitchFamily="2" charset="2"/>
              <a:buChar char=""/>
            </a:pPr>
            <a:r>
              <a:rPr lang="ar-SA" sz="3200" dirty="0" smtClean="0">
                <a:solidFill>
                  <a:srgbClr val="39471D"/>
                </a:solidFill>
                <a:cs typeface="DecoType Naskh Variants" pitchFamily="2" charset="-78"/>
              </a:rPr>
              <a:t>البحث عن الحقائق والتحقق منها</a:t>
            </a:r>
          </a:p>
          <a:p>
            <a:pPr>
              <a:buFont typeface="Wingdings" pitchFamily="2" charset="2"/>
              <a:buChar char=""/>
            </a:pPr>
            <a:r>
              <a:rPr lang="ar-SA" sz="3200" dirty="0" smtClean="0">
                <a:solidFill>
                  <a:srgbClr val="39471D"/>
                </a:solidFill>
                <a:cs typeface="DecoType Naskh Variants" pitchFamily="2" charset="-78"/>
              </a:rPr>
              <a:t>لا تسمح للمدقق عليه أن يقود المناقشات ويملى  عليك ما يجب أن تفعله</a:t>
            </a:r>
            <a:endParaRPr lang="en-US" dirty="0"/>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20" name="مربع نص 19"/>
          <p:cNvSpPr txBox="1"/>
          <p:nvPr/>
        </p:nvSpPr>
        <p:spPr>
          <a:xfrm>
            <a:off x="0" y="1600201"/>
            <a:ext cx="9144000" cy="4524315"/>
          </a:xfrm>
          <a:prstGeom prst="rect">
            <a:avLst/>
          </a:prstGeom>
          <a:noFill/>
        </p:spPr>
        <p:txBody>
          <a:bodyPr wrap="square" rtlCol="0">
            <a:spAutoFit/>
          </a:bodyPr>
          <a:lstStyle/>
          <a:p>
            <a:pPr>
              <a:buFont typeface="Wingdings" pitchFamily="2" charset="2"/>
              <a:buChar char=""/>
            </a:pPr>
            <a:r>
              <a:rPr lang="ar-SA" sz="3200" dirty="0" smtClean="0">
                <a:solidFill>
                  <a:srgbClr val="39471D"/>
                </a:solidFill>
                <a:cs typeface="DecoType Naskh Variants" pitchFamily="2" charset="-78"/>
              </a:rPr>
              <a:t>سؤال أصحاب العمليات الفعليين وتلقى الإجابة منهم وليس من رئيسه أو زميله</a:t>
            </a:r>
          </a:p>
          <a:p>
            <a:pPr>
              <a:buFont typeface="Wingdings" pitchFamily="2" charset="2"/>
              <a:buChar char=""/>
            </a:pPr>
            <a:r>
              <a:rPr lang="ar-SA" sz="3200" dirty="0" smtClean="0">
                <a:solidFill>
                  <a:srgbClr val="39471D"/>
                </a:solidFill>
                <a:cs typeface="DecoType Naskh Variants" pitchFamily="2" charset="-78"/>
              </a:rPr>
              <a:t>تحاشى جو التعنيف واللوم وانتقاد الأشخاص أمام رؤسائهم </a:t>
            </a:r>
            <a:endParaRPr lang="ar-SA" altLang="en-US" sz="3200" dirty="0" smtClean="0">
              <a:solidFill>
                <a:srgbClr val="39471D"/>
              </a:solidFill>
              <a:cs typeface="DecoType Naskh Variants" pitchFamily="2" charset="-78"/>
            </a:endParaRPr>
          </a:p>
          <a:p>
            <a:pPr>
              <a:buFont typeface="Wingdings" pitchFamily="2" charset="2"/>
              <a:buChar char=""/>
            </a:pPr>
            <a:r>
              <a:rPr lang="ar-SA" sz="3200" dirty="0" smtClean="0">
                <a:solidFill>
                  <a:srgbClr val="39471D"/>
                </a:solidFill>
                <a:cs typeface="DecoType Naskh Variants" pitchFamily="2" charset="-78"/>
              </a:rPr>
              <a:t>التحدث قليلا ما أمكن</a:t>
            </a:r>
            <a:endParaRPr lang="ar-SA" altLang="en-US" sz="3200" dirty="0" smtClean="0">
              <a:solidFill>
                <a:srgbClr val="39471D"/>
              </a:solidFill>
              <a:cs typeface="DecoType Naskh Variants" pitchFamily="2" charset="-78"/>
            </a:endParaRPr>
          </a:p>
          <a:p>
            <a:pPr>
              <a:buFont typeface="Wingdings" pitchFamily="2" charset="2"/>
              <a:buChar char=""/>
            </a:pPr>
            <a:r>
              <a:rPr lang="ar-SA" sz="3200" dirty="0" smtClean="0">
                <a:solidFill>
                  <a:srgbClr val="39471D"/>
                </a:solidFill>
                <a:cs typeface="DecoType Naskh Variants" pitchFamily="2" charset="-78"/>
              </a:rPr>
              <a:t>تحاشى التقارير الشخصية</a:t>
            </a:r>
          </a:p>
          <a:p>
            <a:pPr>
              <a:buFont typeface="Wingdings" pitchFamily="2" charset="2"/>
              <a:buChar char=""/>
            </a:pPr>
            <a:r>
              <a:rPr lang="ar-SA" sz="3200" dirty="0" smtClean="0">
                <a:solidFill>
                  <a:srgbClr val="39471D"/>
                </a:solidFill>
                <a:cs typeface="DecoType Naskh Variants" pitchFamily="2" charset="-78"/>
              </a:rPr>
              <a:t> تجنب استخدام الألفاظ المبهمة</a:t>
            </a:r>
          </a:p>
          <a:p>
            <a:pPr>
              <a:buFont typeface="Wingdings" pitchFamily="2" charset="2"/>
              <a:buChar char=""/>
            </a:pPr>
            <a:r>
              <a:rPr lang="ar-SA" sz="3200" dirty="0" smtClean="0">
                <a:solidFill>
                  <a:srgbClr val="39471D"/>
                </a:solidFill>
                <a:cs typeface="DecoType Naskh Variants" pitchFamily="2" charset="-78"/>
              </a:rPr>
              <a:t>لا انتقاد ولا توبيخ ولا تهكم ولا تسخر من أحد</a:t>
            </a:r>
          </a:p>
          <a:p>
            <a:pPr>
              <a:buFont typeface="Wingdings" pitchFamily="2" charset="2"/>
              <a:buChar char=""/>
            </a:pPr>
            <a:r>
              <a:rPr lang="ar-SA" sz="3200" dirty="0" smtClean="0">
                <a:solidFill>
                  <a:srgbClr val="39471D"/>
                </a:solidFill>
                <a:cs typeface="DecoType Naskh Variants" pitchFamily="2" charset="-78"/>
              </a:rPr>
              <a:t>الأسئلة واضحة ومختصرة</a:t>
            </a:r>
          </a:p>
          <a:p>
            <a:pPr>
              <a:buFont typeface="Wingdings" pitchFamily="2" charset="2"/>
              <a:buChar char=""/>
            </a:pPr>
            <a:r>
              <a:rPr lang="ar-SA" sz="3200" dirty="0" smtClean="0">
                <a:solidFill>
                  <a:srgbClr val="39471D"/>
                </a:solidFill>
                <a:cs typeface="DecoType Naskh Variants" pitchFamily="2" charset="-78"/>
              </a:rPr>
              <a:t>مؤدب وهادى ولبق ومسيطرا على نفسك طوال فترة المراجعة </a:t>
            </a:r>
          </a:p>
          <a:p>
            <a:pPr>
              <a:buFont typeface="Wingdings" pitchFamily="2" charset="2"/>
              <a:buChar char=""/>
            </a:pPr>
            <a:r>
              <a:rPr lang="ar-SA" sz="3200" dirty="0" smtClean="0">
                <a:solidFill>
                  <a:srgbClr val="39471D"/>
                </a:solidFill>
                <a:cs typeface="DecoType Naskh Variants" pitchFamily="2" charset="-78"/>
              </a:rPr>
              <a:t>كن</a:t>
            </a:r>
            <a:r>
              <a:rPr lang="ar-EG" sz="3200" dirty="0" smtClean="0">
                <a:solidFill>
                  <a:srgbClr val="39471D"/>
                </a:solidFill>
                <a:cs typeface="DecoType Naskh Variants" pitchFamily="2" charset="-78"/>
              </a:rPr>
              <a:t> </a:t>
            </a:r>
            <a:r>
              <a:rPr lang="ar-SA" sz="3200" dirty="0" smtClean="0">
                <a:solidFill>
                  <a:srgbClr val="39471D"/>
                </a:solidFill>
                <a:cs typeface="DecoType Naskh Variants" pitchFamily="2" charset="-78"/>
              </a:rPr>
              <a:t>مجاملا </a:t>
            </a:r>
            <a:r>
              <a:rPr lang="ar-EG" sz="3200" dirty="0" smtClean="0">
                <a:solidFill>
                  <a:srgbClr val="39471D"/>
                </a:solidFill>
                <a:cs typeface="DecoType Naskh Variants" pitchFamily="2" charset="-78"/>
              </a:rPr>
              <a:t>ب</a:t>
            </a:r>
            <a:r>
              <a:rPr lang="ar-SA" sz="3200" dirty="0" smtClean="0">
                <a:solidFill>
                  <a:srgbClr val="39471D"/>
                </a:solidFill>
                <a:cs typeface="DecoType Naskh Variants" pitchFamily="2" charset="-78"/>
              </a:rPr>
              <a:t>بيان الإيجابيات</a:t>
            </a:r>
            <a:r>
              <a:rPr lang="ar-EG" sz="3200" dirty="0" smtClean="0">
                <a:solidFill>
                  <a:srgbClr val="39471D"/>
                </a:solidFill>
                <a:cs typeface="DecoType Naskh Variants" pitchFamily="2" charset="-78"/>
              </a:rPr>
              <a:t> قبل </a:t>
            </a:r>
            <a:r>
              <a:rPr lang="ar-SA" sz="3200" dirty="0" smtClean="0">
                <a:solidFill>
                  <a:srgbClr val="39471D"/>
                </a:solidFill>
                <a:cs typeface="DecoType Naskh Variants" pitchFamily="2" charset="-78"/>
              </a:rPr>
              <a:t>السلبيات</a:t>
            </a:r>
            <a:endParaRPr lang="ar-SA" b="1" dirty="0" smtClean="0">
              <a:solidFill>
                <a:srgbClr val="000000"/>
              </a:solidFill>
              <a:latin typeface="Times New Roman" pitchFamily="18" charset="0"/>
              <a:cs typeface="Simplified Arabic" pitchFamily="18" charset="-78"/>
            </a:endParaRPr>
          </a:p>
        </p:txBody>
      </p:sp>
      <p:sp>
        <p:nvSpPr>
          <p:cNvPr id="6" name="Text Box 2"/>
          <p:cNvSpPr txBox="1">
            <a:spLocks noChangeArrowheads="1"/>
          </p:cNvSpPr>
          <p:nvPr/>
        </p:nvSpPr>
        <p:spPr bwMode="auto">
          <a:xfrm>
            <a:off x="0" y="26035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txBox="1">
            <a:spLocks noChangeArrowheads="1"/>
          </p:cNvSpPr>
          <p:nvPr/>
        </p:nvSpPr>
        <p:spPr>
          <a:xfrm>
            <a:off x="457200" y="274638"/>
            <a:ext cx="8229600" cy="1143000"/>
          </a:xfrm>
          <a:prstGeom prst="rect">
            <a:avLst/>
          </a:prstGeom>
          <a:noFill/>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 typeface="Monotype Sorts" pitchFamily="2" charset="2"/>
              <a:buNone/>
              <a:tabLst/>
              <a:defRPr/>
            </a:pPr>
            <a:r>
              <a:rPr lang="ar-SA" sz="5400" dirty="0" smtClean="0">
                <a:solidFill>
                  <a:srgbClr val="39471D"/>
                </a:solidFill>
                <a:cs typeface="DecoType Naskh Variants" pitchFamily="2" charset="-78"/>
              </a:rPr>
              <a:t>الأهداف الخاطئة للتدقيق</a:t>
            </a:r>
            <a:endParaRPr lang="en-US" sz="5400" dirty="0">
              <a:solidFill>
                <a:srgbClr val="39471D"/>
              </a:solidFill>
              <a:cs typeface="DecoType Naskh Variants" pitchFamily="2" charset="-78"/>
            </a:endParaRPr>
          </a:p>
        </p:txBody>
      </p:sp>
      <p:sp>
        <p:nvSpPr>
          <p:cNvPr id="5" name="Rectangle 3"/>
          <p:cNvSpPr txBox="1">
            <a:spLocks noChangeArrowheads="1"/>
          </p:cNvSpPr>
          <p:nvPr/>
        </p:nvSpPr>
        <p:spPr>
          <a:xfrm>
            <a:off x="914400" y="1600200"/>
            <a:ext cx="7543800" cy="4419600"/>
          </a:xfrm>
          <a:prstGeom prst="rect">
            <a:avLst/>
          </a:prstGeom>
          <a:noFill/>
        </p:spPr>
        <p:txBody>
          <a:bodyPr vert="horz" lIns="91440" tIns="45720" rIns="91440" bIns="45720" rtlCol="1">
            <a:noAutofit/>
          </a:bodyPr>
          <a:lstStyle/>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r>
              <a:rPr lang="ar-SA" sz="3600" dirty="0" smtClean="0">
                <a:solidFill>
                  <a:srgbClr val="39471D"/>
                </a:solidFill>
                <a:cs typeface="DecoType Naskh Variants" pitchFamily="2" charset="-78"/>
              </a:rPr>
              <a:t>لإيجاد العيوب </a:t>
            </a:r>
          </a:p>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endParaRPr lang="ar-SA" sz="2000" dirty="0" smtClean="0">
              <a:solidFill>
                <a:srgbClr val="39471D"/>
              </a:solidFill>
              <a:cs typeface="DecoType Naskh Variants" pitchFamily="2" charset="-78"/>
            </a:endParaRPr>
          </a:p>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r>
              <a:rPr lang="ar-SA" sz="3600" dirty="0" smtClean="0">
                <a:solidFill>
                  <a:srgbClr val="39471D"/>
                </a:solidFill>
                <a:cs typeface="DecoType Naskh Variants" pitchFamily="2" charset="-78"/>
              </a:rPr>
              <a:t>لتسييس العمليات والأنشطة </a:t>
            </a:r>
          </a:p>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endParaRPr lang="ar-SA" dirty="0" smtClean="0">
              <a:solidFill>
                <a:srgbClr val="39471D"/>
              </a:solidFill>
              <a:cs typeface="DecoType Naskh Variants" pitchFamily="2" charset="-78"/>
            </a:endParaRPr>
          </a:p>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r>
              <a:rPr lang="ar-SA" sz="3600" dirty="0" smtClean="0">
                <a:solidFill>
                  <a:srgbClr val="39471D"/>
                </a:solidFill>
                <a:cs typeface="DecoType Naskh Variants" pitchFamily="2" charset="-78"/>
              </a:rPr>
              <a:t>لتثبت مسؤولية الفشل ( اللوم ) </a:t>
            </a:r>
          </a:p>
          <a:p>
            <a:pPr marL="0" marR="0" lvl="0" indent="0" defTabSz="914400" rtl="1" eaLnBrk="1" fontAlgn="auto" latinLnBrk="0" hangingPunct="1">
              <a:lnSpc>
                <a:spcPct val="100000"/>
              </a:lnSpc>
              <a:spcBef>
                <a:spcPct val="20000"/>
              </a:spcBef>
              <a:spcAft>
                <a:spcPts val="0"/>
              </a:spcAft>
              <a:buClr>
                <a:srgbClr val="43661C"/>
              </a:buClr>
              <a:buSzTx/>
              <a:buFont typeface="Wingdings" pitchFamily="2" charset="2"/>
              <a:buChar char=""/>
              <a:tabLst/>
              <a:defRPr/>
            </a:pPr>
            <a:endParaRPr lang="ar-SA" sz="2000" dirty="0" smtClean="0">
              <a:solidFill>
                <a:srgbClr val="39471D"/>
              </a:solidFill>
              <a:cs typeface="DecoType Naskh Variants" pitchFamily="2" charset="-78"/>
            </a:endParaRPr>
          </a:p>
          <a:p>
            <a:pPr>
              <a:spcBef>
                <a:spcPct val="20000"/>
              </a:spcBef>
              <a:buClr>
                <a:srgbClr val="43661C"/>
              </a:buClr>
              <a:buFont typeface="Wingdings" pitchFamily="2" charset="2"/>
              <a:buChar char=""/>
              <a:defRPr/>
            </a:pPr>
            <a:r>
              <a:rPr lang="ar-SA" sz="3600" dirty="0" smtClean="0">
                <a:solidFill>
                  <a:srgbClr val="39471D"/>
                </a:solidFill>
                <a:cs typeface="DecoType Naskh Variants" pitchFamily="2" charset="-78"/>
              </a:rPr>
              <a:t>لإزالة المسئولية فيما يتعلق بالجودة </a:t>
            </a:r>
            <a:endParaRPr lang="en-US" sz="3600" dirty="0">
              <a:solidFill>
                <a:srgbClr val="39471D"/>
              </a:solidFill>
              <a:cs typeface="DecoType Naskh Variant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1000"/>
                                        <p:tgtEl>
                                          <p:spTgt spid="4"/>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7" dur="20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5000"/>
                            </p:stCondLst>
                            <p:childTnLst>
                              <p:par>
                                <p:cTn id="19" presetID="2" presetClass="entr" presetSubtype="4" fill="hold" grpId="0" nodeType="after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2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20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2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620713"/>
            <a:ext cx="9143999" cy="762000"/>
          </a:xfrm>
          <a:prstGeom prst="rect">
            <a:avLst/>
          </a:prstGeom>
          <a:noFill/>
          <a:ln w="9525">
            <a:noFill/>
            <a:miter lim="800000"/>
            <a:headEnd/>
            <a:tailEnd/>
          </a:ln>
          <a:effectLst/>
        </p:spPr>
        <p:txBody>
          <a:bodyPr/>
          <a:lstStyle/>
          <a:p>
            <a:pPr algn="ctr" rtl="1" eaLnBrk="0" hangingPunct="0"/>
            <a:r>
              <a:rPr lang="ar-SA" sz="5400" dirty="0" smtClean="0">
                <a:solidFill>
                  <a:srgbClr val="39471D"/>
                </a:solidFill>
                <a:cs typeface="DecoType Naskh Variants" pitchFamily="2" charset="-78"/>
              </a:rPr>
              <a:t>خصــائص المدقق الجيــد</a:t>
            </a:r>
            <a:endParaRPr lang="ar-SA" sz="5400" dirty="0">
              <a:solidFill>
                <a:srgbClr val="39471D"/>
              </a:solidFill>
              <a:cs typeface="DecoType Naskh Variants" pitchFamily="2" charset="-78"/>
            </a:endParaRPr>
          </a:p>
        </p:txBody>
      </p:sp>
      <p:sp>
        <p:nvSpPr>
          <p:cNvPr id="30" name="Text Box 26"/>
          <p:cNvSpPr txBox="1">
            <a:spLocks noChangeArrowheads="1"/>
          </p:cNvSpPr>
          <p:nvPr/>
        </p:nvSpPr>
        <p:spPr bwMode="auto">
          <a:xfrm>
            <a:off x="0" y="1900238"/>
            <a:ext cx="9143999" cy="4401205"/>
          </a:xfrm>
          <a:prstGeom prst="rect">
            <a:avLst/>
          </a:prstGeom>
          <a:noFill/>
          <a:ln w="9525">
            <a:noFill/>
            <a:miter lim="800000"/>
            <a:headEnd/>
            <a:tailEnd/>
          </a:ln>
          <a:effectLst/>
        </p:spPr>
        <p:txBody>
          <a:bodyPr wrap="square">
            <a:spAutoFit/>
          </a:bodyPr>
          <a:lstStyle/>
          <a:p>
            <a:pPr algn="r" rtl="1" eaLnBrk="0" hangingPunct="0">
              <a:buFont typeface="Courier New" pitchFamily="49" charset="0"/>
              <a:buChar char="o"/>
            </a:pPr>
            <a:r>
              <a:rPr lang="ar-SA" sz="3200" dirty="0" smtClean="0">
                <a:solidFill>
                  <a:srgbClr val="39471D"/>
                </a:solidFill>
                <a:cs typeface="DecoType Naskh Variants" pitchFamily="2" charset="-78"/>
              </a:rPr>
              <a:t>القـدرة على التعبير عن المفاهـيم والأفكـار شفهـيا وكتـابة .</a:t>
            </a:r>
            <a:endParaRPr lang="en-US" altLang="en-US" sz="2400" b="1" dirty="0">
              <a:solidFill>
                <a:srgbClr val="000000"/>
              </a:solidFill>
              <a:latin typeface="Bookman Old Style" pitchFamily="18" charset="0"/>
              <a:cs typeface="Andalus" pitchFamily="18" charset="-78"/>
            </a:endParaRPr>
          </a:p>
          <a:p>
            <a:pPr algn="r" rtl="1" eaLnBrk="0" hangingPunct="0">
              <a:buFont typeface="Courier New" pitchFamily="49" charset="0"/>
              <a:buChar char="o"/>
            </a:pPr>
            <a:r>
              <a:rPr lang="ar-SA" sz="3200" dirty="0" smtClean="0">
                <a:solidFill>
                  <a:srgbClr val="39471D"/>
                </a:solidFill>
                <a:cs typeface="DecoType Naskh Variants" pitchFamily="2" charset="-78"/>
              </a:rPr>
              <a:t>المهــارات الشخصيــة :</a:t>
            </a:r>
          </a:p>
          <a:p>
            <a:pPr marL="914400" algn="r" rtl="1" eaLnBrk="0" hangingPunct="0">
              <a:buClr>
                <a:srgbClr val="39471D"/>
              </a:buClr>
              <a:buFont typeface="Wingdings" pitchFamily="2" charset="2"/>
              <a:buChar char="w"/>
            </a:pPr>
            <a:r>
              <a:rPr lang="ar-SA" sz="2400" b="1" dirty="0" smtClean="0">
                <a:solidFill>
                  <a:srgbClr val="000000"/>
                </a:solidFill>
                <a:latin typeface="Bookman Old Style" pitchFamily="18" charset="0"/>
                <a:cs typeface="Andalus" pitchFamily="18" charset="-78"/>
              </a:rPr>
              <a:t> </a:t>
            </a:r>
            <a:r>
              <a:rPr lang="ar-SA" sz="3200" dirty="0" smtClean="0">
                <a:solidFill>
                  <a:srgbClr val="39471D"/>
                </a:solidFill>
                <a:cs typeface="DecoType Naskh Variants" pitchFamily="2" charset="-78"/>
              </a:rPr>
              <a:t>الدبلوماسـية في توضيح عدم المطـابقة </a:t>
            </a:r>
            <a:endParaRPr lang="ar-SA" sz="2400" b="1" dirty="0" smtClean="0">
              <a:solidFill>
                <a:srgbClr val="000000"/>
              </a:solidFill>
              <a:latin typeface="Bookman Old Style" pitchFamily="18" charset="0"/>
              <a:cs typeface="Andalus" pitchFamily="18" charset="-78"/>
            </a:endParaRPr>
          </a:p>
          <a:p>
            <a:pPr marL="914400" algn="r" rtl="1" eaLnBrk="0" hangingPunct="0">
              <a:buClr>
                <a:srgbClr val="39471D"/>
              </a:buClr>
              <a:buFont typeface="Wingdings" pitchFamily="2" charset="2"/>
              <a:buChar char="w"/>
            </a:pPr>
            <a:r>
              <a:rPr lang="ar-SA" sz="2400" b="1" dirty="0" smtClean="0">
                <a:solidFill>
                  <a:srgbClr val="000000"/>
                </a:solidFill>
                <a:latin typeface="Bookman Old Style" pitchFamily="18" charset="0"/>
                <a:cs typeface="Andalus" pitchFamily="18" charset="-78"/>
              </a:rPr>
              <a:t> </a:t>
            </a:r>
            <a:r>
              <a:rPr lang="ar-SA" sz="3200" dirty="0">
                <a:solidFill>
                  <a:srgbClr val="39471D"/>
                </a:solidFill>
                <a:cs typeface="DecoType Naskh Variants" pitchFamily="2" charset="-78"/>
              </a:rPr>
              <a:t>الحصول على المعلومة الصحيحة </a:t>
            </a:r>
          </a:p>
          <a:p>
            <a:pPr marL="914400" algn="r" rtl="1" eaLnBrk="0" hangingPunct="0">
              <a:buClr>
                <a:srgbClr val="39471D"/>
              </a:buClr>
              <a:buFont typeface="Wingdings" pitchFamily="2" charset="2"/>
              <a:buChar char="w"/>
            </a:pPr>
            <a:r>
              <a:rPr lang="ar-SA" sz="2400" b="1" dirty="0">
                <a:solidFill>
                  <a:srgbClr val="000000"/>
                </a:solidFill>
                <a:latin typeface="Bookman Old Style" pitchFamily="18" charset="0"/>
                <a:cs typeface="Andalus" pitchFamily="18" charset="-78"/>
              </a:rPr>
              <a:t> </a:t>
            </a:r>
            <a:r>
              <a:rPr lang="ar-SA" sz="3200" dirty="0">
                <a:solidFill>
                  <a:srgbClr val="39471D"/>
                </a:solidFill>
                <a:cs typeface="DecoType Naskh Variants" pitchFamily="2" charset="-78"/>
              </a:rPr>
              <a:t>القدرة على الإنصـات </a:t>
            </a:r>
          </a:p>
          <a:p>
            <a:pPr algn="r" rtl="1" eaLnBrk="0" hangingPunct="0"/>
            <a:endParaRPr lang="en-US" altLang="en-US" sz="2400" b="1" dirty="0">
              <a:solidFill>
                <a:srgbClr val="000000"/>
              </a:solidFill>
              <a:latin typeface="Bookman Old Style" pitchFamily="18" charset="0"/>
              <a:cs typeface="Andalus" pitchFamily="18" charset="-78"/>
            </a:endParaRPr>
          </a:p>
          <a:p>
            <a:pPr algn="r" rtl="1" eaLnBrk="0" hangingPunct="0">
              <a:buFont typeface="Courier New" pitchFamily="49" charset="0"/>
              <a:buChar char="o"/>
            </a:pPr>
            <a:r>
              <a:rPr lang="ar-SA" sz="3200" dirty="0">
                <a:solidFill>
                  <a:srgbClr val="39471D"/>
                </a:solidFill>
                <a:cs typeface="DecoType Naskh Variants" pitchFamily="2" charset="-78"/>
              </a:rPr>
              <a:t>القدرة على الاحتفاظ بالحيادية التي تسمح بإتمام مسئولياته كمراجع </a:t>
            </a:r>
            <a:endParaRPr lang="en-US" altLang="en-US" sz="2400" b="1" dirty="0">
              <a:solidFill>
                <a:srgbClr val="000000"/>
              </a:solidFill>
              <a:latin typeface="Bookman Old Style" pitchFamily="18" charset="0"/>
              <a:cs typeface="Andalus" pitchFamily="18" charset="-78"/>
            </a:endParaRPr>
          </a:p>
          <a:p>
            <a:pPr eaLnBrk="0" hangingPunct="0">
              <a:buFont typeface="Courier New" pitchFamily="49" charset="0"/>
              <a:buChar char="o"/>
            </a:pPr>
            <a:r>
              <a:rPr lang="ar-SA" sz="3200" dirty="0">
                <a:solidFill>
                  <a:srgbClr val="39471D"/>
                </a:solidFill>
                <a:cs typeface="DecoType Naskh Variants" pitchFamily="2" charset="-78"/>
              </a:rPr>
              <a:t>مهــارات التنظـيم الشخصي </a:t>
            </a:r>
            <a:endParaRPr lang="en-US" altLang="en-US" sz="2400" b="1" dirty="0">
              <a:solidFill>
                <a:srgbClr val="000000"/>
              </a:solidFill>
              <a:latin typeface="Bookman Old Style" pitchFamily="18" charset="0"/>
              <a:cs typeface="Andalus" pitchFamily="18" charset="-78"/>
            </a:endParaRPr>
          </a:p>
          <a:p>
            <a:pPr algn="r" rtl="1" eaLnBrk="0" hangingPunct="0">
              <a:buFont typeface="Courier New" pitchFamily="49" charset="0"/>
              <a:buChar char="o"/>
            </a:pPr>
            <a:r>
              <a:rPr lang="ar-SA" sz="3200" dirty="0" smtClean="0">
                <a:solidFill>
                  <a:srgbClr val="39471D"/>
                </a:solidFill>
                <a:cs typeface="DecoType Naskh Variants" pitchFamily="2" charset="-78"/>
              </a:rPr>
              <a:t>الحكم طبقـا للدليل المـادي  </a:t>
            </a:r>
            <a:r>
              <a:rPr lang="en-US" altLang="ar-SA" sz="3200" dirty="0" smtClean="0">
                <a:solidFill>
                  <a:srgbClr val="39471D"/>
                </a:solidFill>
                <a:cs typeface="DecoType Naskh Variants" pitchFamily="2" charset="-78"/>
              </a:rPr>
              <a:t>Objective Evidence</a:t>
            </a:r>
            <a:r>
              <a:rPr lang="ar-SA" sz="3200" dirty="0" smtClean="0">
                <a:solidFill>
                  <a:srgbClr val="39471D"/>
                </a:solidFill>
                <a:cs typeface="DecoType Naskh Variants" pitchFamily="2" charset="-78"/>
              </a:rPr>
              <a:t>  </a:t>
            </a:r>
            <a:r>
              <a:rPr lang="ar-SA" sz="3200" dirty="0">
                <a:solidFill>
                  <a:srgbClr val="39471D"/>
                </a:solidFill>
                <a:cs typeface="DecoType Naskh Variants" pitchFamily="2" charset="-78"/>
              </a:rPr>
              <a: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Text Box 2"/>
          <p:cNvSpPr txBox="1">
            <a:spLocks noChangeArrowheads="1"/>
          </p:cNvSpPr>
          <p:nvPr/>
        </p:nvSpPr>
        <p:spPr bwMode="auto">
          <a:xfrm>
            <a:off x="0" y="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graphicFrame>
        <p:nvGraphicFramePr>
          <p:cNvPr id="7" name="جدول 6"/>
          <p:cNvGraphicFramePr>
            <a:graphicFrameLocks noGrp="1"/>
          </p:cNvGraphicFramePr>
          <p:nvPr/>
        </p:nvGraphicFramePr>
        <p:xfrm>
          <a:off x="152400" y="834620"/>
          <a:ext cx="8904514" cy="5550940"/>
        </p:xfrm>
        <a:graphic>
          <a:graphicData uri="http://schemas.openxmlformats.org/drawingml/2006/table">
            <a:tbl>
              <a:tblPr rtl="1" firstRow="1" bandRow="1">
                <a:tableStyleId>{5C22544A-7EE6-4342-B048-85BDC9FD1C3A}</a:tableStyleId>
              </a:tblPr>
              <a:tblGrid>
                <a:gridCol w="602342"/>
                <a:gridCol w="4717144"/>
                <a:gridCol w="3585028"/>
              </a:tblGrid>
              <a:tr h="514584">
                <a:tc gridSpan="2">
                  <a:txBody>
                    <a:bodyPr/>
                    <a:lstStyle/>
                    <a:p>
                      <a:pPr algn="ctr" rtl="1"/>
                      <a:r>
                        <a:rPr lang="ar-SA" sz="3200" b="0" kern="1200" dirty="0" smtClean="0">
                          <a:solidFill>
                            <a:srgbClr val="39471D"/>
                          </a:solidFill>
                          <a:latin typeface="+mn-lt"/>
                          <a:ea typeface="+mn-ea"/>
                          <a:cs typeface="DecoType Naskh Variants" pitchFamily="2" charset="-78"/>
                        </a:rPr>
                        <a:t>السمات الشخصية للمدقق الجيد </a:t>
                      </a:r>
                      <a:endParaRPr lang="ar-SA" sz="3200" b="0" kern="1200" dirty="0">
                        <a:solidFill>
                          <a:srgbClr val="39471D"/>
                        </a:solidFill>
                        <a:latin typeface="+mn-lt"/>
                        <a:ea typeface="+mn-ea"/>
                        <a:cs typeface="DecoType Naskh Variants" pitchFamily="2" charset="-78"/>
                      </a:endParaRPr>
                    </a:p>
                  </a:txBody>
                  <a:tcPr>
                    <a:noFill/>
                  </a:tcPr>
                </a:tc>
                <a:tc hMerge="1">
                  <a:txBody>
                    <a:bodyPr/>
                    <a:lstStyle/>
                    <a:p>
                      <a:pPr rtl="1"/>
                      <a:endParaRPr lang="ar-SA" dirty="0"/>
                    </a:p>
                  </a:txBody>
                  <a:tcPr/>
                </a:tc>
                <a:tc>
                  <a:txBody>
                    <a:bodyPr/>
                    <a:lstStyle/>
                    <a:p>
                      <a:pPr marL="0" algn="ctr" defTabSz="914400" rtl="1" eaLnBrk="1" latinLnBrk="0" hangingPunct="1"/>
                      <a:r>
                        <a:rPr lang="en-US" altLang="ar-SA" sz="2400" b="0" kern="1200" dirty="0" smtClean="0">
                          <a:solidFill>
                            <a:srgbClr val="39471D"/>
                          </a:solidFill>
                          <a:latin typeface="+mn-lt"/>
                          <a:ea typeface="+mn-ea"/>
                          <a:cs typeface="DecoType Naskh Variants" pitchFamily="2" charset="-78"/>
                        </a:rPr>
                        <a:t>Personnel Characteristics</a:t>
                      </a:r>
                      <a:r>
                        <a:rPr lang="ar-SA" sz="2400" b="0" kern="1200" dirty="0" smtClean="0">
                          <a:solidFill>
                            <a:srgbClr val="39471D"/>
                          </a:solidFill>
                          <a:latin typeface="+mn-lt"/>
                          <a:ea typeface="+mn-ea"/>
                          <a:cs typeface="DecoType Naskh Variants" pitchFamily="2" charset="-78"/>
                        </a:rPr>
                        <a:t> </a:t>
                      </a: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01</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مستمع جيد</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Good Listener</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02</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متفتح الذهن</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Open minded</a:t>
                      </a:r>
                      <a:r>
                        <a:rPr lang="ar-SA" altLang="ar-SA" sz="2400" b="0" kern="1200" dirty="0" smtClean="0">
                          <a:solidFill>
                            <a:srgbClr val="39471D"/>
                          </a:solidFill>
                          <a:latin typeface="+mn-lt"/>
                          <a:ea typeface="+mn-ea"/>
                          <a:cs typeface="DecoType Naskh Variants" pitchFamily="2" charset="-78"/>
                        </a:rPr>
                        <a:t> </a:t>
                      </a: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03</a:t>
                      </a:r>
                    </a:p>
                  </a:txBody>
                  <a:tcPr>
                    <a:noFill/>
                  </a:tcPr>
                </a:tc>
                <a:tc>
                  <a:txBody>
                    <a:bodyPr/>
                    <a:lstStyle/>
                    <a:p>
                      <a:pPr rtl="1"/>
                      <a:r>
                        <a:rPr lang="ar-SA" sz="2400" kern="1200" dirty="0" smtClean="0">
                          <a:solidFill>
                            <a:srgbClr val="39471D"/>
                          </a:solidFill>
                          <a:latin typeface="+mn-lt"/>
                          <a:ea typeface="+mn-ea"/>
                          <a:cs typeface="DecoType Naskh Variants" pitchFamily="2" charset="-78"/>
                        </a:rPr>
                        <a:t>دبلوماسي في التعامل مع الآخرين</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Diplomatic</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04</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محايد وغير متحيز</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Unbiased</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05</a:t>
                      </a:r>
                    </a:p>
                  </a:txBody>
                  <a:tcPr>
                    <a:noFill/>
                  </a:tcPr>
                </a:tc>
                <a:tc>
                  <a:txBody>
                    <a:bodyPr/>
                    <a:lstStyle/>
                    <a:p>
                      <a:pPr rtl="1"/>
                      <a:r>
                        <a:rPr lang="ar-SA" sz="2400" kern="1200" dirty="0" smtClean="0">
                          <a:solidFill>
                            <a:srgbClr val="39471D"/>
                          </a:solidFill>
                          <a:latin typeface="+mn-lt"/>
                          <a:ea typeface="+mn-ea"/>
                          <a:cs typeface="DecoType Naskh Variants" pitchFamily="2" charset="-78"/>
                        </a:rPr>
                        <a:t>أمين في نقل الحقائق دون تزييف</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Honest</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06</a:t>
                      </a:r>
                    </a:p>
                  </a:txBody>
                  <a:tcPr>
                    <a:noFill/>
                  </a:tcPr>
                </a:tc>
                <a:tc>
                  <a:txBody>
                    <a:bodyPr/>
                    <a:lstStyle/>
                    <a:p>
                      <a:pPr rtl="1"/>
                      <a:r>
                        <a:rPr lang="ar-SA" sz="2400" kern="1200" dirty="0" smtClean="0">
                          <a:solidFill>
                            <a:srgbClr val="39471D"/>
                          </a:solidFill>
                          <a:latin typeface="+mn-lt"/>
                          <a:ea typeface="+mn-ea"/>
                          <a:cs typeface="DecoType Naskh Variants" pitchFamily="2" charset="-78"/>
                        </a:rPr>
                        <a:t>صبور طويل البال قوى التحمل (لا يغضب بسرعة ) </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Patient</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07</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ملتزم (منضبط ذاتيا )</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Self-disciplined</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08</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مهتم بالمراجعة (ليس فقط تأدية واجب )</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Interested</a:t>
                      </a:r>
                      <a:r>
                        <a:rPr lang="ar-SA" altLang="ar-SA" sz="2400" b="0" kern="1200" dirty="0" smtClean="0">
                          <a:solidFill>
                            <a:srgbClr val="39471D"/>
                          </a:solidFill>
                          <a:latin typeface="+mn-lt"/>
                          <a:ea typeface="+mn-ea"/>
                          <a:cs typeface="DecoType Naskh Variants" pitchFamily="2" charset="-78"/>
                        </a:rPr>
                        <a:t> </a:t>
                      </a: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09</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مقدرا لمشاعر الآخرين (غير متجمد الإحساس )</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Empathetic</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10</a:t>
                      </a:r>
                      <a:endParaRPr lang="ar-SA" sz="2400" kern="1200" dirty="0" smtClean="0">
                        <a:solidFill>
                          <a:srgbClr val="39471D"/>
                        </a:solidFill>
                        <a:latin typeface="+mn-lt"/>
                        <a:ea typeface="+mn-ea"/>
                        <a:cs typeface="DecoType Naskh" pitchFamily="2" charset="-78"/>
                      </a:endParaRPr>
                    </a:p>
                  </a:txBody>
                  <a:tcPr>
                    <a:noFill/>
                  </a:tcPr>
                </a:tc>
                <a:tc>
                  <a:txBody>
                    <a:bodyPr/>
                    <a:lstStyle/>
                    <a:p>
                      <a:pPr rtl="1"/>
                      <a:r>
                        <a:rPr lang="ar-SA" sz="2400" kern="1200" dirty="0" smtClean="0">
                          <a:solidFill>
                            <a:srgbClr val="39471D"/>
                          </a:solidFill>
                          <a:latin typeface="+mn-lt"/>
                          <a:ea typeface="+mn-ea"/>
                          <a:cs typeface="DecoType Naskh Variants" pitchFamily="2" charset="-78"/>
                        </a:rPr>
                        <a:t>ايجابي  وموضوعي في التعامل</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Positive</a:t>
                      </a:r>
                      <a:r>
                        <a:rPr lang="ar-SA" altLang="ar-SA" sz="2400" b="0" kern="1200" dirty="0" smtClean="0">
                          <a:solidFill>
                            <a:srgbClr val="39471D"/>
                          </a:solidFill>
                          <a:latin typeface="+mn-lt"/>
                          <a:ea typeface="+mn-ea"/>
                          <a:cs typeface="DecoType Naskh Variants" pitchFamily="2" charset="-78"/>
                        </a:rPr>
                        <a:t> </a:t>
                      </a:r>
                    </a:p>
                  </a:txBody>
                  <a:tcPr>
                    <a:noFill/>
                  </a:tcPr>
                </a:tc>
              </a:tr>
            </a:tbl>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Text Box 2"/>
          <p:cNvSpPr txBox="1">
            <a:spLocks noChangeArrowheads="1"/>
          </p:cNvSpPr>
          <p:nvPr/>
        </p:nvSpPr>
        <p:spPr bwMode="auto">
          <a:xfrm>
            <a:off x="0" y="0"/>
            <a:ext cx="9144000" cy="660400"/>
          </a:xfrm>
          <a:prstGeom prst="rect">
            <a:avLst/>
          </a:prstGeom>
          <a:noFill/>
          <a:ln w="9525">
            <a:noFill/>
            <a:miter lim="800000"/>
            <a:headEnd/>
            <a:tailEnd/>
          </a:ln>
          <a:effectLst/>
        </p:spPr>
        <p:txBody>
          <a:bodyPr/>
          <a:lstStyle/>
          <a:p>
            <a:pPr algn="ctr" eaLnBrk="0" hangingPunct="0"/>
            <a:r>
              <a:rPr lang="en-GB" sz="5400" dirty="0">
                <a:solidFill>
                  <a:srgbClr val="39471D"/>
                </a:solidFill>
                <a:cs typeface="DecoType Naskh Variants" pitchFamily="2" charset="-78"/>
              </a:rPr>
              <a:t>3</a:t>
            </a:r>
            <a:r>
              <a:rPr lang="ar-SA" sz="5400" dirty="0">
                <a:solidFill>
                  <a:srgbClr val="39471D"/>
                </a:solidFill>
                <a:cs typeface="DecoType Naskh Variants" pitchFamily="2" charset="-78"/>
              </a:rPr>
              <a:t>- </a:t>
            </a:r>
            <a:r>
              <a:rPr lang="ar-SA" sz="5400" b="1" dirty="0" smtClean="0">
                <a:solidFill>
                  <a:schemeClr val="accent2">
                    <a:lumMod val="40000"/>
                    <a:lumOff val="60000"/>
                  </a:schemeClr>
                </a:solidFill>
                <a:latin typeface="Arabic Transparent" pitchFamily="2" charset="0"/>
                <a:cs typeface="Simplified Arabic" pitchFamily="18" charset="-78"/>
              </a:rPr>
              <a:t>تابع</a:t>
            </a:r>
            <a:r>
              <a:rPr lang="ar-SA" sz="5400" b="1" dirty="0" smtClean="0">
                <a:solidFill>
                  <a:srgbClr val="000000"/>
                </a:solidFill>
                <a:latin typeface="Arabic Transparent" pitchFamily="2" charset="0"/>
                <a:cs typeface="Simplified Arabic" pitchFamily="18" charset="-78"/>
              </a:rPr>
              <a:t> </a:t>
            </a:r>
            <a:r>
              <a:rPr lang="ar-SA" sz="5400" dirty="0" smtClean="0">
                <a:solidFill>
                  <a:srgbClr val="39471D"/>
                </a:solidFill>
                <a:cs typeface="DecoType Naskh Variants" pitchFamily="2" charset="-78"/>
              </a:rPr>
              <a:t>تنفيذ </a:t>
            </a:r>
            <a:r>
              <a:rPr lang="ar-SA" sz="5400" dirty="0">
                <a:solidFill>
                  <a:srgbClr val="39471D"/>
                </a:solidFill>
                <a:cs typeface="DecoType Naskh Variants" pitchFamily="2" charset="-78"/>
              </a:rPr>
              <a:t>التدقيق </a:t>
            </a:r>
            <a:r>
              <a:rPr lang="en-US" altLang="ar-SA" sz="3600" dirty="0" smtClean="0">
                <a:solidFill>
                  <a:srgbClr val="39471D"/>
                </a:solidFill>
                <a:cs typeface="DecoType Naskh Variants" pitchFamily="2" charset="-78"/>
              </a:rPr>
              <a:t>Audit Performance</a:t>
            </a:r>
            <a:r>
              <a:rPr lang="ar-SA" altLang="ar-SA" sz="3600" dirty="0" smtClean="0">
                <a:solidFill>
                  <a:srgbClr val="39471D"/>
                </a:solidFill>
                <a:cs typeface="DecoType Naskh Variants" pitchFamily="2" charset="-78"/>
              </a:rPr>
              <a:t> </a:t>
            </a:r>
            <a:endParaRPr lang="ar-SA" altLang="ar-SA" sz="3600" dirty="0">
              <a:solidFill>
                <a:srgbClr val="39471D"/>
              </a:solidFill>
              <a:cs typeface="DecoType Naskh Variants" pitchFamily="2" charset="-78"/>
            </a:endParaRPr>
          </a:p>
        </p:txBody>
      </p:sp>
      <p:graphicFrame>
        <p:nvGraphicFramePr>
          <p:cNvPr id="7" name="جدول 6"/>
          <p:cNvGraphicFramePr>
            <a:graphicFrameLocks noGrp="1"/>
          </p:cNvGraphicFramePr>
          <p:nvPr/>
        </p:nvGraphicFramePr>
        <p:xfrm>
          <a:off x="239486" y="1219200"/>
          <a:ext cx="8904514" cy="4678496"/>
        </p:xfrm>
        <a:graphic>
          <a:graphicData uri="http://schemas.openxmlformats.org/drawingml/2006/table">
            <a:tbl>
              <a:tblPr rtl="1" firstRow="1" bandRow="1">
                <a:tableStyleId>{5C22544A-7EE6-4342-B048-85BDC9FD1C3A}</a:tableStyleId>
              </a:tblPr>
              <a:tblGrid>
                <a:gridCol w="602342"/>
                <a:gridCol w="4717144"/>
                <a:gridCol w="3585028"/>
              </a:tblGrid>
              <a:tr h="514584">
                <a:tc gridSpan="2">
                  <a:txBody>
                    <a:bodyPr/>
                    <a:lstStyle/>
                    <a:p>
                      <a:pPr algn="ctr" rtl="1"/>
                      <a:r>
                        <a:rPr lang="ar-SA" sz="4000" b="0" kern="1200" dirty="0" smtClean="0">
                          <a:solidFill>
                            <a:srgbClr val="39471D"/>
                          </a:solidFill>
                          <a:latin typeface="+mn-lt"/>
                          <a:ea typeface="+mn-ea"/>
                          <a:cs typeface="DecoType Naskh Variants" pitchFamily="2" charset="-78"/>
                        </a:rPr>
                        <a:t>التخلص من الصفات الآتية </a:t>
                      </a:r>
                      <a:endParaRPr lang="ar-SA" sz="4000" b="0" kern="1200" dirty="0">
                        <a:solidFill>
                          <a:srgbClr val="39471D"/>
                        </a:solidFill>
                        <a:latin typeface="+mn-lt"/>
                        <a:ea typeface="+mn-ea"/>
                        <a:cs typeface="DecoType Naskh Variants" pitchFamily="2" charset="-78"/>
                      </a:endParaRPr>
                    </a:p>
                  </a:txBody>
                  <a:tcPr>
                    <a:noFill/>
                  </a:tcPr>
                </a:tc>
                <a:tc hMerge="1">
                  <a:txBody>
                    <a:bodyPr/>
                    <a:lstStyle/>
                    <a:p>
                      <a:pPr rtl="1"/>
                      <a:endParaRPr lang="ar-SA" dirty="0"/>
                    </a:p>
                  </a:txBody>
                  <a:tcPr/>
                </a:tc>
                <a:tc>
                  <a:txBody>
                    <a:bodyPr/>
                    <a:lstStyle/>
                    <a:p>
                      <a:pPr marL="0" algn="ctr" defTabSz="914400" rtl="1" eaLnBrk="1" latinLnBrk="0" hangingPunct="1"/>
                      <a:r>
                        <a:rPr lang="en-US" altLang="ar-SA" sz="4000" b="0" kern="1200" dirty="0" smtClean="0">
                          <a:solidFill>
                            <a:srgbClr val="39471D"/>
                          </a:solidFill>
                          <a:latin typeface="+mn-lt"/>
                          <a:ea typeface="+mn-ea"/>
                          <a:cs typeface="DecoType Naskh Variants" pitchFamily="2" charset="-78"/>
                        </a:rPr>
                        <a:t>NOT  TO BE</a:t>
                      </a:r>
                      <a:endParaRPr lang="ar-SA" sz="40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01</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متغطرس ومتعالي</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Arrogant</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02</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متشبث برأيه</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Opinionated</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03</a:t>
                      </a:r>
                    </a:p>
                  </a:txBody>
                  <a:tcPr>
                    <a:noFill/>
                  </a:tcPr>
                </a:tc>
                <a:tc>
                  <a:txBody>
                    <a:bodyPr/>
                    <a:lstStyle/>
                    <a:p>
                      <a:pPr rtl="1"/>
                      <a:r>
                        <a:rPr lang="ar-SA" sz="2400" kern="1200" dirty="0" smtClean="0">
                          <a:solidFill>
                            <a:srgbClr val="39471D"/>
                          </a:solidFill>
                          <a:latin typeface="+mn-lt"/>
                          <a:ea typeface="+mn-ea"/>
                          <a:cs typeface="DecoType Naskh Variants" pitchFamily="2" charset="-78"/>
                        </a:rPr>
                        <a:t>كسول</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Lazy</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04</a:t>
                      </a:r>
                    </a:p>
                  </a:txBody>
                  <a:tcPr>
                    <a:noFill/>
                  </a:tcPr>
                </a:tc>
                <a:tc>
                  <a:txBody>
                    <a:bodyPr/>
                    <a:lstStyle/>
                    <a:p>
                      <a:pPr rtl="1"/>
                      <a:r>
                        <a:rPr lang="ar-SA" sz="2400" kern="1200" dirty="0" smtClean="0">
                          <a:solidFill>
                            <a:srgbClr val="39471D"/>
                          </a:solidFill>
                          <a:latin typeface="+mn-lt"/>
                          <a:ea typeface="+mn-ea"/>
                          <a:cs typeface="DecoType Naskh Variants" pitchFamily="2" charset="-78"/>
                        </a:rPr>
                        <a:t>خجول</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Shy</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05</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متردد ويخشى أن يسأل</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Timid</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06</a:t>
                      </a:r>
                    </a:p>
                  </a:txBody>
                  <a:tcPr>
                    <a:noFill/>
                  </a:tcPr>
                </a:tc>
                <a:tc>
                  <a:txBody>
                    <a:bodyPr/>
                    <a:lstStyle/>
                    <a:p>
                      <a:pPr rtl="1"/>
                      <a:r>
                        <a:rPr lang="ar-SA" sz="2400" kern="1200" dirty="0" smtClean="0">
                          <a:solidFill>
                            <a:srgbClr val="39471D"/>
                          </a:solidFill>
                          <a:latin typeface="+mn-lt"/>
                          <a:ea typeface="+mn-ea"/>
                          <a:cs typeface="DecoType Naskh Variants" pitchFamily="2" charset="-78"/>
                        </a:rPr>
                        <a:t>سهل الانخداع</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Gullible</a:t>
                      </a:r>
                      <a:endParaRPr lang="ar-SA" altLang="ar-SA" sz="2400" b="0" kern="1200" dirty="0" smtClean="0">
                        <a:solidFill>
                          <a:srgbClr val="39471D"/>
                        </a:solidFill>
                        <a:latin typeface="+mn-lt"/>
                        <a:ea typeface="+mn-ea"/>
                        <a:cs typeface="DecoType Naskh Variants" pitchFamily="2" charset="-78"/>
                      </a:endParaRP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07</a:t>
                      </a:r>
                    </a:p>
                  </a:txBody>
                  <a:tcPr>
                    <a:noFill/>
                  </a:tcPr>
                </a:tc>
                <a:tc>
                  <a:txBody>
                    <a:bodyPr/>
                    <a:lstStyle/>
                    <a:p>
                      <a:pPr rtl="1"/>
                      <a:r>
                        <a:rPr lang="ar-SA" sz="2400" kern="1200" dirty="0" smtClean="0">
                          <a:solidFill>
                            <a:srgbClr val="39471D"/>
                          </a:solidFill>
                          <a:latin typeface="+mn-lt"/>
                          <a:ea typeface="+mn-ea"/>
                          <a:cs typeface="DecoType Naskh Variants" pitchFamily="2" charset="-78"/>
                        </a:rPr>
                        <a:t>كثير الجدال</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Argumentative</a:t>
                      </a:r>
                      <a:r>
                        <a:rPr lang="ar-SA" altLang="ar-SA" sz="2400" b="0" kern="1200" dirty="0" smtClean="0">
                          <a:solidFill>
                            <a:srgbClr val="39471D"/>
                          </a:solidFill>
                          <a:latin typeface="+mn-lt"/>
                          <a:ea typeface="+mn-ea"/>
                          <a:cs typeface="DecoType Naskh Variants" pitchFamily="2" charset="-78"/>
                        </a:rPr>
                        <a:t> </a:t>
                      </a:r>
                    </a:p>
                  </a:txBody>
                  <a:tcPr>
                    <a:noFill/>
                  </a:tcPr>
                </a:tc>
              </a:tr>
              <a:tr h="497182">
                <a:tc>
                  <a:txBody>
                    <a:bodyPr/>
                    <a:lstStyle/>
                    <a:p>
                      <a:pPr rtl="1"/>
                      <a:r>
                        <a:rPr lang="ar-SA" sz="2400" kern="1200" dirty="0" smtClean="0">
                          <a:solidFill>
                            <a:srgbClr val="39471D"/>
                          </a:solidFill>
                          <a:latin typeface="+mn-lt"/>
                          <a:ea typeface="+mn-ea"/>
                          <a:cs typeface="DecoType Naskh Variants" pitchFamily="2" charset="-78"/>
                        </a:rPr>
                        <a:t>08</a:t>
                      </a:r>
                    </a:p>
                  </a:txBody>
                  <a:tcPr>
                    <a:noFill/>
                  </a:tcPr>
                </a:tc>
                <a:tc>
                  <a:txBody>
                    <a:bodyPr/>
                    <a:lstStyle/>
                    <a:p>
                      <a:pPr rtl="1"/>
                      <a:r>
                        <a:rPr lang="ar-SA" sz="2400" kern="1200" dirty="0" smtClean="0">
                          <a:solidFill>
                            <a:srgbClr val="39471D"/>
                          </a:solidFill>
                          <a:latin typeface="+mn-lt"/>
                          <a:ea typeface="+mn-ea"/>
                          <a:cs typeface="DecoType Naskh Variants" pitchFamily="2" charset="-78"/>
                        </a:rPr>
                        <a:t>معجب بنفسه</a:t>
                      </a:r>
                    </a:p>
                  </a:txBody>
                  <a:tcPr>
                    <a:noFill/>
                  </a:tcPr>
                </a:tc>
                <a:tc>
                  <a:txBody>
                    <a:bodyPr/>
                    <a:lstStyle/>
                    <a:p>
                      <a:pPr marL="0" algn="l" defTabSz="914400" rtl="0" eaLnBrk="1" latinLnBrk="0" hangingPunct="1"/>
                      <a:r>
                        <a:rPr lang="en-US" altLang="ar-SA" sz="2400" b="0" kern="1200" dirty="0" smtClean="0">
                          <a:solidFill>
                            <a:srgbClr val="39471D"/>
                          </a:solidFill>
                          <a:latin typeface="+mn-lt"/>
                          <a:ea typeface="+mn-ea"/>
                          <a:cs typeface="DecoType Naskh Variants" pitchFamily="2" charset="-78"/>
                        </a:rPr>
                        <a:t>Self - important</a:t>
                      </a:r>
                      <a:endParaRPr lang="ar-SA" altLang="ar-SA" sz="2400" b="0" kern="1200" dirty="0" smtClean="0">
                        <a:solidFill>
                          <a:srgbClr val="39471D"/>
                        </a:solidFill>
                        <a:latin typeface="+mn-lt"/>
                        <a:ea typeface="+mn-ea"/>
                        <a:cs typeface="DecoType Naskh Variants" pitchFamily="2" charset="-78"/>
                      </a:endParaRPr>
                    </a:p>
                  </a:txBody>
                  <a:tcP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7" name="مربع نص 6"/>
          <p:cNvSpPr txBox="1"/>
          <p:nvPr/>
        </p:nvSpPr>
        <p:spPr>
          <a:xfrm>
            <a:off x="6934200" y="152400"/>
            <a:ext cx="20574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الجودة هي </a:t>
            </a:r>
            <a:r>
              <a:rPr lang="en-US" sz="5400" dirty="0" smtClean="0">
                <a:solidFill>
                  <a:srgbClr val="39471D"/>
                </a:solidFill>
                <a:cs typeface="DecoType Naskh Variants" pitchFamily="2" charset="-78"/>
              </a:rPr>
              <a:t> </a:t>
            </a:r>
            <a:endParaRPr lang="ar-SA" sz="5400" dirty="0">
              <a:solidFill>
                <a:srgbClr val="39471D"/>
              </a:solidFill>
              <a:cs typeface="DecoType Naskh Variants" pitchFamily="2" charset="-78"/>
            </a:endParaRPr>
          </a:p>
        </p:txBody>
      </p:sp>
      <p:sp>
        <p:nvSpPr>
          <p:cNvPr id="9" name="مربع نص 8"/>
          <p:cNvSpPr txBox="1"/>
          <p:nvPr/>
        </p:nvSpPr>
        <p:spPr>
          <a:xfrm>
            <a:off x="6553200" y="1295400"/>
            <a:ext cx="2438400" cy="923330"/>
          </a:xfrm>
          <a:prstGeom prst="rect">
            <a:avLst/>
          </a:prstGeom>
          <a:noFill/>
        </p:spPr>
        <p:txBody>
          <a:bodyPr wrap="square" rtlCol="1">
            <a:spAutoFit/>
          </a:bodyPr>
          <a:lstStyle/>
          <a:p>
            <a:r>
              <a:rPr lang="ar-SA" sz="5400" dirty="0" smtClean="0">
                <a:solidFill>
                  <a:srgbClr val="39471D"/>
                </a:solidFill>
                <a:cs typeface="DecoType Naskh Variants" pitchFamily="2" charset="-78"/>
              </a:rPr>
              <a:t>حالة لا تتعلق</a:t>
            </a:r>
            <a:endParaRPr lang="ar-SA" sz="5400" dirty="0">
              <a:solidFill>
                <a:srgbClr val="39471D"/>
              </a:solidFill>
              <a:cs typeface="DecoType Naskh Variants" pitchFamily="2" charset="-78"/>
            </a:endParaRPr>
          </a:p>
        </p:txBody>
      </p:sp>
      <p:sp>
        <p:nvSpPr>
          <p:cNvPr id="10" name="مربع نص 9"/>
          <p:cNvSpPr txBox="1"/>
          <p:nvPr/>
        </p:nvSpPr>
        <p:spPr>
          <a:xfrm>
            <a:off x="1219200" y="2590800"/>
            <a:ext cx="7620000" cy="2554545"/>
          </a:xfrm>
          <a:prstGeom prst="rect">
            <a:avLst/>
          </a:prstGeom>
          <a:noFill/>
        </p:spPr>
        <p:txBody>
          <a:bodyPr wrap="square" rtlCol="1">
            <a:spAutoFit/>
          </a:bodyPr>
          <a:lstStyle/>
          <a:p>
            <a:pPr>
              <a:buFont typeface="Wingdings" pitchFamily="2" charset="2"/>
              <a:buChar char="Ø"/>
            </a:pPr>
            <a:r>
              <a:rPr lang="ar-SA" sz="4000" dirty="0" smtClean="0">
                <a:solidFill>
                  <a:srgbClr val="39471D"/>
                </a:solidFill>
                <a:cs typeface="DecoType Naskh Variants" pitchFamily="2" charset="-78"/>
              </a:rPr>
              <a:t>بالسعر</a:t>
            </a:r>
          </a:p>
          <a:p>
            <a:pPr>
              <a:buFont typeface="Wingdings" pitchFamily="2" charset="2"/>
              <a:buChar char="Ø"/>
            </a:pPr>
            <a:r>
              <a:rPr lang="ar-SA" sz="4000" dirty="0" smtClean="0">
                <a:solidFill>
                  <a:srgbClr val="39471D"/>
                </a:solidFill>
                <a:cs typeface="DecoType Naskh Variants" pitchFamily="2" charset="-78"/>
              </a:rPr>
              <a:t>بالمظهر</a:t>
            </a:r>
          </a:p>
          <a:p>
            <a:pPr>
              <a:buFont typeface="Wingdings" pitchFamily="2" charset="2"/>
              <a:buChar char="Ø"/>
            </a:pPr>
            <a:r>
              <a:rPr lang="ar-SA" sz="4000" dirty="0" smtClean="0">
                <a:solidFill>
                  <a:srgbClr val="39471D"/>
                </a:solidFill>
                <a:cs typeface="DecoType Naskh Variants" pitchFamily="2" charset="-78"/>
              </a:rPr>
              <a:t>شهرة الماركة </a:t>
            </a:r>
          </a:p>
          <a:p>
            <a:pPr>
              <a:buFont typeface="Wingdings" pitchFamily="2" charset="2"/>
              <a:buChar char="Ø"/>
            </a:pPr>
            <a:r>
              <a:rPr lang="ar-SA" sz="4000" dirty="0" smtClean="0">
                <a:solidFill>
                  <a:srgbClr val="39471D"/>
                </a:solidFill>
                <a:cs typeface="DecoType Naskh Variants" pitchFamily="2" charset="-78"/>
              </a:rPr>
              <a:t>الخلو من العيوب</a:t>
            </a:r>
          </a:p>
        </p:txBody>
      </p:sp>
      <p:pic>
        <p:nvPicPr>
          <p:cNvPr id="11" name="Picture 4" descr="http://skengineeringgzb.com/wp-content/uploads/2014/06/Quality-Logo-psd54250.png"/>
          <p:cNvPicPr>
            <a:picLocks noChangeAspect="1" noChangeArrowheads="1"/>
          </p:cNvPicPr>
          <p:nvPr/>
        </p:nvPicPr>
        <p:blipFill>
          <a:blip r:embed="rId2"/>
          <a:srcRect/>
          <a:stretch>
            <a:fillRect/>
          </a:stretch>
        </p:blipFill>
        <p:spPr bwMode="auto">
          <a:xfrm>
            <a:off x="0" y="0"/>
            <a:ext cx="2161414" cy="2362200"/>
          </a:xfrm>
          <a:prstGeom prst="rect">
            <a:avLst/>
          </a:prstGeom>
          <a:no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533400" y="1828800"/>
            <a:ext cx="8305800" cy="4659737"/>
          </a:xfrm>
          <a:prstGeom prst="rect">
            <a:avLst/>
          </a:prstGeom>
          <a:noFill/>
          <a:ln w="9525">
            <a:noFill/>
            <a:miter lim="800000"/>
            <a:headEnd/>
            <a:tailEnd/>
          </a:ln>
          <a:effectLst/>
        </p:spPr>
        <p:txBody>
          <a:bodyPr>
            <a:spAutoFit/>
          </a:bodyPr>
          <a:lstStyle/>
          <a:p>
            <a:pPr algn="r" rtl="1">
              <a:lnSpc>
                <a:spcPct val="120000"/>
              </a:lnSpc>
              <a:spcBef>
                <a:spcPct val="50000"/>
              </a:spcBef>
              <a:buFontTx/>
              <a:buChar char="•"/>
            </a:pPr>
            <a:r>
              <a:rPr lang="ar-SA" sz="3200" dirty="0">
                <a:solidFill>
                  <a:srgbClr val="39471D"/>
                </a:solidFill>
                <a:cs typeface="DecoType Naskh Variants" pitchFamily="2" charset="-78"/>
              </a:rPr>
              <a:t>المشاركة </a:t>
            </a:r>
            <a:r>
              <a:rPr lang="ar-SA" sz="3200" dirty="0" smtClean="0">
                <a:solidFill>
                  <a:srgbClr val="39471D"/>
                </a:solidFill>
                <a:cs typeface="DecoType Naskh Variants" pitchFamily="2" charset="-78"/>
              </a:rPr>
              <a:t>في </a:t>
            </a:r>
            <a:r>
              <a:rPr lang="ar-SA" sz="3200" dirty="0">
                <a:solidFill>
                  <a:srgbClr val="39471D"/>
                </a:solidFill>
                <a:cs typeface="DecoType Naskh Variants" pitchFamily="2" charset="-78"/>
              </a:rPr>
              <a:t>إعداد قوائم الأسئلة </a:t>
            </a:r>
          </a:p>
          <a:p>
            <a:pPr algn="r" rtl="1">
              <a:lnSpc>
                <a:spcPct val="120000"/>
              </a:lnSpc>
              <a:spcBef>
                <a:spcPct val="50000"/>
              </a:spcBef>
              <a:buFontTx/>
              <a:buChar char="•"/>
            </a:pPr>
            <a:r>
              <a:rPr lang="ar-SA" sz="3200" dirty="0">
                <a:solidFill>
                  <a:srgbClr val="39471D"/>
                </a:solidFill>
                <a:cs typeface="DecoType Naskh Variants" pitchFamily="2" charset="-78"/>
              </a:rPr>
              <a:t>الالتزام بمتطلبات التدقيق</a:t>
            </a:r>
          </a:p>
          <a:p>
            <a:pPr algn="r" rtl="1">
              <a:lnSpc>
                <a:spcPct val="120000"/>
              </a:lnSpc>
              <a:spcBef>
                <a:spcPct val="50000"/>
              </a:spcBef>
              <a:buFontTx/>
              <a:buChar char="•"/>
            </a:pPr>
            <a:r>
              <a:rPr lang="ar-SA" sz="3200" dirty="0">
                <a:solidFill>
                  <a:srgbClr val="39471D"/>
                </a:solidFill>
                <a:cs typeface="DecoType Naskh Variants" pitchFamily="2" charset="-78"/>
              </a:rPr>
              <a:t>تنفيذ المهام المطلوبة بفاعلية وكفاءة </a:t>
            </a:r>
          </a:p>
          <a:p>
            <a:pPr algn="r" rtl="1">
              <a:lnSpc>
                <a:spcPct val="120000"/>
              </a:lnSpc>
              <a:spcBef>
                <a:spcPct val="50000"/>
              </a:spcBef>
              <a:buFontTx/>
              <a:buChar char="•"/>
            </a:pPr>
            <a:r>
              <a:rPr lang="ar-SA" sz="3200" dirty="0">
                <a:solidFill>
                  <a:srgbClr val="39471D"/>
                </a:solidFill>
                <a:cs typeface="DecoType Naskh Variants" pitchFamily="2" charset="-78"/>
              </a:rPr>
              <a:t>كتابة تقرير عدم المطابقة وملاحظات التدقيق لرئيس فريق التدقيق </a:t>
            </a:r>
          </a:p>
          <a:p>
            <a:pPr algn="r" rtl="1">
              <a:lnSpc>
                <a:spcPct val="120000"/>
              </a:lnSpc>
              <a:spcBef>
                <a:spcPct val="50000"/>
              </a:spcBef>
              <a:buFontTx/>
              <a:buChar char="•"/>
            </a:pPr>
            <a:r>
              <a:rPr lang="ar-SA" sz="3200" dirty="0">
                <a:solidFill>
                  <a:srgbClr val="39471D"/>
                </a:solidFill>
                <a:cs typeface="DecoType Naskh Variants" pitchFamily="2" charset="-78"/>
              </a:rPr>
              <a:t>مساعدة ومعاونة رئيس فريق التدقيق </a:t>
            </a:r>
          </a:p>
          <a:p>
            <a:pPr>
              <a:lnSpc>
                <a:spcPct val="120000"/>
              </a:lnSpc>
              <a:spcBef>
                <a:spcPct val="50000"/>
              </a:spcBef>
            </a:pPr>
            <a:endParaRPr lang="en-US" sz="2400" b="1" dirty="0">
              <a:solidFill>
                <a:srgbClr val="000000"/>
              </a:solidFill>
              <a:latin typeface="Times New Roman" pitchFamily="18" charset="0"/>
              <a:cs typeface="Times New Roman" pitchFamily="18" charset="0"/>
            </a:endParaRPr>
          </a:p>
        </p:txBody>
      </p:sp>
      <p:sp>
        <p:nvSpPr>
          <p:cNvPr id="5" name="Rectangle 3"/>
          <p:cNvSpPr>
            <a:spLocks noChangeArrowheads="1"/>
          </p:cNvSpPr>
          <p:nvPr/>
        </p:nvSpPr>
        <p:spPr bwMode="auto">
          <a:xfrm>
            <a:off x="0" y="381000"/>
            <a:ext cx="9144000" cy="838200"/>
          </a:xfrm>
          <a:prstGeom prst="rect">
            <a:avLst/>
          </a:prstGeom>
          <a:noFill/>
          <a:ln w="9525">
            <a:noFill/>
            <a:miter lim="800000"/>
            <a:headEnd/>
            <a:tailEnd/>
          </a:ln>
          <a:effectLst/>
        </p:spPr>
        <p:txBody>
          <a:bodyPr/>
          <a:lstStyle/>
          <a:p>
            <a:pPr algn="ctr" eaLnBrk="0" hangingPunct="0"/>
            <a:r>
              <a:rPr lang="ar-SA" sz="4000" dirty="0">
                <a:solidFill>
                  <a:srgbClr val="39471D"/>
                </a:solidFill>
                <a:cs typeface="DecoType Naskh Variants" pitchFamily="2" charset="-78"/>
              </a:rPr>
              <a:t>أنشطــة ومسـئوليات فريق </a:t>
            </a:r>
            <a:r>
              <a:rPr lang="ar-SA" sz="4000" dirty="0" smtClean="0">
                <a:solidFill>
                  <a:srgbClr val="39471D"/>
                </a:solidFill>
                <a:cs typeface="DecoType Naskh Variants" pitchFamily="2" charset="-78"/>
              </a:rPr>
              <a:t>التدقيق   </a:t>
            </a:r>
            <a:r>
              <a:rPr lang="en-US" sz="2800" dirty="0" smtClean="0">
                <a:solidFill>
                  <a:srgbClr val="39471D"/>
                </a:solidFill>
                <a:cs typeface="DecoType Naskh Variants" pitchFamily="2" charset="-78"/>
              </a:rPr>
              <a:t>Responsibilities of the Team</a:t>
            </a:r>
            <a:endParaRPr lang="en-US" sz="4000" dirty="0" smtClean="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152400"/>
            <a:ext cx="9144000" cy="762000"/>
          </a:xfrm>
          <a:prstGeom prst="rect">
            <a:avLst/>
          </a:prstGeom>
          <a:noFill/>
          <a:ln w="9525">
            <a:noFill/>
            <a:miter lim="800000"/>
            <a:headEnd/>
            <a:tailEnd/>
          </a:ln>
          <a:effectLst/>
        </p:spPr>
        <p:txBody>
          <a:bodyPr/>
          <a:lstStyle/>
          <a:p>
            <a:pPr algn="ctr" rtl="1" eaLnBrk="0" hangingPunct="0"/>
            <a:r>
              <a:rPr lang="ar-SA" sz="4000" dirty="0">
                <a:solidFill>
                  <a:srgbClr val="39471D"/>
                </a:solidFill>
                <a:cs typeface="DecoType Naskh Variants" pitchFamily="2" charset="-78"/>
              </a:rPr>
              <a:t>أنشطــة ومسـئوليات رئيس فريق التدقيق</a:t>
            </a:r>
          </a:p>
        </p:txBody>
      </p:sp>
      <p:sp>
        <p:nvSpPr>
          <p:cNvPr id="13" name="Text Box 11"/>
          <p:cNvSpPr txBox="1">
            <a:spLocks noChangeArrowheads="1"/>
          </p:cNvSpPr>
          <p:nvPr/>
        </p:nvSpPr>
        <p:spPr bwMode="auto">
          <a:xfrm>
            <a:off x="1464109" y="1066800"/>
            <a:ext cx="6613091" cy="584775"/>
          </a:xfrm>
          <a:prstGeom prst="rect">
            <a:avLst/>
          </a:prstGeom>
          <a:noFill/>
          <a:ln w="9525">
            <a:noFill/>
            <a:miter lim="800000"/>
            <a:headEnd/>
            <a:tailEnd/>
          </a:ln>
          <a:effectLst/>
        </p:spPr>
        <p:txBody>
          <a:bodyPr wrap="square">
            <a:spAutoFit/>
          </a:bodyPr>
          <a:lstStyle/>
          <a:p>
            <a:pPr algn="r" rtl="1" eaLnBrk="0" hangingPunct="0"/>
            <a:r>
              <a:rPr lang="ar-SA" sz="3200" dirty="0" smtClean="0">
                <a:solidFill>
                  <a:srgbClr val="39471D"/>
                </a:solidFill>
                <a:cs typeface="DecoType Naskh Variants" pitchFamily="2" charset="-78"/>
              </a:rPr>
              <a:t>اختيار </a:t>
            </a:r>
            <a:r>
              <a:rPr lang="ar-SA" sz="3200" dirty="0">
                <a:solidFill>
                  <a:srgbClr val="39471D"/>
                </a:solidFill>
                <a:cs typeface="DecoType Naskh Variants" pitchFamily="2" charset="-78"/>
              </a:rPr>
              <a:t>فريق التدقيق وتحـديد مدى الاحتيـاج لمتخصصـين </a:t>
            </a:r>
            <a:r>
              <a:rPr lang="ar-SA" sz="2400" b="1" dirty="0">
                <a:solidFill>
                  <a:srgbClr val="000000"/>
                </a:solidFill>
                <a:latin typeface="Bookman Old Style" pitchFamily="18" charset="0"/>
                <a:cs typeface="Andalus" pitchFamily="18" charset="-78"/>
              </a:rPr>
              <a:t>.</a:t>
            </a:r>
            <a:endParaRPr lang="ar-SA" sz="2400" b="1" dirty="0">
              <a:solidFill>
                <a:srgbClr val="000000"/>
              </a:solidFill>
              <a:latin typeface="Bookman Old Style" pitchFamily="18" charset="0"/>
              <a:cs typeface="Arabic Transparent" pitchFamily="2" charset="0"/>
            </a:endParaRPr>
          </a:p>
        </p:txBody>
      </p:sp>
      <p:sp>
        <p:nvSpPr>
          <p:cNvPr id="15" name="Text Box 12"/>
          <p:cNvSpPr txBox="1">
            <a:spLocks noChangeArrowheads="1"/>
          </p:cNvSpPr>
          <p:nvPr/>
        </p:nvSpPr>
        <p:spPr bwMode="auto">
          <a:xfrm>
            <a:off x="1592262" y="1676400"/>
            <a:ext cx="6484938" cy="584775"/>
          </a:xfrm>
          <a:prstGeom prst="rect">
            <a:avLst/>
          </a:prstGeom>
          <a:noFill/>
          <a:ln w="9525">
            <a:noFill/>
            <a:miter lim="800000"/>
            <a:headEnd/>
            <a:tailEnd/>
          </a:ln>
          <a:effectLst/>
        </p:spPr>
        <p:txBody>
          <a:bodyPr>
            <a:spAutoFit/>
          </a:bodyPr>
          <a:lstStyle/>
          <a:p>
            <a:pPr algn="r" rtl="1" eaLnBrk="0" hangingPunct="0"/>
            <a:r>
              <a:rPr lang="ar-SA" sz="3200" dirty="0">
                <a:solidFill>
                  <a:srgbClr val="39471D"/>
                </a:solidFill>
                <a:cs typeface="DecoType Naskh Variants" pitchFamily="2" charset="-78"/>
              </a:rPr>
              <a:t>إدارة   </a:t>
            </a:r>
            <a:r>
              <a:rPr lang="ar-SA" sz="3200" dirty="0" smtClean="0">
                <a:solidFill>
                  <a:srgbClr val="39471D"/>
                </a:solidFill>
                <a:cs typeface="DecoType Naskh Variants" pitchFamily="2" charset="-78"/>
              </a:rPr>
              <a:t> </a:t>
            </a:r>
            <a:r>
              <a:rPr lang="ar-SA" sz="3200" dirty="0">
                <a:solidFill>
                  <a:srgbClr val="39471D"/>
                </a:solidFill>
                <a:cs typeface="DecoType Naskh Variants" pitchFamily="2" charset="-78"/>
              </a:rPr>
              <a:t>المراجعـة وإدارة عمـل فـريق التدقيق </a:t>
            </a:r>
            <a:r>
              <a:rPr lang="ar-SA" sz="2400" b="1" dirty="0">
                <a:solidFill>
                  <a:srgbClr val="000000"/>
                </a:solidFill>
                <a:latin typeface="Bookman Old Style" pitchFamily="18" charset="0"/>
                <a:cs typeface="Arabic Transparent" pitchFamily="2" charset="0"/>
              </a:rPr>
              <a:t>.</a:t>
            </a:r>
          </a:p>
        </p:txBody>
      </p:sp>
      <p:sp>
        <p:nvSpPr>
          <p:cNvPr id="16" name="Text Box 13"/>
          <p:cNvSpPr txBox="1">
            <a:spLocks noChangeArrowheads="1"/>
          </p:cNvSpPr>
          <p:nvPr/>
        </p:nvSpPr>
        <p:spPr bwMode="auto">
          <a:xfrm>
            <a:off x="3163675" y="2205038"/>
            <a:ext cx="4913525" cy="584775"/>
          </a:xfrm>
          <a:prstGeom prst="rect">
            <a:avLst/>
          </a:prstGeom>
          <a:noFill/>
          <a:ln w="9525">
            <a:noFill/>
            <a:miter lim="800000"/>
            <a:headEnd/>
            <a:tailEnd/>
          </a:ln>
          <a:effectLst/>
        </p:spPr>
        <p:txBody>
          <a:bodyPr wrap="none">
            <a:spAutoFit/>
          </a:bodyPr>
          <a:lstStyle/>
          <a:p>
            <a:pPr algn="r" rtl="1" eaLnBrk="0" hangingPunct="0"/>
            <a:r>
              <a:rPr lang="ar-SA" sz="3200" dirty="0">
                <a:solidFill>
                  <a:srgbClr val="39471D"/>
                </a:solidFill>
                <a:cs typeface="DecoType Naskh Variants" pitchFamily="2" charset="-78"/>
              </a:rPr>
              <a:t>التنسيق   مع الجهـة المدقق عليهـا لتنفيـذ التدقيق </a:t>
            </a:r>
            <a:r>
              <a:rPr lang="ar-SA" sz="2400" b="1" dirty="0">
                <a:solidFill>
                  <a:srgbClr val="000000"/>
                </a:solidFill>
                <a:latin typeface="Bookman Old Style" pitchFamily="18" charset="0"/>
              </a:rPr>
              <a:t>.</a:t>
            </a:r>
          </a:p>
        </p:txBody>
      </p:sp>
      <p:sp>
        <p:nvSpPr>
          <p:cNvPr id="17" name="Text Box 14"/>
          <p:cNvSpPr txBox="1">
            <a:spLocks noChangeArrowheads="1"/>
          </p:cNvSpPr>
          <p:nvPr/>
        </p:nvSpPr>
        <p:spPr bwMode="auto">
          <a:xfrm>
            <a:off x="1524000" y="2860675"/>
            <a:ext cx="6563015" cy="584775"/>
          </a:xfrm>
          <a:prstGeom prst="rect">
            <a:avLst/>
          </a:prstGeom>
          <a:noFill/>
          <a:ln w="9525">
            <a:noFill/>
            <a:miter lim="800000"/>
            <a:headEnd/>
            <a:tailEnd/>
          </a:ln>
          <a:effectLst/>
        </p:spPr>
        <p:txBody>
          <a:bodyPr wrap="none">
            <a:spAutoFit/>
          </a:bodyPr>
          <a:lstStyle/>
          <a:p>
            <a:pPr algn="r" rtl="1" eaLnBrk="0" hangingPunct="0"/>
            <a:r>
              <a:rPr lang="ar-SA" sz="3200" dirty="0" smtClean="0">
                <a:solidFill>
                  <a:srgbClr val="39471D"/>
                </a:solidFill>
                <a:cs typeface="DecoType Naskh Variants" pitchFamily="2" charset="-78"/>
              </a:rPr>
              <a:t>إعــداد  </a:t>
            </a:r>
            <a:r>
              <a:rPr lang="ar-SA" sz="3200" dirty="0">
                <a:solidFill>
                  <a:srgbClr val="39471D"/>
                </a:solidFill>
                <a:cs typeface="DecoType Naskh Variants" pitchFamily="2" charset="-78"/>
              </a:rPr>
              <a:t>خطة التدقيق والمشاركة في إعداد قائمـة الأسئلة </a:t>
            </a:r>
            <a:r>
              <a:rPr lang="ar-SA" sz="2400" b="1" dirty="0">
                <a:solidFill>
                  <a:srgbClr val="000000"/>
                </a:solidFill>
                <a:latin typeface="Bookman Old Style" pitchFamily="18" charset="0"/>
              </a:rPr>
              <a:t>.</a:t>
            </a:r>
          </a:p>
        </p:txBody>
      </p:sp>
      <p:sp>
        <p:nvSpPr>
          <p:cNvPr id="19" name="Text Box 15"/>
          <p:cNvSpPr txBox="1">
            <a:spLocks noChangeArrowheads="1"/>
          </p:cNvSpPr>
          <p:nvPr/>
        </p:nvSpPr>
        <p:spPr bwMode="auto">
          <a:xfrm>
            <a:off x="3620532" y="3470275"/>
            <a:ext cx="4456668" cy="584775"/>
          </a:xfrm>
          <a:prstGeom prst="rect">
            <a:avLst/>
          </a:prstGeom>
          <a:noFill/>
          <a:ln w="9525">
            <a:noFill/>
            <a:miter lim="800000"/>
            <a:headEnd/>
            <a:tailEnd/>
          </a:ln>
          <a:effectLst/>
        </p:spPr>
        <p:txBody>
          <a:bodyPr wrap="none">
            <a:spAutoFit/>
          </a:bodyPr>
          <a:lstStyle/>
          <a:p>
            <a:pPr algn="r" rtl="1" eaLnBrk="0" hangingPunct="0"/>
            <a:r>
              <a:rPr lang="ar-SA" sz="3200" dirty="0">
                <a:solidFill>
                  <a:srgbClr val="39471D"/>
                </a:solidFill>
                <a:cs typeface="DecoType Naskh Variants" pitchFamily="2" charset="-78"/>
              </a:rPr>
              <a:t>تقــدير  </a:t>
            </a:r>
            <a:r>
              <a:rPr lang="ar-SA" sz="3200" dirty="0" smtClean="0">
                <a:solidFill>
                  <a:srgbClr val="39471D"/>
                </a:solidFill>
                <a:cs typeface="DecoType Naskh Variants" pitchFamily="2" charset="-78"/>
              </a:rPr>
              <a:t> </a:t>
            </a:r>
            <a:r>
              <a:rPr lang="ar-SA" sz="3200" dirty="0">
                <a:solidFill>
                  <a:srgbClr val="39471D"/>
                </a:solidFill>
                <a:cs typeface="DecoType Naskh Variants" pitchFamily="2" charset="-78"/>
              </a:rPr>
              <a:t>درجـة عـدم المطـابقـة التي تظهـر </a:t>
            </a:r>
            <a:r>
              <a:rPr lang="ar-SA" sz="2400" b="1" dirty="0">
                <a:solidFill>
                  <a:srgbClr val="000000"/>
                </a:solidFill>
                <a:latin typeface="Bookman Old Style" pitchFamily="18" charset="0"/>
              </a:rPr>
              <a:t>.</a:t>
            </a:r>
          </a:p>
        </p:txBody>
      </p:sp>
      <p:sp>
        <p:nvSpPr>
          <p:cNvPr id="20" name="Text Box 16"/>
          <p:cNvSpPr txBox="1">
            <a:spLocks noChangeArrowheads="1"/>
          </p:cNvSpPr>
          <p:nvPr/>
        </p:nvSpPr>
        <p:spPr bwMode="auto">
          <a:xfrm>
            <a:off x="3733800" y="4048125"/>
            <a:ext cx="4304383" cy="584775"/>
          </a:xfrm>
          <a:prstGeom prst="rect">
            <a:avLst/>
          </a:prstGeom>
          <a:noFill/>
          <a:ln w="9525">
            <a:noFill/>
            <a:miter lim="800000"/>
            <a:headEnd/>
            <a:tailEnd/>
          </a:ln>
          <a:effectLst/>
        </p:spPr>
        <p:txBody>
          <a:bodyPr wrap="none">
            <a:spAutoFit/>
          </a:bodyPr>
          <a:lstStyle/>
          <a:p>
            <a:pPr algn="r" rtl="1" eaLnBrk="0" hangingPunct="0"/>
            <a:r>
              <a:rPr lang="ar-SA" sz="3200" dirty="0" smtClean="0">
                <a:solidFill>
                  <a:srgbClr val="39471D"/>
                </a:solidFill>
                <a:cs typeface="DecoType Naskh Variants" pitchFamily="2" charset="-78"/>
              </a:rPr>
              <a:t>إبـلاغ  </a:t>
            </a:r>
            <a:r>
              <a:rPr lang="ar-SA" sz="3200" dirty="0">
                <a:solidFill>
                  <a:srgbClr val="39471D"/>
                </a:solidFill>
                <a:cs typeface="DecoType Naskh Variants" pitchFamily="2" charset="-78"/>
              </a:rPr>
              <a:t>عـدم المطـابقة فورا للمدقق عليـه </a:t>
            </a:r>
            <a:r>
              <a:rPr lang="ar-SA" sz="2400" b="1" dirty="0">
                <a:solidFill>
                  <a:srgbClr val="000000"/>
                </a:solidFill>
                <a:latin typeface="Bookman Old Style" pitchFamily="18" charset="0"/>
              </a:rPr>
              <a:t>.</a:t>
            </a:r>
          </a:p>
        </p:txBody>
      </p:sp>
      <p:sp>
        <p:nvSpPr>
          <p:cNvPr id="21" name="Text Box 17"/>
          <p:cNvSpPr txBox="1">
            <a:spLocks noChangeArrowheads="1"/>
          </p:cNvSpPr>
          <p:nvPr/>
        </p:nvSpPr>
        <p:spPr bwMode="auto">
          <a:xfrm>
            <a:off x="4623152" y="4765675"/>
            <a:ext cx="3377848" cy="584775"/>
          </a:xfrm>
          <a:prstGeom prst="rect">
            <a:avLst/>
          </a:prstGeom>
          <a:noFill/>
          <a:ln w="9525">
            <a:noFill/>
            <a:miter lim="800000"/>
            <a:headEnd/>
            <a:tailEnd/>
          </a:ln>
          <a:effectLst/>
        </p:spPr>
        <p:txBody>
          <a:bodyPr wrap="none">
            <a:spAutoFit/>
          </a:bodyPr>
          <a:lstStyle/>
          <a:p>
            <a:pPr algn="r" rtl="1" eaLnBrk="0" hangingPunct="0"/>
            <a:r>
              <a:rPr lang="ar-SA" sz="3200" dirty="0">
                <a:solidFill>
                  <a:srgbClr val="39471D"/>
                </a:solidFill>
                <a:cs typeface="DecoType Naskh Variants" pitchFamily="2" charset="-78"/>
              </a:rPr>
              <a:t>إعداد وتوزيع   </a:t>
            </a:r>
            <a:r>
              <a:rPr lang="ar-SA" sz="3200" dirty="0" smtClean="0">
                <a:solidFill>
                  <a:srgbClr val="39471D"/>
                </a:solidFill>
                <a:cs typeface="DecoType Naskh Variants" pitchFamily="2" charset="-78"/>
              </a:rPr>
              <a:t>تقــرير </a:t>
            </a:r>
            <a:r>
              <a:rPr lang="ar-SA" sz="3200" dirty="0">
                <a:solidFill>
                  <a:srgbClr val="39471D"/>
                </a:solidFill>
                <a:cs typeface="DecoType Naskh Variants" pitchFamily="2" charset="-78"/>
              </a:rPr>
              <a:t>التدقيق </a:t>
            </a:r>
            <a:r>
              <a:rPr lang="ar-SA" sz="2400" b="1" dirty="0">
                <a:solidFill>
                  <a:srgbClr val="000000"/>
                </a:solidFill>
                <a:latin typeface="Bookman Old Style" pitchFamily="18" charset="0"/>
              </a:rPr>
              <a:t>.</a:t>
            </a:r>
          </a:p>
        </p:txBody>
      </p:sp>
      <p:sp>
        <p:nvSpPr>
          <p:cNvPr id="22" name="Text Box 18"/>
          <p:cNvSpPr txBox="1">
            <a:spLocks noChangeArrowheads="1"/>
          </p:cNvSpPr>
          <p:nvPr/>
        </p:nvSpPr>
        <p:spPr bwMode="auto">
          <a:xfrm>
            <a:off x="1734541" y="5527675"/>
            <a:ext cx="6266459" cy="584775"/>
          </a:xfrm>
          <a:prstGeom prst="rect">
            <a:avLst/>
          </a:prstGeom>
          <a:noFill/>
          <a:ln w="9525">
            <a:noFill/>
            <a:miter lim="800000"/>
            <a:headEnd/>
            <a:tailEnd/>
          </a:ln>
          <a:effectLst/>
        </p:spPr>
        <p:txBody>
          <a:bodyPr wrap="none">
            <a:spAutoFit/>
          </a:bodyPr>
          <a:lstStyle/>
          <a:p>
            <a:pPr algn="r" rtl="1" eaLnBrk="0" hangingPunct="0"/>
            <a:r>
              <a:rPr lang="ar-SA" sz="3200" dirty="0" smtClean="0">
                <a:solidFill>
                  <a:srgbClr val="39471D"/>
                </a:solidFill>
                <a:cs typeface="DecoType Naskh Variants" pitchFamily="2" charset="-78"/>
              </a:rPr>
              <a:t>متابعــة     </a:t>
            </a:r>
            <a:r>
              <a:rPr lang="ar-SA" sz="3200" dirty="0">
                <a:solidFill>
                  <a:srgbClr val="39471D"/>
                </a:solidFill>
                <a:cs typeface="DecoType Naskh Variants" pitchFamily="2" charset="-78"/>
              </a:rPr>
              <a:t>الإجــراءات التصحيحيـة والتأكـد من فاعليتهـا </a:t>
            </a:r>
            <a:r>
              <a:rPr lang="ar-SA" sz="2400" b="1" dirty="0">
                <a:solidFill>
                  <a:srgbClr val="000000"/>
                </a:solidFill>
                <a:latin typeface="Bookman Old Style" pitchFamily="18" charset="0"/>
              </a:rPr>
              <a:t>.</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152400"/>
            <a:ext cx="9144000" cy="685800"/>
          </a:xfrm>
          <a:prstGeom prst="rect">
            <a:avLst/>
          </a:prstGeom>
          <a:noFill/>
          <a:ln w="9525">
            <a:noFill/>
            <a:miter lim="800000"/>
            <a:headEnd/>
            <a:tailEnd/>
          </a:ln>
          <a:effectLst/>
        </p:spPr>
        <p:txBody>
          <a:bodyPr/>
          <a:lstStyle/>
          <a:p>
            <a:pPr algn="ctr" rtl="1" eaLnBrk="0" hangingPunct="0"/>
            <a:r>
              <a:rPr lang="ar-SA" sz="4000" dirty="0">
                <a:solidFill>
                  <a:srgbClr val="39471D"/>
                </a:solidFill>
                <a:cs typeface="DecoType Naskh Variants" pitchFamily="2" charset="-78"/>
              </a:rPr>
              <a:t>أنشطـــــة ومســئوليـــات المدقق</a:t>
            </a:r>
          </a:p>
        </p:txBody>
      </p:sp>
      <p:sp>
        <p:nvSpPr>
          <p:cNvPr id="13" name="Text Box 11"/>
          <p:cNvSpPr txBox="1">
            <a:spLocks noChangeArrowheads="1"/>
          </p:cNvSpPr>
          <p:nvPr/>
        </p:nvSpPr>
        <p:spPr bwMode="auto">
          <a:xfrm>
            <a:off x="0" y="1371600"/>
            <a:ext cx="9144000" cy="4031873"/>
          </a:xfrm>
          <a:prstGeom prst="rect">
            <a:avLst/>
          </a:prstGeom>
          <a:noFill/>
          <a:ln w="9525">
            <a:noFill/>
            <a:miter lim="800000"/>
            <a:headEnd/>
            <a:tailEnd/>
          </a:ln>
          <a:effectLst/>
        </p:spPr>
        <p:txBody>
          <a:bodyPr wrap="square">
            <a:spAutoFit/>
          </a:bodyPr>
          <a:lstStyle/>
          <a:p>
            <a:pPr algn="r" rtl="1" eaLnBrk="0" hangingPunct="0"/>
            <a:r>
              <a:rPr lang="ar-SA" sz="3200" dirty="0" smtClean="0">
                <a:solidFill>
                  <a:srgbClr val="39471D"/>
                </a:solidFill>
                <a:cs typeface="DecoType Naskh Variants" pitchFamily="2" charset="-78"/>
              </a:rPr>
              <a:t>التـأكــد من مجــال تطبيــق التدقيق </a:t>
            </a:r>
            <a:endParaRPr lang="ar-SA" sz="2400" b="1" dirty="0" smtClean="0">
              <a:solidFill>
                <a:srgbClr val="000000"/>
              </a:solidFill>
              <a:latin typeface="Bookman Old Style" pitchFamily="18" charset="0"/>
              <a:cs typeface="Andalus" pitchFamily="18" charset="-78"/>
            </a:endParaRPr>
          </a:p>
          <a:p>
            <a:pPr eaLnBrk="0" hangingPunct="0"/>
            <a:r>
              <a:rPr lang="ar-SA" sz="3200" dirty="0" smtClean="0">
                <a:solidFill>
                  <a:srgbClr val="39471D"/>
                </a:solidFill>
                <a:cs typeface="DecoType Naskh Variants" pitchFamily="2" charset="-78"/>
              </a:rPr>
              <a:t>المشــاركة    في إعــداد الأســئلة </a:t>
            </a:r>
          </a:p>
          <a:p>
            <a:pPr eaLnBrk="0" hangingPunct="0"/>
            <a:r>
              <a:rPr lang="ar-SA" sz="3200" dirty="0" smtClean="0">
                <a:solidFill>
                  <a:srgbClr val="39471D"/>
                </a:solidFill>
                <a:cs typeface="DecoType Naskh Variants" pitchFamily="2" charset="-78"/>
              </a:rPr>
              <a:t>جمـع وتحليـل المشـاهدات للتأكـد من فاعليـة تطبيـق النظـام </a:t>
            </a:r>
          </a:p>
          <a:p>
            <a:pPr eaLnBrk="0" hangingPunct="0"/>
            <a:r>
              <a:rPr lang="ar-SA" sz="3200" dirty="0" smtClean="0">
                <a:solidFill>
                  <a:srgbClr val="39471D"/>
                </a:solidFill>
                <a:cs typeface="DecoType Naskh Variants" pitchFamily="2" charset="-78"/>
              </a:rPr>
              <a:t>البحـث  عن الحقـائق الملموســة  </a:t>
            </a:r>
            <a:r>
              <a:rPr lang="en-US" altLang="ar-SA" sz="3200" dirty="0" smtClean="0">
                <a:solidFill>
                  <a:srgbClr val="39471D"/>
                </a:solidFill>
                <a:cs typeface="DecoType Naskh Variants" pitchFamily="2" charset="-78"/>
              </a:rPr>
              <a:t>Objective  Evidence</a:t>
            </a:r>
            <a:r>
              <a:rPr lang="ar-SA" sz="3200" dirty="0" smtClean="0">
                <a:solidFill>
                  <a:srgbClr val="39471D"/>
                </a:solidFill>
                <a:cs typeface="DecoType Naskh Variants" pitchFamily="2" charset="-78"/>
              </a:rPr>
              <a:t> </a:t>
            </a:r>
          </a:p>
          <a:p>
            <a:pPr eaLnBrk="0" hangingPunct="0"/>
            <a:r>
              <a:rPr lang="ar-SA" sz="3200" dirty="0" smtClean="0">
                <a:solidFill>
                  <a:srgbClr val="39471D"/>
                </a:solidFill>
                <a:cs typeface="DecoType Naskh Variants" pitchFamily="2" charset="-78"/>
              </a:rPr>
              <a:t>كتـابة  تقـرير عـدم المطـابقـة .</a:t>
            </a:r>
          </a:p>
          <a:p>
            <a:pPr eaLnBrk="0" hangingPunct="0"/>
            <a:r>
              <a:rPr lang="ar-SA" sz="3200" dirty="0" smtClean="0">
                <a:solidFill>
                  <a:srgbClr val="39471D"/>
                </a:solidFill>
                <a:cs typeface="DecoType Naskh Variants" pitchFamily="2" charset="-78"/>
              </a:rPr>
              <a:t>ْمسـاعدة  رئيس فريق التدقيق في تقدير حـالات عدم المطـابقة  وإعـــداد تقرير التدقيق </a:t>
            </a:r>
          </a:p>
          <a:p>
            <a:pPr eaLnBrk="0" hangingPunct="0"/>
            <a:r>
              <a:rPr lang="ar-SA" sz="3200" dirty="0" smtClean="0">
                <a:solidFill>
                  <a:srgbClr val="39471D"/>
                </a:solidFill>
                <a:cs typeface="DecoType Naskh Variants" pitchFamily="2" charset="-78"/>
              </a:rPr>
              <a:t>تسـجيل  جميـع الملاحظــات وأماكـن تواجـدها </a:t>
            </a:r>
          </a:p>
          <a:p>
            <a:pPr eaLnBrk="0" hangingPunct="0"/>
            <a:r>
              <a:rPr lang="ar-SA" sz="3200" dirty="0" smtClean="0">
                <a:solidFill>
                  <a:srgbClr val="39471D"/>
                </a:solidFill>
                <a:cs typeface="DecoType Naskh Variants" pitchFamily="2" charset="-78"/>
              </a:rPr>
              <a:t>المحافظـة   على القـيم والأخـلاق وخلـق روح التعـاون   مع باقي أفـراد فـريق التدقيق  </a:t>
            </a:r>
            <a:endParaRPr lang="ar-SA" sz="2400" b="1" dirty="0" smtClean="0">
              <a:solidFill>
                <a:srgbClr val="000000"/>
              </a:solidFill>
              <a:latin typeface="Bookman Old Style"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1066800"/>
            <a:ext cx="9144000" cy="4770537"/>
          </a:xfrm>
          <a:prstGeom prst="rect">
            <a:avLst/>
          </a:prstGeom>
          <a:noFill/>
          <a:ln w="9525">
            <a:noFill/>
            <a:miter lim="800000"/>
            <a:headEnd/>
            <a:tailEnd/>
          </a:ln>
          <a:effectLst/>
        </p:spPr>
        <p:txBody>
          <a:bodyPr>
            <a:spAutoFit/>
          </a:bodyPr>
          <a:lstStyle/>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إبلاغ العاملين بأهداف ومجال تطبيق التدقيق</a:t>
            </a:r>
            <a:endParaRPr lang="ar-SA" altLang="en-US" sz="3200" dirty="0">
              <a:solidFill>
                <a:srgbClr val="39471D"/>
              </a:solidFill>
              <a:cs typeface="DecoType Naskh Variants" pitchFamily="2" charset="-78"/>
            </a:endParaRPr>
          </a:p>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تحديد المسئولية المدقق عليهم وإبلاغهم بمواعيد وخطة التدقيق</a:t>
            </a:r>
            <a:endParaRPr lang="ar-SA" altLang="en-US" sz="3200" dirty="0">
              <a:solidFill>
                <a:srgbClr val="39471D"/>
              </a:solidFill>
              <a:cs typeface="DecoType Naskh Variants" pitchFamily="2" charset="-78"/>
            </a:endParaRPr>
          </a:p>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تجهيز الموارد اللازمة للمدققين للتأكد من فاعلية التدقيق</a:t>
            </a:r>
            <a:endParaRPr lang="ar-SA" altLang="en-US" sz="3200" dirty="0">
              <a:solidFill>
                <a:srgbClr val="39471D"/>
              </a:solidFill>
              <a:cs typeface="DecoType Naskh Variants" pitchFamily="2" charset="-78"/>
            </a:endParaRPr>
          </a:p>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تسهيل عمل المدققين وتوفير الإمكانيات والمساعدات لجمع الحقائق عن مطابقة    </a:t>
            </a:r>
            <a:r>
              <a:rPr lang="ar-SA" sz="3200" dirty="0" smtClean="0">
                <a:solidFill>
                  <a:srgbClr val="39471D"/>
                </a:solidFill>
                <a:cs typeface="DecoType Naskh Variants" pitchFamily="2" charset="-78"/>
              </a:rPr>
              <a:t>      النظام </a:t>
            </a:r>
            <a:r>
              <a:rPr lang="ar-SA" sz="3200" dirty="0">
                <a:solidFill>
                  <a:srgbClr val="39471D"/>
                </a:solidFill>
                <a:cs typeface="DecoType Naskh Variants" pitchFamily="2" charset="-78"/>
              </a:rPr>
              <a:t>للمتطلبات</a:t>
            </a:r>
            <a:endParaRPr lang="ar-SA" altLang="en-US" sz="3200" dirty="0">
              <a:solidFill>
                <a:srgbClr val="39471D"/>
              </a:solidFill>
              <a:cs typeface="DecoType Naskh Variants" pitchFamily="2" charset="-78"/>
            </a:endParaRPr>
          </a:p>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التعاون مع المدققين لتحقيق أهداف المراجعة</a:t>
            </a:r>
            <a:endParaRPr lang="ar-SA" altLang="en-US" sz="3200" dirty="0">
              <a:solidFill>
                <a:srgbClr val="39471D"/>
              </a:solidFill>
              <a:cs typeface="DecoType Naskh Variants" pitchFamily="2" charset="-78"/>
            </a:endParaRPr>
          </a:p>
          <a:p>
            <a:pPr indent="476250" algn="r" rtl="1">
              <a:spcBef>
                <a:spcPct val="50000"/>
              </a:spcBef>
              <a:buClr>
                <a:srgbClr val="39471D"/>
              </a:buClr>
              <a:buSzPct val="150000"/>
              <a:buFont typeface="Wingdings" pitchFamily="2" charset="2"/>
              <a:buChar char="v"/>
            </a:pPr>
            <a:r>
              <a:rPr lang="ar-SA" sz="3200" dirty="0">
                <a:solidFill>
                  <a:srgbClr val="39471D"/>
                </a:solidFill>
                <a:cs typeface="DecoType Naskh Variants" pitchFamily="2" charset="-78"/>
              </a:rPr>
              <a:t>   تحديد الإجراءات التصحيحية الفعالة التي سيتم اتخاذها</a:t>
            </a:r>
            <a:endParaRPr lang="ar-SA" altLang="en-US" sz="3200" dirty="0">
              <a:solidFill>
                <a:srgbClr val="39471D"/>
              </a:solidFill>
              <a:cs typeface="DecoType Naskh Variants" pitchFamily="2" charset="-78"/>
            </a:endParaRPr>
          </a:p>
        </p:txBody>
      </p:sp>
      <p:sp>
        <p:nvSpPr>
          <p:cNvPr id="5" name="Rectangle 3"/>
          <p:cNvSpPr>
            <a:spLocks noChangeArrowheads="1"/>
          </p:cNvSpPr>
          <p:nvPr/>
        </p:nvSpPr>
        <p:spPr bwMode="auto">
          <a:xfrm>
            <a:off x="1600200" y="304800"/>
            <a:ext cx="6172200" cy="685800"/>
          </a:xfrm>
          <a:prstGeom prst="rect">
            <a:avLst/>
          </a:prstGeom>
          <a:noFill/>
          <a:ln w="9525">
            <a:noFill/>
            <a:miter lim="800000"/>
            <a:headEnd/>
            <a:tailEnd/>
          </a:ln>
          <a:effectLst/>
        </p:spPr>
        <p:txBody>
          <a:bodyPr/>
          <a:lstStyle/>
          <a:p>
            <a:pPr algn="ctr" rtl="1" eaLnBrk="0" hangingPunct="0"/>
            <a:r>
              <a:rPr lang="ar-SA" sz="4000" dirty="0">
                <a:solidFill>
                  <a:srgbClr val="39471D"/>
                </a:solidFill>
                <a:cs typeface="DecoType Naskh Variants" pitchFamily="2" charset="-78"/>
              </a:rPr>
              <a:t>مســئوليـــات المدقق عليهم </a:t>
            </a:r>
            <a:r>
              <a:rPr lang="en-US" altLang="ar-SA" sz="4000" dirty="0">
                <a:solidFill>
                  <a:srgbClr val="39471D"/>
                </a:solidFill>
                <a:cs typeface="DecoType Naskh Variants" pitchFamily="2" charset="-78"/>
              </a:rPr>
              <a:t>Auditee</a:t>
            </a:r>
            <a:r>
              <a:rPr lang="en-US" sz="4000" dirty="0">
                <a:solidFill>
                  <a:srgbClr val="39471D"/>
                </a:solidFill>
                <a:cs typeface="DecoType Naskh Variants" pitchFamily="2" charset="-78"/>
              </a:rPr>
              <a:t>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3059113" y="260350"/>
            <a:ext cx="2971800" cy="533400"/>
          </a:xfrm>
          <a:prstGeom prst="rect">
            <a:avLst/>
          </a:prstGeom>
          <a:noFill/>
          <a:ln w="9525">
            <a:noFill/>
            <a:miter lim="800000"/>
            <a:headEnd/>
            <a:tailEnd/>
          </a:ln>
          <a:effectLst/>
        </p:spPr>
        <p:txBody>
          <a:bodyPr/>
          <a:lstStyle/>
          <a:p>
            <a:pPr algn="ctr" rtl="1" eaLnBrk="0" hangingPunct="0"/>
            <a:r>
              <a:rPr lang="ar-SA" sz="4000" dirty="0">
                <a:solidFill>
                  <a:srgbClr val="39471D"/>
                </a:solidFill>
                <a:cs typeface="DecoType Naskh Variants" pitchFamily="2" charset="-78"/>
              </a:rPr>
              <a:t>حالات عدم المطابقة </a:t>
            </a:r>
          </a:p>
        </p:txBody>
      </p:sp>
      <p:sp>
        <p:nvSpPr>
          <p:cNvPr id="5" name="Text Box 3"/>
          <p:cNvSpPr txBox="1">
            <a:spLocks noChangeArrowheads="1"/>
          </p:cNvSpPr>
          <p:nvPr/>
        </p:nvSpPr>
        <p:spPr bwMode="auto">
          <a:xfrm>
            <a:off x="0" y="1371600"/>
            <a:ext cx="9144000" cy="3637919"/>
          </a:xfrm>
          <a:prstGeom prst="rect">
            <a:avLst/>
          </a:prstGeom>
          <a:noFill/>
          <a:ln w="9525">
            <a:noFill/>
            <a:miter lim="800000"/>
            <a:headEnd/>
            <a:tailEnd/>
          </a:ln>
          <a:effectLst/>
        </p:spPr>
        <p:txBody>
          <a:bodyPr wrap="square">
            <a:spAutoFit/>
          </a:bodyPr>
          <a:lstStyle/>
          <a:p>
            <a:pPr algn="r" rtl="1" eaLnBrk="0" hangingPunct="0">
              <a:spcBef>
                <a:spcPct val="30000"/>
              </a:spcBef>
            </a:pPr>
            <a:r>
              <a:rPr lang="ar-SA" sz="3200" dirty="0">
                <a:solidFill>
                  <a:srgbClr val="39471D"/>
                </a:solidFill>
                <a:cs typeface="DecoType Naskh Variants" pitchFamily="2" charset="-78"/>
              </a:rPr>
              <a:t>وصف بالدليل المادي الملموس ونص المتطلبات بالمواصفة </a:t>
            </a:r>
          </a:p>
          <a:p>
            <a:pPr algn="r" rtl="1" eaLnBrk="0" hangingPunct="0">
              <a:spcBef>
                <a:spcPct val="30000"/>
              </a:spcBef>
            </a:pPr>
            <a:r>
              <a:rPr lang="ar-SA" sz="3200" dirty="0">
                <a:solidFill>
                  <a:srgbClr val="39471D"/>
                </a:solidFill>
                <a:cs typeface="DecoType Naskh Variants" pitchFamily="2" charset="-78"/>
              </a:rPr>
              <a:t>يتم تحديد الحيود واخذ توقيع ممثل الجهة المدقق عليها على النموذج الخاص بذلك والأسلوب الأمثل في التعامل مع حالات عدم المطابقة أثناء المراجعة الآتي :- </a:t>
            </a:r>
          </a:p>
          <a:p>
            <a:pPr algn="r" rtl="1" eaLnBrk="0" hangingPunct="0">
              <a:spcBef>
                <a:spcPct val="30000"/>
              </a:spcBef>
              <a:buClr>
                <a:srgbClr val="39471D"/>
              </a:buClr>
              <a:buFont typeface="Wingdings" pitchFamily="2" charset="2"/>
              <a:buChar char="ü"/>
            </a:pPr>
            <a:r>
              <a:rPr lang="ar-SA" sz="3200" dirty="0">
                <a:solidFill>
                  <a:srgbClr val="39471D"/>
                </a:solidFill>
                <a:cs typeface="DecoType Naskh Variants" pitchFamily="2" charset="-78"/>
              </a:rPr>
              <a:t> الاتفاق المبدئي على طبيعة نقاط عدم المطابقة المتواجدة </a:t>
            </a:r>
          </a:p>
          <a:p>
            <a:pPr algn="r" rtl="1" eaLnBrk="0" hangingPunct="0">
              <a:spcBef>
                <a:spcPct val="30000"/>
              </a:spcBef>
              <a:buClr>
                <a:srgbClr val="39471D"/>
              </a:buClr>
              <a:buFont typeface="Wingdings" pitchFamily="2" charset="2"/>
              <a:buChar char="ü"/>
            </a:pPr>
            <a:r>
              <a:rPr lang="ar-SA" sz="3200" dirty="0">
                <a:solidFill>
                  <a:srgbClr val="39471D"/>
                </a:solidFill>
                <a:cs typeface="DecoType Naskh Variants" pitchFamily="2" charset="-78"/>
              </a:rPr>
              <a:t>  كتابة ملاحظات عن الموجودات </a:t>
            </a:r>
            <a:r>
              <a:rPr lang="ar-SA" sz="3200" dirty="0" smtClean="0">
                <a:solidFill>
                  <a:srgbClr val="39471D"/>
                </a:solidFill>
                <a:cs typeface="DecoType Naskh Variants" pitchFamily="2" charset="-78"/>
              </a:rPr>
              <a:t>وإعادة صياغتها </a:t>
            </a:r>
            <a:r>
              <a:rPr lang="ar-SA" sz="3200" dirty="0">
                <a:solidFill>
                  <a:srgbClr val="39471D"/>
                </a:solidFill>
                <a:cs typeface="DecoType Naskh Variants" pitchFamily="2" charset="-78"/>
              </a:rPr>
              <a:t>لاحقا </a:t>
            </a:r>
          </a:p>
          <a:p>
            <a:pPr algn="r" rtl="1" eaLnBrk="0" hangingPunct="0">
              <a:spcBef>
                <a:spcPct val="30000"/>
              </a:spcBef>
              <a:buClr>
                <a:srgbClr val="39471D"/>
              </a:buClr>
              <a:buFont typeface="Wingdings" pitchFamily="2" charset="2"/>
              <a:buChar char="ü"/>
            </a:pPr>
            <a:r>
              <a:rPr lang="ar-SA" sz="3200" dirty="0">
                <a:solidFill>
                  <a:srgbClr val="39471D"/>
                </a:solidFill>
                <a:cs typeface="DecoType Naskh Variants" pitchFamily="2" charset="-78"/>
              </a:rPr>
              <a:t> كتابة مسودة بالموجودات في نهاية يوم التدقيق ثم كتابتها في شكلها النهائي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73025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حالات عدم المطابقة </a:t>
            </a:r>
          </a:p>
        </p:txBody>
      </p:sp>
      <p:sp>
        <p:nvSpPr>
          <p:cNvPr id="5" name="Text Box 3"/>
          <p:cNvSpPr txBox="1">
            <a:spLocks noChangeArrowheads="1"/>
          </p:cNvSpPr>
          <p:nvPr/>
        </p:nvSpPr>
        <p:spPr bwMode="auto">
          <a:xfrm>
            <a:off x="0" y="1447800"/>
            <a:ext cx="9144000" cy="3145476"/>
          </a:xfrm>
          <a:prstGeom prst="rect">
            <a:avLst/>
          </a:prstGeom>
          <a:noFill/>
          <a:ln w="9525">
            <a:noFill/>
            <a:miter lim="800000"/>
            <a:headEnd/>
            <a:tailEnd/>
          </a:ln>
          <a:effectLst/>
        </p:spPr>
        <p:txBody>
          <a:bodyPr wrap="square">
            <a:spAutoFit/>
          </a:bodyPr>
          <a:lstStyle/>
          <a:p>
            <a:pPr algn="r" rtl="1" eaLnBrk="0" hangingPunct="0">
              <a:spcBef>
                <a:spcPct val="30000"/>
              </a:spcBef>
            </a:pPr>
            <a:r>
              <a:rPr lang="ar-SA" sz="3200" dirty="0" smtClean="0">
                <a:solidFill>
                  <a:srgbClr val="39471D"/>
                </a:solidFill>
                <a:cs typeface="DecoType Naskh Variants" pitchFamily="2" charset="-78"/>
              </a:rPr>
              <a:t>صياغة </a:t>
            </a:r>
            <a:r>
              <a:rPr lang="ar-SA" sz="3200" dirty="0">
                <a:solidFill>
                  <a:srgbClr val="39471D"/>
                </a:solidFill>
                <a:cs typeface="DecoType Naskh Variants" pitchFamily="2" charset="-78"/>
              </a:rPr>
              <a:t>حالات عدم المطابقة : جملة قصيرة تحتوى على :- </a:t>
            </a:r>
          </a:p>
          <a:p>
            <a:pPr algn="r" rtl="1" eaLnBrk="0" hangingPunct="0">
              <a:spcBef>
                <a:spcPct val="30000"/>
              </a:spcBef>
              <a:buClr>
                <a:srgbClr val="009900"/>
              </a:buClr>
              <a:buFont typeface="Wingdings" pitchFamily="2" charset="2"/>
              <a:buChar char="ü"/>
            </a:pPr>
            <a:r>
              <a:rPr lang="ar-SA" sz="3200" dirty="0">
                <a:solidFill>
                  <a:srgbClr val="39471D"/>
                </a:solidFill>
                <a:cs typeface="DecoType Naskh Variants" pitchFamily="2" charset="-78"/>
              </a:rPr>
              <a:t>  وصف عام لحالة عدم المطابقة ( صياغة مختصرة وصحيحة لغويا وفنيا ) </a:t>
            </a:r>
          </a:p>
          <a:p>
            <a:pPr algn="r" rtl="1" eaLnBrk="0" hangingPunct="0">
              <a:spcBef>
                <a:spcPct val="30000"/>
              </a:spcBef>
              <a:buClr>
                <a:srgbClr val="009900"/>
              </a:buClr>
              <a:buFont typeface="Wingdings" pitchFamily="2" charset="2"/>
              <a:buChar char="ü"/>
            </a:pPr>
            <a:r>
              <a:rPr lang="ar-SA" sz="3200" dirty="0">
                <a:solidFill>
                  <a:srgbClr val="39471D"/>
                </a:solidFill>
                <a:cs typeface="DecoType Naskh Variants" pitchFamily="2" charset="-78"/>
              </a:rPr>
              <a:t> وصف دقيق لعدم المطابقة الموجود (وضوح الصياغة )</a:t>
            </a:r>
          </a:p>
          <a:p>
            <a:pPr algn="r" rtl="1" eaLnBrk="0" hangingPunct="0">
              <a:spcBef>
                <a:spcPct val="30000"/>
              </a:spcBef>
              <a:buClr>
                <a:srgbClr val="009900"/>
              </a:buClr>
              <a:buFont typeface="Wingdings" pitchFamily="2" charset="2"/>
              <a:buChar char="ü"/>
            </a:pPr>
            <a:r>
              <a:rPr lang="ar-SA" sz="3200" dirty="0">
                <a:solidFill>
                  <a:srgbClr val="39471D"/>
                </a:solidFill>
                <a:cs typeface="DecoType Naskh Variants" pitchFamily="2" charset="-78"/>
              </a:rPr>
              <a:t> ذكر الدليل المادي </a:t>
            </a:r>
            <a:r>
              <a:rPr lang="ar-EG" sz="3200" dirty="0">
                <a:solidFill>
                  <a:srgbClr val="39471D"/>
                </a:solidFill>
                <a:cs typeface="DecoType Naskh Variants" pitchFamily="2" charset="-78"/>
              </a:rPr>
              <a:t>ل</a:t>
            </a:r>
            <a:r>
              <a:rPr lang="ar-SA" sz="3200" dirty="0">
                <a:solidFill>
                  <a:srgbClr val="39471D"/>
                </a:solidFill>
                <a:cs typeface="DecoType Naskh Variants" pitchFamily="2" charset="-78"/>
              </a:rPr>
              <a:t>لحالة ( موضوعية حالة عدم المطابقة )</a:t>
            </a:r>
          </a:p>
          <a:p>
            <a:pPr algn="r" rtl="1" eaLnBrk="0" hangingPunct="0">
              <a:spcBef>
                <a:spcPct val="30000"/>
              </a:spcBef>
              <a:buClr>
                <a:srgbClr val="009900"/>
              </a:buClr>
              <a:buFont typeface="Wingdings" pitchFamily="2" charset="2"/>
              <a:buChar char="ü"/>
            </a:pPr>
            <a:r>
              <a:rPr lang="ar-SA" sz="3200" dirty="0">
                <a:solidFill>
                  <a:srgbClr val="39471D"/>
                </a:solidFill>
                <a:cs typeface="DecoType Naskh Variants" pitchFamily="2" charset="-78"/>
              </a:rPr>
              <a:t> نص المتطلبات في المواصفة ( استيفاء مبررات عدم المطابقة )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fontAlgn="base">
              <a:spcBef>
                <a:spcPct val="0"/>
              </a:spcBef>
              <a:spcAft>
                <a:spcPct val="0"/>
              </a:spcAf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0" y="1676400"/>
            <a:ext cx="9144000" cy="3440942"/>
          </a:xfrm>
          <a:prstGeom prst="rect">
            <a:avLst/>
          </a:prstGeom>
          <a:noFill/>
          <a:ln w="9525">
            <a:noFill/>
            <a:miter lim="800000"/>
            <a:headEnd/>
            <a:tailEnd/>
          </a:ln>
          <a:effectLst/>
        </p:spPr>
        <p:txBody>
          <a:bodyPr wrap="square">
            <a:spAutoFit/>
          </a:bodyPr>
          <a:lstStyle/>
          <a:p>
            <a:pPr algn="r" rtl="1" eaLnBrk="0" hangingPunct="0">
              <a:buClr>
                <a:srgbClr val="293315"/>
              </a:buClr>
              <a:buFont typeface="Wingdings" pitchFamily="2" charset="2"/>
              <a:buChar char="×"/>
            </a:pPr>
            <a:r>
              <a:rPr lang="ar-SA" sz="2500" b="1" dirty="0">
                <a:solidFill>
                  <a:srgbClr val="FF0000"/>
                </a:solidFill>
                <a:latin typeface="Bookman Old Style" pitchFamily="18" charset="0"/>
                <a:cs typeface="Monotype Koufi" pitchFamily="2" charset="-78"/>
              </a:rPr>
              <a:t> </a:t>
            </a:r>
            <a:r>
              <a:rPr lang="ar-SA" sz="3200" dirty="0">
                <a:solidFill>
                  <a:srgbClr val="39471D"/>
                </a:solidFill>
                <a:cs typeface="DecoType Naskh Variants" pitchFamily="2" charset="-78"/>
              </a:rPr>
              <a:t>طلب إجراء تصحيحي   </a:t>
            </a:r>
            <a:r>
              <a:rPr lang="en-US" altLang="en-US" sz="3200" dirty="0">
                <a:solidFill>
                  <a:srgbClr val="39471D"/>
                </a:solidFill>
                <a:cs typeface="DecoType Naskh Variants" pitchFamily="2" charset="-78"/>
              </a:rPr>
              <a:t>)</a:t>
            </a:r>
            <a:r>
              <a:rPr lang="ar-SA" sz="3200" dirty="0">
                <a:solidFill>
                  <a:srgbClr val="39471D"/>
                </a:solidFill>
                <a:cs typeface="DecoType Naskh Variants" pitchFamily="2" charset="-78"/>
              </a:rPr>
              <a:t> </a:t>
            </a:r>
            <a:r>
              <a:rPr lang="en-US" altLang="ar-SA" sz="3200" dirty="0">
                <a:solidFill>
                  <a:srgbClr val="39471D"/>
                </a:solidFill>
                <a:cs typeface="DecoType Naskh Variants" pitchFamily="2" charset="-78"/>
              </a:rPr>
              <a:t>Corrective Action Request ( CAR</a:t>
            </a:r>
            <a:r>
              <a:rPr lang="ar-SA" sz="3200" dirty="0">
                <a:solidFill>
                  <a:srgbClr val="39471D"/>
                </a:solidFill>
                <a:cs typeface="DecoType Naskh Variants" pitchFamily="2" charset="-78"/>
              </a:rPr>
              <a:t>    </a:t>
            </a:r>
          </a:p>
          <a:p>
            <a:pPr algn="r" rtl="1" eaLnBrk="0" hangingPunct="0"/>
            <a:r>
              <a:rPr lang="ar-SA" sz="3200" dirty="0">
                <a:solidFill>
                  <a:srgbClr val="39471D"/>
                </a:solidFill>
                <a:cs typeface="DecoType Naskh Variants" pitchFamily="2" charset="-78"/>
              </a:rPr>
              <a:t>   يستخدم لوصف عدم المطابقة والإجراء التصحيحي المطلوب لها </a:t>
            </a:r>
          </a:p>
          <a:p>
            <a:pPr algn="r" rtl="1" eaLnBrk="0" hangingPunct="0">
              <a:spcBef>
                <a:spcPct val="20000"/>
              </a:spcBef>
              <a:buFont typeface="Symbol" pitchFamily="18" charset="2"/>
              <a:buChar char="·"/>
            </a:pP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لتقرير حالة عدم المطابقة الموجودة </a:t>
            </a:r>
          </a:p>
          <a:p>
            <a:pPr algn="r" rtl="1" eaLnBrk="0" hangingPunct="0">
              <a:spcBef>
                <a:spcPct val="20000"/>
              </a:spcBef>
              <a:buFont typeface="Symbol" pitchFamily="18" charset="2"/>
              <a:buChar char="·"/>
            </a:pP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توضيح مستوى حالة عدم المطابقة ( حرج – جسيم – خفيف) </a:t>
            </a:r>
          </a:p>
          <a:p>
            <a:pPr algn="r" rtl="1" eaLnBrk="0" hangingPunct="0">
              <a:spcBef>
                <a:spcPct val="20000"/>
              </a:spcBef>
              <a:buFont typeface="Symbol" pitchFamily="18" charset="2"/>
              <a:buChar char="·"/>
            </a:pP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تسجيل قبول حالة عدم المطابقة من المدقق عليه ( ممثل الجهة المدقق عليها ) </a:t>
            </a:r>
          </a:p>
          <a:p>
            <a:pPr algn="r" rtl="1" eaLnBrk="0" hangingPunct="0">
              <a:spcBef>
                <a:spcPct val="20000"/>
              </a:spcBef>
              <a:buFont typeface="Symbol" pitchFamily="18" charset="2"/>
              <a:buChar char="·"/>
            </a:pPr>
            <a:r>
              <a:rPr lang="en-US" altLang="en-US" sz="3200" dirty="0">
                <a:solidFill>
                  <a:srgbClr val="39471D"/>
                </a:solidFill>
                <a:cs typeface="DecoType Naskh Variants" pitchFamily="2" charset="-78"/>
              </a:rPr>
              <a:t> </a:t>
            </a:r>
            <a:r>
              <a:rPr lang="ar-SA" sz="3200" dirty="0">
                <a:solidFill>
                  <a:srgbClr val="39471D"/>
                </a:solidFill>
                <a:cs typeface="DecoType Naskh Variants" pitchFamily="2" charset="-78"/>
              </a:rPr>
              <a:t>تسجيل الإجراء المطلوب لتصحيح أو إزالة حالة عدم </a:t>
            </a:r>
            <a:r>
              <a:rPr lang="ar-SA" sz="3200" dirty="0" smtClean="0">
                <a:solidFill>
                  <a:srgbClr val="39471D"/>
                </a:solidFill>
                <a:cs typeface="DecoType Naskh Variants" pitchFamily="2" charset="-78"/>
              </a:rPr>
              <a:t>المطابقة</a:t>
            </a:r>
            <a:endParaRPr lang="ar-SA" sz="3200" dirty="0">
              <a:solidFill>
                <a:srgbClr val="39471D"/>
              </a:solidFill>
              <a:cs typeface="DecoType Naskh Variants" pitchFamily="2" charset="-78"/>
            </a:endParaRPr>
          </a:p>
        </p:txBody>
      </p:sp>
      <p:sp>
        <p:nvSpPr>
          <p:cNvPr id="6" name="Text Box 2"/>
          <p:cNvSpPr txBox="1">
            <a:spLocks noChangeArrowheads="1"/>
          </p:cNvSpPr>
          <p:nvPr/>
        </p:nvSpPr>
        <p:spPr bwMode="auto">
          <a:xfrm>
            <a:off x="0" y="260350"/>
            <a:ext cx="9143999" cy="730250"/>
          </a:xfrm>
          <a:prstGeom prst="rect">
            <a:avLst/>
          </a:prstGeom>
          <a:noFill/>
          <a:ln w="9525">
            <a:noFill/>
            <a:miter lim="800000"/>
            <a:headEnd/>
            <a:tailEnd/>
          </a:ln>
          <a:effectLst/>
        </p:spPr>
        <p:txBody>
          <a:bodyPr/>
          <a:lstStyle/>
          <a:p>
            <a:pPr algn="ctr" eaLnBrk="0" hangingPunct="0"/>
            <a:r>
              <a:rPr lang="ar-SA" sz="4400" b="1" dirty="0" smtClean="0">
                <a:solidFill>
                  <a:schemeClr val="accent2">
                    <a:lumMod val="40000"/>
                    <a:lumOff val="60000"/>
                  </a:schemeClr>
                </a:solidFill>
                <a:latin typeface="Arabic Transparent" pitchFamily="2" charset="0"/>
                <a:cs typeface="Simplified Arabic" pitchFamily="18" charset="-78"/>
              </a:rPr>
              <a:t>تابع</a:t>
            </a:r>
            <a:r>
              <a:rPr lang="ar-SA" sz="4400" b="1" dirty="0" smtClean="0">
                <a:solidFill>
                  <a:srgbClr val="000000"/>
                </a:solidFill>
                <a:latin typeface="Arabic Transparent" pitchFamily="2" charset="0"/>
                <a:cs typeface="Simplified Arabic" pitchFamily="18" charset="-78"/>
              </a:rPr>
              <a:t> </a:t>
            </a:r>
            <a:r>
              <a:rPr lang="ar-SA" sz="4400" dirty="0" smtClean="0">
                <a:solidFill>
                  <a:srgbClr val="39471D"/>
                </a:solidFill>
                <a:cs typeface="DecoType Naskh Variants" pitchFamily="2" charset="-78"/>
              </a:rPr>
              <a:t>حالات </a:t>
            </a:r>
            <a:r>
              <a:rPr lang="ar-SA" sz="4400" dirty="0">
                <a:solidFill>
                  <a:srgbClr val="39471D"/>
                </a:solidFill>
                <a:cs typeface="DecoType Naskh Variants" pitchFamily="2" charset="-78"/>
              </a:rPr>
              <a:t>عدم المطابقة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fontAlgn="base">
              <a:spcBef>
                <a:spcPct val="0"/>
              </a:spcBef>
              <a:spcAft>
                <a:spcPct val="0"/>
              </a:spcAft>
            </a:pPr>
            <a:endParaRPr kumimoji="0" lang="ar-SA" sz="1800" b="0" i="0" u="none" strike="noStrike" cap="none" normalizeH="0" baseline="0" dirty="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Text Box 3"/>
          <p:cNvSpPr txBox="1">
            <a:spLocks noChangeArrowheads="1"/>
          </p:cNvSpPr>
          <p:nvPr/>
        </p:nvSpPr>
        <p:spPr bwMode="auto">
          <a:xfrm>
            <a:off x="0" y="1752600"/>
            <a:ext cx="9144000" cy="4031873"/>
          </a:xfrm>
          <a:prstGeom prst="rect">
            <a:avLst/>
          </a:prstGeom>
          <a:noFill/>
          <a:ln w="9525">
            <a:noFill/>
            <a:miter lim="800000"/>
            <a:headEnd/>
            <a:tailEnd/>
          </a:ln>
          <a:effectLst/>
        </p:spPr>
        <p:txBody>
          <a:bodyPr wrap="square">
            <a:spAutoFit/>
          </a:bodyPr>
          <a:lstStyle/>
          <a:p>
            <a:pPr algn="r" rtl="1" eaLnBrk="0" hangingPunct="0">
              <a:buClr>
                <a:srgbClr val="293315"/>
              </a:buClr>
              <a:buFont typeface="Wingdings" pitchFamily="2" charset="2"/>
              <a:buChar char="×"/>
            </a:pPr>
            <a:r>
              <a:rPr lang="ar-SA" sz="3200" dirty="0" smtClean="0">
                <a:solidFill>
                  <a:srgbClr val="39471D"/>
                </a:solidFill>
                <a:cs typeface="DecoType Naskh Variants" pitchFamily="2" charset="-78"/>
              </a:rPr>
              <a:t>تسجيل </a:t>
            </a:r>
            <a:r>
              <a:rPr lang="ar-SA" sz="3200" dirty="0">
                <a:solidFill>
                  <a:srgbClr val="39471D"/>
                </a:solidFill>
                <a:cs typeface="DecoType Naskh Variants" pitchFamily="2" charset="-78"/>
              </a:rPr>
              <a:t>قبول المدقق عليه للإجراء المطلوب اتخاذه لإزالة حالة عدم المطابقة</a:t>
            </a:r>
            <a:endParaRPr lang="en-US" altLang="en-US" sz="3200" dirty="0">
              <a:solidFill>
                <a:srgbClr val="39471D"/>
              </a:solidFill>
              <a:cs typeface="DecoType Naskh Variants" pitchFamily="2" charset="-78"/>
            </a:endParaRPr>
          </a:p>
          <a:p>
            <a:pPr marL="1295400" lvl="4" indent="266700" algn="r" rtl="1" eaLnBrk="0" hangingPunct="0"/>
            <a:r>
              <a:rPr lang="ar-SA" sz="3200" dirty="0">
                <a:solidFill>
                  <a:srgbClr val="39471D"/>
                </a:solidFill>
                <a:cs typeface="DecoType Naskh Variants" pitchFamily="2" charset="-78"/>
              </a:rPr>
              <a:t>ويوضح الآتي :- </a:t>
            </a:r>
          </a:p>
          <a:p>
            <a:pPr algn="r" rtl="1" eaLnBrk="0" hangingPunct="0">
              <a:spcBef>
                <a:spcPct val="20000"/>
              </a:spcBef>
              <a:buFontTx/>
              <a:buChar char="-"/>
            </a:pPr>
            <a:r>
              <a:rPr lang="ar-SA" sz="3200" dirty="0">
                <a:solidFill>
                  <a:srgbClr val="39471D"/>
                </a:solidFill>
                <a:cs typeface="DecoType Naskh Variants" pitchFamily="2" charset="-78"/>
              </a:rPr>
              <a:t>الإجراء المراجع وتاريخ إصداره </a:t>
            </a:r>
          </a:p>
          <a:p>
            <a:pPr algn="r" rtl="1" eaLnBrk="0" hangingPunct="0">
              <a:spcBef>
                <a:spcPct val="20000"/>
              </a:spcBef>
              <a:buFontTx/>
              <a:buChar char="-"/>
            </a:pPr>
            <a:r>
              <a:rPr lang="ar-SA" sz="3200" dirty="0">
                <a:solidFill>
                  <a:srgbClr val="39471D"/>
                </a:solidFill>
                <a:cs typeface="DecoType Naskh Variants" pitchFamily="2" charset="-78"/>
              </a:rPr>
              <a:t>المنطقة المدقق عليها</a:t>
            </a:r>
          </a:p>
          <a:p>
            <a:pPr algn="r" rtl="1" eaLnBrk="0" hangingPunct="0">
              <a:spcBef>
                <a:spcPct val="20000"/>
              </a:spcBef>
              <a:buFontTx/>
              <a:buChar char="-"/>
            </a:pPr>
            <a:r>
              <a:rPr lang="ar-SA" sz="3200" dirty="0">
                <a:solidFill>
                  <a:srgbClr val="39471D"/>
                </a:solidFill>
                <a:cs typeface="DecoType Naskh Variants" pitchFamily="2" charset="-78"/>
              </a:rPr>
              <a:t>المواصفة المراجعة ورقم البند فيها</a:t>
            </a:r>
          </a:p>
          <a:p>
            <a:pPr algn="r" rtl="1" eaLnBrk="0" hangingPunct="0">
              <a:spcBef>
                <a:spcPct val="20000"/>
              </a:spcBef>
              <a:buFontTx/>
              <a:buChar char="-"/>
            </a:pPr>
            <a:r>
              <a:rPr lang="ar-SA" sz="3200" dirty="0">
                <a:solidFill>
                  <a:srgbClr val="39471D"/>
                </a:solidFill>
                <a:cs typeface="DecoType Naskh Variants" pitchFamily="2" charset="-78"/>
              </a:rPr>
              <a:t>اسم المدقق</a:t>
            </a:r>
          </a:p>
          <a:p>
            <a:pPr algn="r" rtl="1" eaLnBrk="0" hangingPunct="0">
              <a:spcBef>
                <a:spcPct val="20000"/>
              </a:spcBef>
              <a:buFontTx/>
              <a:buChar char="-"/>
            </a:pPr>
            <a:r>
              <a:rPr lang="ar-SA" sz="3200" dirty="0">
                <a:solidFill>
                  <a:srgbClr val="39471D"/>
                </a:solidFill>
                <a:cs typeface="DecoType Naskh Variants" pitchFamily="2" charset="-78"/>
              </a:rPr>
              <a:t>وصف لحالة عدم المطابقة </a:t>
            </a:r>
          </a:p>
        </p:txBody>
      </p:sp>
      <p:sp>
        <p:nvSpPr>
          <p:cNvPr id="6" name="Text Box 2"/>
          <p:cNvSpPr txBox="1">
            <a:spLocks noChangeArrowheads="1"/>
          </p:cNvSpPr>
          <p:nvPr/>
        </p:nvSpPr>
        <p:spPr bwMode="auto">
          <a:xfrm>
            <a:off x="0" y="260350"/>
            <a:ext cx="9143999" cy="730250"/>
          </a:xfrm>
          <a:prstGeom prst="rect">
            <a:avLst/>
          </a:prstGeom>
          <a:noFill/>
          <a:ln w="9525">
            <a:noFill/>
            <a:miter lim="800000"/>
            <a:headEnd/>
            <a:tailEnd/>
          </a:ln>
          <a:effectLst/>
        </p:spPr>
        <p:txBody>
          <a:bodyPr/>
          <a:lstStyle/>
          <a:p>
            <a:pPr algn="ctr" eaLnBrk="0" hangingPunct="0"/>
            <a:r>
              <a:rPr lang="ar-SA" sz="4400" b="1" dirty="0" smtClean="0">
                <a:solidFill>
                  <a:schemeClr val="accent2">
                    <a:lumMod val="40000"/>
                    <a:lumOff val="60000"/>
                  </a:schemeClr>
                </a:solidFill>
                <a:latin typeface="Arabic Transparent" pitchFamily="2" charset="0"/>
                <a:cs typeface="Simplified Arabic" pitchFamily="18" charset="-78"/>
              </a:rPr>
              <a:t>تابع</a:t>
            </a:r>
            <a:r>
              <a:rPr lang="ar-SA" sz="4400" b="1" dirty="0" smtClean="0">
                <a:solidFill>
                  <a:srgbClr val="000000"/>
                </a:solidFill>
                <a:latin typeface="Arabic Transparent" pitchFamily="2" charset="0"/>
                <a:cs typeface="Simplified Arabic" pitchFamily="18" charset="-78"/>
              </a:rPr>
              <a:t> </a:t>
            </a:r>
            <a:r>
              <a:rPr lang="ar-SA" sz="4400" dirty="0" smtClean="0">
                <a:solidFill>
                  <a:srgbClr val="39471D"/>
                </a:solidFill>
                <a:cs typeface="DecoType Naskh Variants" pitchFamily="2" charset="-78"/>
              </a:rPr>
              <a:t>حالات </a:t>
            </a:r>
            <a:r>
              <a:rPr lang="ar-SA" sz="4400" dirty="0">
                <a:solidFill>
                  <a:srgbClr val="39471D"/>
                </a:solidFill>
                <a:cs typeface="DecoType Naskh Variants" pitchFamily="2" charset="-78"/>
              </a:rPr>
              <a:t>عدم المطابقة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333375"/>
            <a:ext cx="9144000" cy="60960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الجلسة الختامية      </a:t>
            </a:r>
            <a:r>
              <a:rPr lang="en-US" altLang="ar-SA" sz="4400" dirty="0">
                <a:solidFill>
                  <a:srgbClr val="39471D"/>
                </a:solidFill>
                <a:cs typeface="DecoType Naskh Variants" pitchFamily="2" charset="-78"/>
              </a:rPr>
              <a:t>Closing Meeting</a:t>
            </a:r>
            <a:endParaRPr lang="ar-SA" sz="4400" dirty="0">
              <a:solidFill>
                <a:srgbClr val="39471D"/>
              </a:solidFill>
              <a:cs typeface="DecoType Naskh Variants" pitchFamily="2" charset="-78"/>
            </a:endParaRPr>
          </a:p>
        </p:txBody>
      </p:sp>
      <p:sp>
        <p:nvSpPr>
          <p:cNvPr id="13" name="Text Box 11"/>
          <p:cNvSpPr txBox="1">
            <a:spLocks noChangeArrowheads="1"/>
          </p:cNvSpPr>
          <p:nvPr/>
        </p:nvSpPr>
        <p:spPr bwMode="auto">
          <a:xfrm>
            <a:off x="0" y="1828800"/>
            <a:ext cx="9144000" cy="3046988"/>
          </a:xfrm>
          <a:prstGeom prst="rect">
            <a:avLst/>
          </a:prstGeom>
          <a:noFill/>
          <a:ln w="9525">
            <a:noFill/>
            <a:miter lim="800000"/>
            <a:headEnd/>
            <a:tailEnd/>
          </a:ln>
          <a:effectLst/>
        </p:spPr>
        <p:txBody>
          <a:bodyPr wrap="square">
            <a:spAutoFit/>
          </a:bodyPr>
          <a:lstStyle/>
          <a:p>
            <a:pPr algn="r" rtl="1" eaLnBrk="0" hangingPunct="0">
              <a:buFont typeface="Wingdings" pitchFamily="2" charset="2"/>
              <a:buChar char="v"/>
            </a:pPr>
            <a:r>
              <a:rPr lang="ar-SA" sz="3200" dirty="0">
                <a:solidFill>
                  <a:srgbClr val="39471D"/>
                </a:solidFill>
                <a:cs typeface="DecoType Naskh Variants" pitchFamily="2" charset="-78"/>
              </a:rPr>
              <a:t> شـكر للمدقق عليهم على تعاونهـم </a:t>
            </a:r>
            <a:r>
              <a:rPr lang="ar-SA" sz="3200" dirty="0" smtClean="0">
                <a:solidFill>
                  <a:srgbClr val="39471D"/>
                </a:solidFill>
                <a:cs typeface="DecoType Naskh Variants" pitchFamily="2" charset="-78"/>
              </a:rPr>
              <a:t>.</a:t>
            </a:r>
          </a:p>
          <a:p>
            <a:pPr eaLnBrk="0" hangingPunct="0">
              <a:buFont typeface="Wingdings" pitchFamily="2" charset="2"/>
              <a:buChar char="v"/>
            </a:pPr>
            <a:r>
              <a:rPr lang="ar-SA" sz="3200" dirty="0" smtClean="0">
                <a:solidFill>
                  <a:srgbClr val="39471D"/>
                </a:solidFill>
                <a:cs typeface="DecoType Naskh Variants" pitchFamily="2" charset="-78"/>
              </a:rPr>
              <a:t>أطلب إرجـــاء الأســـئلة .</a:t>
            </a:r>
          </a:p>
          <a:p>
            <a:pPr eaLnBrk="0" hangingPunct="0">
              <a:buFont typeface="Wingdings" pitchFamily="2" charset="2"/>
              <a:buChar char="v"/>
            </a:pPr>
            <a:r>
              <a:rPr lang="ar-SA" sz="3200" dirty="0" smtClean="0">
                <a:solidFill>
                  <a:srgbClr val="39471D"/>
                </a:solidFill>
                <a:cs typeface="DecoType Naskh Variants" pitchFamily="2" charset="-78"/>
              </a:rPr>
              <a:t>تكلم عن ملاحظات التدقيق متضمنة حالات عـدم المطابقـة </a:t>
            </a:r>
            <a:r>
              <a:rPr lang="ar-SA" sz="3200" dirty="0" err="1" smtClean="0">
                <a:solidFill>
                  <a:srgbClr val="39471D"/>
                </a:solidFill>
                <a:cs typeface="DecoType Naskh Variants" pitchFamily="2" charset="-78"/>
              </a:rPr>
              <a:t>التى</a:t>
            </a:r>
            <a:r>
              <a:rPr lang="ar-SA" sz="3200" dirty="0" smtClean="0">
                <a:solidFill>
                  <a:srgbClr val="39471D"/>
                </a:solidFill>
                <a:cs typeface="DecoType Naskh Variants" pitchFamily="2" charset="-78"/>
              </a:rPr>
              <a:t> ظهرت.</a:t>
            </a:r>
          </a:p>
          <a:p>
            <a:pPr eaLnBrk="0" hangingPunct="0">
              <a:buFont typeface="Wingdings" pitchFamily="2" charset="2"/>
              <a:buChar char="v"/>
            </a:pPr>
            <a:r>
              <a:rPr lang="ar-SA" sz="3200" dirty="0" smtClean="0">
                <a:solidFill>
                  <a:srgbClr val="39471D"/>
                </a:solidFill>
                <a:cs typeface="DecoType Naskh Variants" pitchFamily="2" charset="-78"/>
              </a:rPr>
              <a:t>شرح وتفسير لنموذج </a:t>
            </a:r>
            <a:r>
              <a:rPr lang="en-US" altLang="ar-SA" sz="3200" dirty="0" smtClean="0">
                <a:solidFill>
                  <a:srgbClr val="39471D"/>
                </a:solidFill>
                <a:cs typeface="DecoType Naskh Variants" pitchFamily="2" charset="-78"/>
              </a:rPr>
              <a:t>CAR</a:t>
            </a:r>
            <a:r>
              <a:rPr lang="ar-SA" sz="3200" dirty="0" smtClean="0">
                <a:solidFill>
                  <a:srgbClr val="39471D"/>
                </a:solidFill>
                <a:cs typeface="DecoType Naskh Variants" pitchFamily="2" charset="-78"/>
              </a:rPr>
              <a:t> واستكماله ( المدقق و المدقق عليه ) .</a:t>
            </a:r>
          </a:p>
          <a:p>
            <a:pPr eaLnBrk="0" hangingPunct="0">
              <a:buFont typeface="Wingdings" pitchFamily="2" charset="2"/>
              <a:buChar char="v"/>
            </a:pPr>
            <a:r>
              <a:rPr lang="ar-SA" sz="3200" dirty="0" smtClean="0">
                <a:solidFill>
                  <a:srgbClr val="39471D"/>
                </a:solidFill>
                <a:cs typeface="DecoType Naskh Variants" pitchFamily="2" charset="-78"/>
              </a:rPr>
              <a:t>اخذ توقيع المدقق عليهم أو من يمثلهم في الخانة الخاصة </a:t>
            </a:r>
            <a:r>
              <a:rPr lang="en-US" altLang="ar-SA" sz="3200" dirty="0" smtClean="0">
                <a:solidFill>
                  <a:srgbClr val="39471D"/>
                </a:solidFill>
                <a:cs typeface="DecoType Naskh Variants" pitchFamily="2" charset="-78"/>
              </a:rPr>
              <a:t>CAR</a:t>
            </a:r>
            <a:r>
              <a:rPr lang="ar-SA" sz="3200" dirty="0" smtClean="0">
                <a:solidFill>
                  <a:srgbClr val="39471D"/>
                </a:solidFill>
                <a:cs typeface="DecoType Naskh Variants" pitchFamily="2" charset="-78"/>
              </a:rPr>
              <a:t> .</a:t>
            </a:r>
          </a:p>
          <a:p>
            <a:pPr marL="0" lvl="3" eaLnBrk="0" hangingPunct="0">
              <a:buFont typeface="Wingdings" pitchFamily="2" charset="2"/>
              <a:buChar char="v"/>
            </a:pPr>
            <a:r>
              <a:rPr lang="ar-SA" sz="3200" dirty="0" smtClean="0">
                <a:solidFill>
                  <a:srgbClr val="39471D"/>
                </a:solidFill>
                <a:cs typeface="DecoType Naskh Variants" pitchFamily="2" charset="-78"/>
              </a:rPr>
              <a:t>الرد على الاستفسارات للتوضيح فقط</a:t>
            </a:r>
          </a:p>
        </p:txBody>
      </p:sp>
      <p:sp>
        <p:nvSpPr>
          <p:cNvPr id="28" name="Text Box 24"/>
          <p:cNvSpPr txBox="1">
            <a:spLocks noChangeArrowheads="1"/>
          </p:cNvSpPr>
          <p:nvPr/>
        </p:nvSpPr>
        <p:spPr bwMode="auto">
          <a:xfrm>
            <a:off x="7594014" y="6338888"/>
            <a:ext cx="356187" cy="461665"/>
          </a:xfrm>
          <a:prstGeom prst="rect">
            <a:avLst/>
          </a:prstGeom>
          <a:noFill/>
          <a:ln w="9525">
            <a:noFill/>
            <a:miter lim="800000"/>
            <a:headEnd/>
            <a:tailEnd/>
          </a:ln>
          <a:effectLst/>
        </p:spPr>
        <p:txBody>
          <a:bodyPr wrap="none">
            <a:spAutoFit/>
          </a:bodyPr>
          <a:lstStyle/>
          <a:p>
            <a:pPr algn="r" rtl="1" eaLnBrk="0" hangingPunct="0"/>
            <a:r>
              <a:rPr lang="ar-SA" sz="2400" b="1" dirty="0" smtClean="0">
                <a:solidFill>
                  <a:srgbClr val="000000"/>
                </a:solidFill>
                <a:latin typeface="Bookman Old Style" pitchFamily="18" charset="0"/>
              </a:rPr>
              <a:t>0</a:t>
            </a:r>
            <a:endParaRPr lang="ar-SA" sz="2400" b="1" dirty="0">
              <a:solidFill>
                <a:srgbClr val="000000"/>
              </a:solidFill>
              <a:latin typeface="Bookman Old Style" pitchFamily="18" charset="0"/>
              <a:cs typeface="Arabic Transparent" pitchFamily="2"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333375"/>
            <a:ext cx="9144000" cy="609600"/>
          </a:xfrm>
          <a:prstGeom prst="rect">
            <a:avLst/>
          </a:prstGeom>
          <a:noFill/>
          <a:ln w="9525">
            <a:noFill/>
            <a:miter lim="800000"/>
            <a:headEnd/>
            <a:tailEnd/>
          </a:ln>
          <a:effectLst/>
        </p:spPr>
        <p:txBody>
          <a:bodyPr/>
          <a:lstStyle/>
          <a:p>
            <a:pPr algn="ctr" eaLnBrk="0" hangingPunct="0"/>
            <a:r>
              <a:rPr lang="ar-SA" sz="4400" dirty="0" smtClean="0">
                <a:solidFill>
                  <a:srgbClr val="39471D"/>
                </a:solidFill>
                <a:cs typeface="DecoType Naskh Variants" pitchFamily="2" charset="-78"/>
              </a:rPr>
              <a:t> </a:t>
            </a:r>
            <a:r>
              <a:rPr lang="ar-SA" sz="4400" b="1" dirty="0" smtClean="0">
                <a:solidFill>
                  <a:schemeClr val="accent2">
                    <a:lumMod val="40000"/>
                    <a:lumOff val="60000"/>
                  </a:schemeClr>
                </a:solidFill>
                <a:latin typeface="Arabic Transparent" pitchFamily="2" charset="0"/>
                <a:cs typeface="Simplified Arabic" pitchFamily="18" charset="-78"/>
              </a:rPr>
              <a:t>تابع </a:t>
            </a:r>
            <a:r>
              <a:rPr lang="ar-SA" sz="4400" dirty="0" smtClean="0">
                <a:solidFill>
                  <a:srgbClr val="39471D"/>
                </a:solidFill>
                <a:cs typeface="DecoType Naskh Variants" pitchFamily="2" charset="-78"/>
              </a:rPr>
              <a:t>الجلسة </a:t>
            </a:r>
            <a:r>
              <a:rPr lang="ar-SA" sz="4400" dirty="0">
                <a:solidFill>
                  <a:srgbClr val="39471D"/>
                </a:solidFill>
                <a:cs typeface="DecoType Naskh Variants" pitchFamily="2" charset="-78"/>
              </a:rPr>
              <a:t>الختامية      </a:t>
            </a:r>
            <a:r>
              <a:rPr lang="en-US" altLang="ar-SA" sz="4400" dirty="0">
                <a:solidFill>
                  <a:srgbClr val="39471D"/>
                </a:solidFill>
                <a:cs typeface="DecoType Naskh Variants" pitchFamily="2" charset="-78"/>
              </a:rPr>
              <a:t>Closing Meeting</a:t>
            </a:r>
            <a:endParaRPr lang="ar-SA" sz="4400" dirty="0">
              <a:solidFill>
                <a:srgbClr val="39471D"/>
              </a:solidFill>
              <a:cs typeface="DecoType Naskh Variants" pitchFamily="2" charset="-78"/>
            </a:endParaRPr>
          </a:p>
        </p:txBody>
      </p:sp>
      <p:sp>
        <p:nvSpPr>
          <p:cNvPr id="13" name="Text Box 11"/>
          <p:cNvSpPr txBox="1">
            <a:spLocks noChangeArrowheads="1"/>
          </p:cNvSpPr>
          <p:nvPr/>
        </p:nvSpPr>
        <p:spPr bwMode="auto">
          <a:xfrm>
            <a:off x="0" y="1828800"/>
            <a:ext cx="9144000" cy="3046988"/>
          </a:xfrm>
          <a:prstGeom prst="rect">
            <a:avLst/>
          </a:prstGeom>
          <a:noFill/>
          <a:ln w="9525">
            <a:noFill/>
            <a:miter lim="800000"/>
            <a:headEnd/>
            <a:tailEnd/>
          </a:ln>
          <a:effectLst/>
        </p:spPr>
        <p:txBody>
          <a:bodyPr wrap="square">
            <a:spAutoFit/>
          </a:bodyPr>
          <a:lstStyle/>
          <a:p>
            <a:pPr eaLnBrk="0" hangingPunct="0">
              <a:buFont typeface="Wingdings" pitchFamily="2" charset="2"/>
              <a:buChar char="v"/>
            </a:pPr>
            <a:r>
              <a:rPr lang="ar-SA" sz="3200" dirty="0" smtClean="0">
                <a:solidFill>
                  <a:srgbClr val="39471D"/>
                </a:solidFill>
                <a:cs typeface="DecoType Naskh Variants" pitchFamily="2" charset="-78"/>
              </a:rPr>
              <a:t>الاتفاق على نتيجة المراجعة .</a:t>
            </a:r>
          </a:p>
          <a:p>
            <a:pPr eaLnBrk="0" hangingPunct="0">
              <a:buFont typeface="Wingdings" pitchFamily="2" charset="2"/>
              <a:buChar char="v"/>
            </a:pPr>
            <a:r>
              <a:rPr lang="ar-SA" sz="3200" dirty="0" smtClean="0">
                <a:solidFill>
                  <a:srgbClr val="39471D"/>
                </a:solidFill>
                <a:cs typeface="DecoType Naskh Variants" pitchFamily="2" charset="-78"/>
              </a:rPr>
              <a:t>ترك صورة من حالات عدم المطابقة للمدقق عليه لتحديد الإجراءات التصحيحية المطلوبة</a:t>
            </a:r>
          </a:p>
          <a:p>
            <a:pPr eaLnBrk="0" hangingPunct="0">
              <a:buFont typeface="Wingdings" pitchFamily="2" charset="2"/>
              <a:buChar char="v"/>
            </a:pPr>
            <a:r>
              <a:rPr lang="ar-SA" sz="3200" dirty="0" smtClean="0">
                <a:solidFill>
                  <a:srgbClr val="39471D"/>
                </a:solidFill>
                <a:cs typeface="DecoType Naskh Variants" pitchFamily="2" charset="-78"/>
              </a:rPr>
              <a:t>توضيح عملية إعداد التقرير التفصيلي وزمن تسليمه في أقرب فرصة والمتابعة المطلوبة</a:t>
            </a:r>
          </a:p>
          <a:p>
            <a:pPr eaLnBrk="0" hangingPunct="0">
              <a:buFont typeface="Wingdings" pitchFamily="2" charset="2"/>
              <a:buChar char="v"/>
            </a:pPr>
            <a:r>
              <a:rPr lang="ar-SA" sz="3200" dirty="0" smtClean="0">
                <a:solidFill>
                  <a:srgbClr val="39471D"/>
                </a:solidFill>
                <a:cs typeface="DecoType Naskh Variants" pitchFamily="2" charset="-78"/>
              </a:rPr>
              <a:t>أحتفظ بتسجيل عن الاجتماع والحاضرون </a:t>
            </a:r>
            <a:endParaRPr lang="ar-SA" sz="3200" dirty="0">
              <a:solidFill>
                <a:srgbClr val="39471D"/>
              </a:solidFill>
              <a:cs typeface="DecoType Naskh Variants" pitchFamily="2" charset="-78"/>
            </a:endParaRPr>
          </a:p>
        </p:txBody>
      </p:sp>
      <p:sp>
        <p:nvSpPr>
          <p:cNvPr id="28" name="Text Box 24"/>
          <p:cNvSpPr txBox="1">
            <a:spLocks noChangeArrowheads="1"/>
          </p:cNvSpPr>
          <p:nvPr/>
        </p:nvSpPr>
        <p:spPr bwMode="auto">
          <a:xfrm>
            <a:off x="7594014" y="6338888"/>
            <a:ext cx="356187" cy="461665"/>
          </a:xfrm>
          <a:prstGeom prst="rect">
            <a:avLst/>
          </a:prstGeom>
          <a:noFill/>
          <a:ln w="9525">
            <a:noFill/>
            <a:miter lim="800000"/>
            <a:headEnd/>
            <a:tailEnd/>
          </a:ln>
          <a:effectLst/>
        </p:spPr>
        <p:txBody>
          <a:bodyPr wrap="none">
            <a:spAutoFit/>
          </a:bodyPr>
          <a:lstStyle/>
          <a:p>
            <a:pPr algn="r" rtl="1" eaLnBrk="0" hangingPunct="0"/>
            <a:r>
              <a:rPr lang="ar-SA" sz="2400" b="1" dirty="0" smtClean="0">
                <a:solidFill>
                  <a:srgbClr val="000000"/>
                </a:solidFill>
                <a:latin typeface="Bookman Old Style" pitchFamily="18" charset="0"/>
              </a:rPr>
              <a:t>0</a:t>
            </a:r>
            <a:endParaRPr lang="ar-SA" sz="2400" b="1" dirty="0">
              <a:solidFill>
                <a:srgbClr val="000000"/>
              </a:solidFill>
              <a:latin typeface="Bookman Old Style" pitchFamily="18" charset="0"/>
              <a:cs typeface="Arabic Transparent" pitchFamily="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a:xfrm>
            <a:off x="228600" y="1692057"/>
            <a:ext cx="8763000" cy="3662541"/>
          </a:xfrm>
          <a:prstGeom prst="rect">
            <a:avLst/>
          </a:prstGeom>
          <a:noFill/>
        </p:spPr>
        <p:txBody>
          <a:bodyPr wrap="square" rtlCol="1">
            <a:spAutoFit/>
          </a:bodyPr>
          <a:lstStyle/>
          <a:p>
            <a:pPr>
              <a:buFont typeface="Wingdings" pitchFamily="2" charset="2"/>
              <a:buChar char="v"/>
            </a:pPr>
            <a:r>
              <a:rPr lang="ar-SA" sz="2800" dirty="0" smtClean="0">
                <a:solidFill>
                  <a:srgbClr val="39471D"/>
                </a:solidFill>
                <a:cs typeface="DecoType Naskh Variants" pitchFamily="2" charset="-78"/>
              </a:rPr>
              <a:t>عملية الفحص المنهجي لنظام الجودة الذي يجريه مدقق الجودة على المستويين الداخلي أو  الخارجي أو يجريه فريق للتدقيق.</a:t>
            </a:r>
          </a:p>
          <a:p>
            <a:pPr>
              <a:buFont typeface="Wingdings" pitchFamily="2" charset="2"/>
              <a:buChar char="v"/>
            </a:pPr>
            <a:r>
              <a:rPr lang="ar-SA" sz="2800" dirty="0" smtClean="0">
                <a:solidFill>
                  <a:srgbClr val="39471D"/>
                </a:solidFill>
                <a:cs typeface="DecoType Naskh Variants" pitchFamily="2" charset="-78"/>
              </a:rPr>
              <a:t> هو جزء يحتل أهمية خاصة في نظام إدارة الجودة وعنصر رئيسي في معايير نظام الجودة الخاصة بالآيزو، آيزو 9001.</a:t>
            </a:r>
          </a:p>
          <a:p>
            <a:pPr>
              <a:buFont typeface="Wingdings" pitchFamily="2" charset="2"/>
              <a:buChar char="v"/>
            </a:pPr>
            <a:r>
              <a:rPr lang="ar-SA" sz="2800" dirty="0" smtClean="0">
                <a:solidFill>
                  <a:srgbClr val="39471D"/>
                </a:solidFill>
                <a:cs typeface="DecoType Naskh Variants" pitchFamily="2" charset="-78"/>
              </a:rPr>
              <a:t>يتم تدقيق الجودة في فترات زمنية محددة سلفًا، وتهدف إلى التأكد من أن المؤسسة قد حددت بوضوح إجراءات مراقبة النظام الداخلي المرتبطة بالعمل الفعال.</a:t>
            </a:r>
          </a:p>
          <a:p>
            <a:pPr>
              <a:buFont typeface="Wingdings" pitchFamily="2" charset="2"/>
              <a:buChar char="v"/>
            </a:pPr>
            <a:r>
              <a:rPr lang="ar-SA" sz="3600" dirty="0" smtClean="0">
                <a:solidFill>
                  <a:srgbClr val="39471D"/>
                </a:solidFill>
                <a:cs typeface="DecoType Naskh Variants" pitchFamily="2" charset="-78"/>
              </a:rPr>
              <a:t>يساعد</a:t>
            </a:r>
            <a:r>
              <a:rPr lang="ar-SA" sz="2800" dirty="0" smtClean="0">
                <a:solidFill>
                  <a:srgbClr val="39471D"/>
                </a:solidFill>
                <a:cs typeface="DecoType Naskh Variants" pitchFamily="2" charset="-78"/>
              </a:rPr>
              <a:t> في تحديد إذا ما كانت المؤسسة تلتزم بعمليات نظام الجودة المحددة، وتستطيع تطبيق معايير تقييم إجرائية أو معايير تعتمد على النتائج أم لا.</a:t>
            </a:r>
          </a:p>
        </p:txBody>
      </p:sp>
      <p:sp>
        <p:nvSpPr>
          <p:cNvPr id="6" name="مربع نص 5"/>
          <p:cNvSpPr txBox="1"/>
          <p:nvPr/>
        </p:nvSpPr>
        <p:spPr>
          <a:xfrm>
            <a:off x="6409744" y="533400"/>
            <a:ext cx="2385589" cy="769441"/>
          </a:xfrm>
          <a:prstGeom prst="rect">
            <a:avLst/>
          </a:prstGeom>
          <a:noFill/>
        </p:spPr>
        <p:txBody>
          <a:bodyPr wrap="none" rtlCol="1">
            <a:spAutoFit/>
          </a:bodyPr>
          <a:lstStyle/>
          <a:p>
            <a:r>
              <a:rPr lang="ar-SA" sz="4400" dirty="0" smtClean="0">
                <a:solidFill>
                  <a:srgbClr val="39471D"/>
                </a:solidFill>
                <a:cs typeface="DecoType Naskh Variants" pitchFamily="2" charset="-78"/>
              </a:rPr>
              <a:t>تدقيق الجودة هو</a:t>
            </a:r>
            <a:endParaRPr lang="ar-SA" sz="4400" dirty="0"/>
          </a:p>
        </p:txBody>
      </p:sp>
      <p:pic>
        <p:nvPicPr>
          <p:cNvPr id="7" name="Picture 2" descr="http://i01.i.aliimg.com/photo/v0/100064745/Quality_Checking.jpg"/>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5105400" y="381000"/>
            <a:ext cx="1143001" cy="1123950"/>
          </a:xfrm>
          <a:prstGeom prst="rect">
            <a:avLst/>
          </a:prstGeom>
          <a:noFill/>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2627313" y="1196975"/>
            <a:ext cx="3581400" cy="60960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تقرير التدقيق والمتابعة </a:t>
            </a:r>
          </a:p>
        </p:txBody>
      </p:sp>
      <p:sp>
        <p:nvSpPr>
          <p:cNvPr id="5" name="Text Box 3"/>
          <p:cNvSpPr txBox="1">
            <a:spLocks noChangeArrowheads="1"/>
          </p:cNvSpPr>
          <p:nvPr/>
        </p:nvSpPr>
        <p:spPr bwMode="auto">
          <a:xfrm>
            <a:off x="0" y="2781300"/>
            <a:ext cx="9144000" cy="1815882"/>
          </a:xfrm>
          <a:prstGeom prst="rect">
            <a:avLst/>
          </a:prstGeom>
          <a:noFill/>
          <a:ln w="9525">
            <a:noFill/>
            <a:miter lim="800000"/>
            <a:headEnd/>
            <a:tailEnd/>
          </a:ln>
          <a:effectLst/>
        </p:spPr>
        <p:txBody>
          <a:bodyPr>
            <a:spAutoFit/>
          </a:bodyPr>
          <a:lstStyle/>
          <a:p>
            <a:pPr algn="r" rtl="1" eaLnBrk="0" hangingPunct="0">
              <a:lnSpc>
                <a:spcPct val="150000"/>
              </a:lnSpc>
              <a:spcBef>
                <a:spcPct val="50000"/>
              </a:spcBef>
              <a:buClr>
                <a:srgbClr val="293315"/>
              </a:buClr>
              <a:buFont typeface="Wingdings" pitchFamily="2" charset="2"/>
              <a:buChar char="×"/>
            </a:pPr>
            <a:r>
              <a:rPr lang="en-US" altLang="en-US" sz="2500" b="1" dirty="0">
                <a:solidFill>
                  <a:srgbClr val="FF0000"/>
                </a:solidFill>
                <a:latin typeface="Bookman Old Style" pitchFamily="18" charset="0"/>
                <a:cs typeface="Monotype Koufi" pitchFamily="2" charset="-78"/>
              </a:rPr>
              <a:t> </a:t>
            </a:r>
            <a:r>
              <a:rPr lang="ar-SA" sz="3200" dirty="0">
                <a:solidFill>
                  <a:srgbClr val="39471D"/>
                </a:solidFill>
                <a:cs typeface="DecoType Naskh Variants" pitchFamily="2" charset="-78"/>
              </a:rPr>
              <a:t>تقرير التدقيق والمتابعة </a:t>
            </a:r>
            <a:r>
              <a:rPr lang="en-US" altLang="ar-SA" sz="3200" dirty="0">
                <a:solidFill>
                  <a:srgbClr val="39471D"/>
                </a:solidFill>
                <a:cs typeface="DecoType Naskh Variants" pitchFamily="2" charset="-78"/>
              </a:rPr>
              <a:t>Audit Reporting And Follow Up  </a:t>
            </a:r>
            <a:endParaRPr lang="ar-SA" sz="3200" dirty="0">
              <a:solidFill>
                <a:srgbClr val="39471D"/>
              </a:solidFill>
              <a:cs typeface="DecoType Naskh Variants" pitchFamily="2" charset="-78"/>
            </a:endParaRPr>
          </a:p>
          <a:p>
            <a:pPr algn="r" rtl="1" eaLnBrk="0" hangingPunct="0">
              <a:lnSpc>
                <a:spcPct val="150000"/>
              </a:lnSpc>
              <a:spcBef>
                <a:spcPct val="50000"/>
              </a:spcBef>
            </a:pPr>
            <a:r>
              <a:rPr lang="ar-SA" sz="3200" dirty="0">
                <a:solidFill>
                  <a:srgbClr val="39471D"/>
                </a:solidFill>
                <a:cs typeface="DecoType Naskh Variants" pitchFamily="2" charset="-78"/>
              </a:rPr>
              <a:t> رئيس فريق التدقيق هو المسئول عن دقة واكتمال تقرير التدقيق </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58057"/>
            <a:ext cx="9143999" cy="1116693"/>
          </a:xfrm>
          <a:prstGeom prst="rect">
            <a:avLst/>
          </a:prstGeom>
          <a:noFill/>
          <a:ln w="9525">
            <a:solidFill>
              <a:srgbClr val="A6C36B"/>
            </a:solidFill>
            <a:miter lim="800000"/>
            <a:headEnd/>
            <a:tailEnd/>
          </a:ln>
          <a:effectLst/>
        </p:spPr>
        <p:txBody>
          <a:bodyPr/>
          <a:lstStyle/>
          <a:p>
            <a:pPr algn="ctr" rtl="1" eaLnBrk="0" hangingPunct="0"/>
            <a:r>
              <a:rPr lang="ar-SA" sz="4400" dirty="0" smtClean="0">
                <a:solidFill>
                  <a:srgbClr val="A6C36B"/>
                </a:solidFill>
                <a:cs typeface="DecoType Naskh Variants" pitchFamily="2" charset="-78"/>
              </a:rPr>
              <a:t>محتويات</a:t>
            </a:r>
            <a:r>
              <a:rPr lang="ar-SA" sz="4400" dirty="0" smtClean="0">
                <a:solidFill>
                  <a:srgbClr val="39471D"/>
                </a:solidFill>
                <a:cs typeface="DecoType Naskh Variants" pitchFamily="2" charset="-78"/>
              </a:rPr>
              <a:t> تقريـــر </a:t>
            </a:r>
            <a:r>
              <a:rPr lang="ar-SA" sz="4400" dirty="0">
                <a:solidFill>
                  <a:srgbClr val="39471D"/>
                </a:solidFill>
                <a:cs typeface="DecoType Naskh Variants" pitchFamily="2" charset="-78"/>
              </a:rPr>
              <a:t>التدقيق</a:t>
            </a:r>
          </a:p>
          <a:p>
            <a:pPr algn="ctr" rtl="1" eaLnBrk="0" hangingPunct="0"/>
            <a:r>
              <a:rPr lang="en-US" altLang="ar-SA" sz="2400" b="1" dirty="0">
                <a:solidFill>
                  <a:srgbClr val="39471D"/>
                </a:solidFill>
                <a:cs typeface="DecoType Naskh Variants" pitchFamily="2" charset="-78"/>
              </a:rPr>
              <a:t>AUDIT REPORT  </a:t>
            </a:r>
          </a:p>
        </p:txBody>
      </p:sp>
      <p:sp>
        <p:nvSpPr>
          <p:cNvPr id="5" name="AutoShape 3"/>
          <p:cNvSpPr>
            <a:spLocks noChangeArrowheads="1"/>
          </p:cNvSpPr>
          <p:nvPr/>
        </p:nvSpPr>
        <p:spPr bwMode="auto">
          <a:xfrm>
            <a:off x="250825" y="1295400"/>
            <a:ext cx="7597775" cy="533400"/>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smtClean="0">
                <a:solidFill>
                  <a:srgbClr val="39471D"/>
                </a:solidFill>
                <a:cs typeface="DecoType Naskh Variants" pitchFamily="2" charset="-78"/>
              </a:rPr>
              <a:t>الغرض </a:t>
            </a:r>
            <a:r>
              <a:rPr lang="ar-SA" sz="2800" dirty="0">
                <a:solidFill>
                  <a:srgbClr val="39471D"/>
                </a:solidFill>
                <a:cs typeface="DecoType Naskh Variants" pitchFamily="2" charset="-78"/>
              </a:rPr>
              <a:t>والهـدف من التدقيق  </a:t>
            </a:r>
            <a:r>
              <a:rPr lang="ar-SA" sz="2800" dirty="0" smtClean="0">
                <a:solidFill>
                  <a:srgbClr val="39471D"/>
                </a:solidFill>
                <a:cs typeface="DecoType Naskh Variants" pitchFamily="2" charset="-78"/>
              </a:rPr>
              <a:t>                                                       </a:t>
            </a:r>
            <a:r>
              <a:rPr lang="en-US" altLang="en-US" sz="2800" dirty="0" smtClean="0">
                <a:solidFill>
                  <a:srgbClr val="39471D"/>
                </a:solidFill>
                <a:cs typeface="DecoType Naskh Variants" pitchFamily="2" charset="-78"/>
              </a:rPr>
              <a:t>  </a:t>
            </a:r>
            <a:r>
              <a:rPr lang="ar-SA" sz="2800" dirty="0" smtClean="0">
                <a:solidFill>
                  <a:srgbClr val="39471D"/>
                </a:solidFill>
                <a:cs typeface="DecoType Naskh Variants" pitchFamily="2" charset="-78"/>
              </a:rPr>
              <a:t> </a:t>
            </a:r>
            <a:r>
              <a:rPr lang="en-US" altLang="ar-SA" sz="2000" b="1" dirty="0">
                <a:solidFill>
                  <a:srgbClr val="39471D"/>
                </a:solidFill>
                <a:cs typeface="DecoType Naskh Variants" pitchFamily="2" charset="-78"/>
              </a:rPr>
              <a:t>Purpose of the Audit</a:t>
            </a:r>
            <a:r>
              <a:rPr lang="ar-SA" sz="2000" b="1" dirty="0">
                <a:solidFill>
                  <a:srgbClr val="39471D"/>
                </a:solidFill>
                <a:cs typeface="DecoType Naskh Variants" pitchFamily="2" charset="-78"/>
              </a:rPr>
              <a:t> </a:t>
            </a:r>
            <a:endParaRPr lang="ar-SA" sz="2800" b="1" dirty="0">
              <a:solidFill>
                <a:srgbClr val="39471D"/>
              </a:solidFill>
              <a:cs typeface="DecoType Naskh Variants" pitchFamily="2" charset="-78"/>
            </a:endParaRPr>
          </a:p>
        </p:txBody>
      </p:sp>
      <p:sp>
        <p:nvSpPr>
          <p:cNvPr id="6" name="AutoShape 4"/>
          <p:cNvSpPr>
            <a:spLocks noChangeArrowheads="1"/>
          </p:cNvSpPr>
          <p:nvPr/>
        </p:nvSpPr>
        <p:spPr bwMode="auto">
          <a:xfrm>
            <a:off x="7924800" y="13716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7" name="AutoShape 5"/>
          <p:cNvSpPr>
            <a:spLocks noChangeArrowheads="1"/>
          </p:cNvSpPr>
          <p:nvPr/>
        </p:nvSpPr>
        <p:spPr bwMode="auto">
          <a:xfrm>
            <a:off x="7924800" y="33528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8" name="AutoShape 6"/>
          <p:cNvSpPr>
            <a:spLocks noChangeArrowheads="1"/>
          </p:cNvSpPr>
          <p:nvPr/>
        </p:nvSpPr>
        <p:spPr bwMode="auto">
          <a:xfrm>
            <a:off x="7924800" y="26670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9" name="AutoShape 7"/>
          <p:cNvSpPr>
            <a:spLocks noChangeArrowheads="1"/>
          </p:cNvSpPr>
          <p:nvPr/>
        </p:nvSpPr>
        <p:spPr bwMode="auto">
          <a:xfrm>
            <a:off x="7924800" y="19812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10" name="AutoShape 8"/>
          <p:cNvSpPr>
            <a:spLocks noChangeArrowheads="1"/>
          </p:cNvSpPr>
          <p:nvPr/>
        </p:nvSpPr>
        <p:spPr bwMode="auto">
          <a:xfrm>
            <a:off x="250825" y="3352800"/>
            <a:ext cx="7521575" cy="457200"/>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smtClean="0">
                <a:solidFill>
                  <a:srgbClr val="39471D"/>
                </a:solidFill>
                <a:cs typeface="DecoType Naskh Variants" pitchFamily="2" charset="-78"/>
              </a:rPr>
              <a:t>الوثـائق </a:t>
            </a:r>
            <a:r>
              <a:rPr lang="ar-SA" sz="2800" dirty="0">
                <a:solidFill>
                  <a:srgbClr val="39471D"/>
                </a:solidFill>
                <a:cs typeface="DecoType Naskh Variants" pitchFamily="2" charset="-78"/>
              </a:rPr>
              <a:t>المرجعية    </a:t>
            </a:r>
            <a:r>
              <a:rPr lang="en-US" altLang="en-US" sz="2800" dirty="0">
                <a:solidFill>
                  <a:srgbClr val="39471D"/>
                </a:solidFill>
                <a:cs typeface="DecoType Naskh Variants" pitchFamily="2" charset="-78"/>
              </a:rPr>
              <a:t>    </a:t>
            </a:r>
            <a:r>
              <a:rPr lang="en-US" altLang="en-US" sz="2800" dirty="0" smtClean="0">
                <a:solidFill>
                  <a:srgbClr val="39471D"/>
                </a:solidFill>
                <a:cs typeface="DecoType Naskh Variants" pitchFamily="2" charset="-78"/>
              </a:rPr>
              <a:t>                                 </a:t>
            </a:r>
            <a:r>
              <a:rPr lang="ar-SA" sz="2800" dirty="0" smtClean="0">
                <a:solidFill>
                  <a:srgbClr val="39471D"/>
                </a:solidFill>
                <a:cs typeface="DecoType Naskh Variants" pitchFamily="2" charset="-78"/>
              </a:rPr>
              <a:t>  </a:t>
            </a:r>
            <a:r>
              <a:rPr lang="en-US" altLang="ar-SA" sz="2000" b="1" dirty="0">
                <a:solidFill>
                  <a:srgbClr val="39471D"/>
                </a:solidFill>
                <a:cs typeface="DecoType Naskh Variants" pitchFamily="2" charset="-78"/>
              </a:rPr>
              <a:t>Reference Documents</a:t>
            </a:r>
            <a:r>
              <a:rPr lang="ar-SA" altLang="ar-SA" sz="2000" b="1" dirty="0">
                <a:solidFill>
                  <a:srgbClr val="39471D"/>
                </a:solidFill>
                <a:cs typeface="DecoType Naskh Variants" pitchFamily="2" charset="-78"/>
              </a:rPr>
              <a:t>    </a:t>
            </a:r>
          </a:p>
        </p:txBody>
      </p:sp>
      <p:sp>
        <p:nvSpPr>
          <p:cNvPr id="11" name="AutoShape 9"/>
          <p:cNvSpPr>
            <a:spLocks noChangeArrowheads="1"/>
          </p:cNvSpPr>
          <p:nvPr/>
        </p:nvSpPr>
        <p:spPr bwMode="auto">
          <a:xfrm>
            <a:off x="250825" y="2667000"/>
            <a:ext cx="7597775" cy="533400"/>
          </a:xfrm>
          <a:prstGeom prst="roundRect">
            <a:avLst>
              <a:gd name="adj" fmla="val 16667"/>
            </a:avLst>
          </a:prstGeom>
          <a:noFill/>
          <a:ln w="9525">
            <a:solidFill>
              <a:srgbClr val="A6C36B"/>
            </a:solidFill>
            <a:round/>
            <a:headEnd/>
            <a:tailEnd/>
          </a:ln>
          <a:effectLst/>
        </p:spPr>
        <p:txBody>
          <a:bodyPr/>
          <a:lstStyle/>
          <a:p>
            <a:pPr algn="ctr" eaLnBrk="0" hangingPunct="0"/>
            <a:r>
              <a:rPr lang="ar-SA" sz="2800" dirty="0" smtClean="0">
                <a:solidFill>
                  <a:srgbClr val="39471D"/>
                </a:solidFill>
                <a:cs typeface="DecoType Naskh Variants" pitchFamily="2" charset="-78"/>
              </a:rPr>
              <a:t>تفاصيـل خطة التدقيق</a:t>
            </a:r>
            <a:r>
              <a:rPr lang="en-US" altLang="ar-SA" sz="2000" b="1" dirty="0" smtClean="0">
                <a:solidFill>
                  <a:srgbClr val="39471D"/>
                </a:solidFill>
                <a:cs typeface="DecoType Naskh Variants" pitchFamily="2" charset="-78"/>
              </a:rPr>
              <a:t>Audit Plan                                                                         </a:t>
            </a:r>
            <a:endParaRPr lang="en-US" altLang="en-US" sz="2000" b="1" dirty="0">
              <a:solidFill>
                <a:srgbClr val="39471D"/>
              </a:solidFill>
              <a:cs typeface="DecoType Naskh Variants" pitchFamily="2" charset="-78"/>
            </a:endParaRPr>
          </a:p>
        </p:txBody>
      </p:sp>
      <p:sp>
        <p:nvSpPr>
          <p:cNvPr id="12" name="AutoShape 10"/>
          <p:cNvSpPr>
            <a:spLocks noChangeArrowheads="1"/>
          </p:cNvSpPr>
          <p:nvPr/>
        </p:nvSpPr>
        <p:spPr bwMode="auto">
          <a:xfrm>
            <a:off x="250825" y="1989138"/>
            <a:ext cx="7612063" cy="533400"/>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a:solidFill>
                  <a:srgbClr val="39471D"/>
                </a:solidFill>
                <a:cs typeface="DecoType Naskh Variants" pitchFamily="2" charset="-78"/>
              </a:rPr>
              <a:t>مجال تطبيق التدقيق </a:t>
            </a:r>
            <a:r>
              <a:rPr lang="en-US" altLang="en-US" sz="2800" dirty="0">
                <a:solidFill>
                  <a:srgbClr val="39471D"/>
                </a:solidFill>
                <a:cs typeface="DecoType Naskh Variants" pitchFamily="2" charset="-78"/>
              </a:rPr>
              <a:t>  </a:t>
            </a:r>
            <a:r>
              <a:rPr lang="en-US" altLang="ar-SA" sz="2000" b="1" dirty="0">
                <a:solidFill>
                  <a:srgbClr val="39471D"/>
                </a:solidFill>
                <a:cs typeface="DecoType Naskh Variants" pitchFamily="2" charset="-78"/>
              </a:rPr>
              <a:t>Scope of the Audit</a:t>
            </a:r>
            <a:r>
              <a:rPr lang="en-US" altLang="ar-SA" sz="2400" b="1" dirty="0">
                <a:solidFill>
                  <a:srgbClr val="000000"/>
                </a:solidFill>
                <a:latin typeface="Arabic Transparent" pitchFamily="2" charset="0"/>
                <a:cs typeface="Simplified Arabic" pitchFamily="18" charset="-78"/>
              </a:rPr>
              <a:t>   </a:t>
            </a:r>
            <a:r>
              <a:rPr lang="en-US" altLang="ar-SA" sz="2400" b="1" dirty="0" smtClean="0">
                <a:solidFill>
                  <a:srgbClr val="000000"/>
                </a:solidFill>
                <a:latin typeface="Arabic Transparent" pitchFamily="2" charset="0"/>
                <a:cs typeface="Simplified Arabic" pitchFamily="18" charset="-78"/>
              </a:rPr>
              <a:t>                                            </a:t>
            </a:r>
            <a:endParaRPr lang="ar-SA" sz="2400" b="1" dirty="0">
              <a:solidFill>
                <a:srgbClr val="000000"/>
              </a:solidFill>
              <a:latin typeface="Arabic Transparent" pitchFamily="2" charset="0"/>
              <a:cs typeface="Simplified Arabic" pitchFamily="18" charset="-78"/>
            </a:endParaRPr>
          </a:p>
        </p:txBody>
      </p:sp>
      <p:sp>
        <p:nvSpPr>
          <p:cNvPr id="13" name="AutoShape 11"/>
          <p:cNvSpPr>
            <a:spLocks noChangeArrowheads="1"/>
          </p:cNvSpPr>
          <p:nvPr/>
        </p:nvSpPr>
        <p:spPr bwMode="auto">
          <a:xfrm>
            <a:off x="7939088" y="3962400"/>
            <a:ext cx="976312" cy="469900"/>
          </a:xfrm>
          <a:prstGeom prst="leftArrow">
            <a:avLst>
              <a:gd name="adj1" fmla="val 50000"/>
              <a:gd name="adj2" fmla="val 51943"/>
            </a:avLst>
          </a:prstGeom>
          <a:solidFill>
            <a:srgbClr val="CADBA9"/>
          </a:solidFill>
          <a:ln w="12700" cap="sq">
            <a:solidFill>
              <a:srgbClr val="A6C36B"/>
            </a:solidFill>
            <a:miter lim="800000"/>
            <a:headEnd/>
            <a:tailEnd/>
          </a:ln>
          <a:effectLst/>
        </p:spPr>
        <p:txBody>
          <a:bodyPr wrap="none" anchor="ctr"/>
          <a:lstStyle/>
          <a:p>
            <a:endParaRPr lang="ar-SA"/>
          </a:p>
        </p:txBody>
      </p:sp>
      <p:sp>
        <p:nvSpPr>
          <p:cNvPr id="15" name="AutoShape 12"/>
          <p:cNvSpPr>
            <a:spLocks noChangeArrowheads="1"/>
          </p:cNvSpPr>
          <p:nvPr/>
        </p:nvSpPr>
        <p:spPr bwMode="auto">
          <a:xfrm>
            <a:off x="250825" y="4005263"/>
            <a:ext cx="7500938" cy="503237"/>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a:solidFill>
                  <a:srgbClr val="39471D"/>
                </a:solidFill>
                <a:cs typeface="DecoType Naskh Variants" pitchFamily="2" charset="-78"/>
              </a:rPr>
              <a:t>ملاحظات عـدم المطابقـة  </a:t>
            </a:r>
            <a:r>
              <a:rPr lang="ar-SA" sz="2800" dirty="0" smtClean="0">
                <a:solidFill>
                  <a:srgbClr val="39471D"/>
                </a:solidFill>
                <a:cs typeface="DecoType Naskh Variants" pitchFamily="2" charset="-78"/>
              </a:rPr>
              <a:t>                                                                           </a:t>
            </a:r>
            <a:r>
              <a:rPr lang="en-US" altLang="ar-SA" sz="2000" b="1" dirty="0">
                <a:solidFill>
                  <a:srgbClr val="39471D"/>
                </a:solidFill>
                <a:cs typeface="DecoType Naskh Variants" pitchFamily="2" charset="-78"/>
              </a:rPr>
              <a:t>Nonconformities</a:t>
            </a:r>
            <a:r>
              <a:rPr lang="ar-SA" sz="2400" b="1" dirty="0">
                <a:solidFill>
                  <a:srgbClr val="000000"/>
                </a:solidFill>
                <a:latin typeface="Arabic Transparent" pitchFamily="2" charset="0"/>
                <a:cs typeface="Arabic Transparent" pitchFamily="2" charset="0"/>
              </a:rPr>
              <a:t>    </a:t>
            </a:r>
          </a:p>
        </p:txBody>
      </p:sp>
      <p:sp>
        <p:nvSpPr>
          <p:cNvPr id="16" name="AutoShape 13"/>
          <p:cNvSpPr>
            <a:spLocks noChangeArrowheads="1"/>
          </p:cNvSpPr>
          <p:nvPr/>
        </p:nvSpPr>
        <p:spPr bwMode="auto">
          <a:xfrm>
            <a:off x="7924800" y="51054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17" name="AutoShape 14"/>
          <p:cNvSpPr>
            <a:spLocks noChangeArrowheads="1"/>
          </p:cNvSpPr>
          <p:nvPr/>
        </p:nvSpPr>
        <p:spPr bwMode="auto">
          <a:xfrm>
            <a:off x="250825" y="5181600"/>
            <a:ext cx="7521575" cy="457200"/>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a:solidFill>
                  <a:srgbClr val="39471D"/>
                </a:solidFill>
                <a:cs typeface="DecoType Naskh Variants" pitchFamily="2" charset="-78"/>
              </a:rPr>
              <a:t>قائمة توزيـع </a:t>
            </a:r>
            <a:r>
              <a:rPr lang="ar-SA" sz="2800" dirty="0" smtClean="0">
                <a:solidFill>
                  <a:srgbClr val="39471D"/>
                </a:solidFill>
                <a:cs typeface="DecoType Naskh Variants" pitchFamily="2" charset="-78"/>
              </a:rPr>
              <a:t>التقريـر                                                        </a:t>
            </a:r>
            <a:r>
              <a:rPr lang="en-US" altLang="ar-SA" sz="2000" b="1" dirty="0">
                <a:solidFill>
                  <a:srgbClr val="39471D"/>
                </a:solidFill>
                <a:cs typeface="DecoType Naskh Variants" pitchFamily="2" charset="-78"/>
              </a:rPr>
              <a:t>Distribution List of the Report</a:t>
            </a:r>
            <a:r>
              <a:rPr lang="ar-SA" altLang="ar-SA" sz="2000" b="1" dirty="0">
                <a:solidFill>
                  <a:srgbClr val="39471D"/>
                </a:solidFill>
                <a:cs typeface="DecoType Naskh Variants" pitchFamily="2" charset="-78"/>
              </a:rPr>
              <a:t>     </a:t>
            </a:r>
          </a:p>
        </p:txBody>
      </p:sp>
      <p:sp>
        <p:nvSpPr>
          <p:cNvPr id="19" name="Text Box 15"/>
          <p:cNvSpPr txBox="1">
            <a:spLocks noChangeArrowheads="1"/>
          </p:cNvSpPr>
          <p:nvPr/>
        </p:nvSpPr>
        <p:spPr bwMode="auto">
          <a:xfrm>
            <a:off x="4500563" y="5867400"/>
            <a:ext cx="3195637" cy="457200"/>
          </a:xfrm>
          <a:prstGeom prst="rect">
            <a:avLst/>
          </a:prstGeom>
          <a:noFill/>
          <a:ln w="9525">
            <a:solidFill>
              <a:srgbClr val="A6C36B"/>
            </a:solidFill>
            <a:round/>
            <a:headEnd/>
            <a:tailEnd/>
          </a:ln>
          <a:effectLst/>
        </p:spPr>
        <p:txBody>
          <a:bodyPr/>
          <a:lstStyle/>
          <a:p>
            <a:pPr algn="ctr" eaLnBrk="0" hangingPunct="0"/>
            <a:r>
              <a:rPr lang="ar-SA" sz="2800" dirty="0">
                <a:solidFill>
                  <a:srgbClr val="39471D"/>
                </a:solidFill>
                <a:cs typeface="DecoType Naskh Variants" pitchFamily="2" charset="-78"/>
              </a:rPr>
              <a:t>التأكيد على سرية المعلومات</a:t>
            </a:r>
          </a:p>
        </p:txBody>
      </p:sp>
      <p:sp>
        <p:nvSpPr>
          <p:cNvPr id="20" name="Text Box 16"/>
          <p:cNvSpPr txBox="1">
            <a:spLocks noChangeArrowheads="1"/>
          </p:cNvSpPr>
          <p:nvPr/>
        </p:nvSpPr>
        <p:spPr bwMode="auto">
          <a:xfrm>
            <a:off x="304800" y="5867400"/>
            <a:ext cx="3619500" cy="457200"/>
          </a:xfrm>
          <a:prstGeom prst="rect">
            <a:avLst/>
          </a:prstGeom>
          <a:noFill/>
          <a:ln w="9525">
            <a:solidFill>
              <a:srgbClr val="A6C36B"/>
            </a:solidFill>
            <a:round/>
            <a:headEnd/>
            <a:tailEnd/>
          </a:ln>
          <a:effectLst/>
        </p:spPr>
        <p:txBody>
          <a:bodyPr/>
          <a:lstStyle/>
          <a:p>
            <a:pPr algn="ctr" eaLnBrk="0" hangingPunct="0"/>
            <a:r>
              <a:rPr lang="ar-SA" sz="2800" dirty="0">
                <a:solidFill>
                  <a:srgbClr val="39471D"/>
                </a:solidFill>
                <a:cs typeface="DecoType Naskh Variants" pitchFamily="2" charset="-78"/>
              </a:rPr>
              <a:t>وصول التقرير </a:t>
            </a:r>
            <a:r>
              <a:rPr lang="ar-SA" sz="2800" dirty="0" smtClean="0">
                <a:solidFill>
                  <a:srgbClr val="39471D"/>
                </a:solidFill>
                <a:cs typeface="DecoType Naskh Variants" pitchFamily="2" charset="-78"/>
              </a:rPr>
              <a:t>في </a:t>
            </a:r>
            <a:r>
              <a:rPr lang="ar-SA" sz="2800" dirty="0">
                <a:solidFill>
                  <a:srgbClr val="39471D"/>
                </a:solidFill>
                <a:cs typeface="DecoType Naskh Variants" pitchFamily="2" charset="-78"/>
              </a:rPr>
              <a:t>الموعد المناسب</a:t>
            </a:r>
          </a:p>
        </p:txBody>
      </p:sp>
      <p:sp>
        <p:nvSpPr>
          <p:cNvPr id="21" name="AutoShape 17"/>
          <p:cNvSpPr>
            <a:spLocks noChangeArrowheads="1"/>
          </p:cNvSpPr>
          <p:nvPr/>
        </p:nvSpPr>
        <p:spPr bwMode="auto">
          <a:xfrm>
            <a:off x="250825" y="4652963"/>
            <a:ext cx="7500938" cy="431800"/>
          </a:xfrm>
          <a:prstGeom prst="roundRect">
            <a:avLst>
              <a:gd name="adj" fmla="val 16667"/>
            </a:avLst>
          </a:prstGeom>
          <a:noFill/>
          <a:ln w="9525">
            <a:solidFill>
              <a:srgbClr val="A6C36B"/>
            </a:solidFill>
            <a:round/>
            <a:headEnd/>
            <a:tailEnd/>
          </a:ln>
          <a:effectLst/>
        </p:spPr>
        <p:txBody>
          <a:bodyPr/>
          <a:lstStyle/>
          <a:p>
            <a:pPr algn="ctr" rtl="1" eaLnBrk="0" hangingPunct="0"/>
            <a:r>
              <a:rPr lang="ar-SA" sz="2800" dirty="0">
                <a:solidFill>
                  <a:srgbClr val="39471D"/>
                </a:solidFill>
                <a:cs typeface="DecoType Naskh Variants" pitchFamily="2" charset="-78"/>
              </a:rPr>
              <a:t>قرار مدى المطابقـة      </a:t>
            </a:r>
            <a:r>
              <a:rPr lang="ar-SA" sz="2800" dirty="0" smtClean="0">
                <a:solidFill>
                  <a:srgbClr val="39471D"/>
                </a:solidFill>
                <a:cs typeface="DecoType Naskh Variants" pitchFamily="2" charset="-78"/>
              </a:rPr>
              <a:t>                                                                              </a:t>
            </a:r>
            <a:r>
              <a:rPr lang="en-US" altLang="ar-SA" sz="2000" b="1" dirty="0">
                <a:solidFill>
                  <a:srgbClr val="39471D"/>
                </a:solidFill>
                <a:cs typeface="DecoType Naskh Variants" pitchFamily="2" charset="-78"/>
              </a:rPr>
              <a:t>status</a:t>
            </a:r>
            <a:r>
              <a:rPr lang="ar-SA" sz="2400" b="1" dirty="0">
                <a:solidFill>
                  <a:srgbClr val="000000"/>
                </a:solidFill>
                <a:latin typeface="Arabic Transparent" pitchFamily="2" charset="0"/>
                <a:cs typeface="Simplified Arabic" pitchFamily="18" charset="-78"/>
              </a:rPr>
              <a:t> </a:t>
            </a:r>
            <a:r>
              <a:rPr lang="en-US" altLang="ar-SA" sz="2000" b="1" dirty="0">
                <a:solidFill>
                  <a:srgbClr val="39471D"/>
                </a:solidFill>
                <a:cs typeface="DecoType Naskh Variants" pitchFamily="2" charset="-78"/>
              </a:rPr>
              <a:t>Conformity</a:t>
            </a:r>
            <a:r>
              <a:rPr lang="ar-SA" sz="2400" b="1" dirty="0">
                <a:solidFill>
                  <a:srgbClr val="000000"/>
                </a:solidFill>
                <a:latin typeface="Arabic Transparent" pitchFamily="2" charset="0"/>
                <a:cs typeface="Simplified Arabic" pitchFamily="18" charset="-78"/>
              </a:rPr>
              <a:t>   </a:t>
            </a:r>
          </a:p>
        </p:txBody>
      </p:sp>
      <p:sp>
        <p:nvSpPr>
          <p:cNvPr id="22" name="AutoShape 18"/>
          <p:cNvSpPr>
            <a:spLocks noChangeArrowheads="1"/>
          </p:cNvSpPr>
          <p:nvPr/>
        </p:nvSpPr>
        <p:spPr bwMode="auto">
          <a:xfrm>
            <a:off x="7956550" y="4495800"/>
            <a:ext cx="936625" cy="504825"/>
          </a:xfrm>
          <a:prstGeom prst="leftArrow">
            <a:avLst>
              <a:gd name="adj1" fmla="val 50000"/>
              <a:gd name="adj2" fmla="val 46384"/>
            </a:avLst>
          </a:prstGeom>
          <a:solidFill>
            <a:srgbClr val="CADBA9"/>
          </a:solidFill>
          <a:ln w="12700" cap="sq">
            <a:solidFill>
              <a:srgbClr val="A6C36B"/>
            </a:solidFill>
            <a:miter lim="800000"/>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73025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تقرير التدقيق والمتابعة</a:t>
            </a:r>
          </a:p>
        </p:txBody>
      </p:sp>
      <p:sp>
        <p:nvSpPr>
          <p:cNvPr id="5" name="Text Box 3"/>
          <p:cNvSpPr txBox="1">
            <a:spLocks noChangeArrowheads="1"/>
          </p:cNvSpPr>
          <p:nvPr/>
        </p:nvSpPr>
        <p:spPr bwMode="auto">
          <a:xfrm>
            <a:off x="0" y="1752600"/>
            <a:ext cx="9144000" cy="3582519"/>
          </a:xfrm>
          <a:prstGeom prst="rect">
            <a:avLst/>
          </a:prstGeom>
          <a:noFill/>
          <a:ln w="9525">
            <a:noFill/>
            <a:miter lim="800000"/>
            <a:headEnd/>
            <a:tailEnd/>
          </a:ln>
          <a:effectLst/>
        </p:spPr>
        <p:txBody>
          <a:bodyPr>
            <a:spAutoFit/>
          </a:bodyPr>
          <a:lstStyle/>
          <a:p>
            <a:pPr algn="r" rtl="1" eaLnBrk="0" hangingPunct="0">
              <a:spcBef>
                <a:spcPct val="50000"/>
              </a:spcBef>
            </a:pPr>
            <a:r>
              <a:rPr lang="ar-SA" sz="4400" u="sng" dirty="0">
                <a:solidFill>
                  <a:srgbClr val="39471D"/>
                </a:solidFill>
                <a:cs typeface="DecoType Naskh Variants" pitchFamily="2" charset="-78"/>
              </a:rPr>
              <a:t>محتويات تقرير التدقيق </a:t>
            </a:r>
            <a:r>
              <a:rPr lang="ar-SA" sz="2800" b="1" dirty="0" smtClean="0">
                <a:solidFill>
                  <a:srgbClr val="000000"/>
                </a:solidFill>
                <a:latin typeface="Simplified Arabic" pitchFamily="18" charset="-78"/>
                <a:cs typeface="Simplified Arabic" pitchFamily="18" charset="-78"/>
              </a:rPr>
              <a:t>:</a:t>
            </a:r>
          </a:p>
          <a:p>
            <a:pPr algn="r" rtl="1" eaLnBrk="0" hangingPunct="0">
              <a:spcBef>
                <a:spcPct val="50000"/>
              </a:spcBef>
            </a:pPr>
            <a:endParaRPr lang="en-US" altLang="en-US" sz="2800" b="1" dirty="0">
              <a:solidFill>
                <a:srgbClr val="000000"/>
              </a:solidFill>
              <a:latin typeface="Simplified Arabic" pitchFamily="18" charset="-78"/>
              <a:cs typeface="Simplified Arabic" pitchFamily="18" charset="-78"/>
            </a:endParaRPr>
          </a:p>
          <a:p>
            <a:pPr algn="r" rtl="1" eaLnBrk="0" hangingPunct="0">
              <a:spcBef>
                <a:spcPct val="50000"/>
              </a:spcBef>
              <a:buClr>
                <a:srgbClr val="78953D"/>
              </a:buClr>
            </a:pPr>
            <a:r>
              <a:rPr lang="ar-SA" sz="3200" dirty="0">
                <a:solidFill>
                  <a:srgbClr val="39471D"/>
                </a:solidFill>
                <a:cs typeface="DecoType Naskh Variants" pitchFamily="2" charset="-78"/>
              </a:rPr>
              <a:t> يتم تجميع جميع الملاحظات التي ظهرت أثناء التدقيق لمناقشتها أثناء الجلسة الختامية   </a:t>
            </a:r>
          </a:p>
          <a:p>
            <a:pPr algn="r" rtl="1" eaLnBrk="0" hangingPunct="0">
              <a:spcBef>
                <a:spcPct val="50000"/>
              </a:spcBef>
              <a:buClr>
                <a:srgbClr val="78953D"/>
              </a:buClr>
            </a:pPr>
            <a:r>
              <a:rPr lang="ar-SA" sz="3200" dirty="0">
                <a:solidFill>
                  <a:srgbClr val="39471D"/>
                </a:solidFill>
                <a:cs typeface="DecoType Naskh Variants" pitchFamily="2" charset="-78"/>
              </a:rPr>
              <a:t> والاتفاق عليها مع المدقق عليهم قبل صياغة تقرير التدقيق </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pPr>
            <a:r>
              <a:rPr lang="ar-SA" sz="3200" dirty="0">
                <a:solidFill>
                  <a:srgbClr val="39471D"/>
                </a:solidFill>
                <a:cs typeface="DecoType Naskh Variants" pitchFamily="2" charset="-78"/>
              </a:rPr>
              <a:t> </a:t>
            </a:r>
            <a:r>
              <a:rPr lang="ar-SA" sz="2400" b="1" dirty="0">
                <a:solidFill>
                  <a:srgbClr val="0000CC"/>
                </a:solidFill>
                <a:latin typeface="Times New Roman"/>
                <a:cs typeface="Simplified Arabic" pitchFamily="18" charset="-78"/>
              </a:rPr>
              <a:t> </a:t>
            </a:r>
            <a:endParaRPr lang="ar-SA" altLang="en-US" sz="2200" b="1" dirty="0">
              <a:solidFill>
                <a:srgbClr val="0000CC"/>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260350"/>
            <a:ext cx="9143999" cy="730250"/>
          </a:xfrm>
          <a:prstGeom prst="rect">
            <a:avLst/>
          </a:prstGeom>
          <a:noFill/>
          <a:ln w="9525">
            <a:noFill/>
            <a:miter lim="800000"/>
            <a:headEnd/>
            <a:tailEnd/>
          </a:ln>
          <a:effectLst/>
        </p:spPr>
        <p:txBody>
          <a:bodyPr/>
          <a:lstStyle/>
          <a:p>
            <a:pPr algn="ctr" eaLnBrk="0" hangingPunct="0"/>
            <a:r>
              <a:rPr lang="ar-SA" sz="4400" b="1" dirty="0" smtClean="0">
                <a:solidFill>
                  <a:schemeClr val="accent2">
                    <a:lumMod val="40000"/>
                    <a:lumOff val="60000"/>
                  </a:schemeClr>
                </a:solidFill>
                <a:latin typeface="Arabic Transparent" pitchFamily="2" charset="0"/>
                <a:cs typeface="Simplified Arabic" pitchFamily="18" charset="-78"/>
              </a:rPr>
              <a:t>تابع </a:t>
            </a:r>
            <a:r>
              <a:rPr lang="ar-SA" sz="4400" dirty="0" smtClean="0">
                <a:solidFill>
                  <a:srgbClr val="39471D"/>
                </a:solidFill>
                <a:cs typeface="DecoType Naskh Variants" pitchFamily="2" charset="-78"/>
              </a:rPr>
              <a:t>تقرير </a:t>
            </a:r>
            <a:r>
              <a:rPr lang="ar-SA" sz="4400" dirty="0">
                <a:solidFill>
                  <a:srgbClr val="39471D"/>
                </a:solidFill>
                <a:cs typeface="DecoType Naskh Variants" pitchFamily="2" charset="-78"/>
              </a:rPr>
              <a:t>التدقيق والمتابعة</a:t>
            </a:r>
          </a:p>
        </p:txBody>
      </p:sp>
      <p:sp>
        <p:nvSpPr>
          <p:cNvPr id="5" name="Text Box 3"/>
          <p:cNvSpPr txBox="1">
            <a:spLocks noChangeArrowheads="1"/>
          </p:cNvSpPr>
          <p:nvPr/>
        </p:nvSpPr>
        <p:spPr bwMode="auto">
          <a:xfrm>
            <a:off x="0" y="1196975"/>
            <a:ext cx="9144000" cy="5004447"/>
          </a:xfrm>
          <a:prstGeom prst="rect">
            <a:avLst/>
          </a:prstGeom>
          <a:noFill/>
          <a:ln w="9525">
            <a:noFill/>
            <a:miter lim="800000"/>
            <a:headEnd/>
            <a:tailEnd/>
          </a:ln>
          <a:effectLst/>
        </p:spPr>
        <p:txBody>
          <a:bodyPr>
            <a:spAutoFit/>
          </a:bodyPr>
          <a:lstStyle/>
          <a:p>
            <a:pPr algn="r" rtl="1" eaLnBrk="0" hangingPunct="0">
              <a:lnSpc>
                <a:spcPct val="90000"/>
              </a:lnSpc>
              <a:spcBef>
                <a:spcPct val="50000"/>
              </a:spcBef>
              <a:buClr>
                <a:srgbClr val="78953D"/>
              </a:buClr>
            </a:pPr>
            <a:r>
              <a:rPr lang="ar-SA" sz="3200" dirty="0">
                <a:solidFill>
                  <a:srgbClr val="39471D"/>
                </a:solidFill>
                <a:cs typeface="DecoType Naskh Variants" pitchFamily="2" charset="-78"/>
              </a:rPr>
              <a:t> ويتم إعداد تقرير التدقيق بعد نهاية الجلسة الختامية وتكون صياغته سهلة وواضحة </a:t>
            </a:r>
          </a:p>
          <a:p>
            <a:pPr algn="r" rtl="1" eaLnBrk="0" hangingPunct="0">
              <a:lnSpc>
                <a:spcPct val="90000"/>
              </a:lnSpc>
              <a:spcBef>
                <a:spcPct val="50000"/>
              </a:spcBef>
              <a:buClr>
                <a:srgbClr val="78953D"/>
              </a:buClr>
            </a:pPr>
            <a:r>
              <a:rPr lang="ar-SA" sz="3200" dirty="0">
                <a:solidFill>
                  <a:srgbClr val="39471D"/>
                </a:solidFill>
                <a:cs typeface="DecoType Naskh Variants" pitchFamily="2" charset="-78"/>
              </a:rPr>
              <a:t>ومختصرة ويحتوى على</a:t>
            </a:r>
            <a:r>
              <a:rPr lang="ar-SA" sz="3200" dirty="0" smtClean="0">
                <a:solidFill>
                  <a:srgbClr val="39471D"/>
                </a:solidFill>
                <a:cs typeface="DecoType Naskh Variants" pitchFamily="2" charset="-78"/>
              </a:rPr>
              <a:t>:</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25000"/>
              <a:buFont typeface="Wingdings" pitchFamily="2" charset="2"/>
              <a:buChar char="q"/>
            </a:pPr>
            <a:r>
              <a:rPr lang="ar-SA" sz="3200" dirty="0">
                <a:solidFill>
                  <a:srgbClr val="39471D"/>
                </a:solidFill>
                <a:cs typeface="DecoType Naskh Variants" pitchFamily="2" charset="-78"/>
              </a:rPr>
              <a:t>·  تاريخ ومكان التدقيق</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25000"/>
              <a:buFont typeface="Wingdings" pitchFamily="2" charset="2"/>
              <a:buChar char="q"/>
            </a:pPr>
            <a:r>
              <a:rPr lang="ar-SA" sz="3200" dirty="0">
                <a:solidFill>
                  <a:srgbClr val="39471D"/>
                </a:solidFill>
                <a:cs typeface="DecoType Naskh Variants" pitchFamily="2" charset="-78"/>
              </a:rPr>
              <a:t>·  الوثائق المرجعية لأعمال التدقيق</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25000"/>
              <a:buFont typeface="Wingdings" pitchFamily="2" charset="2"/>
              <a:buChar char="q"/>
            </a:pPr>
            <a:r>
              <a:rPr lang="ar-SA" sz="3200" dirty="0">
                <a:solidFill>
                  <a:srgbClr val="39471D"/>
                </a:solidFill>
                <a:cs typeface="DecoType Naskh Variants" pitchFamily="2" charset="-78"/>
              </a:rPr>
              <a:t>·  فريق التدقيق ( رئيس فريق التدقيق و أعضاء الفريق )</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25000"/>
              <a:buFont typeface="Wingdings" pitchFamily="2" charset="2"/>
              <a:buChar char="q"/>
            </a:pPr>
            <a:r>
              <a:rPr lang="ar-SA" sz="3200" dirty="0">
                <a:solidFill>
                  <a:srgbClr val="39471D"/>
                </a:solidFill>
                <a:cs typeface="DecoType Naskh Variants" pitchFamily="2" charset="-78"/>
              </a:rPr>
              <a:t>· طلبات الإجراءات التصحيحية التي تمت صياغتها ( ملاحظات عدم المطابقة ) </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25000"/>
              <a:buFont typeface="Wingdings" pitchFamily="2" charset="2"/>
              <a:buChar char="q"/>
            </a:pPr>
            <a:r>
              <a:rPr lang="ar-SA" sz="3200" dirty="0">
                <a:solidFill>
                  <a:srgbClr val="39471D"/>
                </a:solidFill>
                <a:cs typeface="DecoType Naskh Variants" pitchFamily="2" charset="-78"/>
              </a:rPr>
              <a:t>·  قائمة توزيع تقرير التدقيق والمرفقات </a:t>
            </a:r>
            <a:endParaRPr lang="ar-SA" altLang="en-US" sz="3200" dirty="0">
              <a:solidFill>
                <a:srgbClr val="39471D"/>
              </a:solidFill>
              <a:cs typeface="DecoType Naskh Variants" pitchFamily="2" charset="-78"/>
            </a:endParaRPr>
          </a:p>
          <a:p>
            <a:pPr algn="r" rtl="1" eaLnBrk="0" hangingPunct="0">
              <a:lnSpc>
                <a:spcPct val="90000"/>
              </a:lnSpc>
            </a:pPr>
            <a:r>
              <a:rPr lang="ar-SA" sz="2400" b="1" dirty="0">
                <a:solidFill>
                  <a:srgbClr val="0000CC"/>
                </a:solidFill>
                <a:latin typeface="Times New Roman"/>
                <a:cs typeface="Simplified Arabic" pitchFamily="18" charset="-78"/>
              </a:rPr>
              <a:t>  </a:t>
            </a:r>
            <a:endParaRPr lang="ar-SA" altLang="en-US" sz="2200" b="1" dirty="0">
              <a:solidFill>
                <a:srgbClr val="0000CC"/>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333375"/>
            <a:ext cx="9144000" cy="76200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مراجعة الإدارة      </a:t>
            </a:r>
            <a:r>
              <a:rPr lang="en-US" altLang="ar-SA" sz="4400" dirty="0">
                <a:solidFill>
                  <a:srgbClr val="39471D"/>
                </a:solidFill>
                <a:cs typeface="DecoType Naskh Variants" pitchFamily="2" charset="-78"/>
              </a:rPr>
              <a:t>Management Review</a:t>
            </a:r>
            <a:r>
              <a:rPr lang="ar-SA" sz="4400" dirty="0">
                <a:solidFill>
                  <a:srgbClr val="39471D"/>
                </a:solidFill>
                <a:cs typeface="DecoType Naskh Variants" pitchFamily="2" charset="-78"/>
              </a:rPr>
              <a:t> </a:t>
            </a:r>
          </a:p>
        </p:txBody>
      </p:sp>
      <p:sp>
        <p:nvSpPr>
          <p:cNvPr id="5" name="Text Box 3"/>
          <p:cNvSpPr txBox="1">
            <a:spLocks noChangeArrowheads="1"/>
          </p:cNvSpPr>
          <p:nvPr/>
        </p:nvSpPr>
        <p:spPr bwMode="auto">
          <a:xfrm>
            <a:off x="0" y="1484313"/>
            <a:ext cx="9144000" cy="4081117"/>
          </a:xfrm>
          <a:prstGeom prst="rect">
            <a:avLst/>
          </a:prstGeom>
          <a:noFill/>
          <a:ln w="9525">
            <a:noFill/>
            <a:miter lim="800000"/>
            <a:headEnd/>
            <a:tailEnd/>
          </a:ln>
          <a:effectLst/>
        </p:spPr>
        <p:txBody>
          <a:bodyPr>
            <a:spAutoFit/>
          </a:bodyPr>
          <a:lstStyle/>
          <a:p>
            <a:pPr algn="r" rtl="1" eaLnBrk="0" hangingPunct="0">
              <a:lnSpc>
                <a:spcPct val="90000"/>
              </a:lnSpc>
              <a:spcBef>
                <a:spcPct val="50000"/>
              </a:spcBef>
            </a:pPr>
            <a:r>
              <a:rPr lang="ar-SA" sz="3200" dirty="0" smtClean="0">
                <a:solidFill>
                  <a:srgbClr val="39471D"/>
                </a:solidFill>
                <a:cs typeface="DecoType Naskh Variants" pitchFamily="2" charset="-78"/>
              </a:rPr>
              <a:t>يتم </a:t>
            </a:r>
            <a:r>
              <a:rPr lang="ar-SA" sz="3200" dirty="0">
                <a:solidFill>
                  <a:srgbClr val="39471D"/>
                </a:solidFill>
                <a:cs typeface="DecoType Naskh Variants" pitchFamily="2" charset="-78"/>
              </a:rPr>
              <a:t>عرض نتائج تدقيقات الجودة خلال الاجتماعات الدورية لمراجعات الإدارة وفيها يتم </a:t>
            </a:r>
            <a:r>
              <a:rPr lang="ar-SA" sz="3200" dirty="0" smtClean="0">
                <a:solidFill>
                  <a:srgbClr val="39471D"/>
                </a:solidFill>
                <a:cs typeface="DecoType Naskh Variants" pitchFamily="2" charset="-78"/>
              </a:rPr>
              <a:t>:</a:t>
            </a:r>
          </a:p>
          <a:p>
            <a:pPr algn="r" rtl="1" eaLnBrk="0" hangingPunct="0">
              <a:lnSpc>
                <a:spcPct val="90000"/>
              </a:lnSpc>
              <a:spcBef>
                <a:spcPct val="50000"/>
              </a:spcBef>
            </a:pPr>
            <a:endParaRPr lang="ar-SA" altLang="en-US" sz="1600" dirty="0">
              <a:solidFill>
                <a:srgbClr val="39471D"/>
              </a:solidFill>
              <a:cs typeface="DecoType Naskh Variants" pitchFamily="2" charset="-78"/>
            </a:endParaRPr>
          </a:p>
          <a:p>
            <a:pPr algn="r" rtl="1" eaLnBrk="0" hangingPunct="0">
              <a:lnSpc>
                <a:spcPct val="90000"/>
              </a:lnSpc>
              <a:spcBef>
                <a:spcPct val="50000"/>
              </a:spcBef>
              <a:buClr>
                <a:srgbClr val="78953D"/>
              </a:buClr>
              <a:buSzPct val="150000"/>
              <a:buFont typeface="Wingdings" pitchFamily="2" charset="2"/>
              <a:buChar char="q"/>
            </a:pPr>
            <a:r>
              <a:rPr lang="ar-SA" sz="3200" dirty="0">
                <a:solidFill>
                  <a:srgbClr val="39471D"/>
                </a:solidFill>
                <a:cs typeface="DecoType Naskh Variants" pitchFamily="2" charset="-78"/>
              </a:rPr>
              <a:t>·   تحليل نتائج تدقيقات </a:t>
            </a:r>
            <a:r>
              <a:rPr lang="ar-SA" sz="3200" dirty="0" smtClean="0">
                <a:solidFill>
                  <a:srgbClr val="39471D"/>
                </a:solidFill>
                <a:cs typeface="DecoType Naskh Variants" pitchFamily="2" charset="-78"/>
              </a:rPr>
              <a:t>الجودة</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50000"/>
              <a:buFont typeface="Wingdings" pitchFamily="2" charset="2"/>
              <a:buChar char="q"/>
            </a:pPr>
            <a:r>
              <a:rPr lang="ar-SA" sz="3200" dirty="0">
                <a:solidFill>
                  <a:srgbClr val="39471D"/>
                </a:solidFill>
                <a:cs typeface="DecoType Naskh Variants" pitchFamily="2" charset="-78"/>
              </a:rPr>
              <a:t>·   موقف الإجراءات التصحيحية المطلوب تنفيذها لتلافى ملاحظات التدقيق </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50000"/>
              <a:buFont typeface="Wingdings" pitchFamily="2" charset="2"/>
              <a:buChar char="q"/>
            </a:pPr>
            <a:r>
              <a:rPr lang="ar-SA" sz="3200" dirty="0">
                <a:solidFill>
                  <a:srgbClr val="39471D"/>
                </a:solidFill>
                <a:cs typeface="DecoType Naskh Variants" pitchFamily="2" charset="-78"/>
              </a:rPr>
              <a:t>·   الإجراءات الوقائية المطلوب اتخاذها لمنع وقوع الأخطاء </a:t>
            </a:r>
            <a:endParaRPr lang="ar-SA" altLang="en-US" sz="3200" dirty="0">
              <a:solidFill>
                <a:srgbClr val="39471D"/>
              </a:solidFill>
              <a:cs typeface="DecoType Naskh Variants" pitchFamily="2" charset="-78"/>
            </a:endParaRPr>
          </a:p>
          <a:p>
            <a:pPr algn="r" rtl="1" eaLnBrk="0" hangingPunct="0">
              <a:lnSpc>
                <a:spcPct val="90000"/>
              </a:lnSpc>
              <a:spcBef>
                <a:spcPct val="50000"/>
              </a:spcBef>
              <a:buClr>
                <a:srgbClr val="78953D"/>
              </a:buClr>
              <a:buSzPct val="150000"/>
              <a:buFont typeface="Wingdings" pitchFamily="2" charset="2"/>
              <a:buChar char="q"/>
            </a:pPr>
            <a:r>
              <a:rPr lang="ar-SA" sz="3200" dirty="0">
                <a:solidFill>
                  <a:srgbClr val="39471D"/>
                </a:solidFill>
                <a:cs typeface="DecoType Naskh Variants" pitchFamily="2" charset="-78"/>
              </a:rPr>
              <a:t>·   إجراءات التحسين والتطوير</a:t>
            </a:r>
            <a:endParaRPr lang="ar-SA" altLang="en-US" sz="32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Rectangle 2"/>
          <p:cNvSpPr>
            <a:spLocks noChangeArrowheads="1"/>
          </p:cNvSpPr>
          <p:nvPr/>
        </p:nvSpPr>
        <p:spPr bwMode="auto">
          <a:xfrm>
            <a:off x="0" y="260350"/>
            <a:ext cx="9144000" cy="577850"/>
          </a:xfrm>
          <a:prstGeom prst="rect">
            <a:avLst/>
          </a:prstGeom>
          <a:noFill/>
          <a:ln w="9525">
            <a:solidFill>
              <a:srgbClr val="A6C36B"/>
            </a:solidFill>
            <a:miter lim="800000"/>
            <a:headEnd/>
            <a:tailEnd/>
          </a:ln>
          <a:effectLst/>
        </p:spPr>
        <p:txBody>
          <a:bodyPr/>
          <a:lstStyle/>
          <a:p>
            <a:pPr algn="ctr" eaLnBrk="0" hangingPunct="0"/>
            <a:r>
              <a:rPr lang="ar-SA" sz="4400" dirty="0">
                <a:solidFill>
                  <a:srgbClr val="39471D"/>
                </a:solidFill>
                <a:cs typeface="DecoType Naskh Variants" pitchFamily="2" charset="-78"/>
              </a:rPr>
              <a:t>طـلب الإجــراء </a:t>
            </a:r>
            <a:r>
              <a:rPr lang="ar-SA" sz="4400" dirty="0" smtClean="0">
                <a:solidFill>
                  <a:srgbClr val="39471D"/>
                </a:solidFill>
                <a:cs typeface="DecoType Naskh Variants" pitchFamily="2" charset="-78"/>
              </a:rPr>
              <a:t>التصحــيحي </a:t>
            </a:r>
            <a:r>
              <a:rPr lang="en-US" altLang="ar-SA" sz="2400" b="1" dirty="0" smtClean="0">
                <a:solidFill>
                  <a:srgbClr val="39471D"/>
                </a:solidFill>
                <a:cs typeface="DecoType Naskh Variants" pitchFamily="2" charset="-78"/>
              </a:rPr>
              <a:t>Corrective Action Request ( C.A.R )</a:t>
            </a:r>
          </a:p>
        </p:txBody>
      </p:sp>
      <p:sp>
        <p:nvSpPr>
          <p:cNvPr id="5" name="AutoShape 3"/>
          <p:cNvSpPr>
            <a:spLocks noChangeArrowheads="1"/>
          </p:cNvSpPr>
          <p:nvPr/>
        </p:nvSpPr>
        <p:spPr bwMode="auto">
          <a:xfrm>
            <a:off x="0" y="1371600"/>
            <a:ext cx="7848600" cy="762000"/>
          </a:xfrm>
          <a:prstGeom prst="roundRect">
            <a:avLst>
              <a:gd name="adj" fmla="val 50000"/>
            </a:avLst>
          </a:prstGeom>
          <a:noFill/>
          <a:ln w="9525">
            <a:solidFill>
              <a:srgbClr val="A6C36B"/>
            </a:solidFill>
            <a:round/>
            <a:headEnd/>
            <a:tailEnd/>
          </a:ln>
          <a:effectLst/>
        </p:spPr>
        <p:txBody>
          <a:bodyPr/>
          <a:lstStyle/>
          <a:p>
            <a:pPr algn="ctr" eaLnBrk="0" hangingPunct="0"/>
            <a:r>
              <a:rPr lang="ar-SA" sz="2800" dirty="0">
                <a:solidFill>
                  <a:srgbClr val="39471D"/>
                </a:solidFill>
                <a:cs typeface="DecoType Naskh Variants" pitchFamily="2" charset="-78"/>
              </a:rPr>
              <a:t>بيـــانات </a:t>
            </a:r>
            <a:r>
              <a:rPr lang="ar-SA" sz="2800" dirty="0" smtClean="0">
                <a:solidFill>
                  <a:srgbClr val="39471D"/>
                </a:solidFill>
                <a:cs typeface="DecoType Naskh Variants" pitchFamily="2" charset="-78"/>
              </a:rPr>
              <a:t>عــــامة                                                                           </a:t>
            </a:r>
            <a:r>
              <a:rPr lang="en-US" altLang="ar-SA" sz="2400" dirty="0" smtClean="0">
                <a:solidFill>
                  <a:srgbClr val="39471D"/>
                </a:solidFill>
                <a:cs typeface="DecoType Naskh Variants" pitchFamily="2" charset="-78"/>
              </a:rPr>
              <a:t>General Information</a:t>
            </a:r>
          </a:p>
        </p:txBody>
      </p:sp>
      <p:sp>
        <p:nvSpPr>
          <p:cNvPr id="6" name="AutoShape 4"/>
          <p:cNvSpPr>
            <a:spLocks noChangeArrowheads="1"/>
          </p:cNvSpPr>
          <p:nvPr/>
        </p:nvSpPr>
        <p:spPr bwMode="auto">
          <a:xfrm>
            <a:off x="7924800" y="1495425"/>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7" name="AutoShape 5"/>
          <p:cNvSpPr>
            <a:spLocks noChangeArrowheads="1"/>
          </p:cNvSpPr>
          <p:nvPr/>
        </p:nvSpPr>
        <p:spPr bwMode="auto">
          <a:xfrm>
            <a:off x="7924800" y="5305425"/>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8" name="AutoShape 6"/>
          <p:cNvSpPr>
            <a:spLocks noChangeArrowheads="1"/>
          </p:cNvSpPr>
          <p:nvPr/>
        </p:nvSpPr>
        <p:spPr bwMode="auto">
          <a:xfrm>
            <a:off x="7924800" y="3962400"/>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9" name="AutoShape 7"/>
          <p:cNvSpPr>
            <a:spLocks noChangeArrowheads="1"/>
          </p:cNvSpPr>
          <p:nvPr/>
        </p:nvSpPr>
        <p:spPr bwMode="auto">
          <a:xfrm>
            <a:off x="7924800" y="2714625"/>
            <a:ext cx="976313" cy="485775"/>
          </a:xfrm>
          <a:prstGeom prst="leftArrow">
            <a:avLst>
              <a:gd name="adj1" fmla="val 50000"/>
              <a:gd name="adj2" fmla="val 50245"/>
            </a:avLst>
          </a:prstGeom>
          <a:solidFill>
            <a:srgbClr val="CADBA9"/>
          </a:solidFill>
          <a:ln w="12700" cap="sq">
            <a:solidFill>
              <a:srgbClr val="A6C36B"/>
            </a:solidFill>
            <a:miter lim="800000"/>
            <a:headEnd/>
            <a:tailEnd/>
          </a:ln>
          <a:effectLst/>
        </p:spPr>
        <p:txBody>
          <a:bodyPr wrap="none" anchor="ctr"/>
          <a:lstStyle/>
          <a:p>
            <a:endParaRPr lang="ar-SA"/>
          </a:p>
        </p:txBody>
      </p:sp>
      <p:sp>
        <p:nvSpPr>
          <p:cNvPr id="10" name="AutoShape 8"/>
          <p:cNvSpPr>
            <a:spLocks noChangeArrowheads="1"/>
          </p:cNvSpPr>
          <p:nvPr/>
        </p:nvSpPr>
        <p:spPr bwMode="auto">
          <a:xfrm>
            <a:off x="0" y="5181600"/>
            <a:ext cx="7848600" cy="762000"/>
          </a:xfrm>
          <a:prstGeom prst="roundRect">
            <a:avLst>
              <a:gd name="adj" fmla="val 50000"/>
            </a:avLst>
          </a:prstGeom>
          <a:noFill/>
          <a:ln w="9525">
            <a:solidFill>
              <a:srgbClr val="A6C36B"/>
            </a:solidFill>
            <a:round/>
            <a:headEnd/>
            <a:tailEnd/>
          </a:ln>
          <a:effectLst/>
        </p:spPr>
        <p:txBody>
          <a:bodyPr/>
          <a:lstStyle/>
          <a:p>
            <a:pPr algn="ctr" eaLnBrk="0" hangingPunct="0"/>
            <a:r>
              <a:rPr lang="ar-SA" sz="2800" dirty="0">
                <a:solidFill>
                  <a:srgbClr val="39471D"/>
                </a:solidFill>
                <a:cs typeface="DecoType Naskh Variants" pitchFamily="2" charset="-78"/>
              </a:rPr>
              <a:t>المتابعة وتسجيل </a:t>
            </a:r>
            <a:r>
              <a:rPr lang="ar-SA" sz="2800" dirty="0" smtClean="0">
                <a:solidFill>
                  <a:srgbClr val="39471D"/>
                </a:solidFill>
                <a:cs typeface="DecoType Naskh Variants" pitchFamily="2" charset="-78"/>
              </a:rPr>
              <a:t>النتـائج                                                             </a:t>
            </a:r>
            <a:r>
              <a:rPr lang="en-US" altLang="ar-SA" sz="2400" dirty="0" smtClean="0">
                <a:solidFill>
                  <a:srgbClr val="39471D"/>
                </a:solidFill>
                <a:cs typeface="DecoType Naskh Variants" pitchFamily="2" charset="-78"/>
              </a:rPr>
              <a:t>Follow up &amp; Recording  </a:t>
            </a:r>
          </a:p>
        </p:txBody>
      </p:sp>
      <p:sp>
        <p:nvSpPr>
          <p:cNvPr id="11" name="AutoShape 9"/>
          <p:cNvSpPr>
            <a:spLocks noChangeArrowheads="1"/>
          </p:cNvSpPr>
          <p:nvPr/>
        </p:nvSpPr>
        <p:spPr bwMode="auto">
          <a:xfrm>
            <a:off x="0" y="3886200"/>
            <a:ext cx="7848600" cy="762000"/>
          </a:xfrm>
          <a:prstGeom prst="roundRect">
            <a:avLst>
              <a:gd name="adj" fmla="val 50000"/>
            </a:avLst>
          </a:prstGeom>
          <a:noFill/>
          <a:ln w="9525">
            <a:solidFill>
              <a:srgbClr val="A6C36B"/>
            </a:solidFill>
            <a:round/>
            <a:headEnd/>
            <a:tailEnd/>
          </a:ln>
          <a:effectLst/>
        </p:spPr>
        <p:txBody>
          <a:bodyPr/>
          <a:lstStyle/>
          <a:p>
            <a:pPr algn="ctr" eaLnBrk="0" hangingPunct="0"/>
            <a:r>
              <a:rPr lang="ar-SA" sz="2800" dirty="0" smtClean="0">
                <a:solidFill>
                  <a:srgbClr val="39471D"/>
                </a:solidFill>
                <a:cs typeface="DecoType Naskh Variants" pitchFamily="2" charset="-78"/>
              </a:rPr>
              <a:t>الإجراءات </a:t>
            </a:r>
            <a:r>
              <a:rPr lang="ar-SA" sz="2800" dirty="0">
                <a:solidFill>
                  <a:srgbClr val="39471D"/>
                </a:solidFill>
                <a:cs typeface="DecoType Naskh Variants" pitchFamily="2" charset="-78"/>
              </a:rPr>
              <a:t>التصحيحية والوقائية </a:t>
            </a:r>
            <a:r>
              <a:rPr lang="en-US" altLang="ar-SA" sz="2400" dirty="0" smtClean="0">
                <a:solidFill>
                  <a:srgbClr val="39471D"/>
                </a:solidFill>
                <a:cs typeface="DecoType Naskh Variants" pitchFamily="2" charset="-78"/>
              </a:rPr>
              <a:t>Corrective &amp; Preventive Action      </a:t>
            </a:r>
            <a:endParaRPr lang="en-US" altLang="ar-SA" sz="2800" dirty="0" smtClean="0">
              <a:solidFill>
                <a:srgbClr val="39471D"/>
              </a:solidFill>
              <a:cs typeface="DecoType Naskh Variants" pitchFamily="2" charset="-78"/>
            </a:endParaRPr>
          </a:p>
        </p:txBody>
      </p:sp>
      <p:sp>
        <p:nvSpPr>
          <p:cNvPr id="12" name="AutoShape 10"/>
          <p:cNvSpPr>
            <a:spLocks noChangeArrowheads="1"/>
          </p:cNvSpPr>
          <p:nvPr/>
        </p:nvSpPr>
        <p:spPr bwMode="auto">
          <a:xfrm>
            <a:off x="0" y="2590800"/>
            <a:ext cx="7848600" cy="762000"/>
          </a:xfrm>
          <a:prstGeom prst="roundRect">
            <a:avLst>
              <a:gd name="adj" fmla="val 50000"/>
            </a:avLst>
          </a:prstGeom>
          <a:noFill/>
          <a:ln w="9525">
            <a:solidFill>
              <a:srgbClr val="A6C36B"/>
            </a:solidFill>
            <a:round/>
            <a:headEnd/>
            <a:tailEnd/>
          </a:ln>
          <a:effectLst/>
        </p:spPr>
        <p:txBody>
          <a:bodyPr/>
          <a:lstStyle/>
          <a:p>
            <a:pPr algn="ctr" eaLnBrk="0" hangingPunct="0"/>
            <a:r>
              <a:rPr lang="ar-SA" sz="2800" dirty="0">
                <a:solidFill>
                  <a:srgbClr val="39471D"/>
                </a:solidFill>
                <a:cs typeface="DecoType Naskh Variants" pitchFamily="2" charset="-78"/>
              </a:rPr>
              <a:t>وصف حالة عدم </a:t>
            </a:r>
            <a:r>
              <a:rPr lang="ar-SA" sz="2800" dirty="0" smtClean="0">
                <a:solidFill>
                  <a:srgbClr val="39471D"/>
                </a:solidFill>
                <a:cs typeface="DecoType Naskh Variants" pitchFamily="2" charset="-78"/>
              </a:rPr>
              <a:t>المطابقة                              </a:t>
            </a:r>
            <a:r>
              <a:rPr lang="en-US" altLang="ar-SA" sz="2400" dirty="0" smtClean="0">
                <a:solidFill>
                  <a:srgbClr val="39471D"/>
                </a:solidFill>
                <a:cs typeface="DecoType Naskh Variants" pitchFamily="2" charset="-78"/>
              </a:rPr>
              <a:t>Nonconformity Description </a:t>
            </a:r>
          </a:p>
        </p:txBody>
      </p:sp>
      <p:sp>
        <p:nvSpPr>
          <p:cNvPr id="15" name="AutoShape 12"/>
          <p:cNvSpPr>
            <a:spLocks noChangeArrowheads="1"/>
          </p:cNvSpPr>
          <p:nvPr/>
        </p:nvSpPr>
        <p:spPr bwMode="auto">
          <a:xfrm>
            <a:off x="457200" y="3276600"/>
            <a:ext cx="4495800" cy="381000"/>
          </a:xfrm>
          <a:prstGeom prst="roundRect">
            <a:avLst>
              <a:gd name="adj" fmla="val 16667"/>
            </a:avLst>
          </a:prstGeom>
          <a:noFill/>
          <a:ln w="28575">
            <a:noFill/>
            <a:round/>
            <a:headEnd/>
            <a:tailEnd/>
          </a:ln>
          <a:effectLst>
            <a:outerShdw sx="1000" sy="1000" algn="ctr" rotWithShape="0">
              <a:srgbClr val="FF99FF"/>
            </a:outerShdw>
          </a:effectLst>
        </p:spPr>
        <p:txBody>
          <a:bodyPr wrap="none" anchor="ctr"/>
          <a:lstStyle/>
          <a:p>
            <a:pPr algn="ctr" rtl="1" eaLnBrk="0" hangingPunct="0"/>
            <a:endParaRPr lang="en-US" altLang="ar-SA" sz="3200" b="1" dirty="0">
              <a:solidFill>
                <a:srgbClr val="000099"/>
              </a:solidFill>
              <a:latin typeface="Bookman Old Style" pitchFamily="18" charset="0"/>
              <a:cs typeface="Arabic Transparent" pitchFamily="2"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6" name="Text Box 2"/>
          <p:cNvSpPr txBox="1">
            <a:spLocks noChangeArrowheads="1"/>
          </p:cNvSpPr>
          <p:nvPr/>
        </p:nvSpPr>
        <p:spPr bwMode="auto">
          <a:xfrm>
            <a:off x="0" y="692150"/>
            <a:ext cx="9144000" cy="76200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متابعة تنفيذ الإجراءات التصحيحية </a:t>
            </a:r>
          </a:p>
        </p:txBody>
      </p:sp>
      <p:sp>
        <p:nvSpPr>
          <p:cNvPr id="7" name="Text Box 3"/>
          <p:cNvSpPr txBox="1">
            <a:spLocks noChangeArrowheads="1"/>
          </p:cNvSpPr>
          <p:nvPr/>
        </p:nvSpPr>
        <p:spPr bwMode="auto">
          <a:xfrm>
            <a:off x="0" y="1828800"/>
            <a:ext cx="9144000" cy="4493538"/>
          </a:xfrm>
          <a:prstGeom prst="rect">
            <a:avLst/>
          </a:prstGeom>
          <a:noFill/>
          <a:ln w="9525">
            <a:noFill/>
            <a:miter lim="800000"/>
            <a:headEnd/>
            <a:tailEnd/>
          </a:ln>
          <a:effectLst/>
        </p:spPr>
        <p:txBody>
          <a:bodyPr>
            <a:spAutoFit/>
          </a:bodyPr>
          <a:lstStyle/>
          <a:p>
            <a:pPr marL="666750" lvl="2" indent="-285750" algn="r" rtl="1" eaLnBrk="0" hangingPunct="0">
              <a:spcBef>
                <a:spcPts val="1200"/>
              </a:spcBef>
              <a:buFont typeface="Symbol" pitchFamily="18" charset="2"/>
              <a:buNone/>
            </a:pPr>
            <a:r>
              <a:rPr lang="ar-SA" sz="3200" dirty="0" smtClean="0">
                <a:solidFill>
                  <a:srgbClr val="39471D"/>
                </a:solidFill>
                <a:cs typeface="DecoType Naskh Variants" pitchFamily="2" charset="-78"/>
              </a:rPr>
              <a:t>*</a:t>
            </a:r>
            <a:r>
              <a:rPr lang="ar-SA" sz="3200" dirty="0">
                <a:solidFill>
                  <a:srgbClr val="39471D"/>
                </a:solidFill>
                <a:cs typeface="DecoType Naskh Variants" pitchFamily="2" charset="-78"/>
              </a:rPr>
              <a:t>  يطلق على عملية تحديد وتعريف وتطبيق الإجراءات التصحيحية المطلوب اتخاذها والتأكد من فاعليتها بـ </a:t>
            </a:r>
            <a:r>
              <a:rPr lang="en-US" altLang="ar-SA" sz="3200" dirty="0">
                <a:solidFill>
                  <a:srgbClr val="39471D"/>
                </a:solidFill>
                <a:cs typeface="DecoType Naskh Variants" pitchFamily="2" charset="-78"/>
              </a:rPr>
              <a:t>Follow-Up</a:t>
            </a:r>
            <a:r>
              <a:rPr lang="ar-SA" sz="3200" dirty="0">
                <a:solidFill>
                  <a:srgbClr val="39471D"/>
                </a:solidFill>
                <a:cs typeface="DecoType Naskh Variants" pitchFamily="2" charset="-78"/>
              </a:rPr>
              <a:t>  أي المتابعة </a:t>
            </a:r>
          </a:p>
          <a:p>
            <a:pPr marL="666750" lvl="2" indent="-285750" algn="r" rtl="1" eaLnBrk="0" hangingPunct="0">
              <a:spcBef>
                <a:spcPts val="1200"/>
              </a:spcBef>
              <a:buFont typeface="Symbol" pitchFamily="18" charset="2"/>
              <a:buNone/>
            </a:pPr>
            <a:r>
              <a:rPr lang="ar-SA" sz="3200" dirty="0">
                <a:solidFill>
                  <a:srgbClr val="39471D"/>
                </a:solidFill>
                <a:cs typeface="DecoType Naskh Variants" pitchFamily="2" charset="-78"/>
              </a:rPr>
              <a:t>    </a:t>
            </a:r>
            <a:endParaRPr lang="ar-SA" altLang="en-US" sz="3200" dirty="0">
              <a:solidFill>
                <a:srgbClr val="39471D"/>
              </a:solidFill>
              <a:cs typeface="DecoType Naskh Variants" pitchFamily="2" charset="-78"/>
            </a:endParaRPr>
          </a:p>
          <a:p>
            <a:pPr marL="666750" lvl="2" indent="-285750" algn="r" rtl="1" eaLnBrk="0" hangingPunct="0">
              <a:spcBef>
                <a:spcPts val="1200"/>
              </a:spcBef>
              <a:buFont typeface="Symbol" pitchFamily="18" charset="2"/>
              <a:buNone/>
            </a:pPr>
            <a:r>
              <a:rPr lang="ar-SA" sz="3200" dirty="0">
                <a:solidFill>
                  <a:srgbClr val="39471D"/>
                </a:solidFill>
                <a:cs typeface="DecoType Naskh Variants" pitchFamily="2" charset="-78"/>
              </a:rPr>
              <a:t>*  ويتم ذلك من خلال تقديم وثائق أو زيارة أخرى للموقع الذي تم التدقيق عليه   </a:t>
            </a:r>
          </a:p>
          <a:p>
            <a:pPr marL="666750" lvl="2" indent="-285750" algn="r" eaLnBrk="0" hangingPunct="0">
              <a:spcBef>
                <a:spcPts val="1200"/>
              </a:spcBef>
              <a:buFont typeface="Symbol" pitchFamily="18" charset="2"/>
              <a:buNone/>
            </a:pPr>
            <a:endParaRPr lang="ar-SA" altLang="en-US" sz="3200" dirty="0">
              <a:solidFill>
                <a:srgbClr val="39471D"/>
              </a:solidFill>
              <a:cs typeface="DecoType Naskh Variants" pitchFamily="2" charset="-78"/>
            </a:endParaRPr>
          </a:p>
          <a:p>
            <a:pPr marL="666750" lvl="2" indent="-285750" algn="r" rtl="1" eaLnBrk="0" hangingPunct="0">
              <a:buFont typeface="Symbol" pitchFamily="18" charset="2"/>
              <a:buNone/>
            </a:pP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إذا تم قبول ناتج الإجراءات التصحيحية من المدقق فيسمى ذلك </a:t>
            </a:r>
            <a:r>
              <a:rPr lang="en-US" altLang="ar-SA" sz="3200" dirty="0">
                <a:solidFill>
                  <a:srgbClr val="39471D"/>
                </a:solidFill>
                <a:cs typeface="DecoType Naskh Variants" pitchFamily="2" charset="-78"/>
              </a:rPr>
              <a:t>Close Out</a:t>
            </a: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أي نهاية أعمال التدقيق وذلك من خلال إعادة التدقيق </a:t>
            </a:r>
            <a:r>
              <a:rPr lang="en-US" altLang="ar-SA" sz="3200" dirty="0">
                <a:solidFill>
                  <a:srgbClr val="39471D"/>
                </a:solidFill>
                <a:cs typeface="DecoType Naskh Variants" pitchFamily="2" charset="-78"/>
              </a:rPr>
              <a:t>Re-Audit</a:t>
            </a: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أو مراجعة الوثائق المقدمة التي تثبت صحة تنفيذ الإجراء التصحيحي</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4" name="Text Box 2"/>
          <p:cNvSpPr txBox="1">
            <a:spLocks noChangeArrowheads="1"/>
          </p:cNvSpPr>
          <p:nvPr/>
        </p:nvSpPr>
        <p:spPr bwMode="auto">
          <a:xfrm>
            <a:off x="0" y="692150"/>
            <a:ext cx="9143999" cy="762000"/>
          </a:xfrm>
          <a:prstGeom prst="rect">
            <a:avLst/>
          </a:prstGeom>
          <a:noFill/>
          <a:ln w="9525">
            <a:noFill/>
            <a:miter lim="800000"/>
            <a:headEnd/>
            <a:tailEnd/>
          </a:ln>
          <a:effectLst/>
        </p:spPr>
        <p:txBody>
          <a:bodyPr/>
          <a:lstStyle/>
          <a:p>
            <a:pPr algn="ctr" rtl="1" eaLnBrk="0" hangingPunct="0"/>
            <a:r>
              <a:rPr lang="ar-SA" sz="4400" dirty="0">
                <a:solidFill>
                  <a:srgbClr val="39471D"/>
                </a:solidFill>
                <a:cs typeface="DecoType Naskh Variants" pitchFamily="2" charset="-78"/>
              </a:rPr>
              <a:t>متابعة تنفيذ الإجراءات التصحيحية </a:t>
            </a:r>
          </a:p>
        </p:txBody>
      </p:sp>
      <p:sp>
        <p:nvSpPr>
          <p:cNvPr id="5" name="Text Box 3"/>
          <p:cNvSpPr txBox="1">
            <a:spLocks noChangeArrowheads="1"/>
          </p:cNvSpPr>
          <p:nvPr/>
        </p:nvSpPr>
        <p:spPr bwMode="auto">
          <a:xfrm>
            <a:off x="0" y="1916113"/>
            <a:ext cx="9144000" cy="4124206"/>
          </a:xfrm>
          <a:prstGeom prst="rect">
            <a:avLst/>
          </a:prstGeom>
          <a:noFill/>
          <a:ln w="9525">
            <a:noFill/>
            <a:miter lim="800000"/>
            <a:headEnd/>
            <a:tailEnd/>
          </a:ln>
          <a:effectLst/>
        </p:spPr>
        <p:txBody>
          <a:bodyPr>
            <a:spAutoFit/>
          </a:bodyPr>
          <a:lstStyle/>
          <a:p>
            <a:pPr marL="666750" lvl="2" indent="-285750" algn="r" rtl="1" eaLnBrk="0" hangingPunct="0">
              <a:spcBef>
                <a:spcPts val="1200"/>
              </a:spcBef>
              <a:buFont typeface="Symbol" pitchFamily="18" charset="2"/>
              <a:buNone/>
            </a:pPr>
            <a:r>
              <a:rPr lang="ar-SA" sz="3200" dirty="0" smtClean="0">
                <a:solidFill>
                  <a:srgbClr val="39471D"/>
                </a:solidFill>
                <a:cs typeface="DecoType Naskh Variants" pitchFamily="2" charset="-78"/>
              </a:rPr>
              <a:t>*</a:t>
            </a:r>
            <a:r>
              <a:rPr lang="ar-SA" sz="3200" dirty="0">
                <a:solidFill>
                  <a:srgbClr val="39471D"/>
                </a:solidFill>
                <a:cs typeface="DecoType Naskh Variants" pitchFamily="2" charset="-78"/>
              </a:rPr>
              <a:t>  يطلق على عملية تحديد وتعريف وتطبيق الإجراءات التصحيحية المطلوب اتخاذها والتأكد من فاعليتها بـ </a:t>
            </a:r>
            <a:r>
              <a:rPr lang="en-US" altLang="ar-SA" sz="3200" dirty="0">
                <a:solidFill>
                  <a:srgbClr val="39471D"/>
                </a:solidFill>
                <a:cs typeface="DecoType Naskh Variants" pitchFamily="2" charset="-78"/>
              </a:rPr>
              <a:t>Follow-Up</a:t>
            </a:r>
            <a:r>
              <a:rPr lang="ar-SA" sz="3200" dirty="0">
                <a:solidFill>
                  <a:srgbClr val="39471D"/>
                </a:solidFill>
                <a:cs typeface="DecoType Naskh Variants" pitchFamily="2" charset="-78"/>
              </a:rPr>
              <a:t>  أي المتابعة </a:t>
            </a:r>
          </a:p>
          <a:p>
            <a:pPr marL="666750" lvl="2" indent="-285750" algn="r" rtl="1" eaLnBrk="0" hangingPunct="0">
              <a:spcBef>
                <a:spcPts val="1200"/>
              </a:spcBef>
              <a:buFont typeface="Symbol" pitchFamily="18" charset="2"/>
              <a:buNone/>
            </a:pPr>
            <a:r>
              <a:rPr lang="ar-SA" sz="2000" dirty="0">
                <a:solidFill>
                  <a:srgbClr val="39471D"/>
                </a:solidFill>
                <a:cs typeface="DecoType Naskh Variants" pitchFamily="2" charset="-78"/>
              </a:rPr>
              <a:t>    </a:t>
            </a:r>
            <a:endParaRPr lang="ar-SA" altLang="en-US" sz="3200" dirty="0">
              <a:solidFill>
                <a:srgbClr val="39471D"/>
              </a:solidFill>
              <a:cs typeface="DecoType Naskh Variants" pitchFamily="2" charset="-78"/>
            </a:endParaRPr>
          </a:p>
          <a:p>
            <a:pPr marL="666750" lvl="2" indent="-285750" algn="r" rtl="1" eaLnBrk="0" hangingPunct="0">
              <a:spcBef>
                <a:spcPts val="1200"/>
              </a:spcBef>
              <a:buFont typeface="Symbol" pitchFamily="18" charset="2"/>
              <a:buNone/>
            </a:pPr>
            <a:r>
              <a:rPr lang="ar-SA" sz="3200" dirty="0">
                <a:solidFill>
                  <a:srgbClr val="39471D"/>
                </a:solidFill>
                <a:cs typeface="DecoType Naskh Variants" pitchFamily="2" charset="-78"/>
              </a:rPr>
              <a:t>*  ويتم ذلك من خلال تقديم وثائق أو زيارة أخرى للموقع الذي تم التدقيق عليه   </a:t>
            </a:r>
          </a:p>
          <a:p>
            <a:pPr marL="666750" lvl="2" indent="-285750" algn="r" eaLnBrk="0" hangingPunct="0">
              <a:spcBef>
                <a:spcPts val="1200"/>
              </a:spcBef>
              <a:buFont typeface="Symbol" pitchFamily="18" charset="2"/>
              <a:buNone/>
            </a:pPr>
            <a:endParaRPr lang="ar-SA" altLang="en-US" sz="2000" dirty="0">
              <a:solidFill>
                <a:srgbClr val="39471D"/>
              </a:solidFill>
              <a:cs typeface="DecoType Naskh Variants" pitchFamily="2" charset="-78"/>
            </a:endParaRPr>
          </a:p>
          <a:p>
            <a:pPr marL="666750" lvl="2" indent="-285750" algn="r" rtl="1" eaLnBrk="0" hangingPunct="0">
              <a:buFont typeface="Symbol" pitchFamily="18" charset="2"/>
              <a:buNone/>
            </a:pP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إذا تم قبول ناتج الإجراءات التصحيحية من المدقق فيسمى ذلك </a:t>
            </a:r>
            <a:r>
              <a:rPr lang="en-US" altLang="ar-SA" sz="3200" dirty="0">
                <a:solidFill>
                  <a:srgbClr val="39471D"/>
                </a:solidFill>
                <a:cs typeface="DecoType Naskh Variants" pitchFamily="2" charset="-78"/>
              </a:rPr>
              <a:t>Close Out</a:t>
            </a: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أي نهاية أعمال التدقيق وذلك من خلال إعادة التدقيق </a:t>
            </a:r>
            <a:r>
              <a:rPr lang="en-US" altLang="ar-SA" sz="3200" dirty="0">
                <a:solidFill>
                  <a:srgbClr val="39471D"/>
                </a:solidFill>
                <a:cs typeface="DecoType Naskh Variants" pitchFamily="2" charset="-78"/>
              </a:rPr>
              <a:t>Re-Audit</a:t>
            </a:r>
            <a:r>
              <a:rPr lang="ar-SA" sz="3200" dirty="0">
                <a:solidFill>
                  <a:srgbClr val="39471D"/>
                </a:solidFill>
                <a:cs typeface="DecoType Naskh Variants" pitchFamily="2" charset="-78"/>
              </a:rPr>
              <a:t> </a:t>
            </a:r>
            <a:r>
              <a:rPr lang="ar-SA" altLang="en-US" sz="3200" dirty="0">
                <a:solidFill>
                  <a:srgbClr val="39471D"/>
                </a:solidFill>
                <a:cs typeface="DecoType Naskh Variants" pitchFamily="2" charset="-78"/>
              </a:rPr>
              <a:t>أو مراجعة الوثائق المقدمة التي تثبت صحة تنفيذ الإجراء التصحيحي</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0" y="2362200"/>
            <a:ext cx="9144000" cy="2215991"/>
          </a:xfrm>
          <a:prstGeom prst="rect">
            <a:avLst/>
          </a:prstGeom>
          <a:noFill/>
          <a:ln w="9525">
            <a:noFill/>
            <a:miter lim="800000"/>
            <a:headEnd/>
            <a:tailEnd/>
          </a:ln>
          <a:effectLst/>
        </p:spPr>
        <p:txBody>
          <a:bodyPr wrap="square" rtlCol="0">
            <a:spAutoFit/>
          </a:bodyPr>
          <a:lstStyle/>
          <a:p>
            <a:pPr indent="476250" algn="ctr" rtl="1">
              <a:lnSpc>
                <a:spcPct val="120000"/>
              </a:lnSpc>
              <a:spcBef>
                <a:spcPct val="50000"/>
              </a:spcBef>
              <a:buClr>
                <a:srgbClr val="009900"/>
              </a:buClr>
              <a:buSzPct val="150000"/>
            </a:pPr>
            <a:r>
              <a:rPr lang="ar-SA" sz="11500" dirty="0" smtClean="0">
                <a:solidFill>
                  <a:srgbClr val="39471D"/>
                </a:solidFill>
                <a:cs typeface="DecoType Naskh Variants" pitchFamily="2" charset="-78"/>
              </a:rPr>
              <a:t>نهاية الجزء النظري</a:t>
            </a:r>
            <a:endParaRPr lang="en-US" sz="115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rgbClr val="DEE9C9"/>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rgbClr val="39471D"/>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43661C"/>
                </a:solidFill>
                <a:cs typeface="DecoType Naskh Variants" pitchFamily="2" charset="-78"/>
              </a:rPr>
              <a:t>الدكتور هشام عادل عبهري</a:t>
            </a:r>
          </a:p>
        </p:txBody>
      </p:sp>
      <p:sp>
        <p:nvSpPr>
          <p:cNvPr id="5" name="مربع نص 4"/>
          <p:cNvSpPr txBox="1"/>
          <p:nvPr/>
        </p:nvSpPr>
        <p:spPr bwMode="auto">
          <a:xfrm>
            <a:off x="0" y="2362200"/>
            <a:ext cx="9144000" cy="2215991"/>
          </a:xfrm>
          <a:prstGeom prst="rect">
            <a:avLst/>
          </a:prstGeom>
          <a:noFill/>
          <a:ln w="9525">
            <a:noFill/>
            <a:miter lim="800000"/>
            <a:headEnd/>
            <a:tailEnd/>
          </a:ln>
          <a:effectLst/>
        </p:spPr>
        <p:txBody>
          <a:bodyPr wrap="square" rtlCol="0">
            <a:spAutoFit/>
          </a:bodyPr>
          <a:lstStyle/>
          <a:p>
            <a:pPr indent="476250" algn="ctr" rtl="1">
              <a:lnSpc>
                <a:spcPct val="120000"/>
              </a:lnSpc>
              <a:spcBef>
                <a:spcPct val="50000"/>
              </a:spcBef>
              <a:buClr>
                <a:srgbClr val="009900"/>
              </a:buClr>
              <a:buSzPct val="150000"/>
            </a:pPr>
            <a:r>
              <a:rPr lang="ar-SA" sz="11500" dirty="0" smtClean="0">
                <a:solidFill>
                  <a:srgbClr val="39471D"/>
                </a:solidFill>
                <a:cs typeface="DecoType Naskh Variants" pitchFamily="2" charset="-78"/>
              </a:rPr>
              <a:t> الجزء العملي</a:t>
            </a:r>
            <a:endParaRPr lang="en-US" sz="11500" dirty="0">
              <a:solidFill>
                <a:srgbClr val="39471D"/>
              </a:solidFill>
              <a:cs typeface="DecoType Naskh Variants"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effectLst/>
      </a:spPr>
      <a:bodyPr>
        <a:spAutoFit/>
      </a:bodyPr>
      <a:lstStyle>
        <a:defPPr indent="476250" algn="r" rtl="1">
          <a:lnSpc>
            <a:spcPct val="120000"/>
          </a:lnSpc>
          <a:spcBef>
            <a:spcPct val="50000"/>
          </a:spcBef>
          <a:buClr>
            <a:srgbClr val="009900"/>
          </a:buClr>
          <a:buSzPct val="150000"/>
          <a:buFont typeface="Wingdings" pitchFamily="2" charset="2"/>
          <a:buChar char="v"/>
          <a:defRPr sz="3200" dirty="0">
            <a:solidFill>
              <a:srgbClr val="39471D"/>
            </a:solidFill>
            <a:cs typeface="DecoType Naskh Variants" pitchFamily="2" charset="-78"/>
          </a:defRPr>
        </a:defPPr>
      </a:lstStyle>
    </a:tx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4A1E16FE0F34B9469BB8B6587DEB1F06" ma:contentTypeVersion="0" ma:contentTypeDescription="إنشاء مستند جديد." ma:contentTypeScope="" ma:versionID="06893999610fa6e80a4d296b24baee4d">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30D8E2-EE90-4F84-A27E-486F8EF77E60}"/>
</file>

<file path=customXml/itemProps2.xml><?xml version="1.0" encoding="utf-8"?>
<ds:datastoreItem xmlns:ds="http://schemas.openxmlformats.org/officeDocument/2006/customXml" ds:itemID="{34373841-D0B9-4609-A2A3-1C2EB631467D}"/>
</file>

<file path=customXml/itemProps3.xml><?xml version="1.0" encoding="utf-8"?>
<ds:datastoreItem xmlns:ds="http://schemas.openxmlformats.org/officeDocument/2006/customXml" ds:itemID="{BD53A3C9-CAA0-4C67-8637-BDB58CC8B537}"/>
</file>

<file path=docProps/app.xml><?xml version="1.0" encoding="utf-8"?>
<Properties xmlns="http://schemas.openxmlformats.org/officeDocument/2006/extended-properties" xmlns:vt="http://schemas.openxmlformats.org/officeDocument/2006/docPropsVTypes">
  <Template/>
  <TotalTime>8983</TotalTime>
  <Words>5532</Words>
  <Application>Microsoft Office PowerPoint</Application>
  <PresentationFormat>عرض على الشاشة (3:4)‏</PresentationFormat>
  <Paragraphs>1302</Paragraphs>
  <Slides>133</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133</vt:i4>
      </vt:variant>
    </vt:vector>
  </HeadingPairs>
  <TitlesOfParts>
    <vt:vector size="135" baseType="lpstr">
      <vt:lpstr>سمة Office</vt:lpstr>
      <vt:lpstr>Microsoft Office Word 97 - 2003 Document</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lpstr>الشريحة 113</vt:lpstr>
      <vt:lpstr>الشريحة 114</vt:lpstr>
      <vt:lpstr>الشريحة 115</vt:lpstr>
      <vt:lpstr>الشريحة 116</vt:lpstr>
      <vt:lpstr>الشريحة 117</vt:lpstr>
      <vt:lpstr>الشريحة 118</vt:lpstr>
      <vt:lpstr>الشريحة 119</vt:lpstr>
      <vt:lpstr>الشريحة 120</vt:lpstr>
      <vt:lpstr>الشريحة 121</vt:lpstr>
      <vt:lpstr>الشريحة 122</vt:lpstr>
      <vt:lpstr>الشريحة 123</vt:lpstr>
      <vt:lpstr>الشريحة 124</vt:lpstr>
      <vt:lpstr>الشريحة 125</vt:lpstr>
      <vt:lpstr>الشريحة 126</vt:lpstr>
      <vt:lpstr>الشريحة 127</vt:lpstr>
      <vt:lpstr>الشريحة 128</vt:lpstr>
      <vt:lpstr>الشريحة 129</vt:lpstr>
      <vt:lpstr>الشريحة 130</vt:lpstr>
      <vt:lpstr>الشريحة 131</vt:lpstr>
      <vt:lpstr>الشريحة 132</vt:lpstr>
      <vt:lpstr>الشريحة 133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hisham</dc:creator>
  <cp:lastModifiedBy>hisham</cp:lastModifiedBy>
  <cp:revision>353</cp:revision>
  <dcterms:created xsi:type="dcterms:W3CDTF">2014-07-16T02:03:17Z</dcterms:created>
  <dcterms:modified xsi:type="dcterms:W3CDTF">2015-01-12T23:17:28Z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0x0101004A1E16FE0F34B9469BB8B6587DEB1F06</vt:lpwstr>
  </property>
</Properties>
</file>