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1"/>
  </p:notesMasterIdLst>
  <p:sldIdLst>
    <p:sldId id="256" r:id="rId2"/>
    <p:sldId id="257" r:id="rId3"/>
    <p:sldId id="258" r:id="rId4"/>
    <p:sldId id="269" r:id="rId5"/>
    <p:sldId id="270" r:id="rId6"/>
    <p:sldId id="268" r:id="rId7"/>
    <p:sldId id="271" r:id="rId8"/>
    <p:sldId id="272" r:id="rId9"/>
    <p:sldId id="273" r:id="rId10"/>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autoAdjust="0"/>
    <p:restoredTop sz="94674"/>
  </p:normalViewPr>
  <p:slideViewPr>
    <p:cSldViewPr>
      <p:cViewPr varScale="1">
        <p:scale>
          <a:sx n="65" d="100"/>
          <a:sy n="65" d="100"/>
        </p:scale>
        <p:origin x="-64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7D269CAC-1E95-4E48-961C-A3B8C4BE18C1}"/>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zh-CN"/>
          </a:p>
        </p:txBody>
      </p:sp>
      <p:sp>
        <p:nvSpPr>
          <p:cNvPr id="15363" name="Rectangle 3">
            <a:extLst>
              <a:ext uri="{FF2B5EF4-FFF2-40B4-BE49-F238E27FC236}">
                <a16:creationId xmlns:a16="http://schemas.microsoft.com/office/drawing/2014/main" xmlns="" id="{E24AD1BA-396C-D644-8858-460F1762EF3B}"/>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zh-CN"/>
          </a:p>
        </p:txBody>
      </p:sp>
      <p:sp>
        <p:nvSpPr>
          <p:cNvPr id="2052" name="Rectangle 4">
            <a:extLst>
              <a:ext uri="{FF2B5EF4-FFF2-40B4-BE49-F238E27FC236}">
                <a16:creationId xmlns:a16="http://schemas.microsoft.com/office/drawing/2014/main" xmlns="" id="{2CBECAA3-15FB-0F4A-A4DB-F4F31234456C}"/>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a:extLst>
              <a:ext uri="{FF2B5EF4-FFF2-40B4-BE49-F238E27FC236}">
                <a16:creationId xmlns:a16="http://schemas.microsoft.com/office/drawing/2014/main" xmlns="" id="{15CE9529-0609-2345-979C-8C5B9CEFD41A}"/>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5366" name="Rectangle 6">
            <a:extLst>
              <a:ext uri="{FF2B5EF4-FFF2-40B4-BE49-F238E27FC236}">
                <a16:creationId xmlns:a16="http://schemas.microsoft.com/office/drawing/2014/main" xmlns="" id="{EEDD84C0-71D8-7A47-8231-1FE54B5EF5A4}"/>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zh-CN"/>
          </a:p>
        </p:txBody>
      </p:sp>
      <p:sp>
        <p:nvSpPr>
          <p:cNvPr id="15367" name="Rectangle 7">
            <a:extLst>
              <a:ext uri="{FF2B5EF4-FFF2-40B4-BE49-F238E27FC236}">
                <a16:creationId xmlns:a16="http://schemas.microsoft.com/office/drawing/2014/main" xmlns="" id="{9CF28A50-37AA-A64C-A7C0-1C5F072E15EB}"/>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3E9C20E-FC48-3541-8CFA-6E8316842CC0}" type="slidenum">
              <a:rPr lang="en-US" altLang="zh-CN"/>
              <a:pPr>
                <a:defRPr/>
              </a:pPr>
              <a:t>‹#›</a:t>
            </a:fld>
            <a:endParaRPr lang="en-US" altLang="zh-CN"/>
          </a:p>
        </p:txBody>
      </p:sp>
    </p:spTree>
    <p:extLst>
      <p:ext uri="{BB962C8B-B14F-4D97-AF65-F5344CB8AC3E}">
        <p14:creationId xmlns:p14="http://schemas.microsoft.com/office/powerpoint/2010/main" val="1273633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828800"/>
            <a:ext cx="6858000" cy="1681162"/>
          </a:xfrm>
        </p:spPr>
        <p:txBody>
          <a:bodyPr anchor="b">
            <a:normAutofit/>
          </a:bodyPr>
          <a:lstStyle>
            <a:lvl1pPr algn="ctr">
              <a:defRPr sz="5600">
                <a:ln>
                  <a:solidFill>
                    <a:srgbClr val="0083BD"/>
                  </a:solidFill>
                </a:ln>
                <a:solidFill>
                  <a:srgbClr val="0083BD"/>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Footer Placeholder 6"/>
          <p:cNvSpPr>
            <a:spLocks noGrp="1"/>
          </p:cNvSpPr>
          <p:nvPr>
            <p:ph type="ftr" sz="quarter" idx="10"/>
          </p:nvPr>
        </p:nvSpPr>
        <p:spPr/>
        <p:txBody>
          <a:bodyPr/>
          <a:lstStyle/>
          <a:p>
            <a:pPr>
              <a:defRPr/>
            </a:pPr>
            <a:endParaRPr lang="en-US" altLang="zh-CN"/>
          </a:p>
        </p:txBody>
      </p:sp>
      <p:sp>
        <p:nvSpPr>
          <p:cNvPr id="8" name="Slide Number Placeholder 7"/>
          <p:cNvSpPr>
            <a:spLocks noGrp="1"/>
          </p:cNvSpPr>
          <p:nvPr>
            <p:ph type="sldNum" sz="quarter" idx="11"/>
          </p:nvPr>
        </p:nvSpPr>
        <p:spPr/>
        <p:txBody>
          <a:bodyPr/>
          <a:lstStyle/>
          <a:p>
            <a:pPr>
              <a:defRPr/>
            </a:pPr>
            <a:fld id="{9063524D-2FD8-A347-A50F-18FF923D05BE}" type="slidenum">
              <a:rPr lang="en-US" altLang="zh-CN" smtClean="0"/>
              <a:pPr>
                <a:defRPr/>
              </a:pPr>
              <a:t>‹#›</a:t>
            </a:fld>
            <a:endParaRPr lang="en-US" altLang="zh-CN"/>
          </a:p>
        </p:txBody>
      </p:sp>
    </p:spTree>
    <p:extLst>
      <p:ext uri="{BB962C8B-B14F-4D97-AF65-F5344CB8AC3E}">
        <p14:creationId xmlns:p14="http://schemas.microsoft.com/office/powerpoint/2010/main" val="3974038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p>
            <a:pPr>
              <a:defRPr/>
            </a:pPr>
            <a:endParaRPr lang="en-US" altLang="zh-CN"/>
          </a:p>
        </p:txBody>
      </p:sp>
      <p:sp>
        <p:nvSpPr>
          <p:cNvPr id="8" name="Slide Number Placeholder 7"/>
          <p:cNvSpPr>
            <a:spLocks noGrp="1"/>
          </p:cNvSpPr>
          <p:nvPr>
            <p:ph type="sldNum" sz="quarter" idx="11"/>
          </p:nvPr>
        </p:nvSpPr>
        <p:spPr/>
        <p:txBody>
          <a:bodyPr/>
          <a:lstStyle/>
          <a:p>
            <a:pPr>
              <a:defRPr/>
            </a:pPr>
            <a:fld id="{1CA0FFF4-D86E-2149-985D-EF86A05012C7}" type="slidenum">
              <a:rPr lang="en-US" altLang="zh-CN" smtClean="0"/>
              <a:pPr>
                <a:defRPr/>
              </a:pPr>
              <a:t>‹#›</a:t>
            </a:fld>
            <a:endParaRPr lang="en-US" altLang="zh-CN"/>
          </a:p>
        </p:txBody>
      </p:sp>
    </p:spTree>
    <p:extLst>
      <p:ext uri="{BB962C8B-B14F-4D97-AF65-F5344CB8AC3E}">
        <p14:creationId xmlns:p14="http://schemas.microsoft.com/office/powerpoint/2010/main" val="2689750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p>
            <a:pPr>
              <a:defRPr/>
            </a:pPr>
            <a:endParaRPr lang="en-US" altLang="zh-CN"/>
          </a:p>
        </p:txBody>
      </p:sp>
      <p:sp>
        <p:nvSpPr>
          <p:cNvPr id="8" name="Slide Number Placeholder 7"/>
          <p:cNvSpPr>
            <a:spLocks noGrp="1"/>
          </p:cNvSpPr>
          <p:nvPr>
            <p:ph type="sldNum" sz="quarter" idx="11"/>
          </p:nvPr>
        </p:nvSpPr>
        <p:spPr/>
        <p:txBody>
          <a:bodyPr/>
          <a:lstStyle/>
          <a:p>
            <a:pPr>
              <a:defRPr/>
            </a:pPr>
            <a:fld id="{2D3B8190-EDCA-C843-8738-E4D72FE45866}" type="slidenum">
              <a:rPr lang="en-US" altLang="zh-CN" smtClean="0"/>
              <a:pPr>
                <a:defRPr/>
              </a:pPr>
              <a:t>‹#›</a:t>
            </a:fld>
            <a:endParaRPr lang="en-US" altLang="zh-CN"/>
          </a:p>
        </p:txBody>
      </p:sp>
    </p:spTree>
    <p:extLst>
      <p:ext uri="{BB962C8B-B14F-4D97-AF65-F5344CB8AC3E}">
        <p14:creationId xmlns:p14="http://schemas.microsoft.com/office/powerpoint/2010/main" val="3480985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Tw Cen MT" panose="020B0602020104020603"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342900" indent="-342900">
              <a:defRPr sz="2800">
                <a:latin typeface="Tw Cen MT" panose="020B0602020104020603" pitchFamily="34" charset="0"/>
                <a:cs typeface="Times New Roman" panose="02020603050405020304" pitchFamily="18" charset="0"/>
              </a:defRPr>
            </a:lvl1pPr>
            <a:lvl2pPr marL="800100" indent="-342900">
              <a:defRPr sz="2800">
                <a:latin typeface="Tw Cen MT" panose="020B0602020104020603" pitchFamily="34" charset="0"/>
                <a:cs typeface="Times New Roman" panose="02020603050405020304" pitchFamily="18" charset="0"/>
              </a:defRPr>
            </a:lvl2pPr>
            <a:lvl3pPr marL="1257300" indent="-342900">
              <a:defRPr sz="2800">
                <a:latin typeface="Tw Cen MT" panose="020B0602020104020603" pitchFamily="34" charset="0"/>
                <a:cs typeface="Times New Roman" panose="02020603050405020304" pitchFamily="18" charset="0"/>
              </a:defRPr>
            </a:lvl3pPr>
            <a:lvl4pPr>
              <a:defRPr sz="2800">
                <a:latin typeface="Tw Cen MT" panose="020B0602020104020603" pitchFamily="34" charset="0"/>
                <a:cs typeface="Times New Roman" panose="02020603050405020304" pitchFamily="18" charset="0"/>
              </a:defRPr>
            </a:lvl4pPr>
            <a:lvl5pPr>
              <a:defRPr sz="2800">
                <a:latin typeface="Tw Cen MT" panose="020B0602020104020603" pitchFamily="34"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10"/>
          </p:nvPr>
        </p:nvSpPr>
        <p:spPr/>
        <p:txBody>
          <a:bodyPr/>
          <a:lstStyle/>
          <a:p>
            <a:pPr>
              <a:defRPr/>
            </a:pPr>
            <a:endParaRPr lang="en-US" altLang="zh-CN"/>
          </a:p>
        </p:txBody>
      </p:sp>
      <p:sp>
        <p:nvSpPr>
          <p:cNvPr id="8" name="Slide Number Placeholder 7"/>
          <p:cNvSpPr>
            <a:spLocks noGrp="1"/>
          </p:cNvSpPr>
          <p:nvPr>
            <p:ph type="sldNum" sz="quarter" idx="11"/>
          </p:nvPr>
        </p:nvSpPr>
        <p:spPr/>
        <p:txBody>
          <a:bodyPr/>
          <a:lstStyle/>
          <a:p>
            <a:pPr>
              <a:defRPr/>
            </a:pPr>
            <a:fld id="{A458308E-3CF8-944B-B6AC-D8ABE3672B1E}" type="slidenum">
              <a:rPr lang="en-US" altLang="zh-CN" smtClean="0"/>
              <a:pPr>
                <a:defRPr/>
              </a:pPr>
              <a:t>‹#›</a:t>
            </a:fld>
            <a:endParaRPr lang="en-US" altLang="zh-CN"/>
          </a:p>
        </p:txBody>
      </p:sp>
    </p:spTree>
    <p:extLst>
      <p:ext uri="{BB962C8B-B14F-4D97-AF65-F5344CB8AC3E}">
        <p14:creationId xmlns:p14="http://schemas.microsoft.com/office/powerpoint/2010/main" val="1949141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38"/>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9" y="4589467"/>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Footer Placeholder 6"/>
          <p:cNvSpPr>
            <a:spLocks noGrp="1"/>
          </p:cNvSpPr>
          <p:nvPr>
            <p:ph type="ftr" sz="quarter" idx="10"/>
          </p:nvPr>
        </p:nvSpPr>
        <p:spPr/>
        <p:txBody>
          <a:bodyPr/>
          <a:lstStyle>
            <a:lvl1pPr>
              <a:defRPr/>
            </a:lvl1pPr>
          </a:lstStyle>
          <a:p>
            <a:pPr>
              <a:defRPr/>
            </a:pPr>
            <a:endParaRPr lang="en-US" altLang="zh-CN"/>
          </a:p>
        </p:txBody>
      </p:sp>
      <p:sp>
        <p:nvSpPr>
          <p:cNvPr id="8" name="Slide Number Placeholder 7"/>
          <p:cNvSpPr>
            <a:spLocks noGrp="1"/>
          </p:cNvSpPr>
          <p:nvPr>
            <p:ph type="sldNum" sz="quarter" idx="11"/>
          </p:nvPr>
        </p:nvSpPr>
        <p:spPr/>
        <p:txBody>
          <a:bodyPr/>
          <a:lstStyle/>
          <a:p>
            <a:pPr>
              <a:defRPr/>
            </a:pPr>
            <a:fld id="{19E4A4C4-300F-314E-9378-0DCA48BF911B}" type="slidenum">
              <a:rPr lang="en-US" altLang="zh-CN" smtClean="0"/>
              <a:pPr>
                <a:defRPr/>
              </a:pPr>
              <a:t>‹#›</a:t>
            </a:fld>
            <a:endParaRPr lang="en-US" altLang="zh-CN"/>
          </a:p>
        </p:txBody>
      </p:sp>
    </p:spTree>
    <p:extLst>
      <p:ext uri="{BB962C8B-B14F-4D97-AF65-F5344CB8AC3E}">
        <p14:creationId xmlns:p14="http://schemas.microsoft.com/office/powerpoint/2010/main" val="383172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1825625"/>
            <a:ext cx="3886200" cy="4351338"/>
          </a:xfrm>
        </p:spPr>
        <p:txBody>
          <a:bodyPr/>
          <a:lstStyle>
            <a:lvl1pPr marL="342900" indent="-342900">
              <a:defRPr/>
            </a:lvl1pPr>
            <a:lvl2pPr marL="800100" indent="-342900">
              <a:defRPr/>
            </a:lvl2pPr>
            <a:lvl3pPr marL="1257300" indent="-342900">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2"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0"/>
          </p:nvPr>
        </p:nvSpPr>
        <p:spPr/>
        <p:txBody>
          <a:bodyPr/>
          <a:lstStyle/>
          <a:p>
            <a:pPr>
              <a:defRPr/>
            </a:pPr>
            <a:endParaRPr lang="en-US" altLang="zh-CN"/>
          </a:p>
        </p:txBody>
      </p:sp>
      <p:sp>
        <p:nvSpPr>
          <p:cNvPr id="9" name="Slide Number Placeholder 8"/>
          <p:cNvSpPr>
            <a:spLocks noGrp="1"/>
          </p:cNvSpPr>
          <p:nvPr>
            <p:ph type="sldNum" sz="quarter" idx="11"/>
          </p:nvPr>
        </p:nvSpPr>
        <p:spPr/>
        <p:txBody>
          <a:bodyPr/>
          <a:lstStyle/>
          <a:p>
            <a:pPr>
              <a:defRPr/>
            </a:pPr>
            <a:fld id="{72586704-4F85-5045-A14B-2DE291ABF223}" type="slidenum">
              <a:rPr lang="en-US" altLang="zh-CN" smtClean="0"/>
              <a:pPr>
                <a:defRPr/>
              </a:pPr>
              <a:t>‹#›</a:t>
            </a:fld>
            <a:endParaRPr lang="en-US" altLang="zh-CN"/>
          </a:p>
        </p:txBody>
      </p:sp>
    </p:spTree>
    <p:extLst>
      <p:ext uri="{BB962C8B-B14F-4D97-AF65-F5344CB8AC3E}">
        <p14:creationId xmlns:p14="http://schemas.microsoft.com/office/powerpoint/2010/main" val="287605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6"/>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6"/>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p:cNvSpPr>
            <a:spLocks noGrp="1"/>
          </p:cNvSpPr>
          <p:nvPr>
            <p:ph type="ftr" sz="quarter" idx="10"/>
          </p:nvPr>
        </p:nvSpPr>
        <p:spPr/>
        <p:txBody>
          <a:bodyPr/>
          <a:lstStyle/>
          <a:p>
            <a:pPr>
              <a:defRPr/>
            </a:pPr>
            <a:endParaRPr lang="en-US" altLang="zh-CN"/>
          </a:p>
        </p:txBody>
      </p:sp>
      <p:sp>
        <p:nvSpPr>
          <p:cNvPr id="11" name="Slide Number Placeholder 10"/>
          <p:cNvSpPr>
            <a:spLocks noGrp="1"/>
          </p:cNvSpPr>
          <p:nvPr>
            <p:ph type="sldNum" sz="quarter" idx="11"/>
          </p:nvPr>
        </p:nvSpPr>
        <p:spPr/>
        <p:txBody>
          <a:bodyPr/>
          <a:lstStyle/>
          <a:p>
            <a:pPr>
              <a:defRPr/>
            </a:pPr>
            <a:fld id="{1AC86375-79BF-B943-A7B4-A00E3A3FC638}" type="slidenum">
              <a:rPr lang="en-US" altLang="zh-CN" smtClean="0"/>
              <a:pPr>
                <a:defRPr/>
              </a:pPr>
              <a:t>‹#›</a:t>
            </a:fld>
            <a:endParaRPr lang="en-US" altLang="zh-CN"/>
          </a:p>
        </p:txBody>
      </p:sp>
    </p:spTree>
    <p:extLst>
      <p:ext uri="{BB962C8B-B14F-4D97-AF65-F5344CB8AC3E}">
        <p14:creationId xmlns:p14="http://schemas.microsoft.com/office/powerpoint/2010/main" val="1377108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0"/>
          </p:nvPr>
        </p:nvSpPr>
        <p:spPr/>
        <p:txBody>
          <a:bodyPr/>
          <a:lstStyle/>
          <a:p>
            <a:pPr>
              <a:defRPr/>
            </a:pPr>
            <a:endParaRPr lang="en-US" altLang="zh-CN"/>
          </a:p>
        </p:txBody>
      </p:sp>
      <p:sp>
        <p:nvSpPr>
          <p:cNvPr id="7" name="Slide Number Placeholder 6"/>
          <p:cNvSpPr>
            <a:spLocks noGrp="1"/>
          </p:cNvSpPr>
          <p:nvPr>
            <p:ph type="sldNum" sz="quarter" idx="11"/>
          </p:nvPr>
        </p:nvSpPr>
        <p:spPr/>
        <p:txBody>
          <a:bodyPr/>
          <a:lstStyle/>
          <a:p>
            <a:pPr>
              <a:defRPr/>
            </a:pPr>
            <a:fld id="{1B0CADC6-7607-3B4F-8270-3D5D0B7DCABD}" type="slidenum">
              <a:rPr lang="en-US" altLang="zh-CN" smtClean="0"/>
              <a:pPr>
                <a:defRPr/>
              </a:pPr>
              <a:t>‹#›</a:t>
            </a:fld>
            <a:endParaRPr lang="en-US" altLang="zh-CN"/>
          </a:p>
        </p:txBody>
      </p:sp>
    </p:spTree>
    <p:extLst>
      <p:ext uri="{BB962C8B-B14F-4D97-AF65-F5344CB8AC3E}">
        <p14:creationId xmlns:p14="http://schemas.microsoft.com/office/powerpoint/2010/main" val="465272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endParaRPr lang="en-US" altLang="zh-CN"/>
          </a:p>
        </p:txBody>
      </p:sp>
      <p:sp>
        <p:nvSpPr>
          <p:cNvPr id="6" name="Slide Number Placeholder 5"/>
          <p:cNvSpPr>
            <a:spLocks noGrp="1"/>
          </p:cNvSpPr>
          <p:nvPr>
            <p:ph type="sldNum" sz="quarter" idx="11"/>
          </p:nvPr>
        </p:nvSpPr>
        <p:spPr/>
        <p:txBody>
          <a:bodyPr/>
          <a:lstStyle/>
          <a:p>
            <a:pPr>
              <a:defRPr/>
            </a:pPr>
            <a:fld id="{08348E8E-3DB9-C840-A062-338B8D7C80FA}" type="slidenum">
              <a:rPr lang="en-US" altLang="zh-CN" smtClean="0"/>
              <a:pPr>
                <a:defRPr/>
              </a:pPr>
              <a:t>‹#›</a:t>
            </a:fld>
            <a:endParaRPr lang="en-US" altLang="zh-CN"/>
          </a:p>
        </p:txBody>
      </p:sp>
    </p:spTree>
    <p:extLst>
      <p:ext uri="{BB962C8B-B14F-4D97-AF65-F5344CB8AC3E}">
        <p14:creationId xmlns:p14="http://schemas.microsoft.com/office/powerpoint/2010/main" val="3537778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2" y="987426"/>
            <a:ext cx="462915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2" y="2057400"/>
            <a:ext cx="29491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7"/>
          <p:cNvSpPr>
            <a:spLocks noGrp="1"/>
          </p:cNvSpPr>
          <p:nvPr>
            <p:ph type="ftr" sz="quarter" idx="10"/>
          </p:nvPr>
        </p:nvSpPr>
        <p:spPr/>
        <p:txBody>
          <a:bodyPr/>
          <a:lstStyle/>
          <a:p>
            <a:pPr>
              <a:defRPr/>
            </a:pPr>
            <a:endParaRPr lang="en-US" altLang="zh-CN"/>
          </a:p>
        </p:txBody>
      </p:sp>
      <p:sp>
        <p:nvSpPr>
          <p:cNvPr id="9" name="Slide Number Placeholder 8"/>
          <p:cNvSpPr>
            <a:spLocks noGrp="1"/>
          </p:cNvSpPr>
          <p:nvPr>
            <p:ph type="sldNum" sz="quarter" idx="11"/>
          </p:nvPr>
        </p:nvSpPr>
        <p:spPr/>
        <p:txBody>
          <a:bodyPr/>
          <a:lstStyle/>
          <a:p>
            <a:pPr>
              <a:defRPr/>
            </a:pPr>
            <a:fld id="{F09527AE-E8AF-6648-99F3-FF6DF79DE518}" type="slidenum">
              <a:rPr lang="en-US" altLang="zh-CN" smtClean="0"/>
              <a:pPr>
                <a:defRPr/>
              </a:pPr>
              <a:t>‹#›</a:t>
            </a:fld>
            <a:endParaRPr lang="en-US" altLang="zh-CN"/>
          </a:p>
        </p:txBody>
      </p:sp>
    </p:spTree>
    <p:extLst>
      <p:ext uri="{BB962C8B-B14F-4D97-AF65-F5344CB8AC3E}">
        <p14:creationId xmlns:p14="http://schemas.microsoft.com/office/powerpoint/2010/main" val="3714530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2" y="987426"/>
            <a:ext cx="462915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2" y="2057400"/>
            <a:ext cx="29491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7"/>
          <p:cNvSpPr>
            <a:spLocks noGrp="1"/>
          </p:cNvSpPr>
          <p:nvPr>
            <p:ph type="ftr" sz="quarter" idx="10"/>
          </p:nvPr>
        </p:nvSpPr>
        <p:spPr/>
        <p:txBody>
          <a:bodyPr/>
          <a:lstStyle/>
          <a:p>
            <a:pPr>
              <a:defRPr/>
            </a:pPr>
            <a:endParaRPr lang="en-US" altLang="zh-CN"/>
          </a:p>
        </p:txBody>
      </p:sp>
      <p:sp>
        <p:nvSpPr>
          <p:cNvPr id="9" name="Slide Number Placeholder 8"/>
          <p:cNvSpPr>
            <a:spLocks noGrp="1"/>
          </p:cNvSpPr>
          <p:nvPr>
            <p:ph type="sldNum" sz="quarter" idx="11"/>
          </p:nvPr>
        </p:nvSpPr>
        <p:spPr/>
        <p:txBody>
          <a:bodyPr/>
          <a:lstStyle/>
          <a:p>
            <a:pPr>
              <a:defRPr/>
            </a:pPr>
            <a:fld id="{652D2485-9675-D34F-BB41-60B80F18581A}" type="slidenum">
              <a:rPr lang="en-US" altLang="zh-CN" smtClean="0"/>
              <a:pPr>
                <a:defRPr/>
              </a:pPr>
              <a:t>‹#›</a:t>
            </a:fld>
            <a:endParaRPr lang="en-US" altLang="zh-CN"/>
          </a:p>
        </p:txBody>
      </p:sp>
    </p:spTree>
    <p:extLst>
      <p:ext uri="{BB962C8B-B14F-4D97-AF65-F5344CB8AC3E}">
        <p14:creationId xmlns:p14="http://schemas.microsoft.com/office/powerpoint/2010/main" val="778984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1" y="120568"/>
            <a:ext cx="7315200" cy="8576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62517" y="1274688"/>
            <a:ext cx="8213651" cy="50499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62515" y="633283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zh-CN"/>
          </a:p>
        </p:txBody>
      </p:sp>
      <p:sp>
        <p:nvSpPr>
          <p:cNvPr id="6" name="Slide Number Placeholder 5"/>
          <p:cNvSpPr>
            <a:spLocks noGrp="1"/>
          </p:cNvSpPr>
          <p:nvPr>
            <p:ph type="sldNum" sz="quarter" idx="4"/>
          </p:nvPr>
        </p:nvSpPr>
        <p:spPr>
          <a:xfrm>
            <a:off x="6618767" y="633283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58BE7F7-E77D-4944-A93D-D13ECED6830E}" type="slidenum">
              <a:rPr lang="en-US" altLang="zh-CN" smtClean="0"/>
              <a:pPr>
                <a:defRPr/>
              </a:pPr>
              <a:t>‹#›</a:t>
            </a:fld>
            <a:endParaRPr lang="en-US" altLang="zh-CN"/>
          </a:p>
        </p:txBody>
      </p:sp>
      <p:cxnSp>
        <p:nvCxnSpPr>
          <p:cNvPr id="15" name="Straight Connector 14"/>
          <p:cNvCxnSpPr/>
          <p:nvPr/>
        </p:nvCxnSpPr>
        <p:spPr>
          <a:xfrm>
            <a:off x="0" y="1143000"/>
            <a:ext cx="9144000" cy="0"/>
          </a:xfrm>
          <a:prstGeom prst="line">
            <a:avLst/>
          </a:prstGeom>
          <a:ln w="28575">
            <a:solidFill>
              <a:srgbClr val="0083B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1219200"/>
            <a:ext cx="9144000" cy="0"/>
          </a:xfrm>
          <a:prstGeom prst="line">
            <a:avLst/>
          </a:prstGeom>
          <a:ln w="28575">
            <a:solidFill>
              <a:srgbClr val="0083BD"/>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xmlns="" id="{FCC76A53-D8DA-0A42-8640-353B18A7AC5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67600" y="0"/>
            <a:ext cx="1676400" cy="1116203"/>
          </a:xfrm>
          <a:prstGeom prst="rect">
            <a:avLst/>
          </a:prstGeom>
        </p:spPr>
      </p:pic>
      <p:pic>
        <p:nvPicPr>
          <p:cNvPr id="9" name="Picture 8">
            <a:extLst>
              <a:ext uri="{FF2B5EF4-FFF2-40B4-BE49-F238E27FC236}">
                <a16:creationId xmlns:a16="http://schemas.microsoft.com/office/drawing/2014/main" xmlns="" id="{F797FDD9-8599-BD4F-8CC6-EB945F85A78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67600" y="0"/>
            <a:ext cx="1676400" cy="1116203"/>
          </a:xfrm>
          <a:prstGeom prst="rect">
            <a:avLst/>
          </a:prstGeom>
        </p:spPr>
      </p:pic>
    </p:spTree>
    <p:extLst>
      <p:ext uri="{BB962C8B-B14F-4D97-AF65-F5344CB8AC3E}">
        <p14:creationId xmlns:p14="http://schemas.microsoft.com/office/powerpoint/2010/main" val="136010022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000" b="0" kern="1200">
          <a:ln>
            <a:solidFill>
              <a:srgbClr val="0083BD"/>
            </a:solidFill>
          </a:ln>
          <a:solidFill>
            <a:srgbClr val="0083BD"/>
          </a:solidFill>
          <a:latin typeface="Tw Cen MT" panose="020B0602020104020603"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w Cen MT" panose="020B0602020104020603" pitchFamily="34" charset="0"/>
          <a:ea typeface="+mn-ea"/>
          <a:cs typeface="Times New Roman" panose="02020603050405020304" pitchFamily="18" charset="0"/>
        </a:defRPr>
      </a:lvl1pPr>
      <a:lvl2pPr marL="800100" indent="-3429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w Cen MT" panose="020B0602020104020603" pitchFamily="34" charset="0"/>
          <a:ea typeface="+mn-ea"/>
          <a:cs typeface="Times New Roman" panose="02020603050405020304" pitchFamily="18" charset="0"/>
        </a:defRPr>
      </a:lvl2pPr>
      <a:lvl3pPr marL="1257300" indent="-3429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Times New Roman" panose="02020603050405020304" pitchFamily="18" charset="0"/>
        </a:defRPr>
      </a:lvl3pPr>
      <a:lvl4pPr marL="1714500" indent="-3429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Tw Cen MT" panose="020B0602020104020603" pitchFamily="34" charset="0"/>
          <a:ea typeface="+mn-ea"/>
          <a:cs typeface="Times New Roman" panose="02020603050405020304" pitchFamily="18" charset="0"/>
        </a:defRPr>
      </a:lvl4pPr>
      <a:lvl5pPr marL="2171700"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entrepreneur.com/article/289248"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ntrepreneur.com/article/289248"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79AF3F0A-A4B2-EB4E-BA27-60E5599D2688}"/>
              </a:ext>
            </a:extLst>
          </p:cNvPr>
          <p:cNvSpPr>
            <a:spLocks noGrp="1" noChangeArrowheads="1"/>
          </p:cNvSpPr>
          <p:nvPr>
            <p:ph type="ctrTitle"/>
          </p:nvPr>
        </p:nvSpPr>
        <p:spPr>
          <a:xfrm>
            <a:off x="685800" y="1095375"/>
            <a:ext cx="7772400" cy="3773785"/>
          </a:xfrm>
        </p:spPr>
        <p:txBody>
          <a:bodyPr anchor="ctr">
            <a:normAutofit/>
          </a:bodyPr>
          <a:lstStyle/>
          <a:p>
            <a:pPr eaLnBrk="1" hangingPunct="1"/>
            <a:r>
              <a:rPr lang="en-US" altLang="zh-CN" sz="4400" dirty="0"/>
              <a:t>Introduction to Programming </a:t>
            </a:r>
            <a:br>
              <a:rPr lang="en-US" altLang="zh-CN" sz="4400" dirty="0"/>
            </a:br>
            <a:r>
              <a:rPr lang="en-US" altLang="zh-CN" sz="4400" dirty="0"/>
              <a:t/>
            </a:r>
            <a:br>
              <a:rPr lang="en-US" altLang="zh-CN" sz="4400" dirty="0"/>
            </a:br>
            <a:r>
              <a:rPr lang="en-US" altLang="zh-CN" sz="4400" dirty="0"/>
              <a:t>Using Python</a:t>
            </a:r>
            <a:br>
              <a:rPr lang="en-US" altLang="zh-CN" sz="4400" dirty="0"/>
            </a:br>
            <a:r>
              <a:rPr lang="en-US" altLang="zh-CN" sz="4400" dirty="0"/>
              <a:t/>
            </a:r>
            <a:br>
              <a:rPr lang="en-US" altLang="zh-CN" sz="4400" dirty="0"/>
            </a:br>
            <a:r>
              <a:rPr lang="en-US" altLang="zh-CN" sz="4400" dirty="0"/>
              <a:t>PART 1</a:t>
            </a:r>
          </a:p>
        </p:txBody>
      </p:sp>
      <p:sp>
        <p:nvSpPr>
          <p:cNvPr id="3075" name="Rectangle 3">
            <a:extLst>
              <a:ext uri="{FF2B5EF4-FFF2-40B4-BE49-F238E27FC236}">
                <a16:creationId xmlns:a16="http://schemas.microsoft.com/office/drawing/2014/main" xmlns="" id="{E93AA6F5-F379-C440-9813-7685A673F2BA}"/>
              </a:ext>
            </a:extLst>
          </p:cNvPr>
          <p:cNvSpPr>
            <a:spLocks noGrp="1" noChangeArrowheads="1"/>
          </p:cNvSpPr>
          <p:nvPr>
            <p:ph type="subTitle" idx="1"/>
          </p:nvPr>
        </p:nvSpPr>
        <p:spPr>
          <a:xfrm>
            <a:off x="1371600" y="5229200"/>
            <a:ext cx="6400800" cy="1008112"/>
          </a:xfrm>
        </p:spPr>
        <p:txBody>
          <a:bodyPr/>
          <a:lstStyle/>
          <a:p>
            <a:pPr eaLnBrk="1" hangingPunct="1"/>
            <a:r>
              <a:rPr lang="en-US" altLang="zh-CN" dirty="0"/>
              <a:t>MIS 201 Management Information Systems</a:t>
            </a:r>
          </a:p>
          <a:p>
            <a:pPr eaLnBrk="1" hangingPunct="1"/>
            <a:r>
              <a:rPr lang="en-US" altLang="zh-CN" dirty="0"/>
              <a:t>Lab Session 1</a:t>
            </a:r>
          </a:p>
        </p:txBody>
      </p:sp>
      <p:pic>
        <p:nvPicPr>
          <p:cNvPr id="3076" name="Picture 4" descr="management_information_systems_department">
            <a:extLst>
              <a:ext uri="{FF2B5EF4-FFF2-40B4-BE49-F238E27FC236}">
                <a16:creationId xmlns:a16="http://schemas.microsoft.com/office/drawing/2014/main" xmlns="" id="{B35851FC-413E-6046-8137-A85C299B9F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1"/>
            <a:ext cx="1835696" cy="1108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xmlns="" id="{821128AF-759E-EB44-9041-D312C22728BE}"/>
              </a:ext>
            </a:extLst>
          </p:cNvPr>
          <p:cNvPicPr>
            <a:picLocks noChangeAspect="1"/>
          </p:cNvPicPr>
          <p:nvPr/>
        </p:nvPicPr>
        <p:blipFill>
          <a:blip r:embed="rId3"/>
          <a:stretch>
            <a:fillRect/>
          </a:stretch>
        </p:blipFill>
        <p:spPr>
          <a:xfrm>
            <a:off x="6156176" y="2525768"/>
            <a:ext cx="1342008" cy="134200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957DE2D8-4674-7649-9DD0-216CA43138F1}"/>
              </a:ext>
            </a:extLst>
          </p:cNvPr>
          <p:cNvSpPr>
            <a:spLocks noGrp="1" noChangeArrowheads="1"/>
          </p:cNvSpPr>
          <p:nvPr>
            <p:ph type="title"/>
          </p:nvPr>
        </p:nvSpPr>
        <p:spPr/>
        <p:txBody>
          <a:bodyPr/>
          <a:lstStyle/>
          <a:p>
            <a:pPr eaLnBrk="1" hangingPunct="1"/>
            <a:r>
              <a:rPr lang="en-US" altLang="zh-CN" sz="3200" dirty="0"/>
              <a:t>Outline</a:t>
            </a:r>
          </a:p>
        </p:txBody>
      </p:sp>
      <p:sp>
        <p:nvSpPr>
          <p:cNvPr id="4099" name="Rectangle 3">
            <a:extLst>
              <a:ext uri="{FF2B5EF4-FFF2-40B4-BE49-F238E27FC236}">
                <a16:creationId xmlns:a16="http://schemas.microsoft.com/office/drawing/2014/main" xmlns="" id="{C3248100-CA02-8648-9C64-C7AB9414031E}"/>
              </a:ext>
            </a:extLst>
          </p:cNvPr>
          <p:cNvSpPr>
            <a:spLocks noGrp="1" noChangeArrowheads="1"/>
          </p:cNvSpPr>
          <p:nvPr>
            <p:ph idx="1"/>
          </p:nvPr>
        </p:nvSpPr>
        <p:spPr/>
        <p:txBody>
          <a:bodyPr>
            <a:normAutofit/>
          </a:bodyPr>
          <a:lstStyle/>
          <a:p>
            <a:pPr lvl="0"/>
            <a:r>
              <a:rPr lang="en-US" b="1" dirty="0"/>
              <a:t>Why programming?</a:t>
            </a:r>
          </a:p>
          <a:p>
            <a:pPr lvl="0"/>
            <a:r>
              <a:rPr lang="en-US" b="1" dirty="0"/>
              <a:t>Python basics</a:t>
            </a:r>
            <a:r>
              <a:rPr lang="en-US" dirty="0"/>
              <a:t>: comments, numbers, strings, and variables</a:t>
            </a:r>
          </a:p>
          <a:p>
            <a:pPr lvl="0"/>
            <a:r>
              <a:rPr lang="en-US" b="1" dirty="0"/>
              <a:t>Operations and expression</a:t>
            </a:r>
            <a:r>
              <a:rPr lang="en-US" dirty="0"/>
              <a:t>: logical operators, order of execution, and expressions</a:t>
            </a:r>
          </a:p>
          <a:p>
            <a:pPr lvl="0"/>
            <a:r>
              <a:rPr lang="en-US" b="1" dirty="0"/>
              <a:t>Control flow</a:t>
            </a:r>
            <a:r>
              <a:rPr lang="en-US" dirty="0"/>
              <a:t>: conditional execution using “if” statements</a:t>
            </a:r>
          </a:p>
          <a:p>
            <a:pPr eaLnBrk="1" hangingPunct="1">
              <a:buFontTx/>
              <a:buNone/>
            </a:pPr>
            <a:endParaRPr lang="en-US" altLang="zh-CN" sz="2800" dirty="0"/>
          </a:p>
        </p:txBody>
      </p:sp>
      <p:pic>
        <p:nvPicPr>
          <p:cNvPr id="4100" name="Picture 6" descr="management_information_systems_department">
            <a:extLst>
              <a:ext uri="{FF2B5EF4-FFF2-40B4-BE49-F238E27FC236}">
                <a16:creationId xmlns:a16="http://schemas.microsoft.com/office/drawing/2014/main" xmlns="" id="{E0C021E3-28F0-6346-B107-B564C623A4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1821" y="1"/>
            <a:ext cx="1862179" cy="112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xmlns="" id="{64D38842-B78B-6B43-B96C-6C1386FFC310}"/>
              </a:ext>
            </a:extLst>
          </p:cNvPr>
          <p:cNvSpPr>
            <a:spLocks noGrp="1" noChangeArrowheads="1"/>
          </p:cNvSpPr>
          <p:nvPr>
            <p:ph type="title"/>
          </p:nvPr>
        </p:nvSpPr>
        <p:spPr/>
        <p:txBody>
          <a:bodyPr/>
          <a:lstStyle/>
          <a:p>
            <a:pPr eaLnBrk="1" hangingPunct="1"/>
            <a:r>
              <a:rPr lang="en-US" altLang="zh-CN" sz="3200" dirty="0"/>
              <a:t>Why Programming?</a:t>
            </a:r>
          </a:p>
        </p:txBody>
      </p:sp>
      <p:sp>
        <p:nvSpPr>
          <p:cNvPr id="2" name="Content Placeholder 1">
            <a:extLst>
              <a:ext uri="{FF2B5EF4-FFF2-40B4-BE49-F238E27FC236}">
                <a16:creationId xmlns:a16="http://schemas.microsoft.com/office/drawing/2014/main" xmlns="" id="{9A67A5D9-70EE-E046-9486-26BFDCDB31A5}"/>
              </a:ext>
            </a:extLst>
          </p:cNvPr>
          <p:cNvSpPr>
            <a:spLocks noGrp="1"/>
          </p:cNvSpPr>
          <p:nvPr>
            <p:ph idx="1"/>
          </p:nvPr>
        </p:nvSpPr>
        <p:spPr/>
        <p:txBody>
          <a:bodyPr>
            <a:normAutofit lnSpcReduction="10000"/>
          </a:bodyPr>
          <a:lstStyle/>
          <a:p>
            <a:r>
              <a:rPr lang="en-US" dirty="0"/>
              <a:t>Steve Jobs once said, "</a:t>
            </a:r>
            <a:r>
              <a:rPr lang="en-US" i="1" dirty="0"/>
              <a:t>Everybody […] should learn how to program a computer... because it teaches you how to think</a:t>
            </a:r>
            <a:r>
              <a:rPr lang="en-US" dirty="0"/>
              <a:t>."</a:t>
            </a:r>
            <a:br>
              <a:rPr lang="en-US" dirty="0"/>
            </a:br>
            <a:endParaRPr lang="en-US" dirty="0"/>
          </a:p>
          <a:p>
            <a:r>
              <a:rPr lang="en-US" dirty="0"/>
              <a:t>Software and applications are everywhere! </a:t>
            </a:r>
          </a:p>
          <a:p>
            <a:pPr lvl="1"/>
            <a:r>
              <a:rPr lang="en-US" dirty="0"/>
              <a:t>Operating systems (Windows, </a:t>
            </a:r>
            <a:r>
              <a:rPr lang="en-US" dirty="0" err="1" smtClean="0"/>
              <a:t>MacOS</a:t>
            </a:r>
            <a:r>
              <a:rPr lang="en-US" dirty="0" smtClean="0"/>
              <a:t>, Android, iOS, etc.)</a:t>
            </a:r>
            <a:endParaRPr lang="en-US" dirty="0"/>
          </a:p>
          <a:p>
            <a:pPr lvl="1"/>
            <a:r>
              <a:rPr lang="en-US" dirty="0"/>
              <a:t>Business or home solutions/software</a:t>
            </a:r>
          </a:p>
          <a:p>
            <a:pPr lvl="1"/>
            <a:r>
              <a:rPr lang="en-US" dirty="0"/>
              <a:t>Enterprise applications</a:t>
            </a:r>
          </a:p>
          <a:p>
            <a:pPr lvl="1"/>
            <a:r>
              <a:rPr lang="en-US" dirty="0"/>
              <a:t>Mobile apps (smartphones, tablets, etc.)</a:t>
            </a:r>
          </a:p>
          <a:p>
            <a:pPr lvl="1"/>
            <a:r>
              <a:rPr lang="en-US" dirty="0"/>
              <a:t>Internet of Things (IoT)</a:t>
            </a:r>
          </a:p>
          <a:p>
            <a:pPr lvl="2"/>
            <a:r>
              <a:rPr lang="en-US" dirty="0"/>
              <a:t>Cars, smart homes, security systems, etc.</a:t>
            </a:r>
          </a:p>
        </p:txBody>
      </p:sp>
      <p:sp>
        <p:nvSpPr>
          <p:cNvPr id="5124" name="AutoShape 5" descr="screen shot of the TPL app">
            <a:extLst>
              <a:ext uri="{FF2B5EF4-FFF2-40B4-BE49-F238E27FC236}">
                <a16:creationId xmlns:a16="http://schemas.microsoft.com/office/drawing/2014/main" xmlns="" id="{30DF3DC2-182A-BF44-B13B-1354AD103BC6}"/>
              </a:ext>
            </a:extLst>
          </p:cNvPr>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en-US" altLang="en-US"/>
          </a:p>
        </p:txBody>
      </p:sp>
      <p:pic>
        <p:nvPicPr>
          <p:cNvPr id="5126" name="Picture 10" descr="management_information_systems_department">
            <a:extLst>
              <a:ext uri="{FF2B5EF4-FFF2-40B4-BE49-F238E27FC236}">
                <a16:creationId xmlns:a16="http://schemas.microsoft.com/office/drawing/2014/main" xmlns="" id="{731058AC-948A-A346-BD6D-FF45E46C24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1821" y="1"/>
            <a:ext cx="1862179" cy="112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xmlns="" id="{D41D1C76-FA81-3F41-9D83-6292A83E7DCD}"/>
              </a:ext>
            </a:extLst>
          </p:cNvPr>
          <p:cNvSpPr txBox="1"/>
          <p:nvPr/>
        </p:nvSpPr>
        <p:spPr>
          <a:xfrm>
            <a:off x="460375" y="6474543"/>
            <a:ext cx="4058227" cy="276999"/>
          </a:xfrm>
          <a:prstGeom prst="rect">
            <a:avLst/>
          </a:prstGeom>
          <a:noFill/>
        </p:spPr>
        <p:txBody>
          <a:bodyPr wrap="none" rtlCol="0">
            <a:spAutoFit/>
          </a:bodyPr>
          <a:lstStyle/>
          <a:p>
            <a:r>
              <a:rPr lang="en-US" sz="1200" i="1" dirty="0"/>
              <a:t>Reference: </a:t>
            </a:r>
            <a:r>
              <a:rPr lang="en-US" sz="1200" i="1" dirty="0">
                <a:hlinkClick r:id="rId3"/>
              </a:rPr>
              <a:t>https://www.entrepreneur.com/article/289248</a:t>
            </a:r>
            <a:r>
              <a:rPr lang="en-US" sz="1200" i="1" dirty="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xmlns="" id="{64D38842-B78B-6B43-B96C-6C1386FFC310}"/>
              </a:ext>
            </a:extLst>
          </p:cNvPr>
          <p:cNvSpPr>
            <a:spLocks noGrp="1" noChangeArrowheads="1"/>
          </p:cNvSpPr>
          <p:nvPr>
            <p:ph type="title"/>
          </p:nvPr>
        </p:nvSpPr>
        <p:spPr/>
        <p:txBody>
          <a:bodyPr/>
          <a:lstStyle/>
          <a:p>
            <a:pPr eaLnBrk="1" hangingPunct="1"/>
            <a:r>
              <a:rPr lang="en-US" altLang="zh-CN" sz="3200" dirty="0"/>
              <a:t>Why Programming?</a:t>
            </a:r>
          </a:p>
        </p:txBody>
      </p:sp>
      <p:sp>
        <p:nvSpPr>
          <p:cNvPr id="2" name="Content Placeholder 1">
            <a:extLst>
              <a:ext uri="{FF2B5EF4-FFF2-40B4-BE49-F238E27FC236}">
                <a16:creationId xmlns:a16="http://schemas.microsoft.com/office/drawing/2014/main" xmlns="" id="{9A67A5D9-70EE-E046-9486-26BFDCDB31A5}"/>
              </a:ext>
            </a:extLst>
          </p:cNvPr>
          <p:cNvSpPr>
            <a:spLocks noGrp="1"/>
          </p:cNvSpPr>
          <p:nvPr>
            <p:ph idx="1"/>
          </p:nvPr>
        </p:nvSpPr>
        <p:spPr/>
        <p:txBody>
          <a:bodyPr>
            <a:normAutofit lnSpcReduction="10000"/>
          </a:bodyPr>
          <a:lstStyle/>
          <a:p>
            <a:r>
              <a:rPr lang="en-US" b="1" dirty="0"/>
              <a:t>Three Reasons Why Everyone Should Learn Programming</a:t>
            </a:r>
          </a:p>
          <a:p>
            <a:pPr marL="514350" indent="-514350">
              <a:buFont typeface="+mj-lt"/>
              <a:buAutoNum type="arabicPeriod"/>
            </a:pPr>
            <a:r>
              <a:rPr lang="en-US" dirty="0"/>
              <a:t>Coding develops structured and creative thinking</a:t>
            </a:r>
          </a:p>
          <a:p>
            <a:pPr lvl="1"/>
            <a:r>
              <a:rPr lang="en-US" sz="2400" dirty="0"/>
              <a:t>Break every problem down to bits and understand better. You start thinking logically, and this gives rise to more creative solutions…</a:t>
            </a:r>
          </a:p>
          <a:p>
            <a:pPr marL="514350" indent="-514350">
              <a:buFont typeface="+mj-lt"/>
              <a:buAutoNum type="arabicPeriod"/>
            </a:pPr>
            <a:r>
              <a:rPr lang="en-US" dirty="0"/>
              <a:t>Programming makes things easier for you</a:t>
            </a:r>
          </a:p>
          <a:p>
            <a:pPr lvl="1"/>
            <a:r>
              <a:rPr lang="en-US" sz="2400" dirty="0"/>
              <a:t>Turn manual tasks into automated tasks to simplify the work.</a:t>
            </a:r>
          </a:p>
          <a:p>
            <a:pPr marL="514350" indent="-514350">
              <a:buFont typeface="+mj-lt"/>
              <a:buAutoNum type="arabicPeriod"/>
            </a:pPr>
            <a:r>
              <a:rPr lang="en-US" dirty="0"/>
              <a:t>Learning to program teaches you persistence</a:t>
            </a:r>
          </a:p>
          <a:p>
            <a:pPr lvl="1"/>
            <a:r>
              <a:rPr lang="en-US" sz="2400" dirty="0"/>
              <a:t>When you learn computer programming, you start seeing problems in the light of solutions. Your brain starts functioning in that way… Programmers have to think logically about a problem…</a:t>
            </a:r>
          </a:p>
        </p:txBody>
      </p:sp>
      <p:sp>
        <p:nvSpPr>
          <p:cNvPr id="5124" name="AutoShape 5" descr="screen shot of the TPL app">
            <a:extLst>
              <a:ext uri="{FF2B5EF4-FFF2-40B4-BE49-F238E27FC236}">
                <a16:creationId xmlns:a16="http://schemas.microsoft.com/office/drawing/2014/main" xmlns="" id="{30DF3DC2-182A-BF44-B13B-1354AD103BC6}"/>
              </a:ext>
            </a:extLst>
          </p:cNvPr>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en-US" altLang="en-US"/>
          </a:p>
        </p:txBody>
      </p:sp>
      <p:pic>
        <p:nvPicPr>
          <p:cNvPr id="5126" name="Picture 10" descr="management_information_systems_department">
            <a:extLst>
              <a:ext uri="{FF2B5EF4-FFF2-40B4-BE49-F238E27FC236}">
                <a16:creationId xmlns:a16="http://schemas.microsoft.com/office/drawing/2014/main" xmlns="" id="{731058AC-948A-A346-BD6D-FF45E46C24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1821" y="1"/>
            <a:ext cx="1862179" cy="112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xmlns="" id="{E5F6DDA0-E586-0241-8CE1-A7701EE9A9E8}"/>
              </a:ext>
            </a:extLst>
          </p:cNvPr>
          <p:cNvSpPr txBox="1"/>
          <p:nvPr/>
        </p:nvSpPr>
        <p:spPr>
          <a:xfrm>
            <a:off x="460375" y="6474543"/>
            <a:ext cx="4058227" cy="276999"/>
          </a:xfrm>
          <a:prstGeom prst="rect">
            <a:avLst/>
          </a:prstGeom>
          <a:noFill/>
        </p:spPr>
        <p:txBody>
          <a:bodyPr wrap="none" rtlCol="0">
            <a:spAutoFit/>
          </a:bodyPr>
          <a:lstStyle/>
          <a:p>
            <a:r>
              <a:rPr lang="en-US" sz="1200" i="1" dirty="0"/>
              <a:t>Reference: </a:t>
            </a:r>
            <a:r>
              <a:rPr lang="en-US" sz="1200" i="1" dirty="0">
                <a:hlinkClick r:id="rId3"/>
              </a:rPr>
              <a:t>https://www.entrepreneur.com/article/289248</a:t>
            </a:r>
            <a:r>
              <a:rPr lang="en-US" sz="1200" i="1" dirty="0"/>
              <a:t> </a:t>
            </a:r>
          </a:p>
        </p:txBody>
      </p:sp>
    </p:spTree>
    <p:extLst>
      <p:ext uri="{BB962C8B-B14F-4D97-AF65-F5344CB8AC3E}">
        <p14:creationId xmlns:p14="http://schemas.microsoft.com/office/powerpoint/2010/main" val="100177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F4A8329-3DF0-E744-A318-E498F4C95E35}"/>
              </a:ext>
            </a:extLst>
          </p:cNvPr>
          <p:cNvPicPr>
            <a:picLocks noChangeAspect="1"/>
          </p:cNvPicPr>
          <p:nvPr/>
        </p:nvPicPr>
        <p:blipFill>
          <a:blip r:embed="rId2"/>
          <a:stretch>
            <a:fillRect/>
          </a:stretch>
        </p:blipFill>
        <p:spPr>
          <a:xfrm>
            <a:off x="0" y="1459895"/>
            <a:ext cx="9144000" cy="4993441"/>
          </a:xfrm>
          <a:prstGeom prst="rect">
            <a:avLst/>
          </a:prstGeom>
        </p:spPr>
      </p:pic>
      <p:sp>
        <p:nvSpPr>
          <p:cNvPr id="5" name="Title 4">
            <a:extLst>
              <a:ext uri="{FF2B5EF4-FFF2-40B4-BE49-F238E27FC236}">
                <a16:creationId xmlns:a16="http://schemas.microsoft.com/office/drawing/2014/main" xmlns="" id="{4221590E-B165-6341-9B31-ACD0B89B6CA4}"/>
              </a:ext>
            </a:extLst>
          </p:cNvPr>
          <p:cNvSpPr>
            <a:spLocks noGrp="1"/>
          </p:cNvSpPr>
          <p:nvPr>
            <p:ph type="title"/>
          </p:nvPr>
        </p:nvSpPr>
        <p:spPr/>
        <p:txBody>
          <a:bodyPr/>
          <a:lstStyle/>
          <a:p>
            <a:r>
              <a:rPr lang="en-US" dirty="0"/>
              <a:t>A Map of Programming Languages</a:t>
            </a:r>
          </a:p>
        </p:txBody>
      </p:sp>
    </p:spTree>
    <p:extLst>
      <p:ext uri="{BB962C8B-B14F-4D97-AF65-F5344CB8AC3E}">
        <p14:creationId xmlns:p14="http://schemas.microsoft.com/office/powerpoint/2010/main" val="1737717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xmlns="" id="{64D38842-B78B-6B43-B96C-6C1386FFC310}"/>
              </a:ext>
            </a:extLst>
          </p:cNvPr>
          <p:cNvSpPr>
            <a:spLocks noGrp="1" noChangeArrowheads="1"/>
          </p:cNvSpPr>
          <p:nvPr>
            <p:ph type="title"/>
          </p:nvPr>
        </p:nvSpPr>
        <p:spPr/>
        <p:txBody>
          <a:bodyPr/>
          <a:lstStyle/>
          <a:p>
            <a:pPr eaLnBrk="1" hangingPunct="1"/>
            <a:r>
              <a:rPr lang="en-US" altLang="zh-CN" sz="3200" dirty="0"/>
              <a:t>Python Overview</a:t>
            </a:r>
          </a:p>
        </p:txBody>
      </p:sp>
      <p:sp>
        <p:nvSpPr>
          <p:cNvPr id="5123" name="Rectangle 3">
            <a:extLst>
              <a:ext uri="{FF2B5EF4-FFF2-40B4-BE49-F238E27FC236}">
                <a16:creationId xmlns:a16="http://schemas.microsoft.com/office/drawing/2014/main" xmlns="" id="{16DA6E5A-7281-9C41-8516-9EC5551914BE}"/>
              </a:ext>
            </a:extLst>
          </p:cNvPr>
          <p:cNvSpPr>
            <a:spLocks noGrp="1" noChangeArrowheads="1"/>
          </p:cNvSpPr>
          <p:nvPr>
            <p:ph idx="1"/>
          </p:nvPr>
        </p:nvSpPr>
        <p:spPr/>
        <p:txBody>
          <a:bodyPr>
            <a:normAutofit fontScale="92500" lnSpcReduction="10000"/>
          </a:bodyPr>
          <a:lstStyle/>
          <a:p>
            <a:r>
              <a:rPr lang="en-US" dirty="0"/>
              <a:t>Python is one of those rare languages which can claim to be both </a:t>
            </a:r>
            <a:r>
              <a:rPr lang="en-US" i="1" dirty="0"/>
              <a:t>simple</a:t>
            </a:r>
            <a:r>
              <a:rPr lang="en-US" dirty="0"/>
              <a:t> and </a:t>
            </a:r>
            <a:r>
              <a:rPr lang="en-US" i="1" dirty="0"/>
              <a:t>powerful</a:t>
            </a:r>
            <a:r>
              <a:rPr lang="en-US" dirty="0"/>
              <a:t>.</a:t>
            </a:r>
          </a:p>
          <a:p>
            <a:r>
              <a:rPr lang="en-US" dirty="0"/>
              <a:t>Python is:</a:t>
            </a:r>
          </a:p>
          <a:p>
            <a:pPr lvl="1">
              <a:buFont typeface="Courier New" panose="02070309020205020404" pitchFamily="49" charset="0"/>
              <a:buChar char="o"/>
            </a:pPr>
            <a:r>
              <a:rPr lang="en-US" dirty="0"/>
              <a:t>Simple</a:t>
            </a:r>
          </a:p>
          <a:p>
            <a:pPr lvl="1">
              <a:buFont typeface="Courier New" panose="02070309020205020404" pitchFamily="49" charset="0"/>
              <a:buChar char="o"/>
            </a:pPr>
            <a:r>
              <a:rPr lang="en-US" dirty="0"/>
              <a:t>Easy to learn</a:t>
            </a:r>
          </a:p>
          <a:p>
            <a:pPr lvl="1">
              <a:buFont typeface="Courier New" panose="02070309020205020404" pitchFamily="49" charset="0"/>
              <a:buChar char="o"/>
            </a:pPr>
            <a:r>
              <a:rPr lang="en-US" dirty="0"/>
              <a:t>Free and Open Source</a:t>
            </a:r>
          </a:p>
          <a:p>
            <a:pPr lvl="1">
              <a:buFont typeface="Courier New" panose="02070309020205020404" pitchFamily="49" charset="0"/>
              <a:buChar char="o"/>
            </a:pPr>
            <a:r>
              <a:rPr lang="en-US" dirty="0"/>
              <a:t>High-level Language</a:t>
            </a:r>
          </a:p>
          <a:p>
            <a:pPr lvl="1">
              <a:buFont typeface="Courier New" panose="02070309020205020404" pitchFamily="49" charset="0"/>
              <a:buChar char="o"/>
            </a:pPr>
            <a:r>
              <a:rPr lang="en-US" dirty="0"/>
              <a:t>Portable</a:t>
            </a:r>
          </a:p>
          <a:p>
            <a:pPr lvl="1">
              <a:buFont typeface="Courier New" panose="02070309020205020404" pitchFamily="49" charset="0"/>
              <a:buChar char="o"/>
            </a:pPr>
            <a:r>
              <a:rPr lang="en-US" dirty="0"/>
              <a:t>Interpreted</a:t>
            </a:r>
          </a:p>
          <a:p>
            <a:pPr lvl="1">
              <a:buFont typeface="Courier New" panose="02070309020205020404" pitchFamily="49" charset="0"/>
              <a:buChar char="o"/>
            </a:pPr>
            <a:r>
              <a:rPr lang="en-US" dirty="0"/>
              <a:t>Object Oriented</a:t>
            </a:r>
          </a:p>
          <a:p>
            <a:pPr lvl="1">
              <a:buFont typeface="Courier New" panose="02070309020205020404" pitchFamily="49" charset="0"/>
              <a:buChar char="o"/>
            </a:pPr>
            <a:r>
              <a:rPr lang="en-US" dirty="0"/>
              <a:t>Extensible</a:t>
            </a:r>
          </a:p>
          <a:p>
            <a:pPr lvl="1">
              <a:buFont typeface="Courier New" panose="02070309020205020404" pitchFamily="49" charset="0"/>
              <a:buChar char="o"/>
            </a:pPr>
            <a:r>
              <a:rPr lang="en-US" dirty="0"/>
              <a:t>Embeddable</a:t>
            </a:r>
          </a:p>
          <a:p>
            <a:pPr lvl="1">
              <a:buFont typeface="Courier New" panose="02070309020205020404" pitchFamily="49" charset="0"/>
              <a:buChar char="o"/>
            </a:pPr>
            <a:r>
              <a:rPr lang="en-US" dirty="0"/>
              <a:t>Extensive Libraries</a:t>
            </a:r>
          </a:p>
          <a:p>
            <a:pPr lvl="1"/>
            <a:endParaRPr lang="en-US" dirty="0"/>
          </a:p>
          <a:p>
            <a:pPr lvl="1"/>
            <a:endParaRPr lang="en-US" dirty="0"/>
          </a:p>
        </p:txBody>
      </p:sp>
      <p:sp>
        <p:nvSpPr>
          <p:cNvPr id="5124" name="AutoShape 5" descr="screen shot of the TPL app">
            <a:extLst>
              <a:ext uri="{FF2B5EF4-FFF2-40B4-BE49-F238E27FC236}">
                <a16:creationId xmlns:a16="http://schemas.microsoft.com/office/drawing/2014/main" xmlns="" id="{30DF3DC2-182A-BF44-B13B-1354AD103BC6}"/>
              </a:ext>
            </a:extLst>
          </p:cNvPr>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en-US" altLang="en-US"/>
          </a:p>
        </p:txBody>
      </p:sp>
      <p:pic>
        <p:nvPicPr>
          <p:cNvPr id="5125" name="Picture 9" descr="rank">
            <a:extLst>
              <a:ext uri="{FF2B5EF4-FFF2-40B4-BE49-F238E27FC236}">
                <a16:creationId xmlns:a16="http://schemas.microsoft.com/office/drawing/2014/main" xmlns="" id="{0F331FD5-16EB-8847-8B64-4227494F9D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9342" y="2924944"/>
            <a:ext cx="4263415"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0" descr="management_information_systems_department">
            <a:extLst>
              <a:ext uri="{FF2B5EF4-FFF2-40B4-BE49-F238E27FC236}">
                <a16:creationId xmlns:a16="http://schemas.microsoft.com/office/drawing/2014/main" xmlns="" id="{731058AC-948A-A346-BD6D-FF45E46C24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1821" y="1"/>
            <a:ext cx="1862179" cy="112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5402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C50D8A-4615-C24F-910B-B78AC7E09C11}"/>
              </a:ext>
            </a:extLst>
          </p:cNvPr>
          <p:cNvSpPr>
            <a:spLocks noGrp="1"/>
          </p:cNvSpPr>
          <p:nvPr>
            <p:ph type="title"/>
          </p:nvPr>
        </p:nvSpPr>
        <p:spPr/>
        <p:txBody>
          <a:bodyPr>
            <a:normAutofit/>
          </a:bodyPr>
          <a:lstStyle/>
          <a:p>
            <a:r>
              <a:rPr lang="en-US" dirty="0"/>
              <a:t>Python Basics</a:t>
            </a:r>
          </a:p>
        </p:txBody>
      </p:sp>
      <p:sp>
        <p:nvSpPr>
          <p:cNvPr id="3" name="Content Placeholder 2">
            <a:extLst>
              <a:ext uri="{FF2B5EF4-FFF2-40B4-BE49-F238E27FC236}">
                <a16:creationId xmlns:a16="http://schemas.microsoft.com/office/drawing/2014/main" xmlns="" id="{4F829137-BF1A-2E45-9323-ABA6FE6B2BB3}"/>
              </a:ext>
            </a:extLst>
          </p:cNvPr>
          <p:cNvSpPr>
            <a:spLocks noGrp="1"/>
          </p:cNvSpPr>
          <p:nvPr>
            <p:ph idx="1"/>
          </p:nvPr>
        </p:nvSpPr>
        <p:spPr/>
        <p:txBody>
          <a:bodyPr>
            <a:normAutofit fontScale="85000" lnSpcReduction="20000"/>
          </a:bodyPr>
          <a:lstStyle/>
          <a:p>
            <a:r>
              <a:rPr lang="en-US" b="1" dirty="0"/>
              <a:t>Comments</a:t>
            </a:r>
          </a:p>
          <a:p>
            <a:pPr lvl="1"/>
            <a:r>
              <a:rPr lang="en-US" dirty="0"/>
              <a:t>Using the sign # in the beginning of lines</a:t>
            </a:r>
          </a:p>
          <a:p>
            <a:r>
              <a:rPr lang="en-US" b="1" dirty="0"/>
              <a:t>Numbers</a:t>
            </a:r>
          </a:p>
          <a:p>
            <a:pPr lvl="1"/>
            <a:r>
              <a:rPr lang="en-US" dirty="0"/>
              <a:t>Integers: 1, 53, or 3921</a:t>
            </a:r>
          </a:p>
          <a:p>
            <a:pPr lvl="1"/>
            <a:r>
              <a:rPr lang="en-US" dirty="0"/>
              <a:t>Floats: 4.92 </a:t>
            </a:r>
          </a:p>
          <a:p>
            <a:pPr lvl="1"/>
            <a:r>
              <a:rPr lang="en-US" dirty="0"/>
              <a:t>scientific format 52.3E-4 = 52.3*10</a:t>
            </a:r>
            <a:r>
              <a:rPr lang="en-US" baseline="30000" dirty="0"/>
              <a:t>-4</a:t>
            </a:r>
            <a:r>
              <a:rPr lang="en-US" dirty="0"/>
              <a:t> = 0.00523</a:t>
            </a:r>
            <a:endParaRPr lang="en-US" baseline="30000" dirty="0"/>
          </a:p>
          <a:p>
            <a:r>
              <a:rPr lang="en-US" b="1" dirty="0"/>
              <a:t>Strings</a:t>
            </a:r>
          </a:p>
          <a:p>
            <a:pPr lvl="1"/>
            <a:r>
              <a:rPr lang="en-US" dirty="0"/>
              <a:t>Single and double quotes </a:t>
            </a:r>
          </a:p>
          <a:p>
            <a:pPr lvl="1"/>
            <a:r>
              <a:rPr lang="en-US" dirty="0"/>
              <a:t>Triple quotes (multiple lines)</a:t>
            </a:r>
          </a:p>
          <a:p>
            <a:r>
              <a:rPr lang="en-US" b="1" dirty="0"/>
              <a:t>String format method</a:t>
            </a:r>
          </a:p>
          <a:p>
            <a:pPr marL="457200" lvl="1" indent="0">
              <a:buNone/>
            </a:pPr>
            <a:r>
              <a:rPr lang="en-US" sz="1300" dirty="0">
                <a:latin typeface="Courier New" panose="02070309020205020404" pitchFamily="49" charset="0"/>
                <a:cs typeface="Courier New" panose="02070309020205020404" pitchFamily="49" charset="0"/>
              </a:rPr>
              <a:t>age = 20 </a:t>
            </a:r>
          </a:p>
          <a:p>
            <a:pPr marL="457200" lvl="1" indent="0">
              <a:buNone/>
            </a:pPr>
            <a:r>
              <a:rPr lang="en-US" sz="1300" dirty="0">
                <a:latin typeface="Courier New" panose="02070309020205020404" pitchFamily="49" charset="0"/>
                <a:cs typeface="Courier New" panose="02070309020205020404" pitchFamily="49" charset="0"/>
              </a:rPr>
              <a:t>name = 'Swaroop’ </a:t>
            </a:r>
          </a:p>
          <a:p>
            <a:pPr marL="457200" lvl="1" indent="0">
              <a:buNone/>
            </a:pPr>
            <a:r>
              <a:rPr lang="en-US" sz="1300" dirty="0">
                <a:latin typeface="Courier New" panose="02070309020205020404" pitchFamily="49" charset="0"/>
                <a:cs typeface="Courier New" panose="02070309020205020404" pitchFamily="49" charset="0"/>
              </a:rPr>
              <a:t>print('{0} was {1} years old when he wrote this </a:t>
            </a:r>
            <a:r>
              <a:rPr lang="en-US" sz="1300" dirty="0" err="1">
                <a:latin typeface="Courier New" panose="02070309020205020404" pitchFamily="49" charset="0"/>
                <a:cs typeface="Courier New" panose="02070309020205020404" pitchFamily="49" charset="0"/>
              </a:rPr>
              <a:t>book'.format</a:t>
            </a:r>
            <a:r>
              <a:rPr lang="en-US" sz="1300" dirty="0">
                <a:latin typeface="Courier New" panose="02070309020205020404" pitchFamily="49" charset="0"/>
                <a:cs typeface="Courier New" panose="02070309020205020404" pitchFamily="49" charset="0"/>
              </a:rPr>
              <a:t>(name, age)) </a:t>
            </a:r>
          </a:p>
          <a:p>
            <a:pPr marL="457200" lvl="1" indent="0">
              <a:buNone/>
            </a:pPr>
            <a:r>
              <a:rPr lang="en-US" sz="1300" dirty="0">
                <a:latin typeface="Courier New" panose="02070309020205020404" pitchFamily="49" charset="0"/>
                <a:cs typeface="Courier New" panose="02070309020205020404" pitchFamily="49" charset="0"/>
              </a:rPr>
              <a:t>print('Why is {0} playing with that </a:t>
            </a:r>
            <a:r>
              <a:rPr lang="en-US" sz="1300" dirty="0" err="1">
                <a:latin typeface="Courier New" panose="02070309020205020404" pitchFamily="49" charset="0"/>
                <a:cs typeface="Courier New" panose="02070309020205020404" pitchFamily="49" charset="0"/>
              </a:rPr>
              <a:t>python?'.format</a:t>
            </a:r>
            <a:r>
              <a:rPr lang="en-US" sz="1300" dirty="0">
                <a:latin typeface="Courier New" panose="02070309020205020404" pitchFamily="49" charset="0"/>
                <a:cs typeface="Courier New" panose="02070309020205020404" pitchFamily="49" charset="0"/>
              </a:rPr>
              <a:t>(name))</a:t>
            </a:r>
          </a:p>
          <a:p>
            <a:pPr marL="457200" lvl="1" indent="0">
              <a:buNone/>
            </a:pPr>
            <a:endParaRPr lang="en-US" sz="1300" dirty="0">
              <a:latin typeface="Courier New" panose="02070309020205020404" pitchFamily="49" charset="0"/>
              <a:cs typeface="Courier New" panose="02070309020205020404" pitchFamily="49" charset="0"/>
            </a:endParaRPr>
          </a:p>
          <a:p>
            <a:pPr marL="457200" lvl="1" indent="0">
              <a:buNone/>
            </a:pPr>
            <a:r>
              <a:rPr lang="en-US" sz="1300" b="1" dirty="0">
                <a:latin typeface="Courier New" panose="02070309020205020404" pitchFamily="49" charset="0"/>
                <a:cs typeface="Courier New" panose="02070309020205020404" pitchFamily="49" charset="0"/>
              </a:rPr>
              <a:t>Output:</a:t>
            </a:r>
          </a:p>
          <a:p>
            <a:pPr marL="457200" lvl="1" indent="0">
              <a:buNone/>
            </a:pPr>
            <a:r>
              <a:rPr lang="en-US" sz="1400" dirty="0">
                <a:latin typeface="Courier New" panose="02070309020205020404" pitchFamily="49" charset="0"/>
                <a:cs typeface="Courier New" panose="02070309020205020404" pitchFamily="49" charset="0"/>
              </a:rPr>
              <a:t>Swaroop was 20 years old when he wrote this book </a:t>
            </a:r>
          </a:p>
          <a:p>
            <a:pPr marL="457200" lvl="1" indent="0">
              <a:buNone/>
            </a:pPr>
            <a:r>
              <a:rPr lang="en-US" sz="1400" dirty="0">
                <a:latin typeface="Courier New" panose="02070309020205020404" pitchFamily="49" charset="0"/>
                <a:cs typeface="Courier New" panose="02070309020205020404" pitchFamily="49" charset="0"/>
              </a:rPr>
              <a:t>Why is Swaroop playing with that python? </a:t>
            </a:r>
            <a:r>
              <a:rPr lang="en-US" sz="1400" dirty="0"/>
              <a:t/>
            </a:r>
            <a:br>
              <a:rPr lang="en-US" sz="1400" dirty="0"/>
            </a:br>
            <a:endParaRPr lang="en-US" sz="13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9060960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FD2E30-364A-5E48-802C-ED55DAFA8B07}"/>
              </a:ext>
            </a:extLst>
          </p:cNvPr>
          <p:cNvSpPr>
            <a:spLocks noGrp="1"/>
          </p:cNvSpPr>
          <p:nvPr>
            <p:ph type="title"/>
          </p:nvPr>
        </p:nvSpPr>
        <p:spPr/>
        <p:txBody>
          <a:bodyPr/>
          <a:lstStyle/>
          <a:p>
            <a:r>
              <a:rPr lang="en-US" dirty="0"/>
              <a:t>Python Basics</a:t>
            </a:r>
          </a:p>
        </p:txBody>
      </p:sp>
      <p:sp>
        <p:nvSpPr>
          <p:cNvPr id="3" name="Content Placeholder 2">
            <a:extLst>
              <a:ext uri="{FF2B5EF4-FFF2-40B4-BE49-F238E27FC236}">
                <a16:creationId xmlns:a16="http://schemas.microsoft.com/office/drawing/2014/main" xmlns="" id="{765003E1-81FF-2849-8C69-80BA83B343FF}"/>
              </a:ext>
            </a:extLst>
          </p:cNvPr>
          <p:cNvSpPr>
            <a:spLocks noGrp="1"/>
          </p:cNvSpPr>
          <p:nvPr>
            <p:ph idx="1"/>
          </p:nvPr>
        </p:nvSpPr>
        <p:spPr/>
        <p:txBody>
          <a:bodyPr>
            <a:normAutofit fontScale="92500" lnSpcReduction="10000"/>
          </a:bodyPr>
          <a:lstStyle/>
          <a:p>
            <a:r>
              <a:rPr lang="en-US" b="1" dirty="0"/>
              <a:t>Variables</a:t>
            </a:r>
          </a:p>
          <a:p>
            <a:pPr lvl="1"/>
            <a:r>
              <a:rPr lang="en-US" dirty="0"/>
              <a:t>The first character of the identifier must be a letter or an underscore (_)</a:t>
            </a:r>
          </a:p>
          <a:p>
            <a:pPr lvl="1"/>
            <a:r>
              <a:rPr lang="en-US" dirty="0"/>
              <a:t>The rest of the identifier name can consist of letters, underscores (_), or digits (0-9)</a:t>
            </a:r>
          </a:p>
          <a:p>
            <a:pPr lvl="1"/>
            <a:r>
              <a:rPr lang="en-US" dirty="0"/>
              <a:t>Identifier names are case-sensitive. </a:t>
            </a:r>
          </a:p>
          <a:p>
            <a:pPr lvl="1"/>
            <a:r>
              <a:rPr lang="en-US" dirty="0"/>
              <a:t>Examples of valid identifiers:</a:t>
            </a:r>
          </a:p>
          <a:p>
            <a:pPr lvl="2"/>
            <a:r>
              <a:rPr lang="en-US" dirty="0"/>
              <a:t>Name</a:t>
            </a:r>
          </a:p>
          <a:p>
            <a:pPr lvl="2"/>
            <a:r>
              <a:rPr lang="en-US" dirty="0"/>
              <a:t>name_2_3</a:t>
            </a:r>
          </a:p>
          <a:p>
            <a:pPr lvl="1"/>
            <a:r>
              <a:rPr lang="en-US" dirty="0"/>
              <a:t>Invalid (why?):</a:t>
            </a:r>
          </a:p>
          <a:p>
            <a:pPr lvl="2"/>
            <a:r>
              <a:rPr lang="en-US" dirty="0"/>
              <a:t> </a:t>
            </a:r>
            <a:r>
              <a:rPr lang="en-US" dirty="0">
                <a:solidFill>
                  <a:srgbClr val="FF0000"/>
                </a:solidFill>
              </a:rPr>
              <a:t>2</a:t>
            </a:r>
            <a:r>
              <a:rPr lang="en-US" dirty="0"/>
              <a:t>things</a:t>
            </a:r>
          </a:p>
          <a:p>
            <a:pPr lvl="2"/>
            <a:r>
              <a:rPr lang="en-US" dirty="0"/>
              <a:t> my</a:t>
            </a:r>
            <a:r>
              <a:rPr lang="en-US" dirty="0">
                <a:solidFill>
                  <a:srgbClr val="FF0000"/>
                </a:solidFill>
              </a:rPr>
              <a:t>-</a:t>
            </a:r>
            <a:r>
              <a:rPr lang="en-US" dirty="0"/>
              <a:t>name</a:t>
            </a:r>
          </a:p>
          <a:p>
            <a:pPr lvl="2"/>
            <a:r>
              <a:rPr lang="en-US" dirty="0"/>
              <a:t> a1b2</a:t>
            </a:r>
            <a:r>
              <a:rPr lang="en-US" dirty="0">
                <a:solidFill>
                  <a:srgbClr val="FF0000"/>
                </a:solidFill>
              </a:rPr>
              <a:t>&amp;</a:t>
            </a:r>
            <a:r>
              <a:rPr lang="en-US" dirty="0"/>
              <a:t>c3</a:t>
            </a:r>
          </a:p>
        </p:txBody>
      </p:sp>
    </p:spTree>
    <p:extLst>
      <p:ext uri="{BB962C8B-B14F-4D97-AF65-F5344CB8AC3E}">
        <p14:creationId xmlns:p14="http://schemas.microsoft.com/office/powerpoint/2010/main" val="2187884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776BE3-8F7C-8D46-BA6D-34BF23924B16}"/>
              </a:ext>
            </a:extLst>
          </p:cNvPr>
          <p:cNvSpPr>
            <a:spLocks noGrp="1"/>
          </p:cNvSpPr>
          <p:nvPr>
            <p:ph type="title"/>
          </p:nvPr>
        </p:nvSpPr>
        <p:spPr/>
        <p:txBody>
          <a:bodyPr/>
          <a:lstStyle/>
          <a:p>
            <a:r>
              <a:rPr lang="en-US" dirty="0"/>
              <a:t>Python Basics</a:t>
            </a:r>
          </a:p>
        </p:txBody>
      </p:sp>
      <p:sp>
        <p:nvSpPr>
          <p:cNvPr id="3" name="Content Placeholder 2">
            <a:extLst>
              <a:ext uri="{FF2B5EF4-FFF2-40B4-BE49-F238E27FC236}">
                <a16:creationId xmlns:a16="http://schemas.microsoft.com/office/drawing/2014/main" xmlns="" id="{85A8D6BF-CF49-F64C-88D4-B863CC53E18B}"/>
              </a:ext>
            </a:extLst>
          </p:cNvPr>
          <p:cNvSpPr>
            <a:spLocks noGrp="1"/>
          </p:cNvSpPr>
          <p:nvPr>
            <p:ph idx="1"/>
          </p:nvPr>
        </p:nvSpPr>
        <p:spPr/>
        <p:txBody>
          <a:bodyPr/>
          <a:lstStyle/>
          <a:p>
            <a:r>
              <a:rPr lang="en-US" b="1" dirty="0"/>
              <a:t>Indentation</a:t>
            </a:r>
          </a:p>
          <a:p>
            <a:r>
              <a:rPr lang="en-US" sz="2400" dirty="0"/>
              <a:t>Whitespaces (a space or a tab) are important in Python. A space at the beginning of the line is called indentation. Leading whitespace at the beginning of the logical line is used to determine the indentation level of the logical line, which in turn is used to determine the grouping of statements.</a:t>
            </a:r>
          </a:p>
          <a:p>
            <a:pPr marL="0" indent="0">
              <a:buNone/>
            </a:pPr>
            <a:r>
              <a:rPr lang="en-US" dirty="0"/>
              <a:t/>
            </a:r>
            <a:br>
              <a:rPr lang="en-US" dirty="0"/>
            </a:br>
            <a:endParaRPr lang="en-US" dirty="0"/>
          </a:p>
        </p:txBody>
      </p:sp>
      <p:pic>
        <p:nvPicPr>
          <p:cNvPr id="4" name="Picture 3">
            <a:extLst>
              <a:ext uri="{FF2B5EF4-FFF2-40B4-BE49-F238E27FC236}">
                <a16:creationId xmlns:a16="http://schemas.microsoft.com/office/drawing/2014/main" xmlns="" id="{551EB379-CAF1-424D-BE3E-6C14DA04DD77}"/>
              </a:ext>
            </a:extLst>
          </p:cNvPr>
          <p:cNvPicPr>
            <a:picLocks noChangeAspect="1"/>
          </p:cNvPicPr>
          <p:nvPr/>
        </p:nvPicPr>
        <p:blipFill>
          <a:blip r:embed="rId2"/>
          <a:stretch>
            <a:fillRect/>
          </a:stretch>
        </p:blipFill>
        <p:spPr>
          <a:xfrm>
            <a:off x="1621250" y="3645024"/>
            <a:ext cx="6119102" cy="2793335"/>
          </a:xfrm>
          <a:prstGeom prst="rect">
            <a:avLst/>
          </a:prstGeom>
        </p:spPr>
      </p:pic>
    </p:spTree>
    <p:extLst>
      <p:ext uri="{BB962C8B-B14F-4D97-AF65-F5344CB8AC3E}">
        <p14:creationId xmlns:p14="http://schemas.microsoft.com/office/powerpoint/2010/main" val="3633905274"/>
      </p:ext>
    </p:extLst>
  </p:cSld>
  <p:clrMapOvr>
    <a:masterClrMapping/>
  </p:clrMapOvr>
  <p:timing>
    <p:tnLst>
      <p:par>
        <p:cTn id="1" dur="indefinite" restart="never" nodeType="tmRoot"/>
      </p:par>
    </p:tnLst>
  </p:timing>
</p:sld>
</file>

<file path=ppt/theme/theme1.xml><?xml version="1.0" encoding="utf-8"?>
<a:theme xmlns:a="http://schemas.openxmlformats.org/drawingml/2006/main" name="KSU_MIS_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KSU_MIS_Theme" id="{F78CDC26-9740-EC4F-A106-77ACF0D46A7A}" vid="{B0BDA7E6-8974-F445-A780-FB9DC99ACEF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KSU_MIS_Theme</Template>
  <TotalTime>3674</TotalTime>
  <Words>297</Words>
  <Application>Microsoft Office PowerPoint</Application>
  <PresentationFormat>On-screen Show (4:3)</PresentationFormat>
  <Paragraphs>76</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KSU_MIS_Theme</vt:lpstr>
      <vt:lpstr>Introduction to Programming   Using Python  PART 1</vt:lpstr>
      <vt:lpstr>Outline</vt:lpstr>
      <vt:lpstr>Why Programming?</vt:lpstr>
      <vt:lpstr>Why Programming?</vt:lpstr>
      <vt:lpstr>A Map of Programming Languages</vt:lpstr>
      <vt:lpstr>Python Overview</vt:lpstr>
      <vt:lpstr>Python Basics</vt:lpstr>
      <vt:lpstr>Python Basics</vt:lpstr>
      <vt:lpstr>Python Basics</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Python Overview</dc:title>
  <dc:creator>微软用户</dc:creator>
  <cp:lastModifiedBy>Windows User</cp:lastModifiedBy>
  <cp:revision>132</cp:revision>
  <dcterms:created xsi:type="dcterms:W3CDTF">2018-05-13T20:00:04Z</dcterms:created>
  <dcterms:modified xsi:type="dcterms:W3CDTF">2018-07-04T11:42:16Z</dcterms:modified>
</cp:coreProperties>
</file>