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57"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8" r:id="rId30"/>
    <p:sldId id="289" r:id="rId31"/>
    <p:sldId id="290" r:id="rId32"/>
    <p:sldId id="291" r:id="rId33"/>
    <p:sldId id="292" r:id="rId34"/>
    <p:sldId id="293" r:id="rId35"/>
    <p:sldId id="294" r:id="rId36"/>
    <p:sldId id="295" r:id="rId37"/>
    <p:sldId id="296" r:id="rId38"/>
    <p:sldId id="297" r:id="rId39"/>
    <p:sldId id="299" r:id="rId40"/>
    <p:sldId id="300" r:id="rId41"/>
    <p:sldId id="301" r:id="rId42"/>
    <p:sldId id="302" r:id="rId43"/>
    <p:sldId id="303" r:id="rId44"/>
    <p:sldId id="304" r:id="rId45"/>
    <p:sldId id="305" r:id="rId46"/>
  </p:sldIdLst>
  <p:sldSz cx="9144000" cy="6858000" type="screen4x3"/>
  <p:notesSz cx="6669088" cy="992822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779150" y="1"/>
            <a:ext cx="2889938" cy="497059"/>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44" y="1"/>
            <a:ext cx="2889938" cy="497059"/>
          </a:xfrm>
          <a:prstGeom prst="rect">
            <a:avLst/>
          </a:prstGeom>
        </p:spPr>
        <p:txBody>
          <a:bodyPr vert="horz" lIns="91440" tIns="45720" rIns="91440" bIns="45720" rtlCol="1"/>
          <a:lstStyle>
            <a:lvl1pPr algn="l">
              <a:defRPr sz="1200"/>
            </a:lvl1pPr>
          </a:lstStyle>
          <a:p>
            <a:fld id="{86B4AC0A-3E0D-4308-AC97-74A865B3A10D}" type="datetimeFigureOut">
              <a:rPr lang="ar-SA" smtClean="0"/>
              <a:pPr/>
              <a:t>20/03/33</a:t>
            </a:fld>
            <a:endParaRPr lang="ar-SA"/>
          </a:p>
        </p:txBody>
      </p:sp>
      <p:sp>
        <p:nvSpPr>
          <p:cNvPr id="4" name="Footer Placeholder 3"/>
          <p:cNvSpPr>
            <a:spLocks noGrp="1"/>
          </p:cNvSpPr>
          <p:nvPr>
            <p:ph type="ftr" sz="quarter" idx="2"/>
          </p:nvPr>
        </p:nvSpPr>
        <p:spPr>
          <a:xfrm>
            <a:off x="3779150" y="9429548"/>
            <a:ext cx="2889938" cy="497059"/>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44" y="9429548"/>
            <a:ext cx="2889938" cy="497059"/>
          </a:xfrm>
          <a:prstGeom prst="rect">
            <a:avLst/>
          </a:prstGeom>
        </p:spPr>
        <p:txBody>
          <a:bodyPr vert="horz" lIns="91440" tIns="45720" rIns="91440" bIns="45720" rtlCol="1" anchor="b"/>
          <a:lstStyle>
            <a:lvl1pPr algn="l">
              <a:defRPr sz="1200"/>
            </a:lvl1pPr>
          </a:lstStyle>
          <a:p>
            <a:fld id="{4F5D0C38-F76A-4988-9BA2-705CEB9845A9}"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779150" y="0"/>
            <a:ext cx="2889938" cy="496412"/>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44" y="0"/>
            <a:ext cx="2889938" cy="496412"/>
          </a:xfrm>
          <a:prstGeom prst="rect">
            <a:avLst/>
          </a:prstGeom>
        </p:spPr>
        <p:txBody>
          <a:bodyPr vert="horz" lIns="91440" tIns="45720" rIns="91440" bIns="45720" rtlCol="1"/>
          <a:lstStyle>
            <a:lvl1pPr algn="l">
              <a:defRPr sz="1200"/>
            </a:lvl1pPr>
          </a:lstStyle>
          <a:p>
            <a:fld id="{A733F7BE-3337-4980-976D-A2C8954BFE75}" type="datetimeFigureOut">
              <a:rPr lang="ar-SA" smtClean="0"/>
              <a:pPr/>
              <a:t>20/03/33</a:t>
            </a:fld>
            <a:endParaRPr lang="ar-SA"/>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66909" y="4715907"/>
            <a:ext cx="5335270" cy="446770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779150" y="9430091"/>
            <a:ext cx="2889938" cy="496412"/>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44" y="9430091"/>
            <a:ext cx="2889938" cy="496412"/>
          </a:xfrm>
          <a:prstGeom prst="rect">
            <a:avLst/>
          </a:prstGeom>
        </p:spPr>
        <p:txBody>
          <a:bodyPr vert="horz" lIns="91440" tIns="45720" rIns="91440" bIns="45720" rtlCol="1" anchor="b"/>
          <a:lstStyle>
            <a:lvl1pPr algn="l">
              <a:defRPr sz="1200"/>
            </a:lvl1pPr>
          </a:lstStyle>
          <a:p>
            <a:fld id="{309F4C81-A340-4033-910E-F4F535CAF87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pPr>
              <a:defRPr/>
            </a:pPr>
            <a:fld id="{A0A2D756-2768-4E3E-A1C5-0EC51FE268F9}" type="slidenum">
              <a:rPr lang="ar-SA" smtClean="0"/>
              <a:pPr>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B7516D8-961E-4EF3-BE3C-3C7AEFD3DBC4}" type="slidenum">
              <a:rPr lang="en-US"/>
              <a:pPr/>
              <a:t>30</a:t>
            </a:fld>
            <a:endParaRPr lang="en-US"/>
          </a:p>
        </p:txBody>
      </p:sp>
      <p:sp>
        <p:nvSpPr>
          <p:cNvPr id="39939" name="Rectangle 2"/>
          <p:cNvSpPr>
            <a:spLocks noGrp="1" noRot="1" noChangeAspect="1" noChangeArrowheads="1" noTextEdit="1"/>
          </p:cNvSpPr>
          <p:nvPr>
            <p:ph type="sldImg"/>
          </p:nvPr>
        </p:nvSpPr>
        <p:spPr>
          <a:xfrm>
            <a:off x="1136650" y="514350"/>
            <a:ext cx="4395788" cy="3297238"/>
          </a:xfrm>
          <a:ln/>
        </p:spPr>
      </p:sp>
      <p:sp>
        <p:nvSpPr>
          <p:cNvPr id="39940" name="Rectangle 3"/>
          <p:cNvSpPr>
            <a:spLocks noGrp="1" noChangeArrowheads="1"/>
          </p:cNvSpPr>
          <p:nvPr>
            <p:ph type="body" idx="1"/>
          </p:nvPr>
        </p:nvSpPr>
        <p:spPr>
          <a:noFill/>
          <a:ln/>
        </p:spPr>
        <p:txBody>
          <a:bodyPr/>
          <a:lstStyle/>
          <a:p>
            <a:pPr eaLnBrk="1" hangingPunct="1"/>
            <a:endParaRPr lang="en-US" b="1"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407E3D2-16B9-4984-BE76-503E2CAEAE0B}" type="slidenum">
              <a:rPr lang="en-US"/>
              <a:pPr/>
              <a:t>31</a:t>
            </a:fld>
            <a:endParaRPr lang="en-US"/>
          </a:p>
        </p:txBody>
      </p:sp>
      <p:sp>
        <p:nvSpPr>
          <p:cNvPr id="40963" name="Rectangle 2"/>
          <p:cNvSpPr>
            <a:spLocks noGrp="1" noRot="1" noChangeAspect="1" noChangeArrowheads="1" noTextEdit="1"/>
          </p:cNvSpPr>
          <p:nvPr>
            <p:ph type="sldImg"/>
          </p:nvPr>
        </p:nvSpPr>
        <p:spPr>
          <a:xfrm>
            <a:off x="1136650" y="514350"/>
            <a:ext cx="4395788" cy="3297238"/>
          </a:xfrm>
          <a:ln/>
        </p:spPr>
      </p:sp>
      <p:sp>
        <p:nvSpPr>
          <p:cNvPr id="40964" name="Rectangle 3"/>
          <p:cNvSpPr>
            <a:spLocks noGrp="1" noChangeArrowheads="1"/>
          </p:cNvSpPr>
          <p:nvPr>
            <p:ph type="body" idx="1"/>
          </p:nvPr>
        </p:nvSpPr>
        <p:spPr>
          <a:noFill/>
          <a:ln/>
        </p:spPr>
        <p:txBody>
          <a:bodyPr/>
          <a:lstStyle/>
          <a:p>
            <a:pPr eaLnBrk="1" hangingPunct="1"/>
            <a:endParaRPr lang="en-US" b="1"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FEE4AB91-A998-476D-BD41-B4A167804426}" type="slidenum">
              <a:rPr lang="en-US"/>
              <a:pPr/>
              <a:t>32</a:t>
            </a:fld>
            <a:endParaRPr lang="en-US"/>
          </a:p>
        </p:txBody>
      </p:sp>
      <p:sp>
        <p:nvSpPr>
          <p:cNvPr id="41987" name="Rectangle 2"/>
          <p:cNvSpPr>
            <a:spLocks noGrp="1" noRot="1" noChangeAspect="1" noChangeArrowheads="1" noTextEdit="1"/>
          </p:cNvSpPr>
          <p:nvPr>
            <p:ph type="sldImg"/>
          </p:nvPr>
        </p:nvSpPr>
        <p:spPr>
          <a:xfrm>
            <a:off x="1136650" y="514350"/>
            <a:ext cx="4395788" cy="3297238"/>
          </a:xfrm>
          <a:ln/>
        </p:spPr>
      </p:sp>
      <p:sp>
        <p:nvSpPr>
          <p:cNvPr id="419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A16655A3-E750-404D-9197-EA1E58B43AC1}" type="slidenum">
              <a:rPr lang="en-US"/>
              <a:pPr/>
              <a:t>33</a:t>
            </a:fld>
            <a:endParaRPr lang="en-US"/>
          </a:p>
        </p:txBody>
      </p:sp>
      <p:sp>
        <p:nvSpPr>
          <p:cNvPr id="43011" name="Rectangle 2"/>
          <p:cNvSpPr>
            <a:spLocks noGrp="1" noRot="1" noChangeAspect="1" noChangeArrowheads="1" noTextEdit="1"/>
          </p:cNvSpPr>
          <p:nvPr>
            <p:ph type="sldImg"/>
          </p:nvPr>
        </p:nvSpPr>
        <p:spPr>
          <a:xfrm>
            <a:off x="1136650" y="514350"/>
            <a:ext cx="4395788" cy="3297238"/>
          </a:xfrm>
          <a:ln/>
        </p:spPr>
      </p:sp>
      <p:sp>
        <p:nvSpPr>
          <p:cNvPr id="430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6F4E758-F13A-4006-AC28-AE93A70831F1}" type="slidenum">
              <a:rPr lang="en-US"/>
              <a:pPr/>
              <a:t>34</a:t>
            </a:fld>
            <a:endParaRPr lang="en-US"/>
          </a:p>
        </p:txBody>
      </p:sp>
      <p:sp>
        <p:nvSpPr>
          <p:cNvPr id="44035" name="Rectangle 2"/>
          <p:cNvSpPr>
            <a:spLocks noGrp="1" noRot="1" noChangeAspect="1" noChangeArrowheads="1" noTextEdit="1"/>
          </p:cNvSpPr>
          <p:nvPr>
            <p:ph type="sldImg"/>
          </p:nvPr>
        </p:nvSpPr>
        <p:spPr>
          <a:xfrm>
            <a:off x="1136650" y="514350"/>
            <a:ext cx="4395788" cy="3297238"/>
          </a:xfrm>
          <a:ln/>
        </p:spPr>
      </p:sp>
      <p:sp>
        <p:nvSpPr>
          <p:cNvPr id="440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7474BBC-C4C7-4B44-BE32-2A1BF2951873}" type="slidenum">
              <a:rPr lang="en-US"/>
              <a:pPr/>
              <a:t>35</a:t>
            </a:fld>
            <a:endParaRPr lang="en-US"/>
          </a:p>
        </p:txBody>
      </p:sp>
      <p:sp>
        <p:nvSpPr>
          <p:cNvPr id="45059" name="Rectangle 2"/>
          <p:cNvSpPr>
            <a:spLocks noGrp="1" noRot="1" noChangeAspect="1" noChangeArrowheads="1" noTextEdit="1"/>
          </p:cNvSpPr>
          <p:nvPr>
            <p:ph type="sldImg"/>
          </p:nvPr>
        </p:nvSpPr>
        <p:spPr>
          <a:xfrm>
            <a:off x="1136650" y="514350"/>
            <a:ext cx="4395788" cy="3297238"/>
          </a:xfrm>
          <a:ln/>
        </p:spPr>
      </p:sp>
      <p:sp>
        <p:nvSpPr>
          <p:cNvPr id="450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AD05595-D198-466D-812C-E5FF2CFC6D86}" type="slidenum">
              <a:rPr lang="en-US"/>
              <a:pPr/>
              <a:t>36</a:t>
            </a:fld>
            <a:endParaRPr lang="en-US"/>
          </a:p>
        </p:txBody>
      </p:sp>
      <p:sp>
        <p:nvSpPr>
          <p:cNvPr id="46083" name="Rectangle 2"/>
          <p:cNvSpPr>
            <a:spLocks noGrp="1" noRot="1" noChangeAspect="1" noChangeArrowheads="1" noTextEdit="1"/>
          </p:cNvSpPr>
          <p:nvPr>
            <p:ph type="sldImg"/>
          </p:nvPr>
        </p:nvSpPr>
        <p:spPr>
          <a:xfrm>
            <a:off x="1136650" y="514350"/>
            <a:ext cx="4395788" cy="3297238"/>
          </a:xfrm>
          <a:ln/>
        </p:spPr>
      </p:sp>
      <p:sp>
        <p:nvSpPr>
          <p:cNvPr id="460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A35C348-B5FE-4390-935C-9D67F52791B7}" type="slidenum">
              <a:rPr lang="en-US"/>
              <a:pPr/>
              <a:t>37</a:t>
            </a:fld>
            <a:endParaRPr lang="en-US"/>
          </a:p>
        </p:txBody>
      </p:sp>
      <p:sp>
        <p:nvSpPr>
          <p:cNvPr id="48131" name="Rectangle 2"/>
          <p:cNvSpPr>
            <a:spLocks noGrp="1" noRot="1" noChangeAspect="1" noChangeArrowheads="1" noTextEdit="1"/>
          </p:cNvSpPr>
          <p:nvPr>
            <p:ph type="sldImg"/>
          </p:nvPr>
        </p:nvSpPr>
        <p:spPr>
          <a:xfrm>
            <a:off x="1136650" y="514350"/>
            <a:ext cx="4395788" cy="3297238"/>
          </a:xfrm>
          <a:ln/>
        </p:spPr>
      </p:sp>
      <p:sp>
        <p:nvSpPr>
          <p:cNvPr id="48132"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26AE580-F77C-4C41-9820-EFC8CE47D84F}" type="slidenum">
              <a:rPr lang="en-US"/>
              <a:pPr/>
              <a:t>38</a:t>
            </a:fld>
            <a:endParaRPr lang="en-US"/>
          </a:p>
        </p:txBody>
      </p:sp>
      <p:sp>
        <p:nvSpPr>
          <p:cNvPr id="49155" name="Rectangle 2"/>
          <p:cNvSpPr>
            <a:spLocks noGrp="1" noRot="1" noChangeAspect="1" noChangeArrowheads="1" noTextEdit="1"/>
          </p:cNvSpPr>
          <p:nvPr>
            <p:ph type="sldImg"/>
          </p:nvPr>
        </p:nvSpPr>
        <p:spPr>
          <a:xfrm>
            <a:off x="1136650" y="514350"/>
            <a:ext cx="4395788" cy="3297238"/>
          </a:xfrm>
          <a:ln/>
        </p:spPr>
      </p:sp>
      <p:sp>
        <p:nvSpPr>
          <p:cNvPr id="491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2EBBBFA5-37A4-41A1-BCB2-C816A65214E5}" type="slidenum">
              <a:rPr lang="en-US"/>
              <a:pPr/>
              <a:t>39</a:t>
            </a:fld>
            <a:endParaRPr lang="en-US"/>
          </a:p>
        </p:txBody>
      </p:sp>
      <p:sp>
        <p:nvSpPr>
          <p:cNvPr id="51203" name="Rectangle 2"/>
          <p:cNvSpPr>
            <a:spLocks noGrp="1" noRot="1" noChangeAspect="1" noChangeArrowheads="1" noTextEdit="1"/>
          </p:cNvSpPr>
          <p:nvPr>
            <p:ph type="sldImg"/>
          </p:nvPr>
        </p:nvSpPr>
        <p:spPr>
          <a:xfrm>
            <a:off x="1136650" y="514350"/>
            <a:ext cx="4395788" cy="3297238"/>
          </a:xfrm>
          <a:ln/>
        </p:spPr>
      </p:sp>
      <p:sp>
        <p:nvSpPr>
          <p:cNvPr id="5120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pPr>
              <a:defRPr/>
            </a:pPr>
            <a:fld id="{A0A2D756-2768-4E3E-A1C5-0EC51FE268F9}" type="slidenum">
              <a:rPr lang="ar-SA" smtClean="0"/>
              <a:pPr>
                <a:defRPr/>
              </a:pPr>
              <a:t>7</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DC34D78-62E4-45B0-9E01-EC898F550046}" type="slidenum">
              <a:rPr lang="en-US"/>
              <a:pPr/>
              <a:t>40</a:t>
            </a:fld>
            <a:endParaRPr lang="en-US"/>
          </a:p>
        </p:txBody>
      </p:sp>
      <p:sp>
        <p:nvSpPr>
          <p:cNvPr id="52227" name="Rectangle 2"/>
          <p:cNvSpPr>
            <a:spLocks noGrp="1" noRot="1" noChangeAspect="1" noChangeArrowheads="1" noTextEdit="1"/>
          </p:cNvSpPr>
          <p:nvPr>
            <p:ph type="sldImg"/>
          </p:nvPr>
        </p:nvSpPr>
        <p:spPr>
          <a:xfrm>
            <a:off x="1136650" y="514350"/>
            <a:ext cx="4395788" cy="3297238"/>
          </a:xfrm>
          <a:ln/>
        </p:spPr>
      </p:sp>
      <p:sp>
        <p:nvSpPr>
          <p:cNvPr id="522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D80BF59-571C-4428-AC8E-2373F2C5A3CF}" type="slidenum">
              <a:rPr lang="en-US"/>
              <a:pPr/>
              <a:t>41</a:t>
            </a:fld>
            <a:endParaRPr lang="en-US"/>
          </a:p>
        </p:txBody>
      </p:sp>
      <p:sp>
        <p:nvSpPr>
          <p:cNvPr id="53251" name="Rectangle 2"/>
          <p:cNvSpPr>
            <a:spLocks noGrp="1" noRot="1" noChangeAspect="1" noChangeArrowheads="1" noTextEdit="1"/>
          </p:cNvSpPr>
          <p:nvPr>
            <p:ph type="sldImg"/>
          </p:nvPr>
        </p:nvSpPr>
        <p:spPr>
          <a:xfrm>
            <a:off x="1136650" y="514350"/>
            <a:ext cx="4395788" cy="3297238"/>
          </a:xfrm>
          <a:ln/>
        </p:spPr>
      </p:sp>
      <p:sp>
        <p:nvSpPr>
          <p:cNvPr id="532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04110CF6-4A30-41E0-A093-89BADC00EA7B}" type="slidenum">
              <a:rPr lang="en-US"/>
              <a:pPr/>
              <a:t>42</a:t>
            </a:fld>
            <a:endParaRPr lang="en-US"/>
          </a:p>
        </p:txBody>
      </p:sp>
      <p:sp>
        <p:nvSpPr>
          <p:cNvPr id="54275" name="Rectangle 2"/>
          <p:cNvSpPr>
            <a:spLocks noGrp="1" noRot="1" noChangeAspect="1" noChangeArrowheads="1" noTextEdit="1"/>
          </p:cNvSpPr>
          <p:nvPr>
            <p:ph type="sldImg"/>
          </p:nvPr>
        </p:nvSpPr>
        <p:spPr>
          <a:xfrm>
            <a:off x="1136650" y="514350"/>
            <a:ext cx="4395788" cy="3297238"/>
          </a:xfrm>
          <a:ln/>
        </p:spPr>
      </p:sp>
      <p:sp>
        <p:nvSpPr>
          <p:cNvPr id="54276" name="Rectangle 3"/>
          <p:cNvSpPr>
            <a:spLocks noGrp="1" noChangeArrowheads="1"/>
          </p:cNvSpPr>
          <p:nvPr>
            <p:ph type="body" idx="1"/>
          </p:nvPr>
        </p:nvSpPr>
        <p:spPr>
          <a:noFill/>
          <a:ln/>
        </p:spPr>
        <p:txBody>
          <a:bodyPr/>
          <a:lstStyle/>
          <a:p>
            <a:pPr eaLnBrk="1" hangingPunct="1">
              <a:lnSpc>
                <a:spcPct val="90000"/>
              </a:lnSpc>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20B1ED56-9483-4B06-871A-09E118CC9899}" type="slidenum">
              <a:rPr lang="en-US"/>
              <a:pPr/>
              <a:t>43</a:t>
            </a:fld>
            <a:endParaRPr lang="en-US"/>
          </a:p>
        </p:txBody>
      </p:sp>
      <p:sp>
        <p:nvSpPr>
          <p:cNvPr id="55299" name="Rectangle 2"/>
          <p:cNvSpPr>
            <a:spLocks noGrp="1" noRot="1" noChangeAspect="1" noChangeArrowheads="1" noTextEdit="1"/>
          </p:cNvSpPr>
          <p:nvPr>
            <p:ph type="sldImg"/>
          </p:nvPr>
        </p:nvSpPr>
        <p:spPr>
          <a:xfrm>
            <a:off x="1136650" y="514350"/>
            <a:ext cx="4395788" cy="3297238"/>
          </a:xfrm>
          <a:ln/>
        </p:spPr>
      </p:sp>
      <p:sp>
        <p:nvSpPr>
          <p:cNvPr id="553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78D18F9-E4F6-464A-AC32-532469CD39FD}" type="slidenum">
              <a:rPr lang="en-US"/>
              <a:pPr/>
              <a:t>44</a:t>
            </a:fld>
            <a:endParaRPr lang="en-US"/>
          </a:p>
        </p:txBody>
      </p:sp>
      <p:sp>
        <p:nvSpPr>
          <p:cNvPr id="56323" name="Rectangle 2"/>
          <p:cNvSpPr>
            <a:spLocks noGrp="1" noRot="1" noChangeAspect="1" noChangeArrowheads="1" noTextEdit="1"/>
          </p:cNvSpPr>
          <p:nvPr>
            <p:ph type="sldImg"/>
          </p:nvPr>
        </p:nvSpPr>
        <p:spPr>
          <a:xfrm>
            <a:off x="1136650" y="514350"/>
            <a:ext cx="4395788" cy="3297238"/>
          </a:xfrm>
          <a:ln/>
        </p:spPr>
      </p:sp>
      <p:sp>
        <p:nvSpPr>
          <p:cNvPr id="563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FE1A9B8-19F1-43DB-AC64-1B9FAC318001}" type="slidenum">
              <a:rPr lang="en-US"/>
              <a:pPr/>
              <a:t>45</a:t>
            </a:fld>
            <a:endParaRPr lang="en-US"/>
          </a:p>
        </p:txBody>
      </p:sp>
      <p:sp>
        <p:nvSpPr>
          <p:cNvPr id="57347" name="Rectangle 2"/>
          <p:cNvSpPr>
            <a:spLocks noGrp="1" noRot="1" noChangeAspect="1" noChangeArrowheads="1" noTextEdit="1"/>
          </p:cNvSpPr>
          <p:nvPr>
            <p:ph type="sldImg"/>
          </p:nvPr>
        </p:nvSpPr>
        <p:spPr>
          <a:xfrm>
            <a:off x="1136650" y="514350"/>
            <a:ext cx="4395788" cy="3297238"/>
          </a:xfrm>
          <a:ln/>
        </p:spPr>
      </p:sp>
      <p:sp>
        <p:nvSpPr>
          <p:cNvPr id="57348"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endParaRPr lang="ar-SA" dirty="0"/>
          </a:p>
        </p:txBody>
      </p:sp>
      <p:sp>
        <p:nvSpPr>
          <p:cNvPr id="4" name="Slide Number Placeholder 3"/>
          <p:cNvSpPr>
            <a:spLocks noGrp="1"/>
          </p:cNvSpPr>
          <p:nvPr>
            <p:ph type="sldNum" sz="quarter" idx="10"/>
          </p:nvPr>
        </p:nvSpPr>
        <p:spPr/>
        <p:txBody>
          <a:bodyPr/>
          <a:lstStyle/>
          <a:p>
            <a:fld id="{309F4C81-A340-4033-910E-F4F535CAF871}" type="slidenum">
              <a:rPr lang="ar-SA" smtClean="0"/>
              <a:pPr/>
              <a:t>15</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ar-SA" dirty="0"/>
          </a:p>
        </p:txBody>
      </p:sp>
      <p:sp>
        <p:nvSpPr>
          <p:cNvPr id="4" name="Slide Number Placeholder 3"/>
          <p:cNvSpPr>
            <a:spLocks noGrp="1"/>
          </p:cNvSpPr>
          <p:nvPr>
            <p:ph type="sldNum" sz="quarter" idx="10"/>
          </p:nvPr>
        </p:nvSpPr>
        <p:spPr/>
        <p:txBody>
          <a:bodyPr/>
          <a:lstStyle/>
          <a:p>
            <a:fld id="{309F4C81-A340-4033-910E-F4F535CAF871}" type="slidenum">
              <a:rPr lang="ar-SA" smtClean="0"/>
              <a:pPr/>
              <a:t>24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CBA929B-A286-4AC3-900E-EB467B361EB3}" type="slidenum">
              <a:rPr lang="en-US"/>
              <a:pPr/>
              <a:t>25</a:t>
            </a:fld>
            <a:endParaRPr lang="en-US"/>
          </a:p>
        </p:txBody>
      </p:sp>
      <p:sp>
        <p:nvSpPr>
          <p:cNvPr id="33795" name="Rectangle 2"/>
          <p:cNvSpPr>
            <a:spLocks noGrp="1" noRot="1" noChangeAspect="1" noChangeArrowheads="1" noTextEdit="1"/>
          </p:cNvSpPr>
          <p:nvPr>
            <p:ph type="sldImg"/>
          </p:nvPr>
        </p:nvSpPr>
        <p:spPr>
          <a:xfrm>
            <a:off x="1136650" y="514350"/>
            <a:ext cx="4395788" cy="3297238"/>
          </a:xfrm>
          <a:ln/>
        </p:spPr>
      </p:sp>
      <p:sp>
        <p:nvSpPr>
          <p:cNvPr id="33796" name="Rectangle 3"/>
          <p:cNvSpPr>
            <a:spLocks noGrp="1" noChangeArrowheads="1"/>
          </p:cNvSpPr>
          <p:nvPr>
            <p:ph type="body" idx="1"/>
          </p:nvPr>
        </p:nvSpPr>
        <p:spPr>
          <a:noFill/>
          <a:ln/>
        </p:spPr>
        <p:txBody>
          <a:bodyPr/>
          <a:lstStyle/>
          <a:p>
            <a:pPr eaLnBrk="1" hangingPunct="1"/>
            <a:endParaRPr lang="en-US" b="1"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042C974-1466-4150-8ECE-D4F734EEE96D}" type="slidenum">
              <a:rPr lang="en-US"/>
              <a:pPr/>
              <a:t>26</a:t>
            </a:fld>
            <a:endParaRPr lang="en-US"/>
          </a:p>
        </p:txBody>
      </p:sp>
      <p:sp>
        <p:nvSpPr>
          <p:cNvPr id="34819" name="Rectangle 2"/>
          <p:cNvSpPr>
            <a:spLocks noGrp="1" noRot="1" noChangeAspect="1" noChangeArrowheads="1" noTextEdit="1"/>
          </p:cNvSpPr>
          <p:nvPr>
            <p:ph type="sldImg"/>
          </p:nvPr>
        </p:nvSpPr>
        <p:spPr>
          <a:xfrm>
            <a:off x="1136650" y="514350"/>
            <a:ext cx="4395788" cy="3297238"/>
          </a:xfrm>
          <a:ln/>
        </p:spPr>
      </p:sp>
      <p:sp>
        <p:nvSpPr>
          <p:cNvPr id="348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FD4BBD1-8A8E-45D6-8AC6-1D9AB4A3E56F}" type="slidenum">
              <a:rPr lang="en-US"/>
              <a:pPr/>
              <a:t>27</a:t>
            </a:fld>
            <a:endParaRPr lang="en-US"/>
          </a:p>
        </p:txBody>
      </p:sp>
      <p:sp>
        <p:nvSpPr>
          <p:cNvPr id="35843" name="Rectangle 2"/>
          <p:cNvSpPr>
            <a:spLocks noGrp="1" noRot="1" noChangeAspect="1" noChangeArrowheads="1" noTextEdit="1"/>
          </p:cNvSpPr>
          <p:nvPr>
            <p:ph type="sldImg"/>
          </p:nvPr>
        </p:nvSpPr>
        <p:spPr>
          <a:xfrm>
            <a:off x="1136650" y="514350"/>
            <a:ext cx="4395788" cy="3297238"/>
          </a:xfrm>
          <a:ln/>
        </p:spPr>
      </p:sp>
      <p:sp>
        <p:nvSpPr>
          <p:cNvPr id="35844" name="Rectangle 3"/>
          <p:cNvSpPr>
            <a:spLocks noGrp="1" noChangeArrowheads="1"/>
          </p:cNvSpPr>
          <p:nvPr>
            <p:ph type="body" idx="1"/>
          </p:nvPr>
        </p:nvSpPr>
        <p:spPr>
          <a:noFill/>
          <a:ln/>
        </p:spPr>
        <p:txBody>
          <a:bodyPr/>
          <a:lstStyle/>
          <a:p>
            <a:pPr eaLnBrk="1" hangingPunct="1"/>
            <a:endParaRPr lang="en-US" b="1"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15B50FCD-3C47-4BD1-B60F-7141896EB338}" type="slidenum">
              <a:rPr lang="en-US"/>
              <a:pPr/>
              <a:t>28</a:t>
            </a:fld>
            <a:endParaRPr lang="en-US"/>
          </a:p>
        </p:txBody>
      </p:sp>
      <p:sp>
        <p:nvSpPr>
          <p:cNvPr id="36867" name="Rectangle 2"/>
          <p:cNvSpPr>
            <a:spLocks noGrp="1" noRot="1" noChangeAspect="1" noChangeArrowheads="1" noTextEdit="1"/>
          </p:cNvSpPr>
          <p:nvPr>
            <p:ph type="sldImg"/>
          </p:nvPr>
        </p:nvSpPr>
        <p:spPr>
          <a:xfrm>
            <a:off x="1136650" y="514350"/>
            <a:ext cx="4395788" cy="3297238"/>
          </a:xfrm>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D02E0CB6-AEE8-483C-875E-CF0F84DF58B2}" type="slidenum">
              <a:rPr lang="en-US"/>
              <a:pPr/>
              <a:t>29</a:t>
            </a:fld>
            <a:endParaRPr lang="en-US"/>
          </a:p>
        </p:txBody>
      </p:sp>
      <p:sp>
        <p:nvSpPr>
          <p:cNvPr id="38915" name="Rectangle 2"/>
          <p:cNvSpPr>
            <a:spLocks noGrp="1" noRot="1" noChangeAspect="1" noChangeArrowheads="1" noTextEdit="1"/>
          </p:cNvSpPr>
          <p:nvPr>
            <p:ph type="sldImg"/>
          </p:nvPr>
        </p:nvSpPr>
        <p:spPr>
          <a:xfrm>
            <a:off x="1136650" y="514350"/>
            <a:ext cx="4395788" cy="3297238"/>
          </a:xfrm>
          <a:ln/>
        </p:spPr>
      </p:sp>
      <p:sp>
        <p:nvSpPr>
          <p:cNvPr id="38916"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EE32E41-9B39-4399-B4FB-E696CD4099A4}" type="datetimeFigureOut">
              <a:rPr lang="ar-SA" smtClean="0"/>
              <a:pPr/>
              <a:t>20/03/33</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17C615B-DB8C-499A-A537-48DCDC9525A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32E41-9B39-4399-B4FB-E696CD4099A4}" type="datetimeFigureOut">
              <a:rPr lang="ar-SA" smtClean="0"/>
              <a:pPr/>
              <a:t>20/03/33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17C615B-DB8C-499A-A537-48DCDC9525A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EE32E41-9B39-4399-B4FB-E696CD4099A4}" type="datetimeFigureOut">
              <a:rPr lang="ar-SA" smtClean="0"/>
              <a:pPr/>
              <a:t>20/03/33</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17C615B-DB8C-499A-A537-48DCDC9525A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عنوان، ونص، وقصاصة فنية">
    <p:spTree>
      <p:nvGrpSpPr>
        <p:cNvPr id="1" name=""/>
        <p:cNvGrpSpPr/>
        <p:nvPr/>
      </p:nvGrpSpPr>
      <p:grpSpPr>
        <a:xfrm>
          <a:off x="0" y="0"/>
          <a:ext cx="0" cy="0"/>
          <a:chOff x="0" y="0"/>
          <a:chExt cx="0" cy="0"/>
        </a:xfrm>
      </p:grpSpPr>
      <p:sp>
        <p:nvSpPr>
          <p:cNvPr id="2" name="عنوان 1"/>
          <p:cNvSpPr>
            <a:spLocks noGrp="1"/>
          </p:cNvSpPr>
          <p:nvPr>
            <p:ph type="title"/>
          </p:nvPr>
        </p:nvSpPr>
        <p:spPr>
          <a:xfrm>
            <a:off x="195263" y="228600"/>
            <a:ext cx="8015287" cy="9144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609600" y="1600200"/>
            <a:ext cx="3886200" cy="44196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قصاصة الفنية 3"/>
          <p:cNvSpPr>
            <a:spLocks noGrp="1"/>
          </p:cNvSpPr>
          <p:nvPr>
            <p:ph type="clipArt" sz="half" idx="2"/>
          </p:nvPr>
        </p:nvSpPr>
        <p:spPr>
          <a:xfrm>
            <a:off x="4648200" y="1600200"/>
            <a:ext cx="3886200" cy="4419600"/>
          </a:xfrm>
        </p:spPr>
        <p:txBody>
          <a:bodyPr/>
          <a:lstStyle/>
          <a:p>
            <a:pPr lvl="0"/>
            <a:endParaRPr lang="ar-SA"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C5CE51FC-3652-4F33-8439-0626A3980B2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EE32E41-9B39-4399-B4FB-E696CD4099A4}" type="datetimeFigureOut">
              <a:rPr lang="ar-SA" smtClean="0"/>
              <a:pPr/>
              <a:t>20/03/33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17C615B-DB8C-499A-A537-48DCDC9525AF}"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EE32E41-9B39-4399-B4FB-E696CD4099A4}" type="datetimeFigureOut">
              <a:rPr lang="ar-SA" smtClean="0"/>
              <a:pPr/>
              <a:t>20/03/33</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17C615B-DB8C-499A-A537-48DCDC9525AF}"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EE32E41-9B39-4399-B4FB-E696CD4099A4}" type="datetimeFigureOut">
              <a:rPr lang="ar-SA" smtClean="0"/>
              <a:pPr/>
              <a:t>20/03/33</a:t>
            </a:fld>
            <a:endParaRPr lang="ar-SA"/>
          </a:p>
        </p:txBody>
      </p:sp>
      <p:sp>
        <p:nvSpPr>
          <p:cNvPr id="10" name="Slide Number Placeholder 9"/>
          <p:cNvSpPr>
            <a:spLocks noGrp="1"/>
          </p:cNvSpPr>
          <p:nvPr>
            <p:ph type="sldNum" sz="quarter" idx="16"/>
          </p:nvPr>
        </p:nvSpPr>
        <p:spPr/>
        <p:txBody>
          <a:bodyPr rtlCol="0"/>
          <a:lstStyle/>
          <a:p>
            <a:fld id="{917C615B-DB8C-499A-A537-48DCDC9525AF}"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EE32E41-9B39-4399-B4FB-E696CD4099A4}" type="datetimeFigureOut">
              <a:rPr lang="ar-SA" smtClean="0"/>
              <a:pPr/>
              <a:t>20/03/33</a:t>
            </a:fld>
            <a:endParaRPr lang="ar-SA"/>
          </a:p>
        </p:txBody>
      </p:sp>
      <p:sp>
        <p:nvSpPr>
          <p:cNvPr id="12" name="Slide Number Placeholder 11"/>
          <p:cNvSpPr>
            <a:spLocks noGrp="1"/>
          </p:cNvSpPr>
          <p:nvPr>
            <p:ph type="sldNum" sz="quarter" idx="16"/>
          </p:nvPr>
        </p:nvSpPr>
        <p:spPr/>
        <p:txBody>
          <a:bodyPr rtlCol="0"/>
          <a:lstStyle/>
          <a:p>
            <a:fld id="{917C615B-DB8C-499A-A537-48DCDC9525AF}"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E32E41-9B39-4399-B4FB-E696CD4099A4}" type="datetimeFigureOut">
              <a:rPr lang="ar-SA" smtClean="0"/>
              <a:pPr/>
              <a:t>20/03/33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17C615B-DB8C-499A-A537-48DCDC9525A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32E41-9B39-4399-B4FB-E696CD4099A4}" type="datetimeFigureOut">
              <a:rPr lang="ar-SA" smtClean="0"/>
              <a:pPr/>
              <a:t>20/03/33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17C615B-DB8C-499A-A537-48DCDC9525A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EE32E41-9B39-4399-B4FB-E696CD4099A4}" type="datetimeFigureOut">
              <a:rPr lang="ar-SA" smtClean="0"/>
              <a:pPr/>
              <a:t>20/03/33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17C615B-DB8C-499A-A537-48DCDC9525AF}"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EE32E41-9B39-4399-B4FB-E696CD4099A4}" type="datetimeFigureOut">
              <a:rPr lang="ar-SA" smtClean="0"/>
              <a:pPr/>
              <a:t>20/03/33</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17C615B-DB8C-499A-A537-48DCDC9525AF}"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EE32E41-9B39-4399-B4FB-E696CD4099A4}" type="datetimeFigureOut">
              <a:rPr lang="ar-SA" smtClean="0"/>
              <a:pPr/>
              <a:t>20/03/33</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17C615B-DB8C-499A-A537-48DCDC9525A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oracle.com/pls/db102/"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www.oracle.com/technology/software/index.html" TargetMode="External"/><Relationship Id="rId5" Type="http://schemas.openxmlformats.org/officeDocument/2006/relationships/hyperlink" Target="http://www.oracle.com/technology/index.html" TargetMode="External"/><Relationship Id="rId4" Type="http://schemas.openxmlformats.org/officeDocument/2006/relationships/hyperlink" Target="http://asktom.oracle.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Oracle</a:t>
            </a:r>
            <a:endParaRPr lang="ar-SA" dirty="0"/>
          </a:p>
        </p:txBody>
      </p:sp>
      <p:sp>
        <p:nvSpPr>
          <p:cNvPr id="3" name="Subtitle 2"/>
          <p:cNvSpPr>
            <a:spLocks noGrp="1"/>
          </p:cNvSpPr>
          <p:nvPr>
            <p:ph type="subTitle"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صر نائب لرقم الشريحة 5"/>
          <p:cNvSpPr>
            <a:spLocks noGrp="1"/>
          </p:cNvSpPr>
          <p:nvPr>
            <p:ph type="sldNum" sz="quarter" idx="12"/>
          </p:nvPr>
        </p:nvSpPr>
        <p:spPr>
          <a:noFill/>
        </p:spPr>
        <p:txBody>
          <a:bodyPr>
            <a:normAutofit fontScale="85000" lnSpcReduction="20000"/>
          </a:bodyPr>
          <a:lstStyle/>
          <a:p>
            <a:fld id="{C4C3973E-C9AC-4B12-AAA1-50E56B55BFA8}" type="slidenum">
              <a:rPr lang="ar-SA"/>
              <a:pPr/>
              <a:t>10</a:t>
            </a:fld>
            <a:endParaRPr lang="en-US"/>
          </a:p>
        </p:txBody>
      </p:sp>
      <p:sp>
        <p:nvSpPr>
          <p:cNvPr id="12291" name="Rectangle 2"/>
          <p:cNvSpPr>
            <a:spLocks noGrp="1" noChangeArrowheads="1"/>
          </p:cNvSpPr>
          <p:nvPr>
            <p:ph type="title"/>
          </p:nvPr>
        </p:nvSpPr>
        <p:spPr/>
        <p:txBody>
          <a:bodyPr/>
          <a:lstStyle/>
          <a:p>
            <a:pPr eaLnBrk="1" hangingPunct="1"/>
            <a:r>
              <a:rPr lang="en-US" sz="4000" b="1" smtClean="0"/>
              <a:t>Primary Keys</a:t>
            </a:r>
          </a:p>
        </p:txBody>
      </p:sp>
      <p:sp>
        <p:nvSpPr>
          <p:cNvPr id="12292" name="Rectangle 3"/>
          <p:cNvSpPr>
            <a:spLocks noGrp="1" noChangeArrowheads="1"/>
          </p:cNvSpPr>
          <p:nvPr>
            <p:ph type="body" idx="1"/>
          </p:nvPr>
        </p:nvSpPr>
        <p:spPr/>
        <p:txBody>
          <a:bodyPr/>
          <a:lstStyle/>
          <a:p>
            <a:pPr algn="l" rtl="0" eaLnBrk="1" hangingPunct="1"/>
            <a:r>
              <a:rPr lang="en-US" sz="4000" b="1" dirty="0" smtClean="0"/>
              <a:t>Primary key</a:t>
            </a:r>
          </a:p>
          <a:p>
            <a:pPr lvl="1" algn="l" rtl="0" eaLnBrk="1" hangingPunct="1"/>
            <a:r>
              <a:rPr lang="en-US" sz="3200" dirty="0" smtClean="0"/>
              <a:t>Value must be unique for each record</a:t>
            </a:r>
          </a:p>
          <a:p>
            <a:pPr lvl="1" algn="l" rtl="0" eaLnBrk="1" hangingPunct="1"/>
            <a:r>
              <a:rPr lang="en-US" sz="3200" dirty="0" smtClean="0"/>
              <a:t>Serves to identify the record</a:t>
            </a:r>
          </a:p>
          <a:p>
            <a:pPr lvl="1" algn="l" rtl="0" eaLnBrk="1" hangingPunct="1"/>
            <a:r>
              <a:rPr lang="en-US" sz="3200" dirty="0" smtClean="0"/>
              <a:t>Present in every record</a:t>
            </a:r>
          </a:p>
          <a:p>
            <a:pPr lvl="1" algn="l" rtl="0" eaLnBrk="1" hangingPunct="1"/>
            <a:r>
              <a:rPr lang="en-US" sz="3200" dirty="0" smtClean="0"/>
              <a:t>Can’t be NULL</a:t>
            </a:r>
          </a:p>
          <a:p>
            <a:pPr lvl="1" algn="l" rtl="0" eaLnBrk="1" hangingPunct="1"/>
            <a:r>
              <a:rPr lang="en-US" sz="3200" dirty="0" smtClean="0"/>
              <a:t>Should be numeric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صر نائب لرقم الشريحة 5"/>
          <p:cNvSpPr>
            <a:spLocks noGrp="1"/>
          </p:cNvSpPr>
          <p:nvPr>
            <p:ph type="sldNum" sz="quarter" idx="12"/>
          </p:nvPr>
        </p:nvSpPr>
        <p:spPr>
          <a:noFill/>
        </p:spPr>
        <p:txBody>
          <a:bodyPr>
            <a:normAutofit fontScale="85000" lnSpcReduction="20000"/>
          </a:bodyPr>
          <a:lstStyle/>
          <a:p>
            <a:fld id="{EB6588E1-39A1-4DFC-B0AD-5635CF404F7B}" type="slidenum">
              <a:rPr lang="ar-SA"/>
              <a:pPr/>
              <a:t>11</a:t>
            </a:fld>
            <a:endParaRPr lang="en-US"/>
          </a:p>
        </p:txBody>
      </p:sp>
      <p:sp>
        <p:nvSpPr>
          <p:cNvPr id="13315" name="Rectangle 2"/>
          <p:cNvSpPr>
            <a:spLocks noGrp="1" noChangeArrowheads="1"/>
          </p:cNvSpPr>
          <p:nvPr>
            <p:ph type="title"/>
          </p:nvPr>
        </p:nvSpPr>
        <p:spPr/>
        <p:txBody>
          <a:bodyPr/>
          <a:lstStyle/>
          <a:p>
            <a:pPr eaLnBrk="1" hangingPunct="1"/>
            <a:r>
              <a:rPr lang="en-US" sz="4000" b="1" smtClean="0"/>
              <a:t>Candidate Keys</a:t>
            </a:r>
            <a:endParaRPr lang="en-US" sz="4000" smtClean="0"/>
          </a:p>
        </p:txBody>
      </p:sp>
      <p:sp>
        <p:nvSpPr>
          <p:cNvPr id="13316" name="Rectangle 3"/>
          <p:cNvSpPr>
            <a:spLocks noGrp="1" noChangeArrowheads="1"/>
          </p:cNvSpPr>
          <p:nvPr>
            <p:ph type="body" idx="1"/>
          </p:nvPr>
        </p:nvSpPr>
        <p:spPr/>
        <p:txBody>
          <a:bodyPr/>
          <a:lstStyle/>
          <a:p>
            <a:pPr algn="l" rtl="0" eaLnBrk="1" hangingPunct="1"/>
            <a:r>
              <a:rPr lang="en-US" sz="4000" b="1" dirty="0" smtClean="0"/>
              <a:t>Candidate key</a:t>
            </a:r>
            <a:r>
              <a:rPr lang="en-US" sz="3200" b="1" dirty="0" smtClean="0"/>
              <a:t> </a:t>
            </a:r>
          </a:p>
          <a:p>
            <a:pPr lvl="1" algn="l" rtl="0" eaLnBrk="1" hangingPunct="1"/>
            <a:r>
              <a:rPr lang="en-US" sz="3200" dirty="0" smtClean="0"/>
              <a:t>Any field that could be used as the primary key</a:t>
            </a:r>
          </a:p>
          <a:p>
            <a:pPr lvl="1" algn="l" rtl="0" eaLnBrk="1" hangingPunct="1"/>
            <a:r>
              <a:rPr lang="en-US" sz="3200" dirty="0" smtClean="0"/>
              <a:t>Should be a unique, unchanging numeric field</a:t>
            </a:r>
          </a:p>
          <a:p>
            <a:pPr algn="l" rtl="0" eaLnBrk="1" hangingPunct="1"/>
            <a:endParaRPr lang="en-US" sz="32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صر نائب لرقم الشريحة 5"/>
          <p:cNvSpPr>
            <a:spLocks noGrp="1"/>
          </p:cNvSpPr>
          <p:nvPr>
            <p:ph type="sldNum" sz="quarter" idx="12"/>
          </p:nvPr>
        </p:nvSpPr>
        <p:spPr>
          <a:noFill/>
        </p:spPr>
        <p:txBody>
          <a:bodyPr>
            <a:normAutofit fontScale="85000" lnSpcReduction="20000"/>
          </a:bodyPr>
          <a:lstStyle/>
          <a:p>
            <a:fld id="{3ED58CB4-3A07-4C2B-8931-D91BB241B164}" type="slidenum">
              <a:rPr lang="ar-SA"/>
              <a:pPr/>
              <a:t>12</a:t>
            </a:fld>
            <a:endParaRPr lang="en-US"/>
          </a:p>
        </p:txBody>
      </p:sp>
      <p:sp>
        <p:nvSpPr>
          <p:cNvPr id="14339" name="Rectangle 2"/>
          <p:cNvSpPr>
            <a:spLocks noGrp="1" noChangeArrowheads="1"/>
          </p:cNvSpPr>
          <p:nvPr>
            <p:ph type="title"/>
          </p:nvPr>
        </p:nvSpPr>
        <p:spPr>
          <a:xfrm>
            <a:off x="685800" y="0"/>
            <a:ext cx="7772400" cy="838200"/>
          </a:xfrm>
        </p:spPr>
        <p:txBody>
          <a:bodyPr/>
          <a:lstStyle/>
          <a:p>
            <a:pPr eaLnBrk="1" hangingPunct="1"/>
            <a:r>
              <a:rPr lang="en-US" sz="4000" b="1" smtClean="0"/>
              <a:t>Foreign Keys</a:t>
            </a:r>
          </a:p>
        </p:txBody>
      </p:sp>
      <p:sp>
        <p:nvSpPr>
          <p:cNvPr id="14340" name="Rectangle 3"/>
          <p:cNvSpPr>
            <a:spLocks noGrp="1" noChangeArrowheads="1"/>
          </p:cNvSpPr>
          <p:nvPr>
            <p:ph type="body" idx="1"/>
          </p:nvPr>
        </p:nvSpPr>
        <p:spPr>
          <a:xfrm>
            <a:off x="457200" y="1591816"/>
            <a:ext cx="7859216" cy="1549152"/>
          </a:xfrm>
        </p:spPr>
        <p:txBody>
          <a:bodyPr>
            <a:noAutofit/>
          </a:bodyPr>
          <a:lstStyle/>
          <a:p>
            <a:pPr algn="l" rtl="0" eaLnBrk="1" hangingPunct="1"/>
            <a:r>
              <a:rPr lang="en-US" sz="2400" b="1" dirty="0" smtClean="0"/>
              <a:t>Foreign key</a:t>
            </a:r>
            <a:r>
              <a:rPr lang="en-US" sz="2400" dirty="0" smtClean="0"/>
              <a:t>:</a:t>
            </a:r>
            <a:r>
              <a:rPr lang="en-US" sz="2400" b="1" dirty="0" smtClean="0"/>
              <a:t> </a:t>
            </a:r>
            <a:r>
              <a:rPr lang="en-US" sz="2400" dirty="0" smtClean="0"/>
              <a:t>a field in a table that is a primary key in another table</a:t>
            </a:r>
          </a:p>
          <a:p>
            <a:pPr algn="l" rtl="0" eaLnBrk="1" hangingPunct="1"/>
            <a:r>
              <a:rPr lang="en-US" sz="2400" dirty="0" smtClean="0"/>
              <a:t>Foreign key creates a relationship between the two tables</a:t>
            </a:r>
          </a:p>
          <a:p>
            <a:pPr algn="l" rtl="0" eaLnBrk="1" hangingPunct="1"/>
            <a:r>
              <a:rPr lang="en-US" sz="2400" dirty="0" smtClean="0"/>
              <a:t>Foreign key value must exist in the table where it is a primary key</a:t>
            </a:r>
          </a:p>
        </p:txBody>
      </p:sp>
      <p:pic>
        <p:nvPicPr>
          <p:cNvPr id="14341" name="Picture 4" descr="Fig01-09"/>
          <p:cNvPicPr>
            <a:picLocks noChangeAspect="1" noChangeArrowheads="1"/>
          </p:cNvPicPr>
          <p:nvPr/>
        </p:nvPicPr>
        <p:blipFill>
          <a:blip r:embed="rId2" cstate="print"/>
          <a:srcRect t="13562" b="13527"/>
          <a:stretch>
            <a:fillRect/>
          </a:stretch>
        </p:blipFill>
        <p:spPr bwMode="auto">
          <a:xfrm>
            <a:off x="533400" y="3227784"/>
            <a:ext cx="7543800" cy="3657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رقم الشريحة 5"/>
          <p:cNvSpPr>
            <a:spLocks noGrp="1"/>
          </p:cNvSpPr>
          <p:nvPr>
            <p:ph type="sldNum" sz="quarter" idx="12"/>
          </p:nvPr>
        </p:nvSpPr>
        <p:spPr>
          <a:noFill/>
        </p:spPr>
        <p:txBody>
          <a:bodyPr>
            <a:normAutofit fontScale="85000" lnSpcReduction="20000"/>
          </a:bodyPr>
          <a:lstStyle/>
          <a:p>
            <a:fld id="{D31F85CE-5BFE-4B24-8E4B-0AFDC1DA8A84}" type="slidenum">
              <a:rPr lang="ar-SA"/>
              <a:pPr/>
              <a:t>13</a:t>
            </a:fld>
            <a:endParaRPr lang="en-US"/>
          </a:p>
        </p:txBody>
      </p:sp>
      <p:sp>
        <p:nvSpPr>
          <p:cNvPr id="15363" name="Rectangle 2"/>
          <p:cNvSpPr>
            <a:spLocks noGrp="1" noChangeArrowheads="1"/>
          </p:cNvSpPr>
          <p:nvPr>
            <p:ph type="title"/>
          </p:nvPr>
        </p:nvSpPr>
        <p:spPr/>
        <p:txBody>
          <a:bodyPr/>
          <a:lstStyle/>
          <a:p>
            <a:pPr eaLnBrk="1" hangingPunct="1"/>
            <a:r>
              <a:rPr lang="en-US" sz="4000" b="1" smtClean="0"/>
              <a:t>Composite Keys</a:t>
            </a:r>
          </a:p>
        </p:txBody>
      </p:sp>
      <p:sp>
        <p:nvSpPr>
          <p:cNvPr id="15364" name="Rectangle 3"/>
          <p:cNvSpPr>
            <a:spLocks noGrp="1" noChangeArrowheads="1"/>
          </p:cNvSpPr>
          <p:nvPr>
            <p:ph type="body" idx="1"/>
          </p:nvPr>
        </p:nvSpPr>
        <p:spPr/>
        <p:txBody>
          <a:bodyPr/>
          <a:lstStyle/>
          <a:p>
            <a:pPr algn="l" rtl="0" eaLnBrk="1" hangingPunct="1"/>
            <a:r>
              <a:rPr lang="en-US" sz="3200" b="1" dirty="0" smtClean="0"/>
              <a:t>Composite key: </a:t>
            </a:r>
            <a:r>
              <a:rPr lang="en-US" sz="3200" dirty="0" smtClean="0"/>
              <a:t>a unique key that you create by combining two or more fields</a:t>
            </a:r>
          </a:p>
          <a:p>
            <a:pPr algn="l" rtl="0" eaLnBrk="1" hangingPunct="1">
              <a:buFont typeface="Wingdings" pitchFamily="2" charset="2"/>
              <a:buNone/>
            </a:pPr>
            <a:endParaRPr lang="en-US" sz="3200" dirty="0" smtClean="0"/>
          </a:p>
          <a:p>
            <a:pPr algn="l" rtl="0" eaLnBrk="1" hangingPunct="1"/>
            <a:r>
              <a:rPr lang="en-US" sz="3200" dirty="0" smtClean="0"/>
              <a:t>Usually comprised of fields that are primary keys in other tables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Database Architecture</a:t>
            </a:r>
            <a:endParaRPr lang="ar-SA" dirty="0"/>
          </a:p>
        </p:txBody>
      </p:sp>
      <p:sp>
        <p:nvSpPr>
          <p:cNvPr id="3" name="Content Placeholder 2"/>
          <p:cNvSpPr>
            <a:spLocks noGrp="1"/>
          </p:cNvSpPr>
          <p:nvPr>
            <p:ph sz="quarter" idx="1"/>
          </p:nvPr>
        </p:nvSpPr>
        <p:spPr/>
        <p:txBody>
          <a:bodyPr/>
          <a:lstStyle/>
          <a:p>
            <a:pPr algn="l" rtl="0"/>
            <a:r>
              <a:rPr lang="en-US" dirty="0" smtClean="0"/>
              <a:t>Grid Architecture: With grid computing, groups of independent, modular hardware and software components can be connected and rejoined on demand to meet the changing needs of businesses.</a:t>
            </a:r>
          </a:p>
          <a:p>
            <a:pPr algn="l" rtl="0"/>
            <a:endParaRPr lang="en-US" dirty="0" smtClean="0"/>
          </a:p>
          <a:p>
            <a:pPr algn="l" rtl="0"/>
            <a:r>
              <a:rPr lang="en-US" dirty="0" smtClean="0"/>
              <a:t>Application Architecture: </a:t>
            </a:r>
          </a:p>
          <a:p>
            <a:pPr lvl="1" algn="l" rtl="0"/>
            <a:r>
              <a:rPr lang="en-US" dirty="0" smtClean="0"/>
              <a:t>Client/server</a:t>
            </a:r>
          </a:p>
          <a:p>
            <a:pPr lvl="1" algn="l" rtl="0"/>
            <a:r>
              <a:rPr lang="en-US" dirty="0" smtClean="0"/>
              <a:t>Multitier</a:t>
            </a:r>
          </a:p>
          <a:p>
            <a:pPr algn="l" rtl="0"/>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صر نائب لرقم الشريحة 5"/>
          <p:cNvSpPr>
            <a:spLocks noGrp="1"/>
          </p:cNvSpPr>
          <p:nvPr>
            <p:ph type="sldNum" sz="quarter" idx="12"/>
          </p:nvPr>
        </p:nvSpPr>
        <p:spPr>
          <a:noFill/>
        </p:spPr>
        <p:txBody>
          <a:bodyPr>
            <a:normAutofit fontScale="85000" lnSpcReduction="20000"/>
          </a:bodyPr>
          <a:lstStyle/>
          <a:p>
            <a:fld id="{4F1CB72E-C2F9-49A8-A7FE-A6C73EAA86DA}" type="slidenum">
              <a:rPr lang="ar-SA"/>
              <a:pPr/>
              <a:t>15</a:t>
            </a:fld>
            <a:endParaRPr lang="en-US"/>
          </a:p>
        </p:txBody>
      </p:sp>
      <p:sp>
        <p:nvSpPr>
          <p:cNvPr id="16387" name="Rectangle 2"/>
          <p:cNvSpPr>
            <a:spLocks noGrp="1" noChangeArrowheads="1"/>
          </p:cNvSpPr>
          <p:nvPr>
            <p:ph type="title"/>
          </p:nvPr>
        </p:nvSpPr>
        <p:spPr/>
        <p:txBody>
          <a:bodyPr>
            <a:normAutofit fontScale="90000"/>
          </a:bodyPr>
          <a:lstStyle/>
          <a:p>
            <a:pPr eaLnBrk="1" hangingPunct="1"/>
            <a:r>
              <a:rPr lang="en-US" sz="4000" b="1" smtClean="0"/>
              <a:t>Client/Server Database </a:t>
            </a:r>
            <a:br>
              <a:rPr lang="en-US" sz="4000" b="1" smtClean="0"/>
            </a:br>
            <a:r>
              <a:rPr lang="en-US" sz="4000" b="1" smtClean="0"/>
              <a:t>Management Systems</a:t>
            </a:r>
          </a:p>
        </p:txBody>
      </p:sp>
      <p:sp>
        <p:nvSpPr>
          <p:cNvPr id="16388" name="Rectangle 3"/>
          <p:cNvSpPr>
            <a:spLocks noGrp="1" noChangeArrowheads="1"/>
          </p:cNvSpPr>
          <p:nvPr>
            <p:ph type="body" idx="1"/>
          </p:nvPr>
        </p:nvSpPr>
        <p:spPr>
          <a:xfrm>
            <a:off x="612648" y="1600200"/>
            <a:ext cx="8153400" cy="3701008"/>
          </a:xfrm>
        </p:spPr>
        <p:txBody>
          <a:bodyPr>
            <a:noAutofit/>
          </a:bodyPr>
          <a:lstStyle/>
          <a:p>
            <a:pPr algn="l" rtl="0" eaLnBrk="1" hangingPunct="1">
              <a:lnSpc>
                <a:spcPct val="150000"/>
              </a:lnSpc>
            </a:pPr>
            <a:r>
              <a:rPr lang="en-US" sz="2000" dirty="0" smtClean="0"/>
              <a:t>Client/server database</a:t>
            </a:r>
          </a:p>
          <a:p>
            <a:pPr lvl="1" algn="l" rtl="0" eaLnBrk="1" hangingPunct="1">
              <a:lnSpc>
                <a:spcPct val="150000"/>
              </a:lnSpc>
            </a:pPr>
            <a:r>
              <a:rPr lang="en-US" sz="2000" dirty="0" smtClean="0"/>
              <a:t>Takes advantage of distributed processing and networked computers by distributing processing across multiple computers</a:t>
            </a:r>
          </a:p>
          <a:p>
            <a:pPr lvl="1" algn="l" rtl="0" eaLnBrk="1" hangingPunct="1">
              <a:lnSpc>
                <a:spcPct val="150000"/>
              </a:lnSpc>
            </a:pPr>
            <a:r>
              <a:rPr lang="en-US" sz="2000" dirty="0" smtClean="0"/>
              <a:t>DBMS server process runs on one workstation, and the database applications run on separate client workstations across the network</a:t>
            </a:r>
          </a:p>
          <a:p>
            <a:pPr lvl="1" algn="l" rtl="0" eaLnBrk="1" hangingPunct="1">
              <a:lnSpc>
                <a:spcPct val="150000"/>
              </a:lnSpc>
            </a:pPr>
            <a:r>
              <a:rPr lang="en-US" sz="2000" dirty="0" smtClean="0"/>
              <a:t>Preferred for database applications that retrieve and manipulate small amounts of data from databases containing large numbers of records because they minimize network traffic and improve response times</a:t>
            </a:r>
          </a:p>
          <a:p>
            <a:pPr algn="l" rtl="0" eaLnBrk="1" hangingPunct="1">
              <a:lnSpc>
                <a:spcPct val="150000"/>
              </a:lnSpc>
            </a:pPr>
            <a:r>
              <a:rPr lang="en-US" sz="2000" dirty="0" smtClean="0"/>
              <a:t>Organizations generally use a client/server database if the database will have more than 10 simultaneous users and if the database is mission critical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رقم الشريحة 5"/>
          <p:cNvSpPr>
            <a:spLocks noGrp="1"/>
          </p:cNvSpPr>
          <p:nvPr>
            <p:ph type="sldNum" sz="quarter" idx="12"/>
          </p:nvPr>
        </p:nvSpPr>
        <p:spPr>
          <a:noFill/>
        </p:spPr>
        <p:txBody>
          <a:bodyPr>
            <a:normAutofit fontScale="85000" lnSpcReduction="20000"/>
          </a:bodyPr>
          <a:lstStyle/>
          <a:p>
            <a:fld id="{B77B9394-A335-4D70-B912-2765D2E8F0ED}" type="slidenum">
              <a:rPr lang="ar-SA"/>
              <a:pPr/>
              <a:t>16</a:t>
            </a:fld>
            <a:endParaRPr lang="en-US"/>
          </a:p>
        </p:txBody>
      </p:sp>
      <p:sp>
        <p:nvSpPr>
          <p:cNvPr id="17411" name="Rectangle 1026"/>
          <p:cNvSpPr>
            <a:spLocks noGrp="1" noChangeArrowheads="1"/>
          </p:cNvSpPr>
          <p:nvPr>
            <p:ph type="title"/>
          </p:nvPr>
        </p:nvSpPr>
        <p:spPr>
          <a:xfrm>
            <a:off x="685800" y="152400"/>
            <a:ext cx="7772400" cy="1143000"/>
          </a:xfrm>
        </p:spPr>
        <p:txBody>
          <a:bodyPr/>
          <a:lstStyle/>
          <a:p>
            <a:pPr eaLnBrk="1" hangingPunct="1"/>
            <a:r>
              <a:rPr lang="en-US" sz="4000" b="1" smtClean="0"/>
              <a:t>Client/Server Database Architecture</a:t>
            </a:r>
          </a:p>
        </p:txBody>
      </p:sp>
      <p:pic>
        <p:nvPicPr>
          <p:cNvPr id="17412" name="Picture 1028" descr="Fig01-12"/>
          <p:cNvPicPr>
            <a:picLocks noChangeAspect="1" noChangeArrowheads="1"/>
          </p:cNvPicPr>
          <p:nvPr/>
        </p:nvPicPr>
        <p:blipFill>
          <a:blip r:embed="rId2" cstate="print"/>
          <a:srcRect t="15208"/>
          <a:stretch>
            <a:fillRect/>
          </a:stretch>
        </p:blipFill>
        <p:spPr bwMode="auto">
          <a:xfrm>
            <a:off x="971600" y="1681187"/>
            <a:ext cx="7391400" cy="45561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رقم الشريحة 5"/>
          <p:cNvSpPr>
            <a:spLocks noGrp="1"/>
          </p:cNvSpPr>
          <p:nvPr>
            <p:ph type="sldNum" sz="quarter" idx="12"/>
          </p:nvPr>
        </p:nvSpPr>
        <p:spPr>
          <a:noFill/>
        </p:spPr>
        <p:txBody>
          <a:bodyPr>
            <a:normAutofit fontScale="85000" lnSpcReduction="20000"/>
          </a:bodyPr>
          <a:lstStyle/>
          <a:p>
            <a:fld id="{8186884B-281A-45B5-B9A3-5CB4C1F0B043}" type="slidenum">
              <a:rPr lang="ar-SA"/>
              <a:pPr/>
              <a:t>17</a:t>
            </a:fld>
            <a:endParaRPr lang="en-US"/>
          </a:p>
        </p:txBody>
      </p:sp>
      <p:sp>
        <p:nvSpPr>
          <p:cNvPr id="18435" name="Rectangle 2"/>
          <p:cNvSpPr>
            <a:spLocks noGrp="1" noChangeArrowheads="1"/>
          </p:cNvSpPr>
          <p:nvPr>
            <p:ph type="title"/>
          </p:nvPr>
        </p:nvSpPr>
        <p:spPr>
          <a:xfrm>
            <a:off x="685800" y="228600"/>
            <a:ext cx="7772400" cy="1143000"/>
          </a:xfrm>
        </p:spPr>
        <p:txBody>
          <a:bodyPr>
            <a:normAutofit fontScale="90000"/>
          </a:bodyPr>
          <a:lstStyle/>
          <a:p>
            <a:pPr eaLnBrk="1" hangingPunct="1"/>
            <a:r>
              <a:rPr lang="en-US" b="1" dirty="0" smtClean="0"/>
              <a:t>The Oracle Client/Server Database</a:t>
            </a:r>
          </a:p>
        </p:txBody>
      </p:sp>
      <p:sp>
        <p:nvSpPr>
          <p:cNvPr id="18436" name="Rectangle 3"/>
          <p:cNvSpPr>
            <a:spLocks noGrp="1" noChangeArrowheads="1"/>
          </p:cNvSpPr>
          <p:nvPr>
            <p:ph type="body" idx="1"/>
          </p:nvPr>
        </p:nvSpPr>
        <p:spPr>
          <a:xfrm>
            <a:off x="685800" y="1604392"/>
            <a:ext cx="7772400" cy="1752600"/>
          </a:xfrm>
        </p:spPr>
        <p:txBody>
          <a:bodyPr>
            <a:normAutofit fontScale="92500" lnSpcReduction="10000"/>
          </a:bodyPr>
          <a:lstStyle/>
          <a:p>
            <a:pPr algn="l" rtl="0" eaLnBrk="1" hangingPunct="1"/>
            <a:r>
              <a:rPr lang="en-US" sz="2400" dirty="0" smtClean="0"/>
              <a:t>Oracle11</a:t>
            </a:r>
            <a:r>
              <a:rPr lang="en-US" sz="2400" i="1" dirty="0" smtClean="0"/>
              <a:t>i </a:t>
            </a:r>
            <a:r>
              <a:rPr lang="en-US" sz="2400" dirty="0" smtClean="0"/>
              <a:t>is the latest release of Oracle Corporation’s relational database</a:t>
            </a:r>
          </a:p>
          <a:p>
            <a:pPr algn="l" rtl="0" eaLnBrk="1" hangingPunct="1"/>
            <a:r>
              <a:rPr lang="en-US" sz="2400" dirty="0" smtClean="0"/>
              <a:t>All Oracle server- and client-side programs use Oracle Net, a utility that enables the network communication between the client and the server</a:t>
            </a:r>
          </a:p>
          <a:p>
            <a:pPr algn="l" rtl="0" eaLnBrk="1" hangingPunct="1"/>
            <a:endParaRPr lang="en-US" dirty="0" smtClean="0"/>
          </a:p>
        </p:txBody>
      </p:sp>
      <p:pic>
        <p:nvPicPr>
          <p:cNvPr id="18437" name="Picture 4" descr="Fig01-13"/>
          <p:cNvPicPr>
            <a:picLocks noChangeAspect="1" noChangeArrowheads="1"/>
          </p:cNvPicPr>
          <p:nvPr/>
        </p:nvPicPr>
        <p:blipFill>
          <a:blip r:embed="rId2" cstate="print"/>
          <a:srcRect t="23978" b="20470"/>
          <a:stretch>
            <a:fillRect/>
          </a:stretch>
        </p:blipFill>
        <p:spPr bwMode="auto">
          <a:xfrm>
            <a:off x="838200" y="3581400"/>
            <a:ext cx="7620000" cy="3276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رقم الشريحة 5"/>
          <p:cNvSpPr>
            <a:spLocks noGrp="1"/>
          </p:cNvSpPr>
          <p:nvPr>
            <p:ph type="sldNum" sz="quarter" idx="12"/>
          </p:nvPr>
        </p:nvSpPr>
        <p:spPr>
          <a:noFill/>
        </p:spPr>
        <p:txBody>
          <a:bodyPr>
            <a:normAutofit fontScale="85000" lnSpcReduction="20000"/>
          </a:bodyPr>
          <a:lstStyle/>
          <a:p>
            <a:fld id="{C2393149-8444-47A3-A8E6-AC0807D2EB84}" type="slidenum">
              <a:rPr lang="ar-SA"/>
              <a:pPr/>
              <a:t>18</a:t>
            </a:fld>
            <a:endParaRPr lang="en-US"/>
          </a:p>
        </p:txBody>
      </p:sp>
      <p:sp>
        <p:nvSpPr>
          <p:cNvPr id="19459" name="Rectangle 2"/>
          <p:cNvSpPr>
            <a:spLocks noGrp="1" noChangeArrowheads="1"/>
          </p:cNvSpPr>
          <p:nvPr>
            <p:ph type="title"/>
          </p:nvPr>
        </p:nvSpPr>
        <p:spPr/>
        <p:txBody>
          <a:bodyPr/>
          <a:lstStyle/>
          <a:p>
            <a:pPr eaLnBrk="1" hangingPunct="1"/>
            <a:r>
              <a:rPr lang="en-US" sz="4000" b="1" smtClean="0"/>
              <a:t>Client-Side</a:t>
            </a:r>
            <a:r>
              <a:rPr lang="en-US" smtClean="0"/>
              <a:t> </a:t>
            </a:r>
            <a:r>
              <a:rPr lang="en-US" sz="4000" b="1" smtClean="0"/>
              <a:t>Utilities</a:t>
            </a:r>
          </a:p>
        </p:txBody>
      </p:sp>
      <p:sp>
        <p:nvSpPr>
          <p:cNvPr id="19460" name="Rectangle 3"/>
          <p:cNvSpPr>
            <a:spLocks noGrp="1" noChangeArrowheads="1"/>
          </p:cNvSpPr>
          <p:nvPr>
            <p:ph type="body" idx="1"/>
          </p:nvPr>
        </p:nvSpPr>
        <p:spPr>
          <a:xfrm>
            <a:off x="685800" y="1618456"/>
            <a:ext cx="7772400" cy="4114800"/>
          </a:xfrm>
        </p:spPr>
        <p:txBody>
          <a:bodyPr>
            <a:normAutofit fontScale="92500" lnSpcReduction="10000"/>
          </a:bodyPr>
          <a:lstStyle/>
          <a:p>
            <a:pPr algn="l" rtl="0" eaLnBrk="1" hangingPunct="1">
              <a:lnSpc>
                <a:spcPct val="90000"/>
              </a:lnSpc>
            </a:pPr>
            <a:r>
              <a:rPr lang="en-US" sz="2000" b="1" dirty="0" smtClean="0"/>
              <a:t>SQL*Plus</a:t>
            </a:r>
          </a:p>
          <a:p>
            <a:pPr lvl="1" algn="l" rtl="0" eaLnBrk="1" hangingPunct="1">
              <a:lnSpc>
                <a:spcPct val="90000"/>
              </a:lnSpc>
            </a:pPr>
            <a:r>
              <a:rPr lang="en-US" sz="2000" dirty="0" smtClean="0"/>
              <a:t>for creating and testing command-line SQL queries and executing PL/SQL procedural programs</a:t>
            </a:r>
          </a:p>
          <a:p>
            <a:pPr algn="l" rtl="0" eaLnBrk="1" hangingPunct="1">
              <a:lnSpc>
                <a:spcPct val="90000"/>
              </a:lnSpc>
            </a:pPr>
            <a:r>
              <a:rPr lang="en-US" sz="2000" b="1" dirty="0" smtClean="0"/>
              <a:t>Oracle9</a:t>
            </a:r>
            <a:r>
              <a:rPr lang="en-US" sz="2000" b="1" i="1" dirty="0" smtClean="0"/>
              <a:t>i </a:t>
            </a:r>
            <a:r>
              <a:rPr lang="en-US" sz="2000" b="1" dirty="0" smtClean="0"/>
              <a:t>Developer Suite</a:t>
            </a:r>
            <a:r>
              <a:rPr lang="en-US" sz="2000" dirty="0" smtClean="0"/>
              <a:t> </a:t>
            </a:r>
          </a:p>
          <a:p>
            <a:pPr lvl="1" algn="l" rtl="0" eaLnBrk="1" hangingPunct="1">
              <a:lnSpc>
                <a:spcPct val="90000"/>
              </a:lnSpc>
            </a:pPr>
            <a:r>
              <a:rPr lang="en-US" sz="2000" dirty="0" smtClean="0"/>
              <a:t>for developing database applications including the following Developer tools:</a:t>
            </a:r>
          </a:p>
          <a:p>
            <a:pPr algn="l" rtl="0" eaLnBrk="1" hangingPunct="1">
              <a:lnSpc>
                <a:spcPct val="90000"/>
              </a:lnSpc>
            </a:pPr>
            <a:r>
              <a:rPr lang="en-US" sz="2000" b="1" dirty="0" smtClean="0"/>
              <a:t>Forms Builder</a:t>
            </a:r>
          </a:p>
          <a:p>
            <a:pPr lvl="1" algn="l" rtl="0" eaLnBrk="1" hangingPunct="1">
              <a:lnSpc>
                <a:spcPct val="90000"/>
              </a:lnSpc>
            </a:pPr>
            <a:r>
              <a:rPr lang="en-US" sz="2000" dirty="0" smtClean="0"/>
              <a:t>for creating custom user applications</a:t>
            </a:r>
          </a:p>
          <a:p>
            <a:pPr algn="l" rtl="0" eaLnBrk="1" hangingPunct="1">
              <a:lnSpc>
                <a:spcPct val="90000"/>
              </a:lnSpc>
            </a:pPr>
            <a:r>
              <a:rPr lang="en-US" sz="2000" b="1" dirty="0" smtClean="0"/>
              <a:t>Reports Builder</a:t>
            </a:r>
            <a:r>
              <a:rPr lang="en-US" sz="2000" dirty="0" smtClean="0"/>
              <a:t> </a:t>
            </a:r>
          </a:p>
          <a:p>
            <a:pPr lvl="1" algn="l" rtl="0" eaLnBrk="1" hangingPunct="1">
              <a:lnSpc>
                <a:spcPct val="90000"/>
              </a:lnSpc>
            </a:pPr>
            <a:r>
              <a:rPr lang="en-US" sz="2000" dirty="0" smtClean="0"/>
              <a:t>for creating reports for displaying, printing, and distributing summary data</a:t>
            </a:r>
          </a:p>
          <a:p>
            <a:pPr algn="l" rtl="0" eaLnBrk="1" hangingPunct="1">
              <a:lnSpc>
                <a:spcPct val="90000"/>
              </a:lnSpc>
            </a:pPr>
            <a:r>
              <a:rPr lang="en-US" sz="2000" b="1" dirty="0" smtClean="0"/>
              <a:t>Enterprise Manager</a:t>
            </a:r>
            <a:endParaRPr lang="en-US" sz="2000" dirty="0" smtClean="0"/>
          </a:p>
          <a:p>
            <a:pPr lvl="1" algn="l" rtl="0" eaLnBrk="1" hangingPunct="1">
              <a:lnSpc>
                <a:spcPct val="90000"/>
              </a:lnSpc>
            </a:pPr>
            <a:r>
              <a:rPr lang="en-US" sz="2000" dirty="0" smtClean="0"/>
              <a:t>for performing database administration tasks such as creating new user accounts and configuring how the DBMS stores and manages data</a:t>
            </a:r>
          </a:p>
          <a:p>
            <a:pPr algn="l" rtl="0" eaLnBrk="1" hangingPunct="1">
              <a:lnSpc>
                <a:spcPct val="90000"/>
              </a:lnSpc>
            </a:pPr>
            <a:endParaRPr lang="en-US" sz="20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صر نائب لرقم الشريحة 5"/>
          <p:cNvSpPr>
            <a:spLocks noGrp="1"/>
          </p:cNvSpPr>
          <p:nvPr>
            <p:ph type="sldNum" sz="quarter" idx="12"/>
          </p:nvPr>
        </p:nvSpPr>
        <p:spPr>
          <a:noFill/>
        </p:spPr>
        <p:txBody>
          <a:bodyPr>
            <a:normAutofit fontScale="85000" lnSpcReduction="20000"/>
          </a:bodyPr>
          <a:lstStyle/>
          <a:p>
            <a:fld id="{5E4B20C7-2B9E-41B6-B042-0D2C24E01191}" type="slidenum">
              <a:rPr lang="ar-SA"/>
              <a:pPr/>
              <a:t>19</a:t>
            </a:fld>
            <a:endParaRPr lang="en-US"/>
          </a:p>
        </p:txBody>
      </p:sp>
      <p:sp>
        <p:nvSpPr>
          <p:cNvPr id="20483" name="Rectangle 2"/>
          <p:cNvSpPr>
            <a:spLocks noGrp="1" noChangeArrowheads="1"/>
          </p:cNvSpPr>
          <p:nvPr>
            <p:ph type="title"/>
          </p:nvPr>
        </p:nvSpPr>
        <p:spPr/>
        <p:txBody>
          <a:bodyPr/>
          <a:lstStyle/>
          <a:p>
            <a:pPr eaLnBrk="1" hangingPunct="1"/>
            <a:r>
              <a:rPr lang="en-US" sz="4000" b="1" smtClean="0"/>
              <a:t>Design Principles</a:t>
            </a:r>
          </a:p>
        </p:txBody>
      </p:sp>
      <p:sp>
        <p:nvSpPr>
          <p:cNvPr id="20484" name="Rectangle 3"/>
          <p:cNvSpPr>
            <a:spLocks noGrp="1" noChangeArrowheads="1"/>
          </p:cNvSpPr>
          <p:nvPr>
            <p:ph type="body" idx="1"/>
          </p:nvPr>
        </p:nvSpPr>
        <p:spPr>
          <a:xfrm>
            <a:off x="611560" y="1690464"/>
            <a:ext cx="7772400" cy="4114800"/>
          </a:xfrm>
        </p:spPr>
        <p:txBody>
          <a:bodyPr/>
          <a:lstStyle/>
          <a:p>
            <a:pPr algn="l" rtl="0" eaLnBrk="1" hangingPunct="1"/>
            <a:r>
              <a:rPr lang="en-US" sz="2400" dirty="0" smtClean="0"/>
              <a:t>To avoid creating tables that contain redundant data, group related items that describe a single entity together in a common table</a:t>
            </a:r>
          </a:p>
          <a:p>
            <a:pPr algn="l" rtl="0" eaLnBrk="1" hangingPunct="1"/>
            <a:r>
              <a:rPr lang="en-US" sz="2400" dirty="0" smtClean="0"/>
              <a:t>Do not create tables that duplicate values many times in different rows</a:t>
            </a:r>
          </a:p>
          <a:p>
            <a:pPr algn="l" rtl="0" eaLnBrk="1" hangingPunct="1"/>
            <a:r>
              <a:rPr lang="en-US" sz="2400" dirty="0" smtClean="0"/>
              <a:t>When creating a database and inserting data values, you must specify the data type for each column</a:t>
            </a:r>
          </a:p>
          <a:p>
            <a:pPr algn="l" rtl="0" eaLnBrk="1" hangingPunct="1"/>
            <a:r>
              <a:rPr lang="en-US" sz="2400" dirty="0" smtClean="0"/>
              <a:t>Recall that primary key fields should use a number data type to avoid typographical, punctuation, and case variation errors</a:t>
            </a:r>
          </a:p>
          <a:p>
            <a:pPr algn="l" rtl="0" eaLnBrk="1" hangingPunct="1"/>
            <a:endParaRPr 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صر نائب لرقم الشريحة 5"/>
          <p:cNvSpPr>
            <a:spLocks noGrp="1"/>
          </p:cNvSpPr>
          <p:nvPr>
            <p:ph type="sldNum" sz="quarter" idx="12"/>
          </p:nvPr>
        </p:nvSpPr>
        <p:spPr>
          <a:noFill/>
        </p:spPr>
        <p:txBody>
          <a:bodyPr>
            <a:normAutofit fontScale="85000" lnSpcReduction="20000"/>
          </a:bodyPr>
          <a:lstStyle/>
          <a:p>
            <a:pPr rtl="0"/>
            <a:fld id="{62B13055-99DD-4F6A-BA24-1349EB3CB60A}" type="slidenum">
              <a:rPr lang="ar-SA"/>
              <a:pPr rtl="0"/>
              <a:t>2</a:t>
            </a:fld>
            <a:endParaRPr lang="en-US"/>
          </a:p>
        </p:txBody>
      </p:sp>
      <p:sp>
        <p:nvSpPr>
          <p:cNvPr id="4099" name="Rectangle 2"/>
          <p:cNvSpPr>
            <a:spLocks noGrp="1" noChangeArrowheads="1"/>
          </p:cNvSpPr>
          <p:nvPr>
            <p:ph type="title"/>
          </p:nvPr>
        </p:nvSpPr>
        <p:spPr>
          <a:xfrm>
            <a:off x="685800" y="152400"/>
            <a:ext cx="7772400" cy="1143000"/>
          </a:xfrm>
        </p:spPr>
        <p:txBody>
          <a:bodyPr/>
          <a:lstStyle/>
          <a:p>
            <a:pPr rtl="0" eaLnBrk="1" hangingPunct="1"/>
            <a:r>
              <a:rPr lang="en-US" sz="4000" b="1" dirty="0" smtClean="0"/>
              <a:t>Before Databases</a:t>
            </a:r>
          </a:p>
        </p:txBody>
      </p:sp>
      <p:sp>
        <p:nvSpPr>
          <p:cNvPr id="4100" name="Rectangle 3"/>
          <p:cNvSpPr>
            <a:spLocks noGrp="1" noChangeArrowheads="1"/>
          </p:cNvSpPr>
          <p:nvPr>
            <p:ph type="body" idx="1"/>
          </p:nvPr>
        </p:nvSpPr>
        <p:spPr>
          <a:xfrm>
            <a:off x="685800" y="1600200"/>
            <a:ext cx="7772400" cy="2620888"/>
          </a:xfrm>
        </p:spPr>
        <p:txBody>
          <a:bodyPr>
            <a:normAutofit fontScale="85000" lnSpcReduction="10000"/>
          </a:bodyPr>
          <a:lstStyle/>
          <a:p>
            <a:pPr algn="l" rtl="0" eaLnBrk="1" hangingPunct="1">
              <a:lnSpc>
                <a:spcPct val="120000"/>
              </a:lnSpc>
            </a:pPr>
            <a:r>
              <a:rPr lang="en-US" dirty="0" smtClean="0"/>
              <a:t>Information was kept in files:</a:t>
            </a:r>
          </a:p>
          <a:p>
            <a:pPr lvl="1" algn="l" rtl="0" eaLnBrk="1" hangingPunct="1">
              <a:lnSpc>
                <a:spcPct val="120000"/>
              </a:lnSpc>
            </a:pPr>
            <a:r>
              <a:rPr lang="en-US" dirty="0" smtClean="0"/>
              <a:t>Each field describes one piece of information about student</a:t>
            </a:r>
          </a:p>
          <a:p>
            <a:pPr lvl="1" algn="l" rtl="0" eaLnBrk="1" hangingPunct="1">
              <a:lnSpc>
                <a:spcPct val="120000"/>
              </a:lnSpc>
            </a:pPr>
            <a:r>
              <a:rPr lang="en-US" dirty="0" smtClean="0"/>
              <a:t>Fields are separated by commas</a:t>
            </a:r>
          </a:p>
          <a:p>
            <a:pPr lvl="1" algn="l" rtl="0" eaLnBrk="1" hangingPunct="1">
              <a:lnSpc>
                <a:spcPct val="120000"/>
              </a:lnSpc>
            </a:pPr>
            <a:r>
              <a:rPr lang="en-US" dirty="0" smtClean="0"/>
              <a:t>A record is a collection of related fields</a:t>
            </a:r>
          </a:p>
          <a:p>
            <a:pPr lvl="1" algn="l" rtl="0" eaLnBrk="1" hangingPunct="1">
              <a:lnSpc>
                <a:spcPct val="120000"/>
              </a:lnSpc>
            </a:pPr>
            <a:r>
              <a:rPr lang="en-US" dirty="0" smtClean="0"/>
              <a:t>Each record is a separate line</a:t>
            </a:r>
          </a:p>
        </p:txBody>
      </p:sp>
      <p:pic>
        <p:nvPicPr>
          <p:cNvPr id="4101" name="Picture 5" descr="Fig01-01"/>
          <p:cNvPicPr>
            <a:picLocks noChangeAspect="1" noChangeArrowheads="1"/>
          </p:cNvPicPr>
          <p:nvPr/>
        </p:nvPicPr>
        <p:blipFill>
          <a:blip r:embed="rId2" cstate="print"/>
          <a:srcRect t="27776" b="25352"/>
          <a:stretch>
            <a:fillRect/>
          </a:stretch>
        </p:blipFill>
        <p:spPr bwMode="auto">
          <a:xfrm>
            <a:off x="838200" y="4114800"/>
            <a:ext cx="73152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صر نائب لرقم الشريحة 5"/>
          <p:cNvSpPr>
            <a:spLocks noGrp="1"/>
          </p:cNvSpPr>
          <p:nvPr>
            <p:ph type="sldNum" sz="quarter" idx="12"/>
          </p:nvPr>
        </p:nvSpPr>
        <p:spPr>
          <a:noFill/>
        </p:spPr>
        <p:txBody>
          <a:bodyPr>
            <a:normAutofit fontScale="85000" lnSpcReduction="20000"/>
          </a:bodyPr>
          <a:lstStyle/>
          <a:p>
            <a:fld id="{64E2AB13-611B-471C-818D-5B5F6D1CBA57}" type="slidenum">
              <a:rPr lang="ar-SA"/>
              <a:pPr/>
              <a:t>20</a:t>
            </a:fld>
            <a:endParaRPr lang="en-US"/>
          </a:p>
        </p:txBody>
      </p:sp>
      <p:sp>
        <p:nvSpPr>
          <p:cNvPr id="21507" name="Rectangle 2"/>
          <p:cNvSpPr>
            <a:spLocks noGrp="1" noChangeArrowheads="1"/>
          </p:cNvSpPr>
          <p:nvPr>
            <p:ph type="title"/>
          </p:nvPr>
        </p:nvSpPr>
        <p:spPr/>
        <p:txBody>
          <a:bodyPr>
            <a:normAutofit fontScale="90000"/>
          </a:bodyPr>
          <a:lstStyle/>
          <a:p>
            <a:pPr eaLnBrk="1" hangingPunct="1"/>
            <a:r>
              <a:rPr lang="en-US" sz="4000" b="1" dirty="0" smtClean="0"/>
              <a:t>The </a:t>
            </a:r>
            <a:r>
              <a:rPr lang="en-US" sz="4000" b="1" dirty="0" err="1" smtClean="0"/>
              <a:t>Northwoods</a:t>
            </a:r>
            <a:r>
              <a:rPr lang="en-US" sz="4000" b="1" dirty="0" smtClean="0"/>
              <a:t> University </a:t>
            </a:r>
            <a:br>
              <a:rPr lang="en-US" sz="4000" b="1" dirty="0" smtClean="0"/>
            </a:br>
            <a:r>
              <a:rPr lang="en-US" sz="4000" b="1" dirty="0" smtClean="0"/>
              <a:t>Student Registration Database</a:t>
            </a:r>
            <a:endParaRPr lang="en-US" sz="4000" dirty="0" smtClean="0"/>
          </a:p>
        </p:txBody>
      </p:sp>
      <p:sp>
        <p:nvSpPr>
          <p:cNvPr id="21508" name="Rectangle 3"/>
          <p:cNvSpPr>
            <a:spLocks noGrp="1" noChangeArrowheads="1"/>
          </p:cNvSpPr>
          <p:nvPr>
            <p:ph type="body" idx="1"/>
          </p:nvPr>
        </p:nvSpPr>
        <p:spPr>
          <a:xfrm>
            <a:off x="609600" y="1529680"/>
            <a:ext cx="7924800" cy="4419600"/>
          </a:xfrm>
        </p:spPr>
        <p:txBody>
          <a:bodyPr/>
          <a:lstStyle/>
          <a:p>
            <a:pPr algn="l" rtl="0" eaLnBrk="1" hangingPunct="1">
              <a:buFont typeface="Wingdings" pitchFamily="2" charset="2"/>
              <a:buNone/>
            </a:pPr>
            <a:r>
              <a:rPr lang="en-US" sz="3600" dirty="0" err="1" smtClean="0"/>
              <a:t>Northwoods</a:t>
            </a:r>
            <a:r>
              <a:rPr lang="en-US" sz="3600" dirty="0" smtClean="0"/>
              <a:t> University </a:t>
            </a:r>
          </a:p>
          <a:p>
            <a:pPr algn="l" rtl="0" eaLnBrk="1" hangingPunct="1"/>
            <a:r>
              <a:rPr lang="en-US" dirty="0" smtClean="0"/>
              <a:t>Decided to replace its aging mainframe-based student registration system with a more modern client/server database system</a:t>
            </a:r>
          </a:p>
          <a:p>
            <a:pPr algn="l" rtl="0" eaLnBrk="1" hangingPunct="1"/>
            <a:r>
              <a:rPr lang="en-US" dirty="0" smtClean="0"/>
              <a:t>School officials want students to be able to retrieve course availability information, register for courses, and print transcripts using personal computers located in the student computer labs</a:t>
            </a:r>
          </a:p>
          <a:p>
            <a:pPr algn="l" rtl="0" eaLnBrk="1" hangingPunct="1">
              <a:buFont typeface="Wingdings" pitchFamily="2" charset="2"/>
              <a:buNone/>
            </a:pP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صر نائب لرقم الشريحة 5"/>
          <p:cNvSpPr>
            <a:spLocks noGrp="1"/>
          </p:cNvSpPr>
          <p:nvPr>
            <p:ph type="sldNum" sz="quarter" idx="12"/>
          </p:nvPr>
        </p:nvSpPr>
        <p:spPr>
          <a:noFill/>
        </p:spPr>
        <p:txBody>
          <a:bodyPr>
            <a:normAutofit fontScale="85000" lnSpcReduction="20000"/>
          </a:bodyPr>
          <a:lstStyle/>
          <a:p>
            <a:fld id="{0DBF6DE7-7475-4B97-BFBE-5C17C6B82083}" type="slidenum">
              <a:rPr lang="ar-SA"/>
              <a:pPr/>
              <a:t>21</a:t>
            </a:fld>
            <a:endParaRPr lang="en-US"/>
          </a:p>
        </p:txBody>
      </p:sp>
      <p:sp>
        <p:nvSpPr>
          <p:cNvPr id="22531" name="Rectangle 2"/>
          <p:cNvSpPr>
            <a:spLocks noGrp="1" noChangeArrowheads="1"/>
          </p:cNvSpPr>
          <p:nvPr>
            <p:ph type="title"/>
          </p:nvPr>
        </p:nvSpPr>
        <p:spPr/>
        <p:txBody>
          <a:bodyPr>
            <a:normAutofit/>
          </a:bodyPr>
          <a:lstStyle/>
          <a:p>
            <a:pPr eaLnBrk="1" hangingPunct="1"/>
            <a:r>
              <a:rPr lang="en-US" sz="2800" b="1" dirty="0" smtClean="0"/>
              <a:t>The </a:t>
            </a:r>
            <a:r>
              <a:rPr lang="en-US" sz="2800" b="1" dirty="0" err="1" smtClean="0"/>
              <a:t>Northwoods</a:t>
            </a:r>
            <a:r>
              <a:rPr lang="en-US" sz="2800" b="1" dirty="0" smtClean="0"/>
              <a:t> University </a:t>
            </a:r>
            <a:br>
              <a:rPr lang="en-US" sz="2800" b="1" dirty="0" smtClean="0"/>
            </a:br>
            <a:r>
              <a:rPr lang="en-US" sz="2800" b="1" dirty="0" smtClean="0"/>
              <a:t>Student Registration Database (cont)</a:t>
            </a:r>
          </a:p>
        </p:txBody>
      </p:sp>
      <p:sp>
        <p:nvSpPr>
          <p:cNvPr id="22532" name="Rectangle 3"/>
          <p:cNvSpPr>
            <a:spLocks noGrp="1" noChangeArrowheads="1"/>
          </p:cNvSpPr>
          <p:nvPr>
            <p:ph type="body" idx="1"/>
          </p:nvPr>
        </p:nvSpPr>
        <p:spPr/>
        <p:txBody>
          <a:bodyPr/>
          <a:lstStyle/>
          <a:p>
            <a:pPr algn="l" rtl="0" eaLnBrk="1" hangingPunct="1"/>
            <a:r>
              <a:rPr lang="en-US" sz="3200" dirty="0" smtClean="0"/>
              <a:t>Faculty members must be able to retrieve student course lists, drop and add students, and record course grades</a:t>
            </a:r>
          </a:p>
          <a:p>
            <a:pPr algn="l" rtl="0" eaLnBrk="1" hangingPunct="1"/>
            <a:r>
              <a:rPr lang="en-US" sz="3200" dirty="0" smtClean="0"/>
              <a:t>Faculty members must also be able to view records for the students they advise</a:t>
            </a:r>
          </a:p>
          <a:p>
            <a:pPr algn="l" rtl="0" eaLnBrk="1" hangingPunct="1"/>
            <a:r>
              <a:rPr lang="en-US" sz="3200" dirty="0" smtClean="0"/>
              <a:t>Security is a prime concern, so student and course records must be protected by password access</a:t>
            </a:r>
          </a:p>
          <a:p>
            <a:pPr algn="l" rtl="0" eaLnBrk="1" hangingPunct="1"/>
            <a:endParaRPr lang="en-US" sz="32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صر نائب لرقم الشريحة 5"/>
          <p:cNvSpPr>
            <a:spLocks noGrp="1"/>
          </p:cNvSpPr>
          <p:nvPr>
            <p:ph type="sldNum" sz="quarter" idx="12"/>
          </p:nvPr>
        </p:nvSpPr>
        <p:spPr>
          <a:noFill/>
        </p:spPr>
        <p:txBody>
          <a:bodyPr>
            <a:normAutofit fontScale="85000" lnSpcReduction="20000"/>
          </a:bodyPr>
          <a:lstStyle/>
          <a:p>
            <a:fld id="{5BB3702B-3AA8-4147-B442-D53F328D4E0B}" type="slidenum">
              <a:rPr lang="ar-SA"/>
              <a:pPr/>
              <a:t>22</a:t>
            </a:fld>
            <a:endParaRPr lang="en-US"/>
          </a:p>
        </p:txBody>
      </p:sp>
      <p:sp>
        <p:nvSpPr>
          <p:cNvPr id="23555" name="Rectangle 2"/>
          <p:cNvSpPr>
            <a:spLocks noGrp="1" noChangeArrowheads="1"/>
          </p:cNvSpPr>
          <p:nvPr>
            <p:ph type="title"/>
          </p:nvPr>
        </p:nvSpPr>
        <p:spPr/>
        <p:txBody>
          <a:bodyPr>
            <a:normAutofit fontScale="90000"/>
          </a:bodyPr>
          <a:lstStyle/>
          <a:p>
            <a:pPr eaLnBrk="1" hangingPunct="1"/>
            <a:r>
              <a:rPr lang="en-US" sz="4000" b="1" smtClean="0"/>
              <a:t>Northwoods University </a:t>
            </a:r>
            <a:br>
              <a:rPr lang="en-US" sz="4000" b="1" smtClean="0"/>
            </a:br>
            <a:r>
              <a:rPr lang="en-US" sz="4000" b="1" smtClean="0"/>
              <a:t>Data Requirements</a:t>
            </a:r>
          </a:p>
        </p:txBody>
      </p:sp>
      <p:sp>
        <p:nvSpPr>
          <p:cNvPr id="23556" name="Rectangle 3"/>
          <p:cNvSpPr>
            <a:spLocks noGrp="1" noChangeArrowheads="1"/>
          </p:cNvSpPr>
          <p:nvPr>
            <p:ph type="body" idx="1"/>
          </p:nvPr>
        </p:nvSpPr>
        <p:spPr>
          <a:xfrm>
            <a:off x="609600" y="1601688"/>
            <a:ext cx="7924800" cy="4419600"/>
          </a:xfrm>
        </p:spPr>
        <p:txBody>
          <a:bodyPr>
            <a:normAutofit lnSpcReduction="10000"/>
          </a:bodyPr>
          <a:lstStyle/>
          <a:p>
            <a:pPr algn="l" rtl="0" eaLnBrk="1" hangingPunct="1"/>
            <a:r>
              <a:rPr lang="en-US" dirty="0" smtClean="0"/>
              <a:t>Student name, address, telephone number, class (freshman, sophomore, junior, or senior), date of birth, PIN (personal identification number), and advisor ID</a:t>
            </a:r>
          </a:p>
          <a:p>
            <a:pPr algn="l" rtl="0" eaLnBrk="1" hangingPunct="1"/>
            <a:r>
              <a:rPr lang="en-US" dirty="0" smtClean="0"/>
              <a:t>Course call number (such as MIS 101), course name, credits, location, duration, maximum enrollment, instructor, and term offered</a:t>
            </a:r>
          </a:p>
          <a:p>
            <a:pPr algn="l" rtl="0" eaLnBrk="1" hangingPunct="1"/>
            <a:r>
              <a:rPr lang="en-US" dirty="0" smtClean="0"/>
              <a:t>Instructor name, office location, telephone number, rank, and PIN</a:t>
            </a:r>
          </a:p>
          <a:p>
            <a:pPr algn="l" rtl="0" eaLnBrk="1" hangingPunct="1"/>
            <a:r>
              <a:rPr lang="en-US" dirty="0" smtClean="0"/>
              <a:t>Student enrollment and grade information</a:t>
            </a:r>
          </a:p>
          <a:p>
            <a:pPr algn="l" rtl="0" eaLnBrk="1" hangingPunct="1"/>
            <a:endParaRPr lang="en-US" dirty="0" smtClean="0"/>
          </a:p>
          <a:p>
            <a:pPr algn="l" rtl="0" eaLnBrk="1" hangingPunct="1"/>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صر نائب لرقم الشريحة 4"/>
          <p:cNvSpPr>
            <a:spLocks noGrp="1"/>
          </p:cNvSpPr>
          <p:nvPr>
            <p:ph type="sldNum" sz="quarter" idx="12"/>
          </p:nvPr>
        </p:nvSpPr>
        <p:spPr>
          <a:noFill/>
        </p:spPr>
        <p:txBody>
          <a:bodyPr>
            <a:normAutofit fontScale="85000" lnSpcReduction="20000"/>
          </a:bodyPr>
          <a:lstStyle/>
          <a:p>
            <a:fld id="{229A96CC-2EBF-43D3-846D-19EDDA9E1717}" type="slidenum">
              <a:rPr lang="ar-SA"/>
              <a:pPr/>
              <a:t>23</a:t>
            </a:fld>
            <a:endParaRPr lang="en-US"/>
          </a:p>
        </p:txBody>
      </p:sp>
      <p:sp>
        <p:nvSpPr>
          <p:cNvPr id="24579" name="Rectangle 2"/>
          <p:cNvSpPr>
            <a:spLocks noGrp="1" noChangeArrowheads="1"/>
          </p:cNvSpPr>
          <p:nvPr>
            <p:ph type="title"/>
          </p:nvPr>
        </p:nvSpPr>
        <p:spPr>
          <a:xfrm>
            <a:off x="685800" y="152400"/>
            <a:ext cx="7772400" cy="1143000"/>
          </a:xfrm>
        </p:spPr>
        <p:txBody>
          <a:bodyPr>
            <a:normAutofit fontScale="90000"/>
          </a:bodyPr>
          <a:lstStyle/>
          <a:p>
            <a:pPr eaLnBrk="1" hangingPunct="1"/>
            <a:r>
              <a:rPr lang="en-US" sz="4000" b="1" smtClean="0"/>
              <a:t>Northwoods University </a:t>
            </a:r>
            <a:br>
              <a:rPr lang="en-US" sz="4000" b="1" smtClean="0"/>
            </a:br>
            <a:r>
              <a:rPr lang="en-US" sz="4000" b="1" smtClean="0"/>
              <a:t>Table Relationships</a:t>
            </a:r>
          </a:p>
        </p:txBody>
      </p:sp>
      <p:pic>
        <p:nvPicPr>
          <p:cNvPr id="24580" name="Picture 3" descr="Fig01-17"/>
          <p:cNvPicPr>
            <a:picLocks noChangeAspect="1" noChangeArrowheads="1"/>
          </p:cNvPicPr>
          <p:nvPr/>
        </p:nvPicPr>
        <p:blipFill>
          <a:blip r:embed="rId2" cstate="print"/>
          <a:srcRect/>
          <a:stretch>
            <a:fillRect/>
          </a:stretch>
        </p:blipFill>
        <p:spPr bwMode="auto">
          <a:xfrm>
            <a:off x="1447800" y="1606698"/>
            <a:ext cx="6705600" cy="4846638"/>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Physical Structures</a:t>
            </a:r>
            <a:endParaRPr lang="ar-SA" dirty="0"/>
          </a:p>
        </p:txBody>
      </p:sp>
      <p:sp>
        <p:nvSpPr>
          <p:cNvPr id="3" name="Content Placeholder 2"/>
          <p:cNvSpPr>
            <a:spLocks noGrp="1"/>
          </p:cNvSpPr>
          <p:nvPr>
            <p:ph sz="quarter" idx="1"/>
          </p:nvPr>
        </p:nvSpPr>
        <p:spPr/>
        <p:txBody>
          <a:bodyPr>
            <a:normAutofit fontScale="77500" lnSpcReduction="20000"/>
          </a:bodyPr>
          <a:lstStyle/>
          <a:p>
            <a:pPr algn="l" rtl="0"/>
            <a:r>
              <a:rPr lang="en-US" dirty="0" err="1" smtClean="0"/>
              <a:t>Datafiles</a:t>
            </a:r>
            <a:r>
              <a:rPr lang="en-US" dirty="0" smtClean="0"/>
              <a:t> (*.dbf)</a:t>
            </a:r>
          </a:p>
          <a:p>
            <a:pPr lvl="1" algn="l" rtl="0"/>
            <a:r>
              <a:rPr lang="en-US" dirty="0" smtClean="0"/>
              <a:t>The </a:t>
            </a:r>
            <a:r>
              <a:rPr lang="en-US" dirty="0" err="1" smtClean="0"/>
              <a:t>datafiles</a:t>
            </a:r>
            <a:r>
              <a:rPr lang="en-US" dirty="0" smtClean="0"/>
              <a:t> contain all the database data. The data of logical database structures, such as tables and indexes, is physically stored in the </a:t>
            </a:r>
            <a:r>
              <a:rPr lang="en-US" dirty="0" err="1" smtClean="0"/>
              <a:t>datafiles</a:t>
            </a:r>
            <a:r>
              <a:rPr lang="en-US" dirty="0" smtClean="0"/>
              <a:t> allocated for a database.  </a:t>
            </a:r>
          </a:p>
          <a:p>
            <a:pPr algn="l" rtl="0"/>
            <a:endParaRPr lang="en-US" dirty="0" smtClean="0"/>
          </a:p>
          <a:p>
            <a:pPr algn="l" rtl="0"/>
            <a:r>
              <a:rPr lang="en-US" dirty="0" smtClean="0"/>
              <a:t>Control Files (*.ctl)</a:t>
            </a:r>
          </a:p>
          <a:p>
            <a:pPr lvl="1" algn="l" rtl="0"/>
            <a:r>
              <a:rPr lang="en-US" dirty="0" smtClean="0"/>
              <a:t>Every Oracle database has a control file. A control file contains entries that specify the physical structure of the database such as Database name and the Names and locations of </a:t>
            </a:r>
            <a:r>
              <a:rPr lang="en-US" dirty="0" err="1" smtClean="0"/>
              <a:t>datafiles</a:t>
            </a:r>
            <a:r>
              <a:rPr lang="en-US" dirty="0" smtClean="0"/>
              <a:t> and redo log files.</a:t>
            </a:r>
          </a:p>
          <a:p>
            <a:pPr algn="l" rtl="0"/>
            <a:endParaRPr lang="en-US" dirty="0" smtClean="0"/>
          </a:p>
          <a:p>
            <a:pPr algn="l" rtl="0"/>
            <a:r>
              <a:rPr lang="en-US" dirty="0" smtClean="0"/>
              <a:t>Redo Log Files (*.log)</a:t>
            </a:r>
          </a:p>
          <a:p>
            <a:pPr lvl="1" algn="l" rtl="0"/>
            <a:r>
              <a:rPr lang="en-US" dirty="0" smtClean="0"/>
              <a:t>The primary function of the redo log is to record all changes made to data. If a failure prevents modified data from being permanently written to the </a:t>
            </a:r>
            <a:r>
              <a:rPr lang="en-US" dirty="0" err="1" smtClean="0"/>
              <a:t>datafiles</a:t>
            </a:r>
            <a:r>
              <a:rPr lang="en-US" dirty="0" smtClean="0"/>
              <a:t>, then the changes can be obtained from the redo log, so work is never lost. </a:t>
            </a:r>
          </a:p>
          <a:p>
            <a:pPr algn="l" rtl="0"/>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mtClean="0"/>
              <a:t>Physical Structures (cont’d)</a:t>
            </a:r>
          </a:p>
        </p:txBody>
      </p:sp>
      <p:sp>
        <p:nvSpPr>
          <p:cNvPr id="22531" name="Rectangle 3"/>
          <p:cNvSpPr>
            <a:spLocks noGrp="1" noChangeArrowheads="1"/>
          </p:cNvSpPr>
          <p:nvPr>
            <p:ph type="body" idx="1"/>
          </p:nvPr>
        </p:nvSpPr>
        <p:spPr/>
        <p:txBody>
          <a:bodyPr>
            <a:normAutofit/>
          </a:bodyPr>
          <a:lstStyle/>
          <a:p>
            <a:pPr algn="l" rtl="0" eaLnBrk="1" hangingPunct="1">
              <a:defRPr/>
            </a:pPr>
            <a:r>
              <a:rPr lang="en-US" sz="2000" dirty="0" smtClean="0"/>
              <a:t>Archive Log Files (*.log)</a:t>
            </a:r>
          </a:p>
          <a:p>
            <a:pPr lvl="1" algn="l" rtl="0" eaLnBrk="1" hangingPunct="1">
              <a:defRPr/>
            </a:pPr>
            <a:r>
              <a:rPr lang="en-US" sz="1800" dirty="0" smtClean="0"/>
              <a:t>Oracle automatically archives log files when the database is in ARCHIVELOG mode.  This prevents oracle from overwriting the redo log files before they have been safely archived to another location.</a:t>
            </a:r>
            <a:endParaRPr lang="en-US" sz="2800" dirty="0" smtClean="0"/>
          </a:p>
          <a:p>
            <a:pPr algn="l" rtl="0" eaLnBrk="1" hangingPunct="1">
              <a:buFont typeface="Wingdings" pitchFamily="2" charset="2"/>
              <a:buNone/>
              <a:defRPr/>
            </a:pPr>
            <a:endParaRPr lang="en-US" sz="2000" dirty="0" smtClean="0"/>
          </a:p>
          <a:p>
            <a:pPr algn="l" rtl="0" eaLnBrk="1" hangingPunct="1">
              <a:defRPr/>
            </a:pPr>
            <a:r>
              <a:rPr lang="en-US" sz="2000" dirty="0" smtClean="0"/>
              <a:t>Parameter Files (initSID.ora)</a:t>
            </a:r>
          </a:p>
          <a:p>
            <a:pPr lvl="1" algn="l" rtl="0" eaLnBrk="1" hangingPunct="1">
              <a:defRPr/>
            </a:pPr>
            <a:r>
              <a:rPr lang="en-US" sz="1800" dirty="0" smtClean="0"/>
              <a:t>Parameter files contain a list of configuration parameters for that instance and database.</a:t>
            </a:r>
          </a:p>
          <a:p>
            <a:pPr lvl="1" algn="l" rtl="0" eaLnBrk="1" hangingPunct="1">
              <a:buFont typeface="Wingdings" pitchFamily="2" charset="2"/>
              <a:buNone/>
              <a:defRPr/>
            </a:pPr>
            <a:endParaRPr lang="en-US" sz="1800" dirty="0" smtClean="0"/>
          </a:p>
          <a:p>
            <a:pPr algn="l" rtl="0" eaLnBrk="1" hangingPunct="1">
              <a:defRPr/>
            </a:pPr>
            <a:r>
              <a:rPr lang="en-US" sz="2000" dirty="0" smtClean="0"/>
              <a:t>Alert and Trace Log Files (*.trc)</a:t>
            </a:r>
          </a:p>
          <a:p>
            <a:pPr lvl="1" algn="l" rtl="0" eaLnBrk="1" hangingPunct="1">
              <a:defRPr/>
            </a:pPr>
            <a:r>
              <a:rPr lang="en-US" sz="1600" dirty="0" smtClean="0"/>
              <a:t>Each server and background process can write to an associated trace file. When an internal error is detected by a process, it dumps information about the error to its trace file. The alert log of a database is a chronological log of messages and errors.</a:t>
            </a:r>
            <a:endParaRPr lang="en-US" sz="1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Logical Structures</a:t>
            </a:r>
          </a:p>
        </p:txBody>
      </p:sp>
      <p:sp>
        <p:nvSpPr>
          <p:cNvPr id="13315" name="Rectangle 3"/>
          <p:cNvSpPr>
            <a:spLocks noGrp="1" noChangeArrowheads="1"/>
          </p:cNvSpPr>
          <p:nvPr>
            <p:ph type="body" idx="1"/>
          </p:nvPr>
        </p:nvSpPr>
        <p:spPr/>
        <p:txBody>
          <a:bodyPr>
            <a:normAutofit/>
          </a:bodyPr>
          <a:lstStyle/>
          <a:p>
            <a:pPr algn="l" rtl="0" eaLnBrk="1" hangingPunct="1">
              <a:defRPr/>
            </a:pPr>
            <a:r>
              <a:rPr lang="en-US" sz="2000" b="1" dirty="0" err="1" smtClean="0"/>
              <a:t>Tablespaces</a:t>
            </a:r>
            <a:endParaRPr lang="en-US" sz="2000" b="1" dirty="0" smtClean="0"/>
          </a:p>
          <a:p>
            <a:pPr lvl="1" algn="l" rtl="0" eaLnBrk="1" hangingPunct="1">
              <a:defRPr/>
            </a:pPr>
            <a:r>
              <a:rPr lang="en-US" sz="1800" dirty="0" smtClean="0"/>
              <a:t>A database is divided into logical storage units called </a:t>
            </a:r>
            <a:r>
              <a:rPr lang="en-US" sz="1800" dirty="0" err="1" smtClean="0"/>
              <a:t>tablespaces</a:t>
            </a:r>
            <a:r>
              <a:rPr lang="en-US" sz="1800" dirty="0" smtClean="0"/>
              <a:t>, which group related logical structures together. One or more </a:t>
            </a:r>
            <a:r>
              <a:rPr lang="en-US" sz="1800" dirty="0" err="1" smtClean="0"/>
              <a:t>datafiles</a:t>
            </a:r>
            <a:r>
              <a:rPr lang="en-US" sz="1800" dirty="0" smtClean="0"/>
              <a:t> are explicitly created for each </a:t>
            </a:r>
            <a:r>
              <a:rPr lang="en-US" sz="1800" dirty="0" err="1" smtClean="0"/>
              <a:t>tablespace</a:t>
            </a:r>
            <a:r>
              <a:rPr lang="en-US" sz="1800" dirty="0" smtClean="0"/>
              <a:t> to physically store the data of all logical structures in a </a:t>
            </a:r>
            <a:r>
              <a:rPr lang="en-US" sz="1800" dirty="0" err="1" smtClean="0"/>
              <a:t>tablespace</a:t>
            </a:r>
            <a:r>
              <a:rPr lang="en-US" sz="1800" dirty="0" smtClean="0"/>
              <a:t>.</a:t>
            </a:r>
          </a:p>
          <a:p>
            <a:pPr lvl="1" algn="l" rtl="0" eaLnBrk="1" hangingPunct="1">
              <a:buFont typeface="Wingdings" pitchFamily="2" charset="2"/>
              <a:buNone/>
              <a:defRPr/>
            </a:pPr>
            <a:endParaRPr lang="en-US" sz="1800" dirty="0" smtClean="0"/>
          </a:p>
          <a:p>
            <a:pPr algn="l" rtl="0" eaLnBrk="1" hangingPunct="1">
              <a:defRPr/>
            </a:pPr>
            <a:r>
              <a:rPr lang="en-US" sz="2000" dirty="0" smtClean="0"/>
              <a:t>Oracle Data Blocks</a:t>
            </a:r>
          </a:p>
          <a:p>
            <a:pPr lvl="1" algn="l" rtl="0" eaLnBrk="1" hangingPunct="1">
              <a:defRPr/>
            </a:pPr>
            <a:r>
              <a:rPr lang="en-US" sz="1800" dirty="0" smtClean="0"/>
              <a:t>At the finest level of granularity, Oracle database data is stored in data blocks. One data block corresponds to a specific number of bytes of physical database space on disk. The standard block size is specified by the DB_BLOCK_SIZE initialization parameter.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Logical Structures (cont’d)</a:t>
            </a:r>
          </a:p>
        </p:txBody>
      </p:sp>
      <p:sp>
        <p:nvSpPr>
          <p:cNvPr id="24579" name="Rectangle 3"/>
          <p:cNvSpPr>
            <a:spLocks noGrp="1" noChangeArrowheads="1"/>
          </p:cNvSpPr>
          <p:nvPr>
            <p:ph type="body" idx="1"/>
          </p:nvPr>
        </p:nvSpPr>
        <p:spPr/>
        <p:txBody>
          <a:bodyPr>
            <a:normAutofit/>
          </a:bodyPr>
          <a:lstStyle/>
          <a:p>
            <a:pPr algn="l" rtl="0" eaLnBrk="1" hangingPunct="1">
              <a:defRPr/>
            </a:pPr>
            <a:r>
              <a:rPr lang="en-US" sz="2000" b="1" dirty="0" smtClean="0"/>
              <a:t>Extents</a:t>
            </a:r>
          </a:p>
          <a:p>
            <a:pPr lvl="1" algn="l" rtl="0" eaLnBrk="1" hangingPunct="1">
              <a:defRPr/>
            </a:pPr>
            <a:r>
              <a:rPr lang="en-US" sz="1800" dirty="0" smtClean="0"/>
              <a:t>The next level of logical database space is an extent. An extent is a specific number of contiguous data blocks, obtained in a single allocation, used to store a specific type of information.</a:t>
            </a:r>
          </a:p>
          <a:p>
            <a:pPr lvl="1" algn="l" rtl="0" eaLnBrk="1" hangingPunct="1">
              <a:defRPr/>
            </a:pPr>
            <a:endParaRPr lang="en-US" sz="1800" dirty="0" smtClean="0"/>
          </a:p>
          <a:p>
            <a:pPr algn="l" rtl="0" eaLnBrk="1" hangingPunct="1">
              <a:defRPr/>
            </a:pPr>
            <a:r>
              <a:rPr lang="en-US" sz="2000" dirty="0" smtClean="0"/>
              <a:t>Segments</a:t>
            </a:r>
          </a:p>
          <a:p>
            <a:pPr lvl="1" algn="l" rtl="0" eaLnBrk="1" hangingPunct="1">
              <a:defRPr/>
            </a:pPr>
            <a:r>
              <a:rPr lang="en-US" sz="1800" dirty="0" smtClean="0"/>
              <a:t>Above extents, the level of logical database storage is a segment. A segment is a set of extents allocated for a certain logical structure.  The different types of segments are :</a:t>
            </a:r>
          </a:p>
          <a:p>
            <a:pPr lvl="2" algn="l" rtl="0" eaLnBrk="1" hangingPunct="1">
              <a:defRPr/>
            </a:pPr>
            <a:r>
              <a:rPr lang="en-US" sz="1600" dirty="0" smtClean="0"/>
              <a:t>Data segment – stores table data</a:t>
            </a:r>
          </a:p>
          <a:p>
            <a:pPr lvl="2" algn="l" rtl="0" eaLnBrk="1" hangingPunct="1">
              <a:defRPr/>
            </a:pPr>
            <a:r>
              <a:rPr lang="en-US" sz="1600" dirty="0" smtClean="0"/>
              <a:t>Index segment – stores index data</a:t>
            </a:r>
          </a:p>
          <a:p>
            <a:pPr lvl="2" algn="l" rtl="0" eaLnBrk="1" hangingPunct="1">
              <a:defRPr/>
            </a:pPr>
            <a:r>
              <a:rPr lang="en-US" sz="1600" dirty="0" smtClean="0"/>
              <a:t>Temporary segment – temporary space used during SQL execution</a:t>
            </a:r>
          </a:p>
          <a:p>
            <a:pPr lvl="2" algn="l" rtl="0" eaLnBrk="1" hangingPunct="1">
              <a:defRPr/>
            </a:pPr>
            <a:r>
              <a:rPr lang="en-US" sz="1600" dirty="0" smtClean="0"/>
              <a:t>Rollback Segment – stores undo information</a:t>
            </a:r>
          </a:p>
        </p:txBody>
      </p:sp>
      <p:pic>
        <p:nvPicPr>
          <p:cNvPr id="24580" name="Picture 4"/>
          <p:cNvPicPr>
            <a:picLocks noChangeAspect="1" noChangeArrowheads="1"/>
          </p:cNvPicPr>
          <p:nvPr/>
        </p:nvPicPr>
        <p:blipFill>
          <a:blip r:embed="rId3" cstate="print"/>
          <a:srcRect/>
          <a:stretch>
            <a:fillRect/>
          </a:stretch>
        </p:blipFill>
        <p:spPr bwMode="auto">
          <a:xfrm>
            <a:off x="3048000" y="304800"/>
            <a:ext cx="3495675" cy="609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ppt_w</p:attrName>
                                        </p:attrNameLst>
                                      </p:cBhvr>
                                      <p:tavLst>
                                        <p:tav tm="0">
                                          <p:val>
                                            <p:fltVal val="0"/>
                                          </p:val>
                                        </p:tav>
                                        <p:tav tm="100000">
                                          <p:val>
                                            <p:strVal val="#ppt_w"/>
                                          </p:val>
                                        </p:tav>
                                      </p:tavLst>
                                    </p:anim>
                                    <p:anim calcmode="lin" valueType="num">
                                      <p:cBhvr>
                                        <p:cTn id="8" dur="500" fill="hold"/>
                                        <p:tgtEl>
                                          <p:spTgt spid="24580"/>
                                        </p:tgtEl>
                                        <p:attrNameLst>
                                          <p:attrName>ppt_h</p:attrName>
                                        </p:attrNameLst>
                                      </p:cBhvr>
                                      <p:tavLst>
                                        <p:tav tm="0">
                                          <p:val>
                                            <p:fltVal val="0"/>
                                          </p:val>
                                        </p:tav>
                                        <p:tav tm="100000">
                                          <p:val>
                                            <p:strVal val="#ppt_h"/>
                                          </p:val>
                                        </p:tav>
                                      </p:tavLst>
                                    </p:anim>
                                    <p:animEffect transition="in" filter="fade">
                                      <p:cBhvr>
                                        <p:cTn id="9"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spect="1" noChangeArrowheads="1"/>
          </p:cNvSpPr>
          <p:nvPr>
            <p:ph type="title"/>
          </p:nvPr>
        </p:nvSpPr>
        <p:spPr/>
        <p:txBody>
          <a:bodyPr/>
          <a:lstStyle/>
          <a:p>
            <a:pPr eaLnBrk="1" hangingPunct="1">
              <a:defRPr/>
            </a:pPr>
            <a:r>
              <a:rPr lang="en-US" smtClean="0"/>
              <a:t>Logical Structures (cont’d)</a:t>
            </a:r>
          </a:p>
        </p:txBody>
      </p:sp>
      <p:sp>
        <p:nvSpPr>
          <p:cNvPr id="26627" name="Rectangle 3"/>
          <p:cNvSpPr>
            <a:spLocks noGrp="1" noChangeArrowheads="1"/>
          </p:cNvSpPr>
          <p:nvPr>
            <p:ph type="body" idx="1"/>
          </p:nvPr>
        </p:nvSpPr>
        <p:spPr/>
        <p:txBody>
          <a:bodyPr>
            <a:normAutofit/>
          </a:bodyPr>
          <a:lstStyle/>
          <a:p>
            <a:pPr algn="l" rtl="0" eaLnBrk="1" hangingPunct="1">
              <a:defRPr/>
            </a:pPr>
            <a:r>
              <a:rPr lang="en-US" sz="2400" dirty="0" smtClean="0"/>
              <a:t>Schema Overview</a:t>
            </a:r>
          </a:p>
          <a:p>
            <a:pPr lvl="1" algn="l" rtl="0" eaLnBrk="1" hangingPunct="1">
              <a:defRPr/>
            </a:pPr>
            <a:r>
              <a:rPr lang="en-US" sz="2000" dirty="0" smtClean="0"/>
              <a:t>A schema is a collection of database objects. A schema is owned by a database user and has the same name as that user. Schema objects are the logical structures that directly refer to the database's data. Schema objects include structures like tables, views, and indexes.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Oracle Instance</a:t>
            </a:r>
          </a:p>
        </p:txBody>
      </p:sp>
      <p:sp>
        <p:nvSpPr>
          <p:cNvPr id="27651" name="Rectangle 3"/>
          <p:cNvSpPr>
            <a:spLocks noGrp="1" noChangeArrowheads="1"/>
          </p:cNvSpPr>
          <p:nvPr>
            <p:ph type="body" idx="1"/>
          </p:nvPr>
        </p:nvSpPr>
        <p:spPr/>
        <p:txBody>
          <a:bodyPr/>
          <a:lstStyle/>
          <a:p>
            <a:pPr algn="l" rtl="0" eaLnBrk="1" hangingPunct="1">
              <a:buFont typeface="Wingdings" pitchFamily="2" charset="2"/>
              <a:buNone/>
              <a:defRPr/>
            </a:pPr>
            <a:r>
              <a:rPr lang="en-US" dirty="0" smtClean="0"/>
              <a:t>An Oracle database server consists of an Oracle database and an Oracle instance. Every time a database is started, a system global area (SGA) is allocated and Oracle background processes are started. The combination of the background processes and memory buffers is called an Oracle instance.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صر نائب لرقم الشريحة 6"/>
          <p:cNvSpPr>
            <a:spLocks noGrp="1"/>
          </p:cNvSpPr>
          <p:nvPr>
            <p:ph type="sldNum" sz="quarter" idx="12"/>
          </p:nvPr>
        </p:nvSpPr>
        <p:spPr>
          <a:noFill/>
        </p:spPr>
        <p:txBody>
          <a:bodyPr>
            <a:normAutofit fontScale="85000" lnSpcReduction="20000"/>
          </a:bodyPr>
          <a:lstStyle/>
          <a:p>
            <a:pPr rtl="0"/>
            <a:fld id="{EBE32142-73CF-45C7-9B45-D72EB09B582F}" type="slidenum">
              <a:rPr lang="ar-SA"/>
              <a:pPr rtl="0"/>
              <a:t>3</a:t>
            </a:fld>
            <a:endParaRPr lang="en-US"/>
          </a:p>
        </p:txBody>
      </p:sp>
      <p:sp>
        <p:nvSpPr>
          <p:cNvPr id="5123" name="Rectangle 2"/>
          <p:cNvSpPr>
            <a:spLocks noGrp="1" noChangeArrowheads="1"/>
          </p:cNvSpPr>
          <p:nvPr>
            <p:ph type="title"/>
          </p:nvPr>
        </p:nvSpPr>
        <p:spPr>
          <a:xfrm>
            <a:off x="228600" y="0"/>
            <a:ext cx="7772400" cy="1143000"/>
          </a:xfrm>
        </p:spPr>
        <p:txBody>
          <a:bodyPr/>
          <a:lstStyle/>
          <a:p>
            <a:pPr rtl="0" eaLnBrk="1" hangingPunct="1"/>
            <a:r>
              <a:rPr lang="en-US" sz="4000" b="1" dirty="0" smtClean="0"/>
              <a:t>Problems with Files</a:t>
            </a:r>
          </a:p>
        </p:txBody>
      </p:sp>
      <p:sp>
        <p:nvSpPr>
          <p:cNvPr id="5124" name="Rectangle 3"/>
          <p:cNvSpPr>
            <a:spLocks noGrp="1" noChangeArrowheads="1"/>
          </p:cNvSpPr>
          <p:nvPr>
            <p:ph type="body" sz="half" idx="1"/>
          </p:nvPr>
        </p:nvSpPr>
        <p:spPr>
          <a:xfrm>
            <a:off x="457200" y="1752600"/>
            <a:ext cx="3124200" cy="4114800"/>
          </a:xfrm>
        </p:spPr>
        <p:txBody>
          <a:bodyPr/>
          <a:lstStyle/>
          <a:p>
            <a:pPr algn="l" rtl="0" eaLnBrk="1" hangingPunct="1"/>
            <a:r>
              <a:rPr lang="en-US" sz="2400" dirty="0" smtClean="0"/>
              <a:t>Proliferation of data management programs to deal with different file formats</a:t>
            </a:r>
          </a:p>
          <a:p>
            <a:pPr algn="l" rtl="0" eaLnBrk="1" hangingPunct="1"/>
            <a:r>
              <a:rPr lang="en-US" sz="2400" dirty="0" smtClean="0"/>
              <a:t>Redundant data stored in files</a:t>
            </a:r>
          </a:p>
          <a:p>
            <a:pPr algn="l" rtl="0" eaLnBrk="1" hangingPunct="1"/>
            <a:r>
              <a:rPr lang="en-US" sz="2400" dirty="0" smtClean="0"/>
              <a:t>Data files may contain inconsistent data</a:t>
            </a:r>
          </a:p>
        </p:txBody>
      </p:sp>
      <p:pic>
        <p:nvPicPr>
          <p:cNvPr id="5125" name="Picture 6" descr="Fig01-02"/>
          <p:cNvPicPr>
            <a:picLocks noChangeAspect="1" noChangeArrowheads="1"/>
          </p:cNvPicPr>
          <p:nvPr/>
        </p:nvPicPr>
        <p:blipFill>
          <a:blip r:embed="rId2" cstate="print"/>
          <a:srcRect r="36977"/>
          <a:stretch>
            <a:fillRect/>
          </a:stretch>
        </p:blipFill>
        <p:spPr bwMode="auto">
          <a:xfrm>
            <a:off x="4067944" y="1772816"/>
            <a:ext cx="4906963" cy="484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System Global Area (SGA)</a:t>
            </a:r>
          </a:p>
        </p:txBody>
      </p:sp>
      <p:sp>
        <p:nvSpPr>
          <p:cNvPr id="28675" name="Rectangle 3"/>
          <p:cNvSpPr>
            <a:spLocks noGrp="1" noChangeArrowheads="1"/>
          </p:cNvSpPr>
          <p:nvPr>
            <p:ph type="body" idx="1"/>
          </p:nvPr>
        </p:nvSpPr>
        <p:spPr/>
        <p:txBody>
          <a:bodyPr>
            <a:normAutofit/>
          </a:bodyPr>
          <a:lstStyle/>
          <a:p>
            <a:pPr algn="l" rtl="0" eaLnBrk="1" hangingPunct="1">
              <a:buFont typeface="Wingdings" pitchFamily="2" charset="2"/>
              <a:buNone/>
              <a:defRPr/>
            </a:pPr>
            <a:r>
              <a:rPr lang="en-US" sz="2000" dirty="0" smtClean="0"/>
              <a:t>	The System Global Area (SGA) is a shared memory region that contains data and control information for one Oracle instance. Users currently connected to an Oracle database share the data in the SGA. The SGA contains the following memory structures :</a:t>
            </a:r>
          </a:p>
          <a:p>
            <a:pPr algn="l" rtl="0" eaLnBrk="1" hangingPunct="1">
              <a:buFont typeface="Wingdings" pitchFamily="2" charset="2"/>
              <a:buNone/>
              <a:defRPr/>
            </a:pPr>
            <a:endParaRPr lang="en-US" sz="2000" dirty="0" smtClean="0"/>
          </a:p>
          <a:p>
            <a:pPr algn="l" rtl="0" eaLnBrk="1" hangingPunct="1">
              <a:defRPr/>
            </a:pPr>
            <a:r>
              <a:rPr lang="en-US" sz="2400" dirty="0" smtClean="0"/>
              <a:t>Database Buffer Cache</a:t>
            </a:r>
          </a:p>
          <a:p>
            <a:pPr lvl="1" algn="l" rtl="0" eaLnBrk="1" hangingPunct="1">
              <a:defRPr/>
            </a:pPr>
            <a:r>
              <a:rPr lang="en-US" sz="2000" dirty="0" smtClean="0"/>
              <a:t>Database buffers store the most recently used blocks of data. The set of database buffers in an instance is the database buffer cache. The buffer cache contains modified as well as unmodified blocks. Because the most recently (and often, the most frequently) used data is kept in memory, less disk I/O is necessary, and performance is improved.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System Global Area (cont’d)</a:t>
            </a:r>
          </a:p>
        </p:txBody>
      </p:sp>
      <p:sp>
        <p:nvSpPr>
          <p:cNvPr id="30723" name="Rectangle 3"/>
          <p:cNvSpPr>
            <a:spLocks noGrp="1" noChangeArrowheads="1"/>
          </p:cNvSpPr>
          <p:nvPr>
            <p:ph type="body" idx="1"/>
          </p:nvPr>
        </p:nvSpPr>
        <p:spPr/>
        <p:txBody>
          <a:bodyPr>
            <a:normAutofit/>
          </a:bodyPr>
          <a:lstStyle/>
          <a:p>
            <a:pPr algn="l" rtl="0" eaLnBrk="1" hangingPunct="1">
              <a:defRPr/>
            </a:pPr>
            <a:r>
              <a:rPr lang="en-US" sz="2000" dirty="0" smtClean="0"/>
              <a:t>Redo Log Buffer of the SGA</a:t>
            </a:r>
          </a:p>
          <a:p>
            <a:pPr lvl="1" algn="l" rtl="0" eaLnBrk="1" hangingPunct="1">
              <a:defRPr/>
            </a:pPr>
            <a:r>
              <a:rPr lang="en-US" sz="1800" dirty="0" smtClean="0"/>
              <a:t>The redo log buffer stores redo entries—a log of changes made to the database. The redo entries stored in the redo log buffers are written to an online redo log, which is used if database recovery is necessary. The size of the redo log is static.</a:t>
            </a:r>
          </a:p>
          <a:p>
            <a:pPr lvl="1" algn="l" rtl="0" eaLnBrk="1" hangingPunct="1">
              <a:defRPr/>
            </a:pPr>
            <a:endParaRPr lang="en-US" sz="1800" dirty="0" smtClean="0"/>
          </a:p>
          <a:p>
            <a:pPr algn="l" rtl="0" eaLnBrk="1" hangingPunct="1">
              <a:defRPr/>
            </a:pPr>
            <a:r>
              <a:rPr lang="en-US" sz="2000" dirty="0" smtClean="0"/>
              <a:t>Shared Pool of the SGA</a:t>
            </a:r>
          </a:p>
          <a:p>
            <a:pPr lvl="1" algn="l" rtl="0" eaLnBrk="1" hangingPunct="1">
              <a:defRPr/>
            </a:pPr>
            <a:r>
              <a:rPr lang="en-US" sz="1800" dirty="0" smtClean="0"/>
              <a:t>The shared pool contains shared memory constructs, such as shared SQL areas. A shared SQL area is required to process every unique SQL statement submitted to a database. A shared SQL area contains information such as the parse tree and execution plan for the corresponding statement.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Program Global Area (PGA)</a:t>
            </a:r>
          </a:p>
        </p:txBody>
      </p:sp>
      <p:sp>
        <p:nvSpPr>
          <p:cNvPr id="32771" name="Rectangle 3"/>
          <p:cNvSpPr>
            <a:spLocks noGrp="1" noChangeArrowheads="1"/>
          </p:cNvSpPr>
          <p:nvPr>
            <p:ph type="body" idx="1"/>
          </p:nvPr>
        </p:nvSpPr>
        <p:spPr/>
        <p:txBody>
          <a:bodyPr>
            <a:normAutofit/>
          </a:bodyPr>
          <a:lstStyle/>
          <a:p>
            <a:pPr algn="l" rtl="0" eaLnBrk="1" hangingPunct="1">
              <a:buFont typeface="Wingdings" pitchFamily="2" charset="2"/>
              <a:buNone/>
              <a:defRPr/>
            </a:pPr>
            <a:r>
              <a:rPr lang="en-US" sz="2000" dirty="0" smtClean="0"/>
              <a:t>	PGA is a memory buffer that contains data and control information for a server process. A server process is a process that services a client’s requests. A PGA is created by oracle when a server process is started. The information in a PGA depends on the oracle configuration. The PGA area is a non-shared area of memory created by oracle when a server process is started. </a:t>
            </a:r>
            <a:br>
              <a:rPr lang="en-US" sz="2000" dirty="0" smtClean="0"/>
            </a:br>
            <a:r>
              <a:rPr lang="en-US" sz="2000" dirty="0" smtClean="0"/>
              <a:t/>
            </a:r>
            <a:br>
              <a:rPr lang="en-US" sz="2000" dirty="0" smtClean="0"/>
            </a:br>
            <a:r>
              <a:rPr lang="en-US" sz="2000" dirty="0" smtClean="0"/>
              <a:t>The basic difference between SGA and PGA is that PGA cannot be shared between multiple processes in the sense that it is used only for requirements of a particular process whereas the SGA is used for the whole instance and it is shared. </a:t>
            </a:r>
          </a:p>
        </p:txBody>
      </p:sp>
      <p:pic>
        <p:nvPicPr>
          <p:cNvPr id="32772" name="Picture 4"/>
          <p:cNvPicPr>
            <a:picLocks noChangeAspect="1" noChangeArrowheads="1"/>
          </p:cNvPicPr>
          <p:nvPr/>
        </p:nvPicPr>
        <p:blipFill>
          <a:blip r:embed="rId3" cstate="print"/>
          <a:srcRect/>
          <a:stretch>
            <a:fillRect/>
          </a:stretch>
        </p:blipFill>
        <p:spPr bwMode="auto">
          <a:xfrm>
            <a:off x="1143000" y="1676400"/>
            <a:ext cx="6986588" cy="3963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ppt_w</p:attrName>
                                        </p:attrNameLst>
                                      </p:cBhvr>
                                      <p:tavLst>
                                        <p:tav tm="0">
                                          <p:val>
                                            <p:fltVal val="0"/>
                                          </p:val>
                                        </p:tav>
                                        <p:tav tm="100000">
                                          <p:val>
                                            <p:strVal val="#ppt_w"/>
                                          </p:val>
                                        </p:tav>
                                      </p:tavLst>
                                    </p:anim>
                                    <p:anim calcmode="lin" valueType="num">
                                      <p:cBhvr>
                                        <p:cTn id="8" dur="500" fill="hold"/>
                                        <p:tgtEl>
                                          <p:spTgt spid="32772"/>
                                        </p:tgtEl>
                                        <p:attrNameLst>
                                          <p:attrName>ppt_h</p:attrName>
                                        </p:attrNameLst>
                                      </p:cBhvr>
                                      <p:tavLst>
                                        <p:tav tm="0">
                                          <p:val>
                                            <p:fltVal val="0"/>
                                          </p:val>
                                        </p:tav>
                                        <p:tav tm="100000">
                                          <p:val>
                                            <p:strVal val="#ppt_h"/>
                                          </p:val>
                                        </p:tav>
                                      </p:tavLst>
                                    </p:anim>
                                    <p:animEffect transition="in" filter="fade">
                                      <p:cBhvr>
                                        <p:cTn id="9"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Oracle Background Processes</a:t>
            </a:r>
          </a:p>
        </p:txBody>
      </p:sp>
      <p:sp>
        <p:nvSpPr>
          <p:cNvPr id="34819" name="Rectangle 3"/>
          <p:cNvSpPr>
            <a:spLocks noGrp="1" noChangeArrowheads="1"/>
          </p:cNvSpPr>
          <p:nvPr>
            <p:ph type="body" idx="1"/>
          </p:nvPr>
        </p:nvSpPr>
        <p:spPr>
          <a:xfrm>
            <a:off x="457200" y="1981200"/>
            <a:ext cx="8229600" cy="4648200"/>
          </a:xfrm>
        </p:spPr>
        <p:txBody>
          <a:bodyPr/>
          <a:lstStyle/>
          <a:p>
            <a:pPr eaLnBrk="1" hangingPunct="1">
              <a:lnSpc>
                <a:spcPct val="80000"/>
              </a:lnSpc>
              <a:buFont typeface="Wingdings" pitchFamily="2" charset="2"/>
              <a:buNone/>
              <a:defRPr/>
            </a:pPr>
            <a:r>
              <a:rPr lang="en-US" sz="1600" smtClean="0"/>
              <a:t>	An Oracle database uses memory structures and processes to manage and access the database. All memory structures exist in the main memory of the computers that constitute the database system. Processes are jobs that work in the memory of these computers.</a:t>
            </a:r>
          </a:p>
          <a:p>
            <a:pPr eaLnBrk="1" hangingPunct="1">
              <a:lnSpc>
                <a:spcPct val="80000"/>
              </a:lnSpc>
              <a:buFont typeface="Wingdings" pitchFamily="2" charset="2"/>
              <a:buNone/>
              <a:defRPr/>
            </a:pPr>
            <a:endParaRPr lang="en-US" sz="1600" smtClean="0"/>
          </a:p>
          <a:p>
            <a:pPr eaLnBrk="1" hangingPunct="1">
              <a:lnSpc>
                <a:spcPct val="80000"/>
              </a:lnSpc>
              <a:buFont typeface="Wingdings" pitchFamily="2" charset="2"/>
              <a:buNone/>
              <a:defRPr/>
            </a:pPr>
            <a:r>
              <a:rPr lang="en-US" sz="1600" smtClean="0"/>
              <a:t>	Oracle creates a set of background processes for each instance. The background processes consolidate functions that would otherwise be handled by multiple Oracle programs running for each user process. They asynchronously perform I/O and monitor other Oracle processes to provide increased parallelism for better performance and reliability.</a:t>
            </a:r>
          </a:p>
          <a:p>
            <a:pPr eaLnBrk="1" hangingPunct="1">
              <a:lnSpc>
                <a:spcPct val="80000"/>
              </a:lnSpc>
              <a:buFont typeface="Wingdings" pitchFamily="2" charset="2"/>
              <a:buNone/>
              <a:defRPr/>
            </a:pPr>
            <a:endParaRPr lang="en-US" sz="1600" smtClean="0"/>
          </a:p>
          <a:p>
            <a:pPr eaLnBrk="1" hangingPunct="1">
              <a:lnSpc>
                <a:spcPct val="80000"/>
              </a:lnSpc>
              <a:buFont typeface="Wingdings" pitchFamily="2" charset="2"/>
              <a:buNone/>
              <a:defRPr/>
            </a:pPr>
            <a:r>
              <a:rPr lang="en-US" sz="1600" smtClean="0"/>
              <a:t>The most common background processes are :</a:t>
            </a:r>
          </a:p>
          <a:p>
            <a:pPr eaLnBrk="1" hangingPunct="1">
              <a:lnSpc>
                <a:spcPct val="80000"/>
              </a:lnSpc>
              <a:buFont typeface="Wingdings" pitchFamily="2" charset="2"/>
              <a:buNone/>
              <a:defRPr/>
            </a:pPr>
            <a:endParaRPr lang="en-US" sz="1600" smtClean="0"/>
          </a:p>
          <a:p>
            <a:pPr eaLnBrk="1" hangingPunct="1">
              <a:lnSpc>
                <a:spcPct val="80000"/>
              </a:lnSpc>
              <a:defRPr/>
            </a:pPr>
            <a:r>
              <a:rPr lang="en-US" sz="1800" smtClean="0"/>
              <a:t>System Monitor – SMON</a:t>
            </a:r>
          </a:p>
          <a:p>
            <a:pPr lvl="1" eaLnBrk="1" hangingPunct="1">
              <a:lnSpc>
                <a:spcPct val="80000"/>
              </a:lnSpc>
              <a:defRPr/>
            </a:pPr>
            <a:r>
              <a:rPr lang="en-US" sz="1600" smtClean="0"/>
              <a:t>This database background process performs instance recovery at the start of the database. SMON also cleans up temporary segments that are no longer in use and recovers dead transactions skipped during crash and instance recovery because of file-read or offline errors. It coalesces i.e. combines contiguous free extents into larger free extents.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Background Processes (cont’d)</a:t>
            </a:r>
          </a:p>
        </p:txBody>
      </p:sp>
      <p:sp>
        <p:nvSpPr>
          <p:cNvPr id="36867" name="Rectangle 3"/>
          <p:cNvSpPr>
            <a:spLocks noGrp="1" noChangeArrowheads="1"/>
          </p:cNvSpPr>
          <p:nvPr>
            <p:ph type="body" idx="1"/>
          </p:nvPr>
        </p:nvSpPr>
        <p:spPr/>
        <p:txBody>
          <a:bodyPr/>
          <a:lstStyle/>
          <a:p>
            <a:pPr algn="l" rtl="0" eaLnBrk="1" hangingPunct="1">
              <a:lnSpc>
                <a:spcPct val="80000"/>
              </a:lnSpc>
              <a:defRPr/>
            </a:pPr>
            <a:r>
              <a:rPr lang="en-US" sz="1800" dirty="0" smtClean="0"/>
              <a:t>Process Monitor - PMON</a:t>
            </a:r>
          </a:p>
          <a:p>
            <a:pPr lvl="1" algn="l" rtl="0" eaLnBrk="1" hangingPunct="1">
              <a:lnSpc>
                <a:spcPct val="80000"/>
              </a:lnSpc>
              <a:defRPr/>
            </a:pPr>
            <a:r>
              <a:rPr lang="en-US" sz="1600" dirty="0" smtClean="0"/>
              <a:t>This database background process cleans up failed user processes. PMON is responsible for releasing the lock i.e. cleaning up the cache and freeing resources that the process was using. Its effect can be seen when a process holding a lock is killed.</a:t>
            </a:r>
          </a:p>
          <a:p>
            <a:pPr algn="l" rtl="0" eaLnBrk="1" hangingPunct="1">
              <a:lnSpc>
                <a:spcPct val="80000"/>
              </a:lnSpc>
              <a:defRPr/>
            </a:pPr>
            <a:endParaRPr lang="en-US" sz="1800" dirty="0" smtClean="0"/>
          </a:p>
          <a:p>
            <a:pPr algn="l" rtl="0" eaLnBrk="1" hangingPunct="1">
              <a:lnSpc>
                <a:spcPct val="80000"/>
              </a:lnSpc>
              <a:defRPr/>
            </a:pPr>
            <a:r>
              <a:rPr lang="en-US" sz="1800" dirty="0" smtClean="0"/>
              <a:t>Database Writer - DBWR</a:t>
            </a:r>
          </a:p>
          <a:p>
            <a:pPr lvl="1" algn="l" rtl="0" eaLnBrk="1" hangingPunct="1">
              <a:lnSpc>
                <a:spcPct val="80000"/>
              </a:lnSpc>
              <a:defRPr/>
            </a:pPr>
            <a:r>
              <a:rPr lang="en-US" sz="1600" dirty="0" smtClean="0"/>
              <a:t>This background process is responsible for managing the contents of the data block buffer cache and dictionary cache. DBWR performs batch writes of changed block. Since Oracle uses write-ahead logging, DBWR does not need to write blocks when a transaction commits. In the most common case, DBWR writes only when more data needs to be read into the system global area and too few database buffers are free. The least recently used data is written to the </a:t>
            </a:r>
            <a:r>
              <a:rPr lang="en-US" sz="1600" dirty="0" err="1" smtClean="0"/>
              <a:t>datafiles</a:t>
            </a:r>
            <a:r>
              <a:rPr lang="en-US" sz="1600" dirty="0" smtClean="0"/>
              <a:t> first.</a:t>
            </a:r>
          </a:p>
          <a:p>
            <a:pPr lvl="1" algn="l" rtl="0" eaLnBrk="1" hangingPunct="1">
              <a:lnSpc>
                <a:spcPct val="80000"/>
              </a:lnSpc>
              <a:defRPr/>
            </a:pPr>
            <a:r>
              <a:rPr lang="en-US" sz="1600" dirty="0" smtClean="0"/>
              <a:t>Although there is only one SMON and one PMON process running per database instance, one can have multiple DBWR processes running at the same time. Note the number of DBWR processes running is set via the DB_WRITER_PROCESSES.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smtClean="0"/>
              <a:t>Background Processes (cont’d)</a:t>
            </a:r>
          </a:p>
        </p:txBody>
      </p:sp>
      <p:sp>
        <p:nvSpPr>
          <p:cNvPr id="37891" name="Rectangle 3"/>
          <p:cNvSpPr>
            <a:spLocks noGrp="1" noChangeArrowheads="1"/>
          </p:cNvSpPr>
          <p:nvPr>
            <p:ph type="body" idx="1"/>
          </p:nvPr>
        </p:nvSpPr>
        <p:spPr/>
        <p:txBody>
          <a:bodyPr/>
          <a:lstStyle/>
          <a:p>
            <a:pPr algn="l" rtl="0" eaLnBrk="1" hangingPunct="1">
              <a:defRPr/>
            </a:pPr>
            <a:r>
              <a:rPr lang="en-US" sz="1800" dirty="0" smtClean="0"/>
              <a:t>Log Writer - LGWR</a:t>
            </a:r>
          </a:p>
          <a:p>
            <a:pPr lvl="1" algn="l" rtl="0" eaLnBrk="1" hangingPunct="1">
              <a:defRPr/>
            </a:pPr>
            <a:r>
              <a:rPr lang="en-US" sz="1600" dirty="0" smtClean="0"/>
              <a:t>This background process manages the writing of the contents of the redo log buffer to the online redo log files. LGWR writes the log entries in batch form. The Redo log buffers entries always contain the most up-to-date status of the database.</a:t>
            </a:r>
            <a:r>
              <a:rPr lang="en-US" sz="1800" dirty="0" smtClean="0"/>
              <a:t> </a:t>
            </a:r>
          </a:p>
          <a:p>
            <a:pPr lvl="1" algn="l" rtl="0" eaLnBrk="1" hangingPunct="1">
              <a:buFont typeface="Wingdings" pitchFamily="2" charset="2"/>
              <a:buNone/>
              <a:defRPr/>
            </a:pPr>
            <a:endParaRPr lang="en-US" sz="1800" dirty="0" smtClean="0"/>
          </a:p>
          <a:p>
            <a:pPr algn="l" rtl="0" eaLnBrk="1" hangingPunct="1">
              <a:defRPr/>
            </a:pPr>
            <a:r>
              <a:rPr lang="en-US" sz="2000" dirty="0" err="1" smtClean="0"/>
              <a:t>Archiver</a:t>
            </a:r>
            <a:r>
              <a:rPr lang="en-US" sz="2000" dirty="0" smtClean="0"/>
              <a:t> - ARCH</a:t>
            </a:r>
          </a:p>
          <a:p>
            <a:pPr lvl="1" algn="l" rtl="0" eaLnBrk="1" hangingPunct="1">
              <a:defRPr/>
            </a:pPr>
            <a:r>
              <a:rPr lang="en-US" sz="1600" dirty="0" smtClean="0"/>
              <a:t>The </a:t>
            </a:r>
            <a:r>
              <a:rPr lang="en-US" sz="1600" dirty="0" err="1" smtClean="0"/>
              <a:t>Archiver</a:t>
            </a:r>
            <a:r>
              <a:rPr lang="en-US" sz="1600" dirty="0" smtClean="0"/>
              <a:t> process reads the redo log files once Oracle has filled them and writes a copy of the used redo log files to the specified archive log destination(s). Actually, for most databases, ARCH has no effect on the overall system performance. On some large database sites, however, archiving can have an impact on system performance.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Background Processes (cont’d)</a:t>
            </a:r>
          </a:p>
        </p:txBody>
      </p:sp>
      <p:sp>
        <p:nvSpPr>
          <p:cNvPr id="38915" name="Rectangle 3"/>
          <p:cNvSpPr>
            <a:spLocks noGrp="1" noChangeArrowheads="1"/>
          </p:cNvSpPr>
          <p:nvPr>
            <p:ph type="body" idx="1"/>
          </p:nvPr>
        </p:nvSpPr>
        <p:spPr/>
        <p:txBody>
          <a:bodyPr/>
          <a:lstStyle/>
          <a:p>
            <a:pPr algn="l" rtl="0" eaLnBrk="1" hangingPunct="1">
              <a:lnSpc>
                <a:spcPct val="90000"/>
              </a:lnSpc>
              <a:defRPr/>
            </a:pPr>
            <a:r>
              <a:rPr lang="en-US" sz="1800" dirty="0" smtClean="0"/>
              <a:t>Checkpoint - CKPT</a:t>
            </a:r>
          </a:p>
          <a:p>
            <a:pPr lvl="1" algn="l" rtl="0" eaLnBrk="1" hangingPunct="1">
              <a:lnSpc>
                <a:spcPct val="90000"/>
              </a:lnSpc>
              <a:defRPr/>
            </a:pPr>
            <a:r>
              <a:rPr lang="en-US" sz="1600" dirty="0" smtClean="0"/>
              <a:t>All modified information in database buffer in the SGA is written to the </a:t>
            </a:r>
            <a:r>
              <a:rPr lang="en-US" sz="1600" dirty="0" err="1" smtClean="0"/>
              <a:t>datafiles</a:t>
            </a:r>
            <a:r>
              <a:rPr lang="en-US" sz="1600" dirty="0" smtClean="0"/>
              <a:t> by a database write process (DBWR). This event indicates a checkpoint. The checkpoint process is responsible for signaling DBWR at checkpoints and updating all of the </a:t>
            </a:r>
            <a:r>
              <a:rPr lang="en-US" sz="1600" dirty="0" err="1" smtClean="0"/>
              <a:t>datafiles</a:t>
            </a:r>
            <a:r>
              <a:rPr lang="en-US" sz="1600" dirty="0" smtClean="0"/>
              <a:t> and control files of the database.</a:t>
            </a:r>
          </a:p>
          <a:p>
            <a:pPr lvl="1" algn="l" rtl="0" eaLnBrk="1" hangingPunct="1">
              <a:lnSpc>
                <a:spcPct val="90000"/>
              </a:lnSpc>
              <a:buFont typeface="Wingdings" pitchFamily="2" charset="2"/>
              <a:buNone/>
              <a:defRPr/>
            </a:pPr>
            <a:endParaRPr lang="en-US" sz="1600" dirty="0" smtClean="0"/>
          </a:p>
          <a:p>
            <a:pPr algn="l" rtl="0" eaLnBrk="1" hangingPunct="1">
              <a:lnSpc>
                <a:spcPct val="90000"/>
              </a:lnSpc>
              <a:defRPr/>
            </a:pPr>
            <a:r>
              <a:rPr lang="en-US" sz="1800" dirty="0" smtClean="0"/>
              <a:t>Recover - RECO</a:t>
            </a:r>
          </a:p>
          <a:p>
            <a:pPr lvl="1" algn="l" rtl="0" eaLnBrk="1" hangingPunct="1">
              <a:lnSpc>
                <a:spcPct val="90000"/>
              </a:lnSpc>
              <a:defRPr/>
            </a:pPr>
            <a:r>
              <a:rPr lang="en-US" sz="1600" dirty="0" smtClean="0"/>
              <a:t>The recover process automatically cleans up failed or suspended distributed transactions.</a:t>
            </a:r>
          </a:p>
          <a:p>
            <a:pPr lvl="1" algn="l" rtl="0" eaLnBrk="1" hangingPunct="1">
              <a:lnSpc>
                <a:spcPct val="90000"/>
              </a:lnSpc>
              <a:defRPr/>
            </a:pPr>
            <a:endParaRPr lang="en-US" sz="1600" dirty="0" smtClean="0"/>
          </a:p>
          <a:p>
            <a:pPr algn="l" rtl="0" eaLnBrk="1" hangingPunct="1">
              <a:lnSpc>
                <a:spcPct val="90000"/>
              </a:lnSpc>
              <a:defRPr/>
            </a:pPr>
            <a:r>
              <a:rPr lang="en-US" sz="1800" dirty="0" smtClean="0"/>
              <a:t>Job Queue Processes</a:t>
            </a:r>
          </a:p>
          <a:p>
            <a:pPr lvl="1" algn="l" rtl="0" eaLnBrk="1" hangingPunct="1">
              <a:lnSpc>
                <a:spcPct val="90000"/>
              </a:lnSpc>
              <a:defRPr/>
            </a:pPr>
            <a:r>
              <a:rPr lang="en-US" sz="1600" dirty="0" smtClean="0"/>
              <a:t>Job queue processes are used for batch processing. They run user jobs. They can be viewed as a scheduler service that can be used to schedule jobs as PL/SQL statements or procedures on an Oracle instance. Given a start date and an interval, the job queue processes try to run the job at the next occurrence of the interval.</a:t>
            </a:r>
          </a:p>
        </p:txBody>
      </p:sp>
      <p:pic>
        <p:nvPicPr>
          <p:cNvPr id="38916" name="Picture 4"/>
          <p:cNvPicPr>
            <a:picLocks noChangeAspect="1" noChangeArrowheads="1"/>
          </p:cNvPicPr>
          <p:nvPr/>
        </p:nvPicPr>
        <p:blipFill>
          <a:blip r:embed="rId3" cstate="print"/>
          <a:srcRect/>
          <a:stretch>
            <a:fillRect/>
          </a:stretch>
        </p:blipFill>
        <p:spPr bwMode="auto">
          <a:xfrm>
            <a:off x="990600" y="228600"/>
            <a:ext cx="6262688" cy="632460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ppt_w</p:attrName>
                                        </p:attrNameLst>
                                      </p:cBhvr>
                                      <p:tavLst>
                                        <p:tav tm="0">
                                          <p:val>
                                            <p:fltVal val="0"/>
                                          </p:val>
                                        </p:tav>
                                        <p:tav tm="100000">
                                          <p:val>
                                            <p:strVal val="#ppt_w"/>
                                          </p:val>
                                        </p:tav>
                                      </p:tavLst>
                                    </p:anim>
                                    <p:anim calcmode="lin" valueType="num">
                                      <p:cBhvr>
                                        <p:cTn id="8" dur="500" fill="hold"/>
                                        <p:tgtEl>
                                          <p:spTgt spid="38916"/>
                                        </p:tgtEl>
                                        <p:attrNameLst>
                                          <p:attrName>ppt_h</p:attrName>
                                        </p:attrNameLst>
                                      </p:cBhvr>
                                      <p:tavLst>
                                        <p:tav tm="0">
                                          <p:val>
                                            <p:fltVal val="0"/>
                                          </p:val>
                                        </p:tav>
                                        <p:tav tm="100000">
                                          <p:val>
                                            <p:strVal val="#ppt_h"/>
                                          </p:val>
                                        </p:tav>
                                      </p:tavLst>
                                    </p:anim>
                                    <p:animEffect transition="in" filter="fade">
                                      <p:cBhvr>
                                        <p:cTn id="9" dur="5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Computer Science Database</a:t>
            </a:r>
          </a:p>
        </p:txBody>
      </p:sp>
      <p:sp>
        <p:nvSpPr>
          <p:cNvPr id="39939" name="Rectangle 3"/>
          <p:cNvSpPr>
            <a:spLocks noGrp="1" noChangeArrowheads="1"/>
          </p:cNvSpPr>
          <p:nvPr>
            <p:ph type="body" idx="1"/>
          </p:nvPr>
        </p:nvSpPr>
        <p:spPr>
          <a:xfrm>
            <a:off x="457200" y="1981200"/>
            <a:ext cx="3886200" cy="4038600"/>
          </a:xfrm>
        </p:spPr>
        <p:txBody>
          <a:bodyPr/>
          <a:lstStyle/>
          <a:p>
            <a:pPr algn="l" rtl="0" eaLnBrk="1" hangingPunct="1">
              <a:buFont typeface="Wingdings" pitchFamily="2" charset="2"/>
              <a:buNone/>
              <a:defRPr/>
            </a:pPr>
            <a:r>
              <a:rPr lang="en-US" dirty="0" smtClean="0"/>
              <a:t>Server Information</a:t>
            </a:r>
          </a:p>
          <a:p>
            <a:pPr lvl="1" algn="l" rtl="0" eaLnBrk="1" hangingPunct="1">
              <a:defRPr/>
            </a:pPr>
            <a:r>
              <a:rPr lang="en-US" dirty="0" smtClean="0"/>
              <a:t>Sun e4500</a:t>
            </a:r>
          </a:p>
          <a:p>
            <a:pPr lvl="1" algn="l" rtl="0" eaLnBrk="1" hangingPunct="1">
              <a:defRPr/>
            </a:pPr>
            <a:r>
              <a:rPr lang="en-US" dirty="0" smtClean="0"/>
              <a:t>8GB Ram</a:t>
            </a:r>
          </a:p>
          <a:p>
            <a:pPr lvl="1" algn="l" rtl="0" eaLnBrk="1" hangingPunct="1">
              <a:defRPr/>
            </a:pPr>
            <a:r>
              <a:rPr lang="en-US" dirty="0" smtClean="0"/>
              <a:t>8 x 400mhz CPU</a:t>
            </a:r>
          </a:p>
          <a:p>
            <a:pPr lvl="1" algn="l" rtl="0" eaLnBrk="1" hangingPunct="1">
              <a:defRPr/>
            </a:pPr>
            <a:r>
              <a:rPr lang="en-US" dirty="0" smtClean="0"/>
              <a:t>32GB Disk for Oracle</a:t>
            </a:r>
          </a:p>
          <a:p>
            <a:pPr lvl="1" algn="l" rtl="0" eaLnBrk="1" hangingPunct="1">
              <a:defRPr/>
            </a:pPr>
            <a:r>
              <a:rPr lang="en-US" dirty="0" smtClean="0"/>
              <a:t>4mm DAT DDS3 Tape Backup</a:t>
            </a:r>
          </a:p>
        </p:txBody>
      </p:sp>
      <p:pic>
        <p:nvPicPr>
          <p:cNvPr id="19460" name="Picture 4"/>
          <p:cNvPicPr>
            <a:picLocks noChangeAspect="1" noChangeArrowheads="1"/>
          </p:cNvPicPr>
          <p:nvPr/>
        </p:nvPicPr>
        <p:blipFill>
          <a:blip r:embed="rId3" cstate="print"/>
          <a:srcRect/>
          <a:stretch>
            <a:fillRect/>
          </a:stretch>
        </p:blipFill>
        <p:spPr bwMode="auto">
          <a:xfrm>
            <a:off x="4419600" y="2209800"/>
            <a:ext cx="4286250" cy="353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Computer Science Database</a:t>
            </a:r>
          </a:p>
        </p:txBody>
      </p:sp>
      <p:sp>
        <p:nvSpPr>
          <p:cNvPr id="40963" name="Rectangle 3"/>
          <p:cNvSpPr>
            <a:spLocks noGrp="1" noChangeArrowheads="1"/>
          </p:cNvSpPr>
          <p:nvPr>
            <p:ph type="body" idx="1"/>
          </p:nvPr>
        </p:nvSpPr>
        <p:spPr/>
        <p:txBody>
          <a:bodyPr/>
          <a:lstStyle/>
          <a:p>
            <a:pPr eaLnBrk="1" hangingPunct="1">
              <a:lnSpc>
                <a:spcPct val="90000"/>
              </a:lnSpc>
              <a:defRPr/>
            </a:pPr>
            <a:r>
              <a:rPr lang="en-US" smtClean="0"/>
              <a:t>Instance Name : CS01 (v$database)</a:t>
            </a:r>
          </a:p>
          <a:p>
            <a:pPr eaLnBrk="1" hangingPunct="1">
              <a:lnSpc>
                <a:spcPct val="90000"/>
              </a:lnSpc>
              <a:defRPr/>
            </a:pPr>
            <a:r>
              <a:rPr lang="en-US" smtClean="0"/>
              <a:t>Instance Version : 8.1.6.0.0</a:t>
            </a:r>
          </a:p>
          <a:p>
            <a:pPr eaLnBrk="1" hangingPunct="1">
              <a:lnSpc>
                <a:spcPct val="90000"/>
              </a:lnSpc>
              <a:defRPr/>
            </a:pPr>
            <a:r>
              <a:rPr lang="en-US" smtClean="0"/>
              <a:t>Tablespaces : (dba_tablespaces)</a:t>
            </a:r>
          </a:p>
          <a:p>
            <a:pPr lvl="1" eaLnBrk="1" hangingPunct="1">
              <a:lnSpc>
                <a:spcPct val="90000"/>
              </a:lnSpc>
              <a:defRPr/>
            </a:pPr>
            <a:r>
              <a:rPr lang="en-US" smtClean="0"/>
              <a:t>SYSTEM – holds all system tables</a:t>
            </a:r>
          </a:p>
          <a:p>
            <a:pPr lvl="1" eaLnBrk="1" hangingPunct="1">
              <a:lnSpc>
                <a:spcPct val="90000"/>
              </a:lnSpc>
              <a:defRPr/>
            </a:pPr>
            <a:r>
              <a:rPr lang="en-US" smtClean="0"/>
              <a:t>INDEX01 – user indexes</a:t>
            </a:r>
          </a:p>
          <a:p>
            <a:pPr lvl="1" eaLnBrk="1" hangingPunct="1">
              <a:lnSpc>
                <a:spcPct val="90000"/>
              </a:lnSpc>
              <a:defRPr/>
            </a:pPr>
            <a:r>
              <a:rPr lang="en-US" smtClean="0"/>
              <a:t>USERS01 – user tables</a:t>
            </a:r>
          </a:p>
          <a:p>
            <a:pPr lvl="1" eaLnBrk="1" hangingPunct="1">
              <a:lnSpc>
                <a:spcPct val="90000"/>
              </a:lnSpc>
              <a:defRPr/>
            </a:pPr>
            <a:r>
              <a:rPr lang="en-US" smtClean="0"/>
              <a:t>USERS02 – user tables (faculty)</a:t>
            </a:r>
          </a:p>
          <a:p>
            <a:pPr lvl="1" eaLnBrk="1" hangingPunct="1">
              <a:lnSpc>
                <a:spcPct val="90000"/>
              </a:lnSpc>
              <a:defRPr/>
            </a:pPr>
            <a:r>
              <a:rPr lang="en-US" smtClean="0"/>
              <a:t>RBS – rollback segments</a:t>
            </a:r>
          </a:p>
        </p:txBody>
      </p:sp>
      <p:pic>
        <p:nvPicPr>
          <p:cNvPr id="40967" name="Picture 7"/>
          <p:cNvPicPr>
            <a:picLocks noChangeAspect="1" noChangeArrowheads="1"/>
          </p:cNvPicPr>
          <p:nvPr/>
        </p:nvPicPr>
        <p:blipFill>
          <a:blip r:embed="rId3" cstate="print"/>
          <a:srcRect/>
          <a:stretch>
            <a:fillRect/>
          </a:stretch>
        </p:blipFill>
        <p:spPr bwMode="auto">
          <a:xfrm>
            <a:off x="304800" y="1143000"/>
            <a:ext cx="8839200" cy="4311650"/>
          </a:xfrm>
          <a:prstGeom prst="rect">
            <a:avLst/>
          </a:prstGeom>
          <a:noFill/>
          <a:ln w="9525" algn="ctr">
            <a:noFill/>
            <a:miter lim="800000"/>
            <a:headEnd/>
            <a:tailEnd/>
          </a:ln>
        </p:spPr>
      </p:pic>
      <p:pic>
        <p:nvPicPr>
          <p:cNvPr id="40966" name="Picture 6"/>
          <p:cNvPicPr>
            <a:picLocks noChangeAspect="1" noChangeArrowheads="1"/>
          </p:cNvPicPr>
          <p:nvPr/>
        </p:nvPicPr>
        <p:blipFill>
          <a:blip r:embed="rId4" cstate="print"/>
          <a:srcRect/>
          <a:stretch>
            <a:fillRect/>
          </a:stretch>
        </p:blipFill>
        <p:spPr bwMode="auto">
          <a:xfrm>
            <a:off x="0" y="1600200"/>
            <a:ext cx="8534400" cy="496570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0967"/>
                                        </p:tgtEl>
                                        <p:attrNameLst>
                                          <p:attrName>style.visibility</p:attrName>
                                        </p:attrNameLst>
                                      </p:cBhvr>
                                      <p:to>
                                        <p:strVal val="visible"/>
                                      </p:to>
                                    </p:set>
                                    <p:anim calcmode="lin" valueType="num">
                                      <p:cBhvr>
                                        <p:cTn id="7" dur="500" fill="hold"/>
                                        <p:tgtEl>
                                          <p:spTgt spid="40967"/>
                                        </p:tgtEl>
                                        <p:attrNameLst>
                                          <p:attrName>ppt_w</p:attrName>
                                        </p:attrNameLst>
                                      </p:cBhvr>
                                      <p:tavLst>
                                        <p:tav tm="0">
                                          <p:val>
                                            <p:fltVal val="0"/>
                                          </p:val>
                                        </p:tav>
                                        <p:tav tm="100000">
                                          <p:val>
                                            <p:strVal val="#ppt_w"/>
                                          </p:val>
                                        </p:tav>
                                      </p:tavLst>
                                    </p:anim>
                                    <p:anim calcmode="lin" valueType="num">
                                      <p:cBhvr>
                                        <p:cTn id="8" dur="500" fill="hold"/>
                                        <p:tgtEl>
                                          <p:spTgt spid="40967"/>
                                        </p:tgtEl>
                                        <p:attrNameLst>
                                          <p:attrName>ppt_h</p:attrName>
                                        </p:attrNameLst>
                                      </p:cBhvr>
                                      <p:tavLst>
                                        <p:tav tm="0">
                                          <p:val>
                                            <p:fltVal val="0"/>
                                          </p:val>
                                        </p:tav>
                                        <p:tav tm="100000">
                                          <p:val>
                                            <p:strVal val="#ppt_h"/>
                                          </p:val>
                                        </p:tav>
                                      </p:tavLst>
                                    </p:anim>
                                    <p:animEffect transition="in" filter="fade">
                                      <p:cBhvr>
                                        <p:cTn id="9" dur="500"/>
                                        <p:tgtEl>
                                          <p:spTgt spid="4096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0966"/>
                                        </p:tgtEl>
                                        <p:attrNameLst>
                                          <p:attrName>style.visibility</p:attrName>
                                        </p:attrNameLst>
                                      </p:cBhvr>
                                      <p:to>
                                        <p:strVal val="visible"/>
                                      </p:to>
                                    </p:set>
                                    <p:anim calcmode="lin" valueType="num">
                                      <p:cBhvr>
                                        <p:cTn id="14" dur="500" fill="hold"/>
                                        <p:tgtEl>
                                          <p:spTgt spid="40966"/>
                                        </p:tgtEl>
                                        <p:attrNameLst>
                                          <p:attrName>ppt_w</p:attrName>
                                        </p:attrNameLst>
                                      </p:cBhvr>
                                      <p:tavLst>
                                        <p:tav tm="0">
                                          <p:val>
                                            <p:fltVal val="0"/>
                                          </p:val>
                                        </p:tav>
                                        <p:tav tm="100000">
                                          <p:val>
                                            <p:strVal val="#ppt_w"/>
                                          </p:val>
                                        </p:tav>
                                      </p:tavLst>
                                    </p:anim>
                                    <p:anim calcmode="lin" valueType="num">
                                      <p:cBhvr>
                                        <p:cTn id="15" dur="500" fill="hold"/>
                                        <p:tgtEl>
                                          <p:spTgt spid="40966"/>
                                        </p:tgtEl>
                                        <p:attrNameLst>
                                          <p:attrName>ppt_h</p:attrName>
                                        </p:attrNameLst>
                                      </p:cBhvr>
                                      <p:tavLst>
                                        <p:tav tm="0">
                                          <p:val>
                                            <p:fltVal val="0"/>
                                          </p:val>
                                        </p:tav>
                                        <p:tav tm="100000">
                                          <p:val>
                                            <p:strVal val="#ppt_h"/>
                                          </p:val>
                                        </p:tav>
                                      </p:tavLst>
                                    </p:anim>
                                    <p:animEffect transition="in" filter="fade">
                                      <p:cBhvr>
                                        <p:cTn id="16"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mtClean="0"/>
              <a:t>Backup Methods</a:t>
            </a:r>
          </a:p>
        </p:txBody>
      </p:sp>
      <p:sp>
        <p:nvSpPr>
          <p:cNvPr id="44035" name="Rectangle 3"/>
          <p:cNvSpPr>
            <a:spLocks noGrp="1" noChangeArrowheads="1"/>
          </p:cNvSpPr>
          <p:nvPr>
            <p:ph type="body" idx="1"/>
          </p:nvPr>
        </p:nvSpPr>
        <p:spPr/>
        <p:txBody>
          <a:bodyPr/>
          <a:lstStyle/>
          <a:p>
            <a:pPr algn="l" rtl="0" eaLnBrk="1" hangingPunct="1">
              <a:defRPr/>
            </a:pPr>
            <a:r>
              <a:rPr lang="en-US" sz="2800" dirty="0" smtClean="0"/>
              <a:t>Cold Backup (aka Consistent Backups)</a:t>
            </a:r>
          </a:p>
          <a:p>
            <a:pPr lvl="1" algn="l" rtl="0" eaLnBrk="1" hangingPunct="1">
              <a:defRPr/>
            </a:pPr>
            <a:r>
              <a:rPr lang="en-US" sz="2400" dirty="0" smtClean="0"/>
              <a:t>The only way to make a consistent whole database backup is to shut down the database with the NORMAL, IMMEDIATE, or TRANSACTIONAL options and make the backup while the database is closed.</a:t>
            </a:r>
          </a:p>
          <a:p>
            <a:pPr lvl="1" algn="l" rtl="0" eaLnBrk="1" hangingPunct="1">
              <a:defRPr/>
            </a:pPr>
            <a:r>
              <a:rPr lang="en-US" sz="2400" dirty="0" smtClean="0"/>
              <a:t>Advantage : No recovery is required after </a:t>
            </a:r>
            <a:r>
              <a:rPr lang="en-US" sz="2400" dirty="0" err="1" smtClean="0"/>
              <a:t>datafiles</a:t>
            </a:r>
            <a:r>
              <a:rPr lang="en-US" sz="2400" dirty="0" smtClean="0"/>
              <a:t> are restored – quicker restore</a:t>
            </a:r>
          </a:p>
          <a:p>
            <a:pPr lvl="1" algn="l" rtl="0" eaLnBrk="1" hangingPunct="1">
              <a:defRPr/>
            </a:pPr>
            <a:r>
              <a:rPr lang="en-US" sz="2400" dirty="0" smtClean="0"/>
              <a:t>Disadvantage : No access to database during backup time (depends on size/system speed)</a:t>
            </a:r>
          </a:p>
          <a:p>
            <a:pPr lvl="1" algn="l" rtl="0" eaLnBrk="1" hangingPunct="1">
              <a:defRPr/>
            </a:pP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عنصر نائب لرقم الشريحة 5"/>
          <p:cNvSpPr>
            <a:spLocks noGrp="1"/>
          </p:cNvSpPr>
          <p:nvPr>
            <p:ph type="sldNum" sz="quarter" idx="12"/>
          </p:nvPr>
        </p:nvSpPr>
        <p:spPr>
          <a:noFill/>
        </p:spPr>
        <p:txBody>
          <a:bodyPr>
            <a:normAutofit fontScale="85000" lnSpcReduction="20000"/>
          </a:bodyPr>
          <a:lstStyle/>
          <a:p>
            <a:pPr algn="l" rtl="0"/>
            <a:fld id="{EB6D75B2-E428-4E3B-8F45-1266D9732BF8}" type="slidenum">
              <a:rPr lang="ar-SA"/>
              <a:pPr algn="l" rtl="0"/>
              <a:t>4</a:t>
            </a:fld>
            <a:endParaRPr lang="en-US"/>
          </a:p>
        </p:txBody>
      </p:sp>
      <p:sp>
        <p:nvSpPr>
          <p:cNvPr id="6147" name="Rectangle 2"/>
          <p:cNvSpPr>
            <a:spLocks noGrp="1" noChangeArrowheads="1"/>
          </p:cNvSpPr>
          <p:nvPr>
            <p:ph type="title"/>
          </p:nvPr>
        </p:nvSpPr>
        <p:spPr>
          <a:xfrm>
            <a:off x="612648" y="260648"/>
            <a:ext cx="8153400" cy="990600"/>
          </a:xfrm>
        </p:spPr>
        <p:txBody>
          <a:bodyPr/>
          <a:lstStyle/>
          <a:p>
            <a:pPr rtl="0" eaLnBrk="1" hangingPunct="1"/>
            <a:r>
              <a:rPr lang="en-US" sz="4000" b="1" dirty="0" smtClean="0"/>
              <a:t>Database Approach</a:t>
            </a:r>
          </a:p>
        </p:txBody>
      </p:sp>
      <p:sp>
        <p:nvSpPr>
          <p:cNvPr id="6148" name="Rectangle 3"/>
          <p:cNvSpPr>
            <a:spLocks noGrp="1" noChangeArrowheads="1"/>
          </p:cNvSpPr>
          <p:nvPr>
            <p:ph type="body" idx="1"/>
          </p:nvPr>
        </p:nvSpPr>
        <p:spPr>
          <a:xfrm>
            <a:off x="609600" y="1600200"/>
            <a:ext cx="7924800" cy="4010025"/>
          </a:xfrm>
        </p:spPr>
        <p:txBody>
          <a:bodyPr/>
          <a:lstStyle/>
          <a:p>
            <a:pPr algn="l" rtl="0" eaLnBrk="1" hangingPunct="1"/>
            <a:r>
              <a:rPr lang="en-US" sz="2400" dirty="0" smtClean="0"/>
              <a:t>Database</a:t>
            </a:r>
            <a:r>
              <a:rPr lang="en-US" sz="2400" b="1" dirty="0" smtClean="0"/>
              <a:t> </a:t>
            </a:r>
            <a:r>
              <a:rPr lang="en-US" sz="2400" dirty="0" smtClean="0"/>
              <a:t>stores all organizational data in a central location</a:t>
            </a:r>
          </a:p>
          <a:p>
            <a:pPr algn="l" rtl="0" eaLnBrk="1" hangingPunct="1"/>
            <a:r>
              <a:rPr lang="en-US" sz="2400" dirty="0" smtClean="0"/>
              <a:t>Good database design eliminates redundant data to reduce the possibility of inconsistent data</a:t>
            </a:r>
          </a:p>
          <a:p>
            <a:pPr algn="l" rtl="0" eaLnBrk="1" hangingPunct="1"/>
            <a:r>
              <a:rPr lang="en-US" sz="2400" dirty="0" smtClean="0"/>
              <a:t>Single application called the </a:t>
            </a:r>
            <a:r>
              <a:rPr lang="en-US" sz="2400" b="1" dirty="0" smtClean="0"/>
              <a:t>database management system (DBMS) </a:t>
            </a:r>
            <a:r>
              <a:rPr lang="en-US" sz="2400" dirty="0" smtClean="0"/>
              <a:t>performs all routine data handling operations</a:t>
            </a:r>
          </a:p>
          <a:p>
            <a:pPr algn="l" rtl="0" eaLnBrk="1" hangingPunct="1"/>
            <a:r>
              <a:rPr lang="en-US" sz="2400" b="1" dirty="0" smtClean="0"/>
              <a:t>Database administrator</a:t>
            </a:r>
            <a:r>
              <a:rPr lang="en-US" sz="2400" dirty="0" smtClean="0"/>
              <a:t> (</a:t>
            </a:r>
            <a:r>
              <a:rPr lang="en-US" sz="2400" b="1" dirty="0" smtClean="0"/>
              <a:t>DBA): </a:t>
            </a:r>
            <a:r>
              <a:rPr lang="en-US" sz="2400" dirty="0" smtClean="0"/>
              <a:t>person responsible for installing, administering, and maintaining the database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mtClean="0"/>
              <a:t>Backup Methods (cont’d)</a:t>
            </a:r>
          </a:p>
        </p:txBody>
      </p:sp>
      <p:sp>
        <p:nvSpPr>
          <p:cNvPr id="46083" name="Rectangle 3"/>
          <p:cNvSpPr>
            <a:spLocks noGrp="1" noChangeArrowheads="1"/>
          </p:cNvSpPr>
          <p:nvPr>
            <p:ph type="body" idx="1"/>
          </p:nvPr>
        </p:nvSpPr>
        <p:spPr/>
        <p:txBody>
          <a:bodyPr/>
          <a:lstStyle/>
          <a:p>
            <a:pPr algn="l" rtl="0" eaLnBrk="1" hangingPunct="1">
              <a:lnSpc>
                <a:spcPct val="90000"/>
              </a:lnSpc>
              <a:defRPr/>
            </a:pPr>
            <a:r>
              <a:rPr lang="en-US" sz="2800" dirty="0" smtClean="0"/>
              <a:t>Hot Backup (aka Inconsistent Backups)</a:t>
            </a:r>
          </a:p>
          <a:p>
            <a:pPr lvl="1" algn="l" rtl="0" eaLnBrk="1" hangingPunct="1">
              <a:lnSpc>
                <a:spcPct val="90000"/>
              </a:lnSpc>
              <a:defRPr/>
            </a:pPr>
            <a:r>
              <a:rPr lang="en-US" sz="2400" dirty="0" smtClean="0"/>
              <a:t>If the database must be up and running 24 hours a day, seven days a week, then you have no choice but to perform inconsistent backups of the whole database. A backup of online </a:t>
            </a:r>
            <a:r>
              <a:rPr lang="en-US" sz="2400" dirty="0" err="1" smtClean="0"/>
              <a:t>datafiles</a:t>
            </a:r>
            <a:r>
              <a:rPr lang="en-US" sz="2400" dirty="0" smtClean="0"/>
              <a:t> is called an online backup. This requires that you run your database in ARCHIVELOG mode. </a:t>
            </a:r>
          </a:p>
          <a:p>
            <a:pPr lvl="1" algn="l" rtl="0" eaLnBrk="1" hangingPunct="1">
              <a:lnSpc>
                <a:spcPct val="90000"/>
              </a:lnSpc>
              <a:defRPr/>
            </a:pPr>
            <a:r>
              <a:rPr lang="en-US" sz="2400" dirty="0" smtClean="0"/>
              <a:t>Advantage : Database remains open during backup</a:t>
            </a:r>
          </a:p>
          <a:p>
            <a:pPr lvl="1" algn="l" rtl="0" eaLnBrk="1" hangingPunct="1">
              <a:lnSpc>
                <a:spcPct val="90000"/>
              </a:lnSpc>
              <a:defRPr/>
            </a:pPr>
            <a:r>
              <a:rPr lang="en-US" sz="2400" dirty="0" smtClean="0"/>
              <a:t>Disadvantage : Large databases may have performance impact during backup, recovery takes longer and is </a:t>
            </a:r>
            <a:r>
              <a:rPr lang="en-US" sz="2400" i="1" dirty="0" smtClean="0"/>
              <a:t>slightly</a:t>
            </a:r>
            <a:r>
              <a:rPr lang="en-US" sz="2400" dirty="0" smtClean="0"/>
              <a:t> more complex</a:t>
            </a:r>
            <a:endParaRPr lang="en-US" sz="2000" dirty="0" smtClean="0"/>
          </a:p>
          <a:p>
            <a:pPr lvl="1" algn="l" rtl="0" eaLnBrk="1" hangingPunct="1">
              <a:lnSpc>
                <a:spcPct val="90000"/>
              </a:lnSpc>
              <a:defRPr/>
            </a:pPr>
            <a:endParaRPr lang="en-US" sz="2400" dirty="0" smtClean="0"/>
          </a:p>
          <a:p>
            <a:pPr lvl="1" algn="l" rtl="0" eaLnBrk="1" hangingPunct="1">
              <a:lnSpc>
                <a:spcPct val="90000"/>
              </a:lnSpc>
              <a:defRPr/>
            </a:pPr>
            <a:endParaRPr lang="en-US" sz="24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mtClean="0"/>
              <a:t>Backup Methods (cont’d)</a:t>
            </a:r>
          </a:p>
        </p:txBody>
      </p:sp>
      <p:sp>
        <p:nvSpPr>
          <p:cNvPr id="48131" name="Rectangle 3"/>
          <p:cNvSpPr>
            <a:spLocks noGrp="1" noChangeArrowheads="1"/>
          </p:cNvSpPr>
          <p:nvPr>
            <p:ph type="body" idx="1"/>
          </p:nvPr>
        </p:nvSpPr>
        <p:spPr/>
        <p:txBody>
          <a:bodyPr/>
          <a:lstStyle/>
          <a:p>
            <a:pPr algn="l" rtl="0" eaLnBrk="1" hangingPunct="1">
              <a:defRPr/>
            </a:pPr>
            <a:r>
              <a:rPr lang="en-US" sz="2800" dirty="0" smtClean="0"/>
              <a:t>Logical backup (Export)</a:t>
            </a:r>
          </a:p>
          <a:p>
            <a:pPr lvl="1" algn="l" rtl="0" eaLnBrk="1" hangingPunct="1">
              <a:defRPr/>
            </a:pPr>
            <a:r>
              <a:rPr lang="en-US" sz="2400" dirty="0" smtClean="0"/>
              <a:t>Logical backups are exports of schema objects, like tables and stored procedures, into a binary file. Oracle utilities are used to move Oracle schema objects in and out of Oracle.</a:t>
            </a:r>
          </a:p>
          <a:p>
            <a:pPr lvl="1" algn="l" rtl="0" eaLnBrk="1" hangingPunct="1">
              <a:defRPr/>
            </a:pPr>
            <a:r>
              <a:rPr lang="en-US" sz="2400" dirty="0" smtClean="0"/>
              <a:t>Not recommended for backup of a whole database, but useful for backing up individual objects or schemas or moving data into another database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mtClean="0"/>
              <a:t>Administrative Tasks</a:t>
            </a:r>
          </a:p>
        </p:txBody>
      </p:sp>
      <p:sp>
        <p:nvSpPr>
          <p:cNvPr id="51203" name="Rectangle 3"/>
          <p:cNvSpPr>
            <a:spLocks noGrp="1" noChangeArrowheads="1"/>
          </p:cNvSpPr>
          <p:nvPr>
            <p:ph type="body" idx="1"/>
          </p:nvPr>
        </p:nvSpPr>
        <p:spPr/>
        <p:txBody>
          <a:bodyPr/>
          <a:lstStyle/>
          <a:p>
            <a:pPr algn="l" rtl="0" eaLnBrk="1" hangingPunct="1">
              <a:defRPr/>
            </a:pPr>
            <a:r>
              <a:rPr lang="en-US" dirty="0" smtClean="0"/>
              <a:t>Daily Checks</a:t>
            </a:r>
          </a:p>
          <a:p>
            <a:pPr lvl="1" algn="l" rtl="0" eaLnBrk="1" hangingPunct="1">
              <a:defRPr/>
            </a:pPr>
            <a:r>
              <a:rPr lang="en-US" dirty="0" smtClean="0"/>
              <a:t>Check database availability</a:t>
            </a:r>
          </a:p>
          <a:p>
            <a:pPr lvl="1" algn="l" rtl="0" eaLnBrk="1" hangingPunct="1">
              <a:defRPr/>
            </a:pPr>
            <a:r>
              <a:rPr lang="en-US" dirty="0" smtClean="0"/>
              <a:t>Check logs / trace files</a:t>
            </a:r>
          </a:p>
          <a:p>
            <a:pPr lvl="1" algn="l" rtl="0" eaLnBrk="1" hangingPunct="1">
              <a:defRPr/>
            </a:pPr>
            <a:r>
              <a:rPr lang="en-US" dirty="0" smtClean="0"/>
              <a:t>Check free space / resources</a:t>
            </a:r>
          </a:p>
          <a:p>
            <a:pPr lvl="1" algn="l" rtl="0" eaLnBrk="1" hangingPunct="1">
              <a:defRPr/>
            </a:pPr>
            <a:r>
              <a:rPr lang="en-US" dirty="0" smtClean="0"/>
              <a:t>Check for invalid objects</a:t>
            </a:r>
          </a:p>
          <a:p>
            <a:pPr lvl="1" algn="l" rtl="0" eaLnBrk="1" hangingPunct="1">
              <a:defRPr/>
            </a:pPr>
            <a:r>
              <a:rPr lang="en-US" dirty="0" smtClean="0"/>
              <a:t>Check for broken jobs</a:t>
            </a:r>
          </a:p>
          <a:p>
            <a:pPr lvl="1" algn="l" rtl="0" eaLnBrk="1" hangingPunct="1">
              <a:defRPr/>
            </a:pPr>
            <a:r>
              <a:rPr lang="en-US" dirty="0" smtClean="0"/>
              <a:t>Verify backup</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smtClean="0"/>
              <a:t>Administrative Tasks (cont’d)</a:t>
            </a:r>
          </a:p>
        </p:txBody>
      </p:sp>
      <p:sp>
        <p:nvSpPr>
          <p:cNvPr id="53251" name="Rectangle 3"/>
          <p:cNvSpPr>
            <a:spLocks noGrp="1" noChangeArrowheads="1"/>
          </p:cNvSpPr>
          <p:nvPr>
            <p:ph type="body" idx="1"/>
          </p:nvPr>
        </p:nvSpPr>
        <p:spPr/>
        <p:txBody>
          <a:bodyPr/>
          <a:lstStyle/>
          <a:p>
            <a:pPr algn="l" rtl="0" eaLnBrk="1" hangingPunct="1">
              <a:defRPr/>
            </a:pPr>
            <a:r>
              <a:rPr lang="en-US" dirty="0" smtClean="0"/>
              <a:t>Weekly Tasks</a:t>
            </a:r>
          </a:p>
          <a:p>
            <a:pPr lvl="1" algn="l" rtl="0" eaLnBrk="1" hangingPunct="1">
              <a:defRPr/>
            </a:pPr>
            <a:r>
              <a:rPr lang="en-US" dirty="0" smtClean="0"/>
              <a:t>Collect statistics (database job)</a:t>
            </a:r>
          </a:p>
          <a:p>
            <a:pPr lvl="1" algn="l" rtl="0" eaLnBrk="1" hangingPunct="1">
              <a:defRPr/>
            </a:pPr>
            <a:r>
              <a:rPr lang="en-US" dirty="0" smtClean="0"/>
              <a:t>Archive / delete log files</a:t>
            </a:r>
          </a:p>
          <a:p>
            <a:pPr lvl="1" algn="l" rtl="0" eaLnBrk="1" hangingPunct="1">
              <a:defRPr/>
            </a:pPr>
            <a:r>
              <a:rPr lang="en-US" dirty="0" smtClean="0"/>
              <a:t>Run performance reports (</a:t>
            </a:r>
            <a:r>
              <a:rPr lang="en-US" dirty="0" err="1" smtClean="0"/>
              <a:t>statspack</a:t>
            </a:r>
            <a:r>
              <a:rPr lang="en-US" dirty="0" smtClean="0"/>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mtClean="0"/>
              <a:t>Administrative Tasks (cont’d)</a:t>
            </a:r>
          </a:p>
        </p:txBody>
      </p:sp>
      <p:sp>
        <p:nvSpPr>
          <p:cNvPr id="55299" name="Rectangle 3"/>
          <p:cNvSpPr>
            <a:spLocks noGrp="1" noChangeArrowheads="1"/>
          </p:cNvSpPr>
          <p:nvPr>
            <p:ph type="body" idx="1"/>
          </p:nvPr>
        </p:nvSpPr>
        <p:spPr/>
        <p:txBody>
          <a:bodyPr/>
          <a:lstStyle/>
          <a:p>
            <a:pPr algn="l" rtl="0" eaLnBrk="1" hangingPunct="1">
              <a:defRPr/>
            </a:pPr>
            <a:r>
              <a:rPr lang="en-US" dirty="0" smtClean="0"/>
              <a:t>Others</a:t>
            </a:r>
          </a:p>
          <a:p>
            <a:pPr lvl="1" algn="l" rtl="0" eaLnBrk="1" hangingPunct="1">
              <a:defRPr/>
            </a:pPr>
            <a:r>
              <a:rPr lang="en-US" dirty="0" smtClean="0"/>
              <a:t>Applying patches</a:t>
            </a:r>
          </a:p>
          <a:p>
            <a:pPr lvl="1" algn="l" rtl="0" eaLnBrk="1" hangingPunct="1">
              <a:defRPr/>
            </a:pPr>
            <a:r>
              <a:rPr lang="en-US" dirty="0" smtClean="0"/>
              <a:t>Database upgrades</a:t>
            </a:r>
          </a:p>
          <a:p>
            <a:pPr lvl="1" algn="l" rtl="0" eaLnBrk="1" hangingPunct="1">
              <a:defRPr/>
            </a:pPr>
            <a:r>
              <a:rPr lang="en-US" dirty="0" smtClean="0"/>
              <a:t>New Database installations</a:t>
            </a:r>
          </a:p>
          <a:p>
            <a:pPr lvl="1" algn="l" rtl="0" eaLnBrk="1" hangingPunct="1">
              <a:defRPr/>
            </a:pPr>
            <a:r>
              <a:rPr lang="en-US" dirty="0" smtClean="0"/>
              <a:t>Creating user accounts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More Information</a:t>
            </a:r>
          </a:p>
        </p:txBody>
      </p:sp>
      <p:sp>
        <p:nvSpPr>
          <p:cNvPr id="33795" name="Rectangle 3"/>
          <p:cNvSpPr>
            <a:spLocks noGrp="1" noChangeArrowheads="1"/>
          </p:cNvSpPr>
          <p:nvPr>
            <p:ph type="body" idx="1"/>
          </p:nvPr>
        </p:nvSpPr>
        <p:spPr/>
        <p:txBody>
          <a:bodyPr/>
          <a:lstStyle/>
          <a:p>
            <a:pPr algn="l" rtl="0" eaLnBrk="1" hangingPunct="1">
              <a:defRPr/>
            </a:pPr>
            <a:r>
              <a:rPr lang="en-US" sz="1800" dirty="0" smtClean="0"/>
              <a:t>Oracle 10g Release 2 Database Documentation </a:t>
            </a:r>
          </a:p>
          <a:p>
            <a:pPr lvl="1" algn="l" rtl="0" eaLnBrk="1" hangingPunct="1">
              <a:defRPr/>
            </a:pPr>
            <a:r>
              <a:rPr lang="en-US" sz="1400" dirty="0" smtClean="0">
                <a:hlinkClick r:id="rId3"/>
              </a:rPr>
              <a:t>http://www.oracle.com/pls/db102/</a:t>
            </a:r>
            <a:endParaRPr lang="en-US" sz="1400" dirty="0" smtClean="0"/>
          </a:p>
          <a:p>
            <a:pPr lvl="1" algn="l" rtl="0" eaLnBrk="1" hangingPunct="1">
              <a:buFont typeface="Wingdings" pitchFamily="2" charset="2"/>
              <a:buNone/>
              <a:defRPr/>
            </a:pPr>
            <a:endParaRPr lang="en-US" sz="1400" dirty="0" smtClean="0"/>
          </a:p>
          <a:p>
            <a:pPr algn="l" rtl="0" eaLnBrk="1" hangingPunct="1">
              <a:defRPr/>
            </a:pPr>
            <a:r>
              <a:rPr lang="en-US" sz="1800" b="1" dirty="0" smtClean="0"/>
              <a:t>Oracle Database / SQL Help</a:t>
            </a:r>
          </a:p>
          <a:p>
            <a:pPr lvl="1" algn="l" rtl="0" eaLnBrk="1" hangingPunct="1">
              <a:defRPr/>
            </a:pPr>
            <a:r>
              <a:rPr lang="en-US" sz="1400" dirty="0" smtClean="0">
                <a:hlinkClick r:id="rId4"/>
              </a:rPr>
              <a:t>http://asktom.oracle.com/</a:t>
            </a:r>
            <a:endParaRPr lang="en-US" sz="1400" dirty="0" smtClean="0"/>
          </a:p>
          <a:p>
            <a:pPr lvl="1" algn="l" rtl="0" eaLnBrk="1" hangingPunct="1">
              <a:defRPr/>
            </a:pPr>
            <a:r>
              <a:rPr lang="en-US" sz="1400" dirty="0" smtClean="0">
                <a:hlinkClick r:id="rId5"/>
              </a:rPr>
              <a:t>http://www.oracle.com/technology//index.html</a:t>
            </a:r>
            <a:endParaRPr lang="en-US" sz="1400" dirty="0" smtClean="0"/>
          </a:p>
          <a:p>
            <a:pPr lvl="1" algn="l" rtl="0" eaLnBrk="1" hangingPunct="1">
              <a:buFont typeface="Wingdings" pitchFamily="2" charset="2"/>
              <a:buNone/>
              <a:defRPr/>
            </a:pPr>
            <a:endParaRPr lang="en-US" sz="1400" dirty="0" smtClean="0"/>
          </a:p>
          <a:p>
            <a:pPr algn="l" rtl="0" eaLnBrk="1" hangingPunct="1">
              <a:defRPr/>
            </a:pPr>
            <a:r>
              <a:rPr lang="en-US" sz="1800" b="1" dirty="0" smtClean="0"/>
              <a:t>*FREE* Oracle Software Downloads</a:t>
            </a:r>
          </a:p>
          <a:p>
            <a:pPr lvl="1" algn="l" rtl="0" eaLnBrk="1" hangingPunct="1">
              <a:defRPr/>
            </a:pPr>
            <a:r>
              <a:rPr lang="en-US" sz="1600" dirty="0" smtClean="0">
                <a:hlinkClick r:id="rId6"/>
              </a:rPr>
              <a:t>http://www.oracle.com/technology/software/index.html</a:t>
            </a:r>
            <a:endParaRPr lang="en-US" sz="1600" dirty="0" smtClean="0"/>
          </a:p>
          <a:p>
            <a:pPr lvl="2" algn="l" rtl="0" eaLnBrk="1" hangingPunct="1">
              <a:defRPr/>
            </a:pPr>
            <a:r>
              <a:rPr lang="en-US" sz="1400" dirty="0" smtClean="0"/>
              <a:t>Oracle Database 10g Express Edition</a:t>
            </a:r>
          </a:p>
          <a:p>
            <a:pPr lvl="2" algn="l" rtl="0" eaLnBrk="1" hangingPunct="1">
              <a:defRPr/>
            </a:pPr>
            <a:r>
              <a:rPr lang="en-US" sz="1400" dirty="0" smtClean="0"/>
              <a:t>Oracle SQL Developer</a:t>
            </a:r>
          </a:p>
          <a:p>
            <a:pPr lvl="2" algn="l" rtl="0" eaLnBrk="1" hangingPunct="1">
              <a:defRPr/>
            </a:pPr>
            <a:endParaRPr lang="en-US" sz="1400" dirty="0" smtClean="0"/>
          </a:p>
          <a:p>
            <a:pPr algn="l" rtl="0" eaLnBrk="1" hangingPunct="1">
              <a:defRPr/>
            </a:pPr>
            <a:endParaRPr lang="en-US" sz="1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صر نائب لرقم الشريحة 5"/>
          <p:cNvSpPr>
            <a:spLocks noGrp="1"/>
          </p:cNvSpPr>
          <p:nvPr>
            <p:ph type="sldNum" sz="quarter" idx="12"/>
          </p:nvPr>
        </p:nvSpPr>
        <p:spPr>
          <a:noFill/>
        </p:spPr>
        <p:txBody>
          <a:bodyPr>
            <a:normAutofit fontScale="85000" lnSpcReduction="20000"/>
          </a:bodyPr>
          <a:lstStyle/>
          <a:p>
            <a:pPr rtl="0"/>
            <a:fld id="{816398C3-436C-4E1B-AEB1-60783103E494}" type="slidenum">
              <a:rPr lang="ar-SA"/>
              <a:pPr rtl="0"/>
              <a:t>5</a:t>
            </a:fld>
            <a:endParaRPr lang="en-US"/>
          </a:p>
        </p:txBody>
      </p:sp>
      <p:sp>
        <p:nvSpPr>
          <p:cNvPr id="7171" name="Rectangle 2"/>
          <p:cNvSpPr>
            <a:spLocks noGrp="1" noChangeArrowheads="1"/>
          </p:cNvSpPr>
          <p:nvPr>
            <p:ph type="title"/>
          </p:nvPr>
        </p:nvSpPr>
        <p:spPr/>
        <p:txBody>
          <a:bodyPr/>
          <a:lstStyle/>
          <a:p>
            <a:pPr rtl="0" eaLnBrk="1" hangingPunct="1"/>
            <a:r>
              <a:rPr lang="en-US" dirty="0" smtClean="0"/>
              <a:t>Types of database models</a:t>
            </a:r>
          </a:p>
        </p:txBody>
      </p:sp>
      <p:sp>
        <p:nvSpPr>
          <p:cNvPr id="7172" name="Rectangle 3"/>
          <p:cNvSpPr>
            <a:spLocks noGrp="1" noChangeArrowheads="1"/>
          </p:cNvSpPr>
          <p:nvPr>
            <p:ph type="body" idx="1"/>
          </p:nvPr>
        </p:nvSpPr>
        <p:spPr/>
        <p:txBody>
          <a:bodyPr/>
          <a:lstStyle/>
          <a:p>
            <a:pPr algn="l" rtl="0" eaLnBrk="1" hangingPunct="1"/>
            <a:r>
              <a:rPr lang="en-US" sz="3200" smtClean="0"/>
              <a:t>hierarchical model</a:t>
            </a:r>
          </a:p>
          <a:p>
            <a:pPr algn="l" rtl="0" eaLnBrk="1" hangingPunct="1"/>
            <a:r>
              <a:rPr lang="en-US" sz="3200" smtClean="0"/>
              <a:t> network model</a:t>
            </a:r>
          </a:p>
          <a:p>
            <a:pPr algn="l" rtl="0" eaLnBrk="1" hangingPunct="1"/>
            <a:r>
              <a:rPr lang="en-US" sz="3200" smtClean="0"/>
              <a:t> relational model</a:t>
            </a:r>
          </a:p>
          <a:p>
            <a:pPr algn="l" rtl="0" eaLnBrk="1" hangingPunct="1"/>
            <a:r>
              <a:rPr lang="en-US" sz="3200" smtClean="0"/>
              <a:t> object oriented model.</a:t>
            </a:r>
          </a:p>
          <a:p>
            <a:pPr algn="l" rtl="0" eaLnBrk="1" hangingPunct="1"/>
            <a:endParaRPr lang="en-US" sz="32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صر نائب لرقم الشريحة 5"/>
          <p:cNvSpPr>
            <a:spLocks noGrp="1"/>
          </p:cNvSpPr>
          <p:nvPr>
            <p:ph type="sldNum" sz="quarter" idx="12"/>
          </p:nvPr>
        </p:nvSpPr>
        <p:spPr>
          <a:noFill/>
        </p:spPr>
        <p:txBody>
          <a:bodyPr>
            <a:normAutofit fontScale="85000" lnSpcReduction="20000"/>
          </a:bodyPr>
          <a:lstStyle/>
          <a:p>
            <a:fld id="{7EF7D9AA-86BB-4D3B-A6F7-E0174661431A}" type="slidenum">
              <a:rPr lang="ar-SA"/>
              <a:pPr/>
              <a:t>6</a:t>
            </a:fld>
            <a:endParaRPr lang="en-US"/>
          </a:p>
        </p:txBody>
      </p:sp>
      <p:sp>
        <p:nvSpPr>
          <p:cNvPr id="8195" name="Rectangle 2"/>
          <p:cNvSpPr>
            <a:spLocks noGrp="1" noChangeArrowheads="1"/>
          </p:cNvSpPr>
          <p:nvPr>
            <p:ph type="title"/>
          </p:nvPr>
        </p:nvSpPr>
        <p:spPr>
          <a:xfrm>
            <a:off x="685800" y="152400"/>
            <a:ext cx="7772400" cy="1143000"/>
          </a:xfrm>
        </p:spPr>
        <p:txBody>
          <a:bodyPr/>
          <a:lstStyle/>
          <a:p>
            <a:pPr rtl="0" eaLnBrk="1" hangingPunct="1"/>
            <a:r>
              <a:rPr lang="en-US" sz="3200" b="1" dirty="0" smtClean="0"/>
              <a:t>Early Databases – Hierarchical Structure</a:t>
            </a:r>
          </a:p>
        </p:txBody>
      </p:sp>
      <p:pic>
        <p:nvPicPr>
          <p:cNvPr id="8196" name="Picture 4" descr="Fig01-05"/>
          <p:cNvPicPr>
            <a:picLocks noChangeAspect="1" noChangeArrowheads="1"/>
          </p:cNvPicPr>
          <p:nvPr/>
        </p:nvPicPr>
        <p:blipFill>
          <a:blip r:embed="rId2" cstate="print"/>
          <a:srcRect t="8354" b="8318"/>
          <a:stretch>
            <a:fillRect/>
          </a:stretch>
        </p:blipFill>
        <p:spPr bwMode="auto">
          <a:xfrm>
            <a:off x="838200" y="1580728"/>
            <a:ext cx="73152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رقم الشريحة 5"/>
          <p:cNvSpPr>
            <a:spLocks noGrp="1"/>
          </p:cNvSpPr>
          <p:nvPr>
            <p:ph type="sldNum" sz="quarter" idx="12"/>
          </p:nvPr>
        </p:nvSpPr>
        <p:spPr>
          <a:noFill/>
        </p:spPr>
        <p:txBody>
          <a:bodyPr>
            <a:normAutofit fontScale="85000" lnSpcReduction="20000"/>
          </a:bodyPr>
          <a:lstStyle/>
          <a:p>
            <a:fld id="{AF95F561-719D-4F28-B1EC-94704BD42887}" type="slidenum">
              <a:rPr lang="ar-SA"/>
              <a:pPr/>
              <a:t>7</a:t>
            </a:fld>
            <a:endParaRPr lang="en-US"/>
          </a:p>
        </p:txBody>
      </p:sp>
      <p:sp>
        <p:nvSpPr>
          <p:cNvPr id="9219" name="Rectangle 1026"/>
          <p:cNvSpPr>
            <a:spLocks noGrp="1" noChangeArrowheads="1"/>
          </p:cNvSpPr>
          <p:nvPr>
            <p:ph type="title"/>
          </p:nvPr>
        </p:nvSpPr>
        <p:spPr>
          <a:xfrm>
            <a:off x="685800" y="152400"/>
            <a:ext cx="7772400" cy="1143000"/>
          </a:xfrm>
        </p:spPr>
        <p:txBody>
          <a:bodyPr/>
          <a:lstStyle/>
          <a:p>
            <a:pPr eaLnBrk="1" hangingPunct="1"/>
            <a:r>
              <a:rPr lang="en-US" sz="4000" b="1" smtClean="0"/>
              <a:t>Relational Databases</a:t>
            </a:r>
          </a:p>
        </p:txBody>
      </p:sp>
      <p:pic>
        <p:nvPicPr>
          <p:cNvPr id="9220" name="Picture 1028" descr="Fig01-06"/>
          <p:cNvPicPr>
            <a:picLocks noChangeAspect="1" noChangeArrowheads="1"/>
          </p:cNvPicPr>
          <p:nvPr/>
        </p:nvPicPr>
        <p:blipFill>
          <a:blip r:embed="rId3" cstate="print"/>
          <a:srcRect t="8354"/>
          <a:stretch>
            <a:fillRect/>
          </a:stretch>
        </p:blipFill>
        <p:spPr bwMode="auto">
          <a:xfrm>
            <a:off x="533400" y="1580728"/>
            <a:ext cx="79248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صر نائب لرقم الشريحة 5"/>
          <p:cNvSpPr>
            <a:spLocks noGrp="1"/>
          </p:cNvSpPr>
          <p:nvPr>
            <p:ph type="sldNum" sz="quarter" idx="12"/>
          </p:nvPr>
        </p:nvSpPr>
        <p:spPr>
          <a:noFill/>
        </p:spPr>
        <p:txBody>
          <a:bodyPr>
            <a:normAutofit fontScale="85000" lnSpcReduction="20000"/>
          </a:bodyPr>
          <a:lstStyle/>
          <a:p>
            <a:fld id="{D13046DB-1157-48A9-8EA9-F2DC78FCCE1F}" type="slidenum">
              <a:rPr lang="ar-SA"/>
              <a:pPr/>
              <a:t>8</a:t>
            </a:fld>
            <a:endParaRPr lang="en-US"/>
          </a:p>
        </p:txBody>
      </p:sp>
      <p:sp>
        <p:nvSpPr>
          <p:cNvPr id="10243" name="Rectangle 2"/>
          <p:cNvSpPr>
            <a:spLocks noGrp="1" noChangeArrowheads="1"/>
          </p:cNvSpPr>
          <p:nvPr>
            <p:ph type="title"/>
          </p:nvPr>
        </p:nvSpPr>
        <p:spPr/>
        <p:txBody>
          <a:bodyPr/>
          <a:lstStyle/>
          <a:p>
            <a:pPr eaLnBrk="1" hangingPunct="1"/>
            <a:r>
              <a:rPr lang="en-US" smtClean="0"/>
              <a:t>Object-oriented Example</a:t>
            </a:r>
          </a:p>
        </p:txBody>
      </p:sp>
      <p:sp>
        <p:nvSpPr>
          <p:cNvPr id="10244" name="AutoShape 3"/>
          <p:cNvSpPr>
            <a:spLocks noChangeArrowheads="1"/>
          </p:cNvSpPr>
          <p:nvPr/>
        </p:nvSpPr>
        <p:spPr bwMode="auto">
          <a:xfrm>
            <a:off x="1066800" y="2743200"/>
            <a:ext cx="4191000" cy="2057400"/>
          </a:xfrm>
          <a:prstGeom prst="cube">
            <a:avLst>
              <a:gd name="adj" fmla="val 25000"/>
            </a:avLst>
          </a:prstGeom>
          <a:solidFill>
            <a:srgbClr val="FF6600"/>
          </a:solidFill>
          <a:ln w="12700" cap="sq">
            <a:solidFill>
              <a:schemeClr val="tx1"/>
            </a:solidFill>
            <a:miter lim="800000"/>
            <a:headEnd type="none" w="sm" len="sm"/>
            <a:tailEnd type="none" w="sm" len="sm"/>
          </a:ln>
        </p:spPr>
        <p:txBody>
          <a:bodyPr wrap="none" anchor="ctr"/>
          <a:lstStyle/>
          <a:p>
            <a:endParaRPr lang="ar-SA"/>
          </a:p>
        </p:txBody>
      </p:sp>
      <p:sp>
        <p:nvSpPr>
          <p:cNvPr id="10245" name="AutoShape 4"/>
          <p:cNvSpPr>
            <a:spLocks noChangeArrowheads="1"/>
          </p:cNvSpPr>
          <p:nvPr/>
        </p:nvSpPr>
        <p:spPr bwMode="auto">
          <a:xfrm>
            <a:off x="6553200" y="2362200"/>
            <a:ext cx="2057400" cy="3276600"/>
          </a:xfrm>
          <a:prstGeom prst="cube">
            <a:avLst>
              <a:gd name="adj" fmla="val 25000"/>
            </a:avLst>
          </a:prstGeom>
          <a:solidFill>
            <a:srgbClr val="808000"/>
          </a:solidFill>
          <a:ln w="12700" cap="sq">
            <a:solidFill>
              <a:schemeClr val="tx1"/>
            </a:solidFill>
            <a:miter lim="800000"/>
            <a:headEnd type="none" w="sm" len="sm"/>
            <a:tailEnd type="none" w="sm" len="sm"/>
          </a:ln>
        </p:spPr>
        <p:txBody>
          <a:bodyPr wrap="none" anchor="ctr"/>
          <a:lstStyle/>
          <a:p>
            <a:endParaRPr lang="ar-SA"/>
          </a:p>
        </p:txBody>
      </p:sp>
      <p:sp>
        <p:nvSpPr>
          <p:cNvPr id="10246" name="Text Box 5"/>
          <p:cNvSpPr txBox="1">
            <a:spLocks noChangeArrowheads="1"/>
          </p:cNvSpPr>
          <p:nvPr/>
        </p:nvSpPr>
        <p:spPr bwMode="auto">
          <a:xfrm>
            <a:off x="1447800" y="3810000"/>
            <a:ext cx="2895600" cy="457200"/>
          </a:xfrm>
          <a:prstGeom prst="rect">
            <a:avLst/>
          </a:prstGeom>
          <a:noFill/>
          <a:ln w="12700" cap="sq">
            <a:noFill/>
            <a:miter lim="800000"/>
            <a:headEnd type="none" w="sm" len="sm"/>
            <a:tailEnd type="none" w="sm" len="sm"/>
          </a:ln>
        </p:spPr>
        <p:txBody>
          <a:bodyPr>
            <a:spAutoFit/>
          </a:bodyPr>
          <a:lstStyle/>
          <a:p>
            <a:pPr algn="ctr" eaLnBrk="0" hangingPunct="0">
              <a:spcBef>
                <a:spcPct val="50000"/>
              </a:spcBef>
            </a:pPr>
            <a:r>
              <a:rPr lang="en-US" sz="2400" b="1"/>
              <a:t>Students</a:t>
            </a:r>
            <a:endParaRPr lang="en-US" sz="2400">
              <a:latin typeface="Times New Roman" pitchFamily="18" charset="0"/>
            </a:endParaRPr>
          </a:p>
        </p:txBody>
      </p:sp>
      <p:sp>
        <p:nvSpPr>
          <p:cNvPr id="10247" name="Text Box 6"/>
          <p:cNvSpPr txBox="1">
            <a:spLocks noChangeArrowheads="1"/>
          </p:cNvSpPr>
          <p:nvPr/>
        </p:nvSpPr>
        <p:spPr bwMode="auto">
          <a:xfrm>
            <a:off x="5867400" y="4038600"/>
            <a:ext cx="2895600" cy="457200"/>
          </a:xfrm>
          <a:prstGeom prst="rect">
            <a:avLst/>
          </a:prstGeom>
          <a:noFill/>
          <a:ln w="12700" cap="sq">
            <a:noFill/>
            <a:miter lim="800000"/>
            <a:headEnd type="none" w="sm" len="sm"/>
            <a:tailEnd type="none" w="sm" len="sm"/>
          </a:ln>
        </p:spPr>
        <p:txBody>
          <a:bodyPr>
            <a:spAutoFit/>
          </a:bodyPr>
          <a:lstStyle/>
          <a:p>
            <a:pPr algn="ctr" eaLnBrk="0" hangingPunct="0">
              <a:spcBef>
                <a:spcPct val="50000"/>
              </a:spcBef>
            </a:pPr>
            <a:r>
              <a:rPr lang="en-US" sz="2400" b="1"/>
              <a:t>Courses</a:t>
            </a:r>
            <a:endParaRPr lang="en-US" sz="2400">
              <a:latin typeface="Times New Roman" pitchFamily="18" charset="0"/>
            </a:endParaRPr>
          </a:p>
        </p:txBody>
      </p:sp>
      <p:sp>
        <p:nvSpPr>
          <p:cNvPr id="10248" name="Freeform 7"/>
          <p:cNvSpPr>
            <a:spLocks/>
          </p:cNvSpPr>
          <p:nvPr/>
        </p:nvSpPr>
        <p:spPr bwMode="auto">
          <a:xfrm>
            <a:off x="3276600" y="1676400"/>
            <a:ext cx="4116388" cy="1354138"/>
          </a:xfrm>
          <a:custGeom>
            <a:avLst/>
            <a:gdLst>
              <a:gd name="T0" fmla="*/ 0 w 2593"/>
              <a:gd name="T1" fmla="*/ 853 h 853"/>
              <a:gd name="T2" fmla="*/ 1494 w 2593"/>
              <a:gd name="T3" fmla="*/ 38 h 853"/>
              <a:gd name="T4" fmla="*/ 2593 w 2593"/>
              <a:gd name="T5" fmla="*/ 627 h 853"/>
              <a:gd name="T6" fmla="*/ 0 60000 65536"/>
              <a:gd name="T7" fmla="*/ 0 60000 65536"/>
              <a:gd name="T8" fmla="*/ 0 60000 65536"/>
              <a:gd name="T9" fmla="*/ 0 w 2593"/>
              <a:gd name="T10" fmla="*/ 0 h 853"/>
              <a:gd name="T11" fmla="*/ 2593 w 2593"/>
              <a:gd name="T12" fmla="*/ 853 h 853"/>
            </a:gdLst>
            <a:ahLst/>
            <a:cxnLst>
              <a:cxn ang="T6">
                <a:pos x="T0" y="T1"/>
              </a:cxn>
              <a:cxn ang="T7">
                <a:pos x="T2" y="T3"/>
              </a:cxn>
              <a:cxn ang="T8">
                <a:pos x="T4" y="T5"/>
              </a:cxn>
            </a:cxnLst>
            <a:rect l="T9" t="T10" r="T11" b="T12"/>
            <a:pathLst>
              <a:path w="2593" h="853">
                <a:moveTo>
                  <a:pt x="0" y="853"/>
                </a:moveTo>
                <a:cubicBezTo>
                  <a:pt x="251" y="719"/>
                  <a:pt x="1062" y="76"/>
                  <a:pt x="1494" y="38"/>
                </a:cubicBezTo>
                <a:cubicBezTo>
                  <a:pt x="1926" y="0"/>
                  <a:pt x="2364" y="504"/>
                  <a:pt x="2593" y="627"/>
                </a:cubicBezTo>
              </a:path>
            </a:pathLst>
          </a:custGeom>
          <a:noFill/>
          <a:ln w="38100" cap="sq">
            <a:solidFill>
              <a:srgbClr val="00FFFF"/>
            </a:solidFill>
            <a:round/>
            <a:headEnd type="triangle" w="med" len="lg"/>
            <a:tailEnd type="triangle" w="med" len="lg"/>
          </a:ln>
        </p:spPr>
        <p:txBody>
          <a:bodyPr wrap="none" anchor="ctr"/>
          <a:lstStyle/>
          <a:p>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رقم الشريحة 5"/>
          <p:cNvSpPr>
            <a:spLocks noGrp="1"/>
          </p:cNvSpPr>
          <p:nvPr>
            <p:ph type="sldNum" sz="quarter" idx="12"/>
          </p:nvPr>
        </p:nvSpPr>
        <p:spPr>
          <a:noFill/>
        </p:spPr>
        <p:txBody>
          <a:bodyPr>
            <a:normAutofit fontScale="85000" lnSpcReduction="20000"/>
          </a:bodyPr>
          <a:lstStyle/>
          <a:p>
            <a:pPr rtl="0"/>
            <a:fld id="{D95FBE8E-1780-4906-9DE3-F4667C1268DB}" type="slidenum">
              <a:rPr lang="ar-SA"/>
              <a:pPr rtl="0"/>
              <a:t>9</a:t>
            </a:fld>
            <a:endParaRPr lang="en-US"/>
          </a:p>
        </p:txBody>
      </p:sp>
      <p:sp>
        <p:nvSpPr>
          <p:cNvPr id="11267" name="Rectangle 2"/>
          <p:cNvSpPr>
            <a:spLocks noGrp="1" noChangeArrowheads="1"/>
          </p:cNvSpPr>
          <p:nvPr>
            <p:ph type="title"/>
          </p:nvPr>
        </p:nvSpPr>
        <p:spPr/>
        <p:txBody>
          <a:bodyPr/>
          <a:lstStyle/>
          <a:p>
            <a:pPr rtl="0" eaLnBrk="1" hangingPunct="1"/>
            <a:r>
              <a:rPr lang="en-US" sz="4000" b="1" dirty="0" smtClean="0"/>
              <a:t>Relational Database Terms</a:t>
            </a:r>
          </a:p>
        </p:txBody>
      </p:sp>
      <p:sp>
        <p:nvSpPr>
          <p:cNvPr id="11268" name="Rectangle 3"/>
          <p:cNvSpPr>
            <a:spLocks noGrp="1" noChangeArrowheads="1"/>
          </p:cNvSpPr>
          <p:nvPr>
            <p:ph type="body" idx="1"/>
          </p:nvPr>
        </p:nvSpPr>
        <p:spPr/>
        <p:txBody>
          <a:bodyPr/>
          <a:lstStyle/>
          <a:p>
            <a:pPr algn="l" rtl="0" eaLnBrk="1" hangingPunct="1">
              <a:lnSpc>
                <a:spcPct val="90000"/>
              </a:lnSpc>
            </a:pPr>
            <a:r>
              <a:rPr lang="en-US" sz="2400" b="1" smtClean="0"/>
              <a:t>Entity</a:t>
            </a:r>
            <a:r>
              <a:rPr lang="en-US" sz="2400" smtClean="0"/>
              <a:t>:</a:t>
            </a:r>
            <a:r>
              <a:rPr lang="en-US" sz="2400" b="1" smtClean="0"/>
              <a:t> </a:t>
            </a:r>
            <a:r>
              <a:rPr lang="en-US" sz="2400" smtClean="0"/>
              <a:t>an object about which you want to store data</a:t>
            </a:r>
          </a:p>
          <a:p>
            <a:pPr algn="l" rtl="0" eaLnBrk="1" hangingPunct="1">
              <a:lnSpc>
                <a:spcPct val="90000"/>
              </a:lnSpc>
            </a:pPr>
            <a:r>
              <a:rPr lang="en-US" sz="2400" b="1" smtClean="0"/>
              <a:t>Relationships</a:t>
            </a:r>
            <a:r>
              <a:rPr lang="en-US" sz="2400" smtClean="0"/>
              <a:t>:</a:t>
            </a:r>
            <a:r>
              <a:rPr lang="en-US" sz="2400" b="1" smtClean="0"/>
              <a:t> </a:t>
            </a:r>
            <a:r>
              <a:rPr lang="en-US" sz="2400" smtClean="0"/>
              <a:t>links that show how different records are related</a:t>
            </a:r>
          </a:p>
          <a:p>
            <a:pPr algn="l" rtl="0" eaLnBrk="1" hangingPunct="1">
              <a:lnSpc>
                <a:spcPct val="90000"/>
              </a:lnSpc>
            </a:pPr>
            <a:r>
              <a:rPr lang="en-US" sz="2400" b="1" smtClean="0"/>
              <a:t>Key Fields</a:t>
            </a:r>
            <a:r>
              <a:rPr lang="en-US" sz="2400" smtClean="0"/>
              <a:t>: establish relationships among records in different tables</a:t>
            </a:r>
          </a:p>
          <a:p>
            <a:pPr algn="l" rtl="0" eaLnBrk="1" hangingPunct="1">
              <a:lnSpc>
                <a:spcPct val="90000"/>
              </a:lnSpc>
            </a:pPr>
            <a:r>
              <a:rPr lang="en-US" sz="2400" smtClean="0"/>
              <a:t>Five main types of key fields:</a:t>
            </a:r>
          </a:p>
          <a:p>
            <a:pPr lvl="1" algn="l" rtl="0" eaLnBrk="1" hangingPunct="1">
              <a:lnSpc>
                <a:spcPct val="90000"/>
              </a:lnSpc>
            </a:pPr>
            <a:r>
              <a:rPr lang="en-US" sz="2800" smtClean="0"/>
              <a:t>primary keys</a:t>
            </a:r>
          </a:p>
          <a:p>
            <a:pPr lvl="1" algn="l" rtl="0" eaLnBrk="1" hangingPunct="1">
              <a:lnSpc>
                <a:spcPct val="90000"/>
              </a:lnSpc>
            </a:pPr>
            <a:r>
              <a:rPr lang="en-US" sz="2800" smtClean="0"/>
              <a:t>candidate keys</a:t>
            </a:r>
          </a:p>
          <a:p>
            <a:pPr lvl="1" algn="l" rtl="0" eaLnBrk="1" hangingPunct="1">
              <a:lnSpc>
                <a:spcPct val="90000"/>
              </a:lnSpc>
            </a:pPr>
            <a:r>
              <a:rPr lang="en-US" sz="2800" smtClean="0"/>
              <a:t>foreign keys</a:t>
            </a:r>
          </a:p>
          <a:p>
            <a:pPr lvl="1" algn="l" rtl="0" eaLnBrk="1" hangingPunct="1">
              <a:lnSpc>
                <a:spcPct val="90000"/>
              </a:lnSpc>
            </a:pPr>
            <a:r>
              <a:rPr lang="en-US" sz="2800" smtClean="0"/>
              <a:t>composite keys</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1665</TotalTime>
  <Words>2407</Words>
  <Application>Microsoft Office PowerPoint</Application>
  <PresentationFormat>On-screen Show (4:3)</PresentationFormat>
  <Paragraphs>290</Paragraphs>
  <Slides>45</Slides>
  <Notes>25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Median</vt:lpstr>
      <vt:lpstr>Introduction To Oracle</vt:lpstr>
      <vt:lpstr>Before Databases</vt:lpstr>
      <vt:lpstr>Problems with Files</vt:lpstr>
      <vt:lpstr>Database Approach</vt:lpstr>
      <vt:lpstr>Types of database models</vt:lpstr>
      <vt:lpstr>Early Databases – Hierarchical Structure</vt:lpstr>
      <vt:lpstr>Relational Databases</vt:lpstr>
      <vt:lpstr>Object-oriented Example</vt:lpstr>
      <vt:lpstr>Relational Database Terms</vt:lpstr>
      <vt:lpstr>Primary Keys</vt:lpstr>
      <vt:lpstr>Candidate Keys</vt:lpstr>
      <vt:lpstr>Foreign Keys</vt:lpstr>
      <vt:lpstr>Composite Keys</vt:lpstr>
      <vt:lpstr>Database Architecture</vt:lpstr>
      <vt:lpstr>Client/Server Database  Management Systems</vt:lpstr>
      <vt:lpstr>Client/Server Database Architecture</vt:lpstr>
      <vt:lpstr>The Oracle Client/Server Database</vt:lpstr>
      <vt:lpstr>Client-Side Utilities</vt:lpstr>
      <vt:lpstr>Design Principles</vt:lpstr>
      <vt:lpstr>The Northwoods University  Student Registration Database</vt:lpstr>
      <vt:lpstr>The Northwoods University  Student Registration Database (cont)</vt:lpstr>
      <vt:lpstr>Northwoods University  Data Requirements</vt:lpstr>
      <vt:lpstr>Northwoods University  Table Relationships</vt:lpstr>
      <vt:lpstr>Oracle Physical Structures</vt:lpstr>
      <vt:lpstr>Physical Structures (cont’d)</vt:lpstr>
      <vt:lpstr>Logical Structures</vt:lpstr>
      <vt:lpstr>Logical Structures (cont’d)</vt:lpstr>
      <vt:lpstr>Logical Structures (cont’d)</vt:lpstr>
      <vt:lpstr>Oracle Instance</vt:lpstr>
      <vt:lpstr>System Global Area (SGA)</vt:lpstr>
      <vt:lpstr>System Global Area (cont’d)</vt:lpstr>
      <vt:lpstr>Program Global Area (PGA)</vt:lpstr>
      <vt:lpstr>Oracle Background Processes</vt:lpstr>
      <vt:lpstr>Background Processes (cont’d)</vt:lpstr>
      <vt:lpstr>Background Processes (cont’d)</vt:lpstr>
      <vt:lpstr>Background Processes (cont’d)</vt:lpstr>
      <vt:lpstr>Computer Science Database</vt:lpstr>
      <vt:lpstr>Computer Science Database</vt:lpstr>
      <vt:lpstr>Backup Methods</vt:lpstr>
      <vt:lpstr>Backup Methods (cont’d)</vt:lpstr>
      <vt:lpstr>Backup Methods (cont’d)</vt:lpstr>
      <vt:lpstr>Administrative Tasks</vt:lpstr>
      <vt:lpstr>Administrative Tasks (cont’d)</vt:lpstr>
      <vt:lpstr>Administrative Tasks (cont’d)</vt:lpstr>
      <vt:lpstr>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Oracle</dc:title>
  <dc:creator>Nasser</dc:creator>
  <cp:lastModifiedBy>Nasser</cp:lastModifiedBy>
  <cp:revision>4</cp:revision>
  <dcterms:created xsi:type="dcterms:W3CDTF">2012-02-04T19:15:58Z</dcterms:created>
  <dcterms:modified xsi:type="dcterms:W3CDTF">2012-02-12T09:12:04Z</dcterms:modified>
</cp:coreProperties>
</file>