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notesMasterIdLst>
    <p:notesMasterId r:id="rId39"/>
  </p:notesMasterIdLst>
  <p:sldIdLst>
    <p:sldId id="256" r:id="rId2"/>
    <p:sldId id="257" r:id="rId3"/>
    <p:sldId id="293" r:id="rId4"/>
    <p:sldId id="281" r:id="rId5"/>
    <p:sldId id="284" r:id="rId6"/>
    <p:sldId id="275" r:id="rId7"/>
    <p:sldId id="273" r:id="rId8"/>
    <p:sldId id="286" r:id="rId9"/>
    <p:sldId id="289" r:id="rId10"/>
    <p:sldId id="277" r:id="rId11"/>
    <p:sldId id="291" r:id="rId12"/>
    <p:sldId id="274" r:id="rId13"/>
    <p:sldId id="297" r:id="rId14"/>
    <p:sldId id="258" r:id="rId15"/>
    <p:sldId id="296" r:id="rId16"/>
    <p:sldId id="285" r:id="rId17"/>
    <p:sldId id="259" r:id="rId18"/>
    <p:sldId id="278" r:id="rId19"/>
    <p:sldId id="298" r:id="rId20"/>
    <p:sldId id="294" r:id="rId21"/>
    <p:sldId id="295" r:id="rId22"/>
    <p:sldId id="292" r:id="rId23"/>
    <p:sldId id="279" r:id="rId24"/>
    <p:sldId id="276" r:id="rId25"/>
    <p:sldId id="260" r:id="rId26"/>
    <p:sldId id="261" r:id="rId27"/>
    <p:sldId id="262" r:id="rId28"/>
    <p:sldId id="263" r:id="rId29"/>
    <p:sldId id="265" r:id="rId30"/>
    <p:sldId id="266" r:id="rId31"/>
    <p:sldId id="267" r:id="rId32"/>
    <p:sldId id="268" r:id="rId33"/>
    <p:sldId id="269" r:id="rId34"/>
    <p:sldId id="270" r:id="rId35"/>
    <p:sldId id="271" r:id="rId36"/>
    <p:sldId id="272" r:id="rId37"/>
    <p:sldId id="299" r:id="rId3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36" autoAdjust="0"/>
    <p:restoredTop sz="94709" autoAdjust="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FB69B16-56AF-4217-A868-B88B302D5780}" type="datetimeFigureOut">
              <a:rPr lang="ar-SA" smtClean="0"/>
              <a:pPr/>
              <a:t>16/11/1435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2BF31A0-C93C-4F64-8BA6-3BBF2273074C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97071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10B80-3E8E-40C4-AFAD-E8127AEE9F86}" type="datetime1">
              <a:rPr lang="ar-SA" smtClean="0"/>
              <a:pPr/>
              <a:t>16/11/1435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E74709-C4C4-43FD-A17A-A1222B6AB9F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pull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9F8B2C-90A7-4940-94DB-341E0BCB0667}" type="datetime1">
              <a:rPr lang="ar-SA" smtClean="0"/>
              <a:pPr/>
              <a:t>16/11/1435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E74709-C4C4-43FD-A17A-A1222B6AB9F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pull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997D5C-88C4-47DA-A8D7-9CAD268FF172}" type="datetime1">
              <a:rPr lang="ar-SA" smtClean="0"/>
              <a:pPr/>
              <a:t>16/11/1435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E74709-C4C4-43FD-A17A-A1222B6AB9F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pull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AB2825-FDAE-4708-A028-B98824ECE423}" type="datetime1">
              <a:rPr lang="ar-SA" smtClean="0"/>
              <a:pPr/>
              <a:t>16/11/1435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E74709-C4C4-43FD-A17A-A1222B6AB9F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pull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FD72AF-0AD0-4B27-8167-4F7FCEA48845}" type="datetime1">
              <a:rPr lang="ar-SA" smtClean="0"/>
              <a:pPr/>
              <a:t>16/11/1435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E74709-C4C4-43FD-A17A-A1222B6AB9F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pull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85B48F-C99D-4095-86D1-5C93DF5E20D1}" type="datetime1">
              <a:rPr lang="ar-SA" smtClean="0"/>
              <a:pPr/>
              <a:t>16/11/1435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E74709-C4C4-43FD-A17A-A1222B6AB9F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pull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E65504-8246-4694-8DC7-F845D2D51520}" type="datetime1">
              <a:rPr lang="ar-SA" smtClean="0"/>
              <a:pPr/>
              <a:t>16/11/1435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E74709-C4C4-43FD-A17A-A1222B6AB9F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pull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7E098E-A5DE-4C4B-9281-7BCC08D3456C}" type="datetime1">
              <a:rPr lang="ar-SA" smtClean="0"/>
              <a:pPr/>
              <a:t>16/11/1435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E74709-C4C4-43FD-A17A-A1222B6AB9F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pull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32E6CF-587E-4200-8DAA-CC1805967309}" type="datetime1">
              <a:rPr lang="ar-SA" smtClean="0"/>
              <a:pPr/>
              <a:t>16/11/1435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E74709-C4C4-43FD-A17A-A1222B6AB9F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pull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E322F4-7050-4468-95BF-182586412F32}" type="datetime1">
              <a:rPr lang="ar-SA" smtClean="0"/>
              <a:pPr/>
              <a:t>16/11/1435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E74709-C4C4-43FD-A17A-A1222B6AB9F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pull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6E046D-DA60-44B2-A512-EA275412CDBA}" type="datetime1">
              <a:rPr lang="ar-SA" smtClean="0"/>
              <a:pPr/>
              <a:t>16/11/1435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E74709-C4C4-43FD-A17A-A1222B6AB9F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  <p:transition>
    <p:pull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BC4277B-5E98-4B69-9AE8-2ACF9EA22722}" type="datetime1">
              <a:rPr lang="ar-SA" smtClean="0"/>
              <a:pPr/>
              <a:t>16/11/1435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2E74709-C4C4-43FD-A17A-A1222B6AB9F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pull dir="ld"/>
  </p:transition>
  <p:hf sldNum="0" hdr="0" ftr="0" dt="0"/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5.gif"/><Relationship Id="rId4" Type="http://schemas.openxmlformats.org/officeDocument/2006/relationships/image" Target="../media/image44.gi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gif"/><Relationship Id="rId2" Type="http://schemas.openxmlformats.org/officeDocument/2006/relationships/image" Target="../media/image46.gi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9.gif"/><Relationship Id="rId4" Type="http://schemas.openxmlformats.org/officeDocument/2006/relationships/image" Target="../media/image48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gif"/><Relationship Id="rId2" Type="http://schemas.openxmlformats.org/officeDocument/2006/relationships/image" Target="../media/image50.gif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>
              <a:buFontTx/>
              <a:buNone/>
            </a:pPr>
            <a:r>
              <a:rPr lang="en-US" sz="6600" b="0" dirty="0" smtClean="0">
                <a:solidFill>
                  <a:schemeClr val="tx2">
                    <a:lumMod val="75000"/>
                  </a:schemeClr>
                </a:solidFill>
                <a:latin typeface="Bodoni MT Black" pitchFamily="18" charset="0"/>
              </a:rPr>
              <a:t>Introduction</a:t>
            </a:r>
            <a:endParaRPr lang="ar-SA" sz="6600" b="0" dirty="0">
              <a:solidFill>
                <a:schemeClr val="tx2">
                  <a:lumMod val="75000"/>
                </a:schemeClr>
              </a:solidFill>
              <a:latin typeface="Bodoni MT Black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714348" y="3331698"/>
            <a:ext cx="7058052" cy="2240442"/>
          </a:xfrm>
        </p:spPr>
        <p:txBody>
          <a:bodyPr>
            <a:normAutofit fontScale="92500" lnSpcReduction="10000"/>
          </a:bodyPr>
          <a:lstStyle/>
          <a:p>
            <a:pPr algn="l" rtl="0">
              <a:buFontTx/>
              <a:buNone/>
            </a:pPr>
            <a:r>
              <a:rPr lang="en-US" sz="3200" b="0" dirty="0" smtClean="0">
                <a:solidFill>
                  <a:schemeClr val="tx2">
                    <a:lumMod val="75000"/>
                  </a:schemeClr>
                </a:solidFill>
                <a:latin typeface="Algerian" pitchFamily="82" charset="0"/>
              </a:rPr>
              <a:t>Chemistry</a:t>
            </a:r>
          </a:p>
          <a:p>
            <a:pPr algn="l" rtl="0">
              <a:buFontTx/>
              <a:buNone/>
            </a:pPr>
            <a:endParaRPr lang="en-US" sz="1600" b="0" dirty="0" smtClean="0">
              <a:solidFill>
                <a:schemeClr val="tx2">
                  <a:lumMod val="75000"/>
                </a:schemeClr>
              </a:solidFill>
              <a:latin typeface="Algerian" pitchFamily="82" charset="0"/>
            </a:endParaRPr>
          </a:p>
          <a:p>
            <a:pPr algn="l" rtl="0">
              <a:buFontTx/>
              <a:buNone/>
            </a:pPr>
            <a:r>
              <a:rPr lang="en-US" sz="1600" b="0" dirty="0" smtClean="0">
                <a:solidFill>
                  <a:schemeClr val="tx2">
                    <a:lumMod val="75000"/>
                  </a:schemeClr>
                </a:solidFill>
                <a:latin typeface="Algerian" pitchFamily="82" charset="0"/>
              </a:rPr>
              <a:t>         Done by : </a:t>
            </a:r>
            <a:r>
              <a:rPr lang="en-US" sz="1600" b="0" dirty="0" err="1" smtClean="0">
                <a:solidFill>
                  <a:schemeClr val="tx2">
                    <a:lumMod val="75000"/>
                  </a:schemeClr>
                </a:solidFill>
                <a:latin typeface="Algerian" pitchFamily="82" charset="0"/>
              </a:rPr>
              <a:t>SahaR</a:t>
            </a:r>
            <a:r>
              <a:rPr lang="en-US" sz="1600" b="0" dirty="0" smtClean="0">
                <a:solidFill>
                  <a:schemeClr val="tx2">
                    <a:lumMod val="75000"/>
                  </a:schemeClr>
                </a:solidFill>
                <a:latin typeface="Algerian" pitchFamily="82" charset="0"/>
              </a:rPr>
              <a:t> al-</a:t>
            </a:r>
            <a:r>
              <a:rPr lang="en-US" sz="1600" b="0" smtClean="0">
                <a:solidFill>
                  <a:schemeClr val="tx2">
                    <a:lumMod val="75000"/>
                  </a:schemeClr>
                </a:solidFill>
                <a:latin typeface="Algerian" pitchFamily="82" charset="0"/>
              </a:rPr>
              <a:t>Subaie</a:t>
            </a:r>
            <a:endParaRPr lang="en-US" sz="1600" b="0" dirty="0" smtClean="0">
              <a:solidFill>
                <a:schemeClr val="tx2">
                  <a:lumMod val="75000"/>
                </a:schemeClr>
              </a:solidFill>
              <a:latin typeface="Algerian" pitchFamily="82" charset="0"/>
            </a:endParaRPr>
          </a:p>
          <a:p>
            <a:pPr algn="l" rtl="0">
              <a:buFontTx/>
              <a:buNone/>
            </a:pPr>
            <a:endParaRPr lang="en-US" sz="1600" b="0" dirty="0" smtClean="0">
              <a:solidFill>
                <a:schemeClr val="tx2">
                  <a:lumMod val="75000"/>
                </a:schemeClr>
              </a:solidFill>
              <a:latin typeface="Algerian" pitchFamily="82" charset="0"/>
            </a:endParaRPr>
          </a:p>
          <a:p>
            <a:pPr algn="l" rtl="0">
              <a:buFontTx/>
              <a:buNone/>
            </a:pPr>
            <a:endParaRPr lang="en-US" sz="1600" b="0" dirty="0" smtClean="0">
              <a:solidFill>
                <a:schemeClr val="tx2">
                  <a:lumMod val="75000"/>
                </a:schemeClr>
              </a:solidFill>
              <a:latin typeface="Algerian" pitchFamily="82" charset="0"/>
            </a:endParaRPr>
          </a:p>
          <a:p>
            <a:pPr algn="l" rtl="0">
              <a:buFontTx/>
              <a:buNone/>
            </a:pPr>
            <a:r>
              <a:rPr lang="en-US" sz="1600" b="0" dirty="0" smtClean="0">
                <a:solidFill>
                  <a:schemeClr val="tx2">
                    <a:lumMod val="75000"/>
                  </a:schemeClr>
                </a:solidFill>
                <a:latin typeface="Algerian" pitchFamily="82" charset="0"/>
              </a:rPr>
              <a:t>     safety and some laboratory tools</a:t>
            </a:r>
          </a:p>
          <a:p>
            <a:pPr algn="l" rtl="0">
              <a:buFontTx/>
              <a:buNone/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  <a:latin typeface="Algerian" pitchFamily="82" charset="0"/>
              </a:rPr>
              <a:t>2013 -2014</a:t>
            </a:r>
            <a:endParaRPr lang="en-US" sz="1600" b="0" dirty="0" smtClean="0">
              <a:solidFill>
                <a:schemeClr val="tx2">
                  <a:lumMod val="75000"/>
                </a:schemeClr>
              </a:solidFill>
              <a:latin typeface="Algerian" pitchFamily="82" charset="0"/>
            </a:endParaRPr>
          </a:p>
          <a:p>
            <a:pPr algn="l" rtl="0">
              <a:buFontTx/>
              <a:buNone/>
            </a:pPr>
            <a:endParaRPr lang="ar-SA" sz="1600" b="0" dirty="0">
              <a:solidFill>
                <a:schemeClr val="tx2">
                  <a:lumMod val="75000"/>
                </a:schemeClr>
              </a:solidFill>
              <a:latin typeface="Algerian" pitchFamily="82" charset="0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>
              <a:buFontTx/>
              <a:buNone/>
            </a:pPr>
            <a:endParaRPr lang="ar-SA" sz="3200" b="0" dirty="0">
              <a:latin typeface="+mn-lt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 rtl="0">
              <a:buFontTx/>
              <a:buNone/>
            </a:pPr>
            <a:r>
              <a:rPr lang="en-US" sz="3200" b="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 Face masks in case of a risk of dust from </a:t>
            </a:r>
            <a:r>
              <a:rPr lang="en-US" sz="3200" b="0" dirty="0" smtClean="0">
                <a:solidFill>
                  <a:srgbClr val="00B0F0"/>
                </a:solidFill>
                <a:latin typeface="+mn-lt"/>
              </a:rPr>
              <a:t>chemicals</a:t>
            </a:r>
            <a:r>
              <a:rPr lang="en-US" sz="3200" b="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 or an aerosol of </a:t>
            </a:r>
            <a:r>
              <a:rPr lang="en-US" sz="3200" b="0" dirty="0" smtClean="0">
                <a:solidFill>
                  <a:srgbClr val="00B0F0"/>
                </a:solidFill>
                <a:latin typeface="+mn-lt"/>
              </a:rPr>
              <a:t>microorganisms.</a:t>
            </a:r>
            <a:endParaRPr lang="en-US" sz="3200" b="0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pPr algn="l" rtl="0">
              <a:buFontTx/>
              <a:buNone/>
            </a:pPr>
            <a:endParaRPr lang="ar-SA" sz="3200" b="0" dirty="0"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3140968"/>
            <a:ext cx="3521968" cy="3521968"/>
          </a:xfrm>
          <a:prstGeom prst="rect">
            <a:avLst/>
          </a:prstGeo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>
              <a:buFontTx/>
              <a:buNone/>
            </a:pPr>
            <a:endParaRPr lang="ar-SA" sz="3200" b="0" dirty="0">
              <a:latin typeface="+mn-lt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 rtl="0">
              <a:buFontTx/>
              <a:buNone/>
            </a:pPr>
            <a:r>
              <a:rPr lang="en-US" sz="3200" b="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  Tie back long hair when working in the lab</a:t>
            </a:r>
            <a:endParaRPr lang="ar-SA" sz="3200" b="0" dirty="0"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5856" y="2564904"/>
            <a:ext cx="3552381" cy="3704762"/>
          </a:xfrm>
          <a:prstGeom prst="rect">
            <a:avLst/>
          </a:prstGeo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>
              <a:buFontTx/>
              <a:buNone/>
            </a:pPr>
            <a:endParaRPr lang="ar-SA" sz="3200" b="0" dirty="0">
              <a:latin typeface="+mn-lt"/>
            </a:endParaRPr>
          </a:p>
        </p:txBody>
      </p:sp>
      <p:pic>
        <p:nvPicPr>
          <p:cNvPr id="31746" name="Picture 2" descr="http://farm1.static.flickr.com/91/274495128_d1b935e2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3645024"/>
            <a:ext cx="3538364" cy="3212976"/>
          </a:xfrm>
          <a:prstGeom prst="rect">
            <a:avLst/>
          </a:prstGeom>
          <a:noFill/>
        </p:spPr>
      </p:pic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 rtl="0">
              <a:buFont typeface="Wingdings" pitchFamily="2" charset="2"/>
              <a:buChar char="§"/>
            </a:pPr>
            <a:r>
              <a:rPr lang="en-US" sz="3200" b="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Do not eat or drink in the lab.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3200" b="0" dirty="0" smtClean="0">
                <a:latin typeface="+mn-lt"/>
              </a:rPr>
              <a:t>Do not use laboratory glassware as containers for food or beverages.</a:t>
            </a:r>
            <a:endParaRPr lang="en-US" sz="3200" b="0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pPr algn="l" rtl="0">
              <a:buFontTx/>
              <a:buNone/>
            </a:pPr>
            <a:endParaRPr lang="ar-SA" sz="3200" b="0" dirty="0">
              <a:latin typeface="+mn-lt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sz="3200" dirty="0">
              <a:latin typeface="+mn-lt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3200" dirty="0" smtClean="0">
                <a:latin typeface="+mn-lt"/>
              </a:rPr>
              <a:t>Do not use lab </a:t>
            </a:r>
            <a:r>
              <a:rPr lang="en-US" sz="3200" dirty="0" smtClean="0">
                <a:latin typeface="+mn-lt"/>
              </a:rPr>
              <a:t>refrigerator </a:t>
            </a:r>
            <a:r>
              <a:rPr lang="en-US" sz="3200" dirty="0" smtClean="0">
                <a:latin typeface="+mn-lt"/>
              </a:rPr>
              <a:t>for food storage.</a:t>
            </a:r>
            <a:endParaRPr lang="ar-SA" sz="3200" dirty="0">
              <a:latin typeface="+mn-lt"/>
            </a:endParaRPr>
          </a:p>
        </p:txBody>
      </p:sp>
      <p:pic>
        <p:nvPicPr>
          <p:cNvPr id="1028" name="Picture 4" descr="http://www.brrr.cc/files/images/product_thumbnail/t_19818_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2564904"/>
            <a:ext cx="3528392" cy="4377855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>
              <a:buFontTx/>
              <a:buNone/>
            </a:pPr>
            <a:endParaRPr lang="ar-SA" sz="3200" b="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666442"/>
          </a:xfrm>
        </p:spPr>
        <p:txBody>
          <a:bodyPr/>
          <a:lstStyle/>
          <a:p>
            <a:pPr algn="l" rtl="0">
              <a:buFontTx/>
              <a:buNone/>
            </a:pPr>
            <a:endParaRPr lang="en-US" sz="3200" b="0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pPr algn="l" rtl="0">
              <a:buFontTx/>
              <a:buNone/>
            </a:pPr>
            <a:r>
              <a:rPr lang="en-US" sz="3200" b="0" dirty="0" smtClean="0">
                <a:solidFill>
                  <a:srgbClr val="FF0000"/>
                </a:solidFill>
                <a:latin typeface="+mn-lt"/>
              </a:rPr>
              <a:t>weight disposable gloves should be worn during weighing and handling chemicals to avoid risk of absorption through the skin.</a:t>
            </a:r>
          </a:p>
          <a:p>
            <a:pPr algn="l" rtl="0">
              <a:buFontTx/>
              <a:buNone/>
            </a:pPr>
            <a:endParaRPr lang="en-US" sz="3200" b="0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pPr algn="l" rtl="0">
              <a:buFontTx/>
              <a:buNone/>
            </a:pPr>
            <a:r>
              <a:rPr lang="en-US" sz="3200" b="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 </a:t>
            </a:r>
          </a:p>
          <a:p>
            <a:pPr algn="l" rtl="0">
              <a:buFontTx/>
              <a:buNone/>
            </a:pPr>
            <a:endParaRPr lang="en-US" sz="3200" b="0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pPr algn="l" rtl="0">
              <a:buFontTx/>
              <a:buNone/>
            </a:pPr>
            <a:endParaRPr lang="ar-SA" sz="3200" b="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4" name="Picture 2" descr="http://www.allworldpackaging.com/products-catalogue/images/GlovesLatexHeavyWeightBl_101119135424_s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2780928"/>
            <a:ext cx="2857500" cy="432048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>
              <a:buFontTx/>
              <a:buNone/>
            </a:pPr>
            <a:endParaRPr lang="ar-SA" sz="3200" b="0" dirty="0">
              <a:latin typeface="+mn-lt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 rtl="0">
              <a:buFontTx/>
              <a:buNone/>
            </a:pPr>
            <a:r>
              <a:rPr lang="en-US" sz="3200" b="0" dirty="0" smtClean="0">
                <a:latin typeface="+mn-lt"/>
              </a:rPr>
              <a:t> Do not taste, or smell any chemicals. </a:t>
            </a:r>
          </a:p>
          <a:p>
            <a:pPr algn="l" rtl="0">
              <a:buFontTx/>
              <a:buNone/>
            </a:pPr>
            <a:endParaRPr lang="ar-SA" sz="3200" b="0" dirty="0">
              <a:latin typeface="+mn-lt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>
              <a:buFontTx/>
              <a:buNone/>
            </a:pPr>
            <a:endParaRPr lang="ar-SA" sz="3200" b="0" dirty="0">
              <a:latin typeface="+mn-lt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 rtl="0">
              <a:buFontTx/>
              <a:buNone/>
            </a:pPr>
            <a:r>
              <a:rPr lang="en-US" sz="3200" b="0" dirty="0" smtClean="0">
                <a:latin typeface="+mn-lt"/>
              </a:rPr>
              <a:t>Do not use unlabeled bottle.</a:t>
            </a:r>
          </a:p>
          <a:p>
            <a:pPr algn="l" rtl="0">
              <a:buFontTx/>
              <a:buNone/>
            </a:pPr>
            <a:endParaRPr lang="en-US" sz="3200" b="0" dirty="0" smtClean="0">
              <a:latin typeface="+mn-lt"/>
            </a:endParaRPr>
          </a:p>
          <a:p>
            <a:pPr algn="l" rtl="0">
              <a:buFontTx/>
              <a:buNone/>
            </a:pPr>
            <a:endParaRPr lang="en-US" sz="3200" b="0" dirty="0" smtClean="0">
              <a:latin typeface="+mn-lt"/>
            </a:endParaRPr>
          </a:p>
          <a:p>
            <a:pPr algn="l" rtl="0">
              <a:buFontTx/>
              <a:buNone/>
            </a:pPr>
            <a:endParaRPr lang="ar-SA" sz="3200" b="0" dirty="0">
              <a:latin typeface="+mn-lt"/>
            </a:endParaRPr>
          </a:p>
        </p:txBody>
      </p:sp>
      <p:pic>
        <p:nvPicPr>
          <p:cNvPr id="4" name="Picture 4" descr="http://dapperalchemist.files.wordpress.com/2008/11/apothecary-bottl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3284984"/>
            <a:ext cx="3096344" cy="2996952"/>
          </a:xfrm>
          <a:prstGeom prst="rect">
            <a:avLst/>
          </a:prstGeom>
          <a:noFill/>
        </p:spPr>
      </p:pic>
      <p:pic>
        <p:nvPicPr>
          <p:cNvPr id="5" name="Picture 6" descr="http://i.ebayimg.com/00/$(KGrHqF,!hUE2eV-zj7NBNqvjsfFNQ~~_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3573016"/>
            <a:ext cx="2484116" cy="2713484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>
              <a:buFontTx/>
              <a:buNone/>
            </a:pPr>
            <a:endParaRPr lang="ar-SA" sz="3200" b="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9552" y="1268760"/>
            <a:ext cx="8229600" cy="2498050"/>
          </a:xfrm>
        </p:spPr>
        <p:txBody>
          <a:bodyPr/>
          <a:lstStyle/>
          <a:p>
            <a:pPr algn="l" rtl="0">
              <a:buFontTx/>
              <a:buNone/>
            </a:pPr>
            <a:endParaRPr lang="en-US" sz="3200" b="0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pPr algn="l" rtl="0">
              <a:buFontTx/>
              <a:buNone/>
            </a:pPr>
            <a:r>
              <a:rPr lang="en-US" sz="3200" b="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Work only with materials once you know their flammability, reactivity, toxicity, safe handling and emergency procedures.</a:t>
            </a:r>
          </a:p>
          <a:p>
            <a:pPr algn="l" rtl="0">
              <a:buFontTx/>
              <a:buNone/>
            </a:pPr>
            <a:endParaRPr lang="en-US" sz="3200" b="0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14338" name="Picture 2" descr="http://www.uwplatt.edu/chemep/chem/saf/nfpa-bi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3645024"/>
            <a:ext cx="4419600" cy="305752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>
              <a:buFontTx/>
              <a:buNone/>
            </a:pPr>
            <a:endParaRPr lang="ar-SA" sz="3200" b="0" dirty="0">
              <a:latin typeface="+mn-lt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 rtl="0">
              <a:buFontTx/>
              <a:buNone/>
            </a:pPr>
            <a:r>
              <a:rPr lang="en-US" sz="3200" b="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Never pipette by mouth; use mechanical transfer devices.</a:t>
            </a:r>
          </a:p>
          <a:p>
            <a:pPr algn="l" rtl="0">
              <a:buFontTx/>
              <a:buNone/>
            </a:pPr>
            <a:endParaRPr lang="ar-SA" sz="3200" b="0" dirty="0">
              <a:latin typeface="+mn-lt"/>
            </a:endParaRPr>
          </a:p>
        </p:txBody>
      </p:sp>
      <p:pic>
        <p:nvPicPr>
          <p:cNvPr id="35842" name="Picture 2" descr="http://biology.hunter.cuny.edu/tech/RTF-pipette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3356992"/>
            <a:ext cx="4752528" cy="331236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sz="3200" dirty="0">
              <a:latin typeface="+mn-lt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3200" dirty="0" smtClean="0">
                <a:latin typeface="+mn-lt"/>
              </a:rPr>
              <a:t>Do not mix chemicals in the sink.</a:t>
            </a:r>
            <a:endParaRPr lang="ar-SA" sz="3200" dirty="0">
              <a:latin typeface="+mn-lt"/>
            </a:endParaRPr>
          </a:p>
        </p:txBody>
      </p:sp>
      <p:pic>
        <p:nvPicPr>
          <p:cNvPr id="52226" name="Picture 2" descr="http://sinkholes1.com/wp-content/uploads/2011/05/Lab-Sink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924944"/>
            <a:ext cx="2857500" cy="313372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>
              <a:buFontTx/>
              <a:buNone/>
            </a:pPr>
            <a:r>
              <a:rPr lang="en-US" sz="5400" b="0" dirty="0" smtClean="0">
                <a:solidFill>
                  <a:schemeClr val="tx2">
                    <a:lumMod val="75000"/>
                  </a:schemeClr>
                </a:solidFill>
                <a:latin typeface="Cooper Black" pitchFamily="18" charset="0"/>
              </a:rPr>
              <a:t>Lab Safety</a:t>
            </a:r>
            <a:endParaRPr lang="ar-SA" sz="5400" b="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FontTx/>
              <a:buNone/>
            </a:pPr>
            <a:r>
              <a:rPr lang="en-US" sz="3200" b="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Ignorance of rules and regulations will</a:t>
            </a:r>
          </a:p>
          <a:p>
            <a:pPr algn="l" rtl="0">
              <a:buFontTx/>
              <a:buNone/>
            </a:pPr>
            <a:r>
              <a:rPr lang="en-US" sz="3200" b="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result in </a:t>
            </a:r>
            <a:r>
              <a:rPr lang="ar-SA" sz="3200" b="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 </a:t>
            </a:r>
            <a:r>
              <a:rPr lang="en-US" sz="3200" b="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accidents to yourself and your</a:t>
            </a:r>
          </a:p>
          <a:p>
            <a:pPr algn="l" rtl="0">
              <a:buFontTx/>
              <a:buNone/>
            </a:pPr>
            <a:r>
              <a:rPr lang="en-US" sz="3200" b="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friends.</a:t>
            </a:r>
          </a:p>
          <a:p>
            <a:pPr algn="l" rtl="0">
              <a:buFontTx/>
              <a:buNone/>
            </a:pPr>
            <a:r>
              <a:rPr lang="ar-SA" sz="3200" b="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 </a:t>
            </a:r>
            <a:endParaRPr lang="ar-SA" sz="3200" b="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>
              <a:buFontTx/>
              <a:buNone/>
            </a:pPr>
            <a:endParaRPr lang="ar-SA" sz="3200" b="0" dirty="0">
              <a:latin typeface="+mn-lt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2875080"/>
          </a:xfrm>
        </p:spPr>
        <p:txBody>
          <a:bodyPr>
            <a:normAutofit lnSpcReduction="10000"/>
          </a:bodyPr>
          <a:lstStyle/>
          <a:p>
            <a:pPr algn="l" rtl="0">
              <a:buFont typeface="Wingdings" pitchFamily="2" charset="2"/>
              <a:buChar char="§"/>
            </a:pPr>
            <a:r>
              <a:rPr lang="en-US" sz="3200" b="0" dirty="0" smtClean="0">
                <a:latin typeface="+mn-lt"/>
              </a:rPr>
              <a:t>If a </a:t>
            </a:r>
            <a:r>
              <a:rPr lang="en-US" sz="3200" b="0" smtClean="0">
                <a:latin typeface="+mn-lt"/>
              </a:rPr>
              <a:t>chemical was splashed </a:t>
            </a:r>
            <a:r>
              <a:rPr lang="en-US" sz="3200" b="0" dirty="0" smtClean="0">
                <a:latin typeface="+mn-lt"/>
              </a:rPr>
              <a:t>in your eye(s) or on your skin, immediately flush with running water for at least 20 minutes. 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3200" b="0" dirty="0" smtClean="0">
                <a:latin typeface="+mn-lt"/>
              </a:rPr>
              <a:t>Immediately (and loudly) yell out the teacher's name to get the teacher's attention. </a:t>
            </a:r>
            <a:endParaRPr lang="ar-SA" sz="3200" b="0" dirty="0">
              <a:latin typeface="+mn-lt"/>
            </a:endParaRPr>
          </a:p>
        </p:txBody>
      </p:sp>
      <p:pic>
        <p:nvPicPr>
          <p:cNvPr id="50178" name="Picture 2" descr="http://img.directindustry.com/images_di/photo-g/plastic-wall-mount-safety-eyewash-station-3713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4077072"/>
            <a:ext cx="3830822" cy="2528343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>
              <a:buFontTx/>
              <a:buNone/>
            </a:pPr>
            <a:endParaRPr lang="ar-SA" sz="3200" b="0" dirty="0">
              <a:latin typeface="+mn-lt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l" rtl="0">
              <a:buFontTx/>
              <a:buNone/>
            </a:pPr>
            <a:r>
              <a:rPr lang="en-US" sz="3200" dirty="0" smtClean="0">
                <a:latin typeface="+mn-lt"/>
              </a:rPr>
              <a:t>I</a:t>
            </a:r>
            <a:r>
              <a:rPr lang="en-US" sz="3200" b="0" dirty="0" smtClean="0">
                <a:latin typeface="+mn-lt"/>
              </a:rPr>
              <a:t>f you or your lab partner is hurt, immediately (and loudly) yell out the teacher's name to get the teacher's attention.  Do not panic. </a:t>
            </a:r>
          </a:p>
          <a:p>
            <a:pPr algn="l" rtl="0">
              <a:buFontTx/>
              <a:buNone/>
            </a:pPr>
            <a:r>
              <a:rPr lang="en-US" sz="3200" b="0" dirty="0" smtClean="0">
                <a:latin typeface="+mn-lt"/>
              </a:rPr>
              <a:t/>
            </a:r>
            <a:br>
              <a:rPr lang="en-US" sz="3200" b="0" dirty="0" smtClean="0">
                <a:latin typeface="+mn-lt"/>
              </a:rPr>
            </a:br>
            <a:endParaRPr lang="ar-SA" sz="3200" b="0" dirty="0">
              <a:latin typeface="+mn-lt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>
              <a:buFontTx/>
              <a:buNone/>
            </a:pPr>
            <a:endParaRPr lang="ar-SA" sz="3200" b="0" dirty="0">
              <a:latin typeface="+mn-lt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 rtl="0">
              <a:buFontTx/>
              <a:buNone/>
            </a:pPr>
            <a:r>
              <a:rPr lang="en-US" sz="3200" b="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Walk DON’T run in the lab.</a:t>
            </a:r>
            <a:endParaRPr lang="ar-SA" sz="3200" b="0" dirty="0">
              <a:latin typeface="+mn-lt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>
              <a:buFontTx/>
              <a:buNone/>
            </a:pPr>
            <a:endParaRPr lang="ar-SA" sz="3200" b="0" dirty="0">
              <a:latin typeface="+mn-lt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 rtl="0">
              <a:buFontTx/>
              <a:buNone/>
            </a:pPr>
            <a:r>
              <a:rPr lang="en-US" sz="3200" b="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Keep exits and passageways clear at all times.</a:t>
            </a:r>
            <a:endParaRPr lang="ar-SA" sz="3200" b="0" dirty="0">
              <a:latin typeface="+mn-lt"/>
            </a:endParaRPr>
          </a:p>
        </p:txBody>
      </p:sp>
      <p:pic>
        <p:nvPicPr>
          <p:cNvPr id="36866" name="Picture 2" descr="http://2.bp.blogspot.com/_vZEkDiNbbAo/SEnpLe-tuCI/AAAAAAAAAXg/YjdR45F6OV8/s400/ExitDoor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3076575"/>
            <a:ext cx="3257550" cy="3781425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>
              <a:buFontTx/>
              <a:buNone/>
            </a:pPr>
            <a:endParaRPr lang="ar-SA" sz="3200" b="0" dirty="0">
              <a:latin typeface="+mn-lt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 rtl="0">
              <a:buFontTx/>
              <a:buNone/>
            </a:pPr>
            <a:r>
              <a:rPr lang="en-US" sz="3200" b="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Turn of gas, water before leaving.</a:t>
            </a:r>
          </a:p>
          <a:p>
            <a:pPr algn="l" rtl="0">
              <a:buFontTx/>
              <a:buNone/>
            </a:pPr>
            <a:endParaRPr lang="ar-SA" sz="3200" b="0" dirty="0">
              <a:latin typeface="+mn-lt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>
              <a:buFontTx/>
              <a:buNone/>
            </a:pPr>
            <a:endParaRPr lang="ar-SA" sz="3200" b="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FontTx/>
              <a:buNone/>
            </a:pPr>
            <a:r>
              <a:rPr lang="en-US" sz="3200" b="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Wash your hands thoroughly before leaving the laboratory.</a:t>
            </a:r>
          </a:p>
          <a:p>
            <a:pPr algn="l" rtl="0">
              <a:buFontTx/>
              <a:buNone/>
            </a:pPr>
            <a:endParaRPr lang="en-US" sz="3200" b="0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pPr algn="l" rtl="0">
              <a:buFontTx/>
              <a:buNone/>
            </a:pPr>
            <a:endParaRPr lang="ar-SA" sz="2400" b="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>
              <a:buFontTx/>
              <a:buNone/>
            </a:pPr>
            <a:r>
              <a:rPr lang="en-US" sz="5400" b="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Lab. Tools</a:t>
            </a:r>
            <a:endParaRPr lang="ar-SA" sz="5400" b="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l" rtl="0">
              <a:buFontTx/>
              <a:buNone/>
            </a:pPr>
            <a:r>
              <a:rPr lang="en-US" sz="2400" b="0" dirty="0" smtClean="0">
                <a:solidFill>
                  <a:schemeClr val="tx2">
                    <a:lumMod val="75000"/>
                  </a:schemeClr>
                </a:solidFill>
              </a:rPr>
              <a:t>Filter Flask</a:t>
            </a:r>
            <a:endParaRPr lang="ar-SA" sz="2400" b="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l" rtl="0">
              <a:buFontTx/>
              <a:buNone/>
            </a:pPr>
            <a:r>
              <a:rPr lang="en-US" sz="2400" b="0" dirty="0" smtClean="0">
                <a:solidFill>
                  <a:schemeClr val="tx2">
                    <a:lumMod val="75000"/>
                  </a:schemeClr>
                </a:solidFill>
              </a:rPr>
              <a:t>Volumetric Flask </a:t>
            </a:r>
            <a:endParaRPr lang="ar-SA" sz="2400" b="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صورة 5" descr="v.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2066" y="2143116"/>
            <a:ext cx="3000375" cy="3752850"/>
          </a:xfrm>
          <a:prstGeom prst="rect">
            <a:avLst/>
          </a:prstGeom>
        </p:spPr>
      </p:pic>
      <p:pic>
        <p:nvPicPr>
          <p:cNvPr id="7" name="صورة 6" descr="f.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7224" y="2143116"/>
            <a:ext cx="3143272" cy="3771926"/>
          </a:xfrm>
          <a:prstGeom prst="rect">
            <a:avLst/>
          </a:prstGeo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>
              <a:buFontTx/>
              <a:buNone/>
            </a:pPr>
            <a:endParaRPr lang="ar-SA" b="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000108"/>
            <a:ext cx="4038600" cy="5126055"/>
          </a:xfrm>
        </p:spPr>
        <p:txBody>
          <a:bodyPr/>
          <a:lstStyle/>
          <a:p>
            <a:pPr algn="l" rtl="0">
              <a:buFontTx/>
              <a:buNone/>
            </a:pPr>
            <a:r>
              <a:rPr lang="en-US" sz="2400" b="0" dirty="0" smtClean="0">
                <a:solidFill>
                  <a:schemeClr val="tx2">
                    <a:lumMod val="75000"/>
                  </a:schemeClr>
                </a:solidFill>
              </a:rPr>
              <a:t>Beaker</a:t>
            </a:r>
            <a:endParaRPr lang="ar-SA" sz="2400" b="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000108"/>
            <a:ext cx="4038600" cy="5126055"/>
          </a:xfrm>
        </p:spPr>
        <p:txBody>
          <a:bodyPr>
            <a:normAutofit/>
          </a:bodyPr>
          <a:lstStyle/>
          <a:p>
            <a:pPr algn="l" rtl="0">
              <a:buFontTx/>
              <a:buNone/>
            </a:pPr>
            <a:r>
              <a:rPr lang="en-US" sz="2400" b="0" dirty="0" smtClean="0">
                <a:solidFill>
                  <a:schemeClr val="tx2">
                    <a:lumMod val="75000"/>
                  </a:schemeClr>
                </a:solidFill>
              </a:rPr>
              <a:t>Funnel</a:t>
            </a:r>
            <a:endParaRPr lang="ar-SA" sz="2400" b="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صورة 4" descr="fu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14942" y="1928802"/>
            <a:ext cx="3095620" cy="3810000"/>
          </a:xfrm>
          <a:prstGeom prst="rect">
            <a:avLst/>
          </a:prstGeom>
        </p:spPr>
      </p:pic>
      <p:pic>
        <p:nvPicPr>
          <p:cNvPr id="6" name="صورة 5" descr="bea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6188" y="2276872"/>
            <a:ext cx="4073884" cy="3438144"/>
          </a:xfrm>
          <a:prstGeom prst="rect">
            <a:avLst/>
          </a:prstGeo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971600" y="620688"/>
            <a:ext cx="4038600" cy="5483245"/>
          </a:xfrm>
        </p:spPr>
        <p:txBody>
          <a:bodyPr/>
          <a:lstStyle/>
          <a:p>
            <a:pPr algn="l" rtl="0">
              <a:buFontTx/>
              <a:buNone/>
            </a:pPr>
            <a:r>
              <a:rPr lang="en-US" sz="2400" b="0" dirty="0" smtClean="0">
                <a:solidFill>
                  <a:schemeClr val="tx2">
                    <a:lumMod val="75000"/>
                  </a:schemeClr>
                </a:solidFill>
              </a:rPr>
              <a:t>Distilling Flask</a:t>
            </a:r>
            <a:r>
              <a:rPr lang="en-US" b="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ar-SA" b="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714356"/>
            <a:ext cx="4038600" cy="5411807"/>
          </a:xfrm>
        </p:spPr>
        <p:txBody>
          <a:bodyPr>
            <a:normAutofit/>
          </a:bodyPr>
          <a:lstStyle/>
          <a:p>
            <a:pPr algn="l" rtl="0">
              <a:buFontTx/>
              <a:buNone/>
            </a:pPr>
            <a:r>
              <a:rPr lang="en-US" sz="2400" b="0" dirty="0" smtClean="0">
                <a:solidFill>
                  <a:schemeClr val="tx2">
                    <a:lumMod val="75000"/>
                  </a:schemeClr>
                </a:solidFill>
              </a:rPr>
              <a:t>Flask Erlenmeyer </a:t>
            </a:r>
            <a:endParaRPr lang="ar-SA" sz="2400" b="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صورة 4" descr="erlenmeyer-flas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57752" y="1714488"/>
            <a:ext cx="3254368" cy="4000488"/>
          </a:xfrm>
          <a:prstGeom prst="rect">
            <a:avLst/>
          </a:prstGeom>
        </p:spPr>
      </p:pic>
      <p:pic>
        <p:nvPicPr>
          <p:cNvPr id="6" name="صورة 5" descr="d.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1700808"/>
            <a:ext cx="3071834" cy="4000528"/>
          </a:xfrm>
          <a:prstGeom prst="rect">
            <a:avLst/>
          </a:prstGeo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285728"/>
            <a:ext cx="4038600" cy="5840435"/>
          </a:xfrm>
        </p:spPr>
        <p:txBody>
          <a:bodyPr/>
          <a:lstStyle/>
          <a:p>
            <a:pPr algn="l" rtl="0">
              <a:buFontTx/>
              <a:buNone/>
            </a:pPr>
            <a:r>
              <a:rPr lang="en-US" sz="2400" b="0" dirty="0" smtClean="0">
                <a:solidFill>
                  <a:schemeClr val="tx2">
                    <a:lumMod val="75000"/>
                  </a:schemeClr>
                </a:solidFill>
              </a:rPr>
              <a:t>Micro Pipette</a:t>
            </a: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 rtl="0">
              <a:buFontTx/>
              <a:buNone/>
            </a:pPr>
            <a:r>
              <a:rPr lang="en-US" sz="2400" b="0" dirty="0" smtClean="0">
                <a:solidFill>
                  <a:schemeClr val="tx2">
                    <a:lumMod val="75000"/>
                  </a:schemeClr>
                </a:solidFill>
              </a:rPr>
              <a:t> Pipette Aid</a:t>
            </a:r>
            <a:endParaRPr lang="ar-SA" sz="2400" b="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285728"/>
            <a:ext cx="4038600" cy="5840435"/>
          </a:xfrm>
        </p:spPr>
        <p:txBody>
          <a:bodyPr/>
          <a:lstStyle/>
          <a:p>
            <a:pPr algn="l" rtl="0">
              <a:buFontTx/>
              <a:buNone/>
            </a:pPr>
            <a:r>
              <a:rPr lang="en-US" sz="2400" b="0" dirty="0" smtClean="0">
                <a:solidFill>
                  <a:schemeClr val="tx2">
                    <a:lumMod val="75000"/>
                  </a:schemeClr>
                </a:solidFill>
              </a:rPr>
              <a:t>Measuring (Graduated) Pipette</a:t>
            </a:r>
            <a:endParaRPr lang="ar-SA" sz="2400" b="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 rtl="0">
              <a:buFontTx/>
              <a:buNone/>
            </a:pPr>
            <a:endParaRPr lang="en-US" b="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 rtl="0">
              <a:buFontTx/>
              <a:buNone/>
            </a:pPr>
            <a:endParaRPr lang="en-US" b="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 rtl="0">
              <a:buFontTx/>
              <a:buNone/>
            </a:pPr>
            <a:endParaRPr lang="en-US" b="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 rtl="0">
              <a:buFontTx/>
              <a:buNone/>
            </a:pPr>
            <a:endParaRPr lang="en-US" b="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 rtl="0">
              <a:buFontTx/>
              <a:buNone/>
            </a:pPr>
            <a:endParaRPr lang="en-US" b="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 rtl="0">
              <a:buFontTx/>
              <a:buNone/>
            </a:pPr>
            <a:r>
              <a:rPr lang="en-US" sz="2400" b="0" dirty="0" smtClean="0">
                <a:solidFill>
                  <a:schemeClr val="tx2">
                    <a:lumMod val="75000"/>
                  </a:schemeClr>
                </a:solidFill>
              </a:rPr>
              <a:t>Transfer (Plastic) Pipette</a:t>
            </a:r>
            <a:endParaRPr lang="ar-SA" sz="2400" b="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صورة 4" descr="grad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3504" y="1214422"/>
            <a:ext cx="2755466" cy="2143140"/>
          </a:xfrm>
          <a:prstGeom prst="rect">
            <a:avLst/>
          </a:prstGeom>
        </p:spPr>
      </p:pic>
      <p:pic>
        <p:nvPicPr>
          <p:cNvPr id="6" name="صورة 5" descr="pl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57884" y="4286256"/>
            <a:ext cx="1145034" cy="2214578"/>
          </a:xfrm>
          <a:prstGeom prst="rect">
            <a:avLst/>
          </a:prstGeom>
        </p:spPr>
      </p:pic>
      <p:pic>
        <p:nvPicPr>
          <p:cNvPr id="7" name="صورة 6" descr="micr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00100" y="1285860"/>
            <a:ext cx="2643206" cy="1857372"/>
          </a:xfrm>
          <a:prstGeom prst="rect">
            <a:avLst/>
          </a:prstGeom>
        </p:spPr>
      </p:pic>
      <p:pic>
        <p:nvPicPr>
          <p:cNvPr id="8" name="صورة 7" descr="aid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28728" y="4143380"/>
            <a:ext cx="1571636" cy="2144628"/>
          </a:xfrm>
          <a:prstGeom prst="rect">
            <a:avLst/>
          </a:prstGeo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>
              <a:buFontTx/>
              <a:buNone/>
            </a:pPr>
            <a:endParaRPr lang="ar-SA" sz="3200" b="0" dirty="0">
              <a:latin typeface="+mn-lt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rtl="0">
              <a:buFontTx/>
              <a:buNone/>
            </a:pPr>
            <a:r>
              <a:rPr lang="en-US" sz="3200" b="0" dirty="0" smtClean="0">
                <a:latin typeface="+mn-lt"/>
              </a:rPr>
              <a:t> </a:t>
            </a:r>
            <a:r>
              <a:rPr lang="en-US" sz="3800" b="0" dirty="0" smtClean="0">
                <a:latin typeface="+mn-lt"/>
              </a:rPr>
              <a:t>Report any accident (spill, breakage, etc.) or</a:t>
            </a:r>
          </a:p>
          <a:p>
            <a:pPr rtl="0">
              <a:buFontTx/>
              <a:buNone/>
            </a:pPr>
            <a:r>
              <a:rPr lang="en-US" sz="3800" b="0" dirty="0" smtClean="0">
                <a:latin typeface="+mn-lt"/>
              </a:rPr>
              <a:t>injury (cut, burn, etc.) to the teacher immediately, no matter how trivial it seems. </a:t>
            </a:r>
          </a:p>
          <a:p>
            <a:pPr rtl="0">
              <a:buFontTx/>
              <a:buNone/>
            </a:pPr>
            <a:r>
              <a:rPr lang="en-US" sz="3800" b="0" dirty="0" smtClean="0">
                <a:latin typeface="+mn-lt"/>
              </a:rPr>
              <a:t> Do not panic. </a:t>
            </a:r>
            <a:endParaRPr lang="ar-SA" sz="3800" b="0" dirty="0">
              <a:latin typeface="+mn-lt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357166"/>
            <a:ext cx="4038600" cy="5768997"/>
          </a:xfrm>
        </p:spPr>
        <p:txBody>
          <a:bodyPr/>
          <a:lstStyle/>
          <a:p>
            <a:pPr algn="l" rtl="0">
              <a:buFontTx/>
              <a:buNone/>
            </a:pPr>
            <a:r>
              <a:rPr lang="en-US" b="0" dirty="0" smtClean="0">
                <a:solidFill>
                  <a:schemeClr val="tx2">
                    <a:lumMod val="75000"/>
                  </a:schemeClr>
                </a:solidFill>
              </a:rPr>
              <a:t> Test Tube Brush</a:t>
            </a:r>
          </a:p>
          <a:p>
            <a:pPr algn="l" rtl="0">
              <a:buFontTx/>
              <a:buNone/>
            </a:pPr>
            <a:endParaRPr lang="en-US" b="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 rtl="0">
              <a:buFontTx/>
              <a:buNone/>
            </a:pPr>
            <a:endParaRPr lang="en-US" b="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 rtl="0">
              <a:buFontTx/>
              <a:buNone/>
            </a:pPr>
            <a:endParaRPr lang="en-US" b="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 rtl="0">
              <a:buFontTx/>
              <a:buNone/>
            </a:pPr>
            <a:endParaRPr lang="en-US" b="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 rtl="0">
              <a:buFontTx/>
              <a:buNone/>
            </a:pPr>
            <a:endParaRPr lang="en-US" b="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 rtl="0">
              <a:buFontTx/>
              <a:buNone/>
            </a:pPr>
            <a:r>
              <a:rPr lang="en-US" b="0" dirty="0" smtClean="0">
                <a:solidFill>
                  <a:schemeClr val="tx2">
                    <a:lumMod val="75000"/>
                  </a:schemeClr>
                </a:solidFill>
              </a:rPr>
              <a:t>Test Tube Rack</a:t>
            </a:r>
            <a:endParaRPr lang="ar-SA" b="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285728"/>
            <a:ext cx="4038600" cy="5840435"/>
          </a:xfrm>
        </p:spPr>
        <p:txBody>
          <a:bodyPr/>
          <a:lstStyle/>
          <a:p>
            <a:pPr algn="l" rtl="0">
              <a:buFontTx/>
              <a:buNone/>
            </a:pPr>
            <a:r>
              <a:rPr lang="en-US" sz="2400" b="0" dirty="0" smtClean="0">
                <a:solidFill>
                  <a:schemeClr val="tx2">
                    <a:lumMod val="75000"/>
                  </a:schemeClr>
                </a:solidFill>
              </a:rPr>
              <a:t>Test Tube </a:t>
            </a: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 rtl="0">
              <a:buFontTx/>
              <a:buNone/>
            </a:pPr>
            <a:r>
              <a:rPr lang="en-US" sz="2400" b="0" dirty="0" smtClean="0">
                <a:solidFill>
                  <a:schemeClr val="tx2">
                    <a:lumMod val="75000"/>
                  </a:schemeClr>
                </a:solidFill>
              </a:rPr>
              <a:t>Test Tube Holder</a:t>
            </a:r>
          </a:p>
        </p:txBody>
      </p:sp>
      <p:pic>
        <p:nvPicPr>
          <p:cNvPr id="5" name="صورة 4" descr="t.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0694" y="857232"/>
            <a:ext cx="2133600" cy="2357454"/>
          </a:xfrm>
          <a:prstGeom prst="rect">
            <a:avLst/>
          </a:prstGeom>
        </p:spPr>
      </p:pic>
      <p:pic>
        <p:nvPicPr>
          <p:cNvPr id="6" name="صورة 5" descr="test_tube_hold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0694" y="3857628"/>
            <a:ext cx="1978104" cy="2786062"/>
          </a:xfrm>
          <a:prstGeom prst="rect">
            <a:avLst/>
          </a:prstGeom>
        </p:spPr>
      </p:pic>
      <p:pic>
        <p:nvPicPr>
          <p:cNvPr id="7" name="صورة 6" descr="t.t.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14414" y="1000108"/>
            <a:ext cx="3143272" cy="1857388"/>
          </a:xfrm>
          <a:prstGeom prst="rect">
            <a:avLst/>
          </a:prstGeom>
        </p:spPr>
      </p:pic>
      <p:pic>
        <p:nvPicPr>
          <p:cNvPr id="10" name="صورة 9" descr="test_Tube_Rack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42976" y="4000504"/>
            <a:ext cx="3253740" cy="1973580"/>
          </a:xfrm>
          <a:prstGeom prst="rect">
            <a:avLst/>
          </a:prstGeo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>
              <a:buFontTx/>
              <a:buNone/>
            </a:pPr>
            <a:endParaRPr lang="ar-SA" b="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642918"/>
            <a:ext cx="4038600" cy="5483245"/>
          </a:xfrm>
        </p:spPr>
        <p:txBody>
          <a:bodyPr>
            <a:normAutofit/>
          </a:bodyPr>
          <a:lstStyle/>
          <a:p>
            <a:pPr algn="l" rtl="0">
              <a:buFontTx/>
              <a:buNone/>
            </a:pPr>
            <a:r>
              <a:rPr lang="en-US" sz="2400" b="0" dirty="0" smtClean="0">
                <a:solidFill>
                  <a:schemeClr val="tx2">
                    <a:lumMod val="75000"/>
                  </a:schemeClr>
                </a:solidFill>
              </a:rPr>
              <a:t>Thermometer</a:t>
            </a:r>
            <a:endParaRPr lang="ar-SA" sz="2400" b="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714356"/>
            <a:ext cx="4038600" cy="5411807"/>
          </a:xfrm>
        </p:spPr>
        <p:txBody>
          <a:bodyPr>
            <a:normAutofit/>
          </a:bodyPr>
          <a:lstStyle/>
          <a:p>
            <a:pPr algn="l" rtl="0">
              <a:buFontTx/>
              <a:buNone/>
            </a:pPr>
            <a:r>
              <a:rPr lang="en-US" sz="2400" b="0" dirty="0" smtClean="0">
                <a:solidFill>
                  <a:schemeClr val="tx2">
                    <a:lumMod val="75000"/>
                  </a:schemeClr>
                </a:solidFill>
              </a:rPr>
              <a:t>Graduated Cylinder</a:t>
            </a:r>
            <a:endParaRPr lang="ar-SA" sz="2400" b="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صورة 4" descr="g.c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29190" y="1643050"/>
            <a:ext cx="2819388" cy="4033834"/>
          </a:xfrm>
          <a:prstGeom prst="rect">
            <a:avLst/>
          </a:prstGeom>
        </p:spPr>
      </p:pic>
      <p:pic>
        <p:nvPicPr>
          <p:cNvPr id="6" name="صورة 5" descr="t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8" y="2071678"/>
            <a:ext cx="3786214" cy="2928958"/>
          </a:xfrm>
          <a:prstGeom prst="rect">
            <a:avLst/>
          </a:prstGeo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285728"/>
            <a:ext cx="4038600" cy="5840435"/>
          </a:xfrm>
        </p:spPr>
        <p:txBody>
          <a:bodyPr>
            <a:normAutofit/>
          </a:bodyPr>
          <a:lstStyle/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 rtl="0">
              <a:buFontTx/>
              <a:buNone/>
            </a:pPr>
            <a:r>
              <a:rPr lang="en-US" sz="2400" b="0" dirty="0" smtClean="0">
                <a:solidFill>
                  <a:schemeClr val="tx2">
                    <a:lumMod val="75000"/>
                  </a:schemeClr>
                </a:solidFill>
              </a:rPr>
              <a:t>Ring Stand</a:t>
            </a:r>
            <a:endParaRPr lang="ar-SA" sz="2400" b="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285728"/>
            <a:ext cx="4038600" cy="5840435"/>
          </a:xfrm>
        </p:spPr>
        <p:txBody>
          <a:bodyPr>
            <a:normAutofit/>
          </a:bodyPr>
          <a:lstStyle/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 rtl="0">
              <a:buFontTx/>
              <a:buNone/>
            </a:pPr>
            <a:r>
              <a:rPr lang="en-US" sz="2400" b="0" dirty="0" smtClean="0">
                <a:solidFill>
                  <a:schemeClr val="tx2">
                    <a:lumMod val="75000"/>
                  </a:schemeClr>
                </a:solidFill>
              </a:rPr>
              <a:t>Burette</a:t>
            </a:r>
            <a:endParaRPr lang="ar-SA" sz="2400" b="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صورة 4" descr="b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2066" y="1500174"/>
            <a:ext cx="3107553" cy="4500594"/>
          </a:xfrm>
          <a:prstGeom prst="rect">
            <a:avLst/>
          </a:prstGeom>
        </p:spPr>
      </p:pic>
      <p:pic>
        <p:nvPicPr>
          <p:cNvPr id="6" name="صورة 5" descr="stan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03648" y="1484784"/>
            <a:ext cx="3381372" cy="4500594"/>
          </a:xfrm>
          <a:prstGeom prst="rect">
            <a:avLst/>
          </a:prstGeo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285728"/>
            <a:ext cx="4038600" cy="5840435"/>
          </a:xfrm>
        </p:spPr>
        <p:txBody>
          <a:bodyPr>
            <a:normAutofit/>
          </a:bodyPr>
          <a:lstStyle/>
          <a:p>
            <a:pPr algn="l" rtl="0">
              <a:buFontTx/>
              <a:buNone/>
            </a:pPr>
            <a:r>
              <a:rPr lang="en-US" sz="2400" b="0" dirty="0" smtClean="0">
                <a:solidFill>
                  <a:schemeClr val="tx2">
                    <a:lumMod val="75000"/>
                  </a:schemeClr>
                </a:solidFill>
              </a:rPr>
              <a:t>Spectrophotometer </a:t>
            </a: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 rtl="0">
              <a:buFontTx/>
              <a:buNone/>
            </a:pPr>
            <a:r>
              <a:rPr lang="en-US" sz="2400" b="0" dirty="0" err="1" smtClean="0">
                <a:solidFill>
                  <a:schemeClr val="tx2">
                    <a:lumMod val="75000"/>
                  </a:schemeClr>
                </a:solidFill>
              </a:rPr>
              <a:t>Cuvette</a:t>
            </a:r>
            <a:endParaRPr lang="en-US" sz="2400" b="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 rtl="0">
              <a:buFontTx/>
              <a:buNone/>
            </a:pPr>
            <a:endParaRPr lang="ar-SA" sz="2400" b="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285728"/>
            <a:ext cx="4038600" cy="5840435"/>
          </a:xfrm>
        </p:spPr>
        <p:txBody>
          <a:bodyPr>
            <a:normAutofit/>
          </a:bodyPr>
          <a:lstStyle/>
          <a:p>
            <a:pPr algn="l" rtl="0">
              <a:buFontTx/>
              <a:buNone/>
            </a:pPr>
            <a:r>
              <a:rPr lang="en-US" sz="2400" b="0" dirty="0" smtClean="0">
                <a:solidFill>
                  <a:schemeClr val="tx2">
                    <a:lumMod val="75000"/>
                  </a:schemeClr>
                </a:solidFill>
              </a:rPr>
              <a:t>Evaporating dish</a:t>
            </a: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 rtl="0">
              <a:buFontTx/>
              <a:buNone/>
            </a:pPr>
            <a:r>
              <a:rPr lang="en-US" sz="2400" b="0" dirty="0" smtClean="0">
                <a:solidFill>
                  <a:schemeClr val="tx2">
                    <a:lumMod val="75000"/>
                  </a:schemeClr>
                </a:solidFill>
              </a:rPr>
              <a:t>Mortar and pestle</a:t>
            </a:r>
            <a:endParaRPr lang="ar-SA" sz="2400" b="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صورة 4" descr="evapdis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2066" y="1142984"/>
            <a:ext cx="2911476" cy="1854200"/>
          </a:xfrm>
          <a:prstGeom prst="rect">
            <a:avLst/>
          </a:prstGeom>
        </p:spPr>
      </p:pic>
      <p:pic>
        <p:nvPicPr>
          <p:cNvPr id="6" name="صورة 5" descr="m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3504" y="4071942"/>
            <a:ext cx="2913046" cy="2000264"/>
          </a:xfrm>
          <a:prstGeom prst="rect">
            <a:avLst/>
          </a:prstGeom>
        </p:spPr>
      </p:pic>
      <p:pic>
        <p:nvPicPr>
          <p:cNvPr id="7" name="صورة 6" descr="spe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34" y="1071546"/>
            <a:ext cx="3512012" cy="2221300"/>
          </a:xfrm>
          <a:prstGeom prst="rect">
            <a:avLst/>
          </a:prstGeom>
        </p:spPr>
      </p:pic>
      <p:pic>
        <p:nvPicPr>
          <p:cNvPr id="8" name="صورة 7" descr="cu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00100" y="3857628"/>
            <a:ext cx="2481264" cy="2481264"/>
          </a:xfrm>
          <a:prstGeom prst="rect">
            <a:avLst/>
          </a:prstGeo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>
            <a:noAutofit/>
          </a:bodyPr>
          <a:lstStyle/>
          <a:p>
            <a:pPr algn="l" rtl="0">
              <a:buFontTx/>
              <a:buNone/>
            </a:pPr>
            <a:r>
              <a:rPr lang="en-US" sz="5400" b="0" dirty="0" smtClean="0">
                <a:solidFill>
                  <a:schemeClr val="tx2">
                    <a:lumMod val="75000"/>
                  </a:schemeClr>
                </a:solidFill>
                <a:latin typeface="Cooper Black" pitchFamily="18" charset="0"/>
              </a:rPr>
              <a:t>Laboratory Signs and Symbols</a:t>
            </a:r>
            <a:endParaRPr lang="en-US" sz="5400" b="0" dirty="0">
              <a:solidFill>
                <a:schemeClr val="tx2">
                  <a:lumMod val="75000"/>
                </a:schemeClr>
              </a:solidFill>
              <a:latin typeface="Cooper Black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857364"/>
            <a:ext cx="4038600" cy="4268799"/>
          </a:xfrm>
        </p:spPr>
        <p:txBody>
          <a:bodyPr>
            <a:normAutofit lnSpcReduction="10000"/>
          </a:bodyPr>
          <a:lstStyle/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None/>
            </a:pPr>
            <a:r>
              <a:rPr lang="en-US" sz="2400" b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Biohazard</a:t>
            </a:r>
            <a:endParaRPr lang="ar-SA" sz="2400" b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None/>
            </a:pPr>
            <a:r>
              <a:rPr lang="en-US" sz="2400" b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Radioactive</a:t>
            </a:r>
            <a:endParaRPr lang="ar-SA" sz="2400" b="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785926"/>
            <a:ext cx="4038600" cy="4340237"/>
          </a:xfrm>
        </p:spPr>
        <p:txBody>
          <a:bodyPr>
            <a:normAutofit lnSpcReduction="10000"/>
          </a:bodyPr>
          <a:lstStyle/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None/>
            </a:pPr>
            <a:r>
              <a:rPr lang="en-US" sz="2400" b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Toxic </a:t>
            </a: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None/>
            </a:pPr>
            <a:r>
              <a:rPr lang="en-US" sz="2400" b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Oxidizing</a:t>
            </a:r>
            <a:endParaRPr lang="ar-SA" sz="2400" b="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صورة 4" descr="بايو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28" y="2000240"/>
            <a:ext cx="1908396" cy="1500181"/>
          </a:xfrm>
          <a:prstGeom prst="rect">
            <a:avLst/>
          </a:prstGeom>
        </p:spPr>
      </p:pic>
      <p:pic>
        <p:nvPicPr>
          <p:cNvPr id="6" name="صورة 5" descr="راديو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00166" y="3929066"/>
            <a:ext cx="1785929" cy="1562688"/>
          </a:xfrm>
          <a:prstGeom prst="rect">
            <a:avLst/>
          </a:prstGeom>
        </p:spPr>
      </p:pic>
      <p:pic>
        <p:nvPicPr>
          <p:cNvPr id="7" name="صورة 6" descr="توكسيك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57884" y="2071678"/>
            <a:ext cx="1557635" cy="1374236"/>
          </a:xfrm>
          <a:prstGeom prst="rect">
            <a:avLst/>
          </a:prstGeom>
        </p:spPr>
      </p:pic>
      <p:pic>
        <p:nvPicPr>
          <p:cNvPr id="8" name="صورة 7" descr="اوكسد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86446" y="3929066"/>
            <a:ext cx="1500198" cy="1500198"/>
          </a:xfrm>
          <a:prstGeom prst="rect">
            <a:avLst/>
          </a:prstGeo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pPr algn="l" rtl="0">
              <a:buFontTx/>
              <a:buNone/>
            </a:pPr>
            <a:endParaRPr lang="ar-SA" b="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714356"/>
            <a:ext cx="4038600" cy="5411807"/>
          </a:xfrm>
        </p:spPr>
        <p:txBody>
          <a:bodyPr>
            <a:normAutofit/>
          </a:bodyPr>
          <a:lstStyle/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None/>
            </a:pPr>
            <a:r>
              <a:rPr lang="en-US" sz="2400" b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General danger</a:t>
            </a: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None/>
            </a:pPr>
            <a:r>
              <a:rPr lang="en-US" sz="2400" b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Explosive</a:t>
            </a:r>
            <a:endParaRPr lang="ar-SA" sz="2400" b="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714356"/>
            <a:ext cx="4038600" cy="5411807"/>
          </a:xfrm>
        </p:spPr>
        <p:txBody>
          <a:bodyPr>
            <a:normAutofit/>
          </a:bodyPr>
          <a:lstStyle/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None/>
            </a:pPr>
            <a:r>
              <a:rPr lang="en-US" sz="2400" b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Electrical hazard</a:t>
            </a: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None/>
            </a:pPr>
            <a:r>
              <a:rPr lang="en-US" sz="2400" b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Flammable</a:t>
            </a: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None/>
            </a:pPr>
            <a:endParaRPr lang="ar-SA" sz="2400" b="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صورة 4" descr="جينيرال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38" y="928670"/>
            <a:ext cx="2235590" cy="2000264"/>
          </a:xfrm>
          <a:prstGeom prst="rect">
            <a:avLst/>
          </a:prstGeom>
        </p:spPr>
      </p:pic>
      <p:pic>
        <p:nvPicPr>
          <p:cNvPr id="6" name="صورة 5" descr="اكسبلوزيف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1538" y="3500438"/>
            <a:ext cx="2243544" cy="1979384"/>
          </a:xfrm>
          <a:prstGeom prst="rect">
            <a:avLst/>
          </a:prstGeom>
        </p:spPr>
      </p:pic>
      <p:pic>
        <p:nvPicPr>
          <p:cNvPr id="7" name="صورة 6" descr="اليكتريك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0694" y="1000108"/>
            <a:ext cx="2160481" cy="1857388"/>
          </a:xfrm>
          <a:prstGeom prst="rect">
            <a:avLst/>
          </a:prstGeom>
        </p:spPr>
      </p:pic>
      <p:pic>
        <p:nvPicPr>
          <p:cNvPr id="8" name="صورة 7" descr="فلمبل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00694" y="3500438"/>
            <a:ext cx="2243544" cy="1979384"/>
          </a:xfrm>
          <a:prstGeom prst="rect">
            <a:avLst/>
          </a:prstGeo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>
              <a:buFontTx/>
              <a:buNone/>
            </a:pPr>
            <a:endParaRPr lang="ar-SA" b="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None/>
            </a:pPr>
            <a:r>
              <a:rPr lang="en-US" sz="2400" b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Corrosive</a:t>
            </a:r>
            <a:endParaRPr lang="ar-SA" sz="2400" b="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None/>
            </a:pPr>
            <a:endParaRPr lang="en-US" sz="2400" b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None/>
            </a:pPr>
            <a:r>
              <a:rPr lang="en-US" sz="2400" b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Harmful</a:t>
            </a:r>
            <a:endParaRPr lang="ar-SA" sz="2400" b="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صورة 4" descr="كوروسيف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414" y="2357430"/>
            <a:ext cx="2429154" cy="2143140"/>
          </a:xfrm>
          <a:prstGeom prst="rect">
            <a:avLst/>
          </a:prstGeom>
        </p:spPr>
      </p:pic>
      <p:pic>
        <p:nvPicPr>
          <p:cNvPr id="6" name="صورة 5" descr="هرام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86380" y="2285992"/>
            <a:ext cx="2428892" cy="2852228"/>
          </a:xfrm>
          <a:prstGeom prst="rect">
            <a:avLst/>
          </a:prstGeo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http://0.tqn.com/d/jobsearch/1/0/A/L/traditionalthankyo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>
              <a:buFontTx/>
              <a:buNone/>
            </a:pPr>
            <a:endParaRPr lang="ar-SA" sz="3200" b="0" dirty="0">
              <a:latin typeface="+mn-lt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 rtl="0">
              <a:buFontTx/>
              <a:buNone/>
            </a:pPr>
            <a:r>
              <a:rPr lang="en-US" sz="3200" b="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Never attempt unauthorized experiments.</a:t>
            </a:r>
          </a:p>
        </p:txBody>
      </p:sp>
      <p:pic>
        <p:nvPicPr>
          <p:cNvPr id="4" name="Picture 2" descr="http://cdn.freeprintablecoloringpages.net/samples/Science_Fiction/Scientist_Robo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2924944"/>
            <a:ext cx="2857500" cy="28575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>
              <a:buFontTx/>
              <a:buNone/>
            </a:pPr>
            <a:endParaRPr lang="ar-SA" sz="3200" b="0" dirty="0">
              <a:latin typeface="+mn-lt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 rtl="0">
              <a:buFontTx/>
              <a:buNone/>
            </a:pPr>
            <a:r>
              <a:rPr lang="en-US" sz="3200" b="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Keep work places clean and free of unwanted chemicals, biological specimens.</a:t>
            </a:r>
          </a:p>
          <a:p>
            <a:pPr algn="l" rtl="0">
              <a:buFontTx/>
              <a:buNone/>
            </a:pPr>
            <a:endParaRPr lang="ar-SA" sz="3200" b="0" dirty="0">
              <a:latin typeface="+mn-lt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>
              <a:buFontTx/>
              <a:buNone/>
            </a:pPr>
            <a:endParaRPr lang="ar-SA" sz="3200" b="0" dirty="0">
              <a:latin typeface="+mn-lt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432560" y="1832082"/>
            <a:ext cx="7406640" cy="2520280"/>
          </a:xfrm>
        </p:spPr>
        <p:txBody>
          <a:bodyPr>
            <a:normAutofit fontScale="47500" lnSpcReduction="20000"/>
          </a:bodyPr>
          <a:lstStyle/>
          <a:p>
            <a:pPr algn="l" rtl="0">
              <a:buFontTx/>
              <a:buNone/>
            </a:pPr>
            <a:r>
              <a:rPr lang="en-US" sz="4200" b="0" dirty="0" smtClean="0">
                <a:solidFill>
                  <a:schemeClr val="tx2">
                    <a:lumMod val="75000"/>
                  </a:schemeClr>
                </a:solidFill>
              </a:rPr>
              <a:t>Wear laboratory coats.</a:t>
            </a:r>
          </a:p>
          <a:p>
            <a:pPr algn="l" rtl="0">
              <a:buFontTx/>
              <a:buNone/>
            </a:pPr>
            <a:endParaRPr lang="en-US" sz="4200" dirty="0" smtClean="0">
              <a:solidFill>
                <a:schemeClr val="tx2">
                  <a:lumMod val="75000"/>
                </a:schemeClr>
              </a:solidFill>
            </a:endParaRPr>
          </a:p>
          <a:p>
            <a:pPr rtl="0"/>
            <a:r>
              <a:rPr lang="en-US" sz="4200" dirty="0" smtClean="0"/>
              <a:t>Wear gloves.</a:t>
            </a:r>
          </a:p>
          <a:p>
            <a:pPr rtl="0"/>
            <a:endParaRPr lang="en-US" sz="3400" dirty="0" smtClean="0"/>
          </a:p>
          <a:p>
            <a:pPr rtl="0"/>
            <a:endParaRPr lang="en-US" sz="3200" dirty="0" smtClean="0"/>
          </a:p>
          <a:p>
            <a:pPr rtl="0"/>
            <a:endParaRPr lang="en-US" sz="3200" dirty="0" smtClean="0"/>
          </a:p>
          <a:p>
            <a:pPr algn="l" rtl="0">
              <a:buFontTx/>
              <a:buNone/>
            </a:pPr>
            <a:endParaRPr lang="en-US" sz="3200" b="0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pPr algn="l" rtl="0">
              <a:buFontTx/>
              <a:buNone/>
            </a:pPr>
            <a:endParaRPr lang="en-US" sz="32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l" rtl="0">
              <a:buFontTx/>
              <a:buNone/>
            </a:pPr>
            <a:r>
              <a:rPr lang="en-US" sz="3200" b="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  </a:t>
            </a:r>
          </a:p>
          <a:p>
            <a:pPr algn="l" rtl="0">
              <a:buFontTx/>
              <a:buNone/>
            </a:pPr>
            <a:endParaRPr lang="ar-SA" sz="3200" b="0" dirty="0">
              <a:latin typeface="+mn-lt"/>
            </a:endParaRPr>
          </a:p>
        </p:txBody>
      </p:sp>
      <p:pic>
        <p:nvPicPr>
          <p:cNvPr id="6" name="Picture 4" descr="http://spellboundlabs.co.za/images/gloves%20late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3284984"/>
            <a:ext cx="3194720" cy="284862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lenscompare.com/contact-lens-img/881-safety_glasses_clear_l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2420888"/>
            <a:ext cx="3810000" cy="3593976"/>
          </a:xfrm>
          <a:prstGeom prst="rect">
            <a:avLst/>
          </a:prstGeom>
          <a:noFill/>
        </p:spPr>
      </p:pic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475656" y="1628800"/>
            <a:ext cx="7406640" cy="1752600"/>
          </a:xfrm>
        </p:spPr>
        <p:txBody>
          <a:bodyPr>
            <a:normAutofit fontScale="55000" lnSpcReduction="20000"/>
          </a:bodyPr>
          <a:lstStyle/>
          <a:p>
            <a:pPr algn="l" rtl="0">
              <a:buFontTx/>
              <a:buNone/>
            </a:pPr>
            <a:endParaRPr lang="en-US" sz="3200" b="0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pPr algn="l" rtl="0">
              <a:buFontTx/>
              <a:buNone/>
            </a:pPr>
            <a:endParaRPr lang="en-US" sz="3200" b="0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pPr algn="l" rtl="0">
              <a:buFontTx/>
              <a:buNone/>
            </a:pPr>
            <a:r>
              <a:rPr lang="en-US" sz="5800" b="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Wear safety glasses at all times in the lab.</a:t>
            </a:r>
          </a:p>
          <a:p>
            <a:pPr algn="l" rtl="0">
              <a:buFontTx/>
              <a:buNone/>
            </a:pPr>
            <a:endParaRPr lang="en-US" sz="3200" b="0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pPr algn="l" rtl="0">
              <a:buFontTx/>
              <a:buNone/>
            </a:pPr>
            <a:r>
              <a:rPr lang="en-US" sz="3200" b="0" dirty="0" smtClean="0">
                <a:latin typeface="+mn-lt"/>
              </a:rPr>
              <a:t> </a:t>
            </a:r>
            <a:endParaRPr lang="ar-SA" sz="3200" b="0" dirty="0">
              <a:latin typeface="+mn-lt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>
              <a:buFontTx/>
              <a:buNone/>
            </a:pPr>
            <a:endParaRPr lang="ar-SA" sz="3200" b="0" dirty="0">
              <a:latin typeface="+mn-lt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 rtl="0">
              <a:buFontTx/>
              <a:buNone/>
            </a:pPr>
            <a:r>
              <a:rPr lang="en-US" sz="3200" b="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Don’t wear open shoes.</a:t>
            </a:r>
            <a:endParaRPr lang="ar-SA" sz="3200" b="0" dirty="0">
              <a:latin typeface="+mn-lt"/>
            </a:endParaRPr>
          </a:p>
        </p:txBody>
      </p:sp>
      <p:pic>
        <p:nvPicPr>
          <p:cNvPr id="44036" name="Picture 4" descr="http://0.tqn.com/d/shoes/1/0/H/9/1/valentino_sho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996952"/>
            <a:ext cx="3705225" cy="3296420"/>
          </a:xfrm>
          <a:prstGeom prst="rect">
            <a:avLst/>
          </a:prstGeom>
          <a:noFill/>
        </p:spPr>
      </p:pic>
      <p:pic>
        <p:nvPicPr>
          <p:cNvPr id="44038" name="Picture 6" descr="http://img.alibaba.com/wsphoto/v0/511758046/Free-Shipping-Women-s-Flower-Ballet-Flats-Shoes-Closed-Sho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2996952"/>
            <a:ext cx="4211960" cy="323966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orrect protective gear must be worn in the laborator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908720"/>
            <a:ext cx="5112568" cy="5116785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1191</TotalTime>
  <Words>345</Words>
  <Application>Microsoft Office PowerPoint</Application>
  <PresentationFormat>On-screen Show (4:3)</PresentationFormat>
  <Paragraphs>179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9" baseType="lpstr">
      <vt:lpstr>Algerian</vt:lpstr>
      <vt:lpstr>Arial</vt:lpstr>
      <vt:lpstr>Bodoni MT Black</vt:lpstr>
      <vt:lpstr>Calibri</vt:lpstr>
      <vt:lpstr>Cooper Black</vt:lpstr>
      <vt:lpstr>Gill Sans MT</vt:lpstr>
      <vt:lpstr>Majalla UI</vt:lpstr>
      <vt:lpstr>Times New Roman</vt:lpstr>
      <vt:lpstr>Verdana</vt:lpstr>
      <vt:lpstr>Wingdings</vt:lpstr>
      <vt:lpstr>Wingdings 2</vt:lpstr>
      <vt:lpstr>انقلاب</vt:lpstr>
      <vt:lpstr>Introduction</vt:lpstr>
      <vt:lpstr>Lab Safety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Lab. Tools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Laboratory Signs and Symbols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ibda</dc:creator>
  <cp:lastModifiedBy>Sahar Alsubaie</cp:lastModifiedBy>
  <cp:revision>71</cp:revision>
  <dcterms:created xsi:type="dcterms:W3CDTF">2010-02-27T16:11:43Z</dcterms:created>
  <dcterms:modified xsi:type="dcterms:W3CDTF">2014-09-10T06:12:37Z</dcterms:modified>
</cp:coreProperties>
</file>