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7" r:id="rId3"/>
    <p:sldId id="258" r:id="rId4"/>
    <p:sldId id="265" r:id="rId5"/>
    <p:sldId id="261" r:id="rId6"/>
    <p:sldId id="273" r:id="rId7"/>
    <p:sldId id="263" r:id="rId8"/>
    <p:sldId id="262" r:id="rId9"/>
    <p:sldId id="275" r:id="rId10"/>
    <p:sldId id="271" r:id="rId11"/>
    <p:sldId id="264" r:id="rId12"/>
    <p:sldId id="266" r:id="rId13"/>
    <p:sldId id="267" r:id="rId14"/>
    <p:sldId id="274" r:id="rId15"/>
    <p:sldId id="276" r:id="rId16"/>
    <p:sldId id="277" r:id="rId17"/>
  </p:sldIdLst>
  <p:sldSz cx="9144000" cy="6858000" type="screen4x3"/>
  <p:notesSz cx="6946900" cy="9283700"/>
  <p:defaultTextStyle>
    <a:defPPr>
      <a:defRPr lang="en-US"/>
    </a:defPPr>
    <a:lvl1pPr algn="l" rtl="0" eaLnBrk="0" fontAlgn="base" hangingPunct="0">
      <a:spcBef>
        <a:spcPct val="0"/>
      </a:spcBef>
      <a:spcAft>
        <a:spcPct val="0"/>
      </a:spcAft>
      <a:defRPr kumimoji="1"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umimoji="1"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umimoji="1"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umimoji="1"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umimoji="1" sz="2400" kern="1200">
        <a:solidFill>
          <a:schemeClr val="tx1"/>
        </a:solidFill>
        <a:latin typeface="Tahoma" pitchFamily="34" charset="0"/>
        <a:ea typeface="+mn-ea"/>
        <a:cs typeface="+mn-cs"/>
      </a:defRPr>
    </a:lvl5pPr>
    <a:lvl6pPr marL="2286000" algn="r" defTabSz="914400" rtl="1" eaLnBrk="1" latinLnBrk="0" hangingPunct="1">
      <a:defRPr kumimoji="1" sz="2400" kern="1200">
        <a:solidFill>
          <a:schemeClr val="tx1"/>
        </a:solidFill>
        <a:latin typeface="Tahoma" pitchFamily="34" charset="0"/>
        <a:ea typeface="+mn-ea"/>
        <a:cs typeface="+mn-cs"/>
      </a:defRPr>
    </a:lvl6pPr>
    <a:lvl7pPr marL="2743200" algn="r" defTabSz="914400" rtl="1" eaLnBrk="1" latinLnBrk="0" hangingPunct="1">
      <a:defRPr kumimoji="1" sz="2400" kern="1200">
        <a:solidFill>
          <a:schemeClr val="tx1"/>
        </a:solidFill>
        <a:latin typeface="Tahoma" pitchFamily="34" charset="0"/>
        <a:ea typeface="+mn-ea"/>
        <a:cs typeface="+mn-cs"/>
      </a:defRPr>
    </a:lvl7pPr>
    <a:lvl8pPr marL="3200400" algn="r" defTabSz="914400" rtl="1" eaLnBrk="1" latinLnBrk="0" hangingPunct="1">
      <a:defRPr kumimoji="1" sz="2400" kern="1200">
        <a:solidFill>
          <a:schemeClr val="tx1"/>
        </a:solidFill>
        <a:latin typeface="Tahoma" pitchFamily="34" charset="0"/>
        <a:ea typeface="+mn-ea"/>
        <a:cs typeface="+mn-cs"/>
      </a:defRPr>
    </a:lvl8pPr>
    <a:lvl9pPr marL="3657600" algn="r" defTabSz="914400" rtl="1" eaLnBrk="1" latinLnBrk="0" hangingPunct="1">
      <a:defRPr kumimoji="1"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3C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481" autoAdjust="0"/>
  </p:normalViewPr>
  <p:slideViewPr>
    <p:cSldViewPr>
      <p:cViewPr varScale="1">
        <p:scale>
          <a:sx n="80" d="100"/>
          <a:sy n="80" d="100"/>
        </p:scale>
        <p:origin x="-97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37000" y="0"/>
            <a:ext cx="3009900" cy="46355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3009900" cy="463550"/>
          </a:xfrm>
          <a:prstGeom prst="rect">
            <a:avLst/>
          </a:prstGeom>
        </p:spPr>
        <p:txBody>
          <a:bodyPr vert="horz" lIns="91440" tIns="45720" rIns="91440" bIns="45720" rtlCol="1"/>
          <a:lstStyle>
            <a:lvl1pPr algn="l">
              <a:defRPr sz="1200"/>
            </a:lvl1pPr>
          </a:lstStyle>
          <a:p>
            <a:fld id="{0785B818-110A-4859-AC98-EC9FF8219988}" type="datetimeFigureOut">
              <a:rPr lang="ar-SA" smtClean="0"/>
              <a:t>21/04/36</a:t>
            </a:fld>
            <a:endParaRPr lang="ar-SA"/>
          </a:p>
        </p:txBody>
      </p:sp>
      <p:sp>
        <p:nvSpPr>
          <p:cNvPr id="4" name="Footer Placeholder 3"/>
          <p:cNvSpPr>
            <a:spLocks noGrp="1"/>
          </p:cNvSpPr>
          <p:nvPr>
            <p:ph type="ftr" sz="quarter" idx="2"/>
          </p:nvPr>
        </p:nvSpPr>
        <p:spPr>
          <a:xfrm>
            <a:off x="3937000" y="8818563"/>
            <a:ext cx="3009900" cy="46355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818563"/>
            <a:ext cx="3009900" cy="463550"/>
          </a:xfrm>
          <a:prstGeom prst="rect">
            <a:avLst/>
          </a:prstGeom>
        </p:spPr>
        <p:txBody>
          <a:bodyPr vert="horz" lIns="91440" tIns="45720" rIns="91440" bIns="45720" rtlCol="1" anchor="b"/>
          <a:lstStyle>
            <a:lvl1pPr algn="l">
              <a:defRPr sz="1200"/>
            </a:lvl1pPr>
          </a:lstStyle>
          <a:p>
            <a:fld id="{00F3A856-13D5-4886-9836-441CAE5E1F9E}" type="slidenum">
              <a:rPr lang="ar-SA" smtClean="0"/>
              <a:t>‹#›</a:t>
            </a:fld>
            <a:endParaRPr lang="ar-SA"/>
          </a:p>
        </p:txBody>
      </p:sp>
    </p:spTree>
    <p:extLst>
      <p:ext uri="{BB962C8B-B14F-4D97-AF65-F5344CB8AC3E}">
        <p14:creationId xmlns:p14="http://schemas.microsoft.com/office/powerpoint/2010/main" val="170362297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37000" y="0"/>
            <a:ext cx="3009900" cy="46355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3009900" cy="463550"/>
          </a:xfrm>
          <a:prstGeom prst="rect">
            <a:avLst/>
          </a:prstGeom>
        </p:spPr>
        <p:txBody>
          <a:bodyPr vert="horz" lIns="91440" tIns="45720" rIns="91440" bIns="45720" rtlCol="1"/>
          <a:lstStyle>
            <a:lvl1pPr algn="l">
              <a:defRPr sz="1200"/>
            </a:lvl1pPr>
          </a:lstStyle>
          <a:p>
            <a:fld id="{3BA1B390-3686-4332-AC3A-6A0D48A8D09E}" type="datetimeFigureOut">
              <a:rPr lang="ar-SA" smtClean="0"/>
              <a:t>21/04/36</a:t>
            </a:fld>
            <a:endParaRPr lang="ar-SA"/>
          </a:p>
        </p:txBody>
      </p:sp>
      <p:sp>
        <p:nvSpPr>
          <p:cNvPr id="4" name="Slide Image Placeholder 3"/>
          <p:cNvSpPr>
            <a:spLocks noGrp="1" noRot="1" noChangeAspect="1"/>
          </p:cNvSpPr>
          <p:nvPr>
            <p:ph type="sldImg" idx="2"/>
          </p:nvPr>
        </p:nvSpPr>
        <p:spPr>
          <a:xfrm>
            <a:off x="1152525" y="696913"/>
            <a:ext cx="4641850" cy="3481387"/>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95325" y="4410075"/>
            <a:ext cx="5556250" cy="4176713"/>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937000" y="8818563"/>
            <a:ext cx="3009900" cy="46355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818563"/>
            <a:ext cx="3009900" cy="463550"/>
          </a:xfrm>
          <a:prstGeom prst="rect">
            <a:avLst/>
          </a:prstGeom>
        </p:spPr>
        <p:txBody>
          <a:bodyPr vert="horz" lIns="91440" tIns="45720" rIns="91440" bIns="45720" rtlCol="1" anchor="b"/>
          <a:lstStyle>
            <a:lvl1pPr algn="l">
              <a:defRPr sz="1200"/>
            </a:lvl1pPr>
          </a:lstStyle>
          <a:p>
            <a:fld id="{936C97BA-8902-40BC-8664-E432AF9CAB66}" type="slidenum">
              <a:rPr lang="ar-SA" smtClean="0"/>
              <a:t>‹#›</a:t>
            </a:fld>
            <a:endParaRPr lang="ar-SA"/>
          </a:p>
        </p:txBody>
      </p:sp>
    </p:spTree>
    <p:extLst>
      <p:ext uri="{BB962C8B-B14F-4D97-AF65-F5344CB8AC3E}">
        <p14:creationId xmlns:p14="http://schemas.microsoft.com/office/powerpoint/2010/main" val="3103070398"/>
      </p:ext>
    </p:extLst>
  </p:cSld>
  <p:clrMap bg1="lt1" tx1="dk1" bg2="lt2" tx2="dk2" accent1="accent1" accent2="accent2" accent3="accent3" accent4="accent4" accent5="accent5" accent6="accent6" hlink="hlink" folHlink="folHlink"/>
  <p:hf sldNum="0"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pcpcc.net/content/joint-principles-patient-centered-medical-hom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cms.gov/ehrincentiveprogram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Tree>
    <p:extLst>
      <p:ext uri="{BB962C8B-B14F-4D97-AF65-F5344CB8AC3E}">
        <p14:creationId xmlns:p14="http://schemas.microsoft.com/office/powerpoint/2010/main" val="4123058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0" i="0" u="none" strike="noStrike" kern="1200" baseline="0" dirty="0" smtClean="0">
                <a:solidFill>
                  <a:schemeClr val="tx1"/>
                </a:solidFill>
                <a:latin typeface="+mn-lt"/>
                <a:ea typeface="+mn-ea"/>
                <a:cs typeface="+mn-cs"/>
              </a:rPr>
              <a:t>First, a healthcare leadership team should deploy a measurement system to reinforce their organization’s mission. A common joke about measurement systems is, </a:t>
            </a:r>
            <a:r>
              <a:rPr lang="en-US" sz="1200" b="0" i="1" u="none" strike="noStrike" kern="1200" baseline="0" dirty="0" smtClean="0">
                <a:solidFill>
                  <a:schemeClr val="tx1"/>
                </a:solidFill>
                <a:latin typeface="+mn-lt"/>
                <a:ea typeface="+mn-ea"/>
                <a:cs typeface="+mn-cs"/>
              </a:rPr>
              <a:t>“If we didn’t measure things, we wouldn’t know how good we are at measuring the things we are measuring!” </a:t>
            </a:r>
            <a:r>
              <a:rPr lang="en-US" sz="1200" b="0" i="0" u="none" strike="noStrike" kern="1200" baseline="0" dirty="0" smtClean="0">
                <a:solidFill>
                  <a:schemeClr val="tx1"/>
                </a:solidFill>
                <a:latin typeface="+mn-lt"/>
                <a:ea typeface="+mn-ea"/>
                <a:cs typeface="+mn-cs"/>
              </a:rPr>
              <a:t>Yes, a measurement system should have a purpose. Secondly, a healthcare leadership team should deploy a measurement system to promote a reduction in medical errors and work process perfection. A study recently conducted to identify medical errors asserts that as many as 90% of hospital mistakes go overlooked. Finally, a good healthcare measurement system will associate patient outcomes with the performance and protocols of the system’s experts. Accuracy, accountability and purpose are three essential characteristics of a healthy performance measurement system, but the number one reason a healthcare organization should deploy key performance indicators can be summed in one word = PRODUCTIVITY! </a:t>
            </a:r>
            <a:endParaRPr lang="ar-SA" dirty="0"/>
          </a:p>
        </p:txBody>
      </p:sp>
    </p:spTree>
    <p:extLst>
      <p:ext uri="{BB962C8B-B14F-4D97-AF65-F5344CB8AC3E}">
        <p14:creationId xmlns:p14="http://schemas.microsoft.com/office/powerpoint/2010/main" val="388528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To measure and quantify healthcare processes, outcomes, patient perceptions, and organizational structure and/or systems that are associated with the ability to provide high-quality care</a:t>
            </a:r>
          </a:p>
          <a:p>
            <a:pPr algn="l" rtl="0"/>
            <a:r>
              <a:rPr lang="en-US" dirty="0" smtClean="0"/>
              <a:t>Health is information-intensive, generating huge volumes of data every day. </a:t>
            </a:r>
          </a:p>
          <a:p>
            <a:pPr algn="l" rtl="0"/>
            <a:r>
              <a:rPr lang="en-US" dirty="0" smtClean="0"/>
              <a:t>It is estimated that up to 30% of the total health budget may be spent one way or another on handling information, collecting it, looking for it, storing it. </a:t>
            </a:r>
          </a:p>
          <a:p>
            <a:pPr algn="l" rtl="0"/>
            <a:r>
              <a:rPr lang="en-US" dirty="0" smtClean="0"/>
              <a:t>It is therefore imperative that information is managed in the most effective way possible in order to ensure a high quality, safe service.</a:t>
            </a:r>
          </a:p>
          <a:p>
            <a:pPr algn="l" rtl="0"/>
            <a:endParaRPr lang="ar-SA" dirty="0"/>
          </a:p>
        </p:txBody>
      </p:sp>
    </p:spTree>
    <p:extLst>
      <p:ext uri="{BB962C8B-B14F-4D97-AF65-F5344CB8AC3E}">
        <p14:creationId xmlns:p14="http://schemas.microsoft.com/office/powerpoint/2010/main" val="1839698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b="1" dirty="0" smtClean="0"/>
              <a:t>Quality Improvement</a:t>
            </a:r>
            <a:r>
              <a:rPr lang="en-US" dirty="0" smtClean="0"/>
              <a:t>.  Measuring performance can tell you what you’re doing well so you can share your successes and also reveal areas where you need to make adjustments.  Measuring performance tells you whether you are achieving your ultimate goal of improving patient outcomes.  </a:t>
            </a:r>
          </a:p>
          <a:p>
            <a:pPr algn="l" rtl="0"/>
            <a:r>
              <a:rPr lang="en-US" b="1" dirty="0" smtClean="0"/>
              <a:t>Transparency. </a:t>
            </a:r>
            <a:r>
              <a:rPr lang="en-US" dirty="0" smtClean="0"/>
              <a:t> Stakeholders outside of the organization--patients, funders, patient advocates--want to know about the quality of care being provided.  Patients want information that allows them to make informed choices about their health care services.  Sharing performance information can also help an organization gain support and funding for its programs.</a:t>
            </a:r>
          </a:p>
          <a:p>
            <a:pPr algn="l" rtl="0"/>
            <a:r>
              <a:rPr lang="en-US" b="1" dirty="0" smtClean="0"/>
              <a:t>Accreditation. </a:t>
            </a:r>
            <a:r>
              <a:rPr lang="en-US" dirty="0" smtClean="0"/>
              <a:t> Organizations, such as NCQA, the Joint Commission, and the Accreditation Association for Ambulatory Health Care (AAAHC), evaluate health care provider organizations to provide accreditation or certification signifying that those places meet certain performance standards.</a:t>
            </a:r>
          </a:p>
          <a:p>
            <a:pPr algn="l" rtl="0"/>
            <a:r>
              <a:rPr lang="en-US" b="1" dirty="0" smtClean="0"/>
              <a:t>Recognition as a Patient Centered Medical Home (PCMH). </a:t>
            </a:r>
            <a:r>
              <a:rPr lang="en-US" dirty="0" smtClean="0"/>
              <a:t> A Patient Centered Medical Home (sometimes known as a Primary Care Medical Home) is defined as “an approach to providing comprehensive primary care…that facilitates partnerships between individual patients, and their personal physicians, and when appropriate, the patient’s family” (</a:t>
            </a:r>
            <a:r>
              <a:rPr lang="en-US" dirty="0" smtClean="0">
                <a:hlinkClick r:id="rId3"/>
              </a:rPr>
              <a:t>Joint Principles of the Patient Centered Medical Home</a:t>
            </a:r>
            <a:r>
              <a:rPr lang="en-US" dirty="0" smtClean="0"/>
              <a:t> ).  NCQA, the Joint Commission, and AAAHC offer accreditation programs for recognition as a Patient Centered Medical Home.</a:t>
            </a:r>
          </a:p>
          <a:p>
            <a:pPr algn="l" rtl="0"/>
            <a:r>
              <a:rPr lang="en-US" b="1" dirty="0" smtClean="0"/>
              <a:t>Participation in financial incentive programs or demonstrations. </a:t>
            </a:r>
            <a:r>
              <a:rPr lang="en-US" dirty="0" smtClean="0"/>
              <a:t> For example, </a:t>
            </a:r>
            <a:r>
              <a:rPr lang="en-US" dirty="0" smtClean="0">
                <a:hlinkClick r:id="rId4"/>
              </a:rPr>
              <a:t>The Centers for Medicare and Medicaid Electronic Health Record Incentive Programs</a:t>
            </a:r>
            <a:r>
              <a:rPr lang="en-US" dirty="0" smtClean="0"/>
              <a:t> provide incentive payments to eligible professionals, eligible hospitals and critical access hospitals (CAHs) as they adopt, implement, upgrade or demonstrate </a:t>
            </a:r>
            <a:r>
              <a:rPr lang="en-US" b="1" dirty="0" smtClean="0"/>
              <a:t>meaningful use</a:t>
            </a:r>
            <a:r>
              <a:rPr lang="en-US" dirty="0" smtClean="0"/>
              <a:t> of certified Electronic Health Records (EHR) technology.  Eligible professionals and hospitals who participate in the program must be able to record, store, and report clinical quality measures (CQM), which CMS defines as the “processes, experience, and/or outcomes of patient care, observations or treatment that relate to one or more quality aims for health care such as effective, safe, efficient, patient-centered, equitable, and timely care.”  </a:t>
            </a:r>
          </a:p>
          <a:p>
            <a:pPr algn="l" rtl="0"/>
            <a:r>
              <a:rPr lang="en-US" dirty="0" smtClean="0"/>
              <a:t>It allows for an analysis of where and what changes need to be made in order to improve performance and the quality of care provided.  Measuring performance also allows providers to understand what is working well; information that can be shared with other providers who can learn from their success</a:t>
            </a:r>
          </a:p>
          <a:p>
            <a:pPr algn="l" rtl="0"/>
            <a:endParaRPr lang="ar-SA" dirty="0"/>
          </a:p>
        </p:txBody>
      </p:sp>
    </p:spTree>
    <p:extLst>
      <p:ext uri="{BB962C8B-B14F-4D97-AF65-F5344CB8AC3E}">
        <p14:creationId xmlns:p14="http://schemas.microsoft.com/office/powerpoint/2010/main" val="1968787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A5E7E55-9814-431E-833E-9ABE834AB4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E4B54C88-DD1C-4B04-BDE0-E74AFEB089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F8F79E5D-28D1-4091-A811-0AC34583AF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0482D78C-2A65-43BD-9631-F96349DF107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37052476-7508-4E29-AEB0-330B4A89296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8E717CDD-6EA6-4916-9E82-BEF92685D1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Dr. Mohammed Alahmed</a:t>
            </a:r>
            <a:endParaRPr lang="en-US"/>
          </a:p>
        </p:txBody>
      </p:sp>
      <p:sp>
        <p:nvSpPr>
          <p:cNvPr id="9" name="Slide Number Placeholder 8"/>
          <p:cNvSpPr>
            <a:spLocks noGrp="1"/>
          </p:cNvSpPr>
          <p:nvPr>
            <p:ph type="sldNum" sz="quarter" idx="12"/>
          </p:nvPr>
        </p:nvSpPr>
        <p:spPr/>
        <p:txBody>
          <a:bodyPr/>
          <a:lstStyle/>
          <a:p>
            <a:fld id="{5C353824-B5AC-4265-B99D-A38E2B0E6A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52F0F0F4-3451-423C-A9E2-78EE4A8FF1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F8700AAB-20C4-4F50-96EF-553073B7D0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C26C68D5-E9B7-48EB-8AB7-0CB52E4DD749}"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endParaRPr lang="en-US"/>
          </a:p>
        </p:txBody>
      </p:sp>
      <p:sp>
        <p:nvSpPr>
          <p:cNvPr id="9" name="Slide Number Placeholder 8"/>
          <p:cNvSpPr>
            <a:spLocks noGrp="1"/>
          </p:cNvSpPr>
          <p:nvPr>
            <p:ph type="sldNum" sz="quarter" idx="11"/>
          </p:nvPr>
        </p:nvSpPr>
        <p:spPr/>
        <p:txBody>
          <a:bodyPr/>
          <a:lstStyle/>
          <a:p>
            <a:fld id="{F664C869-B005-4F7D-A78C-1E5D5E15AE81}"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Dr. Mohammed Alahmed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2AA6136-8699-4812-80F3-30E28564D892}"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Alahmed</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173288"/>
            <a:ext cx="6400800" cy="1219200"/>
          </a:xfrm>
        </p:spPr>
        <p:txBody>
          <a:bodyPr/>
          <a:lstStyle/>
          <a:p>
            <a:pPr algn="ctr" rtl="0"/>
            <a:r>
              <a:rPr lang="en-US" sz="4000" b="1" dirty="0"/>
              <a:t>Performance Measurement and Analysis for Health </a:t>
            </a:r>
            <a:r>
              <a:rPr lang="en-US" sz="4000" b="1" dirty="0" smtClean="0"/>
              <a:t>Organizations </a:t>
            </a:r>
            <a:endParaRPr lang="en-US" sz="4000" b="1" dirty="0"/>
          </a:p>
        </p:txBody>
      </p:sp>
      <p:sp>
        <p:nvSpPr>
          <p:cNvPr id="3" name="Subtitle 2"/>
          <p:cNvSpPr>
            <a:spLocks noGrp="1"/>
          </p:cNvSpPr>
          <p:nvPr>
            <p:ph type="subTitle" idx="1"/>
          </p:nvPr>
        </p:nvSpPr>
        <p:spPr>
          <a:xfrm>
            <a:off x="1828800" y="4191000"/>
            <a:ext cx="4953000" cy="1868488"/>
          </a:xfrm>
        </p:spPr>
        <p:txBody>
          <a:bodyPr/>
          <a:lstStyle/>
          <a:p>
            <a:pPr algn="ctr" rtl="0"/>
            <a:r>
              <a:rPr lang="en-US" sz="2400" dirty="0" smtClean="0">
                <a:solidFill>
                  <a:srgbClr val="7030A0"/>
                </a:solidFill>
              </a:rPr>
              <a:t>Dr. Mohammed Alahmed</a:t>
            </a:r>
          </a:p>
          <a:p>
            <a:pPr algn="ctr" rtl="0"/>
            <a:r>
              <a:rPr lang="en-US" dirty="0">
                <a:solidFill>
                  <a:srgbClr val="7030A0"/>
                </a:solidFill>
              </a:rPr>
              <a:t>http://</a:t>
            </a:r>
            <a:r>
              <a:rPr lang="en-US" dirty="0" smtClean="0">
                <a:solidFill>
                  <a:srgbClr val="7030A0"/>
                </a:solidFill>
              </a:rPr>
              <a:t>fac.ksu.edu.sa/alahmed</a:t>
            </a:r>
          </a:p>
          <a:p>
            <a:pPr algn="ctr" rtl="0"/>
            <a:r>
              <a:rPr lang="en-US" sz="2400" dirty="0" smtClean="0">
                <a:solidFill>
                  <a:srgbClr val="7030A0"/>
                </a:solidFill>
              </a:rPr>
              <a:t>alahmed@ksu.edu.sa</a:t>
            </a:r>
            <a:endParaRPr lang="en-US" sz="2400" dirty="0">
              <a:solidFill>
                <a:srgbClr val="7030A0"/>
              </a:solidFill>
            </a:endParaRPr>
          </a:p>
        </p:txBody>
      </p:sp>
      <p:sp>
        <p:nvSpPr>
          <p:cNvPr id="5" name="Footer Placeholder 4"/>
          <p:cNvSpPr>
            <a:spLocks noGrp="1"/>
          </p:cNvSpPr>
          <p:nvPr>
            <p:ph type="ftr" sz="quarter" idx="11"/>
          </p:nvPr>
        </p:nvSpPr>
        <p:spPr/>
        <p:txBody>
          <a:bodyPr/>
          <a:lstStyle/>
          <a:p>
            <a:r>
              <a:rPr lang="en-US" dirty="0" smtClean="0"/>
              <a:t>Dr. Mohammed Alahmed</a:t>
            </a:r>
            <a:endParaRPr lang="en-US" dirty="0"/>
          </a:p>
        </p:txBody>
      </p:sp>
      <p:sp>
        <p:nvSpPr>
          <p:cNvPr id="4" name="Slide Number Placeholder 3"/>
          <p:cNvSpPr>
            <a:spLocks noGrp="1"/>
          </p:cNvSpPr>
          <p:nvPr>
            <p:ph type="sldNum" sz="quarter" idx="12"/>
          </p:nvPr>
        </p:nvSpPr>
        <p:spPr/>
        <p:txBody>
          <a:bodyPr/>
          <a:lstStyle/>
          <a:p>
            <a:fld id="{1A5E7E55-9814-431E-833E-9ABE834AB4F2}" type="slidenum">
              <a:rPr lang="en-US" smtClean="0"/>
              <a:pPr/>
              <a:t>1</a:t>
            </a:fld>
            <a:endParaRPr lang="en-US" dirty="0"/>
          </a:p>
        </p:txBody>
      </p:sp>
    </p:spTree>
    <p:extLst>
      <p:ext uri="{BB962C8B-B14F-4D97-AF65-F5344CB8AC3E}">
        <p14:creationId xmlns:p14="http://schemas.microsoft.com/office/powerpoint/2010/main" val="2411583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ar-SA" sz="4000" dirty="0"/>
              <a:t>Performance Measures Must Be</a:t>
            </a:r>
            <a:endParaRPr lang="ar-SA" sz="4000" dirty="0"/>
          </a:p>
        </p:txBody>
      </p:sp>
      <p:sp>
        <p:nvSpPr>
          <p:cNvPr id="3" name="Content Placeholder 2"/>
          <p:cNvSpPr>
            <a:spLocks noGrp="1"/>
          </p:cNvSpPr>
          <p:nvPr>
            <p:ph idx="1"/>
          </p:nvPr>
        </p:nvSpPr>
        <p:spPr/>
        <p:txBody>
          <a:bodyPr/>
          <a:lstStyle/>
          <a:p>
            <a:pPr algn="l" rtl="0">
              <a:lnSpc>
                <a:spcPct val="130000"/>
              </a:lnSpc>
            </a:pPr>
            <a:r>
              <a:rPr lang="en-US" altLang="ar-SA" sz="2400" dirty="0"/>
              <a:t>Clearly defined</a:t>
            </a:r>
          </a:p>
          <a:p>
            <a:pPr algn="l" rtl="0">
              <a:lnSpc>
                <a:spcPct val="130000"/>
              </a:lnSpc>
            </a:pPr>
            <a:r>
              <a:rPr lang="en-US" altLang="ar-SA" sz="2400" dirty="0"/>
              <a:t>Easily understood</a:t>
            </a:r>
          </a:p>
          <a:p>
            <a:pPr algn="l" rtl="0">
              <a:lnSpc>
                <a:spcPct val="130000"/>
              </a:lnSpc>
            </a:pPr>
            <a:r>
              <a:rPr lang="en-US" altLang="ar-SA" sz="2400" dirty="0"/>
              <a:t>Directly related to planning objectives</a:t>
            </a:r>
          </a:p>
          <a:p>
            <a:pPr algn="l" rtl="0">
              <a:lnSpc>
                <a:spcPct val="130000"/>
              </a:lnSpc>
            </a:pPr>
            <a:r>
              <a:rPr lang="en-US" altLang="ar-SA" sz="2400" dirty="0"/>
              <a:t>Relevant to decision makers and stakeholders</a:t>
            </a:r>
          </a:p>
          <a:p>
            <a:pPr algn="l" rtl="0">
              <a:lnSpc>
                <a:spcPct val="130000"/>
              </a:lnSpc>
            </a:pPr>
            <a:r>
              <a:rPr lang="en-US" altLang="ar-SA" sz="2400" dirty="0"/>
              <a:t>Capable of addressing risk and uncertainty</a:t>
            </a:r>
          </a:p>
          <a:p>
            <a:pPr algn="l" rtl="0"/>
            <a:endParaRPr lang="ar-SA"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10</a:t>
            </a:fld>
            <a:endParaRPr lang="en-US"/>
          </a:p>
        </p:txBody>
      </p:sp>
    </p:spTree>
    <p:extLst>
      <p:ext uri="{BB962C8B-B14F-4D97-AF65-F5344CB8AC3E}">
        <p14:creationId xmlns:p14="http://schemas.microsoft.com/office/powerpoint/2010/main" val="562464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600" b="1" dirty="0"/>
              <a:t>Performance Measurement </a:t>
            </a:r>
            <a:r>
              <a:rPr lang="en-US" sz="3600" b="1" dirty="0" smtClean="0"/>
              <a:t> Process</a:t>
            </a:r>
            <a:r>
              <a:rPr lang="en-US" sz="3600" dirty="0"/>
              <a:t> </a:t>
            </a:r>
            <a:endParaRPr lang="ar-SA" sz="3600" dirty="0"/>
          </a:p>
        </p:txBody>
      </p:sp>
      <p:sp>
        <p:nvSpPr>
          <p:cNvPr id="3" name="Content Placeholder 2"/>
          <p:cNvSpPr>
            <a:spLocks noGrp="1"/>
          </p:cNvSpPr>
          <p:nvPr>
            <p:ph idx="1"/>
          </p:nvPr>
        </p:nvSpPr>
        <p:spPr/>
        <p:txBody>
          <a:bodyPr>
            <a:normAutofit/>
          </a:bodyPr>
          <a:lstStyle/>
          <a:p>
            <a:pPr algn="l" rtl="0"/>
            <a:r>
              <a:rPr lang="en-US" sz="2400" dirty="0" smtClean="0"/>
              <a:t>How </a:t>
            </a:r>
            <a:r>
              <a:rPr lang="en-US" sz="2400" dirty="0"/>
              <a:t>Do We Develop a Performance Measurement Process</a:t>
            </a:r>
            <a:r>
              <a:rPr lang="en-US" sz="2400" dirty="0" smtClean="0"/>
              <a:t>?</a:t>
            </a:r>
          </a:p>
          <a:p>
            <a:pPr marL="868680" lvl="1" indent="-457200" algn="l" rtl="0">
              <a:buFont typeface="+mj-lt"/>
              <a:buAutoNum type="arabicPeriod"/>
            </a:pPr>
            <a:r>
              <a:rPr lang="en-US" sz="2400" dirty="0"/>
              <a:t>Step 1: Evaluate organizational </a:t>
            </a:r>
            <a:r>
              <a:rPr lang="en-US" sz="2400" dirty="0" smtClean="0"/>
              <a:t>priorities</a:t>
            </a:r>
          </a:p>
          <a:p>
            <a:pPr marL="868680" lvl="1" indent="-457200" algn="l" rtl="0">
              <a:buFont typeface="+mj-lt"/>
              <a:buAutoNum type="arabicPeriod"/>
            </a:pPr>
            <a:r>
              <a:rPr lang="en-US" sz="2400" dirty="0"/>
              <a:t>Step 2: Choose performance measures</a:t>
            </a:r>
          </a:p>
          <a:p>
            <a:pPr marL="868680" lvl="1" indent="-457200" algn="l" rtl="0">
              <a:buFont typeface="+mj-lt"/>
              <a:buAutoNum type="arabicPeriod"/>
            </a:pPr>
            <a:r>
              <a:rPr lang="en-US" sz="2400" dirty="0"/>
              <a:t>Step 3: Determine a Baseline</a:t>
            </a:r>
          </a:p>
          <a:p>
            <a:pPr marL="868680" lvl="1" indent="-457200" algn="l" rtl="0">
              <a:buFont typeface="+mj-lt"/>
              <a:buAutoNum type="arabicPeriod"/>
            </a:pPr>
            <a:r>
              <a:rPr lang="en-US" sz="2400" dirty="0"/>
              <a:t>Step 4: Evaluate Performance</a:t>
            </a:r>
          </a:p>
          <a:p>
            <a:pPr marL="868680" lvl="1" indent="-457200" algn="l" rtl="0">
              <a:buFont typeface="+mj-lt"/>
              <a:buAutoNum type="arabicPeriod"/>
            </a:pPr>
            <a:r>
              <a:rPr lang="en-US" sz="2400" dirty="0"/>
              <a:t>Step 5: Report Results</a:t>
            </a:r>
          </a:p>
          <a:p>
            <a:pPr marL="868680" lvl="1" indent="-457200" algn="l" rtl="0">
              <a:buFont typeface="+mj-lt"/>
              <a:buAutoNum type="arabicPeriod"/>
            </a:pPr>
            <a:r>
              <a:rPr lang="en-US" sz="2400" dirty="0"/>
              <a:t>Step 6: Develop a plan and make changes to improve performance</a:t>
            </a:r>
          </a:p>
          <a:p>
            <a:pPr marL="868680" lvl="1" indent="-457200" algn="l" rtl="0">
              <a:buFont typeface="+mj-lt"/>
              <a:buAutoNum type="arabicPeriod"/>
            </a:pPr>
            <a:r>
              <a:rPr lang="en-US" sz="2400" dirty="0"/>
              <a:t>Step 7: Monitor performance over time</a:t>
            </a:r>
          </a:p>
          <a:p>
            <a:pPr algn="l" rtl="0"/>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11</a:t>
            </a:fld>
            <a:endParaRPr lang="en-US"/>
          </a:p>
        </p:txBody>
      </p:sp>
    </p:spTree>
    <p:extLst>
      <p:ext uri="{BB962C8B-B14F-4D97-AF65-F5344CB8AC3E}">
        <p14:creationId xmlns:p14="http://schemas.microsoft.com/office/powerpoint/2010/main" val="2555507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20762"/>
          </a:xfrm>
        </p:spPr>
        <p:txBody>
          <a:bodyPr/>
          <a:lstStyle/>
          <a:p>
            <a:pPr rtl="0"/>
            <a:r>
              <a:rPr lang="en-US" sz="2800" b="1" dirty="0" smtClean="0"/>
              <a:t>What are the methods of performance measurement? </a:t>
            </a:r>
            <a:endParaRPr lang="ar-SA" sz="2800" dirty="0"/>
          </a:p>
        </p:txBody>
      </p:sp>
      <p:sp>
        <p:nvSpPr>
          <p:cNvPr id="3" name="Content Placeholder 2"/>
          <p:cNvSpPr>
            <a:spLocks noGrp="1"/>
          </p:cNvSpPr>
          <p:nvPr>
            <p:ph idx="1"/>
          </p:nvPr>
        </p:nvSpPr>
        <p:spPr>
          <a:xfrm>
            <a:off x="457200" y="1371600"/>
            <a:ext cx="7620000" cy="5029200"/>
          </a:xfrm>
        </p:spPr>
        <p:txBody>
          <a:bodyPr>
            <a:noAutofit/>
          </a:bodyPr>
          <a:lstStyle/>
          <a:p>
            <a:pPr algn="l" rtl="0"/>
            <a:r>
              <a:rPr lang="en-US" sz="1800" b="1" dirty="0"/>
              <a:t>Accounts-</a:t>
            </a:r>
            <a:r>
              <a:rPr lang="en-US" sz="1800" dirty="0"/>
              <a:t> describe the overall effect of an alternative in a specific area (e.g. cumulative economic impacts)</a:t>
            </a:r>
          </a:p>
          <a:p>
            <a:pPr algn="l" rtl="0"/>
            <a:r>
              <a:rPr lang="en-US" sz="1800" b="1" dirty="0"/>
              <a:t>Metrics-</a:t>
            </a:r>
            <a:r>
              <a:rPr lang="en-US" sz="1800" dirty="0"/>
              <a:t> statistical or numerical measure of system </a:t>
            </a:r>
            <a:r>
              <a:rPr lang="en-US" sz="1800" dirty="0" smtClean="0"/>
              <a:t>performance</a:t>
            </a:r>
          </a:p>
          <a:p>
            <a:pPr algn="l" rtl="0"/>
            <a:r>
              <a:rPr lang="en-US" sz="2000" b="1" dirty="0"/>
              <a:t>There are four types of performance measures: </a:t>
            </a:r>
            <a:endParaRPr lang="ar-SA" sz="2000" b="1" dirty="0" smtClean="0"/>
          </a:p>
          <a:p>
            <a:pPr marL="571500" indent="-457200" algn="l" rtl="0">
              <a:buFont typeface="+mj-lt"/>
              <a:buAutoNum type="arabicPeriod"/>
            </a:pPr>
            <a:r>
              <a:rPr lang="en-US" sz="1800" b="1" dirty="0" smtClean="0"/>
              <a:t>Process </a:t>
            </a:r>
            <a:r>
              <a:rPr lang="en-US" sz="1800" b="1" dirty="0"/>
              <a:t>measure </a:t>
            </a:r>
            <a:r>
              <a:rPr lang="en-US" sz="1800" dirty="0"/>
              <a:t>quantifies a health care service provided to, on behalf of, or by a patient, that is based on scientific evidence of efficacy or effectiveness. </a:t>
            </a:r>
            <a:r>
              <a:rPr lang="en-US" sz="1800" dirty="0" smtClean="0"/>
              <a:t>It </a:t>
            </a:r>
            <a:r>
              <a:rPr lang="en-US" sz="1800" dirty="0"/>
              <a:t>quantifies a specific system; e.g., to get a test done or a service performed. </a:t>
            </a:r>
          </a:p>
          <a:p>
            <a:pPr marL="571500" indent="-457200" algn="l" rtl="0">
              <a:buFont typeface="+mj-lt"/>
              <a:buAutoNum type="arabicPeriod"/>
            </a:pPr>
            <a:r>
              <a:rPr lang="en-US" sz="1800" b="1" dirty="0"/>
              <a:t>Outcome measure </a:t>
            </a:r>
            <a:r>
              <a:rPr lang="en-US" sz="1800" dirty="0"/>
              <a:t>quantifies a patient’s health status resulting from health care. </a:t>
            </a:r>
            <a:r>
              <a:rPr lang="en-US" sz="1800" dirty="0" smtClean="0"/>
              <a:t>In </a:t>
            </a:r>
            <a:r>
              <a:rPr lang="en-US" sz="1800" dirty="0"/>
              <a:t>the clinical area, it often measures a patient outcome so it can be compared to a care standard, such as, a patient’s test value. </a:t>
            </a:r>
          </a:p>
          <a:p>
            <a:pPr marL="571500" indent="-457200" algn="l" rtl="0">
              <a:buFont typeface="+mj-lt"/>
              <a:buAutoNum type="arabicPeriod"/>
            </a:pPr>
            <a:r>
              <a:rPr lang="en-US" sz="1800" b="1" dirty="0"/>
              <a:t>Balancing measure </a:t>
            </a:r>
            <a:r>
              <a:rPr lang="en-US" sz="1800" dirty="0"/>
              <a:t>ensures that changes to improve one part of the system are not causing new problems in other parts of the system. </a:t>
            </a:r>
            <a:r>
              <a:rPr lang="en-US" sz="1800" dirty="0" smtClean="0"/>
              <a:t> </a:t>
            </a:r>
            <a:r>
              <a:rPr lang="en-US" sz="1800" dirty="0"/>
              <a:t>It examines another part of the system to ensure that improvements in one area have no unexpected consequences in another. </a:t>
            </a:r>
          </a:p>
          <a:p>
            <a:pPr marL="571500" indent="-457200" algn="l" rtl="0">
              <a:buFont typeface="+mj-lt"/>
              <a:buAutoNum type="arabicPeriod"/>
            </a:pPr>
            <a:r>
              <a:rPr lang="en-US" sz="1800" b="1" dirty="0"/>
              <a:t>Structure of care measure </a:t>
            </a:r>
            <a:r>
              <a:rPr lang="en-US" sz="1800" dirty="0"/>
              <a:t>quantifies a feature of a health care organization (or clinician) relevant to its capacity to provide health care. </a:t>
            </a:r>
          </a:p>
          <a:p>
            <a:pPr algn="l" rtl="0"/>
            <a:endParaRPr lang="en-US" sz="1800" dirty="0"/>
          </a:p>
          <a:p>
            <a:pPr algn="l" rtl="0"/>
            <a:endParaRPr lang="ar-SA" sz="1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12</a:t>
            </a:fld>
            <a:endParaRPr lang="en-US"/>
          </a:p>
        </p:txBody>
      </p:sp>
    </p:spTree>
    <p:extLst>
      <p:ext uri="{BB962C8B-B14F-4D97-AF65-F5344CB8AC3E}">
        <p14:creationId xmlns:p14="http://schemas.microsoft.com/office/powerpoint/2010/main" val="2293070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400" b="1" dirty="0"/>
              <a:t>Measurement methodologies</a:t>
            </a:r>
            <a:endParaRPr lang="ar-SA" sz="4400" dirty="0"/>
          </a:p>
        </p:txBody>
      </p:sp>
      <p:sp>
        <p:nvSpPr>
          <p:cNvPr id="3" name="Content Placeholder 2"/>
          <p:cNvSpPr>
            <a:spLocks noGrp="1"/>
          </p:cNvSpPr>
          <p:nvPr>
            <p:ph idx="1"/>
          </p:nvPr>
        </p:nvSpPr>
        <p:spPr/>
        <p:txBody>
          <a:bodyPr>
            <a:normAutofit/>
          </a:bodyPr>
          <a:lstStyle/>
          <a:p>
            <a:pPr algn="l" rtl="0"/>
            <a:r>
              <a:rPr lang="en-US" sz="2400" dirty="0"/>
              <a:t>There are several ways of measuring and presenting provider quality, and these are growing in sophistication as </a:t>
            </a:r>
            <a:r>
              <a:rPr lang="en-US" sz="2400" dirty="0" smtClean="0"/>
              <a:t>more detailed </a:t>
            </a:r>
            <a:r>
              <a:rPr lang="en-US" sz="2400" dirty="0"/>
              <a:t>clinical information about patients becomes easily accessible. Three commonly-used methodologies are:</a:t>
            </a:r>
          </a:p>
          <a:p>
            <a:pPr lvl="1" algn="l" rtl="0"/>
            <a:r>
              <a:rPr lang="en-US" sz="2400" dirty="0" smtClean="0"/>
              <a:t>Percent </a:t>
            </a:r>
            <a:r>
              <a:rPr lang="en-US" sz="2400" dirty="0"/>
              <a:t>compliance</a:t>
            </a:r>
          </a:p>
          <a:p>
            <a:pPr lvl="1" algn="l" rtl="0"/>
            <a:r>
              <a:rPr lang="en-US" sz="2400" dirty="0" smtClean="0"/>
              <a:t>Actual </a:t>
            </a:r>
            <a:r>
              <a:rPr lang="en-US" sz="2400" dirty="0"/>
              <a:t>vs. expected performance</a:t>
            </a:r>
          </a:p>
          <a:p>
            <a:pPr lvl="1" algn="l" rtl="0"/>
            <a:r>
              <a:rPr lang="en-US" sz="2400" dirty="0" smtClean="0"/>
              <a:t>Performance </a:t>
            </a:r>
            <a:r>
              <a:rPr lang="en-US" sz="2400" dirty="0"/>
              <a:t>against a benchmark</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13</a:t>
            </a:fld>
            <a:endParaRPr lang="en-US"/>
          </a:p>
        </p:txBody>
      </p:sp>
    </p:spTree>
    <p:extLst>
      <p:ext uri="{BB962C8B-B14F-4D97-AF65-F5344CB8AC3E}">
        <p14:creationId xmlns:p14="http://schemas.microsoft.com/office/powerpoint/2010/main" val="1132467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a:t>PERFORMANCE MEASUREMENT MODEL</a:t>
            </a:r>
            <a:br>
              <a:rPr lang="en-US" sz="3200" dirty="0"/>
            </a:br>
            <a:endParaRPr lang="ar-SA" sz="3200" dirty="0"/>
          </a:p>
        </p:txBody>
      </p:sp>
      <p:sp>
        <p:nvSpPr>
          <p:cNvPr id="3" name="Content Placeholder 2"/>
          <p:cNvSpPr>
            <a:spLocks noGrp="1"/>
          </p:cNvSpPr>
          <p:nvPr>
            <p:ph idx="1"/>
          </p:nvPr>
        </p:nvSpPr>
        <p:spPr>
          <a:xfrm>
            <a:off x="526184" y="3581400"/>
            <a:ext cx="7620000" cy="2286000"/>
          </a:xfrm>
        </p:spPr>
        <p:txBody>
          <a:bodyPr>
            <a:noAutofit/>
          </a:bodyPr>
          <a:lstStyle/>
          <a:p>
            <a:pPr algn="l" rtl="0"/>
            <a:r>
              <a:rPr lang="en-US" sz="2000" dirty="0"/>
              <a:t>How is performance defined</a:t>
            </a:r>
            <a:r>
              <a:rPr lang="en-US" sz="2000" dirty="0" smtClean="0"/>
              <a:t>?</a:t>
            </a:r>
            <a:endParaRPr lang="en-US" sz="2000" dirty="0"/>
          </a:p>
          <a:p>
            <a:pPr algn="l" rtl="0"/>
            <a:r>
              <a:rPr lang="en-US" sz="2000" dirty="0"/>
              <a:t>How is performance measured within the hospital sector</a:t>
            </a:r>
            <a:r>
              <a:rPr lang="en-US" sz="2000" dirty="0" smtClean="0"/>
              <a:t>?</a:t>
            </a:r>
            <a:endParaRPr lang="en-US" sz="2000" dirty="0"/>
          </a:p>
          <a:p>
            <a:pPr algn="l" rtl="0"/>
            <a:r>
              <a:rPr lang="en-US" sz="2000" dirty="0"/>
              <a:t>How is performance information used within the hospital sector</a:t>
            </a:r>
            <a:r>
              <a:rPr lang="en-US" sz="2000" dirty="0" smtClean="0"/>
              <a:t>?</a:t>
            </a:r>
            <a:endParaRPr lang="en-US" sz="2000" dirty="0"/>
          </a:p>
          <a:p>
            <a:pPr algn="l" rtl="0"/>
            <a:r>
              <a:rPr lang="en-US" sz="2000" dirty="0"/>
              <a:t>How do hospitals evaluate their performance measurement systems?</a:t>
            </a:r>
          </a:p>
          <a:p>
            <a:pPr algn="l" rtl="0"/>
            <a:r>
              <a:rPr lang="en-US" sz="2000" dirty="0" smtClean="0"/>
              <a:t>Which </a:t>
            </a:r>
            <a:r>
              <a:rPr lang="en-US" sz="2000" dirty="0"/>
              <a:t>are the implications of PM on equity in healthcare?</a:t>
            </a:r>
          </a:p>
          <a:p>
            <a:pPr algn="l" rtl="0"/>
            <a:endParaRPr lang="ar-SA" sz="20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14</a:t>
            </a:fld>
            <a:endParaRPr lang="en-US"/>
          </a:p>
        </p:txBody>
      </p:sp>
      <p:grpSp>
        <p:nvGrpSpPr>
          <p:cNvPr id="6" name="Group 5"/>
          <p:cNvGrpSpPr/>
          <p:nvPr/>
        </p:nvGrpSpPr>
        <p:grpSpPr>
          <a:xfrm>
            <a:off x="179388" y="1773238"/>
            <a:ext cx="7939087" cy="1577975"/>
            <a:chOff x="179388" y="1773238"/>
            <a:chExt cx="8748712" cy="1577975"/>
          </a:xfrm>
        </p:grpSpPr>
        <p:pic>
          <p:nvPicPr>
            <p:cNvPr id="7" name="Picture 4"/>
            <p:cNvPicPr>
              <a:picLocks noGrp="1" noChangeAspect="1" noChangeArrowheads="1"/>
            </p:cNvPicPr>
            <p:nvPr>
              <p:ph type="body" idx="1"/>
            </p:nvPr>
          </p:nvPicPr>
          <p:blipFill>
            <a:blip r:embed="rId2" cstate="print">
              <a:extLst>
                <a:ext uri="{28A0092B-C50C-407E-A947-70E740481C1C}">
                  <a14:useLocalDpi xmlns:a14="http://schemas.microsoft.com/office/drawing/2010/main" val="0"/>
                </a:ext>
              </a:extLst>
            </a:blip>
            <a:srcRect/>
            <a:stretch>
              <a:fillRect/>
            </a:stretch>
          </p:blipFill>
          <p:spPr>
            <a:xfrm>
              <a:off x="250825" y="1773238"/>
              <a:ext cx="8640763" cy="1577975"/>
            </a:xfrm>
            <a:ln/>
          </p:spPr>
          <p:style>
            <a:lnRef idx="2">
              <a:schemeClr val="accent1"/>
            </a:lnRef>
            <a:fillRef idx="1">
              <a:schemeClr val="lt1"/>
            </a:fillRef>
            <a:effectRef idx="0">
              <a:schemeClr val="accent1"/>
            </a:effectRef>
            <a:fontRef idx="minor">
              <a:schemeClr val="dk1"/>
            </a:fontRef>
          </p:style>
        </p:pic>
        <p:sp>
          <p:nvSpPr>
            <p:cNvPr id="8" name="Text Box 5"/>
            <p:cNvSpPr txBox="1">
              <a:spLocks noChangeArrowheads="1"/>
            </p:cNvSpPr>
            <p:nvPr/>
          </p:nvSpPr>
          <p:spPr bwMode="auto">
            <a:xfrm>
              <a:off x="179388" y="2276475"/>
              <a:ext cx="1619250" cy="3365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600" b="1" dirty="0">
                  <a:solidFill>
                    <a:srgbClr val="FF0000"/>
                  </a:solidFill>
                  <a:latin typeface="Arial" pitchFamily="34" charset="0"/>
                </a:rPr>
                <a:t>performance</a:t>
              </a:r>
              <a:endParaRPr lang="en-GB" altLang="ar-SA" sz="1600" b="1" dirty="0">
                <a:solidFill>
                  <a:srgbClr val="FF0000"/>
                </a:solidFill>
                <a:latin typeface="Arial" pitchFamily="34" charset="0"/>
              </a:endParaRPr>
            </a:p>
          </p:txBody>
        </p:sp>
        <p:sp>
          <p:nvSpPr>
            <p:cNvPr id="9" name="Text Box 6"/>
            <p:cNvSpPr txBox="1">
              <a:spLocks noChangeArrowheads="1"/>
            </p:cNvSpPr>
            <p:nvPr/>
          </p:nvSpPr>
          <p:spPr bwMode="auto">
            <a:xfrm>
              <a:off x="1979613" y="1916113"/>
              <a:ext cx="1619250" cy="3365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600" b="1" dirty="0">
                  <a:latin typeface="Arial" pitchFamily="34" charset="0"/>
                </a:rPr>
                <a:t>development</a:t>
              </a:r>
              <a:endParaRPr lang="en-GB" altLang="ar-SA" sz="1600" b="1" dirty="0">
                <a:latin typeface="Arial" pitchFamily="34" charset="0"/>
              </a:endParaRPr>
            </a:p>
          </p:txBody>
        </p:sp>
        <p:sp>
          <p:nvSpPr>
            <p:cNvPr id="10" name="Text Box 7"/>
            <p:cNvSpPr txBox="1">
              <a:spLocks noChangeArrowheads="1"/>
            </p:cNvSpPr>
            <p:nvPr/>
          </p:nvSpPr>
          <p:spPr bwMode="auto">
            <a:xfrm>
              <a:off x="1979613" y="2781300"/>
              <a:ext cx="1619250" cy="3365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600" b="1">
                  <a:latin typeface="Arial" pitchFamily="34" charset="0"/>
                </a:rPr>
                <a:t>selection</a:t>
              </a:r>
              <a:endParaRPr lang="en-GB" altLang="ar-SA" sz="1600" b="1">
                <a:latin typeface="Arial" pitchFamily="34" charset="0"/>
              </a:endParaRPr>
            </a:p>
          </p:txBody>
        </p:sp>
        <p:sp>
          <p:nvSpPr>
            <p:cNvPr id="11" name="Text Box 8"/>
            <p:cNvSpPr txBox="1">
              <a:spLocks noChangeArrowheads="1"/>
            </p:cNvSpPr>
            <p:nvPr/>
          </p:nvSpPr>
          <p:spPr bwMode="auto">
            <a:xfrm>
              <a:off x="3708399" y="2276475"/>
              <a:ext cx="1619250" cy="307777"/>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400" b="1" dirty="0">
                  <a:latin typeface="Arial" pitchFamily="34" charset="0"/>
                </a:rPr>
                <a:t>measurement </a:t>
              </a:r>
              <a:endParaRPr lang="en-GB" altLang="ar-SA" sz="1400" b="1" dirty="0">
                <a:latin typeface="Arial" pitchFamily="34" charset="0"/>
              </a:endParaRPr>
            </a:p>
          </p:txBody>
        </p:sp>
        <p:sp>
          <p:nvSpPr>
            <p:cNvPr id="12" name="Text Box 9"/>
            <p:cNvSpPr txBox="1">
              <a:spLocks noChangeArrowheads="1"/>
            </p:cNvSpPr>
            <p:nvPr/>
          </p:nvSpPr>
          <p:spPr bwMode="auto">
            <a:xfrm>
              <a:off x="5508625" y="2276475"/>
              <a:ext cx="1619250" cy="307777"/>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400" b="1" dirty="0">
                  <a:latin typeface="Arial" pitchFamily="34" charset="0"/>
                </a:rPr>
                <a:t>interpretation</a:t>
              </a:r>
              <a:endParaRPr lang="en-GB" altLang="ar-SA" sz="1400" b="1" dirty="0">
                <a:latin typeface="Arial" pitchFamily="34" charset="0"/>
              </a:endParaRPr>
            </a:p>
          </p:txBody>
        </p:sp>
        <p:sp>
          <p:nvSpPr>
            <p:cNvPr id="13" name="Text Box 10"/>
            <p:cNvSpPr txBox="1">
              <a:spLocks noChangeArrowheads="1"/>
            </p:cNvSpPr>
            <p:nvPr/>
          </p:nvSpPr>
          <p:spPr bwMode="auto">
            <a:xfrm>
              <a:off x="7308850" y="2276475"/>
              <a:ext cx="1619250" cy="3365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pPr>
              <a:r>
                <a:rPr lang="nl-BE" altLang="ar-SA" sz="1600" b="1" dirty="0">
                  <a:latin typeface="Arial" pitchFamily="34" charset="0"/>
                </a:rPr>
                <a:t>management</a:t>
              </a:r>
              <a:endParaRPr lang="en-GB" altLang="ar-SA" sz="1600" b="1" dirty="0">
                <a:latin typeface="Arial" pitchFamily="34" charset="0"/>
              </a:endParaRPr>
            </a:p>
          </p:txBody>
        </p:sp>
      </p:grpSp>
    </p:spTree>
    <p:extLst>
      <p:ext uri="{BB962C8B-B14F-4D97-AF65-F5344CB8AC3E}">
        <p14:creationId xmlns:p14="http://schemas.microsoft.com/office/powerpoint/2010/main" val="946256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866488126"/>
              </p:ext>
            </p:extLst>
          </p:nvPr>
        </p:nvGraphicFramePr>
        <p:xfrm>
          <a:off x="533400" y="228600"/>
          <a:ext cx="7391400" cy="6307836"/>
        </p:xfrm>
        <a:graphic>
          <a:graphicData uri="http://schemas.openxmlformats.org/drawingml/2006/table">
            <a:tbl>
              <a:tblPr firstRow="1" firstCol="1" bandRow="1">
                <a:tableStyleId>{5C22544A-7EE6-4342-B048-85BDC9FD1C3A}</a:tableStyleId>
              </a:tblPr>
              <a:tblGrid>
                <a:gridCol w="1676400"/>
                <a:gridCol w="5715000"/>
              </a:tblGrid>
              <a:tr h="181051">
                <a:tc>
                  <a:txBody>
                    <a:bodyPr/>
                    <a:lstStyle/>
                    <a:p>
                      <a:pPr algn="l" rtl="0">
                        <a:lnSpc>
                          <a:spcPct val="115000"/>
                        </a:lnSpc>
                        <a:spcAft>
                          <a:spcPts val="0"/>
                        </a:spcAft>
                      </a:pPr>
                      <a:r>
                        <a:rPr lang="en-US" sz="1400" dirty="0">
                          <a:effectLst/>
                        </a:rPr>
                        <a:t>TERM</a:t>
                      </a:r>
                      <a:endParaRPr lang="en-US" sz="16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400">
                          <a:effectLst/>
                        </a:rPr>
                        <a:t>DEFINITION</a:t>
                      </a:r>
                      <a:endParaRPr lang="en-US" sz="1600">
                        <a:effectLst/>
                        <a:latin typeface="Calibri"/>
                        <a:ea typeface="Calibri"/>
                        <a:cs typeface="Arial"/>
                      </a:endParaRPr>
                    </a:p>
                  </a:txBody>
                  <a:tcPr marL="27432" marR="27432" marT="27432" marB="27432"/>
                </a:tc>
              </a:tr>
              <a:tr h="433426">
                <a:tc>
                  <a:txBody>
                    <a:bodyPr/>
                    <a:lstStyle/>
                    <a:p>
                      <a:pPr algn="l" rtl="0">
                        <a:lnSpc>
                          <a:spcPct val="115000"/>
                        </a:lnSpc>
                        <a:spcAft>
                          <a:spcPts val="0"/>
                        </a:spcAft>
                      </a:pPr>
                      <a:r>
                        <a:rPr lang="en-US" sz="2000" dirty="0">
                          <a:effectLst/>
                        </a:rPr>
                        <a:t>Performance</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What is done and how well it is done to provide healthcare (JCAHO 2002)</a:t>
                      </a:r>
                      <a:endParaRPr lang="en-US" sz="2000" dirty="0">
                        <a:effectLst/>
                        <a:latin typeface="Calibri"/>
                        <a:ea typeface="Calibri"/>
                        <a:cs typeface="Arial"/>
                      </a:endParaRPr>
                    </a:p>
                  </a:txBody>
                  <a:tcPr marL="27432" marR="27432" marT="27432" marB="27432"/>
                </a:tc>
              </a:tr>
              <a:tr h="811987">
                <a:tc>
                  <a:txBody>
                    <a:bodyPr/>
                    <a:lstStyle/>
                    <a:p>
                      <a:pPr algn="l" rtl="0">
                        <a:lnSpc>
                          <a:spcPct val="115000"/>
                        </a:lnSpc>
                        <a:spcAft>
                          <a:spcPts val="0"/>
                        </a:spcAft>
                      </a:pPr>
                      <a:r>
                        <a:rPr lang="en-US" sz="2000" dirty="0">
                          <a:effectLst/>
                        </a:rPr>
                        <a:t>Performance Measurement*</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The use of both outcomes and process measures to understand organizational performance and effect positive change to improve care (</a:t>
                      </a:r>
                      <a:r>
                        <a:rPr lang="en-US" sz="1800" dirty="0" err="1">
                          <a:effectLst/>
                        </a:rPr>
                        <a:t>Nadzam</a:t>
                      </a:r>
                      <a:r>
                        <a:rPr lang="en-US" sz="1800" dirty="0">
                          <a:effectLst/>
                        </a:rPr>
                        <a:t> and Nelson 1997)</a:t>
                      </a:r>
                      <a:endParaRPr lang="en-US" sz="2000" dirty="0">
                        <a:effectLst/>
                        <a:latin typeface="Calibri"/>
                        <a:ea typeface="Calibri"/>
                        <a:cs typeface="Arial"/>
                      </a:endParaRPr>
                    </a:p>
                  </a:txBody>
                  <a:tcPr marL="27432" marR="27432" marT="27432" marB="27432"/>
                </a:tc>
              </a:tr>
              <a:tr h="685800">
                <a:tc>
                  <a:txBody>
                    <a:bodyPr/>
                    <a:lstStyle/>
                    <a:p>
                      <a:pPr algn="l" rtl="0">
                        <a:lnSpc>
                          <a:spcPct val="115000"/>
                        </a:lnSpc>
                        <a:spcAft>
                          <a:spcPts val="0"/>
                        </a:spcAft>
                      </a:pPr>
                      <a:r>
                        <a:rPr lang="en-US" sz="2000" dirty="0">
                          <a:effectLst/>
                        </a:rPr>
                        <a:t>Performance Indicator**</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Markers or signs of things you want to measure but which may not be directly, fully or easily measured (Alberta Government 1998)</a:t>
                      </a:r>
                      <a:endParaRPr lang="en-US" sz="2000" dirty="0">
                        <a:effectLst/>
                        <a:latin typeface="Calibri"/>
                        <a:ea typeface="Calibri"/>
                        <a:cs typeface="Arial"/>
                      </a:endParaRPr>
                    </a:p>
                  </a:txBody>
                  <a:tcPr marL="27432" marR="27432" marT="27432" marB="27432"/>
                </a:tc>
              </a:tr>
              <a:tr h="811987">
                <a:tc>
                  <a:txBody>
                    <a:bodyPr/>
                    <a:lstStyle/>
                    <a:p>
                      <a:pPr algn="l" rtl="0">
                        <a:lnSpc>
                          <a:spcPct val="115000"/>
                        </a:lnSpc>
                        <a:spcAft>
                          <a:spcPts val="0"/>
                        </a:spcAft>
                      </a:pPr>
                      <a:r>
                        <a:rPr lang="en-US" sz="2000" dirty="0">
                          <a:effectLst/>
                        </a:rPr>
                        <a:t>Performance Measure</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A quantitative tool, such as rate, ratio or percentage, that provides an indication of an organization's performance in relation to a specified process or outcome (JCAHO 2002)</a:t>
                      </a:r>
                      <a:endParaRPr lang="en-US" sz="2000" dirty="0">
                        <a:effectLst/>
                        <a:latin typeface="Calibri"/>
                        <a:ea typeface="Calibri"/>
                        <a:cs typeface="Arial"/>
                      </a:endParaRPr>
                    </a:p>
                  </a:txBody>
                  <a:tcPr marL="27432" marR="27432" marT="27432" marB="27432"/>
                </a:tc>
              </a:tr>
              <a:tr h="1064362">
                <a:tc>
                  <a:txBody>
                    <a:bodyPr/>
                    <a:lstStyle/>
                    <a:p>
                      <a:pPr algn="l" rtl="0">
                        <a:lnSpc>
                          <a:spcPct val="115000"/>
                        </a:lnSpc>
                        <a:spcAft>
                          <a:spcPts val="0"/>
                        </a:spcAft>
                      </a:pPr>
                      <a:r>
                        <a:rPr lang="en-US" sz="2000" dirty="0">
                          <a:effectLst/>
                        </a:rPr>
                        <a:t>Process Measure</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A measure focusing on a process that leads to a certain outcome, meaning that a scientific basis exists for believing that the process, when executed well, will increase the probability of achieving a desired outcome (JCAHO 2002)</a:t>
                      </a:r>
                      <a:endParaRPr lang="en-US" sz="2000" dirty="0">
                        <a:effectLst/>
                        <a:latin typeface="Calibri"/>
                        <a:ea typeface="Calibri"/>
                        <a:cs typeface="Arial"/>
                      </a:endParaRPr>
                    </a:p>
                  </a:txBody>
                  <a:tcPr marL="27432" marR="27432" marT="27432" marB="27432"/>
                </a:tc>
              </a:tr>
              <a:tr h="811987">
                <a:tc>
                  <a:txBody>
                    <a:bodyPr/>
                    <a:lstStyle/>
                    <a:p>
                      <a:pPr algn="l" rtl="0">
                        <a:lnSpc>
                          <a:spcPct val="115000"/>
                        </a:lnSpc>
                        <a:spcAft>
                          <a:spcPts val="0"/>
                        </a:spcAft>
                      </a:pPr>
                      <a:r>
                        <a:rPr lang="en-US" sz="2000" dirty="0">
                          <a:effectLst/>
                        </a:rPr>
                        <a:t>Outcome Measure</a:t>
                      </a:r>
                      <a:endParaRPr lang="en-US" sz="2400" dirty="0">
                        <a:effectLst/>
                        <a:latin typeface="Calibri"/>
                        <a:ea typeface="Calibri"/>
                        <a:cs typeface="Arial"/>
                      </a:endParaRPr>
                    </a:p>
                  </a:txBody>
                  <a:tcPr marL="27432" marR="27432" marT="27432" marB="27432"/>
                </a:tc>
                <a:tc>
                  <a:txBody>
                    <a:bodyPr/>
                    <a:lstStyle/>
                    <a:p>
                      <a:pPr algn="l" rtl="0">
                        <a:lnSpc>
                          <a:spcPct val="115000"/>
                        </a:lnSpc>
                        <a:spcAft>
                          <a:spcPts val="0"/>
                        </a:spcAft>
                      </a:pPr>
                      <a:r>
                        <a:rPr lang="en-US" sz="1800" dirty="0">
                          <a:effectLst/>
                        </a:rPr>
                        <a:t>Not simply a measure of health, well-being or any other state; rather, it is a change in status confidently attributable to antecedent care (intervention) (</a:t>
                      </a:r>
                      <a:r>
                        <a:rPr lang="en-US" sz="1800" dirty="0" err="1">
                          <a:effectLst/>
                        </a:rPr>
                        <a:t>Donabedian</a:t>
                      </a:r>
                      <a:r>
                        <a:rPr lang="en-US" sz="1800" dirty="0">
                          <a:effectLst/>
                        </a:rPr>
                        <a:t> 1968)</a:t>
                      </a:r>
                      <a:endParaRPr lang="en-US" sz="2000" dirty="0">
                        <a:effectLst/>
                        <a:latin typeface="Calibri"/>
                        <a:ea typeface="Calibri"/>
                        <a:cs typeface="Arial"/>
                      </a:endParaRPr>
                    </a:p>
                  </a:txBody>
                  <a:tcPr marL="27432" marR="27432" marT="27432" marB="27432"/>
                </a:tc>
              </a:tr>
            </a:tbl>
          </a:graphicData>
        </a:graphic>
      </p:graphicFrame>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15</a:t>
            </a:fld>
            <a:endParaRPr lang="en-US"/>
          </a:p>
        </p:txBody>
      </p:sp>
    </p:spTree>
    <p:extLst>
      <p:ext uri="{BB962C8B-B14F-4D97-AF65-F5344CB8AC3E}">
        <p14:creationId xmlns:p14="http://schemas.microsoft.com/office/powerpoint/2010/main" val="3376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200" dirty="0"/>
              <a:t>Performance </a:t>
            </a:r>
            <a:r>
              <a:rPr lang="en-US" sz="3200" dirty="0" smtClean="0"/>
              <a:t>Measurement In </a:t>
            </a:r>
            <a:r>
              <a:rPr lang="en-US" sz="3200" dirty="0"/>
              <a:t>Public Health</a:t>
            </a:r>
            <a:endParaRPr lang="ar-SA" sz="3200" dirty="0"/>
          </a:p>
        </p:txBody>
      </p:sp>
      <p:sp>
        <p:nvSpPr>
          <p:cNvPr id="3" name="Content Placeholder 2"/>
          <p:cNvSpPr>
            <a:spLocks noGrp="1"/>
          </p:cNvSpPr>
          <p:nvPr>
            <p:ph idx="1"/>
          </p:nvPr>
        </p:nvSpPr>
        <p:spPr/>
        <p:txBody>
          <a:bodyPr/>
          <a:lstStyle/>
          <a:p>
            <a:pPr algn="l" rtl="0"/>
            <a:r>
              <a:rPr lang="en-US" dirty="0"/>
              <a:t>Are there things about public health that make performance </a:t>
            </a:r>
            <a:r>
              <a:rPr lang="en-US" dirty="0" smtClean="0"/>
              <a:t>measurement unique </a:t>
            </a:r>
            <a:r>
              <a:rPr lang="en-US" dirty="0"/>
              <a:t>or </a:t>
            </a:r>
            <a:r>
              <a:rPr lang="en-US" dirty="0" smtClean="0"/>
              <a:t>different?</a:t>
            </a:r>
          </a:p>
          <a:p>
            <a:pPr algn="l" rtl="0"/>
            <a:r>
              <a:rPr lang="en-US" dirty="0"/>
              <a:t>Measuring performance in public services is different from </a:t>
            </a:r>
            <a:r>
              <a:rPr lang="en-US" dirty="0" smtClean="0"/>
              <a:t>measuring performance </a:t>
            </a:r>
            <a:r>
              <a:rPr lang="en-US" dirty="0"/>
              <a:t>in private enterprises in some ways, but not in </a:t>
            </a:r>
            <a:r>
              <a:rPr lang="en-US" dirty="0" smtClean="0"/>
              <a:t>many!</a:t>
            </a:r>
          </a:p>
          <a:p>
            <a:pPr algn="l" rtl="0"/>
            <a:endParaRPr lang="en-US" dirty="0" smtClean="0"/>
          </a:p>
          <a:p>
            <a:pPr algn="l" rtl="0"/>
            <a:endParaRPr lang="ar-SA"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16</a:t>
            </a:fld>
            <a:endParaRPr lang="en-US"/>
          </a:p>
        </p:txBody>
      </p:sp>
    </p:spTree>
    <p:extLst>
      <p:ext uri="{BB962C8B-B14F-4D97-AF65-F5344CB8AC3E}">
        <p14:creationId xmlns:p14="http://schemas.microsoft.com/office/powerpoint/2010/main" val="1632953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t>Introduction</a:t>
            </a:r>
            <a:endParaRPr lang="en-US" b="1" dirty="0"/>
          </a:p>
        </p:txBody>
      </p:sp>
      <p:sp>
        <p:nvSpPr>
          <p:cNvPr id="3" name="Content Placeholder 2"/>
          <p:cNvSpPr>
            <a:spLocks noGrp="1"/>
          </p:cNvSpPr>
          <p:nvPr>
            <p:ph idx="1"/>
          </p:nvPr>
        </p:nvSpPr>
        <p:spPr>
          <a:xfrm>
            <a:off x="457200" y="1600200"/>
            <a:ext cx="3733800" cy="3048000"/>
          </a:xfrm>
        </p:spPr>
        <p:txBody>
          <a:bodyPr>
            <a:normAutofit fontScale="92500" lnSpcReduction="20000"/>
          </a:bodyPr>
          <a:lstStyle/>
          <a:p>
            <a:pPr marL="114300" indent="0" algn="l" rtl="0">
              <a:buNone/>
            </a:pPr>
            <a:r>
              <a:rPr lang="en-US" altLang="ar-SA" sz="3000" b="1" i="1" dirty="0"/>
              <a:t>Why </a:t>
            </a:r>
            <a:r>
              <a:rPr lang="en-US" altLang="ar-SA" sz="3000" b="1" i="1" dirty="0" smtClean="0"/>
              <a:t>measure ?</a:t>
            </a:r>
          </a:p>
          <a:p>
            <a:pPr lvl="1" algn="l" rtl="0"/>
            <a:r>
              <a:rPr lang="en-US" altLang="ar-SA" sz="2800" dirty="0"/>
              <a:t>To </a:t>
            </a:r>
            <a:r>
              <a:rPr lang="en-US" altLang="ar-SA" sz="2800" dirty="0" smtClean="0"/>
              <a:t>Plan</a:t>
            </a:r>
            <a:endParaRPr lang="en-US" altLang="ar-SA" sz="2800" dirty="0"/>
          </a:p>
          <a:p>
            <a:pPr lvl="1" algn="l" rtl="0"/>
            <a:r>
              <a:rPr lang="en-US" altLang="ar-SA" sz="2800" dirty="0"/>
              <a:t>To </a:t>
            </a:r>
            <a:r>
              <a:rPr lang="en-US" altLang="ar-SA" sz="2800" dirty="0" smtClean="0"/>
              <a:t>Comply</a:t>
            </a:r>
            <a:endParaRPr lang="en-US" altLang="ar-SA" sz="2800" dirty="0"/>
          </a:p>
          <a:p>
            <a:pPr lvl="1" algn="l" rtl="0"/>
            <a:r>
              <a:rPr lang="en-US" altLang="ar-SA" sz="2800" dirty="0"/>
              <a:t>To </a:t>
            </a:r>
            <a:r>
              <a:rPr lang="en-US" altLang="ar-SA" sz="2800" dirty="0" smtClean="0"/>
              <a:t>Manage</a:t>
            </a:r>
          </a:p>
          <a:p>
            <a:pPr lvl="1" algn="l" rtl="0"/>
            <a:r>
              <a:rPr lang="en-US" altLang="ar-SA" sz="2800" dirty="0" smtClean="0"/>
              <a:t>To Monitor </a:t>
            </a:r>
            <a:endParaRPr lang="en-US" altLang="ar-SA" sz="2800" dirty="0"/>
          </a:p>
          <a:p>
            <a:pPr lvl="1" algn="l" rtl="0"/>
            <a:r>
              <a:rPr lang="en-US" altLang="ar-SA" sz="2800" dirty="0"/>
              <a:t>To </a:t>
            </a:r>
            <a:r>
              <a:rPr lang="en-US" altLang="ar-SA" sz="2800" dirty="0" smtClean="0"/>
              <a:t>Optimize</a:t>
            </a:r>
            <a:endParaRPr lang="en-US" altLang="ar-SA" sz="2800" dirty="0"/>
          </a:p>
          <a:p>
            <a:pPr lvl="1" algn="l" rtl="0"/>
            <a:r>
              <a:rPr lang="en-US" altLang="ar-SA" sz="2800" dirty="0"/>
              <a:t>To </a:t>
            </a:r>
            <a:r>
              <a:rPr lang="en-US" altLang="ar-SA" sz="2800" dirty="0" smtClean="0"/>
              <a:t>Innovate</a:t>
            </a:r>
            <a:endParaRPr lang="en-US" altLang="ar-SA" sz="2800" dirty="0"/>
          </a:p>
          <a:p>
            <a:pPr algn="l" rtl="0"/>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0482D78C-2A65-43BD-9631-F96349DF107D}" type="slidenum">
              <a:rPr lang="en-US" smtClean="0"/>
              <a:pPr/>
              <a:t>2</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724400"/>
            <a:ext cx="3028950" cy="1482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2027" y="3810001"/>
            <a:ext cx="4169973" cy="2241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1219200"/>
            <a:ext cx="4200650" cy="2513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94726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What to measure?</a:t>
            </a:r>
            <a:endParaRPr lang="ar-SA" sz="3600" b="1" dirty="0"/>
          </a:p>
        </p:txBody>
      </p:sp>
      <p:sp>
        <p:nvSpPr>
          <p:cNvPr id="3" name="Content Placeholder 2"/>
          <p:cNvSpPr>
            <a:spLocks noGrp="1"/>
          </p:cNvSpPr>
          <p:nvPr>
            <p:ph idx="1"/>
          </p:nvPr>
        </p:nvSpPr>
        <p:spPr>
          <a:xfrm>
            <a:off x="457200" y="1828800"/>
            <a:ext cx="5943600" cy="4267200"/>
          </a:xfrm>
        </p:spPr>
        <p:txBody>
          <a:bodyPr>
            <a:noAutofit/>
          </a:bodyPr>
          <a:lstStyle/>
          <a:p>
            <a:pPr algn="l" rtl="0"/>
            <a:r>
              <a:rPr lang="en-US" sz="2000" dirty="0"/>
              <a:t>It is important to choose only the </a:t>
            </a:r>
            <a:r>
              <a:rPr lang="en-US" sz="2000" dirty="0" smtClean="0"/>
              <a:t>critical activity(</a:t>
            </a:r>
            <a:r>
              <a:rPr lang="en-US" sz="2000" dirty="0" err="1" smtClean="0"/>
              <a:t>ies</a:t>
            </a:r>
            <a:r>
              <a:rPr lang="en-US" sz="2000" dirty="0"/>
              <a:t>) to be </a:t>
            </a:r>
            <a:r>
              <a:rPr lang="en-US" sz="2000" dirty="0" smtClean="0"/>
              <a:t>measured.</a:t>
            </a:r>
          </a:p>
          <a:p>
            <a:pPr algn="l" rtl="0"/>
            <a:r>
              <a:rPr lang="en-US" sz="2000" dirty="0" smtClean="0"/>
              <a:t>Choosing </a:t>
            </a:r>
            <a:r>
              <a:rPr lang="en-US" sz="2000" dirty="0"/>
              <a:t>the area to be measured should </a:t>
            </a:r>
            <a:r>
              <a:rPr lang="en-US" sz="2000" dirty="0" smtClean="0"/>
              <a:t>be based </a:t>
            </a:r>
            <a:r>
              <a:rPr lang="en-US" sz="2000" dirty="0"/>
              <a:t>on the importance of the </a:t>
            </a:r>
            <a:r>
              <a:rPr lang="en-US" sz="2000" dirty="0" smtClean="0"/>
              <a:t>problem, service-user safety, potential </a:t>
            </a:r>
            <a:r>
              <a:rPr lang="en-US" sz="2000" dirty="0"/>
              <a:t>for improvement and controllability by health </a:t>
            </a:r>
            <a:r>
              <a:rPr lang="en-US" sz="2000" dirty="0" smtClean="0"/>
              <a:t>or </a:t>
            </a:r>
            <a:r>
              <a:rPr lang="en-US" sz="2000" dirty="0"/>
              <a:t>social </a:t>
            </a:r>
            <a:r>
              <a:rPr lang="en-US" sz="2000" dirty="0" smtClean="0"/>
              <a:t>care system/professionals.</a:t>
            </a:r>
          </a:p>
          <a:p>
            <a:pPr algn="l" rtl="0"/>
            <a:r>
              <a:rPr lang="en-US" sz="2000" dirty="0"/>
              <a:t>To measure and quantify healthcare processes, outcomes, patient perceptions, and organizational structure and/or systems that are associated with the ability to provide high-quality </a:t>
            </a:r>
            <a:r>
              <a:rPr lang="en-US" sz="2000" dirty="0" smtClean="0"/>
              <a:t>care.</a:t>
            </a:r>
          </a:p>
          <a:p>
            <a:pPr algn="l" rtl="0"/>
            <a:r>
              <a:rPr lang="en-US" sz="2000" dirty="0"/>
              <a:t>Accurate performance measurement is dependent on information that is of good quality, comparable and can be shared within the health sector</a:t>
            </a:r>
            <a:endParaRPr lang="ar-SA" sz="2000" dirty="0"/>
          </a:p>
          <a:p>
            <a:pPr algn="l" rtl="0"/>
            <a:endParaRPr lang="en-US" sz="2000" dirty="0"/>
          </a:p>
          <a:p>
            <a:pPr algn="l" rtl="0"/>
            <a:endParaRPr lang="en-US" sz="20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0482D78C-2A65-43BD-9631-F96349DF107D}" type="slidenum">
              <a:rPr lang="en-US" smtClean="0"/>
              <a:pPr/>
              <a:t>3</a:t>
            </a:fld>
            <a:endParaRPr lang="en-US"/>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28600"/>
            <a:ext cx="288935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735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2800" b="1" dirty="0"/>
              <a:t>What is performance and where is it measured? </a:t>
            </a:r>
            <a:endParaRPr lang="ar-SA" sz="2800" dirty="0"/>
          </a:p>
        </p:txBody>
      </p:sp>
      <p:sp>
        <p:nvSpPr>
          <p:cNvPr id="3" name="Content Placeholder 2"/>
          <p:cNvSpPr>
            <a:spLocks noGrp="1"/>
          </p:cNvSpPr>
          <p:nvPr>
            <p:ph idx="1"/>
          </p:nvPr>
        </p:nvSpPr>
        <p:spPr/>
        <p:txBody>
          <a:bodyPr/>
          <a:lstStyle/>
          <a:p>
            <a:pPr algn="l" rtl="0"/>
            <a:r>
              <a:rPr lang="en-US" dirty="0" smtClean="0"/>
              <a:t>“Performance</a:t>
            </a:r>
            <a:r>
              <a:rPr lang="en-US" dirty="0"/>
              <a:t>” must be defined in relation to explicit goals reflecting the values of various stakeholders (such as patients, professions, insurers, regulators). </a:t>
            </a:r>
            <a:endParaRPr lang="en-US" dirty="0" smtClean="0"/>
          </a:p>
          <a:p>
            <a:pPr algn="l" rtl="0"/>
            <a:r>
              <a:rPr lang="en-US" dirty="0"/>
              <a:t>Measurement is central to the concept of quality </a:t>
            </a:r>
            <a:r>
              <a:rPr lang="en-US" dirty="0" smtClean="0"/>
              <a:t>improvement</a:t>
            </a:r>
          </a:p>
          <a:p>
            <a:pPr algn="l" rtl="0"/>
            <a:r>
              <a:rPr lang="en-US" dirty="0"/>
              <a:t>When performance is measured, there </a:t>
            </a:r>
            <a:r>
              <a:rPr lang="en-US" dirty="0" smtClean="0"/>
              <a:t>always has </a:t>
            </a:r>
            <a:r>
              <a:rPr lang="en-US" dirty="0"/>
              <a:t>to be an </a:t>
            </a:r>
            <a:r>
              <a:rPr lang="en-US" dirty="0" smtClean="0"/>
              <a:t>entity that is performing.</a:t>
            </a:r>
          </a:p>
          <a:p>
            <a:pPr algn="l" rtl="0"/>
            <a:r>
              <a:rPr lang="en-US" dirty="0"/>
              <a:t>The </a:t>
            </a:r>
            <a:r>
              <a:rPr lang="en-US" dirty="0" smtClean="0"/>
              <a:t>entity may </a:t>
            </a:r>
            <a:r>
              <a:rPr lang="en-US" dirty="0"/>
              <a:t>be as small as a single clinician or as </a:t>
            </a:r>
            <a:r>
              <a:rPr lang="en-US" dirty="0" smtClean="0"/>
              <a:t>large as </a:t>
            </a:r>
            <a:r>
              <a:rPr lang="en-US" dirty="0"/>
              <a:t>a comprehensive health care </a:t>
            </a:r>
            <a:r>
              <a:rPr lang="en-US" dirty="0" smtClean="0"/>
              <a:t>system</a:t>
            </a:r>
          </a:p>
          <a:p>
            <a:pPr algn="l" rtl="0"/>
            <a:endParaRPr lang="ar-SA"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4</a:t>
            </a:fld>
            <a:endParaRPr lang="en-US"/>
          </a:p>
        </p:txBody>
      </p:sp>
    </p:spTree>
    <p:extLst>
      <p:ext uri="{BB962C8B-B14F-4D97-AF65-F5344CB8AC3E}">
        <p14:creationId xmlns:p14="http://schemas.microsoft.com/office/powerpoint/2010/main" val="3136950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3600" b="1" dirty="0"/>
              <a:t>What </a:t>
            </a:r>
            <a:r>
              <a:rPr lang="en-US" sz="3600" b="1" dirty="0" smtClean="0"/>
              <a:t>is </a:t>
            </a:r>
            <a:r>
              <a:rPr lang="en-US" sz="3600" b="1" dirty="0"/>
              <a:t>Performance Measurement?</a:t>
            </a:r>
            <a:endParaRPr lang="ar-SA" sz="3600" dirty="0"/>
          </a:p>
        </p:txBody>
      </p:sp>
      <p:sp>
        <p:nvSpPr>
          <p:cNvPr id="3" name="Content Placeholder 2"/>
          <p:cNvSpPr>
            <a:spLocks noGrp="1"/>
          </p:cNvSpPr>
          <p:nvPr>
            <p:ph idx="1"/>
          </p:nvPr>
        </p:nvSpPr>
        <p:spPr/>
        <p:txBody>
          <a:bodyPr>
            <a:normAutofit fontScale="92500"/>
          </a:bodyPr>
          <a:lstStyle/>
          <a:p>
            <a:pPr algn="l" rtl="0"/>
            <a:r>
              <a:rPr lang="en-US" dirty="0" smtClean="0"/>
              <a:t>Performance </a:t>
            </a:r>
            <a:r>
              <a:rPr lang="en-US" dirty="0"/>
              <a:t>measurement is the regular collection of data to assess whether the correct processes are being performed and desired results are being </a:t>
            </a:r>
            <a:r>
              <a:rPr lang="en-US" dirty="0" smtClean="0"/>
              <a:t>achieved</a:t>
            </a:r>
          </a:p>
          <a:p>
            <a:pPr algn="l" rtl="0"/>
            <a:r>
              <a:rPr lang="en-US" dirty="0" smtClean="0"/>
              <a:t>Performance </a:t>
            </a:r>
            <a:r>
              <a:rPr lang="en-US" dirty="0"/>
              <a:t>measurement including</a:t>
            </a:r>
            <a:r>
              <a:rPr lang="en-US" dirty="0" smtClean="0"/>
              <a:t>:</a:t>
            </a:r>
          </a:p>
          <a:p>
            <a:pPr lvl="1" algn="l" rtl="0"/>
            <a:r>
              <a:rPr lang="en-US" dirty="0"/>
              <a:t>Selection and use of quantitative measures that provide information about critical aspects of activities, including their effect on patients. Measures of what “actually happened” can be compared to goals set by your organization. </a:t>
            </a:r>
          </a:p>
          <a:p>
            <a:pPr lvl="1" algn="l" rtl="0"/>
            <a:r>
              <a:rPr lang="en-US" dirty="0"/>
              <a:t>Performance measurement analyzes the success of a work group, program, or organization's efforts by comparing data on what actually happened to what was planned or intended.</a:t>
            </a:r>
          </a:p>
          <a:p>
            <a:pPr lvl="1" algn="l" rtl="0"/>
            <a:r>
              <a:rPr lang="en-US" dirty="0"/>
              <a:t>Performance measurement asks, “Is progress being made toward desired goals? Are appropriate activities being undertaken to promote achieving those goals? Are there problem areas that need attention? Successful efforts that can serve as a model for others?”</a:t>
            </a:r>
          </a:p>
          <a:p>
            <a:pPr algn="l" rtl="0"/>
            <a:endParaRPr lang="ar-SA"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5</a:t>
            </a:fld>
            <a:endParaRPr lang="en-US"/>
          </a:p>
        </p:txBody>
      </p:sp>
    </p:spTree>
    <p:extLst>
      <p:ext uri="{BB962C8B-B14F-4D97-AF65-F5344CB8AC3E}">
        <p14:creationId xmlns:p14="http://schemas.microsoft.com/office/powerpoint/2010/main" val="3756202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Terminology</a:t>
            </a:r>
            <a:endParaRPr lang="ar-SA" dirty="0"/>
          </a:p>
        </p:txBody>
      </p:sp>
      <p:sp>
        <p:nvSpPr>
          <p:cNvPr id="3" name="Content Placeholder 2"/>
          <p:cNvSpPr>
            <a:spLocks noGrp="1"/>
          </p:cNvSpPr>
          <p:nvPr>
            <p:ph idx="1"/>
          </p:nvPr>
        </p:nvSpPr>
        <p:spPr/>
        <p:txBody>
          <a:bodyPr>
            <a:normAutofit/>
          </a:bodyPr>
          <a:lstStyle/>
          <a:p>
            <a:pPr lvl="0" indent="-342900" algn="l" rtl="0" eaLnBrk="0" fontAlgn="base" hangingPunct="0">
              <a:lnSpc>
                <a:spcPct val="80000"/>
              </a:lnSpc>
              <a:spcAft>
                <a:spcPct val="0"/>
              </a:spcAft>
              <a:buClrTx/>
              <a:buFontTx/>
              <a:buChar char="•"/>
            </a:pPr>
            <a:r>
              <a:rPr lang="en-US" altLang="ar-SA" sz="2800" kern="0" dirty="0">
                <a:solidFill>
                  <a:srgbClr val="000000"/>
                </a:solidFill>
              </a:rPr>
              <a:t>Performance Measure</a:t>
            </a:r>
          </a:p>
          <a:p>
            <a:pPr marL="1143000" lvl="2" algn="l" rtl="0" eaLnBrk="0" fontAlgn="base" hangingPunct="0">
              <a:lnSpc>
                <a:spcPct val="80000"/>
              </a:lnSpc>
              <a:spcAft>
                <a:spcPct val="0"/>
              </a:spcAft>
              <a:buClrTx/>
              <a:buFontTx/>
              <a:buChar char="•"/>
            </a:pPr>
            <a:r>
              <a:rPr lang="en-US" altLang="ar-SA" sz="2000" kern="0" dirty="0">
                <a:solidFill>
                  <a:srgbClr val="000000"/>
                </a:solidFill>
              </a:rPr>
              <a:t>A specific quantitative representation of a capacity, process, or outcome deemed relevant to the assessment of performance (a generic term that includes standards, targets, indicators)</a:t>
            </a:r>
          </a:p>
          <a:p>
            <a:pPr lvl="0" indent="-342900" algn="l" rtl="0" eaLnBrk="0" fontAlgn="base" hangingPunct="0">
              <a:lnSpc>
                <a:spcPct val="80000"/>
              </a:lnSpc>
              <a:spcAft>
                <a:spcPct val="0"/>
              </a:spcAft>
              <a:buClrTx/>
              <a:buFontTx/>
              <a:buChar char="•"/>
            </a:pPr>
            <a:r>
              <a:rPr lang="en-US" altLang="ar-SA" sz="2800" kern="0" dirty="0">
                <a:solidFill>
                  <a:srgbClr val="000000"/>
                </a:solidFill>
              </a:rPr>
              <a:t>Performance Standard</a:t>
            </a:r>
          </a:p>
          <a:p>
            <a:pPr marL="1143000" lvl="2" algn="l" rtl="0" eaLnBrk="0" fontAlgn="base" hangingPunct="0">
              <a:lnSpc>
                <a:spcPct val="80000"/>
              </a:lnSpc>
              <a:spcAft>
                <a:spcPct val="0"/>
              </a:spcAft>
              <a:buClrTx/>
              <a:buFontTx/>
              <a:buChar char="•"/>
            </a:pPr>
            <a:r>
              <a:rPr lang="en-US" altLang="ar-SA" sz="2000" kern="0" dirty="0">
                <a:solidFill>
                  <a:srgbClr val="000000"/>
                </a:solidFill>
              </a:rPr>
              <a:t>Standards are one form of performance measure;  they are generally objective standards or guidelines that are used to assess performance.</a:t>
            </a:r>
          </a:p>
          <a:p>
            <a:pPr lvl="0" indent="-342900" algn="l" rtl="0" eaLnBrk="0" fontAlgn="base" hangingPunct="0">
              <a:lnSpc>
                <a:spcPct val="80000"/>
              </a:lnSpc>
              <a:spcAft>
                <a:spcPct val="0"/>
              </a:spcAft>
              <a:buClrTx/>
              <a:buFontTx/>
              <a:buChar char="•"/>
            </a:pPr>
            <a:r>
              <a:rPr lang="en-US" altLang="ar-SA" sz="2800" kern="0" dirty="0">
                <a:solidFill>
                  <a:srgbClr val="000000"/>
                </a:solidFill>
              </a:rPr>
              <a:t>Performance Target</a:t>
            </a:r>
          </a:p>
          <a:p>
            <a:pPr marL="1143000" lvl="2" algn="l" rtl="0" eaLnBrk="0" fontAlgn="base" hangingPunct="0">
              <a:lnSpc>
                <a:spcPct val="80000"/>
              </a:lnSpc>
              <a:spcAft>
                <a:spcPct val="0"/>
              </a:spcAft>
              <a:buClrTx/>
              <a:buFontTx/>
              <a:buChar char="•"/>
            </a:pPr>
            <a:r>
              <a:rPr lang="en-US" altLang="ar-SA" sz="2000" kern="0" dirty="0">
                <a:solidFill>
                  <a:srgbClr val="000000"/>
                </a:solidFill>
              </a:rPr>
              <a:t>The planned or expected level of performance</a:t>
            </a:r>
          </a:p>
          <a:p>
            <a:pPr lvl="0" indent="-342900" algn="l" rtl="0" eaLnBrk="0" fontAlgn="base" hangingPunct="0">
              <a:lnSpc>
                <a:spcPct val="80000"/>
              </a:lnSpc>
              <a:spcAft>
                <a:spcPct val="0"/>
              </a:spcAft>
              <a:buClrTx/>
              <a:buFontTx/>
              <a:buChar char="•"/>
            </a:pPr>
            <a:r>
              <a:rPr lang="en-US" altLang="ar-SA" sz="2800" kern="0" dirty="0">
                <a:solidFill>
                  <a:srgbClr val="000000"/>
                </a:solidFill>
              </a:rPr>
              <a:t>Performance Indicator</a:t>
            </a:r>
          </a:p>
          <a:p>
            <a:pPr marL="1143000" lvl="2" algn="l" rtl="0" eaLnBrk="0" fontAlgn="base" hangingPunct="0">
              <a:lnSpc>
                <a:spcPct val="80000"/>
              </a:lnSpc>
              <a:spcAft>
                <a:spcPct val="0"/>
              </a:spcAft>
              <a:buClrTx/>
              <a:buFontTx/>
              <a:buChar char="•"/>
            </a:pPr>
            <a:r>
              <a:rPr lang="en-US" altLang="ar-SA" sz="2000" kern="0" dirty="0">
                <a:solidFill>
                  <a:srgbClr val="000000"/>
                </a:solidFill>
              </a:rPr>
              <a:t>Indicators are another form of performance measure; they are the data or information that is used to assess progress toward a performance standard</a:t>
            </a:r>
          </a:p>
          <a:p>
            <a:pPr algn="l" rtl="0"/>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6</a:t>
            </a:fld>
            <a:endParaRPr lang="en-US"/>
          </a:p>
        </p:txBody>
      </p:sp>
    </p:spTree>
    <p:extLst>
      <p:ext uri="{BB962C8B-B14F-4D97-AF65-F5344CB8AC3E}">
        <p14:creationId xmlns:p14="http://schemas.microsoft.com/office/powerpoint/2010/main" val="3777880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a:t>Why Measure Performance?</a:t>
            </a:r>
            <a:endParaRPr lang="ar-SA" dirty="0"/>
          </a:p>
        </p:txBody>
      </p:sp>
      <p:sp>
        <p:nvSpPr>
          <p:cNvPr id="3" name="Content Placeholder 2"/>
          <p:cNvSpPr>
            <a:spLocks noGrp="1"/>
          </p:cNvSpPr>
          <p:nvPr>
            <p:ph idx="1"/>
          </p:nvPr>
        </p:nvSpPr>
        <p:spPr>
          <a:xfrm>
            <a:off x="457200" y="1600200"/>
            <a:ext cx="3581400" cy="4800600"/>
          </a:xfrm>
        </p:spPr>
        <p:txBody>
          <a:bodyPr>
            <a:normAutofit/>
          </a:bodyPr>
          <a:lstStyle/>
          <a:p>
            <a:pPr algn="l" rtl="0"/>
            <a:r>
              <a:rPr lang="en-US" dirty="0"/>
              <a:t>Measuring performance can help you understand how well your organization is accomplishing </a:t>
            </a:r>
            <a:r>
              <a:rPr lang="en-US" dirty="0" smtClean="0"/>
              <a:t>its </a:t>
            </a:r>
            <a:r>
              <a:rPr lang="en-US" dirty="0"/>
              <a:t>goal</a:t>
            </a:r>
          </a:p>
          <a:p>
            <a:pPr algn="l" rtl="0"/>
            <a:r>
              <a:rPr lang="en-US" dirty="0" smtClean="0"/>
              <a:t>There </a:t>
            </a:r>
            <a:r>
              <a:rPr lang="en-US" dirty="0"/>
              <a:t>are many reasons why an organization should measure performance</a:t>
            </a:r>
            <a:r>
              <a:rPr lang="en-US" dirty="0" smtClean="0"/>
              <a:t>:</a:t>
            </a:r>
          </a:p>
          <a:p>
            <a:pPr marL="868680" lvl="1" indent="-457200" algn="l" rtl="0">
              <a:buFont typeface="+mj-lt"/>
              <a:buAutoNum type="arabicPeriod"/>
            </a:pPr>
            <a:r>
              <a:rPr lang="en-US" b="1" dirty="0"/>
              <a:t>Quality </a:t>
            </a:r>
            <a:r>
              <a:rPr lang="en-US" b="1" dirty="0" smtClean="0"/>
              <a:t>Improvement</a:t>
            </a:r>
          </a:p>
          <a:p>
            <a:pPr marL="868680" lvl="1" indent="-457200" algn="l" rtl="0">
              <a:buFont typeface="+mj-lt"/>
              <a:buAutoNum type="arabicPeriod"/>
            </a:pPr>
            <a:r>
              <a:rPr lang="en-US" b="1" dirty="0" smtClean="0"/>
              <a:t>Transparency</a:t>
            </a:r>
          </a:p>
          <a:p>
            <a:pPr marL="868680" lvl="1" indent="-457200" algn="l" rtl="0">
              <a:buFont typeface="+mj-lt"/>
              <a:buAutoNum type="arabicPeriod"/>
            </a:pPr>
            <a:r>
              <a:rPr lang="en-US" b="1" dirty="0" smtClean="0"/>
              <a:t>Accreditation</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7</a:t>
            </a:fld>
            <a:endParaRPr lang="en-US"/>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495" r="17283" b="9289"/>
          <a:stretch/>
        </p:blipFill>
        <p:spPr bwMode="auto">
          <a:xfrm>
            <a:off x="4114800" y="1371600"/>
            <a:ext cx="4267200" cy="464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0692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7620000" cy="5486400"/>
          </a:xfrm>
        </p:spPr>
        <p:txBody>
          <a:bodyPr>
            <a:normAutofit/>
          </a:bodyPr>
          <a:lstStyle/>
          <a:p>
            <a:pPr algn="l" rtl="0"/>
            <a:r>
              <a:rPr lang="en-US" dirty="0"/>
              <a:t>The focus of performance measurement is less on the individual provider and more on the organization as a whole to evaluate whether an adequate structure and correct processes are in place to achieve the </a:t>
            </a:r>
            <a:r>
              <a:rPr lang="en-US" dirty="0" smtClean="0"/>
              <a:t>org</a:t>
            </a:r>
          </a:p>
          <a:p>
            <a:pPr algn="l" rtl="0"/>
            <a:r>
              <a:rPr lang="en-US" altLang="ar-SA" sz="2400" dirty="0"/>
              <a:t>Performance measurement is a </a:t>
            </a:r>
            <a:r>
              <a:rPr lang="en-US" altLang="ar-SA" sz="2400" b="1" i="1" dirty="0"/>
              <a:t>process</a:t>
            </a:r>
            <a:r>
              <a:rPr lang="en-US" altLang="ar-SA" sz="2400" dirty="0"/>
              <a:t> that </a:t>
            </a:r>
            <a:r>
              <a:rPr lang="en-US" altLang="ar-SA" sz="2400" b="1" i="1" dirty="0"/>
              <a:t>systematically evaluates</a:t>
            </a:r>
            <a:r>
              <a:rPr lang="en-US" altLang="ar-SA" sz="2400" dirty="0"/>
              <a:t> whether your </a:t>
            </a:r>
            <a:r>
              <a:rPr lang="en-US" altLang="ar-SA" sz="2400" b="1" i="1" dirty="0"/>
              <a:t>efforts</a:t>
            </a:r>
            <a:r>
              <a:rPr lang="en-US" altLang="ar-SA" sz="2400" dirty="0"/>
              <a:t> are making an </a:t>
            </a:r>
            <a:r>
              <a:rPr lang="en-US" altLang="ar-SA" sz="2400" b="1" i="1" dirty="0"/>
              <a:t>impact</a:t>
            </a:r>
            <a:r>
              <a:rPr lang="en-US" altLang="ar-SA" sz="2400" b="1" dirty="0"/>
              <a:t> </a:t>
            </a:r>
            <a:r>
              <a:rPr lang="en-US" altLang="ar-SA" sz="2400" dirty="0"/>
              <a:t>on the clients you are serving or the problem you are targeting</a:t>
            </a:r>
            <a:r>
              <a:rPr lang="en-US" altLang="ar-SA" sz="2400" dirty="0" smtClean="0"/>
              <a:t>.</a:t>
            </a:r>
          </a:p>
          <a:p>
            <a:pPr algn="l" rtl="0"/>
            <a:r>
              <a:rPr lang="en-US" sz="2400" dirty="0"/>
              <a:t>Performance measurement promotes </a:t>
            </a:r>
            <a:r>
              <a:rPr lang="en-US" sz="2400" b="1" dirty="0"/>
              <a:t>accountability</a:t>
            </a:r>
            <a:r>
              <a:rPr lang="en-US" sz="2400" dirty="0"/>
              <a:t> to all stakeholders including the public, service users, clinicians and the Government by facilitating informed decision-making and safe, high quality and reliable care through monitoring, analyzing and communicating the degree to which healthcare organizations meet key goals</a:t>
            </a:r>
            <a:endParaRPr lang="ar-SA" sz="2400" dirty="0"/>
          </a:p>
          <a:p>
            <a:pPr algn="l" rtl="0"/>
            <a:endParaRPr lang="en-US" altLang="ar-SA" sz="2400" dirty="0"/>
          </a:p>
          <a:p>
            <a:pPr algn="l" rtl="0"/>
            <a:endParaRPr lang="ar-SA"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8</a:t>
            </a:fld>
            <a:endParaRPr lang="en-US"/>
          </a:p>
        </p:txBody>
      </p:sp>
    </p:spTree>
    <p:extLst>
      <p:ext uri="{BB962C8B-B14F-4D97-AF65-F5344CB8AC3E}">
        <p14:creationId xmlns:p14="http://schemas.microsoft.com/office/powerpoint/2010/main" val="486015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7620000" cy="5791200"/>
          </a:xfrm>
        </p:spPr>
        <p:txBody>
          <a:bodyPr>
            <a:normAutofit/>
          </a:bodyPr>
          <a:lstStyle/>
          <a:p>
            <a:pPr algn="l" rtl="0"/>
            <a:r>
              <a:rPr lang="en-US" sz="2400" dirty="0"/>
              <a:t>There are other typical circumstances of why an organization may choose to measure its performance, such as</a:t>
            </a:r>
            <a:r>
              <a:rPr lang="en-US" sz="2400" dirty="0" smtClean="0"/>
              <a:t>:</a:t>
            </a:r>
            <a:endParaRPr lang="ar-SA" sz="2400" dirty="0"/>
          </a:p>
          <a:p>
            <a:pPr lvl="1" algn="l" rtl="0"/>
            <a:r>
              <a:rPr lang="en-US" sz="2400" dirty="0"/>
              <a:t>Distinguish what </a:t>
            </a:r>
            <a:r>
              <a:rPr lang="en-US" sz="2400" i="1" dirty="0"/>
              <a:t>appears </a:t>
            </a:r>
            <a:r>
              <a:rPr lang="en-US" sz="2400" dirty="0"/>
              <a:t>to be happening from what </a:t>
            </a:r>
            <a:r>
              <a:rPr lang="en-US" sz="2400" i="1" dirty="0"/>
              <a:t>is really </a:t>
            </a:r>
            <a:r>
              <a:rPr lang="en-US" sz="2400" dirty="0"/>
              <a:t>happening </a:t>
            </a:r>
          </a:p>
          <a:p>
            <a:pPr lvl="1" algn="l" rtl="0"/>
            <a:r>
              <a:rPr lang="en-US" sz="2400" dirty="0"/>
              <a:t>Establish a baseline; i.e., measure before improvements are made </a:t>
            </a:r>
          </a:p>
          <a:p>
            <a:pPr lvl="1" algn="l" rtl="0"/>
            <a:r>
              <a:rPr lang="en-US" sz="2400" dirty="0"/>
              <a:t>Make decisions based on solid evidence </a:t>
            </a:r>
          </a:p>
          <a:p>
            <a:pPr lvl="1" algn="l" rtl="0"/>
            <a:r>
              <a:rPr lang="en-US" sz="2400" dirty="0"/>
              <a:t>Demonstrate that changes lead to improvements </a:t>
            </a:r>
          </a:p>
          <a:p>
            <a:pPr lvl="1" algn="l" rtl="0"/>
            <a:r>
              <a:rPr lang="en-US" sz="2400" dirty="0"/>
              <a:t>Allow performance comparisons across sites </a:t>
            </a:r>
          </a:p>
          <a:p>
            <a:pPr lvl="1" algn="l" rtl="0"/>
            <a:r>
              <a:rPr lang="en-US" sz="2400" dirty="0"/>
              <a:t>Monitor process changes to ensure improvements are sustained over time </a:t>
            </a:r>
          </a:p>
          <a:p>
            <a:pPr lvl="1" algn="l" rtl="0"/>
            <a:r>
              <a:rPr lang="en-US" sz="2400" dirty="0"/>
              <a:t>Recognize improved performance </a:t>
            </a:r>
          </a:p>
          <a:p>
            <a:pPr algn="l" rtl="0"/>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0482D78C-2A65-43BD-9631-F96349DF107D}" type="slidenum">
              <a:rPr lang="en-US" smtClean="0"/>
              <a:pPr/>
              <a:t>9</a:t>
            </a:fld>
            <a:endParaRPr lang="en-US"/>
          </a:p>
        </p:txBody>
      </p:sp>
    </p:spTree>
    <p:extLst>
      <p:ext uri="{BB962C8B-B14F-4D97-AF65-F5344CB8AC3E}">
        <p14:creationId xmlns:p14="http://schemas.microsoft.com/office/powerpoint/2010/main" val="17617260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653</TotalTime>
  <Words>1541</Words>
  <Application>Microsoft Office PowerPoint</Application>
  <PresentationFormat>On-screen Show (4:3)</PresentationFormat>
  <Paragraphs>154</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Performance Measurement and Analysis for Health Organizations </vt:lpstr>
      <vt:lpstr>Introduction</vt:lpstr>
      <vt:lpstr>What to measure?</vt:lpstr>
      <vt:lpstr>What is performance and where is it measured? </vt:lpstr>
      <vt:lpstr>What is Performance Measurement?</vt:lpstr>
      <vt:lpstr>Terminology</vt:lpstr>
      <vt:lpstr>Why Measure Performance?</vt:lpstr>
      <vt:lpstr>PowerPoint Presentation</vt:lpstr>
      <vt:lpstr>PowerPoint Presentation</vt:lpstr>
      <vt:lpstr>Performance Measures Must Be</vt:lpstr>
      <vt:lpstr>Performance Measurement  Process </vt:lpstr>
      <vt:lpstr>What are the methods of performance measurement? </vt:lpstr>
      <vt:lpstr>Measurement methodologies</vt:lpstr>
      <vt:lpstr>PERFORMANCE MEASUREMENT MODEL </vt:lpstr>
      <vt:lpstr>PowerPoint Presentation</vt:lpstr>
      <vt:lpstr>Performance Measurement In Public Health</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Measurement and Analysis for Health Organizations</dc:title>
  <dc:creator>User</dc:creator>
  <cp:lastModifiedBy>Mohammed A. Al-Ahmed</cp:lastModifiedBy>
  <cp:revision>43</cp:revision>
  <dcterms:created xsi:type="dcterms:W3CDTF">2015-02-05T09:42:36Z</dcterms:created>
  <dcterms:modified xsi:type="dcterms:W3CDTF">2015-02-10T06:30:35Z</dcterms:modified>
</cp:coreProperties>
</file>