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7"/>
  </p:notesMasterIdLst>
  <p:handoutMasterIdLst>
    <p:handoutMasterId r:id="rId58"/>
  </p:handout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57" r:id="rId10"/>
    <p:sldId id="258" r:id="rId11"/>
    <p:sldId id="273" r:id="rId12"/>
    <p:sldId id="275" r:id="rId13"/>
    <p:sldId id="274" r:id="rId14"/>
    <p:sldId id="271" r:id="rId15"/>
    <p:sldId id="259" r:id="rId16"/>
    <p:sldId id="276" r:id="rId17"/>
    <p:sldId id="277" r:id="rId18"/>
    <p:sldId id="262" r:id="rId19"/>
    <p:sldId id="260" r:id="rId20"/>
    <p:sldId id="261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6" r:id="rId29"/>
    <p:sldId id="287" r:id="rId30"/>
    <p:sldId id="285" r:id="rId31"/>
    <p:sldId id="291" r:id="rId32"/>
    <p:sldId id="288" r:id="rId33"/>
    <p:sldId id="289" r:id="rId34"/>
    <p:sldId id="290" r:id="rId35"/>
    <p:sldId id="292" r:id="rId36"/>
    <p:sldId id="293" r:id="rId37"/>
    <p:sldId id="294" r:id="rId38"/>
    <p:sldId id="301" r:id="rId39"/>
    <p:sldId id="295" r:id="rId40"/>
    <p:sldId id="306" r:id="rId41"/>
    <p:sldId id="296" r:id="rId42"/>
    <p:sldId id="307" r:id="rId43"/>
    <p:sldId id="297" r:id="rId44"/>
    <p:sldId id="298" r:id="rId45"/>
    <p:sldId id="299" r:id="rId46"/>
    <p:sldId id="302" r:id="rId47"/>
    <p:sldId id="300" r:id="rId48"/>
    <p:sldId id="303" r:id="rId49"/>
    <p:sldId id="304" r:id="rId50"/>
    <p:sldId id="305" r:id="rId51"/>
    <p:sldId id="308" r:id="rId52"/>
    <p:sldId id="309" r:id="rId53"/>
    <p:sldId id="310" r:id="rId54"/>
    <p:sldId id="311" r:id="rId55"/>
    <p:sldId id="312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C4F53-C498-4946-98AB-8F7B8C2F5B96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4BA9E-E58A-4873-82DF-ADD219777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70093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29BC4-B7FC-4FB2-A422-BC64A1B4E951}" type="datetimeFigureOut">
              <a:rPr lang="en-GB" smtClean="0"/>
              <a:t>29/01/2015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7064F-54B0-44A9-9332-088E8229D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388450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492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984AD7-49E6-457F-B754-6CDCA000ECA0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5552E7-E46D-44E9-882D-C8CB57FAAABE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DBA37-BB7E-428C-82A8-A7A13A59E69A}" type="datetime1">
              <a:rPr lang="en-GB" smtClean="0"/>
              <a:t>29/01/2015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0E85F5C-C09E-49E0-BEC0-A18262ED432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347F-CD46-408F-9C94-52F70E8B0D05}" type="datetime1">
              <a:rPr lang="en-GB" smtClean="0"/>
              <a:t>29/01/2015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BD371-CCA4-41D5-8255-B14BA12EB2DB}" type="datetime1">
              <a:rPr lang="en-GB" smtClean="0"/>
              <a:t>29/01/2015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3158F-51AA-4E12-AB38-EDA71873243D}" type="datetime1">
              <a:rPr lang="en-GB" smtClean="0"/>
              <a:t>29/01/2015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A8CD9-2330-40B9-8FF7-131CCC6FC820}" type="datetime1">
              <a:rPr lang="en-GB" smtClean="0"/>
              <a:t>29/01/2015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0E85F5C-C09E-49E0-BEC0-A18262ED4323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28739-AF67-43DF-997F-4CF0FE7F6AD6}" type="datetime1">
              <a:rPr lang="en-GB" smtClean="0"/>
              <a:t>29/01/2015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A61D-1F8D-48CC-8ACC-55D3017441BD}" type="datetime1">
              <a:rPr lang="en-GB" smtClean="0"/>
              <a:t>29/01/2015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26CC-33B3-4D02-8012-33BDC2F063AE}" type="datetime1">
              <a:rPr lang="en-GB" smtClean="0"/>
              <a:t>29/01/2015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FAAB-E352-489E-A958-54319CFEB0A5}" type="datetime1">
              <a:rPr lang="en-GB" smtClean="0"/>
              <a:t>29/01/2015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8C42-A50E-4972-9167-CCE0F1BC9D57}" type="datetime1">
              <a:rPr lang="en-GB" smtClean="0"/>
              <a:t>29/01/2015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716D-37DA-4D1D-9C42-C94771C8CBD2}" type="datetime1">
              <a:rPr lang="en-GB" smtClean="0"/>
              <a:t>29/01/2015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0E85F5C-C09E-49E0-BEC0-A18262ED432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C81692-6840-4C41-A34C-D7F8127B187D}" type="datetime1">
              <a:rPr lang="en-GB" smtClean="0"/>
              <a:t>29/01/2015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0E85F5C-C09E-49E0-BEC0-A18262ED432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1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rgbClr val="FFFF00"/>
                </a:solidFill>
                <a:effectLst/>
              </a:rPr>
              <a:t>Introduction</a:t>
            </a:r>
            <a:endParaRPr lang="en-GB" sz="4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175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Primary markets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10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dirty="0" smtClean="0"/>
              <a:t>Markets in which corporations raise funds through new issues of financial instruments, such as stocks and bonds. 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Government raises funds through issuing bonds.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/>
              <a:t>Initial Public Offering and/or Private </a:t>
            </a:r>
            <a:r>
              <a:rPr lang="en-GB" dirty="0" smtClean="0"/>
              <a:t>Placement</a:t>
            </a:r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27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public offering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11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First public issue of financial instruments by a firm</a:t>
            </a:r>
          </a:p>
          <a:p>
            <a:endParaRPr lang="en-GB" dirty="0"/>
          </a:p>
          <a:p>
            <a:r>
              <a:rPr lang="en-GB" dirty="0" smtClean="0"/>
              <a:t>Electrical Industries Company’s IPO in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45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Private placement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12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Securities issuer seeks to find an institutional buyer or group of buyers to buy the whole issue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9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Seasoned equity offering or follow-on offering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13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Issue of additional equity or debt instruments of an already publicly traded firm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08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investment banks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14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Transactions are facilitated by investment banks like Saudi </a:t>
            </a:r>
            <a:r>
              <a:rPr lang="en-GB" dirty="0" err="1"/>
              <a:t>Fransi</a:t>
            </a:r>
            <a:r>
              <a:rPr lang="en-GB" dirty="0"/>
              <a:t> Capital or </a:t>
            </a:r>
            <a:r>
              <a:rPr lang="en-GB" dirty="0" err="1"/>
              <a:t>Alkhair</a:t>
            </a:r>
            <a:r>
              <a:rPr lang="en-GB" dirty="0"/>
              <a:t> </a:t>
            </a:r>
            <a:r>
              <a:rPr lang="en-GB" dirty="0" smtClean="0"/>
              <a:t>Capital</a:t>
            </a:r>
          </a:p>
          <a:p>
            <a:endParaRPr lang="en-GB" dirty="0"/>
          </a:p>
          <a:p>
            <a:r>
              <a:rPr lang="en-GB" dirty="0" smtClean="0"/>
              <a:t>Provides the securities issuer (the fund user) with advice on the securities issue ( such as offer price and number of securities to issue) and attracts the initial public purchasers of the securities for the funds user.</a:t>
            </a:r>
          </a:p>
          <a:p>
            <a:endParaRPr lang="en-GB" dirty="0" smtClean="0"/>
          </a:p>
          <a:p>
            <a:r>
              <a:rPr lang="en-GB" dirty="0"/>
              <a:t>Saves the fund user from risk and cost of creating a market </a:t>
            </a:r>
            <a:r>
              <a:rPr lang="en-GB" dirty="0" smtClean="0"/>
              <a:t>for its securities on its own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39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Secondary markets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15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dirty="0" smtClean="0"/>
              <a:t>Financial instruments issued in primary markets are then traded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Markets in which financial instruments are traded among investors. (</a:t>
            </a:r>
            <a:r>
              <a:rPr lang="en-GB" dirty="0" err="1" smtClean="0"/>
              <a:t>Tadawul</a:t>
            </a:r>
            <a:r>
              <a:rPr lang="en-GB" dirty="0" smtClean="0"/>
              <a:t>)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Buyers of secondary market securities are economic agents (consumers, businesses, and governments) with excess funds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291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Secondary markets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16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Sellers of secondary market financial instruments are economic agents in need of funds</a:t>
            </a:r>
          </a:p>
          <a:p>
            <a:endParaRPr lang="en-GB" dirty="0"/>
          </a:p>
          <a:p>
            <a:r>
              <a:rPr lang="en-GB" dirty="0" smtClean="0"/>
              <a:t>Provide a centralized market place where economic agents know they can transact quickly and efficiently</a:t>
            </a:r>
          </a:p>
          <a:p>
            <a:endParaRPr lang="en-GB" dirty="0"/>
          </a:p>
          <a:p>
            <a:r>
              <a:rPr lang="en-GB" dirty="0" smtClean="0"/>
              <a:t>Save economic agents the search and other costs of seeking buying or sellers on their own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043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Financial institution in secondary markets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17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Securities broker</a:t>
            </a:r>
          </a:p>
          <a:p>
            <a:endParaRPr lang="en-GB" dirty="0"/>
          </a:p>
          <a:p>
            <a:r>
              <a:rPr lang="en-GB" dirty="0" smtClean="0"/>
              <a:t>E.g. </a:t>
            </a:r>
            <a:r>
              <a:rPr lang="en-GB" dirty="0" err="1" smtClean="0"/>
              <a:t>Alinma</a:t>
            </a:r>
            <a:r>
              <a:rPr lang="en-GB" dirty="0" smtClean="0"/>
              <a:t> Investment Company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96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Dr. Lakshmi Kalyanaraman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AFC499-3662-4B12-925B-9B60AE403F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D:\01 My Original WD, Latest\S.A_RIYADH\01. Financial Markets and Insitutions\MCGraw Hill saunders4e\Digital Library\Chapter01\sau82299_0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09601"/>
            <a:ext cx="7391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9892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Money markets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19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Markets that trade debt securities with maturities of less than one year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81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solidFill>
                  <a:schemeClr val="tx1"/>
                </a:solidFill>
                <a:effectLst/>
              </a:rPr>
              <a:t>Categories of economic units</a:t>
            </a:r>
            <a:endParaRPr lang="en-GB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Government Sector</a:t>
            </a:r>
          </a:p>
          <a:p>
            <a:r>
              <a:rPr lang="en-GB" dirty="0" smtClean="0"/>
              <a:t>Includes</a:t>
            </a:r>
          </a:p>
          <a:p>
            <a:r>
              <a:rPr lang="en-GB" dirty="0" smtClean="0"/>
              <a:t>Federal government</a:t>
            </a:r>
          </a:p>
          <a:p>
            <a:r>
              <a:rPr lang="en-GB" dirty="0" smtClean="0"/>
              <a:t>State government</a:t>
            </a:r>
          </a:p>
          <a:p>
            <a:r>
              <a:rPr lang="en-GB" dirty="0" smtClean="0"/>
              <a:t>Local governments like municipalities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987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Capital markets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20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Markets that trade debt and equity instruments with maturities of more than one year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097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Foreign exchange markets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21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Trading one currency for another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186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Derivative security markets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22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Markets in which derivative securities are traded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59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Derivative security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23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An agreement between two parties to exchange </a:t>
            </a:r>
          </a:p>
          <a:p>
            <a:endParaRPr lang="en-GB" dirty="0" smtClean="0"/>
          </a:p>
          <a:p>
            <a:r>
              <a:rPr lang="en-GB" dirty="0" smtClean="0"/>
              <a:t>standard quantity of an asset </a:t>
            </a:r>
          </a:p>
          <a:p>
            <a:endParaRPr lang="en-GB" dirty="0" smtClean="0"/>
          </a:p>
          <a:p>
            <a:r>
              <a:rPr lang="en-GB" dirty="0" smtClean="0"/>
              <a:t>at a predetermined price on a specified price </a:t>
            </a:r>
          </a:p>
          <a:p>
            <a:endParaRPr lang="en-GB" dirty="0" smtClean="0"/>
          </a:p>
          <a:p>
            <a:r>
              <a:rPr lang="en-GB" dirty="0" smtClean="0"/>
              <a:t>on a specified date in the future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576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Financial markets regulation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24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Capital Market Law</a:t>
            </a:r>
          </a:p>
          <a:p>
            <a:endParaRPr lang="en-GB" dirty="0" smtClean="0"/>
          </a:p>
          <a:p>
            <a:r>
              <a:rPr lang="en-GB" dirty="0" smtClean="0"/>
              <a:t>Capital Market Authority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44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financial institutions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25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i="1" dirty="0" smtClean="0">
                <a:solidFill>
                  <a:srgbClr val="C00000"/>
                </a:solidFill>
              </a:rPr>
              <a:t>Financial institutions</a:t>
            </a:r>
          </a:p>
          <a:p>
            <a:r>
              <a:rPr lang="en-GB" dirty="0" smtClean="0"/>
              <a:t>Institutions that perform the essential function of channelling funds from those with surplus funds to those with shortage of funds.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7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Financial institutions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26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Banks</a:t>
            </a:r>
          </a:p>
          <a:p>
            <a:r>
              <a:rPr lang="en-GB" dirty="0" smtClean="0"/>
              <a:t>Insurance companies</a:t>
            </a:r>
          </a:p>
          <a:p>
            <a:r>
              <a:rPr lang="en-GB" dirty="0" smtClean="0"/>
              <a:t>Mutual funds</a:t>
            </a:r>
          </a:p>
          <a:p>
            <a:r>
              <a:rPr lang="en-GB" dirty="0" smtClean="0"/>
              <a:t>Classified into depository and non-depository institutions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14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Depository versus non-depository financial institutions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27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dirty="0" smtClean="0"/>
              <a:t>Depository institutions like banks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Non-depository institutions like insurance companies, securities firms, investment banks, mutual funds, pension funds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562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Dr. Lakshmi Kalyanaraman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28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762000" y="3749675"/>
            <a:ext cx="2171700" cy="860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Users of Funds</a:t>
            </a:r>
          </a:p>
          <a:p>
            <a:r>
              <a:rPr lang="en-US" b="1" dirty="0">
                <a:solidFill>
                  <a:prstClr val="black"/>
                </a:solidFill>
              </a:rPr>
              <a:t>(corporations)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5943600" y="3597275"/>
            <a:ext cx="2514600" cy="12255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Suppliers of Funds</a:t>
            </a:r>
          </a:p>
          <a:p>
            <a:pPr algn="ctr"/>
            <a:r>
              <a:rPr lang="en-US" b="1" dirty="0">
                <a:solidFill>
                  <a:prstClr val="black"/>
                </a:solidFill>
              </a:rPr>
              <a:t>(households)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3276600" y="3978275"/>
            <a:ext cx="22860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 flipH="1">
            <a:off x="3276600" y="4359275"/>
            <a:ext cx="2174875" cy="0"/>
          </a:xfrm>
          <a:prstGeom prst="line">
            <a:avLst/>
          </a:prstGeom>
          <a:noFill/>
          <a:ln w="38100">
            <a:solidFill>
              <a:srgbClr val="007FBE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8440" name="Text Box 9"/>
          <p:cNvSpPr txBox="1">
            <a:spLocks noChangeArrowheads="1"/>
          </p:cNvSpPr>
          <p:nvPr/>
        </p:nvSpPr>
        <p:spPr bwMode="auto">
          <a:xfrm>
            <a:off x="2959100" y="2438400"/>
            <a:ext cx="29083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</a:rPr>
              <a:t>Financial Claims</a:t>
            </a:r>
          </a:p>
          <a:p>
            <a:pPr algn="ctr"/>
            <a:r>
              <a:rPr lang="en-US" sz="2800" dirty="0">
                <a:solidFill>
                  <a:prstClr val="black"/>
                </a:solidFill>
              </a:rPr>
              <a:t>(equity and debt instruments)</a:t>
            </a:r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4038600" y="4740275"/>
            <a:ext cx="2667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Cash</a:t>
            </a:r>
            <a:endParaRPr lang="tr-TR" sz="2800">
              <a:solidFill>
                <a:prstClr val="black"/>
              </a:solidFill>
            </a:endParaRPr>
          </a:p>
          <a:p>
            <a:r>
              <a:rPr lang="tr-TR" sz="2800">
                <a:solidFill>
                  <a:prstClr val="black"/>
                </a:solidFill>
              </a:rPr>
              <a:t>Direct transfer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8442" name="Rectangle 1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gradFill rotWithShape="0">
            <a:gsLst>
              <a:gs pos="0">
                <a:srgbClr val="FEEDCA"/>
              </a:gs>
              <a:gs pos="100000">
                <a:srgbClr val="007FBE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 dirty="0">
                <a:solidFill>
                  <a:srgbClr val="CC0000"/>
                </a:solidFill>
              </a:rPr>
              <a:t>Flow of Funds in a World without FIs</a:t>
            </a:r>
          </a:p>
        </p:txBody>
      </p:sp>
    </p:spTree>
    <p:extLst>
      <p:ext uri="{BB962C8B-B14F-4D97-AF65-F5344CB8AC3E}">
        <p14:creationId xmlns:p14="http://schemas.microsoft.com/office/powerpoint/2010/main" val="24233830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 transfer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29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 corporation sells its stock or debt directly to investors without going through a financial institution</a:t>
            </a:r>
          </a:p>
          <a:p>
            <a:endParaRPr lang="en-GB" dirty="0"/>
          </a:p>
          <a:p>
            <a:r>
              <a:rPr lang="en-GB" dirty="0" smtClean="0"/>
              <a:t>Suppliers want to maximize the return on their funds subject to risk</a:t>
            </a:r>
          </a:p>
          <a:p>
            <a:endParaRPr lang="en-GB" dirty="0"/>
          </a:p>
          <a:p>
            <a:r>
              <a:rPr lang="en-GB" dirty="0" smtClean="0"/>
              <a:t>Users want to minimize their cost of borrowing subject to risk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190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solidFill>
                  <a:schemeClr val="tx1"/>
                </a:solidFill>
                <a:effectLst/>
              </a:rPr>
              <a:t>Business sector</a:t>
            </a:r>
            <a:endParaRPr lang="en-GB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3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4" descr="Sensex-03-M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483768" y="1844824"/>
            <a:ext cx="3748088" cy="40386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379406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 transfer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30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Level of funds flow likely to be low</a:t>
            </a:r>
          </a:p>
          <a:p>
            <a:endParaRPr lang="en-GB" dirty="0"/>
          </a:p>
          <a:p>
            <a:r>
              <a:rPr lang="en-GB" dirty="0" smtClean="0"/>
              <a:t>1. Monitoring</a:t>
            </a:r>
          </a:p>
          <a:p>
            <a:r>
              <a:rPr lang="en-GB" dirty="0" smtClean="0"/>
              <a:t>2. Liquidity</a:t>
            </a:r>
          </a:p>
          <a:p>
            <a:r>
              <a:rPr lang="en-GB" dirty="0" smtClean="0"/>
              <a:t>3. Price risk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12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 transfer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696464"/>
                </a:solidFill>
              </a:rPr>
              <a:t>Dr. Lakshmi Kalyanaraman</a:t>
            </a:r>
            <a:endParaRPr lang="en-GB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Suppliers need to monitor the use of their funds continuously</a:t>
            </a:r>
          </a:p>
          <a:p>
            <a:endParaRPr lang="en-GB" dirty="0"/>
          </a:p>
          <a:p>
            <a:r>
              <a:rPr lang="en-GB" dirty="0" smtClean="0"/>
              <a:t>To check borrowers do not steal funds outright or wastes the funds on projects that offer low or negative returns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183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 transfer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32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Why?</a:t>
            </a:r>
          </a:p>
          <a:p>
            <a:endParaRPr lang="en-GB" dirty="0"/>
          </a:p>
          <a:p>
            <a:r>
              <a:rPr lang="en-GB" dirty="0" smtClean="0"/>
              <a:t>Chance of being repaid and/or earning a positive rate of return gets lower</a:t>
            </a:r>
          </a:p>
          <a:p>
            <a:endParaRPr lang="en-GB" dirty="0"/>
          </a:p>
          <a:p>
            <a:r>
              <a:rPr lang="en-GB" dirty="0" smtClean="0"/>
              <a:t>Monitoring is expensive as it involves time, expense, and effort to collect information relative to the size of the average fund supplier’s investment</a:t>
            </a:r>
          </a:p>
          <a:p>
            <a:endParaRPr lang="en-GB" dirty="0"/>
          </a:p>
          <a:p>
            <a:r>
              <a:rPr lang="en-GB" dirty="0" smtClean="0"/>
              <a:t>Lack of monitoring increases risk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11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 transfer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33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Liquidity is the ease with which an asset can be converted into cash at its fair market value</a:t>
            </a:r>
          </a:p>
          <a:p>
            <a:endParaRPr lang="en-GB" dirty="0"/>
          </a:p>
          <a:p>
            <a:r>
              <a:rPr lang="en-GB" dirty="0" smtClean="0"/>
              <a:t>Long-term nature of financial claims creates disincentive for suppliers of funds to hold the direct financial claims issued by users of funds</a:t>
            </a:r>
          </a:p>
          <a:p>
            <a:endParaRPr lang="en-GB" dirty="0"/>
          </a:p>
          <a:p>
            <a:r>
              <a:rPr lang="en-GB" dirty="0" smtClean="0"/>
              <a:t>If they plan to use their savings to finance consumption expenditures in near future and financial markets are not developed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891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 transfer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34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Price risk is the risk that an asset’s sale price will be lower than its purchase price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34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Dr. Lakshmi Kalyanaraman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35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20700" y="2724150"/>
            <a:ext cx="217170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Users of Funds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332163" y="2514600"/>
            <a:ext cx="2033587" cy="26860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FIs</a:t>
            </a:r>
          </a:p>
          <a:p>
            <a:pPr algn="ctr"/>
            <a:r>
              <a:rPr lang="en-US" b="1" dirty="0">
                <a:solidFill>
                  <a:prstClr val="black"/>
                </a:solidFill>
              </a:rPr>
              <a:t>(brokers)</a:t>
            </a:r>
          </a:p>
          <a:p>
            <a:pPr algn="ctr"/>
            <a:endParaRPr lang="en-US" b="1" dirty="0">
              <a:solidFill>
                <a:prstClr val="black"/>
              </a:solidFill>
            </a:endParaRPr>
          </a:p>
          <a:p>
            <a:pPr algn="ctr"/>
            <a:endParaRPr lang="en-US" b="1" dirty="0">
              <a:solidFill>
                <a:prstClr val="black"/>
              </a:solidFill>
            </a:endParaRPr>
          </a:p>
          <a:p>
            <a:pPr algn="ctr"/>
            <a:r>
              <a:rPr lang="en-US" b="1" dirty="0">
                <a:solidFill>
                  <a:prstClr val="black"/>
                </a:solidFill>
              </a:rPr>
              <a:t>FIs</a:t>
            </a:r>
          </a:p>
          <a:p>
            <a:pPr algn="ctr"/>
            <a:r>
              <a:rPr lang="en-US" b="1" dirty="0">
                <a:solidFill>
                  <a:prstClr val="black"/>
                </a:solidFill>
              </a:rPr>
              <a:t>(asset</a:t>
            </a:r>
          </a:p>
          <a:p>
            <a:pPr algn="ctr"/>
            <a:r>
              <a:rPr lang="en-US" b="1" dirty="0">
                <a:solidFill>
                  <a:prstClr val="black"/>
                </a:solidFill>
              </a:rPr>
              <a:t>transformers)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462" name="Line 7"/>
          <p:cNvSpPr>
            <a:spLocks noChangeShapeType="1"/>
          </p:cNvSpPr>
          <p:nvPr/>
        </p:nvSpPr>
        <p:spPr bwMode="auto">
          <a:xfrm>
            <a:off x="3340100" y="3733800"/>
            <a:ext cx="2057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6083300" y="2724150"/>
            <a:ext cx="267970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Suppliers of Funds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464" name="Line 9"/>
          <p:cNvSpPr>
            <a:spLocks noChangeShapeType="1"/>
          </p:cNvSpPr>
          <p:nvPr/>
        </p:nvSpPr>
        <p:spPr bwMode="auto">
          <a:xfrm>
            <a:off x="2730500" y="2895600"/>
            <a:ext cx="6223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none" w="lg" len="lg"/>
          </a:ln>
        </p:spPr>
        <p:txBody>
          <a:bodyPr wrap="none" anchor="ctr"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9465" name="Line 10"/>
          <p:cNvSpPr>
            <a:spLocks noChangeShapeType="1"/>
          </p:cNvSpPr>
          <p:nvPr/>
        </p:nvSpPr>
        <p:spPr bwMode="auto">
          <a:xfrm flipH="1">
            <a:off x="5397500" y="28956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none" w="lg" len="lg"/>
          </a:ln>
        </p:spPr>
        <p:txBody>
          <a:bodyPr wrap="none" anchor="ctr"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9466" name="Line 12"/>
          <p:cNvSpPr>
            <a:spLocks noChangeShapeType="1"/>
          </p:cNvSpPr>
          <p:nvPr/>
        </p:nvSpPr>
        <p:spPr bwMode="auto">
          <a:xfrm flipH="1">
            <a:off x="1712913" y="4114800"/>
            <a:ext cx="1627187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9467" name="Line 13"/>
          <p:cNvSpPr>
            <a:spLocks noChangeShapeType="1"/>
          </p:cNvSpPr>
          <p:nvPr/>
        </p:nvSpPr>
        <p:spPr bwMode="auto">
          <a:xfrm flipV="1">
            <a:off x="1739900" y="3276600"/>
            <a:ext cx="0" cy="8382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9468" name="Line 15"/>
          <p:cNvSpPr>
            <a:spLocks noChangeShapeType="1"/>
          </p:cNvSpPr>
          <p:nvPr/>
        </p:nvSpPr>
        <p:spPr bwMode="auto">
          <a:xfrm>
            <a:off x="1130300" y="3200400"/>
            <a:ext cx="0" cy="1447800"/>
          </a:xfrm>
          <a:prstGeom prst="line">
            <a:avLst/>
          </a:prstGeom>
          <a:noFill/>
          <a:ln w="38100">
            <a:solidFill>
              <a:srgbClr val="007FBE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9469" name="Line 16"/>
          <p:cNvSpPr>
            <a:spLocks noChangeShapeType="1"/>
          </p:cNvSpPr>
          <p:nvPr/>
        </p:nvSpPr>
        <p:spPr bwMode="auto">
          <a:xfrm>
            <a:off x="1130300" y="4648200"/>
            <a:ext cx="2147888" cy="0"/>
          </a:xfrm>
          <a:prstGeom prst="line">
            <a:avLst/>
          </a:prstGeom>
          <a:noFill/>
          <a:ln w="38100">
            <a:solidFill>
              <a:srgbClr val="007FBE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9470" name="Line 17"/>
          <p:cNvSpPr>
            <a:spLocks noChangeShapeType="1"/>
          </p:cNvSpPr>
          <p:nvPr/>
        </p:nvSpPr>
        <p:spPr bwMode="auto">
          <a:xfrm>
            <a:off x="6845300" y="3276600"/>
            <a:ext cx="0" cy="8382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9471" name="Line 18"/>
          <p:cNvSpPr>
            <a:spLocks noChangeShapeType="1"/>
          </p:cNvSpPr>
          <p:nvPr/>
        </p:nvSpPr>
        <p:spPr bwMode="auto">
          <a:xfrm flipH="1">
            <a:off x="5397500" y="4114800"/>
            <a:ext cx="14478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9472" name="Line 19"/>
          <p:cNvSpPr>
            <a:spLocks noChangeShapeType="1"/>
          </p:cNvSpPr>
          <p:nvPr/>
        </p:nvSpPr>
        <p:spPr bwMode="auto">
          <a:xfrm>
            <a:off x="5397500" y="4648200"/>
            <a:ext cx="2209800" cy="0"/>
          </a:xfrm>
          <a:prstGeom prst="line">
            <a:avLst/>
          </a:prstGeom>
          <a:noFill/>
          <a:ln w="38100">
            <a:solidFill>
              <a:srgbClr val="007FBE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9473" name="Line 20"/>
          <p:cNvSpPr>
            <a:spLocks noChangeShapeType="1"/>
          </p:cNvSpPr>
          <p:nvPr/>
        </p:nvSpPr>
        <p:spPr bwMode="auto">
          <a:xfrm flipV="1">
            <a:off x="7607300" y="3276600"/>
            <a:ext cx="0" cy="1371600"/>
          </a:xfrm>
          <a:prstGeom prst="line">
            <a:avLst/>
          </a:prstGeom>
          <a:noFill/>
          <a:ln w="38100">
            <a:solidFill>
              <a:srgbClr val="007FBE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9474" name="Text Box 21"/>
          <p:cNvSpPr txBox="1">
            <a:spLocks noChangeArrowheads="1"/>
          </p:cNvSpPr>
          <p:nvPr/>
        </p:nvSpPr>
        <p:spPr bwMode="auto">
          <a:xfrm>
            <a:off x="633413" y="4973638"/>
            <a:ext cx="2935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</a:rPr>
              <a:t>Financial Claims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(equity and debt securities)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475" name="Text Box 22"/>
          <p:cNvSpPr txBox="1">
            <a:spLocks noChangeArrowheads="1"/>
          </p:cNvSpPr>
          <p:nvPr/>
        </p:nvSpPr>
        <p:spPr bwMode="auto">
          <a:xfrm>
            <a:off x="5153025" y="4973638"/>
            <a:ext cx="3498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</a:rPr>
              <a:t>Financial Claims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(deposits and insurance policies)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476" name="Text Box 26"/>
          <p:cNvSpPr txBox="1">
            <a:spLocks noChangeArrowheads="1"/>
          </p:cNvSpPr>
          <p:nvPr/>
        </p:nvSpPr>
        <p:spPr bwMode="auto">
          <a:xfrm>
            <a:off x="1739900" y="41148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Cash</a:t>
            </a:r>
          </a:p>
        </p:txBody>
      </p:sp>
      <p:sp>
        <p:nvSpPr>
          <p:cNvPr id="19477" name="Text Box 27"/>
          <p:cNvSpPr txBox="1">
            <a:spLocks noChangeArrowheads="1"/>
          </p:cNvSpPr>
          <p:nvPr/>
        </p:nvSpPr>
        <p:spPr bwMode="auto">
          <a:xfrm>
            <a:off x="6083300" y="41910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Cash</a:t>
            </a:r>
          </a:p>
        </p:txBody>
      </p:sp>
      <p:sp>
        <p:nvSpPr>
          <p:cNvPr id="19478" name="Rectangle 28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gradFill rotWithShape="0">
            <a:gsLst>
              <a:gs pos="0">
                <a:srgbClr val="FEEDCA"/>
              </a:gs>
              <a:gs pos="100000">
                <a:srgbClr val="007FBE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 dirty="0">
                <a:solidFill>
                  <a:srgbClr val="CC0000"/>
                </a:solidFill>
              </a:rPr>
              <a:t>Flow of Funds in a World with FIs</a:t>
            </a:r>
          </a:p>
        </p:txBody>
      </p:sp>
      <p:sp>
        <p:nvSpPr>
          <p:cNvPr id="19480" name="Text Box 21"/>
          <p:cNvSpPr txBox="1">
            <a:spLocks noChangeArrowheads="1"/>
          </p:cNvSpPr>
          <p:nvPr/>
        </p:nvSpPr>
        <p:spPr bwMode="auto">
          <a:xfrm>
            <a:off x="3567113" y="5791200"/>
            <a:ext cx="1897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tr-TR" sz="2000">
                <a:solidFill>
                  <a:prstClr val="black"/>
                </a:solidFill>
              </a:rPr>
              <a:t>Indirect Transfer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4915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Indirect transfer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36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Transfer of funds between suppliers and users of funds through a financial intermediary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974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Unique economic functions performed by financial institutions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37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Grouped into</a:t>
            </a:r>
          </a:p>
          <a:p>
            <a:endParaRPr lang="en-GB" dirty="0"/>
          </a:p>
          <a:p>
            <a:r>
              <a:rPr lang="en-GB" dirty="0" smtClean="0"/>
              <a:t>Services benefiting suppliers of funds</a:t>
            </a:r>
          </a:p>
          <a:p>
            <a:endParaRPr lang="en-GB" dirty="0"/>
          </a:p>
          <a:p>
            <a:r>
              <a:rPr lang="en-GB" dirty="0" smtClean="0"/>
              <a:t>Services benefiting the overall economy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623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Services benefiting suppliers of </a:t>
            </a:r>
            <a:r>
              <a:rPr lang="en-GB" dirty="0" smtClean="0"/>
              <a:t>funds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24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costs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39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dirty="0" smtClean="0"/>
              <a:t>Aggregation of funds in an FI provides greater incentive to collect a firm’s information and monitor actions</a:t>
            </a:r>
          </a:p>
          <a:p>
            <a:pPr algn="just"/>
            <a:r>
              <a:rPr lang="en-GB" dirty="0" smtClean="0"/>
              <a:t>Relatively large size of the FI allows this collection of information to be accomplished at a lower average cost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Economies of scale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318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solidFill>
                  <a:schemeClr val="tx1"/>
                </a:solidFill>
                <a:effectLst/>
              </a:rPr>
              <a:t>Household sector</a:t>
            </a:r>
            <a:endParaRPr lang="en-GB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4</a:t>
            </a:fld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0912" y="2862262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119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costs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40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i="1" dirty="0" smtClean="0">
                <a:solidFill>
                  <a:srgbClr val="C00000"/>
                </a:solidFill>
              </a:rPr>
              <a:t>Delegated monitor:</a:t>
            </a:r>
          </a:p>
          <a:p>
            <a:r>
              <a:rPr lang="en-GB" dirty="0" smtClean="0"/>
              <a:t>An economic agent appointed to act on behalf of smaller investors in collecting information and/or investing funds on their behalf.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87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Liquidity and price risk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41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FIs provide financial claims to household savers with superior liquidity attributes and with lower price risk.</a:t>
            </a:r>
          </a:p>
          <a:p>
            <a:endParaRPr lang="en-GB" dirty="0"/>
          </a:p>
          <a:p>
            <a:r>
              <a:rPr lang="en-GB" b="1" i="1" dirty="0" smtClean="0">
                <a:solidFill>
                  <a:srgbClr val="C00000"/>
                </a:solidFill>
              </a:rPr>
              <a:t>Asset transformers:</a:t>
            </a:r>
          </a:p>
          <a:p>
            <a:r>
              <a:rPr lang="en-GB" dirty="0" smtClean="0"/>
              <a:t>Financial claims issued by an FI that are more attractive to investors than are the claims directly issued by corporations.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86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Liquidity and price risk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42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i="1" dirty="0" smtClean="0">
                <a:solidFill>
                  <a:srgbClr val="C00000"/>
                </a:solidFill>
              </a:rPr>
              <a:t>Diversify:</a:t>
            </a:r>
          </a:p>
          <a:p>
            <a:r>
              <a:rPr lang="en-GB" dirty="0" smtClean="0"/>
              <a:t>Ability of an economic agent to reduce risk by holding a number of securities in a portfolio.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0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Transaction cost services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43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Economies of scale in transaction costs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35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Maturity intermediation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44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FIs can better bear the risk of mismatching the maturities of their assets and liabilities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70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Denomination intermediation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45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FIs such as mutual funds allow small investors to overcome constraints to buying assets imposed by large minimum denomination size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223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7544" y="764704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Services benefitting overall economy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76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Money supply transmission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47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Depository institutions are the conduit through which monetary policy actions impact the rest of the financial system and the economy in general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20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Credit allocation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48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FIs are often viewed as the major, and sometimes only, source of financing for a particular sector of the economy, such as farming and residential real estate.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96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Intergenerational wealth transfers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49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FIs, especially life insurance companies and pension funds, provide savers with the ability to transfer wealth from one generation to the next.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160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>
                <a:solidFill>
                  <a:schemeClr val="tx1"/>
                </a:solidFill>
                <a:effectLst/>
              </a:rPr>
              <a:t>Relationship between income and expenditure</a:t>
            </a:r>
            <a:endParaRPr lang="en-GB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5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There are 3 possible relationships between income and expenditure</a:t>
            </a:r>
          </a:p>
          <a:p>
            <a:r>
              <a:rPr lang="en-GB" b="1" i="1" dirty="0" smtClean="0">
                <a:solidFill>
                  <a:srgbClr val="C00000"/>
                </a:solidFill>
              </a:rPr>
              <a:t>Balanced </a:t>
            </a:r>
            <a:r>
              <a:rPr lang="en-GB" b="1" i="1" dirty="0">
                <a:solidFill>
                  <a:srgbClr val="C00000"/>
                </a:solidFill>
              </a:rPr>
              <a:t>budget units(BBUs)</a:t>
            </a:r>
          </a:p>
          <a:p>
            <a:r>
              <a:rPr lang="en-GB" dirty="0" smtClean="0"/>
              <a:t>Income = Expenditure </a:t>
            </a:r>
          </a:p>
          <a:p>
            <a:r>
              <a:rPr lang="en-GB" b="1" i="1" dirty="0" smtClean="0">
                <a:solidFill>
                  <a:srgbClr val="C00000"/>
                </a:solidFill>
              </a:rPr>
              <a:t>Surplus budget units (SBUs)</a:t>
            </a:r>
          </a:p>
          <a:p>
            <a:r>
              <a:rPr lang="en-GB" dirty="0" smtClean="0"/>
              <a:t>Income ˃ Expenditure</a:t>
            </a:r>
          </a:p>
          <a:p>
            <a:r>
              <a:rPr lang="en-GB" b="1" i="1" dirty="0" smtClean="0">
                <a:solidFill>
                  <a:srgbClr val="C00000"/>
                </a:solidFill>
              </a:rPr>
              <a:t>Deficit budget units (DBUs)</a:t>
            </a:r>
          </a:p>
          <a:p>
            <a:r>
              <a:rPr lang="en-GB" dirty="0" smtClean="0"/>
              <a:t>Income ˂ Expenditure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7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Payment services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50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dirty="0" smtClean="0"/>
              <a:t>Efficiency with which depository institutions provide payment services directly benefits the economy.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403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Risks faced by FIs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51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Default or credit risk such as loans, stocks and bonds</a:t>
            </a:r>
          </a:p>
          <a:p>
            <a:endParaRPr lang="en-GB" dirty="0"/>
          </a:p>
          <a:p>
            <a:r>
              <a:rPr lang="en-GB" dirty="0" smtClean="0"/>
              <a:t>Foreign exchange risk</a:t>
            </a:r>
          </a:p>
          <a:p>
            <a:endParaRPr lang="en-GB" dirty="0"/>
          </a:p>
          <a:p>
            <a:r>
              <a:rPr lang="en-GB" dirty="0" smtClean="0"/>
              <a:t>Sovereign risk</a:t>
            </a:r>
          </a:p>
          <a:p>
            <a:endParaRPr lang="en-GB" dirty="0"/>
          </a:p>
          <a:p>
            <a:r>
              <a:rPr lang="en-GB" dirty="0" smtClean="0"/>
              <a:t>Interest rate risk due to mismatch of assets and liabilities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86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Risks faced by FIs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52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GB" dirty="0"/>
              <a:t>If FIs actively trade these assets and liabilities rather than hold  them for long investments, they are exposed to market risk or asset price risk. </a:t>
            </a:r>
            <a:endParaRPr lang="en-GB" dirty="0" smtClean="0"/>
          </a:p>
          <a:p>
            <a:pPr algn="just"/>
            <a:endParaRPr lang="en-GB" dirty="0"/>
          </a:p>
          <a:p>
            <a:pPr algn="just"/>
            <a:r>
              <a:rPr lang="en-GB" dirty="0"/>
              <a:t>All FIs are exposed to technology risk and operational risk as they need to use real resources and back office support systems (</a:t>
            </a:r>
            <a:r>
              <a:rPr lang="en-GB" dirty="0" err="1"/>
              <a:t>labor+technology</a:t>
            </a:r>
            <a:r>
              <a:rPr lang="en-GB" dirty="0" smtClean="0"/>
              <a:t>)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Not having enough capital may lead to insolvency.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672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Regulation of FIs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53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FIs are heavily regulated to protect society at large from market failures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3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Assignment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54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1. Name 5 investment banks in Saudi Arabia</a:t>
            </a:r>
          </a:p>
          <a:p>
            <a:r>
              <a:rPr lang="en-GB" dirty="0" smtClean="0"/>
              <a:t>2. Name 5 securities firms in Saudi Arabia</a:t>
            </a:r>
          </a:p>
          <a:p>
            <a:r>
              <a:rPr lang="en-GB" dirty="0" smtClean="0"/>
              <a:t>3. Describe at least one IPO in terms of number shares offered, offer price, subscription details.</a:t>
            </a:r>
          </a:p>
          <a:p>
            <a:r>
              <a:rPr lang="en-GB" dirty="0" smtClean="0"/>
              <a:t>4. Name at least one financial institution in the depository and non-depository category.</a:t>
            </a:r>
          </a:p>
          <a:p>
            <a:r>
              <a:rPr lang="en-GB" dirty="0" smtClean="0"/>
              <a:t>5. Name at least one belonging to each of the categories of FIs.</a:t>
            </a:r>
          </a:p>
          <a:p>
            <a:r>
              <a:rPr lang="en-GB" dirty="0" smtClean="0"/>
              <a:t>a. Bank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75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Assignment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55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b. Insurance company</a:t>
            </a:r>
          </a:p>
          <a:p>
            <a:r>
              <a:rPr lang="en-GB" dirty="0" smtClean="0"/>
              <a:t>c. Pension fund</a:t>
            </a:r>
          </a:p>
          <a:p>
            <a:r>
              <a:rPr lang="en-GB" dirty="0" smtClean="0"/>
              <a:t>d. Mutual fund</a:t>
            </a:r>
          </a:p>
          <a:p>
            <a:r>
              <a:rPr lang="en-GB" dirty="0" smtClean="0"/>
              <a:t>6. Number of listed companies in Saudi Arabian </a:t>
            </a:r>
            <a:r>
              <a:rPr lang="en-GB" smtClean="0"/>
              <a:t>stock exchange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125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effectLst/>
              </a:rPr>
              <a:t>Function of financial system</a:t>
            </a:r>
            <a:endParaRPr lang="en-GB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6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To channelize purchasing power from SBUs to DBUs.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SBUs Lend </a:t>
            </a:r>
            <a:r>
              <a:rPr lang="en-US" dirty="0" smtClean="0">
                <a:solidFill>
                  <a:prstClr val="black"/>
                </a:solidFill>
              </a:rPr>
              <a:t>Money </a:t>
            </a:r>
            <a:r>
              <a:rPr lang="en-US" dirty="0">
                <a:solidFill>
                  <a:prstClr val="black"/>
                </a:solidFill>
              </a:rPr>
              <a:t>		 </a:t>
            </a:r>
            <a:r>
              <a:rPr lang="en-US" dirty="0" smtClean="0">
                <a:solidFill>
                  <a:prstClr val="black"/>
                </a:solidFill>
              </a:rPr>
              <a:t> DBUs</a:t>
            </a:r>
            <a:endParaRPr lang="en-US" dirty="0">
              <a:solidFill>
                <a:prstClr val="black"/>
              </a:solidFill>
            </a:endParaRPr>
          </a:p>
          <a:p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067944" y="3068960"/>
            <a:ext cx="165618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87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Financial Claims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Dr. Lakshmi Kalyanaraman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When an SBU transfers funds to a DBU, the DBU will issue a financial claim.</a:t>
            </a:r>
          </a:p>
          <a:p>
            <a:endParaRPr lang="en-US" dirty="0"/>
          </a:p>
          <a:p>
            <a:r>
              <a:rPr lang="en-US" dirty="0"/>
              <a:t>SBU 			Money		DBU</a:t>
            </a:r>
          </a:p>
          <a:p>
            <a:endParaRPr lang="en-US" dirty="0"/>
          </a:p>
          <a:p>
            <a:r>
              <a:rPr lang="en-US" dirty="0"/>
              <a:t>DBU 			Claim		 </a:t>
            </a:r>
            <a:r>
              <a:rPr lang="en-US" dirty="0" smtClean="0"/>
              <a:t>     SBU</a:t>
            </a: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2417618" y="306896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6934200" y="3962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>
            <a:off x="5796136" y="306896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>
            <a:off x="2112818" y="39624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5472545" y="4039344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IN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61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utoUpdateAnimBg="0"/>
      <p:bldP spid="51203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Claims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Dr. Lakshmi Kalyanaraman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US" dirty="0"/>
              <a:t>If the transaction takes the form of a loan, the claim is said to constitute a </a:t>
            </a:r>
            <a:r>
              <a:rPr lang="en-US" b="1" i="1" dirty="0">
                <a:solidFill>
                  <a:srgbClr val="C00000"/>
                </a:solidFill>
              </a:rPr>
              <a:t>Debt</a:t>
            </a:r>
            <a:r>
              <a:rPr lang="en-US" dirty="0">
                <a:solidFill>
                  <a:schemeClr val="hlink"/>
                </a:solidFill>
              </a:rPr>
              <a:t> </a:t>
            </a:r>
            <a:r>
              <a:rPr lang="en-US" dirty="0"/>
              <a:t>Instrument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However if the provider of the fund were to seek an ownership stake in the venture, the claim would be classified as an </a:t>
            </a:r>
            <a:r>
              <a:rPr lang="en-US" b="1" i="1" dirty="0" smtClean="0">
                <a:solidFill>
                  <a:srgbClr val="C00000"/>
                </a:solidFill>
              </a:rPr>
              <a:t>Equity Share</a:t>
            </a:r>
            <a:endParaRPr lang="en-US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13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Overview of financial markets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5F5C-C09E-49E0-BEC0-A18262ED4323}" type="slidenum">
              <a:rPr lang="en-GB" smtClean="0"/>
              <a:t>9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Financial markets: Structures through which funds flow.</a:t>
            </a:r>
          </a:p>
          <a:p>
            <a:r>
              <a:rPr lang="en-GB" dirty="0" smtClean="0"/>
              <a:t>Distinction along two dimensions:</a:t>
            </a:r>
          </a:p>
          <a:p>
            <a:r>
              <a:rPr lang="en-GB" dirty="0" smtClean="0"/>
              <a:t>1. Primary versus secondary markets</a:t>
            </a:r>
          </a:p>
          <a:p>
            <a:r>
              <a:rPr lang="en-GB" dirty="0" smtClean="0"/>
              <a:t>2. Money versus capital markets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01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</TotalTime>
  <Words>1697</Words>
  <Application>Microsoft Office PowerPoint</Application>
  <PresentationFormat>On-screen Show (4:3)</PresentationFormat>
  <Paragraphs>343</Paragraphs>
  <Slides>55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Equity</vt:lpstr>
      <vt:lpstr>Introduction</vt:lpstr>
      <vt:lpstr>Categories of economic units</vt:lpstr>
      <vt:lpstr>Business sector</vt:lpstr>
      <vt:lpstr>Household sector</vt:lpstr>
      <vt:lpstr>Relationship between income and expenditure</vt:lpstr>
      <vt:lpstr>Function of financial system</vt:lpstr>
      <vt:lpstr>Financial Claims</vt:lpstr>
      <vt:lpstr>Claims </vt:lpstr>
      <vt:lpstr>Overview of financial markets</vt:lpstr>
      <vt:lpstr>Primary markets</vt:lpstr>
      <vt:lpstr>Initial public offering</vt:lpstr>
      <vt:lpstr>Private placement</vt:lpstr>
      <vt:lpstr>Seasoned equity offering or follow-on offering</vt:lpstr>
      <vt:lpstr>Role of investment banks</vt:lpstr>
      <vt:lpstr>Secondary markets</vt:lpstr>
      <vt:lpstr>Secondary markets</vt:lpstr>
      <vt:lpstr>Financial institution in secondary markets</vt:lpstr>
      <vt:lpstr>PowerPoint Presentation</vt:lpstr>
      <vt:lpstr>Money markets</vt:lpstr>
      <vt:lpstr>Capital markets</vt:lpstr>
      <vt:lpstr>Foreign exchange markets</vt:lpstr>
      <vt:lpstr>Derivative security markets</vt:lpstr>
      <vt:lpstr>Derivative security</vt:lpstr>
      <vt:lpstr>Financial markets regulation</vt:lpstr>
      <vt:lpstr>Overview of financial institutions</vt:lpstr>
      <vt:lpstr>Financial institutions</vt:lpstr>
      <vt:lpstr>Depository versus non-depository financial institutions</vt:lpstr>
      <vt:lpstr>PowerPoint Presentation</vt:lpstr>
      <vt:lpstr>Direct transfer</vt:lpstr>
      <vt:lpstr>Direct transfer</vt:lpstr>
      <vt:lpstr>Direct transfer</vt:lpstr>
      <vt:lpstr>Direct transfer</vt:lpstr>
      <vt:lpstr>Direct transfer</vt:lpstr>
      <vt:lpstr>Direct transfer</vt:lpstr>
      <vt:lpstr>PowerPoint Presentation</vt:lpstr>
      <vt:lpstr>Indirect transfer</vt:lpstr>
      <vt:lpstr>Unique economic functions performed by financial institutions</vt:lpstr>
      <vt:lpstr>Services benefiting suppliers of funds</vt:lpstr>
      <vt:lpstr>Monitoring costs</vt:lpstr>
      <vt:lpstr>Monitoring costs</vt:lpstr>
      <vt:lpstr>Liquidity and price risk</vt:lpstr>
      <vt:lpstr>Liquidity and price risk</vt:lpstr>
      <vt:lpstr>Transaction cost services</vt:lpstr>
      <vt:lpstr>Maturity intermediation</vt:lpstr>
      <vt:lpstr>Denomination intermediation</vt:lpstr>
      <vt:lpstr>      Services benefitting overall economy</vt:lpstr>
      <vt:lpstr>Money supply transmission</vt:lpstr>
      <vt:lpstr>Credit allocation</vt:lpstr>
      <vt:lpstr>Intergenerational wealth transfers</vt:lpstr>
      <vt:lpstr>Payment services</vt:lpstr>
      <vt:lpstr>Risks faced by FIs</vt:lpstr>
      <vt:lpstr>Risks faced by FIs</vt:lpstr>
      <vt:lpstr>Regulation of FIs</vt:lpstr>
      <vt:lpstr>Assignment</vt:lpstr>
      <vt:lpstr>Assignment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Lakshmi</dc:creator>
  <cp:lastModifiedBy>Lakshmi</cp:lastModifiedBy>
  <cp:revision>26</cp:revision>
  <dcterms:created xsi:type="dcterms:W3CDTF">2015-01-29T14:04:02Z</dcterms:created>
  <dcterms:modified xsi:type="dcterms:W3CDTF">2015-01-29T18:41:35Z</dcterms:modified>
</cp:coreProperties>
</file>