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13/11/1435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543800" cy="1524000"/>
          </a:xfrm>
        </p:spPr>
        <p:txBody>
          <a:bodyPr/>
          <a:lstStyle/>
          <a:p>
            <a:pPr algn="ctr"/>
            <a:r>
              <a:rPr lang="en-US" dirty="0" smtClean="0"/>
              <a:t>Introduction</a:t>
            </a:r>
            <a:br>
              <a:rPr lang="en-US" dirty="0" smtClean="0"/>
            </a:br>
            <a:r>
              <a:rPr lang="en-US" dirty="0" smtClean="0"/>
              <a:t>CLS 332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62000" y="3068960"/>
            <a:ext cx="6858000" cy="2646040"/>
          </a:xfrm>
        </p:spPr>
        <p:txBody>
          <a:bodyPr>
            <a:noAutofit/>
          </a:bodyPr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</a:rPr>
              <a:t>:</a:t>
            </a:r>
            <a:r>
              <a:rPr lang="en-US" sz="4000" b="1" dirty="0" smtClean="0">
                <a:solidFill>
                  <a:schemeClr val="tx1"/>
                </a:solidFill>
              </a:rPr>
              <a:t>Demonstrated by</a:t>
            </a:r>
          </a:p>
          <a:p>
            <a:pPr algn="ctr"/>
            <a:r>
              <a:rPr lang="en-US" sz="4000" b="1" dirty="0" err="1" smtClean="0">
                <a:solidFill>
                  <a:schemeClr val="tx1"/>
                </a:solidFill>
              </a:rPr>
              <a:t>Daheeya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AlEnazi</a:t>
            </a:r>
            <a:endParaRPr lang="en-US" sz="40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Daalenazi@ksu.edu.sa</a:t>
            </a:r>
          </a:p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Office no#110 ,3</a:t>
            </a:r>
            <a:r>
              <a:rPr lang="en-US" sz="4000" b="1" baseline="30000" dirty="0" smtClean="0">
                <a:solidFill>
                  <a:schemeClr val="tx1"/>
                </a:solidFill>
              </a:rPr>
              <a:t>rd</a:t>
            </a:r>
            <a:r>
              <a:rPr lang="en-US" sz="4000" b="1" dirty="0" smtClean="0">
                <a:solidFill>
                  <a:schemeClr val="tx1"/>
                </a:solidFill>
              </a:rPr>
              <a:t> floor</a:t>
            </a:r>
            <a:endParaRPr lang="ar-SA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9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2060848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en-US" sz="7200" dirty="0"/>
              <a:t>Any Questions?? </a:t>
            </a:r>
            <a:endParaRPr lang="ar-SA" sz="7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726976"/>
          </a:xfrm>
        </p:spPr>
        <p:txBody>
          <a:bodyPr/>
          <a:lstStyle/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7529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404664"/>
            <a:ext cx="7543800" cy="580526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b="1" u="sng" dirty="0">
                <a:solidFill>
                  <a:schemeClr val="accent1">
                    <a:lumMod val="75000"/>
                  </a:schemeClr>
                </a:solidFill>
              </a:rPr>
              <a:t>CLS 332 </a:t>
            </a:r>
            <a:r>
              <a:rPr lang="en-US" sz="3200" b="1" u="sng" dirty="0" smtClean="0">
                <a:solidFill>
                  <a:schemeClr val="accent1">
                    <a:lumMod val="75000"/>
                  </a:schemeClr>
                </a:solidFill>
              </a:rPr>
              <a:t>Clinical </a:t>
            </a:r>
            <a:r>
              <a:rPr lang="en-US" sz="3200" b="1" u="sng" dirty="0">
                <a:solidFill>
                  <a:schemeClr val="accent1">
                    <a:lumMod val="75000"/>
                  </a:schemeClr>
                </a:solidFill>
              </a:rPr>
              <a:t>Instrumental </a:t>
            </a:r>
            <a:r>
              <a:rPr lang="en-US" sz="3200" b="1" u="sng" dirty="0" smtClean="0">
                <a:solidFill>
                  <a:schemeClr val="accent1">
                    <a:lumMod val="75000"/>
                  </a:schemeClr>
                </a:solidFill>
              </a:rPr>
              <a:t>Analysis:</a:t>
            </a:r>
          </a:p>
          <a:p>
            <a:pPr marL="0" indent="0" algn="l">
              <a:buNone/>
            </a:pPr>
            <a:r>
              <a:rPr lang="en-US" sz="3200" dirty="0" smtClean="0"/>
              <a:t> </a:t>
            </a:r>
          </a:p>
          <a:p>
            <a:pPr marL="0" indent="0" algn="l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The knowledge of </a:t>
            </a:r>
            <a:r>
              <a:rPr lang="en-US" sz="3200" dirty="0">
                <a:solidFill>
                  <a:schemeClr val="tx1"/>
                </a:solidFill>
              </a:rPr>
              <a:t>the principles of instrumentation is essential for a clinical laboratory technologist which can be utilized in a modern laboratory set up for the collection of </a:t>
            </a:r>
            <a:r>
              <a:rPr lang="en-US" sz="3200" dirty="0" smtClean="0">
                <a:solidFill>
                  <a:schemeClr val="tx1"/>
                </a:solidFill>
              </a:rPr>
              <a:t>clinical data.</a:t>
            </a:r>
          </a:p>
          <a:p>
            <a:pPr marL="0" indent="0" algn="l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This </a:t>
            </a:r>
            <a:r>
              <a:rPr lang="en-US" sz="3200" dirty="0">
                <a:solidFill>
                  <a:schemeClr val="tx1"/>
                </a:solidFill>
              </a:rPr>
              <a:t>will prepare the laboratory technologist to adapt analytical procedures to the instruments of the </a:t>
            </a:r>
            <a:r>
              <a:rPr lang="en-US" sz="3200" dirty="0" smtClean="0">
                <a:solidFill>
                  <a:schemeClr val="tx1"/>
                </a:solidFill>
              </a:rPr>
              <a:t>future</a:t>
            </a:r>
            <a:r>
              <a:rPr lang="en-US" sz="3200" dirty="0" smtClean="0"/>
              <a:t>.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35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عنصر نائب للمحتوى 3" descr="Microsoft Excel - cal332 sunday  [وضع التوافق]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" t="24557" r="70382" b="7096"/>
          <a:stretch/>
        </p:blipFill>
        <p:spPr>
          <a:xfrm>
            <a:off x="323528" y="0"/>
            <a:ext cx="8352928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901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/>
          <a:lstStyle/>
          <a:p>
            <a:pPr marL="0" indent="0" algn="l">
              <a:buNone/>
            </a:pP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102738"/>
              </p:ext>
            </p:extLst>
          </p:nvPr>
        </p:nvGraphicFramePr>
        <p:xfrm>
          <a:off x="827584" y="692696"/>
          <a:ext cx="7488832" cy="547261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3744416"/>
                <a:gridCol w="3744416"/>
              </a:tblGrid>
              <a:tr h="1094522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Marks</a:t>
                      </a:r>
                      <a:endParaRPr lang="ar-S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3200" b="1" dirty="0"/>
                    </a:p>
                  </a:txBody>
                  <a:tcPr/>
                </a:tc>
              </a:tr>
              <a:tr h="1094522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6(3+3)</a:t>
                      </a:r>
                      <a:endParaRPr lang="ar-S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Quizzes</a:t>
                      </a:r>
                      <a:endParaRPr lang="ar-SA" sz="3200" b="1" dirty="0"/>
                    </a:p>
                  </a:txBody>
                  <a:tcPr/>
                </a:tc>
              </a:tr>
              <a:tr h="1094522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2</a:t>
                      </a:r>
                      <a:endParaRPr lang="ar-S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Attend</a:t>
                      </a:r>
                      <a:r>
                        <a:rPr lang="en-US" sz="3200" b="1" baseline="0" dirty="0" smtClean="0"/>
                        <a:t> &amp; behavior</a:t>
                      </a:r>
                    </a:p>
                  </a:txBody>
                  <a:tcPr/>
                </a:tc>
              </a:tr>
              <a:tr h="1094522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12</a:t>
                      </a:r>
                      <a:endParaRPr lang="ar-S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Final practical lab</a:t>
                      </a:r>
                      <a:endParaRPr lang="ar-SA" sz="3200" b="1" dirty="0"/>
                    </a:p>
                  </a:txBody>
                  <a:tcPr/>
                </a:tc>
              </a:tr>
              <a:tr h="1094522"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20</a:t>
                      </a:r>
                      <a:endParaRPr lang="ar-SA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3200" b="1" dirty="0" smtClean="0"/>
                        <a:t>Total</a:t>
                      </a:r>
                      <a:endParaRPr lang="ar-SA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0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23642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Warnings: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556792"/>
            <a:ext cx="7543800" cy="382332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Wear your lab coat in the lab.</a:t>
            </a:r>
          </a:p>
          <a:p>
            <a:pPr marL="0" indent="0" algn="l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Repetition of any exam (final or Quiz) should be go through the departmental meeting for approval.</a:t>
            </a:r>
          </a:p>
          <a:p>
            <a:pPr marL="0" indent="0" algn="l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Come to the lab at exact time</a:t>
            </a:r>
          </a:p>
          <a:p>
            <a:pPr marL="0" indent="0" algn="l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Clean the lab before you go</a:t>
            </a:r>
          </a:p>
          <a:p>
            <a:pPr marL="0" indent="0" algn="l" rtl="0">
              <a:buNone/>
            </a:pPr>
            <a:endParaRPr lang="ar-SA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15416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Definition: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540749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Distell water(D.W):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Is </a:t>
            </a:r>
            <a:r>
              <a:rPr lang="en-US" sz="2800" dirty="0">
                <a:solidFill>
                  <a:schemeClr val="tx1"/>
                </a:solidFill>
              </a:rPr>
              <a:t>water that has many of its impurities removed through distillation. Distillation involves boiling the water and then condensing the steam into a clean </a:t>
            </a:r>
            <a:r>
              <a:rPr lang="en-US" sz="2800" dirty="0" smtClean="0">
                <a:solidFill>
                  <a:schemeClr val="tx1"/>
                </a:solidFill>
              </a:rPr>
              <a:t>container.</a:t>
            </a:r>
          </a:p>
          <a:p>
            <a:pPr marL="0" indent="0" algn="l" rtl="0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*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Application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-Use </a:t>
            </a:r>
            <a:r>
              <a:rPr lang="en-US" sz="2800" dirty="0">
                <a:solidFill>
                  <a:schemeClr val="tx1"/>
                </a:solidFill>
              </a:rPr>
              <a:t>as drinking </a:t>
            </a:r>
            <a:r>
              <a:rPr lang="en-US" sz="2800" dirty="0" smtClean="0">
                <a:solidFill>
                  <a:schemeClr val="tx1"/>
                </a:solidFill>
              </a:rPr>
              <a:t>water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chemeClr val="tx1"/>
                </a:solidFill>
              </a:rPr>
              <a:t>In </a:t>
            </a:r>
            <a:r>
              <a:rPr lang="en-US" sz="2800" dirty="0">
                <a:solidFill>
                  <a:schemeClr val="tx1"/>
                </a:solidFill>
              </a:rPr>
              <a:t>chemical and biological laboratories, </a:t>
            </a:r>
            <a:r>
              <a:rPr lang="en-US" sz="2800" dirty="0" smtClean="0">
                <a:solidFill>
                  <a:schemeClr val="tx1"/>
                </a:solidFill>
              </a:rPr>
              <a:t>and industry</a:t>
            </a:r>
            <a:r>
              <a:rPr lang="en-US" sz="2800" dirty="0">
                <a:solidFill>
                  <a:schemeClr val="tx1"/>
                </a:solidFill>
              </a:rPr>
              <a:t>, cheaper alternatives such as deionized water are preferred over distilled water</a:t>
            </a:r>
            <a:r>
              <a:rPr lang="en-US" sz="2800" b="1" dirty="0">
                <a:solidFill>
                  <a:schemeClr val="tx1"/>
                </a:solidFill>
              </a:rPr>
              <a:t>.</a:t>
            </a:r>
          </a:p>
          <a:p>
            <a:pPr marL="0" indent="0" algn="l" rtl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ar-S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2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404664"/>
            <a:ext cx="7543800" cy="540749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>
                <a:solidFill>
                  <a:schemeClr val="tx1"/>
                </a:solidFill>
              </a:rPr>
              <a:t>Deionized </a:t>
            </a:r>
            <a:r>
              <a:rPr lang="en-US" sz="3200" b="1" dirty="0" smtClean="0">
                <a:solidFill>
                  <a:schemeClr val="tx1"/>
                </a:solidFill>
              </a:rPr>
              <a:t>water: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I</a:t>
            </a:r>
            <a:r>
              <a:rPr lang="en-US" sz="2800" dirty="0" smtClean="0">
                <a:solidFill>
                  <a:schemeClr val="tx1"/>
                </a:solidFill>
              </a:rPr>
              <a:t>s </a:t>
            </a:r>
            <a:r>
              <a:rPr lang="en-US" sz="2800" dirty="0">
                <a:solidFill>
                  <a:schemeClr val="tx1"/>
                </a:solidFill>
              </a:rPr>
              <a:t>water that has had almost all of its mineral ions removed, such as </a:t>
            </a:r>
            <a:r>
              <a:rPr lang="en-US" sz="2800" dirty="0" err="1">
                <a:solidFill>
                  <a:schemeClr val="tx1"/>
                </a:solidFill>
              </a:rPr>
              <a:t>cations</a:t>
            </a:r>
            <a:r>
              <a:rPr lang="en-US" sz="2800" dirty="0">
                <a:solidFill>
                  <a:schemeClr val="tx1"/>
                </a:solidFill>
              </a:rPr>
              <a:t> like sodium, calcium, and anions such as chloride and sulfate. Deionization is a chemical process that uses specially manufactured ion-exchange resins which exchange hydrogen ion and hydroxide ion for dissolved minerals, which then recombine to form water.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64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1662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3200" b="1" dirty="0">
                <a:solidFill>
                  <a:schemeClr val="tx1"/>
                </a:solidFill>
              </a:rPr>
              <a:t>Tap water (running water</a:t>
            </a:r>
            <a:r>
              <a:rPr lang="en-US" sz="3200" b="1" dirty="0" smtClean="0">
                <a:solidFill>
                  <a:schemeClr val="tx1"/>
                </a:solidFill>
              </a:rPr>
              <a:t>):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is </a:t>
            </a:r>
            <a:r>
              <a:rPr lang="en-US" sz="2800" dirty="0">
                <a:solidFill>
                  <a:schemeClr val="tx1"/>
                </a:solidFill>
              </a:rPr>
              <a:t>water supplied to a tap (valve). Its uses include drinking, washing &amp;  cooking. </a:t>
            </a:r>
          </a:p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Standard</a:t>
            </a:r>
            <a:r>
              <a:rPr lang="en-US" sz="3200" b="1" dirty="0">
                <a:solidFill>
                  <a:schemeClr val="tx1"/>
                </a:solidFill>
              </a:rPr>
              <a:t>:</a:t>
            </a:r>
            <a:r>
              <a:rPr lang="en-US" sz="2800" dirty="0">
                <a:solidFill>
                  <a:schemeClr val="tx1"/>
                </a:solidFill>
              </a:rPr>
              <a:t>	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standard solution is a solution containing a precisely known concentration of an element or a substance ., a known weight of solute is dissolved to make a specific volume.</a:t>
            </a:r>
          </a:p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Blank</a:t>
            </a:r>
            <a:r>
              <a:rPr lang="en-US" sz="3200" b="1" dirty="0">
                <a:solidFill>
                  <a:schemeClr val="tx1"/>
                </a:solidFill>
              </a:rPr>
              <a:t>: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It is containing every thing except the compound of interest which absorbs light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We using it to zeroing the machine</a:t>
            </a: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5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476672"/>
            <a:ext cx="8568952" cy="604867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Calibration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I</a:t>
            </a:r>
            <a:r>
              <a:rPr lang="en-US" sz="2800" dirty="0" smtClean="0">
                <a:solidFill>
                  <a:schemeClr val="tx1"/>
                </a:solidFill>
              </a:rPr>
              <a:t>s </a:t>
            </a:r>
            <a:r>
              <a:rPr lang="en-US" sz="2800" dirty="0">
                <a:solidFill>
                  <a:schemeClr val="tx1"/>
                </a:solidFill>
              </a:rPr>
              <a:t>a comparison between measurements – one of known magnitude or correctness set with one device and another measurement made in as similar a way as possible with a second device.</a:t>
            </a:r>
          </a:p>
          <a:p>
            <a:pPr marL="0" indent="0" algn="l" rtl="0">
              <a:buNone/>
            </a:pPr>
            <a:r>
              <a:rPr lang="en-US" sz="3200" b="1" dirty="0">
                <a:solidFill>
                  <a:schemeClr val="tx1"/>
                </a:solidFill>
              </a:rPr>
              <a:t>Normal Saline: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sterile solution of sodium chloride (</a:t>
            </a:r>
            <a:r>
              <a:rPr lang="en-US" sz="2800" dirty="0" err="1">
                <a:solidFill>
                  <a:schemeClr val="tx1"/>
                </a:solidFill>
              </a:rPr>
              <a:t>NaCl</a:t>
            </a:r>
            <a:r>
              <a:rPr lang="en-US" sz="2800" dirty="0">
                <a:solidFill>
                  <a:schemeClr val="tx1"/>
                </a:solidFill>
              </a:rPr>
              <a:t>) in water. It used for intravenous infusion, rinsing contact lenses, nasal irrigation and for dilution of some substance.</a:t>
            </a:r>
          </a:p>
          <a:p>
            <a:pPr marL="0" indent="0" algn="l" rtl="0">
              <a:buNone/>
            </a:pPr>
            <a:r>
              <a:rPr lang="en-US" sz="3200" b="1" dirty="0">
                <a:solidFill>
                  <a:schemeClr val="tx1"/>
                </a:solidFill>
              </a:rPr>
              <a:t>Maintenance: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Daily-weekly- annually.</a:t>
            </a: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89</TotalTime>
  <Words>346</Words>
  <Application>Microsoft Office PowerPoint</Application>
  <PresentationFormat>عرض على الشاشة (3:4)‏</PresentationFormat>
  <Paragraphs>46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NewsPrint</vt:lpstr>
      <vt:lpstr>Introduction CLS 332</vt:lpstr>
      <vt:lpstr>عرض تقديمي في PowerPoint</vt:lpstr>
      <vt:lpstr>عرض تقديمي في PowerPoint</vt:lpstr>
      <vt:lpstr>عرض تقديمي في PowerPoint</vt:lpstr>
      <vt:lpstr>Warnings:</vt:lpstr>
      <vt:lpstr>Definition:</vt:lpstr>
      <vt:lpstr>عرض تقديمي في PowerPoint</vt:lpstr>
      <vt:lpstr>عرض تقديمي في PowerPoint</vt:lpstr>
      <vt:lpstr>عرض تقديمي في PowerPoint</vt:lpstr>
      <vt:lpstr>Any Questions??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CLS 332</dc:title>
  <dc:creator>TOOT</dc:creator>
  <cp:lastModifiedBy>TOOT</cp:lastModifiedBy>
  <cp:revision>8</cp:revision>
  <dcterms:created xsi:type="dcterms:W3CDTF">2014-09-07T00:44:27Z</dcterms:created>
  <dcterms:modified xsi:type="dcterms:W3CDTF">2014-09-07T02:25:21Z</dcterms:modified>
</cp:coreProperties>
</file>